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25"/>
  </p:notesMasterIdLst>
  <p:sldIdLst>
    <p:sldId id="256" r:id="rId2"/>
    <p:sldId id="597" r:id="rId3"/>
    <p:sldId id="574" r:id="rId4"/>
    <p:sldId id="589" r:id="rId5"/>
    <p:sldId id="590" r:id="rId6"/>
    <p:sldId id="583" r:id="rId7"/>
    <p:sldId id="584" r:id="rId8"/>
    <p:sldId id="572" r:id="rId9"/>
    <p:sldId id="558" r:id="rId10"/>
    <p:sldId id="561" r:id="rId11"/>
    <p:sldId id="563" r:id="rId12"/>
    <p:sldId id="564" r:id="rId13"/>
    <p:sldId id="565" r:id="rId14"/>
    <p:sldId id="557" r:id="rId15"/>
    <p:sldId id="593" r:id="rId16"/>
    <p:sldId id="594" r:id="rId17"/>
    <p:sldId id="566" r:id="rId18"/>
    <p:sldId id="595" r:id="rId19"/>
    <p:sldId id="576" r:id="rId20"/>
    <p:sldId id="573" r:id="rId21"/>
    <p:sldId id="577" r:id="rId22"/>
    <p:sldId id="582" r:id="rId23"/>
    <p:sldId id="58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47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1FC57-D897-46E0-B837-74133958A9FB}" type="datetimeFigureOut">
              <a:rPr lang="it-IT" smtClean="0"/>
              <a:pPr/>
              <a:t>09/10/2023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B5C70-8E75-4A1E-B707-784EBADAD6C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55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9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3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3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08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50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0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65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2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8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7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6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ssandro.ricci@unibg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81953" y="1165413"/>
            <a:ext cx="9628094" cy="2387600"/>
          </a:xfrm>
        </p:spPr>
        <p:txBody>
          <a:bodyPr>
            <a:normAutofit/>
          </a:bodyPr>
          <a:lstStyle/>
          <a:p>
            <a:r>
              <a:rPr lang="it-IT" dirty="0"/>
              <a:t>Istituzioni di Storia e Geografia</a:t>
            </a:r>
            <a:br>
              <a:rPr lang="it-IT" dirty="0"/>
            </a:br>
            <a:r>
              <a:rPr lang="it-IT" dirty="0"/>
              <a:t>«Geografia»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862014"/>
            <a:ext cx="9144000" cy="1655762"/>
          </a:xfrm>
        </p:spPr>
        <p:txBody>
          <a:bodyPr>
            <a:normAutofit/>
          </a:bodyPr>
          <a:lstStyle/>
          <a:p>
            <a:r>
              <a:rPr lang="it-IT" dirty="0"/>
              <a:t>III LEZIONE</a:t>
            </a:r>
          </a:p>
          <a:p>
            <a:r>
              <a:rPr lang="it-IT" dirty="0"/>
              <a:t>Alessandro RICCI</a:t>
            </a:r>
          </a:p>
          <a:p>
            <a:r>
              <a:rPr lang="it-IT" dirty="0">
                <a:hlinkClick r:id="rId2"/>
              </a:rPr>
              <a:t>alessandro.ricci@unibg.it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041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«Il luogo è lo spazio degli affetti, della memoria, dell’appartenenza, dell’esperienza di tutti i giorni»</a:t>
            </a:r>
          </a:p>
        </p:txBody>
      </p:sp>
    </p:spTree>
    <p:extLst>
      <p:ext uri="{BB962C8B-B14F-4D97-AF65-F5344CB8AC3E}">
        <p14:creationId xmlns:p14="http://schemas.microsoft.com/office/powerpoint/2010/main" val="2299465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I «Non luoghi» esistono?</a:t>
            </a:r>
          </a:p>
        </p:txBody>
      </p:sp>
    </p:spTree>
    <p:extLst>
      <p:ext uri="{BB962C8B-B14F-4D97-AF65-F5344CB8AC3E}">
        <p14:creationId xmlns:p14="http://schemas.microsoft.com/office/powerpoint/2010/main" val="4095787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La nostra vita è fatta di pratiche spaziali e spazializzate</a:t>
            </a:r>
          </a:p>
        </p:txBody>
      </p:sp>
    </p:spTree>
    <p:extLst>
      <p:ext uri="{BB962C8B-B14F-4D97-AF65-F5344CB8AC3E}">
        <p14:creationId xmlns:p14="http://schemas.microsoft.com/office/powerpoint/2010/main" val="2708643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«Place </a:t>
            </a:r>
            <a:r>
              <a:rPr lang="it-IT" dirty="0" err="1"/>
              <a:t>matters</a:t>
            </a:r>
            <a:r>
              <a:rPr lang="it-IT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46391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L’importanza dei luoghi nel riconoscerci </a:t>
            </a:r>
            <a:r>
              <a:rPr lang="it-IT"/>
              <a:t>e riconoscersi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8844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i="1" dirty="0"/>
          </a:p>
          <a:p>
            <a:pPr marL="0" indent="0">
              <a:buNone/>
            </a:pPr>
            <a:endParaRPr lang="it-IT" i="1" dirty="0"/>
          </a:p>
          <a:p>
            <a:pPr marL="0" indent="0">
              <a:buNone/>
            </a:pPr>
            <a:endParaRPr lang="it-IT" i="1" dirty="0"/>
          </a:p>
          <a:p>
            <a:pPr marL="0" indent="0" algn="ctr">
              <a:buNone/>
            </a:pPr>
            <a:r>
              <a:rPr lang="it-IT" i="1" dirty="0" err="1"/>
              <a:t>Sense</a:t>
            </a:r>
            <a:r>
              <a:rPr lang="it-IT" i="1" dirty="0"/>
              <a:t> of </a:t>
            </a:r>
            <a:r>
              <a:rPr lang="it-IT" i="1" dirty="0" err="1"/>
              <a:t>place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267781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geografia ha a che fare con il vissuto delle persone, affetti ed emozioni</a:t>
            </a:r>
          </a:p>
          <a:p>
            <a:r>
              <a:rPr lang="it-IT" dirty="0"/>
              <a:t>Il luogo ha</a:t>
            </a:r>
          </a:p>
          <a:p>
            <a:pPr lvl="1"/>
            <a:r>
              <a:rPr lang="it-IT" dirty="0"/>
              <a:t>«spirito» (la sua essenza spirituale e sacrale)</a:t>
            </a:r>
          </a:p>
          <a:p>
            <a:pPr lvl="1"/>
            <a:r>
              <a:rPr lang="it-IT" dirty="0"/>
              <a:t>«personalità» (ogni luogo è distinto dagli altri)</a:t>
            </a:r>
          </a:p>
          <a:p>
            <a:r>
              <a:rPr lang="it-IT" dirty="0"/>
              <a:t>Il luogo si percepisce attraverso tutti i sensi</a:t>
            </a:r>
          </a:p>
          <a:p>
            <a:pPr lvl="1"/>
            <a:r>
              <a:rPr lang="it-IT" dirty="0"/>
              <a:t>Esperienza </a:t>
            </a:r>
            <a:r>
              <a:rPr lang="it-IT" dirty="0" err="1"/>
              <a:t>immersiva</a:t>
            </a:r>
            <a:endParaRPr lang="it-IT" dirty="0"/>
          </a:p>
          <a:p>
            <a:pPr lvl="1"/>
            <a:r>
              <a:rPr lang="it-IT" dirty="0"/>
              <a:t>Sensoriale</a:t>
            </a:r>
          </a:p>
          <a:p>
            <a:pPr lvl="1"/>
            <a:r>
              <a:rPr lang="it-IT" dirty="0"/>
              <a:t>Conoscenza profonda</a:t>
            </a:r>
          </a:p>
          <a:p>
            <a:pPr marL="182563" lvl="1" indent="-182563"/>
            <a:r>
              <a:rPr lang="it-IT" sz="2800" dirty="0">
                <a:solidFill>
                  <a:prstClr val="black"/>
                </a:solidFill>
              </a:rPr>
              <a:t>Il luogo è stabile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9944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Geografia umanistica </a:t>
            </a:r>
            <a:r>
              <a:rPr lang="it-IT" i="1" dirty="0"/>
              <a:t>vs</a:t>
            </a:r>
            <a:r>
              <a:rPr lang="it-IT" dirty="0"/>
              <a:t>. Geografia quantitativa</a:t>
            </a:r>
          </a:p>
        </p:txBody>
      </p:sp>
    </p:spTree>
    <p:extLst>
      <p:ext uri="{BB962C8B-B14F-4D97-AF65-F5344CB8AC3E}">
        <p14:creationId xmlns:p14="http://schemas.microsoft.com/office/powerpoint/2010/main" val="668621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8CBFD6-5047-41D4-A118-22A7C4CD6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EB7EA-019A-4F5C-AC55-4D7FAB3DD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0116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Esistono diverse tipologie di geografia</a:t>
            </a:r>
          </a:p>
          <a:p>
            <a:r>
              <a:rPr lang="it-IT" dirty="0"/>
              <a:t>Culturale</a:t>
            </a:r>
          </a:p>
          <a:p>
            <a:r>
              <a:rPr lang="it-IT" dirty="0"/>
              <a:t>Urbana</a:t>
            </a:r>
          </a:p>
          <a:p>
            <a:r>
              <a:rPr lang="it-IT" dirty="0"/>
              <a:t>Economica</a:t>
            </a:r>
          </a:p>
          <a:p>
            <a:r>
              <a:rPr lang="it-IT" dirty="0"/>
              <a:t>Sociale</a:t>
            </a:r>
          </a:p>
          <a:p>
            <a:r>
              <a:rPr lang="it-IT" dirty="0"/>
              <a:t>Del paesaggio</a:t>
            </a:r>
          </a:p>
          <a:p>
            <a:r>
              <a:rPr lang="it-IT" dirty="0"/>
              <a:t>Politica</a:t>
            </a:r>
          </a:p>
        </p:txBody>
      </p:sp>
    </p:spTree>
    <p:extLst>
      <p:ext uri="{BB962C8B-B14F-4D97-AF65-F5344CB8AC3E}">
        <p14:creationId xmlns:p14="http://schemas.microsoft.com/office/powerpoint/2010/main" val="355858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36B9D664-86E8-417A-BBEB-48090AD3E8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42536" y="-4866"/>
            <a:ext cx="3883630" cy="6904233"/>
          </a:xfr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F434F606-87F1-4489-9803-85710C4BD3C0}"/>
              </a:ext>
            </a:extLst>
          </p:cNvPr>
          <p:cNvSpPr txBox="1"/>
          <p:nvPr/>
        </p:nvSpPr>
        <p:spPr>
          <a:xfrm>
            <a:off x="358740" y="6244120"/>
            <a:ext cx="6097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http://bit.ly/officinedidattiche2023</a:t>
            </a:r>
          </a:p>
        </p:txBody>
      </p:sp>
    </p:spTree>
    <p:extLst>
      <p:ext uri="{BB962C8B-B14F-4D97-AF65-F5344CB8AC3E}">
        <p14:creationId xmlns:p14="http://schemas.microsoft.com/office/powerpoint/2010/main" val="3864223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I geografi sono degli illusi, dei rassegnati?</a:t>
            </a:r>
          </a:p>
        </p:txBody>
      </p:sp>
    </p:spTree>
    <p:extLst>
      <p:ext uri="{BB962C8B-B14F-4D97-AF65-F5344CB8AC3E}">
        <p14:creationId xmlns:p14="http://schemas.microsoft.com/office/powerpoint/2010/main" val="37565590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80226"/>
            <a:ext cx="10515600" cy="5131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Quanto è attuale?</a:t>
            </a:r>
          </a:p>
          <a:p>
            <a:pPr marL="0" indent="0">
              <a:buNone/>
            </a:pPr>
            <a:endParaRPr lang="it-IT" b="1" dirty="0"/>
          </a:p>
          <a:p>
            <a:r>
              <a:rPr lang="it-IT" dirty="0"/>
              <a:t>Questione israelo-palestinese</a:t>
            </a:r>
          </a:p>
          <a:p>
            <a:r>
              <a:rPr lang="it-IT" dirty="0"/>
              <a:t>Guerra in Ucraina</a:t>
            </a:r>
          </a:p>
          <a:p>
            <a:r>
              <a:rPr lang="it-IT" dirty="0"/>
              <a:t>Geopolitica del Coronavirus</a:t>
            </a:r>
          </a:p>
          <a:p>
            <a:r>
              <a:rPr lang="it-IT" dirty="0"/>
              <a:t>Dispositivi di controllo territoriale</a:t>
            </a:r>
          </a:p>
          <a:p>
            <a:r>
              <a:rPr lang="it-IT" dirty="0"/>
              <a:t>Terrorismo islamico</a:t>
            </a:r>
          </a:p>
          <a:p>
            <a:r>
              <a:rPr lang="it-IT" dirty="0"/>
              <a:t>Mediterraneo-migrazioni</a:t>
            </a:r>
          </a:p>
        </p:txBody>
      </p:sp>
    </p:spTree>
    <p:extLst>
      <p:ext uri="{BB962C8B-B14F-4D97-AF65-F5344CB8AC3E}">
        <p14:creationId xmlns:p14="http://schemas.microsoft.com/office/powerpoint/2010/main" val="110881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 geografia politica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80226"/>
            <a:ext cx="10515600" cy="51312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b="1" dirty="0"/>
          </a:p>
          <a:p>
            <a:r>
              <a:rPr lang="it-IT" dirty="0"/>
              <a:t>Globalizzazione/</a:t>
            </a:r>
            <a:r>
              <a:rPr lang="it-IT" dirty="0" err="1"/>
              <a:t>Deglobalizzazione</a:t>
            </a:r>
            <a:endParaRPr lang="it-IT" dirty="0"/>
          </a:p>
          <a:p>
            <a:r>
              <a:rPr lang="it-IT" dirty="0"/>
              <a:t>Dal conflitto </a:t>
            </a:r>
            <a:r>
              <a:rPr lang="it-IT" dirty="0" err="1"/>
              <a:t>sovranismo</a:t>
            </a:r>
            <a:r>
              <a:rPr lang="it-IT" dirty="0"/>
              <a:t>/globalismo a…?!</a:t>
            </a:r>
          </a:p>
          <a:p>
            <a:r>
              <a:rPr lang="it-IT" dirty="0"/>
              <a:t>Quale futuro per l’UE?</a:t>
            </a:r>
          </a:p>
          <a:p>
            <a:r>
              <a:rPr lang="it-IT" dirty="0"/>
              <a:t>Il terrorismo islamico esiste ancora in epoca </a:t>
            </a:r>
            <a:r>
              <a:rPr lang="it-IT" dirty="0" err="1"/>
              <a:t>Covid</a:t>
            </a:r>
            <a:r>
              <a:rPr lang="it-IT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256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it-IT" dirty="0"/>
              <a:t>Geografia e potere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198485"/>
            <a:ext cx="10515600" cy="57438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3600" b="1" dirty="0"/>
              <a:t>Geografia </a:t>
            </a:r>
            <a:r>
              <a:rPr lang="it-IT" sz="3600" b="1" i="1" dirty="0"/>
              <a:t>è</a:t>
            </a:r>
            <a:r>
              <a:rPr lang="it-IT" sz="3600" b="1" dirty="0"/>
              <a:t> potere</a:t>
            </a:r>
          </a:p>
          <a:p>
            <a:r>
              <a:rPr lang="it-IT" sz="3600" dirty="0"/>
              <a:t>Si può affermare che la Geografia persegue sempre un ordine</a:t>
            </a:r>
          </a:p>
          <a:p>
            <a:r>
              <a:rPr lang="it-IT" sz="3600" dirty="0"/>
              <a:t>Attraverso che cosa?</a:t>
            </a:r>
          </a:p>
          <a:p>
            <a:r>
              <a:rPr lang="it-IT" sz="3200" dirty="0"/>
              <a:t>I suoi strumenti:</a:t>
            </a:r>
          </a:p>
          <a:p>
            <a:pPr marL="720725" indent="-365125"/>
            <a:r>
              <a:rPr lang="it-IT" sz="2800" dirty="0"/>
              <a:t>La cartografia</a:t>
            </a:r>
          </a:p>
          <a:p>
            <a:pPr marL="720725" indent="-365125"/>
            <a:r>
              <a:rPr lang="it-IT" sz="2800" dirty="0"/>
              <a:t>La conoscenza del mondo</a:t>
            </a:r>
          </a:p>
          <a:p>
            <a:pPr marL="720725" indent="-365125"/>
            <a:r>
              <a:rPr lang="it-IT" sz="2800" dirty="0"/>
              <a:t>La capacità di plasmare il mondo, di farlo proprio</a:t>
            </a:r>
          </a:p>
          <a:p>
            <a:pPr marL="720725" indent="-365125"/>
            <a:r>
              <a:rPr lang="it-IT" sz="2800" dirty="0"/>
              <a:t>La cultura di riferimento</a:t>
            </a:r>
          </a:p>
          <a:p>
            <a:pPr marL="914400" lvl="2" indent="0" algn="ctr">
              <a:buNone/>
            </a:pPr>
            <a:endParaRPr lang="it-IT" i="1" dirty="0"/>
          </a:p>
          <a:p>
            <a:pPr marL="0" lvl="2" indent="0" algn="ctr">
              <a:buNone/>
            </a:pPr>
            <a:r>
              <a:rPr lang="it-IT" i="1" dirty="0"/>
              <a:t>Il mondo si plasma diversamente a seconda dei contesti</a:t>
            </a:r>
            <a:br>
              <a:rPr lang="it-IT" i="1" dirty="0"/>
            </a:b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74796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A quali questioni cercheremo di rispondere?</a:t>
            </a:r>
          </a:p>
          <a:p>
            <a:pPr marL="0" indent="0">
              <a:buNone/>
            </a:pPr>
            <a:endParaRPr lang="it-IT" b="1" dirty="0"/>
          </a:p>
          <a:p>
            <a:pPr marL="514350" indent="-514350">
              <a:buAutoNum type="arabicParenR"/>
            </a:pPr>
            <a:r>
              <a:rPr lang="it-IT" dirty="0"/>
              <a:t>Dove?</a:t>
            </a:r>
          </a:p>
          <a:p>
            <a:pPr marL="514350" indent="-514350">
              <a:buAutoNum type="arabicParenR"/>
            </a:pPr>
            <a:r>
              <a:rPr lang="it-IT" dirty="0"/>
              <a:t>Perché i luoghi sono lì?</a:t>
            </a:r>
          </a:p>
          <a:p>
            <a:pPr marL="514350" indent="-514350">
              <a:buAutoNum type="arabicParenR"/>
            </a:pPr>
            <a:r>
              <a:rPr lang="it-IT" dirty="0"/>
              <a:t>Quali sono i concetti che fondano questa disciplina?</a:t>
            </a:r>
          </a:p>
          <a:p>
            <a:pPr marL="514350" indent="-514350">
              <a:buAutoNum type="arabicParenR"/>
            </a:pPr>
            <a:r>
              <a:rPr lang="it-IT" dirty="0"/>
              <a:t>Come è più opportuno insegnarli?</a:t>
            </a:r>
          </a:p>
        </p:txBody>
      </p:sp>
    </p:spTree>
    <p:extLst>
      <p:ext uri="{BB962C8B-B14F-4D97-AF65-F5344CB8AC3E}">
        <p14:creationId xmlns:p14="http://schemas.microsoft.com/office/powerpoint/2010/main" val="71855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ed esistenza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Genesi</a:t>
            </a:r>
          </a:p>
          <a:p>
            <a:r>
              <a:rPr lang="it-IT" b="1" dirty="0"/>
              <a:t>1</a:t>
            </a:r>
            <a:r>
              <a:rPr lang="it-IT" dirty="0"/>
              <a:t> In principio Dio creò il cielo e la terra. </a:t>
            </a:r>
          </a:p>
          <a:p>
            <a:r>
              <a:rPr lang="it-IT" b="1" dirty="0"/>
              <a:t>2</a:t>
            </a:r>
            <a:r>
              <a:rPr lang="it-IT" dirty="0"/>
              <a:t> La terra era informe e deserta e le tenebre ricoprivano l'abisso e lo spirito di Dio aleggiava sulle acque.</a:t>
            </a:r>
          </a:p>
          <a:p>
            <a:r>
              <a:rPr lang="it-IT" b="1" dirty="0"/>
              <a:t>3</a:t>
            </a:r>
            <a:r>
              <a:rPr lang="it-IT" dirty="0"/>
              <a:t> Dio disse: «Sia la luce!». E la luce fu. </a:t>
            </a:r>
          </a:p>
          <a:p>
            <a:r>
              <a:rPr lang="it-IT" b="1" dirty="0"/>
              <a:t>4</a:t>
            </a:r>
            <a:r>
              <a:rPr lang="it-IT" dirty="0"/>
              <a:t> Dio vide che la luce era cosa buona e separò la luce dalle tenebre </a:t>
            </a:r>
          </a:p>
          <a:p>
            <a:r>
              <a:rPr lang="it-IT" b="1" dirty="0"/>
              <a:t>5</a:t>
            </a:r>
            <a:r>
              <a:rPr lang="it-IT" dirty="0"/>
              <a:t> e chiamò la luce giorno e le tenebre notte. E fu sera e fu mattina: primo giorno.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323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ed esistenza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47060"/>
            <a:ext cx="10515600" cy="52910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Genesi</a:t>
            </a:r>
          </a:p>
          <a:p>
            <a:pPr marL="0" indent="0">
              <a:buNone/>
            </a:pPr>
            <a:r>
              <a:rPr lang="it-IT" b="1" dirty="0"/>
              <a:t>24</a:t>
            </a:r>
            <a:r>
              <a:rPr lang="it-IT" dirty="0"/>
              <a:t> Dio disse: «La terra produca esseri viventi secondo la loro specie: bestiame, rettili e bestie selvatiche secondo la loro specie». E così avvenne: </a:t>
            </a:r>
          </a:p>
          <a:p>
            <a:pPr marL="0" indent="0">
              <a:buNone/>
            </a:pPr>
            <a:r>
              <a:rPr lang="it-IT" b="1" dirty="0"/>
              <a:t>25</a:t>
            </a:r>
            <a:r>
              <a:rPr lang="it-IT" dirty="0"/>
              <a:t> Dio fece le bestie selvatiche secondo la loro specie e il bestiame secondo la propria specie e tutti i rettili del suolo secondo la loro specie. E Dio vide che era cosa buona. </a:t>
            </a:r>
          </a:p>
          <a:p>
            <a:pPr marL="0" indent="0">
              <a:buNone/>
            </a:pPr>
            <a:r>
              <a:rPr lang="it-IT" b="1" dirty="0"/>
              <a:t>26</a:t>
            </a:r>
            <a:r>
              <a:rPr lang="it-IT" dirty="0"/>
              <a:t> E Dio disse: «Facciamo l'uomo a nostra immagine, a nostra somiglianza, e domini sui pesci del mare e sugli uccelli del cielo, sul bestiame, su tutte le bestie selvatiche e su tutti i rettili che strisciano sulla terra». </a:t>
            </a:r>
          </a:p>
          <a:p>
            <a:pPr marL="0" indent="0">
              <a:buNone/>
            </a:pPr>
            <a:r>
              <a:rPr lang="it-IT" b="1" dirty="0"/>
              <a:t>27</a:t>
            </a:r>
            <a:r>
              <a:rPr lang="it-IT" dirty="0"/>
              <a:t> Dio creò l'uomo a sua immagine; a immagine di Dio lo creò; maschio e femmina li creò. </a:t>
            </a:r>
          </a:p>
          <a:p>
            <a:pPr marL="0" indent="0">
              <a:buNone/>
            </a:pPr>
            <a:r>
              <a:rPr lang="it-IT" b="1" dirty="0"/>
              <a:t>28</a:t>
            </a:r>
            <a:r>
              <a:rPr lang="it-IT" dirty="0"/>
              <a:t> Dio li benedisse e disse loro: «Siate fecondi e moltiplicatevi, riempite la terra; soggiogatela e dominate sui pesci del mare e sugli uccelli del cielo e su ogni essere vivente, che striscia sulla terra».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288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8223" y="132360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3400" b="1" dirty="0"/>
              <a:t>Cosa significa «</a:t>
            </a:r>
            <a:r>
              <a:rPr lang="it-IT" sz="3400" b="1" i="1" dirty="0"/>
              <a:t>educare</a:t>
            </a:r>
            <a:r>
              <a:rPr lang="it-IT" sz="3400" b="1" dirty="0"/>
              <a:t>»?</a:t>
            </a:r>
          </a:p>
        </p:txBody>
      </p:sp>
    </p:spTree>
    <p:extLst>
      <p:ext uri="{BB962C8B-B14F-4D97-AF65-F5344CB8AC3E}">
        <p14:creationId xmlns:p14="http://schemas.microsoft.com/office/powerpoint/2010/main" val="2093512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Studiare il passato (tempo)</a:t>
            </a:r>
          </a:p>
          <a:p>
            <a:r>
              <a:rPr lang="it-IT" dirty="0"/>
              <a:t>Comprendere il presente (spazio)</a:t>
            </a:r>
          </a:p>
          <a:p>
            <a:r>
              <a:rPr lang="it-IT" dirty="0"/>
              <a:t>Educazione alla critica </a:t>
            </a:r>
          </a:p>
          <a:p>
            <a:pPr lvl="1"/>
            <a:r>
              <a:rPr lang="it-IT" dirty="0"/>
              <a:t>inter-</a:t>
            </a:r>
            <a:r>
              <a:rPr lang="it-IT" dirty="0" err="1"/>
              <a:t>legere</a:t>
            </a:r>
            <a:endParaRPr lang="it-IT" dirty="0"/>
          </a:p>
          <a:p>
            <a:pPr lvl="1"/>
            <a:r>
              <a:rPr lang="it-IT" dirty="0"/>
              <a:t>Problema (pro-ballo, mettere davanti agli occhi)</a:t>
            </a:r>
          </a:p>
          <a:p>
            <a:pPr lvl="1"/>
            <a:r>
              <a:rPr lang="it-IT" dirty="0"/>
              <a:t>Critica (</a:t>
            </a:r>
            <a:r>
              <a:rPr lang="it-IT" dirty="0" err="1"/>
              <a:t>krinein</a:t>
            </a:r>
            <a:r>
              <a:rPr lang="it-IT" dirty="0"/>
              <a:t>, rovistare dentro)</a:t>
            </a:r>
          </a:p>
        </p:txBody>
      </p:sp>
    </p:spTree>
    <p:extLst>
      <p:ext uri="{BB962C8B-B14F-4D97-AF65-F5344CB8AC3E}">
        <p14:creationId xmlns:p14="http://schemas.microsoft.com/office/powerpoint/2010/main" val="384542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Partiamo da due domande:</a:t>
            </a:r>
          </a:p>
          <a:p>
            <a:pPr marL="0" indent="0">
              <a:buNone/>
            </a:pPr>
            <a:endParaRPr lang="it-IT" b="1" dirty="0"/>
          </a:p>
          <a:p>
            <a:pPr marL="514350" indent="-514350">
              <a:buAutoNum type="arabicParenR"/>
            </a:pPr>
            <a:r>
              <a:rPr lang="it-IT" dirty="0"/>
              <a:t>Perché </a:t>
            </a:r>
            <a:r>
              <a:rPr lang="it-IT" i="1" dirty="0"/>
              <a:t>studiare</a:t>
            </a:r>
            <a:r>
              <a:rPr lang="it-IT" dirty="0"/>
              <a:t> la Geografia a scuola?</a:t>
            </a:r>
          </a:p>
          <a:p>
            <a:pPr marL="514350" indent="-514350">
              <a:buAutoNum type="arabicParenR"/>
            </a:pPr>
            <a:r>
              <a:rPr lang="it-IT" dirty="0"/>
              <a:t>Perché </a:t>
            </a:r>
            <a:r>
              <a:rPr lang="it-IT" i="1" dirty="0"/>
              <a:t>insegnare</a:t>
            </a:r>
            <a:r>
              <a:rPr lang="it-IT" dirty="0"/>
              <a:t> la Geografia a scuola?</a:t>
            </a:r>
          </a:p>
        </p:txBody>
      </p:sp>
    </p:spTree>
    <p:extLst>
      <p:ext uri="{BB962C8B-B14F-4D97-AF65-F5344CB8AC3E}">
        <p14:creationId xmlns:p14="http://schemas.microsoft.com/office/powerpoint/2010/main" val="178673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Che cosa sono i luoghi?</a:t>
            </a:r>
          </a:p>
        </p:txBody>
      </p:sp>
    </p:spTree>
    <p:extLst>
      <p:ext uri="{BB962C8B-B14F-4D97-AF65-F5344CB8AC3E}">
        <p14:creationId xmlns:p14="http://schemas.microsoft.com/office/powerpoint/2010/main" val="42838784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8279</TotalTime>
  <Words>628</Words>
  <Application>Microsoft Office PowerPoint</Application>
  <PresentationFormat>Widescreen</PresentationFormat>
  <Paragraphs>121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Tema di Office</vt:lpstr>
      <vt:lpstr>Istituzioni di Storia e Geografia «Geografia»</vt:lpstr>
      <vt:lpstr>Presentazione standard di PowerPoint</vt:lpstr>
      <vt:lpstr>Geografia </vt:lpstr>
      <vt:lpstr>Geografia ed esistenza</vt:lpstr>
      <vt:lpstr>Geografia ed esistenza</vt:lpstr>
      <vt:lpstr>Presentazione standard di PowerPoint</vt:lpstr>
      <vt:lpstr>Presentazione standard di PowerPoint</vt:lpstr>
      <vt:lpstr>Geografia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Geografia</vt:lpstr>
      <vt:lpstr>Presentazione standard di PowerPoint</vt:lpstr>
      <vt:lpstr>Geografia</vt:lpstr>
      <vt:lpstr>Geografia e geografia politica </vt:lpstr>
      <vt:lpstr>Geografia e potere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Geography</dc:title>
  <dc:creator>Alessandro Ricci</dc:creator>
  <cp:lastModifiedBy>Alessandro Ricci</cp:lastModifiedBy>
  <cp:revision>226</cp:revision>
  <dcterms:created xsi:type="dcterms:W3CDTF">2019-03-07T15:55:27Z</dcterms:created>
  <dcterms:modified xsi:type="dcterms:W3CDTF">2023-10-09T14:01:30Z</dcterms:modified>
</cp:coreProperties>
</file>