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59" r:id="rId6"/>
    <p:sldId id="261" r:id="rId7"/>
    <p:sldId id="264" r:id="rId8"/>
    <p:sldId id="265"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07" autoAdjust="0"/>
    <p:restoredTop sz="94660"/>
  </p:normalViewPr>
  <p:slideViewPr>
    <p:cSldViewPr snapToGrid="0">
      <p:cViewPr varScale="1">
        <p:scale>
          <a:sx n="67" d="100"/>
          <a:sy n="67" d="100"/>
        </p:scale>
        <p:origin x="6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69B0EE35-7058-4A55-8A31-CDC05480EC0A}" type="datetimeFigureOut">
              <a:rPr lang="it-IT" smtClean="0"/>
              <a:t>20/10/2022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49CD43E-6B4A-4C2F-A0DE-615FD36A8A88}" type="slidenum">
              <a:rPr lang="it-IT" smtClean="0"/>
              <a:t>‹N›</a:t>
            </a:fld>
            <a:endParaRPr lang="it-IT"/>
          </a:p>
        </p:txBody>
      </p:sp>
    </p:spTree>
    <p:extLst>
      <p:ext uri="{BB962C8B-B14F-4D97-AF65-F5344CB8AC3E}">
        <p14:creationId xmlns:p14="http://schemas.microsoft.com/office/powerpoint/2010/main" val="2010433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9B0EE35-7058-4A55-8A31-CDC05480EC0A}" type="datetimeFigureOut">
              <a:rPr lang="it-IT" smtClean="0"/>
              <a:t>20/10/2022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49CD43E-6B4A-4C2F-A0DE-615FD36A8A88}" type="slidenum">
              <a:rPr lang="it-IT" smtClean="0"/>
              <a:t>‹N›</a:t>
            </a:fld>
            <a:endParaRPr lang="it-IT"/>
          </a:p>
        </p:txBody>
      </p:sp>
    </p:spTree>
    <p:extLst>
      <p:ext uri="{BB962C8B-B14F-4D97-AF65-F5344CB8AC3E}">
        <p14:creationId xmlns:p14="http://schemas.microsoft.com/office/powerpoint/2010/main" val="2610258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9B0EE35-7058-4A55-8A31-CDC05480EC0A}" type="datetimeFigureOut">
              <a:rPr lang="it-IT" smtClean="0"/>
              <a:t>20/10/2022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49CD43E-6B4A-4C2F-A0DE-615FD36A8A88}" type="slidenum">
              <a:rPr lang="it-IT" smtClean="0"/>
              <a:t>‹N›</a:t>
            </a:fld>
            <a:endParaRPr lang="it-IT"/>
          </a:p>
        </p:txBody>
      </p:sp>
    </p:spTree>
    <p:extLst>
      <p:ext uri="{BB962C8B-B14F-4D97-AF65-F5344CB8AC3E}">
        <p14:creationId xmlns:p14="http://schemas.microsoft.com/office/powerpoint/2010/main" val="3223897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9B0EE35-7058-4A55-8A31-CDC05480EC0A}" type="datetimeFigureOut">
              <a:rPr lang="it-IT" smtClean="0"/>
              <a:t>20/10/2022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49CD43E-6B4A-4C2F-A0DE-615FD36A8A88}" type="slidenum">
              <a:rPr lang="it-IT" smtClean="0"/>
              <a:t>‹N›</a:t>
            </a:fld>
            <a:endParaRPr lang="it-IT"/>
          </a:p>
        </p:txBody>
      </p:sp>
    </p:spTree>
    <p:extLst>
      <p:ext uri="{BB962C8B-B14F-4D97-AF65-F5344CB8AC3E}">
        <p14:creationId xmlns:p14="http://schemas.microsoft.com/office/powerpoint/2010/main" val="3107328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69B0EE35-7058-4A55-8A31-CDC05480EC0A}" type="datetimeFigureOut">
              <a:rPr lang="it-IT" smtClean="0"/>
              <a:t>20/10/2022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49CD43E-6B4A-4C2F-A0DE-615FD36A8A88}" type="slidenum">
              <a:rPr lang="it-IT" smtClean="0"/>
              <a:t>‹N›</a:t>
            </a:fld>
            <a:endParaRPr lang="it-IT"/>
          </a:p>
        </p:txBody>
      </p:sp>
    </p:spTree>
    <p:extLst>
      <p:ext uri="{BB962C8B-B14F-4D97-AF65-F5344CB8AC3E}">
        <p14:creationId xmlns:p14="http://schemas.microsoft.com/office/powerpoint/2010/main" val="31360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69B0EE35-7058-4A55-8A31-CDC05480EC0A}" type="datetimeFigureOut">
              <a:rPr lang="it-IT" smtClean="0"/>
              <a:t>20/10/2022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49CD43E-6B4A-4C2F-A0DE-615FD36A8A88}" type="slidenum">
              <a:rPr lang="it-IT" smtClean="0"/>
              <a:t>‹N›</a:t>
            </a:fld>
            <a:endParaRPr lang="it-IT"/>
          </a:p>
        </p:txBody>
      </p:sp>
    </p:spTree>
    <p:extLst>
      <p:ext uri="{BB962C8B-B14F-4D97-AF65-F5344CB8AC3E}">
        <p14:creationId xmlns:p14="http://schemas.microsoft.com/office/powerpoint/2010/main" val="207492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69B0EE35-7058-4A55-8A31-CDC05480EC0A}" type="datetimeFigureOut">
              <a:rPr lang="it-IT" smtClean="0"/>
              <a:t>20/10/2022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49CD43E-6B4A-4C2F-A0DE-615FD36A8A88}" type="slidenum">
              <a:rPr lang="it-IT" smtClean="0"/>
              <a:t>‹N›</a:t>
            </a:fld>
            <a:endParaRPr lang="it-IT"/>
          </a:p>
        </p:txBody>
      </p:sp>
    </p:spTree>
    <p:extLst>
      <p:ext uri="{BB962C8B-B14F-4D97-AF65-F5344CB8AC3E}">
        <p14:creationId xmlns:p14="http://schemas.microsoft.com/office/powerpoint/2010/main" val="2835656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69B0EE35-7058-4A55-8A31-CDC05480EC0A}" type="datetimeFigureOut">
              <a:rPr lang="it-IT" smtClean="0"/>
              <a:t>20/10/2022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49CD43E-6B4A-4C2F-A0DE-615FD36A8A88}" type="slidenum">
              <a:rPr lang="it-IT" smtClean="0"/>
              <a:t>‹N›</a:t>
            </a:fld>
            <a:endParaRPr lang="it-IT"/>
          </a:p>
        </p:txBody>
      </p:sp>
    </p:spTree>
    <p:extLst>
      <p:ext uri="{BB962C8B-B14F-4D97-AF65-F5344CB8AC3E}">
        <p14:creationId xmlns:p14="http://schemas.microsoft.com/office/powerpoint/2010/main" val="3952148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9B0EE35-7058-4A55-8A31-CDC05480EC0A}" type="datetimeFigureOut">
              <a:rPr lang="it-IT" smtClean="0"/>
              <a:t>20/10/2022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49CD43E-6B4A-4C2F-A0DE-615FD36A8A88}" type="slidenum">
              <a:rPr lang="it-IT" smtClean="0"/>
              <a:t>‹N›</a:t>
            </a:fld>
            <a:endParaRPr lang="it-IT"/>
          </a:p>
        </p:txBody>
      </p:sp>
    </p:spTree>
    <p:extLst>
      <p:ext uri="{BB962C8B-B14F-4D97-AF65-F5344CB8AC3E}">
        <p14:creationId xmlns:p14="http://schemas.microsoft.com/office/powerpoint/2010/main" val="518818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69B0EE35-7058-4A55-8A31-CDC05480EC0A}" type="datetimeFigureOut">
              <a:rPr lang="it-IT" smtClean="0"/>
              <a:t>20/10/2022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49CD43E-6B4A-4C2F-A0DE-615FD36A8A88}" type="slidenum">
              <a:rPr lang="it-IT" smtClean="0"/>
              <a:t>‹N›</a:t>
            </a:fld>
            <a:endParaRPr lang="it-IT"/>
          </a:p>
        </p:txBody>
      </p:sp>
    </p:spTree>
    <p:extLst>
      <p:ext uri="{BB962C8B-B14F-4D97-AF65-F5344CB8AC3E}">
        <p14:creationId xmlns:p14="http://schemas.microsoft.com/office/powerpoint/2010/main" val="2731905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69B0EE35-7058-4A55-8A31-CDC05480EC0A}" type="datetimeFigureOut">
              <a:rPr lang="it-IT" smtClean="0"/>
              <a:t>20/10/2022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49CD43E-6B4A-4C2F-A0DE-615FD36A8A88}" type="slidenum">
              <a:rPr lang="it-IT" smtClean="0"/>
              <a:t>‹N›</a:t>
            </a:fld>
            <a:endParaRPr lang="it-IT"/>
          </a:p>
        </p:txBody>
      </p:sp>
    </p:spTree>
    <p:extLst>
      <p:ext uri="{BB962C8B-B14F-4D97-AF65-F5344CB8AC3E}">
        <p14:creationId xmlns:p14="http://schemas.microsoft.com/office/powerpoint/2010/main" val="1310521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0EE35-7058-4A55-8A31-CDC05480EC0A}" type="datetimeFigureOut">
              <a:rPr lang="it-IT" smtClean="0"/>
              <a:t>20/10/2022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CD43E-6B4A-4C2F-A0DE-615FD36A8A88}" type="slidenum">
              <a:rPr lang="it-IT" smtClean="0"/>
              <a:t>‹N›</a:t>
            </a:fld>
            <a:endParaRPr lang="it-IT"/>
          </a:p>
        </p:txBody>
      </p:sp>
    </p:spTree>
    <p:extLst>
      <p:ext uri="{BB962C8B-B14F-4D97-AF65-F5344CB8AC3E}">
        <p14:creationId xmlns:p14="http://schemas.microsoft.com/office/powerpoint/2010/main" val="719362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50934" y="1555097"/>
            <a:ext cx="10515600" cy="1325563"/>
          </a:xfrm>
        </p:spPr>
        <p:txBody>
          <a:bodyPr>
            <a:normAutofit/>
          </a:bodyPr>
          <a:lstStyle/>
          <a:p>
            <a:r>
              <a:rPr lang="it-IT" sz="5400" b="1" dirty="0">
                <a:solidFill>
                  <a:schemeClr val="accent1">
                    <a:lumMod val="50000"/>
                  </a:schemeClr>
                </a:solidFill>
              </a:rPr>
              <a:t>L’istituzionalismo</a:t>
            </a:r>
          </a:p>
        </p:txBody>
      </p:sp>
      <p:sp>
        <p:nvSpPr>
          <p:cNvPr id="3" name="Segnaposto contenuto 2"/>
          <p:cNvSpPr>
            <a:spLocks noGrp="1"/>
          </p:cNvSpPr>
          <p:nvPr>
            <p:ph idx="1"/>
          </p:nvPr>
        </p:nvSpPr>
        <p:spPr>
          <a:xfrm>
            <a:off x="950934" y="4869449"/>
            <a:ext cx="10515600" cy="967679"/>
          </a:xfrm>
        </p:spPr>
        <p:txBody>
          <a:bodyPr>
            <a:normAutofit lnSpcReduction="10000"/>
          </a:bodyPr>
          <a:lstStyle/>
          <a:p>
            <a:pPr marL="0" indent="0">
              <a:buNone/>
            </a:pPr>
            <a:r>
              <a:rPr lang="it-IT" dirty="0"/>
              <a:t>Corso di </a:t>
            </a:r>
            <a:r>
              <a:rPr lang="it-IT"/>
              <a:t>Sociologia Economica</a:t>
            </a:r>
            <a:endParaRPr lang="it-IT" dirty="0"/>
          </a:p>
          <a:p>
            <a:pPr marL="0" indent="0">
              <a:buNone/>
            </a:pPr>
            <a:r>
              <a:rPr lang="it-IT" dirty="0"/>
              <a:t>MARCO FAMA, Università di Bergamo</a:t>
            </a:r>
          </a:p>
        </p:txBody>
      </p:sp>
    </p:spTree>
    <p:extLst>
      <p:ext uri="{BB962C8B-B14F-4D97-AF65-F5344CB8AC3E}">
        <p14:creationId xmlns:p14="http://schemas.microsoft.com/office/powerpoint/2010/main" val="511096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9056" y="-314036"/>
            <a:ext cx="5576981" cy="7527636"/>
          </a:xfrm>
          <a:prstGeom prst="rect">
            <a:avLst/>
          </a:prstGeom>
          <a:noFill/>
          <a:extLst>
            <a:ext uri="{909E8E84-426E-40DD-AFC4-6F175D3DCCD1}">
              <a14:hiddenFill xmlns:a14="http://schemas.microsoft.com/office/drawing/2010/main">
                <a:solidFill>
                  <a:srgbClr val="FFFFFF"/>
                </a:solidFill>
              </a14:hiddenFill>
            </a:ext>
          </a:extLst>
        </p:spPr>
      </p:pic>
      <p:sp>
        <p:nvSpPr>
          <p:cNvPr id="4" name="Rettangolo 3"/>
          <p:cNvSpPr/>
          <p:nvPr/>
        </p:nvSpPr>
        <p:spPr>
          <a:xfrm>
            <a:off x="6450904" y="-726510"/>
            <a:ext cx="1377863" cy="839243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p:cNvSpPr txBox="1"/>
          <p:nvPr/>
        </p:nvSpPr>
        <p:spPr>
          <a:xfrm>
            <a:off x="536457" y="237995"/>
            <a:ext cx="6227598" cy="923330"/>
          </a:xfrm>
          <a:prstGeom prst="rect">
            <a:avLst/>
          </a:prstGeom>
          <a:noFill/>
        </p:spPr>
        <p:txBody>
          <a:bodyPr wrap="square" rtlCol="0">
            <a:spAutoFit/>
          </a:bodyPr>
          <a:lstStyle/>
          <a:p>
            <a:r>
              <a:rPr lang="it-IT" sz="3600" b="1" dirty="0" err="1">
                <a:solidFill>
                  <a:schemeClr val="accent1">
                    <a:lumMod val="50000"/>
                  </a:schemeClr>
                </a:solidFill>
              </a:rPr>
              <a:t>Émile</a:t>
            </a:r>
            <a:r>
              <a:rPr lang="it-IT" sz="3600" b="1" dirty="0">
                <a:solidFill>
                  <a:schemeClr val="accent1">
                    <a:lumMod val="50000"/>
                  </a:schemeClr>
                </a:solidFill>
              </a:rPr>
              <a:t> </a:t>
            </a:r>
            <a:r>
              <a:rPr lang="it-IT" sz="3600" b="1" dirty="0" err="1">
                <a:solidFill>
                  <a:schemeClr val="accent1">
                    <a:lumMod val="50000"/>
                  </a:schemeClr>
                </a:solidFill>
              </a:rPr>
              <a:t>Durkheim</a:t>
            </a:r>
            <a:r>
              <a:rPr lang="it-IT" sz="3600" b="1" dirty="0">
                <a:solidFill>
                  <a:schemeClr val="accent1">
                    <a:lumMod val="50000"/>
                  </a:schemeClr>
                </a:solidFill>
              </a:rPr>
              <a:t> (1858 – 1917)</a:t>
            </a:r>
            <a:endParaRPr lang="it-IT" b="1" dirty="0">
              <a:solidFill>
                <a:schemeClr val="accent1">
                  <a:lumMod val="50000"/>
                </a:schemeClr>
              </a:solidFill>
            </a:endParaRPr>
          </a:p>
          <a:p>
            <a:endParaRPr lang="it-IT" dirty="0"/>
          </a:p>
        </p:txBody>
      </p:sp>
      <p:sp>
        <p:nvSpPr>
          <p:cNvPr id="7" name="CasellaDiTesto 6"/>
          <p:cNvSpPr txBox="1"/>
          <p:nvPr/>
        </p:nvSpPr>
        <p:spPr>
          <a:xfrm>
            <a:off x="603780" y="1081379"/>
            <a:ext cx="6325276" cy="4893647"/>
          </a:xfrm>
          <a:prstGeom prst="rect">
            <a:avLst/>
          </a:prstGeom>
          <a:noFill/>
        </p:spPr>
        <p:txBody>
          <a:bodyPr wrap="square" rtlCol="0">
            <a:spAutoFit/>
          </a:bodyPr>
          <a:lstStyle/>
          <a:p>
            <a:r>
              <a:rPr lang="it-IT" sz="2400" u="sng" dirty="0"/>
              <a:t>Opere principali:</a:t>
            </a:r>
          </a:p>
          <a:p>
            <a:endParaRPr lang="it-IT" sz="2400" u="sng" dirty="0"/>
          </a:p>
          <a:p>
            <a:pPr>
              <a:lnSpc>
                <a:spcPct val="150000"/>
              </a:lnSpc>
              <a:spcAft>
                <a:spcPts val="600"/>
              </a:spcAft>
            </a:pPr>
            <a:r>
              <a:rPr lang="it-IT" sz="2400" i="1" dirty="0"/>
              <a:t>La divisione del lavoro sociale</a:t>
            </a:r>
            <a:r>
              <a:rPr lang="it-IT" sz="2400" dirty="0"/>
              <a:t> (1893)</a:t>
            </a:r>
          </a:p>
          <a:p>
            <a:pPr>
              <a:lnSpc>
                <a:spcPct val="150000"/>
              </a:lnSpc>
              <a:spcAft>
                <a:spcPts val="600"/>
              </a:spcAft>
            </a:pPr>
            <a:r>
              <a:rPr lang="it-IT" sz="2400" i="1" dirty="0"/>
              <a:t>Le regole del metodo sociologico</a:t>
            </a:r>
            <a:r>
              <a:rPr lang="it-IT" sz="2400" dirty="0"/>
              <a:t> (1895)</a:t>
            </a:r>
          </a:p>
          <a:p>
            <a:pPr>
              <a:lnSpc>
                <a:spcPct val="150000"/>
              </a:lnSpc>
              <a:spcAft>
                <a:spcPts val="600"/>
              </a:spcAft>
            </a:pPr>
            <a:r>
              <a:rPr lang="it-IT" sz="2400" i="1" dirty="0"/>
              <a:t>Il suicidio. Studio di sociologia </a:t>
            </a:r>
            <a:r>
              <a:rPr lang="it-IT" sz="2400" dirty="0"/>
              <a:t>(1897)</a:t>
            </a:r>
          </a:p>
          <a:p>
            <a:pPr>
              <a:lnSpc>
                <a:spcPct val="150000"/>
              </a:lnSpc>
              <a:spcAft>
                <a:spcPts val="600"/>
              </a:spcAft>
            </a:pPr>
            <a:r>
              <a:rPr lang="it-IT" sz="2400" i="1" dirty="0"/>
              <a:t>L'educazione morale</a:t>
            </a:r>
            <a:r>
              <a:rPr lang="it-IT" sz="2400" dirty="0"/>
              <a:t> (1903)</a:t>
            </a:r>
          </a:p>
          <a:p>
            <a:pPr>
              <a:lnSpc>
                <a:spcPct val="150000"/>
              </a:lnSpc>
              <a:spcAft>
                <a:spcPts val="600"/>
              </a:spcAft>
            </a:pPr>
            <a:r>
              <a:rPr lang="it-IT" sz="2400" i="1" dirty="0"/>
              <a:t>Le forme elementari della vita religiosa</a:t>
            </a:r>
            <a:r>
              <a:rPr lang="it-IT" sz="2400" dirty="0"/>
              <a:t> (1912)</a:t>
            </a:r>
          </a:p>
          <a:p>
            <a:pPr>
              <a:lnSpc>
                <a:spcPct val="150000"/>
              </a:lnSpc>
              <a:spcAft>
                <a:spcPts val="600"/>
              </a:spcAft>
            </a:pPr>
            <a:r>
              <a:rPr lang="it-IT" sz="2400" i="1" dirty="0"/>
              <a:t>La sociologia e l'educazione</a:t>
            </a:r>
            <a:r>
              <a:rPr lang="it-IT" sz="2400" dirty="0"/>
              <a:t> (1922)</a:t>
            </a:r>
          </a:p>
          <a:p>
            <a:endParaRPr lang="it-IT" dirty="0"/>
          </a:p>
        </p:txBody>
      </p:sp>
      <p:sp>
        <p:nvSpPr>
          <p:cNvPr id="8" name="Rettangolo 7"/>
          <p:cNvSpPr/>
          <p:nvPr/>
        </p:nvSpPr>
        <p:spPr>
          <a:xfrm>
            <a:off x="8793271" y="5711868"/>
            <a:ext cx="924275" cy="8517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70445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38411" y="1365338"/>
            <a:ext cx="11523945" cy="5492662"/>
          </a:xfrm>
        </p:spPr>
        <p:txBody>
          <a:bodyPr>
            <a:normAutofit fontScale="85000" lnSpcReduction="20000"/>
          </a:bodyPr>
          <a:lstStyle/>
          <a:p>
            <a:r>
              <a:rPr lang="it-IT" dirty="0"/>
              <a:t>Al pari di quella di autori quali Weber e </a:t>
            </a:r>
            <a:r>
              <a:rPr lang="it-IT" dirty="0" err="1"/>
              <a:t>Sombart</a:t>
            </a:r>
            <a:r>
              <a:rPr lang="it-IT" dirty="0"/>
              <a:t>, la formazione intellettuale di </a:t>
            </a:r>
            <a:r>
              <a:rPr lang="it-IT" dirty="0" err="1"/>
              <a:t>Durkheim</a:t>
            </a:r>
            <a:r>
              <a:rPr lang="it-IT" dirty="0"/>
              <a:t> risente dell’influenza della </a:t>
            </a:r>
            <a:r>
              <a:rPr lang="it-IT" b="1" dirty="0"/>
              <a:t>scuola storica tedesca</a:t>
            </a:r>
            <a:r>
              <a:rPr lang="it-IT" dirty="0"/>
              <a:t>. Anche per egli, dunque, nello studio dei fenomeni economici non si può prescindere dall’analisi del contesto storico, né dalle norme morali che influenzano il comportamento economico degli individui.</a:t>
            </a:r>
          </a:p>
          <a:p>
            <a:endParaRPr lang="it-IT" dirty="0"/>
          </a:p>
          <a:p>
            <a:r>
              <a:rPr lang="it-IT" dirty="0"/>
              <a:t>Tuttavia, in linea con lo spirito positivista dei suoi tempi, </a:t>
            </a:r>
            <a:r>
              <a:rPr lang="it-IT" dirty="0" err="1"/>
              <a:t>Durkheim</a:t>
            </a:r>
            <a:r>
              <a:rPr lang="it-IT" dirty="0"/>
              <a:t> crede che la sociologia possa pervenire alla formulazione di leggi capaci di dare un </a:t>
            </a:r>
            <a:r>
              <a:rPr lang="it-IT" b="1" dirty="0"/>
              <a:t>fondamento scientifico all’ordine sociale</a:t>
            </a:r>
            <a:r>
              <a:rPr lang="it-IT" dirty="0"/>
              <a:t>.  </a:t>
            </a:r>
          </a:p>
          <a:p>
            <a:endParaRPr lang="it-IT" dirty="0"/>
          </a:p>
          <a:p>
            <a:r>
              <a:rPr lang="it-IT" dirty="0"/>
              <a:t>Pur partendo, in un certo senso, dagli stessi presupposti dell’economia neoclassica, di questa ne critica radicalmente i contenuti, contrapponendo </a:t>
            </a:r>
            <a:r>
              <a:rPr lang="it-IT" b="1" dirty="0"/>
              <a:t>all’individualismo metodologico e all’utilitarismo </a:t>
            </a:r>
            <a:r>
              <a:rPr lang="it-IT" dirty="0"/>
              <a:t>dei neoclassici una teoria </a:t>
            </a:r>
            <a:r>
              <a:rPr lang="it-IT" b="1" dirty="0" err="1"/>
              <a:t>isituzionalista</a:t>
            </a:r>
            <a:r>
              <a:rPr lang="it-IT" dirty="0"/>
              <a:t> e </a:t>
            </a:r>
            <a:r>
              <a:rPr lang="it-IT" b="1" dirty="0"/>
              <a:t>olistica</a:t>
            </a:r>
            <a:r>
              <a:rPr lang="it-IT" dirty="0"/>
              <a:t> dell’agire sociale. </a:t>
            </a:r>
          </a:p>
          <a:p>
            <a:endParaRPr lang="it-IT" dirty="0"/>
          </a:p>
          <a:p>
            <a:r>
              <a:rPr lang="it-IT" dirty="0"/>
              <a:t>Oggetto della sociologia di </a:t>
            </a:r>
            <a:r>
              <a:rPr lang="it-IT" dirty="0" err="1"/>
              <a:t>Durkheim</a:t>
            </a:r>
            <a:r>
              <a:rPr lang="it-IT" dirty="0"/>
              <a:t> sono i “</a:t>
            </a:r>
            <a:r>
              <a:rPr lang="it-IT" b="1" dirty="0"/>
              <a:t>fatti sociali</a:t>
            </a:r>
            <a:r>
              <a:rPr lang="it-IT" dirty="0"/>
              <a:t>“, vale a dire quei «</a:t>
            </a:r>
            <a:r>
              <a:rPr lang="it-IT" i="1" dirty="0"/>
              <a:t>modi di agire, di pensare e di sentire esterni all’individuo, eppure dotati di un potere di coercizione in virtù del quale si impongono su lui. Con o senza il suo consenso</a:t>
            </a:r>
            <a:r>
              <a:rPr lang="it-IT" dirty="0"/>
              <a:t>“.</a:t>
            </a:r>
          </a:p>
        </p:txBody>
      </p:sp>
      <p:sp>
        <p:nvSpPr>
          <p:cNvPr id="4" name="Rettangolo 3"/>
          <p:cNvSpPr/>
          <p:nvPr/>
        </p:nvSpPr>
        <p:spPr>
          <a:xfrm>
            <a:off x="543315" y="350821"/>
            <a:ext cx="4674678" cy="523220"/>
          </a:xfrm>
          <a:prstGeom prst="rect">
            <a:avLst/>
          </a:prstGeom>
        </p:spPr>
        <p:txBody>
          <a:bodyPr wrap="none">
            <a:spAutoFit/>
          </a:bodyPr>
          <a:lstStyle/>
          <a:p>
            <a:r>
              <a:rPr lang="it-IT" sz="2800" b="1" dirty="0" err="1">
                <a:solidFill>
                  <a:schemeClr val="accent1">
                    <a:lumMod val="50000"/>
                  </a:schemeClr>
                </a:solidFill>
              </a:rPr>
              <a:t>Émile</a:t>
            </a:r>
            <a:r>
              <a:rPr lang="it-IT" sz="2800" b="1" dirty="0">
                <a:solidFill>
                  <a:schemeClr val="accent1">
                    <a:lumMod val="50000"/>
                  </a:schemeClr>
                </a:solidFill>
              </a:rPr>
              <a:t> </a:t>
            </a:r>
            <a:r>
              <a:rPr lang="it-IT" sz="2800" b="1" dirty="0" err="1">
                <a:solidFill>
                  <a:schemeClr val="accent1">
                    <a:lumMod val="50000"/>
                  </a:schemeClr>
                </a:solidFill>
              </a:rPr>
              <a:t>Durkheim</a:t>
            </a:r>
            <a:r>
              <a:rPr lang="it-IT" sz="2800" b="1" dirty="0">
                <a:solidFill>
                  <a:schemeClr val="accent1">
                    <a:lumMod val="50000"/>
                  </a:schemeClr>
                </a:solidFill>
              </a:rPr>
              <a:t> (1858 – 1917)</a:t>
            </a:r>
          </a:p>
        </p:txBody>
      </p:sp>
    </p:spTree>
    <p:extLst>
      <p:ext uri="{BB962C8B-B14F-4D97-AF65-F5344CB8AC3E}">
        <p14:creationId xmlns:p14="http://schemas.microsoft.com/office/powerpoint/2010/main" val="2615609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7575" y="-110864"/>
            <a:ext cx="10515600" cy="1325563"/>
          </a:xfrm>
        </p:spPr>
        <p:txBody>
          <a:bodyPr>
            <a:normAutofit/>
          </a:bodyPr>
          <a:lstStyle/>
          <a:p>
            <a:r>
              <a:rPr lang="it-IT" sz="3600" b="1" i="1" dirty="0">
                <a:solidFill>
                  <a:schemeClr val="accent1">
                    <a:lumMod val="50000"/>
                  </a:schemeClr>
                </a:solidFill>
              </a:rPr>
              <a:t>La divisione del lavoro sociale 1/3</a:t>
            </a:r>
            <a:endParaRPr lang="it-IT" dirty="0"/>
          </a:p>
        </p:txBody>
      </p:sp>
      <p:sp>
        <p:nvSpPr>
          <p:cNvPr id="3" name="Segnaposto contenuto 2"/>
          <p:cNvSpPr>
            <a:spLocks noGrp="1"/>
          </p:cNvSpPr>
          <p:nvPr>
            <p:ph idx="1"/>
          </p:nvPr>
        </p:nvSpPr>
        <p:spPr>
          <a:xfrm>
            <a:off x="299581" y="973856"/>
            <a:ext cx="11800561" cy="6015668"/>
          </a:xfrm>
        </p:spPr>
        <p:txBody>
          <a:bodyPr>
            <a:noAutofit/>
          </a:bodyPr>
          <a:lstStyle/>
          <a:p>
            <a:r>
              <a:rPr lang="it-IT" sz="2400" dirty="0"/>
              <a:t>L’uomo di cui ci parla l’economia politica, questo «egoista sistematico», non è che «un oggetto della ragione». L’ «uomo reale», di cui la sociologia dovrebbe occuparsi, è ben più complesso.</a:t>
            </a:r>
          </a:p>
          <a:p>
            <a:r>
              <a:rPr lang="it-IT" sz="2400" dirty="0"/>
              <a:t>La  vita collettiva non è nata dalla vita individuale, ma è esattamente il contrario. Nelle </a:t>
            </a:r>
            <a:r>
              <a:rPr lang="it-IT" sz="2400" b="1" dirty="0"/>
              <a:t>società primitive</a:t>
            </a:r>
            <a:r>
              <a:rPr lang="it-IT" sz="2400" dirty="0"/>
              <a:t>, di fatti, il comportamento individuale era fortemente condizionato dalle regole sociali, non vi era molto spazio per le scelte individuali, né i singoli erano capaci di prevedere anticipatamente le conseguenza che sarebbero derivate da una più alta divisione del lavoro. In tali società, più omogenee e rette su una «</a:t>
            </a:r>
            <a:r>
              <a:rPr lang="it-IT" sz="2400" b="1" dirty="0"/>
              <a:t>solidarietà meccanica</a:t>
            </a:r>
            <a:r>
              <a:rPr lang="it-IT" sz="2400" dirty="0"/>
              <a:t>», il problema dell’ordine era risolto sulla base di un’adesione emotivamente intensa a un sistema di valori condiviso.</a:t>
            </a:r>
          </a:p>
          <a:p>
            <a:r>
              <a:rPr lang="it-IT" sz="2400" dirty="0"/>
              <a:t>L’aumento della popolazione e l’intensificarsi dei rapporti sociali porta alla nascita di «</a:t>
            </a:r>
            <a:r>
              <a:rPr lang="it-IT" sz="2400" b="1" dirty="0"/>
              <a:t>società superiori</a:t>
            </a:r>
            <a:r>
              <a:rPr lang="it-IT" sz="2400" dirty="0"/>
              <a:t>», caratterizzate da una maggiore «</a:t>
            </a:r>
            <a:r>
              <a:rPr lang="it-IT" sz="2400" b="1" dirty="0"/>
              <a:t>densità morale</a:t>
            </a:r>
            <a:r>
              <a:rPr lang="it-IT" sz="2400" dirty="0"/>
              <a:t>» e da una «</a:t>
            </a:r>
            <a:r>
              <a:rPr lang="it-IT" sz="2400" b="1" dirty="0"/>
              <a:t>solidarietà di tipo organico</a:t>
            </a:r>
            <a:r>
              <a:rPr lang="it-IT" sz="2400" dirty="0"/>
              <a:t>», sospinta dallo sviluppo stesso della divisione del lavoro. Quest’ultima alimenta il senso di dipendenza reciproca tra soggetti diversi, ma crea al contempo le condizioni per la nascita di soggetti autonomi e, dunque, per la diffusione dei valori tipici dell’individualismo. </a:t>
            </a:r>
          </a:p>
        </p:txBody>
      </p:sp>
    </p:spTree>
    <p:extLst>
      <p:ext uri="{BB962C8B-B14F-4D97-AF65-F5344CB8AC3E}">
        <p14:creationId xmlns:p14="http://schemas.microsoft.com/office/powerpoint/2010/main" val="3631773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7575" y="1177447"/>
            <a:ext cx="11299521" cy="5448822"/>
          </a:xfrm>
        </p:spPr>
        <p:txBody>
          <a:bodyPr>
            <a:normAutofit lnSpcReduction="10000"/>
          </a:bodyPr>
          <a:lstStyle/>
          <a:p>
            <a:r>
              <a:rPr lang="it-IT" dirty="0"/>
              <a:t>Anche laddove l’individualismo si è storicamente affermato come criterio morale che guida l’azione, e tendono a crescere le relazioni contrattuali, persistono una serie di </a:t>
            </a:r>
            <a:r>
              <a:rPr lang="it-IT" b="1" dirty="0"/>
              <a:t>rapporti non contrattuali</a:t>
            </a:r>
            <a:r>
              <a:rPr lang="it-IT" dirty="0"/>
              <a:t>, regolati da </a:t>
            </a:r>
            <a:r>
              <a:rPr lang="it-IT" b="1" dirty="0"/>
              <a:t>istituzioni</a:t>
            </a:r>
            <a:r>
              <a:rPr lang="it-IT" dirty="0"/>
              <a:t> di natura giuridica o morale, imprescindibili per il funzionamento della società.</a:t>
            </a:r>
          </a:p>
          <a:p>
            <a:endParaRPr lang="it-IT" dirty="0"/>
          </a:p>
          <a:p>
            <a:r>
              <a:rPr lang="it-IT" dirty="0"/>
              <a:t>Le istituzioni sono «ogni forma di credenza e ogni forma di condotta istituita dalla collettività». La sociologia può essere considerata come «</a:t>
            </a:r>
            <a:r>
              <a:rPr lang="it-IT" b="1" dirty="0"/>
              <a:t>la scienza delle istituzioni</a:t>
            </a:r>
            <a:r>
              <a:rPr lang="it-IT" dirty="0"/>
              <a:t>, della loro genesi e del loro funzionamento».</a:t>
            </a:r>
          </a:p>
          <a:p>
            <a:endParaRPr lang="it-IT" dirty="0"/>
          </a:p>
          <a:p>
            <a:r>
              <a:rPr lang="it-IT" dirty="0"/>
              <a:t>Le istituzioni non hanno origine contrattuale, come accordi tra singoli individui mossi dai propri interessi, ma sorgono nei </a:t>
            </a:r>
            <a:r>
              <a:rPr lang="it-IT" b="1" dirty="0"/>
              <a:t>momenti di effervescenza</a:t>
            </a:r>
            <a:r>
              <a:rPr lang="it-IT" dirty="0"/>
              <a:t>, quale elaborazione sul piano normativo di ideali e di valori che consentono di ordinare la società e di regolare i conflitti di interesse.    </a:t>
            </a:r>
          </a:p>
        </p:txBody>
      </p:sp>
      <p:sp>
        <p:nvSpPr>
          <p:cNvPr id="4" name="Titolo 1"/>
          <p:cNvSpPr txBox="1">
            <a:spLocks/>
          </p:cNvSpPr>
          <p:nvPr/>
        </p:nvSpPr>
        <p:spPr>
          <a:xfrm>
            <a:off x="737991" y="22733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3600" b="1" i="1" dirty="0">
                <a:solidFill>
                  <a:schemeClr val="accent1">
                    <a:lumMod val="50000"/>
                  </a:schemeClr>
                </a:solidFill>
              </a:rPr>
              <a:t>La divisione del lavoro sociale 2/3</a:t>
            </a:r>
            <a:br>
              <a:rPr lang="it-IT" dirty="0"/>
            </a:br>
            <a:endParaRPr lang="it-IT" dirty="0"/>
          </a:p>
        </p:txBody>
      </p:sp>
    </p:spTree>
    <p:extLst>
      <p:ext uri="{BB962C8B-B14F-4D97-AF65-F5344CB8AC3E}">
        <p14:creationId xmlns:p14="http://schemas.microsoft.com/office/powerpoint/2010/main" val="2714563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2732" y="365125"/>
            <a:ext cx="10515600" cy="1325563"/>
          </a:xfrm>
        </p:spPr>
        <p:txBody>
          <a:bodyPr>
            <a:normAutofit fontScale="90000"/>
          </a:bodyPr>
          <a:lstStyle/>
          <a:p>
            <a:r>
              <a:rPr lang="it-IT" b="1" i="1" dirty="0">
                <a:solidFill>
                  <a:schemeClr val="accent1">
                    <a:lumMod val="50000"/>
                  </a:schemeClr>
                </a:solidFill>
              </a:rPr>
              <a:t>La divisione del lavoro sociale 3/3</a:t>
            </a:r>
            <a:br>
              <a:rPr lang="it-IT" dirty="0"/>
            </a:br>
            <a:br>
              <a:rPr lang="it-IT" dirty="0"/>
            </a:br>
            <a:endParaRPr lang="it-IT" dirty="0"/>
          </a:p>
        </p:txBody>
      </p:sp>
      <p:sp>
        <p:nvSpPr>
          <p:cNvPr id="3" name="Segnaposto contenuto 2"/>
          <p:cNvSpPr>
            <a:spLocks noGrp="1"/>
          </p:cNvSpPr>
          <p:nvPr>
            <p:ph idx="1"/>
          </p:nvPr>
        </p:nvSpPr>
        <p:spPr>
          <a:xfrm>
            <a:off x="375781" y="1164920"/>
            <a:ext cx="11674257" cy="5693079"/>
          </a:xfrm>
        </p:spPr>
        <p:txBody>
          <a:bodyPr>
            <a:normAutofit/>
          </a:bodyPr>
          <a:lstStyle/>
          <a:p>
            <a:r>
              <a:rPr lang="it-IT" dirty="0"/>
              <a:t>Lo sviluppo della divisione del lavoro, tuttavia, tende a produrre tensioni e conflitti sociali e, se non accompagnato da una crescita della solidarietà, rischia di avere degli </a:t>
            </a:r>
            <a:r>
              <a:rPr lang="it-IT" b="1" dirty="0"/>
              <a:t>effetti socialmente destabilizzanti</a:t>
            </a:r>
            <a:r>
              <a:rPr lang="it-IT" dirty="0"/>
              <a:t>.</a:t>
            </a:r>
          </a:p>
          <a:p>
            <a:endParaRPr lang="it-IT" dirty="0"/>
          </a:p>
          <a:p>
            <a:r>
              <a:rPr lang="it-IT" dirty="0"/>
              <a:t>In assenza di una adeguata istituzionalizzazione si produce una </a:t>
            </a:r>
            <a:r>
              <a:rPr lang="it-IT" b="1" dirty="0"/>
              <a:t>divisione anomica</a:t>
            </a:r>
            <a:r>
              <a:rPr lang="it-IT" dirty="0"/>
              <a:t>, che può sfociare in crisi economiche, in una esplosione dei conflitti tra capitale e lavoro e in difficoltà di integrazione dei singoli individui nell’ordine sociale.</a:t>
            </a:r>
          </a:p>
          <a:p>
            <a:endParaRPr lang="it-IT" dirty="0"/>
          </a:p>
          <a:p>
            <a:r>
              <a:rPr lang="it-IT" dirty="0"/>
              <a:t>Senza norme capaci di garantire l’ «uguaglianza delle condizioni esterne» di </a:t>
            </a:r>
            <a:r>
              <a:rPr lang="it-IT" b="1" dirty="0"/>
              <a:t>regolare le ricompense del lavoro</a:t>
            </a:r>
            <a:r>
              <a:rPr lang="it-IT" dirty="0"/>
              <a:t>, di valorizzare il </a:t>
            </a:r>
            <a:r>
              <a:rPr lang="it-IT" b="1" dirty="0"/>
              <a:t>merito sociale </a:t>
            </a:r>
            <a:r>
              <a:rPr lang="it-IT" dirty="0"/>
              <a:t>e di stabilire le condizioni morali dello scambio, la divisione del lavoro diventa </a:t>
            </a:r>
            <a:r>
              <a:rPr lang="it-IT" b="1" dirty="0"/>
              <a:t>coercitiva</a:t>
            </a:r>
            <a:r>
              <a:rPr lang="it-IT" dirty="0"/>
              <a:t>. </a:t>
            </a:r>
          </a:p>
        </p:txBody>
      </p:sp>
    </p:spTree>
    <p:extLst>
      <p:ext uri="{BB962C8B-B14F-4D97-AF65-F5344CB8AC3E}">
        <p14:creationId xmlns:p14="http://schemas.microsoft.com/office/powerpoint/2010/main" val="2334584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9056" y="-314036"/>
            <a:ext cx="5576981" cy="7527636"/>
          </a:xfrm>
          <a:prstGeom prst="rect">
            <a:avLst/>
          </a:prstGeom>
          <a:noFill/>
          <a:extLst>
            <a:ext uri="{909E8E84-426E-40DD-AFC4-6F175D3DCCD1}">
              <a14:hiddenFill xmlns:a14="http://schemas.microsoft.com/office/drawing/2010/main">
                <a:solidFill>
                  <a:srgbClr val="FFFFFF"/>
                </a:solidFill>
              </a14:hiddenFill>
            </a:ext>
          </a:extLst>
        </p:spPr>
      </p:pic>
      <p:sp>
        <p:nvSpPr>
          <p:cNvPr id="4" name="Rettangolo 3"/>
          <p:cNvSpPr/>
          <p:nvPr/>
        </p:nvSpPr>
        <p:spPr>
          <a:xfrm>
            <a:off x="6450904" y="-726510"/>
            <a:ext cx="1377863" cy="839243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p:cNvSpPr txBox="1"/>
          <p:nvPr/>
        </p:nvSpPr>
        <p:spPr>
          <a:xfrm>
            <a:off x="536457" y="237995"/>
            <a:ext cx="6227598" cy="923330"/>
          </a:xfrm>
          <a:prstGeom prst="rect">
            <a:avLst/>
          </a:prstGeom>
          <a:noFill/>
        </p:spPr>
        <p:txBody>
          <a:bodyPr wrap="square" rtlCol="0">
            <a:spAutoFit/>
          </a:bodyPr>
          <a:lstStyle/>
          <a:p>
            <a:r>
              <a:rPr lang="it-IT" sz="3600" b="1" dirty="0" err="1">
                <a:solidFill>
                  <a:schemeClr val="accent1">
                    <a:lumMod val="50000"/>
                  </a:schemeClr>
                </a:solidFill>
              </a:rPr>
              <a:t>Émile</a:t>
            </a:r>
            <a:r>
              <a:rPr lang="it-IT" sz="3600" b="1" dirty="0">
                <a:solidFill>
                  <a:schemeClr val="accent1">
                    <a:lumMod val="50000"/>
                  </a:schemeClr>
                </a:solidFill>
              </a:rPr>
              <a:t> </a:t>
            </a:r>
            <a:r>
              <a:rPr lang="it-IT" sz="3600" b="1" dirty="0" err="1">
                <a:solidFill>
                  <a:schemeClr val="accent1">
                    <a:lumMod val="50000"/>
                  </a:schemeClr>
                </a:solidFill>
              </a:rPr>
              <a:t>Durkheim</a:t>
            </a:r>
            <a:r>
              <a:rPr lang="it-IT" sz="3600" b="1" dirty="0">
                <a:solidFill>
                  <a:schemeClr val="accent1">
                    <a:lumMod val="50000"/>
                  </a:schemeClr>
                </a:solidFill>
              </a:rPr>
              <a:t> (1858 – 1917)</a:t>
            </a:r>
            <a:endParaRPr lang="it-IT" b="1" dirty="0">
              <a:solidFill>
                <a:schemeClr val="accent1">
                  <a:lumMod val="50000"/>
                </a:schemeClr>
              </a:solidFill>
            </a:endParaRPr>
          </a:p>
          <a:p>
            <a:endParaRPr lang="it-IT" dirty="0"/>
          </a:p>
        </p:txBody>
      </p:sp>
      <p:sp>
        <p:nvSpPr>
          <p:cNvPr id="7" name="CasellaDiTesto 6"/>
          <p:cNvSpPr txBox="1"/>
          <p:nvPr/>
        </p:nvSpPr>
        <p:spPr>
          <a:xfrm>
            <a:off x="328207" y="1382948"/>
            <a:ext cx="7012045" cy="5170646"/>
          </a:xfrm>
          <a:prstGeom prst="rect">
            <a:avLst/>
          </a:prstGeom>
          <a:noFill/>
        </p:spPr>
        <p:txBody>
          <a:bodyPr wrap="square" rtlCol="0">
            <a:spAutoFit/>
          </a:bodyPr>
          <a:lstStyle/>
          <a:p>
            <a:pPr marL="342900" indent="-342900">
              <a:buFont typeface="Arial" panose="020B0604020202020204" pitchFamily="34" charset="0"/>
              <a:buChar char="•"/>
            </a:pPr>
            <a:r>
              <a:rPr lang="it-IT" sz="2400" dirty="0"/>
              <a:t>La critica di </a:t>
            </a:r>
            <a:r>
              <a:rPr lang="it-IT" sz="2400" dirty="0" err="1"/>
              <a:t>Durkehim</a:t>
            </a:r>
            <a:r>
              <a:rPr lang="it-IT" sz="2400" dirty="0"/>
              <a:t> nei confronti del liberalismo</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La critica nei confronti del socialismo e del comunismo</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endParaRPr lang="it-IT" sz="2400" dirty="0"/>
          </a:p>
          <a:p>
            <a:r>
              <a:rPr lang="it-IT" sz="2400" dirty="0"/>
              <a:t>I rimedi ai problemi sociali posti dalla divisione del lavoro:</a:t>
            </a:r>
          </a:p>
          <a:p>
            <a:endParaRPr lang="it-IT" sz="2400" dirty="0"/>
          </a:p>
          <a:p>
            <a:pPr marL="342900" indent="-342900">
              <a:buFont typeface="Arial" panose="020B0604020202020204" pitchFamily="34" charset="0"/>
              <a:buChar char="•"/>
            </a:pPr>
            <a:r>
              <a:rPr lang="it-IT" sz="2400" dirty="0"/>
              <a:t>Regolamentazione morale della divisione del lavoro </a:t>
            </a:r>
          </a:p>
          <a:p>
            <a:pPr marL="342900" indent="-342900">
              <a:buFont typeface="Arial" panose="020B0604020202020204" pitchFamily="34" charset="0"/>
              <a:buChar char="•"/>
            </a:pPr>
            <a:r>
              <a:rPr lang="it-IT" sz="2400" dirty="0"/>
              <a:t>Limitazione del ruolo del mercato </a:t>
            </a:r>
          </a:p>
          <a:p>
            <a:pPr marL="342900" indent="-342900">
              <a:buFont typeface="Arial" panose="020B0604020202020204" pitchFamily="34" charset="0"/>
              <a:buChar char="•"/>
            </a:pPr>
            <a:r>
              <a:rPr lang="it-IT" sz="2400" dirty="0"/>
              <a:t>Regolazione, programmazione e meritocrazia</a:t>
            </a:r>
          </a:p>
          <a:p>
            <a:pPr marL="342900" indent="-342900">
              <a:buFont typeface="Arial" panose="020B0604020202020204" pitchFamily="34" charset="0"/>
              <a:buChar char="•"/>
            </a:pPr>
            <a:r>
              <a:rPr lang="it-IT" sz="2400" dirty="0"/>
              <a:t>Le corporazioni </a:t>
            </a:r>
          </a:p>
          <a:p>
            <a:endParaRPr lang="it-IT" dirty="0"/>
          </a:p>
        </p:txBody>
      </p:sp>
      <p:sp>
        <p:nvSpPr>
          <p:cNvPr id="8" name="Rettangolo 7"/>
          <p:cNvSpPr/>
          <p:nvPr/>
        </p:nvSpPr>
        <p:spPr>
          <a:xfrm>
            <a:off x="8793271" y="5711868"/>
            <a:ext cx="924275" cy="8517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86103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776614" y="111500"/>
            <a:ext cx="8275022" cy="6924973"/>
          </a:xfrm>
          <a:prstGeom prst="rect">
            <a:avLst/>
          </a:prstGeom>
          <a:noFill/>
        </p:spPr>
        <p:txBody>
          <a:bodyPr wrap="square" rtlCol="0">
            <a:spAutoFit/>
          </a:bodyPr>
          <a:lstStyle/>
          <a:p>
            <a:r>
              <a:rPr lang="it-IT" sz="3200" b="1" dirty="0" err="1">
                <a:solidFill>
                  <a:schemeClr val="accent1">
                    <a:lumMod val="50000"/>
                  </a:schemeClr>
                </a:solidFill>
              </a:rPr>
              <a:t>Thorstein</a:t>
            </a:r>
            <a:r>
              <a:rPr lang="it-IT" sz="3200" b="1" dirty="0">
                <a:solidFill>
                  <a:schemeClr val="accent1">
                    <a:lumMod val="50000"/>
                  </a:schemeClr>
                </a:solidFill>
              </a:rPr>
              <a:t> </a:t>
            </a:r>
            <a:r>
              <a:rPr lang="it-IT" sz="3200" b="1" dirty="0" err="1">
                <a:solidFill>
                  <a:schemeClr val="accent1">
                    <a:lumMod val="50000"/>
                  </a:schemeClr>
                </a:solidFill>
              </a:rPr>
              <a:t>Veblen</a:t>
            </a:r>
            <a:r>
              <a:rPr lang="it-IT" sz="3200" b="1" dirty="0">
                <a:solidFill>
                  <a:schemeClr val="accent1">
                    <a:lumMod val="50000"/>
                  </a:schemeClr>
                </a:solidFill>
              </a:rPr>
              <a:t> (1857-1929)</a:t>
            </a:r>
          </a:p>
          <a:p>
            <a:endParaRPr lang="it-IT" dirty="0"/>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La critica della teoria economica e la </a:t>
            </a:r>
            <a:r>
              <a:rPr lang="it-IT" sz="2000" b="1" dirty="0"/>
              <a:t>visione evoluzionista delle istituzioni</a:t>
            </a:r>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Progresso tecnologico e ritardi strutturali</a:t>
            </a:r>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Via «dal basso» e via «dall’alto» dello sviluppo</a:t>
            </a:r>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Gli ingegneri quali possibili protagonisti del mutamento e del ritorno ad un uso pianificato, razionale e efficiente delle risorse.</a:t>
            </a:r>
          </a:p>
          <a:p>
            <a:pPr marL="285750" indent="-285750">
              <a:buFont typeface="Arial" panose="020B0604020202020204" pitchFamily="34" charset="0"/>
              <a:buChar char="•"/>
            </a:pPr>
            <a:endParaRPr lang="it-IT" dirty="0"/>
          </a:p>
          <a:p>
            <a:endParaRPr lang="it-IT" dirty="0"/>
          </a:p>
          <a:p>
            <a:r>
              <a:rPr lang="it-IT" sz="2400" u="sng" dirty="0"/>
              <a:t>I costi sociali del capitalismo:</a:t>
            </a:r>
          </a:p>
          <a:p>
            <a:endParaRPr lang="it-IT" dirty="0"/>
          </a:p>
          <a:p>
            <a:pPr marL="342900" indent="-342900">
              <a:buFont typeface="Arial" panose="020B0604020202020204" pitchFamily="34" charset="0"/>
              <a:buChar char="•"/>
            </a:pPr>
            <a:r>
              <a:rPr lang="it-IT" sz="2000" dirty="0"/>
              <a:t>Perdita di efficienza e benessere collettivo per via dell’emergere di un capitalismo finanziario monopolistico, caratterizzato dalla </a:t>
            </a:r>
            <a:r>
              <a:rPr lang="it-IT" sz="2000" b="1" dirty="0"/>
              <a:t>separazione tra proprietà e gestione</a:t>
            </a:r>
            <a:r>
              <a:rPr lang="it-IT" sz="2000" dirty="0"/>
              <a:t>.</a:t>
            </a:r>
          </a:p>
          <a:p>
            <a:pPr marL="342900" indent="-342900">
              <a:buFont typeface="Arial" panose="020B0604020202020204" pitchFamily="34" charset="0"/>
              <a:buChar char="•"/>
            </a:pPr>
            <a:endParaRPr lang="it-IT" sz="2000" dirty="0"/>
          </a:p>
          <a:p>
            <a:pPr marL="342900" indent="-342900">
              <a:buFont typeface="Arial" panose="020B0604020202020204" pitchFamily="34" charset="0"/>
              <a:buChar char="•"/>
            </a:pPr>
            <a:r>
              <a:rPr lang="it-IT" sz="2000" dirty="0"/>
              <a:t>Lo </a:t>
            </a:r>
            <a:r>
              <a:rPr lang="it-IT" sz="2000" b="1" dirty="0"/>
              <a:t>spreco vistoso </a:t>
            </a:r>
            <a:r>
              <a:rPr lang="it-IT" sz="2000" dirty="0"/>
              <a:t>e il </a:t>
            </a:r>
            <a:r>
              <a:rPr lang="it-IT" sz="2000" b="1" dirty="0"/>
              <a:t>consumo come mezzo di reputazione</a:t>
            </a:r>
          </a:p>
          <a:p>
            <a:endParaRPr lang="it-IT" dirty="0"/>
          </a:p>
          <a:p>
            <a:r>
              <a:rPr lang="it-IT" dirty="0"/>
              <a:t> </a:t>
            </a:r>
          </a:p>
        </p:txBody>
      </p:sp>
      <p:pic>
        <p:nvPicPr>
          <p:cNvPr id="3" name="Immagine 2"/>
          <p:cNvPicPr>
            <a:picLocks noChangeAspect="1"/>
          </p:cNvPicPr>
          <p:nvPr/>
        </p:nvPicPr>
        <p:blipFill>
          <a:blip r:embed="rId2"/>
          <a:stretch>
            <a:fillRect/>
          </a:stretch>
        </p:blipFill>
        <p:spPr>
          <a:xfrm>
            <a:off x="9356437" y="0"/>
            <a:ext cx="2835564" cy="4274720"/>
          </a:xfrm>
          <a:prstGeom prst="rect">
            <a:avLst/>
          </a:prstGeom>
        </p:spPr>
      </p:pic>
    </p:spTree>
    <p:extLst>
      <p:ext uri="{BB962C8B-B14F-4D97-AF65-F5344CB8AC3E}">
        <p14:creationId xmlns:p14="http://schemas.microsoft.com/office/powerpoint/2010/main" val="98762150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2357</TotalTime>
  <Words>876</Words>
  <Application>Microsoft Office PowerPoint</Application>
  <PresentationFormat>Widescreen</PresentationFormat>
  <Paragraphs>67</Paragraphs>
  <Slides>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Arial</vt:lpstr>
      <vt:lpstr>Calibri</vt:lpstr>
      <vt:lpstr>Calibri Light</vt:lpstr>
      <vt:lpstr>Tema di Office</vt:lpstr>
      <vt:lpstr>L’istituzionalismo</vt:lpstr>
      <vt:lpstr>Presentazione standard di PowerPoint</vt:lpstr>
      <vt:lpstr>Presentazione standard di PowerPoint</vt:lpstr>
      <vt:lpstr>La divisione del lavoro sociale 1/3</vt:lpstr>
      <vt:lpstr>Presentazione standard di PowerPoint</vt:lpstr>
      <vt:lpstr>La divisione del lavoro sociale 3/3  </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L'istituzionalismo</dc:title>
  <dc:creator>marco fama</dc:creator>
  <cp:lastModifiedBy>marco fama</cp:lastModifiedBy>
  <cp:revision>21</cp:revision>
  <dcterms:created xsi:type="dcterms:W3CDTF">2019-11-26T16:27:12Z</dcterms:created>
  <dcterms:modified xsi:type="dcterms:W3CDTF">2022-10-20T09:09:37Z</dcterms:modified>
</cp:coreProperties>
</file>