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72" r:id="rId2"/>
    <p:sldId id="271" r:id="rId3"/>
    <p:sldId id="273" r:id="rId4"/>
    <p:sldId id="274" r:id="rId5"/>
    <p:sldId id="275" r:id="rId6"/>
    <p:sldId id="276" r:id="rId7"/>
    <p:sldId id="277" r:id="rId8"/>
    <p:sldId id="278" r:id="rId9"/>
    <p:sldId id="279"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F7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B5E9E75-0FB3-43F2-929B-C90BFF868AD3}" v="595" dt="2023-05-05T12:33:24.83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830" autoAdjust="0"/>
    <p:restoredTop sz="94660"/>
  </p:normalViewPr>
  <p:slideViewPr>
    <p:cSldViewPr snapToGrid="0">
      <p:cViewPr varScale="1">
        <p:scale>
          <a:sx n="76" d="100"/>
          <a:sy n="76" d="100"/>
        </p:scale>
        <p:origin x="464"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02AC24A9-CCB6-4F8D-B8DB-C2F3692CFA5A}" type="datetimeFigureOut">
              <a:rPr lang="en-US" smtClean="0"/>
              <a:t>5/8/2024</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B2DC25EE-239B-4C5F-AAD1-255A7D5F1EE2}" type="slidenum">
              <a:rPr lang="en-US" smtClean="0"/>
              <a:t>‹N›</a:t>
            </a:fld>
            <a:endParaRPr lang="en-US" dirty="0"/>
          </a:p>
        </p:txBody>
      </p:sp>
    </p:spTree>
    <p:extLst>
      <p:ext uri="{BB962C8B-B14F-4D97-AF65-F5344CB8AC3E}">
        <p14:creationId xmlns:p14="http://schemas.microsoft.com/office/powerpoint/2010/main" val="13610226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02AC24A9-CCB6-4F8D-B8DB-C2F3692CFA5A}" type="datetimeFigureOut">
              <a:rPr lang="en-US" smtClean="0"/>
              <a:t>5/8/2024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DC25EE-239B-4C5F-AAD1-255A7D5F1EE2}" type="slidenum">
              <a:rPr lang="en-US" smtClean="0"/>
              <a:t>‹N›</a:t>
            </a:fld>
            <a:endParaRPr lang="en-US"/>
          </a:p>
        </p:txBody>
      </p:sp>
    </p:spTree>
    <p:extLst>
      <p:ext uri="{BB962C8B-B14F-4D97-AF65-F5344CB8AC3E}">
        <p14:creationId xmlns:p14="http://schemas.microsoft.com/office/powerpoint/2010/main" val="10316620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fld id="{02AC24A9-CCB6-4F8D-B8DB-C2F3692CFA5A}" type="datetimeFigureOut">
              <a:rPr lang="en-US" smtClean="0"/>
              <a:t>5/8/2024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DC25EE-239B-4C5F-AAD1-255A7D5F1EE2}" type="slidenum">
              <a:rPr lang="en-US" smtClean="0"/>
              <a:t>‹N›</a:t>
            </a:fld>
            <a:endParaRPr lang="en-US"/>
          </a:p>
        </p:txBody>
      </p:sp>
    </p:spTree>
    <p:extLst>
      <p:ext uri="{BB962C8B-B14F-4D97-AF65-F5344CB8AC3E}">
        <p14:creationId xmlns:p14="http://schemas.microsoft.com/office/powerpoint/2010/main" val="3835424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02AC24A9-CCB6-4F8D-B8DB-C2F3692CFA5A}" type="datetimeFigureOut">
              <a:rPr lang="en-US" smtClean="0"/>
              <a:t>5/8/2024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DC25EE-239B-4C5F-AAD1-255A7D5F1EE2}" type="slidenum">
              <a:rPr lang="en-US" smtClean="0"/>
              <a:t>‹N›</a:t>
            </a:fld>
            <a:endParaRPr lang="en-US"/>
          </a:p>
        </p:txBody>
      </p:sp>
    </p:spTree>
    <p:extLst>
      <p:ext uri="{BB962C8B-B14F-4D97-AF65-F5344CB8AC3E}">
        <p14:creationId xmlns:p14="http://schemas.microsoft.com/office/powerpoint/2010/main" val="7072516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Content Placeholder 3"/>
          <p:cNvSpPr>
            <a:spLocks noGrp="1"/>
          </p:cNvSpPr>
          <p:nvPr>
            <p:ph sz="half" idx="2"/>
          </p:nvPr>
        </p:nvSpPr>
        <p:spPr>
          <a:xfrm>
            <a:off x="1141410" y="3073397"/>
            <a:ext cx="4878391" cy="2717801"/>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Content Placeholder 5"/>
          <p:cNvSpPr>
            <a:spLocks noGrp="1"/>
          </p:cNvSpPr>
          <p:nvPr>
            <p:ph sz="quarter" idx="4"/>
          </p:nvPr>
        </p:nvSpPr>
        <p:spPr>
          <a:xfrm>
            <a:off x="6172200" y="3073397"/>
            <a:ext cx="4875210" cy="2717801"/>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02AC24A9-CCB6-4F8D-B8DB-C2F3692CFA5A}" type="datetimeFigureOut">
              <a:rPr lang="en-US" smtClean="0"/>
              <a:t>5/8/2024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2DC25EE-239B-4C5F-AAD1-255A7D5F1EE2}" type="slidenum">
              <a:rPr lang="en-US" smtClean="0"/>
              <a:t>‹N›</a:t>
            </a:fld>
            <a:endParaRPr lang="en-US"/>
          </a:p>
        </p:txBody>
      </p:sp>
    </p:spTree>
    <p:extLst>
      <p:ext uri="{BB962C8B-B14F-4D97-AF65-F5344CB8AC3E}">
        <p14:creationId xmlns:p14="http://schemas.microsoft.com/office/powerpoint/2010/main" val="34642527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02AC24A9-CCB6-4F8D-B8DB-C2F3692CFA5A}" type="datetimeFigureOut">
              <a:rPr lang="en-US" smtClean="0"/>
              <a:t>5/8/2024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2DC25EE-239B-4C5F-AAD1-255A7D5F1EE2}" type="slidenum">
              <a:rPr lang="en-US" smtClean="0"/>
              <a:t>‹N›</a:t>
            </a:fld>
            <a:endParaRPr lang="en-US"/>
          </a:p>
        </p:txBody>
      </p:sp>
    </p:spTree>
    <p:extLst>
      <p:ext uri="{BB962C8B-B14F-4D97-AF65-F5344CB8AC3E}">
        <p14:creationId xmlns:p14="http://schemas.microsoft.com/office/powerpoint/2010/main" val="5789672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AC24A9-CCB6-4F8D-B8DB-C2F3692CFA5A}" type="datetimeFigureOut">
              <a:rPr lang="en-US" smtClean="0"/>
              <a:t>5/8/2024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2DC25EE-239B-4C5F-AAD1-255A7D5F1EE2}" type="slidenum">
              <a:rPr lang="en-US" smtClean="0"/>
              <a:t>‹N›</a:t>
            </a:fld>
            <a:endParaRPr lang="en-US"/>
          </a:p>
        </p:txBody>
      </p:sp>
    </p:spTree>
    <p:extLst>
      <p:ext uri="{BB962C8B-B14F-4D97-AF65-F5344CB8AC3E}">
        <p14:creationId xmlns:p14="http://schemas.microsoft.com/office/powerpoint/2010/main" val="7326541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it-IT"/>
              <a:t>Fare clic per modificare lo stile del titolo dello schema</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02AC24A9-CCB6-4F8D-B8DB-C2F3692CFA5A}" type="datetimeFigureOut">
              <a:rPr lang="en-US" smtClean="0"/>
              <a:t>5/8/2024</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DC25EE-239B-4C5F-AAD1-255A7D5F1EE2}" type="slidenum">
              <a:rPr lang="en-US" smtClean="0"/>
              <a:t>‹N›</a:t>
            </a:fld>
            <a:endParaRPr lang="en-US"/>
          </a:p>
        </p:txBody>
      </p:sp>
    </p:spTree>
    <p:extLst>
      <p:ext uri="{BB962C8B-B14F-4D97-AF65-F5344CB8AC3E}">
        <p14:creationId xmlns:p14="http://schemas.microsoft.com/office/powerpoint/2010/main" val="15644906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02AC24A9-CCB6-4F8D-B8DB-C2F3692CFA5A}" type="datetimeFigureOut">
              <a:rPr lang="en-US" smtClean="0"/>
              <a:t>5/8/2024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DC25EE-239B-4C5F-AAD1-255A7D5F1EE2}" type="slidenum">
              <a:rPr lang="en-US" smtClean="0"/>
              <a:t>‹N›</a:t>
            </a:fld>
            <a:endParaRPr lang="en-US"/>
          </a:p>
        </p:txBody>
      </p:sp>
    </p:spTree>
    <p:extLst>
      <p:ext uri="{BB962C8B-B14F-4D97-AF65-F5344CB8AC3E}">
        <p14:creationId xmlns:p14="http://schemas.microsoft.com/office/powerpoint/2010/main" val="39732478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it-IT"/>
              <a:t>Fare clic sull'icona per inserire un'immagine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02AC24A9-CCB6-4F8D-B8DB-C2F3692CFA5A}" type="datetimeFigureOut">
              <a:rPr lang="en-US" smtClean="0"/>
              <a:t>5/8/2024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DC25EE-239B-4C5F-AAD1-255A7D5F1EE2}" type="slidenum">
              <a:rPr lang="en-US" smtClean="0"/>
              <a:t>‹N›</a:t>
            </a:fld>
            <a:endParaRPr lang="en-US"/>
          </a:p>
        </p:txBody>
      </p:sp>
    </p:spTree>
    <p:extLst>
      <p:ext uri="{BB962C8B-B14F-4D97-AF65-F5344CB8AC3E}">
        <p14:creationId xmlns:p14="http://schemas.microsoft.com/office/powerpoint/2010/main" val="31619228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it-IT"/>
              <a:t>Fare clic per modificare lo stile del titolo dello schema</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02AC24A9-CCB6-4F8D-B8DB-C2F3692CFA5A}" type="datetimeFigureOut">
              <a:rPr lang="en-US" smtClean="0"/>
              <a:t>5/8/2024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DC25EE-239B-4C5F-AAD1-255A7D5F1EE2}" type="slidenum">
              <a:rPr lang="en-US" smtClean="0"/>
              <a:t>‹N›</a:t>
            </a:fld>
            <a:endParaRPr lang="en-US"/>
          </a:p>
        </p:txBody>
      </p:sp>
    </p:spTree>
    <p:extLst>
      <p:ext uri="{BB962C8B-B14F-4D97-AF65-F5344CB8AC3E}">
        <p14:creationId xmlns:p14="http://schemas.microsoft.com/office/powerpoint/2010/main" val="9822392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it-IT"/>
              <a:t>Fare clic per modificare lo stile del titolo dello schema</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02AC24A9-CCB6-4F8D-B8DB-C2F3692CFA5A}" type="datetimeFigureOut">
              <a:rPr lang="en-US" smtClean="0"/>
              <a:t>5/8/2024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DC25EE-239B-4C5F-AAD1-255A7D5F1EE2}" type="slidenum">
              <a:rPr lang="en-US" smtClean="0"/>
              <a:t>‹N›</a:t>
            </a:fld>
            <a:endParaRPr lang="en-US"/>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40680864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it-IT"/>
              <a:t>Fare clic per modificare lo stile del titolo dello schema</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fld id="{02AC24A9-CCB6-4F8D-B8DB-C2F3692CFA5A}" type="datetimeFigureOut">
              <a:rPr lang="en-US" smtClean="0"/>
              <a:t>5/8/2024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DC25EE-239B-4C5F-AAD1-255A7D5F1EE2}" type="slidenum">
              <a:rPr lang="en-US" smtClean="0"/>
              <a:t>‹N›</a:t>
            </a:fld>
            <a:endParaRPr lang="en-US"/>
          </a:p>
        </p:txBody>
      </p:sp>
    </p:spTree>
    <p:extLst>
      <p:ext uri="{BB962C8B-B14F-4D97-AF65-F5344CB8AC3E}">
        <p14:creationId xmlns:p14="http://schemas.microsoft.com/office/powerpoint/2010/main" val="9977810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it-IT"/>
              <a:t>Fare clic per modificare lo stile del titolo dello schema</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3" name="Date Placeholder 2"/>
          <p:cNvSpPr>
            <a:spLocks noGrp="1"/>
          </p:cNvSpPr>
          <p:nvPr>
            <p:ph type="dt" sz="half" idx="10"/>
          </p:nvPr>
        </p:nvSpPr>
        <p:spPr/>
        <p:txBody>
          <a:bodyPr/>
          <a:lstStyle/>
          <a:p>
            <a:fld id="{02AC24A9-CCB6-4F8D-B8DB-C2F3692CFA5A}" type="datetimeFigureOut">
              <a:rPr lang="en-US" smtClean="0"/>
              <a:t>5/8/2024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2DC25EE-239B-4C5F-AAD1-255A7D5F1EE2}" type="slidenum">
              <a:rPr lang="en-US" smtClean="0"/>
              <a:t>‹N›</a:t>
            </a:fld>
            <a:endParaRPr lang="en-US"/>
          </a:p>
        </p:txBody>
      </p:sp>
    </p:spTree>
    <p:extLst>
      <p:ext uri="{BB962C8B-B14F-4D97-AF65-F5344CB8AC3E}">
        <p14:creationId xmlns:p14="http://schemas.microsoft.com/office/powerpoint/2010/main" val="7319551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 immagine">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it-IT"/>
              <a:t>Fare clic per modificare lo stile del titolo dello schema</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it-IT"/>
              <a:t>Fare clic sull'icona per inserire un'immagine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it-IT"/>
              <a:t>Fare clic sull'icona per inserire un'immagine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it-IT"/>
              <a:t>Fare clic sull'icona per inserire un'immagine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3" name="Date Placeholder 2"/>
          <p:cNvSpPr>
            <a:spLocks noGrp="1"/>
          </p:cNvSpPr>
          <p:nvPr>
            <p:ph type="dt" sz="half" idx="10"/>
          </p:nvPr>
        </p:nvSpPr>
        <p:spPr/>
        <p:txBody>
          <a:bodyPr/>
          <a:lstStyle/>
          <a:p>
            <a:fld id="{02AC24A9-CCB6-4F8D-B8DB-C2F3692CFA5A}" type="datetimeFigureOut">
              <a:rPr lang="en-US" smtClean="0"/>
              <a:t>5/8/2024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2DC25EE-239B-4C5F-AAD1-255A7D5F1EE2}" type="slidenum">
              <a:rPr lang="en-US" smtClean="0"/>
              <a:t>‹N›</a:t>
            </a:fld>
            <a:endParaRPr lang="en-US"/>
          </a:p>
        </p:txBody>
      </p:sp>
    </p:spTree>
    <p:extLst>
      <p:ext uri="{BB962C8B-B14F-4D97-AF65-F5344CB8AC3E}">
        <p14:creationId xmlns:p14="http://schemas.microsoft.com/office/powerpoint/2010/main" val="15693198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ncho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02AC24A9-CCB6-4F8D-B8DB-C2F3692CFA5A}" type="datetimeFigureOut">
              <a:rPr lang="en-US" smtClean="0"/>
              <a:t>5/8/2024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DC25EE-239B-4C5F-AAD1-255A7D5F1EE2}" type="slidenum">
              <a:rPr lang="en-US" smtClean="0"/>
              <a:t>‹N›</a:t>
            </a:fld>
            <a:endParaRPr lang="en-US"/>
          </a:p>
        </p:txBody>
      </p:sp>
    </p:spTree>
    <p:extLst>
      <p:ext uri="{BB962C8B-B14F-4D97-AF65-F5344CB8AC3E}">
        <p14:creationId xmlns:p14="http://schemas.microsoft.com/office/powerpoint/2010/main" val="14746879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02AC24A9-CCB6-4F8D-B8DB-C2F3692CFA5A}" type="datetimeFigureOut">
              <a:rPr lang="en-US" smtClean="0"/>
              <a:t>5/8/2024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DC25EE-239B-4C5F-AAD1-255A7D5F1EE2}" type="slidenum">
              <a:rPr lang="en-US" smtClean="0"/>
              <a:t>‹N›</a:t>
            </a:fld>
            <a:endParaRPr lang="en-US"/>
          </a:p>
        </p:txBody>
      </p:sp>
    </p:spTree>
    <p:extLst>
      <p:ext uri="{BB962C8B-B14F-4D97-AF65-F5344CB8AC3E}">
        <p14:creationId xmlns:p14="http://schemas.microsoft.com/office/powerpoint/2010/main" val="25480545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02AC24A9-CCB6-4F8D-B8DB-C2F3692CFA5A}" type="datetimeFigureOut">
              <a:rPr lang="en-US" smtClean="0"/>
              <a:t>5/8/2024</a:t>
            </a:fld>
            <a:endParaRPr lang="en-US"/>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B2DC25EE-239B-4C5F-AAD1-255A7D5F1EE2}" type="slidenum">
              <a:rPr lang="en-US" smtClean="0"/>
              <a:t>‹N›</a:t>
            </a:fld>
            <a:endParaRPr lang="en-US"/>
          </a:p>
        </p:txBody>
      </p:sp>
    </p:spTree>
    <p:extLst>
      <p:ext uri="{BB962C8B-B14F-4D97-AF65-F5344CB8AC3E}">
        <p14:creationId xmlns:p14="http://schemas.microsoft.com/office/powerpoint/2010/main" val="987453537"/>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svg"/></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a:extLst>
              <a:ext uri="{FF2B5EF4-FFF2-40B4-BE49-F238E27FC236}">
                <a16:creationId xmlns:a16="http://schemas.microsoft.com/office/drawing/2014/main" id="{89E404D6-05E3-315B-5E2A-D3B81A5577D5}"/>
              </a:ext>
            </a:extLst>
          </p:cNvPr>
          <p:cNvPicPr>
            <a:picLocks noChangeAspect="1"/>
          </p:cNvPicPr>
          <p:nvPr/>
        </p:nvPicPr>
        <p:blipFill rotWithShape="1">
          <a:blip r:embed="rId2">
            <a:extLst>
              <a:ext uri="{28A0092B-C50C-407E-A947-70E740481C1C}">
                <a14:useLocalDpi xmlns:a14="http://schemas.microsoft.com/office/drawing/2010/main" val="0"/>
              </a:ext>
            </a:extLst>
          </a:blip>
          <a:srcRect r="4446" b="1"/>
          <a:stretch/>
        </p:blipFill>
        <p:spPr>
          <a:xfrm>
            <a:off x="20" y="10"/>
            <a:ext cx="12191981" cy="6857990"/>
          </a:xfrm>
          <a:prstGeom prst="rect">
            <a:avLst/>
          </a:prstGeom>
        </p:spPr>
      </p:pic>
      <p:sp>
        <p:nvSpPr>
          <p:cNvPr id="2" name="Titolo 1">
            <a:extLst>
              <a:ext uri="{FF2B5EF4-FFF2-40B4-BE49-F238E27FC236}">
                <a16:creationId xmlns:a16="http://schemas.microsoft.com/office/drawing/2014/main" id="{89CF543E-DB8D-B918-F6F9-44A3589EAD9F}"/>
              </a:ext>
            </a:extLst>
          </p:cNvPr>
          <p:cNvSpPr>
            <a:spLocks noGrp="1"/>
          </p:cNvSpPr>
          <p:nvPr>
            <p:ph type="ctrTitle"/>
          </p:nvPr>
        </p:nvSpPr>
        <p:spPr>
          <a:xfrm>
            <a:off x="404553" y="2156747"/>
            <a:ext cx="9078562" cy="2387600"/>
          </a:xfrm>
        </p:spPr>
        <p:txBody>
          <a:bodyPr>
            <a:normAutofit/>
          </a:bodyPr>
          <a:lstStyle/>
          <a:p>
            <a:r>
              <a:rPr lang="it-IT" sz="5100" dirty="0"/>
              <a:t>Linguistica Digitale: esercizi</a:t>
            </a:r>
          </a:p>
        </p:txBody>
      </p:sp>
      <p:sp>
        <p:nvSpPr>
          <p:cNvPr id="3" name="Sottotitolo 2">
            <a:extLst>
              <a:ext uri="{FF2B5EF4-FFF2-40B4-BE49-F238E27FC236}">
                <a16:creationId xmlns:a16="http://schemas.microsoft.com/office/drawing/2014/main" id="{AACD040A-6FE8-704D-1B8D-641B4B5314AA}"/>
              </a:ext>
            </a:extLst>
          </p:cNvPr>
          <p:cNvSpPr>
            <a:spLocks noGrp="1"/>
          </p:cNvSpPr>
          <p:nvPr>
            <p:ph type="subTitle" idx="1"/>
          </p:nvPr>
        </p:nvSpPr>
        <p:spPr>
          <a:xfrm>
            <a:off x="4321816" y="5833857"/>
            <a:ext cx="2318470" cy="592975"/>
          </a:xfrm>
        </p:spPr>
        <p:txBody>
          <a:bodyPr anchor="ctr">
            <a:normAutofit/>
          </a:bodyPr>
          <a:lstStyle/>
          <a:p>
            <a:pPr algn="r">
              <a:lnSpc>
                <a:spcPct val="100000"/>
              </a:lnSpc>
            </a:pPr>
            <a:r>
              <a:rPr lang="it-IT" sz="1100" dirty="0"/>
              <a:t>Dott.ssa Giada Parodi</a:t>
            </a:r>
          </a:p>
          <a:p>
            <a:pPr algn="r">
              <a:lnSpc>
                <a:spcPct val="100000"/>
              </a:lnSpc>
            </a:pPr>
            <a:r>
              <a:rPr lang="it-IT" sz="1100" dirty="0"/>
              <a:t>giada.parodi@unibg.it</a:t>
            </a:r>
          </a:p>
        </p:txBody>
      </p:sp>
      <p:sp>
        <p:nvSpPr>
          <p:cNvPr id="5" name="CasellaDiTesto 4">
            <a:extLst>
              <a:ext uri="{FF2B5EF4-FFF2-40B4-BE49-F238E27FC236}">
                <a16:creationId xmlns:a16="http://schemas.microsoft.com/office/drawing/2014/main" id="{1BF67228-09FB-0390-3352-45A43F18563F}"/>
              </a:ext>
            </a:extLst>
          </p:cNvPr>
          <p:cNvSpPr txBox="1"/>
          <p:nvPr/>
        </p:nvSpPr>
        <p:spPr>
          <a:xfrm>
            <a:off x="404553" y="4646064"/>
            <a:ext cx="10655796" cy="877163"/>
          </a:xfrm>
          <a:prstGeom prst="rect">
            <a:avLst/>
          </a:prstGeom>
          <a:noFill/>
        </p:spPr>
        <p:txBody>
          <a:bodyPr wrap="square">
            <a:spAutoFit/>
          </a:bodyPr>
          <a:lstStyle/>
          <a:p>
            <a:r>
              <a:rPr lang="it-IT" sz="5100" dirty="0"/>
              <a:t>Sketch Engine – Thesaurus</a:t>
            </a:r>
          </a:p>
        </p:txBody>
      </p:sp>
      <p:pic>
        <p:nvPicPr>
          <p:cNvPr id="10" name="Elemento grafico 9">
            <a:extLst>
              <a:ext uri="{FF2B5EF4-FFF2-40B4-BE49-F238E27FC236}">
                <a16:creationId xmlns:a16="http://schemas.microsoft.com/office/drawing/2014/main" id="{1CF2A209-79F2-FE10-C7F8-93E3401FB76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55443" y="5743345"/>
            <a:ext cx="3428667" cy="773997"/>
          </a:xfrm>
          <a:prstGeom prst="rect">
            <a:avLst/>
          </a:prstGeom>
        </p:spPr>
      </p:pic>
    </p:spTree>
    <p:extLst>
      <p:ext uri="{BB962C8B-B14F-4D97-AF65-F5344CB8AC3E}">
        <p14:creationId xmlns:p14="http://schemas.microsoft.com/office/powerpoint/2010/main" val="1179510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10" presetClass="entr" presetSubtype="0"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animEffect transition="in" filter="fade">
                                      <p:cBhvr>
                                        <p:cTn id="21" dur="500"/>
                                        <p:tgtEl>
                                          <p:spTgt spid="3">
                                            <p:txEl>
                                              <p:pRg st="0" end="0"/>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1" end="1"/>
                                            </p:txEl>
                                          </p:spTgt>
                                        </p:tgtEl>
                                        <p:attrNameLst>
                                          <p:attrName>style.visibility</p:attrName>
                                        </p:attrNameLst>
                                      </p:cBhvr>
                                      <p:to>
                                        <p:strVal val="visible"/>
                                      </p:to>
                                    </p:set>
                                    <p:animEffect transition="in" filter="fade">
                                      <p:cBhvr>
                                        <p:cTn id="24"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uiExpand="1" build="p"/>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5D2F29A4-DB72-F33C-6934-51423AB9EE19}"/>
              </a:ext>
            </a:extLst>
          </p:cNvPr>
          <p:cNvSpPr>
            <a:spLocks noGrp="1"/>
          </p:cNvSpPr>
          <p:nvPr>
            <p:ph type="title"/>
          </p:nvPr>
        </p:nvSpPr>
        <p:spPr>
          <a:xfrm>
            <a:off x="1143001" y="268321"/>
            <a:ext cx="9905998" cy="1469203"/>
          </a:xfrm>
        </p:spPr>
        <p:txBody>
          <a:bodyPr/>
          <a:lstStyle/>
          <a:p>
            <a:r>
              <a:rPr lang="it-IT" dirty="0"/>
              <a:t>THESAURUS</a:t>
            </a:r>
          </a:p>
        </p:txBody>
      </p:sp>
      <p:sp>
        <p:nvSpPr>
          <p:cNvPr id="4" name="CasellaDiTesto 3">
            <a:extLst>
              <a:ext uri="{FF2B5EF4-FFF2-40B4-BE49-F238E27FC236}">
                <a16:creationId xmlns:a16="http://schemas.microsoft.com/office/drawing/2014/main" id="{EDE48E5B-6A89-9C0A-1F1D-F72310ED04EE}"/>
              </a:ext>
            </a:extLst>
          </p:cNvPr>
          <p:cNvSpPr txBox="1"/>
          <p:nvPr/>
        </p:nvSpPr>
        <p:spPr>
          <a:xfrm>
            <a:off x="6196519" y="2191443"/>
            <a:ext cx="5588772" cy="2513509"/>
          </a:xfrm>
          <a:prstGeom prst="rect">
            <a:avLst/>
          </a:prstGeom>
          <a:noFill/>
        </p:spPr>
        <p:txBody>
          <a:bodyPr wrap="square">
            <a:spAutoFit/>
          </a:bodyPr>
          <a:lstStyle/>
          <a:p>
            <a:pPr marL="285750" indent="-285750" algn="just">
              <a:spcAft>
                <a:spcPts val="800"/>
              </a:spcAft>
              <a:buFont typeface="Arial" panose="020B0604020202020204" pitchFamily="34" charset="0"/>
              <a:buChar char="•"/>
            </a:pPr>
            <a:r>
              <a:rPr lang="it-IT" sz="2400" dirty="0"/>
              <a:t>Utile per cercare i </a:t>
            </a:r>
            <a:r>
              <a:rPr lang="it-IT" sz="2400" b="1" dirty="0"/>
              <a:t>sinonimi</a:t>
            </a:r>
            <a:r>
              <a:rPr lang="it-IT" sz="2400" dirty="0"/>
              <a:t> dei tokens (parole).</a:t>
            </a:r>
          </a:p>
          <a:p>
            <a:pPr marL="285750" indent="-285750" algn="just">
              <a:spcAft>
                <a:spcPts val="800"/>
              </a:spcAft>
              <a:buFont typeface="Arial" panose="020B0604020202020204" pitchFamily="34" charset="0"/>
              <a:buChar char="•"/>
            </a:pPr>
            <a:r>
              <a:rPr lang="it-IT" sz="2400" dirty="0"/>
              <a:t>Digitiamo il </a:t>
            </a:r>
            <a:r>
              <a:rPr lang="it-IT" sz="2400" b="1" dirty="0"/>
              <a:t>lemma</a:t>
            </a:r>
            <a:r>
              <a:rPr lang="it-IT" sz="2400" dirty="0"/>
              <a:t> della parola che ci interessa.</a:t>
            </a:r>
          </a:p>
          <a:p>
            <a:pPr marL="285750" indent="-285750" algn="just">
              <a:spcAft>
                <a:spcPts val="800"/>
              </a:spcAft>
              <a:buFont typeface="Arial" panose="020B0604020202020204" pitchFamily="34" charset="0"/>
              <a:buChar char="•"/>
            </a:pPr>
            <a:r>
              <a:rPr lang="it-IT" sz="2400" dirty="0"/>
              <a:t>Otterremo tutti i sinonimi di quella data parola all’interno del nostro corpus.</a:t>
            </a:r>
          </a:p>
        </p:txBody>
      </p:sp>
      <p:pic>
        <p:nvPicPr>
          <p:cNvPr id="7" name="Immagine 6">
            <a:extLst>
              <a:ext uri="{FF2B5EF4-FFF2-40B4-BE49-F238E27FC236}">
                <a16:creationId xmlns:a16="http://schemas.microsoft.com/office/drawing/2014/main" id="{E9D5C128-610F-EF76-8B3E-FF729CB24F86}"/>
              </a:ext>
            </a:extLst>
          </p:cNvPr>
          <p:cNvPicPr>
            <a:picLocks noChangeAspect="1"/>
          </p:cNvPicPr>
          <p:nvPr/>
        </p:nvPicPr>
        <p:blipFill rotWithShape="1">
          <a:blip r:embed="rId2">
            <a:extLst>
              <a:ext uri="{28A0092B-C50C-407E-A947-70E740481C1C}">
                <a14:useLocalDpi xmlns:a14="http://schemas.microsoft.com/office/drawing/2010/main" val="0"/>
              </a:ext>
            </a:extLst>
          </a:blip>
          <a:srcRect r="19448"/>
          <a:stretch/>
        </p:blipFill>
        <p:spPr bwMode="auto">
          <a:xfrm>
            <a:off x="627290" y="2437443"/>
            <a:ext cx="5468710" cy="202150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0193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F633D3D8-EAFB-DA0C-DB7A-4A836CF3F0B5}"/>
              </a:ext>
            </a:extLst>
          </p:cNvPr>
          <p:cNvPicPr>
            <a:picLocks noChangeAspect="1"/>
          </p:cNvPicPr>
          <p:nvPr/>
        </p:nvPicPr>
        <p:blipFill>
          <a:blip r:embed="rId2"/>
          <a:stretch>
            <a:fillRect/>
          </a:stretch>
        </p:blipFill>
        <p:spPr>
          <a:xfrm>
            <a:off x="2481465" y="114037"/>
            <a:ext cx="6788995" cy="6668836"/>
          </a:xfrm>
          <a:prstGeom prst="rect">
            <a:avLst/>
          </a:prstGeom>
          <a:ln>
            <a:noFill/>
          </a:ln>
          <a:effectLst>
            <a:outerShdw blurRad="292100" dist="139700" dir="2700000" algn="tl" rotWithShape="0">
              <a:srgbClr val="333333">
                <a:alpha val="65000"/>
              </a:srgbClr>
            </a:outerShdw>
          </a:effectLst>
        </p:spPr>
      </p:pic>
      <p:pic>
        <p:nvPicPr>
          <p:cNvPr id="7" name="Immagine 6">
            <a:extLst>
              <a:ext uri="{FF2B5EF4-FFF2-40B4-BE49-F238E27FC236}">
                <a16:creationId xmlns:a16="http://schemas.microsoft.com/office/drawing/2014/main" id="{6F02F95A-C2A3-DDA7-E3E9-F073FF0DB08E}"/>
              </a:ext>
            </a:extLst>
          </p:cNvPr>
          <p:cNvPicPr>
            <a:picLocks noChangeAspect="1"/>
          </p:cNvPicPr>
          <p:nvPr/>
        </p:nvPicPr>
        <p:blipFill>
          <a:blip r:embed="rId3"/>
          <a:stretch>
            <a:fillRect/>
          </a:stretch>
        </p:blipFill>
        <p:spPr>
          <a:xfrm>
            <a:off x="4483868" y="1325014"/>
            <a:ext cx="2983953" cy="5327056"/>
          </a:xfrm>
          <a:prstGeom prst="rect">
            <a:avLst/>
          </a:prstGeom>
        </p:spPr>
      </p:pic>
    </p:spTree>
    <p:extLst>
      <p:ext uri="{BB962C8B-B14F-4D97-AF65-F5344CB8AC3E}">
        <p14:creationId xmlns:p14="http://schemas.microsoft.com/office/powerpoint/2010/main" val="25452310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C294A60-CF52-533D-3451-898AEB4F5CE9}"/>
              </a:ext>
            </a:extLst>
          </p:cNvPr>
          <p:cNvSpPr>
            <a:spLocks noGrp="1"/>
          </p:cNvSpPr>
          <p:nvPr>
            <p:ph type="title"/>
          </p:nvPr>
        </p:nvSpPr>
        <p:spPr>
          <a:xfrm>
            <a:off x="1143001" y="331975"/>
            <a:ext cx="9905998" cy="1025456"/>
          </a:xfrm>
        </p:spPr>
        <p:txBody>
          <a:bodyPr/>
          <a:lstStyle/>
          <a:p>
            <a:r>
              <a:rPr lang="it-IT" dirty="0"/>
              <a:t>THESAURUS – CHANGE VIEW OPTIONS (1)</a:t>
            </a:r>
          </a:p>
        </p:txBody>
      </p:sp>
      <p:pic>
        <p:nvPicPr>
          <p:cNvPr id="4" name="Immagine 3">
            <a:extLst>
              <a:ext uri="{FF2B5EF4-FFF2-40B4-BE49-F238E27FC236}">
                <a16:creationId xmlns:a16="http://schemas.microsoft.com/office/drawing/2014/main" id="{41D1E704-3585-5759-1EF6-7D014B08EBA2}"/>
              </a:ext>
            </a:extLst>
          </p:cNvPr>
          <p:cNvPicPr>
            <a:picLocks noChangeAspect="1"/>
          </p:cNvPicPr>
          <p:nvPr/>
        </p:nvPicPr>
        <p:blipFill rotWithShape="1">
          <a:blip r:embed="rId2"/>
          <a:srcRect l="8280" r="7147" b="1941"/>
          <a:stretch/>
        </p:blipFill>
        <p:spPr>
          <a:xfrm>
            <a:off x="9508543" y="475246"/>
            <a:ext cx="772884" cy="738913"/>
          </a:xfrm>
          <a:prstGeom prst="rect">
            <a:avLst/>
          </a:prstGeom>
        </p:spPr>
      </p:pic>
      <p:pic>
        <p:nvPicPr>
          <p:cNvPr id="6" name="Immagine 5">
            <a:extLst>
              <a:ext uri="{FF2B5EF4-FFF2-40B4-BE49-F238E27FC236}">
                <a16:creationId xmlns:a16="http://schemas.microsoft.com/office/drawing/2014/main" id="{5F0552B9-5FC2-021C-39D0-2D83DE99A7D5}"/>
              </a:ext>
            </a:extLst>
          </p:cNvPr>
          <p:cNvPicPr>
            <a:picLocks noChangeAspect="1"/>
          </p:cNvPicPr>
          <p:nvPr/>
        </p:nvPicPr>
        <p:blipFill rotWithShape="1">
          <a:blip r:embed="rId3"/>
          <a:srcRect l="2196" t="36530" r="14320"/>
          <a:stretch/>
        </p:blipFill>
        <p:spPr>
          <a:xfrm>
            <a:off x="3327635" y="1247792"/>
            <a:ext cx="8738470" cy="2164129"/>
          </a:xfrm>
          <a:prstGeom prst="rect">
            <a:avLst/>
          </a:prstGeom>
          <a:ln>
            <a:noFill/>
          </a:ln>
          <a:effectLst>
            <a:outerShdw blurRad="292100" dist="139700" dir="2700000" algn="tl" rotWithShape="0">
              <a:srgbClr val="333333">
                <a:alpha val="65000"/>
              </a:srgbClr>
            </a:outerShdw>
          </a:effectLst>
        </p:spPr>
      </p:pic>
      <p:pic>
        <p:nvPicPr>
          <p:cNvPr id="8" name="Immagine 7">
            <a:extLst>
              <a:ext uri="{FF2B5EF4-FFF2-40B4-BE49-F238E27FC236}">
                <a16:creationId xmlns:a16="http://schemas.microsoft.com/office/drawing/2014/main" id="{9627DCD1-1911-D6D1-80D4-11901BD5E30C}"/>
              </a:ext>
            </a:extLst>
          </p:cNvPr>
          <p:cNvPicPr>
            <a:picLocks noChangeAspect="1"/>
          </p:cNvPicPr>
          <p:nvPr/>
        </p:nvPicPr>
        <p:blipFill>
          <a:blip r:embed="rId4"/>
          <a:stretch>
            <a:fillRect/>
          </a:stretch>
        </p:blipFill>
        <p:spPr>
          <a:xfrm>
            <a:off x="611447" y="3138246"/>
            <a:ext cx="4051874" cy="3719754"/>
          </a:xfrm>
          <a:prstGeom prst="rect">
            <a:avLst/>
          </a:prstGeom>
          <a:ln>
            <a:noFill/>
          </a:ln>
          <a:effectLst>
            <a:outerShdw blurRad="292100" dist="139700" dir="2700000" algn="tl" rotWithShape="0">
              <a:srgbClr val="333333">
                <a:alpha val="65000"/>
              </a:srgbClr>
            </a:outerShdw>
          </a:effectLst>
        </p:spPr>
      </p:pic>
      <p:sp>
        <p:nvSpPr>
          <p:cNvPr id="9" name="Rettangolo con angoli arrotondati 8">
            <a:extLst>
              <a:ext uri="{FF2B5EF4-FFF2-40B4-BE49-F238E27FC236}">
                <a16:creationId xmlns:a16="http://schemas.microsoft.com/office/drawing/2014/main" id="{DCD08341-949C-B3A5-7B01-8E7AC6FDCB5D}"/>
              </a:ext>
            </a:extLst>
          </p:cNvPr>
          <p:cNvSpPr/>
          <p:nvPr/>
        </p:nvSpPr>
        <p:spPr>
          <a:xfrm>
            <a:off x="5125630" y="1916358"/>
            <a:ext cx="1682885" cy="301558"/>
          </a:xfrm>
          <a:prstGeom prst="roundRect">
            <a:avLst/>
          </a:prstGeom>
          <a:noFill/>
          <a:ln w="28575">
            <a:solidFill>
              <a:srgbClr val="FF0000"/>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 name="Rettangolo con angoli arrotondati 9">
            <a:extLst>
              <a:ext uri="{FF2B5EF4-FFF2-40B4-BE49-F238E27FC236}">
                <a16:creationId xmlns:a16="http://schemas.microsoft.com/office/drawing/2014/main" id="{B2C086A5-A957-35C8-C274-C08044EC9ED5}"/>
              </a:ext>
            </a:extLst>
          </p:cNvPr>
          <p:cNvSpPr/>
          <p:nvPr/>
        </p:nvSpPr>
        <p:spPr>
          <a:xfrm>
            <a:off x="5125631" y="2369665"/>
            <a:ext cx="1274324" cy="301558"/>
          </a:xfrm>
          <a:prstGeom prst="roundRect">
            <a:avLst/>
          </a:prstGeom>
          <a:noFill/>
          <a:ln w="28575">
            <a:solidFill>
              <a:schemeClr val="accent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Rettangolo con angoli arrotondati 10">
            <a:extLst>
              <a:ext uri="{FF2B5EF4-FFF2-40B4-BE49-F238E27FC236}">
                <a16:creationId xmlns:a16="http://schemas.microsoft.com/office/drawing/2014/main" id="{9695B9C9-A06A-1FBA-CB88-9860E4AF3EA1}"/>
              </a:ext>
            </a:extLst>
          </p:cNvPr>
          <p:cNvSpPr/>
          <p:nvPr/>
        </p:nvSpPr>
        <p:spPr>
          <a:xfrm>
            <a:off x="5125629" y="2836688"/>
            <a:ext cx="1848257" cy="301558"/>
          </a:xfrm>
          <a:prstGeom prst="roundRect">
            <a:avLst/>
          </a:prstGeom>
          <a:noFill/>
          <a:ln w="28575">
            <a:solidFill>
              <a:schemeClr val="accent2"/>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13" name="Connettore 2 12">
            <a:extLst>
              <a:ext uri="{FF2B5EF4-FFF2-40B4-BE49-F238E27FC236}">
                <a16:creationId xmlns:a16="http://schemas.microsoft.com/office/drawing/2014/main" id="{3AF6F895-DF1F-91D9-EBB8-3DD4B217F2CE}"/>
              </a:ext>
            </a:extLst>
          </p:cNvPr>
          <p:cNvCxnSpPr>
            <a:cxnSpLocks/>
            <a:stCxn id="9" idx="1"/>
          </p:cNvCxnSpPr>
          <p:nvPr/>
        </p:nvCxnSpPr>
        <p:spPr>
          <a:xfrm flipH="1">
            <a:off x="874643" y="2067137"/>
            <a:ext cx="4250987" cy="1452831"/>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 name="Rettangolo con angoli arrotondati 14">
            <a:extLst>
              <a:ext uri="{FF2B5EF4-FFF2-40B4-BE49-F238E27FC236}">
                <a16:creationId xmlns:a16="http://schemas.microsoft.com/office/drawing/2014/main" id="{199AC0DF-7512-FB78-4144-B96472263EA8}"/>
              </a:ext>
            </a:extLst>
          </p:cNvPr>
          <p:cNvSpPr/>
          <p:nvPr/>
        </p:nvSpPr>
        <p:spPr>
          <a:xfrm>
            <a:off x="612927" y="3519968"/>
            <a:ext cx="261716" cy="3338032"/>
          </a:xfrm>
          <a:prstGeom prst="roundRect">
            <a:avLst/>
          </a:prstGeom>
          <a:noFill/>
          <a:ln>
            <a:solidFill>
              <a:srgbClr val="FF0000"/>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20" name="Connettore 2 19">
            <a:extLst>
              <a:ext uri="{FF2B5EF4-FFF2-40B4-BE49-F238E27FC236}">
                <a16:creationId xmlns:a16="http://schemas.microsoft.com/office/drawing/2014/main" id="{392201A8-CDC5-62B1-3B85-2E907229E82C}"/>
              </a:ext>
            </a:extLst>
          </p:cNvPr>
          <p:cNvCxnSpPr>
            <a:cxnSpLocks/>
          </p:cNvCxnSpPr>
          <p:nvPr/>
        </p:nvCxnSpPr>
        <p:spPr>
          <a:xfrm flipH="1">
            <a:off x="2637384" y="2518017"/>
            <a:ext cx="2496885" cy="1001951"/>
          </a:xfrm>
          <a:prstGeom prst="straightConnector1">
            <a:avLst/>
          </a:prstGeom>
          <a:ln w="190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2" name="Rettangolo con angoli arrotondati 21">
            <a:extLst>
              <a:ext uri="{FF2B5EF4-FFF2-40B4-BE49-F238E27FC236}">
                <a16:creationId xmlns:a16="http://schemas.microsoft.com/office/drawing/2014/main" id="{CD2DF16D-8B1F-B21C-6034-024A3E342E52}"/>
              </a:ext>
            </a:extLst>
          </p:cNvPr>
          <p:cNvSpPr/>
          <p:nvPr/>
        </p:nvSpPr>
        <p:spPr>
          <a:xfrm>
            <a:off x="1928397" y="3529717"/>
            <a:ext cx="989690" cy="3338032"/>
          </a:xfrm>
          <a:prstGeom prst="roundRect">
            <a:avLst/>
          </a:prstGeom>
          <a:noFill/>
          <a:ln>
            <a:solidFill>
              <a:schemeClr val="accent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23" name="Connettore 2 22">
            <a:extLst>
              <a:ext uri="{FF2B5EF4-FFF2-40B4-BE49-F238E27FC236}">
                <a16:creationId xmlns:a16="http://schemas.microsoft.com/office/drawing/2014/main" id="{01545B24-643B-D681-305E-87726FE3C317}"/>
              </a:ext>
            </a:extLst>
          </p:cNvPr>
          <p:cNvCxnSpPr>
            <a:cxnSpLocks/>
          </p:cNvCxnSpPr>
          <p:nvPr/>
        </p:nvCxnSpPr>
        <p:spPr>
          <a:xfrm flipH="1">
            <a:off x="4135938" y="3028742"/>
            <a:ext cx="989690" cy="548644"/>
          </a:xfrm>
          <a:prstGeom prst="straightConnector1">
            <a:avLst/>
          </a:prstGeom>
          <a:ln w="190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24" name="Rettangolo con angoli arrotondati 23">
            <a:extLst>
              <a:ext uri="{FF2B5EF4-FFF2-40B4-BE49-F238E27FC236}">
                <a16:creationId xmlns:a16="http://schemas.microsoft.com/office/drawing/2014/main" id="{293F16FA-8C47-D179-6120-D435FDB6ADA2}"/>
              </a:ext>
            </a:extLst>
          </p:cNvPr>
          <p:cNvSpPr/>
          <p:nvPr/>
        </p:nvSpPr>
        <p:spPr>
          <a:xfrm>
            <a:off x="3433059" y="3529717"/>
            <a:ext cx="702879" cy="3338032"/>
          </a:xfrm>
          <a:prstGeom prst="roundRect">
            <a:avLst/>
          </a:prstGeom>
          <a:noFill/>
          <a:ln>
            <a:solidFill>
              <a:schemeClr val="accent2"/>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6" name="CasellaDiTesto 25">
            <a:extLst>
              <a:ext uri="{FF2B5EF4-FFF2-40B4-BE49-F238E27FC236}">
                <a16:creationId xmlns:a16="http://schemas.microsoft.com/office/drawing/2014/main" id="{6116E538-0DCE-328A-3BED-EF58D40129F5}"/>
              </a:ext>
            </a:extLst>
          </p:cNvPr>
          <p:cNvSpPr txBox="1"/>
          <p:nvPr/>
        </p:nvSpPr>
        <p:spPr>
          <a:xfrm>
            <a:off x="2946931" y="5434085"/>
            <a:ext cx="3538347" cy="923330"/>
          </a:xfrm>
          <a:prstGeom prst="rect">
            <a:avLst/>
          </a:prstGeom>
          <a:effectLst>
            <a:outerShdw blurRad="63500" sx="102000" sy="102000" algn="ctr"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it-IT" dirty="0"/>
              <a:t>FREQUENZA di ogni parola individuata nel corpus come sinonimo del lemma indicato.</a:t>
            </a:r>
          </a:p>
        </p:txBody>
      </p:sp>
      <p:sp>
        <p:nvSpPr>
          <p:cNvPr id="27" name="CasellaDiTesto 26">
            <a:extLst>
              <a:ext uri="{FF2B5EF4-FFF2-40B4-BE49-F238E27FC236}">
                <a16:creationId xmlns:a16="http://schemas.microsoft.com/office/drawing/2014/main" id="{3E051544-950A-B8D4-8480-CB63518E69A0}"/>
              </a:ext>
            </a:extLst>
          </p:cNvPr>
          <p:cNvSpPr txBox="1"/>
          <p:nvPr/>
        </p:nvSpPr>
        <p:spPr>
          <a:xfrm>
            <a:off x="4149714" y="4088111"/>
            <a:ext cx="4500482" cy="1200329"/>
          </a:xfrm>
          <a:prstGeom prst="rect">
            <a:avLst/>
          </a:prstGeom>
          <a:effectLst>
            <a:outerShdw blurRad="63500" sx="102000" sy="102000" algn="ctr"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wrap="square" rtlCol="0">
            <a:spAutoFit/>
          </a:bodyPr>
          <a:lstStyle/>
          <a:p>
            <a:pPr algn="just"/>
            <a:r>
              <a:rPr lang="it-IT" dirty="0"/>
              <a:t>SIMILARITY SCORE (= punteggio di similarità): indica quanto le parole individuate come sinonimi sono simili nel significato al lemma indicato.</a:t>
            </a:r>
          </a:p>
        </p:txBody>
      </p:sp>
    </p:spTree>
    <p:extLst>
      <p:ext uri="{BB962C8B-B14F-4D97-AF65-F5344CB8AC3E}">
        <p14:creationId xmlns:p14="http://schemas.microsoft.com/office/powerpoint/2010/main" val="3527736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42"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1000"/>
                                        <p:tgtEl>
                                          <p:spTgt spid="6"/>
                                        </p:tgtEl>
                                      </p:cBhvr>
                                    </p:animEffect>
                                    <p:anim calcmode="lin" valueType="num">
                                      <p:cBhvr>
                                        <p:cTn id="16" dur="1000" fill="hold"/>
                                        <p:tgtEl>
                                          <p:spTgt spid="6"/>
                                        </p:tgtEl>
                                        <p:attrNameLst>
                                          <p:attrName>ppt_x</p:attrName>
                                        </p:attrNameLst>
                                      </p:cBhvr>
                                      <p:tavLst>
                                        <p:tav tm="0">
                                          <p:val>
                                            <p:strVal val="#ppt_x"/>
                                          </p:val>
                                        </p:tav>
                                        <p:tav tm="100000">
                                          <p:val>
                                            <p:strVal val="#ppt_x"/>
                                          </p:val>
                                        </p:tav>
                                      </p:tavLst>
                                    </p:anim>
                                    <p:anim calcmode="lin" valueType="num">
                                      <p:cBhvr>
                                        <p:cTn id="1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par>
                          <p:cTn id="23" fill="hold">
                            <p:stCondLst>
                              <p:cond delay="500"/>
                            </p:stCondLst>
                            <p:childTnLst>
                              <p:par>
                                <p:cTn id="24" presetID="21" presetClass="entr" presetSubtype="1"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heel(1)">
                                      <p:cBhvr>
                                        <p:cTn id="26" dur="2000"/>
                                        <p:tgtEl>
                                          <p:spTgt spid="9"/>
                                        </p:tgtEl>
                                      </p:cBhvr>
                                    </p:animEffect>
                                  </p:childTnLst>
                                </p:cTn>
                              </p:par>
                              <p:par>
                                <p:cTn id="27" presetID="22" presetClass="entr" presetSubtype="2"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right)">
                                      <p:cBhvr>
                                        <p:cTn id="29" dur="500"/>
                                        <p:tgtEl>
                                          <p:spTgt spid="13"/>
                                        </p:tgtEl>
                                      </p:cBhvr>
                                    </p:animEffect>
                                  </p:childTnLst>
                                </p:cTn>
                              </p:par>
                              <p:par>
                                <p:cTn id="30" presetID="21" presetClass="entr" presetSubtype="1"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wheel(1)">
                                      <p:cBhvr>
                                        <p:cTn id="32" dur="20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heel(1)">
                                      <p:cBhvr>
                                        <p:cTn id="37" dur="2000"/>
                                        <p:tgtEl>
                                          <p:spTgt spid="10"/>
                                        </p:tgtEl>
                                      </p:cBhvr>
                                    </p:animEffect>
                                  </p:childTnLst>
                                </p:cTn>
                              </p:par>
                              <p:par>
                                <p:cTn id="38" presetID="22" presetClass="entr" presetSubtype="2" fill="hold"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wipe(right)">
                                      <p:cBhvr>
                                        <p:cTn id="40" dur="500"/>
                                        <p:tgtEl>
                                          <p:spTgt spid="20"/>
                                        </p:tgtEl>
                                      </p:cBhvr>
                                    </p:animEffect>
                                  </p:childTnLst>
                                </p:cTn>
                              </p:par>
                              <p:par>
                                <p:cTn id="41" presetID="21" presetClass="entr" presetSubtype="1" fill="hold" grpId="0" nodeType="with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wheel(1)">
                                      <p:cBhvr>
                                        <p:cTn id="43" dur="2000"/>
                                        <p:tgtEl>
                                          <p:spTgt spid="22"/>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fade">
                                      <p:cBhvr>
                                        <p:cTn id="46" dur="500"/>
                                        <p:tgtEl>
                                          <p:spTgt spid="26"/>
                                        </p:tgtEl>
                                      </p:cBhvr>
                                    </p:animEffect>
                                  </p:childTnLst>
                                </p:cTn>
                              </p:par>
                            </p:childTnLst>
                          </p:cTn>
                        </p:par>
                      </p:childTnLst>
                    </p:cTn>
                  </p:par>
                  <p:par>
                    <p:cTn id="47" fill="hold">
                      <p:stCondLst>
                        <p:cond delay="indefinite"/>
                      </p:stCondLst>
                      <p:childTnLst>
                        <p:par>
                          <p:cTn id="48" fill="hold">
                            <p:stCondLst>
                              <p:cond delay="0"/>
                            </p:stCondLst>
                            <p:childTnLst>
                              <p:par>
                                <p:cTn id="49" presetID="21" presetClass="entr" presetSubtype="1" fill="hold" grpId="0" nodeType="click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wheel(1)">
                                      <p:cBhvr>
                                        <p:cTn id="51" dur="2000"/>
                                        <p:tgtEl>
                                          <p:spTgt spid="11"/>
                                        </p:tgtEl>
                                      </p:cBhvr>
                                    </p:animEffect>
                                  </p:childTnLst>
                                </p:cTn>
                              </p:par>
                              <p:par>
                                <p:cTn id="52" presetID="21" presetClass="entr" presetSubtype="1" fill="hold" grpId="0" nodeType="with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wheel(1)">
                                      <p:cBhvr>
                                        <p:cTn id="54" dur="2000"/>
                                        <p:tgtEl>
                                          <p:spTgt spid="24"/>
                                        </p:tgtEl>
                                      </p:cBhvr>
                                    </p:animEffect>
                                  </p:childTnLst>
                                </p:cTn>
                              </p:par>
                              <p:par>
                                <p:cTn id="55" presetID="22" presetClass="entr" presetSubtype="2" fill="hold" nodeType="with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wipe(right)">
                                      <p:cBhvr>
                                        <p:cTn id="57" dur="500"/>
                                        <p:tgtEl>
                                          <p:spTgt spid="23"/>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7"/>
                                        </p:tgtEl>
                                        <p:attrNameLst>
                                          <p:attrName>style.visibility</p:attrName>
                                        </p:attrNameLst>
                                      </p:cBhvr>
                                      <p:to>
                                        <p:strVal val="visible"/>
                                      </p:to>
                                    </p:set>
                                    <p:animEffect transition="in" filter="fade">
                                      <p:cBhvr>
                                        <p:cTn id="6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animBg="1"/>
      <p:bldP spid="10" grpId="0" animBg="1"/>
      <p:bldP spid="11" grpId="0" animBg="1"/>
      <p:bldP spid="15" grpId="0" animBg="1"/>
      <p:bldP spid="22" grpId="0" animBg="1"/>
      <p:bldP spid="24" grpId="0" animBg="1"/>
      <p:bldP spid="26" grpId="0" animBg="1"/>
      <p:bldP spid="2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C294A60-CF52-533D-3451-898AEB4F5CE9}"/>
              </a:ext>
            </a:extLst>
          </p:cNvPr>
          <p:cNvSpPr>
            <a:spLocks noGrp="1"/>
          </p:cNvSpPr>
          <p:nvPr>
            <p:ph type="title"/>
          </p:nvPr>
        </p:nvSpPr>
        <p:spPr>
          <a:xfrm>
            <a:off x="1143001" y="331975"/>
            <a:ext cx="9905998" cy="1025456"/>
          </a:xfrm>
        </p:spPr>
        <p:txBody>
          <a:bodyPr/>
          <a:lstStyle/>
          <a:p>
            <a:r>
              <a:rPr lang="it-IT" dirty="0"/>
              <a:t>THESAURUS – CHANGE VIEW OPTIONS (2)</a:t>
            </a:r>
          </a:p>
        </p:txBody>
      </p:sp>
      <p:pic>
        <p:nvPicPr>
          <p:cNvPr id="4" name="Immagine 3">
            <a:extLst>
              <a:ext uri="{FF2B5EF4-FFF2-40B4-BE49-F238E27FC236}">
                <a16:creationId xmlns:a16="http://schemas.microsoft.com/office/drawing/2014/main" id="{41D1E704-3585-5759-1EF6-7D014B08EBA2}"/>
              </a:ext>
            </a:extLst>
          </p:cNvPr>
          <p:cNvPicPr>
            <a:picLocks noChangeAspect="1"/>
          </p:cNvPicPr>
          <p:nvPr/>
        </p:nvPicPr>
        <p:blipFill rotWithShape="1">
          <a:blip r:embed="rId2"/>
          <a:srcRect l="8280" r="7147" b="1941"/>
          <a:stretch/>
        </p:blipFill>
        <p:spPr>
          <a:xfrm>
            <a:off x="9508543" y="475246"/>
            <a:ext cx="772884" cy="738913"/>
          </a:xfrm>
          <a:prstGeom prst="rect">
            <a:avLst/>
          </a:prstGeom>
        </p:spPr>
      </p:pic>
      <p:pic>
        <p:nvPicPr>
          <p:cNvPr id="6" name="Immagine 5">
            <a:extLst>
              <a:ext uri="{FF2B5EF4-FFF2-40B4-BE49-F238E27FC236}">
                <a16:creationId xmlns:a16="http://schemas.microsoft.com/office/drawing/2014/main" id="{5F0552B9-5FC2-021C-39D0-2D83DE99A7D5}"/>
              </a:ext>
            </a:extLst>
          </p:cNvPr>
          <p:cNvPicPr>
            <a:picLocks noChangeAspect="1"/>
          </p:cNvPicPr>
          <p:nvPr/>
        </p:nvPicPr>
        <p:blipFill rotWithShape="1">
          <a:blip r:embed="rId3"/>
          <a:srcRect l="2196" t="36530" r="14320"/>
          <a:stretch/>
        </p:blipFill>
        <p:spPr>
          <a:xfrm>
            <a:off x="273149" y="1683160"/>
            <a:ext cx="8738470" cy="2164129"/>
          </a:xfrm>
          <a:prstGeom prst="rect">
            <a:avLst/>
          </a:prstGeom>
          <a:ln>
            <a:noFill/>
          </a:ln>
          <a:effectLst>
            <a:outerShdw blurRad="292100" dist="139700" dir="2700000" algn="tl" rotWithShape="0">
              <a:srgbClr val="333333">
                <a:alpha val="65000"/>
              </a:srgbClr>
            </a:outerShdw>
          </a:effectLst>
        </p:spPr>
      </p:pic>
      <p:sp>
        <p:nvSpPr>
          <p:cNvPr id="3" name="Rettangolo con angoli arrotondati 2">
            <a:extLst>
              <a:ext uri="{FF2B5EF4-FFF2-40B4-BE49-F238E27FC236}">
                <a16:creationId xmlns:a16="http://schemas.microsoft.com/office/drawing/2014/main" id="{FCAFC807-520A-8315-D15D-715F9632E8D5}"/>
              </a:ext>
            </a:extLst>
          </p:cNvPr>
          <p:cNvSpPr/>
          <p:nvPr/>
        </p:nvSpPr>
        <p:spPr>
          <a:xfrm>
            <a:off x="5438959" y="2324920"/>
            <a:ext cx="1314081" cy="360598"/>
          </a:xfrm>
          <a:prstGeom prst="roundRect">
            <a:avLst/>
          </a:prstGeom>
          <a:noFill/>
          <a:ln w="28575">
            <a:solidFill>
              <a:schemeClr val="accent5"/>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Rettangolo con angoli arrotondati 4">
            <a:extLst>
              <a:ext uri="{FF2B5EF4-FFF2-40B4-BE49-F238E27FC236}">
                <a16:creationId xmlns:a16="http://schemas.microsoft.com/office/drawing/2014/main" id="{CEB8FC65-825E-0C1E-D052-56824C948CC5}"/>
              </a:ext>
            </a:extLst>
          </p:cNvPr>
          <p:cNvSpPr/>
          <p:nvPr/>
        </p:nvSpPr>
        <p:spPr>
          <a:xfrm>
            <a:off x="5438959" y="2761981"/>
            <a:ext cx="1720598" cy="360598"/>
          </a:xfrm>
          <a:prstGeom prst="roundRect">
            <a:avLst/>
          </a:prstGeom>
          <a:noFill/>
          <a:ln w="28575">
            <a:solidFill>
              <a:schemeClr val="accent2"/>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 name="CasellaDiTesto 13">
            <a:extLst>
              <a:ext uri="{FF2B5EF4-FFF2-40B4-BE49-F238E27FC236}">
                <a16:creationId xmlns:a16="http://schemas.microsoft.com/office/drawing/2014/main" id="{3783C702-BA9F-122B-5E29-390FE32DCDBE}"/>
              </a:ext>
            </a:extLst>
          </p:cNvPr>
          <p:cNvSpPr txBox="1"/>
          <p:nvPr/>
        </p:nvSpPr>
        <p:spPr>
          <a:xfrm>
            <a:off x="8680315" y="4037663"/>
            <a:ext cx="2947480" cy="1754326"/>
          </a:xfrm>
          <a:prstGeom prst="rect">
            <a:avLst/>
          </a:prstGeom>
          <a:noFill/>
        </p:spPr>
        <p:txBody>
          <a:bodyPr wrap="square" rtlCol="0">
            <a:spAutoFit/>
          </a:bodyPr>
          <a:lstStyle/>
          <a:p>
            <a:r>
              <a:rPr lang="it-IT" dirty="0"/>
              <a:t>Suddivide le parole in gruppi in base alla somiglianza semantica. Possiamo utilizzare il cursore o digitare un valore per ottenere gruppi più o meno grandi.</a:t>
            </a:r>
          </a:p>
        </p:txBody>
      </p:sp>
      <p:pic>
        <p:nvPicPr>
          <p:cNvPr id="17" name="Immagine 16">
            <a:extLst>
              <a:ext uri="{FF2B5EF4-FFF2-40B4-BE49-F238E27FC236}">
                <a16:creationId xmlns:a16="http://schemas.microsoft.com/office/drawing/2014/main" id="{4F1FF19A-8D41-7893-ED15-654EDAEDFE5C}"/>
              </a:ext>
            </a:extLst>
          </p:cNvPr>
          <p:cNvPicPr>
            <a:picLocks noChangeAspect="1"/>
          </p:cNvPicPr>
          <p:nvPr/>
        </p:nvPicPr>
        <p:blipFill rotWithShape="1">
          <a:blip r:embed="rId4"/>
          <a:srcRect b="42192"/>
          <a:stretch/>
        </p:blipFill>
        <p:spPr>
          <a:xfrm>
            <a:off x="2608820" y="3458941"/>
            <a:ext cx="5562098" cy="3399059"/>
          </a:xfrm>
          <a:prstGeom prst="rect">
            <a:avLst/>
          </a:prstGeom>
          <a:ln>
            <a:noFill/>
          </a:ln>
          <a:effectLst>
            <a:outerShdw blurRad="292100" dist="139700" dir="2700000" algn="tl" rotWithShape="0">
              <a:srgbClr val="333333">
                <a:alpha val="65000"/>
              </a:srgbClr>
            </a:outerShdw>
          </a:effectLst>
        </p:spPr>
      </p:pic>
      <p:cxnSp>
        <p:nvCxnSpPr>
          <p:cNvPr id="18" name="Connettore 2 17">
            <a:extLst>
              <a:ext uri="{FF2B5EF4-FFF2-40B4-BE49-F238E27FC236}">
                <a16:creationId xmlns:a16="http://schemas.microsoft.com/office/drawing/2014/main" id="{F0EBC320-2099-B33F-56ED-7A5292B50F27}"/>
              </a:ext>
            </a:extLst>
          </p:cNvPr>
          <p:cNvCxnSpPr>
            <a:cxnSpLocks/>
          </p:cNvCxnSpPr>
          <p:nvPr/>
        </p:nvCxnSpPr>
        <p:spPr>
          <a:xfrm>
            <a:off x="7159557" y="3119510"/>
            <a:ext cx="2149813" cy="918153"/>
          </a:xfrm>
          <a:prstGeom prst="straightConnector1">
            <a:avLst/>
          </a:prstGeom>
          <a:ln w="190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21" name="CasellaDiTesto 20">
            <a:extLst>
              <a:ext uri="{FF2B5EF4-FFF2-40B4-BE49-F238E27FC236}">
                <a16:creationId xmlns:a16="http://schemas.microsoft.com/office/drawing/2014/main" id="{B37C99C8-EB6A-17C8-2356-265B1A96CC5F}"/>
              </a:ext>
            </a:extLst>
          </p:cNvPr>
          <p:cNvSpPr txBox="1"/>
          <p:nvPr/>
        </p:nvSpPr>
        <p:spPr>
          <a:xfrm>
            <a:off x="9175651" y="1919181"/>
            <a:ext cx="2947480" cy="1200329"/>
          </a:xfrm>
          <a:prstGeom prst="rect">
            <a:avLst/>
          </a:prstGeom>
          <a:noFill/>
        </p:spPr>
        <p:txBody>
          <a:bodyPr wrap="square" rtlCol="0">
            <a:spAutoFit/>
          </a:bodyPr>
          <a:lstStyle/>
          <a:p>
            <a:r>
              <a:rPr lang="it-IT" dirty="0"/>
              <a:t>Permette di scegliere se visualizzare i risultati in un’unica colonna o su più colonne.</a:t>
            </a:r>
          </a:p>
        </p:txBody>
      </p:sp>
      <p:cxnSp>
        <p:nvCxnSpPr>
          <p:cNvPr id="28" name="Connettore 2 27">
            <a:extLst>
              <a:ext uri="{FF2B5EF4-FFF2-40B4-BE49-F238E27FC236}">
                <a16:creationId xmlns:a16="http://schemas.microsoft.com/office/drawing/2014/main" id="{AA0E3067-3291-F382-F249-1B543C8DC601}"/>
              </a:ext>
            </a:extLst>
          </p:cNvPr>
          <p:cNvCxnSpPr>
            <a:cxnSpLocks/>
          </p:cNvCxnSpPr>
          <p:nvPr/>
        </p:nvCxnSpPr>
        <p:spPr>
          <a:xfrm flipV="1">
            <a:off x="6753040" y="2396728"/>
            <a:ext cx="2422611" cy="48873"/>
          </a:xfrm>
          <a:prstGeom prst="straightConnector1">
            <a:avLst/>
          </a:prstGeom>
          <a:ln w="19050">
            <a:solidFill>
              <a:schemeClr val="accent5"/>
            </a:solidFill>
            <a:tailEnd type="triangle"/>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0645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42"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1000"/>
                                        <p:tgtEl>
                                          <p:spTgt spid="6"/>
                                        </p:tgtEl>
                                      </p:cBhvr>
                                    </p:animEffect>
                                    <p:anim calcmode="lin" valueType="num">
                                      <p:cBhvr>
                                        <p:cTn id="16" dur="1000" fill="hold"/>
                                        <p:tgtEl>
                                          <p:spTgt spid="6"/>
                                        </p:tgtEl>
                                        <p:attrNameLst>
                                          <p:attrName>ppt_x</p:attrName>
                                        </p:attrNameLst>
                                      </p:cBhvr>
                                      <p:tavLst>
                                        <p:tav tm="0">
                                          <p:val>
                                            <p:strVal val="#ppt_x"/>
                                          </p:val>
                                        </p:tav>
                                        <p:tav tm="100000">
                                          <p:val>
                                            <p:strVal val="#ppt_x"/>
                                          </p:val>
                                        </p:tav>
                                      </p:tavLst>
                                    </p:anim>
                                    <p:anim calcmode="lin" valueType="num">
                                      <p:cBhvr>
                                        <p:cTn id="1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heel(1)">
                                      <p:cBhvr>
                                        <p:cTn id="22" dur="2000"/>
                                        <p:tgtEl>
                                          <p:spTgt spid="5"/>
                                        </p:tgtEl>
                                      </p:cBhvr>
                                    </p:animEffect>
                                  </p:childTnLst>
                                </p:cTn>
                              </p:par>
                              <p:par>
                                <p:cTn id="23" presetID="22" presetClass="entr" presetSubtype="8"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wipe(left)">
                                      <p:cBhvr>
                                        <p:cTn id="25" dur="500"/>
                                        <p:tgtEl>
                                          <p:spTgt spid="18"/>
                                        </p:tgtEl>
                                      </p:cBhvr>
                                    </p:animEffect>
                                  </p:childTnLst>
                                </p:cTn>
                              </p:par>
                              <p:par>
                                <p:cTn id="26" presetID="42" presetClass="entr" presetSubtype="0"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1000"/>
                                        <p:tgtEl>
                                          <p:spTgt spid="14"/>
                                        </p:tgtEl>
                                      </p:cBhvr>
                                    </p:animEffect>
                                    <p:anim calcmode="lin" valueType="num">
                                      <p:cBhvr>
                                        <p:cTn id="29" dur="1000" fill="hold"/>
                                        <p:tgtEl>
                                          <p:spTgt spid="14"/>
                                        </p:tgtEl>
                                        <p:attrNameLst>
                                          <p:attrName>ppt_x</p:attrName>
                                        </p:attrNameLst>
                                      </p:cBhvr>
                                      <p:tavLst>
                                        <p:tav tm="0">
                                          <p:val>
                                            <p:strVal val="#ppt_x"/>
                                          </p:val>
                                        </p:tav>
                                        <p:tav tm="100000">
                                          <p:val>
                                            <p:strVal val="#ppt_x"/>
                                          </p:val>
                                        </p:tav>
                                      </p:tavLst>
                                    </p:anim>
                                    <p:anim calcmode="lin" valueType="num">
                                      <p:cBhvr>
                                        <p:cTn id="30" dur="1000" fill="hold"/>
                                        <p:tgtEl>
                                          <p:spTgt spid="14"/>
                                        </p:tgtEl>
                                        <p:attrNameLst>
                                          <p:attrName>ppt_y</p:attrName>
                                        </p:attrNameLst>
                                      </p:cBhvr>
                                      <p:tavLst>
                                        <p:tav tm="0">
                                          <p:val>
                                            <p:strVal val="#ppt_y+.1"/>
                                          </p:val>
                                        </p:tav>
                                        <p:tav tm="100000">
                                          <p:val>
                                            <p:strVal val="#ppt_y"/>
                                          </p:val>
                                        </p:tav>
                                      </p:tavLst>
                                    </p:anim>
                                  </p:childTnLst>
                                </p:cTn>
                              </p:par>
                            </p:childTnLst>
                          </p:cTn>
                        </p:par>
                        <p:par>
                          <p:cTn id="31" fill="hold">
                            <p:stCondLst>
                              <p:cond delay="2000"/>
                            </p:stCondLst>
                            <p:childTnLst>
                              <p:par>
                                <p:cTn id="32" presetID="42" presetClass="entr" presetSubtype="0" fill="hold"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1000"/>
                                        <p:tgtEl>
                                          <p:spTgt spid="17"/>
                                        </p:tgtEl>
                                      </p:cBhvr>
                                    </p:animEffect>
                                    <p:anim calcmode="lin" valueType="num">
                                      <p:cBhvr>
                                        <p:cTn id="35" dur="1000" fill="hold"/>
                                        <p:tgtEl>
                                          <p:spTgt spid="17"/>
                                        </p:tgtEl>
                                        <p:attrNameLst>
                                          <p:attrName>ppt_x</p:attrName>
                                        </p:attrNameLst>
                                      </p:cBhvr>
                                      <p:tavLst>
                                        <p:tav tm="0">
                                          <p:val>
                                            <p:strVal val="#ppt_x"/>
                                          </p:val>
                                        </p:tav>
                                        <p:tav tm="100000">
                                          <p:val>
                                            <p:strVal val="#ppt_x"/>
                                          </p:val>
                                        </p:tav>
                                      </p:tavLst>
                                    </p:anim>
                                    <p:anim calcmode="lin" valueType="num">
                                      <p:cBhvr>
                                        <p:cTn id="36"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1" presetClass="entr" presetSubtype="1" fill="hold" grpId="0" nodeType="click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wheel(1)">
                                      <p:cBhvr>
                                        <p:cTn id="41" dur="2000"/>
                                        <p:tgtEl>
                                          <p:spTgt spid="3"/>
                                        </p:tgtEl>
                                      </p:cBhvr>
                                    </p:animEffect>
                                  </p:childTnLst>
                                </p:cTn>
                              </p:par>
                              <p:par>
                                <p:cTn id="42" presetID="22" presetClass="entr" presetSubtype="8" fill="hold" nodeType="with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wipe(left)">
                                      <p:cBhvr>
                                        <p:cTn id="44" dur="500"/>
                                        <p:tgtEl>
                                          <p:spTgt spid="28"/>
                                        </p:tgtEl>
                                      </p:cBhvr>
                                    </p:animEffect>
                                  </p:childTnLst>
                                </p:cTn>
                              </p:par>
                              <p:par>
                                <p:cTn id="45" presetID="42" presetClass="entr" presetSubtype="0" fill="hold" grpId="0" nodeType="with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1000"/>
                                        <p:tgtEl>
                                          <p:spTgt spid="21"/>
                                        </p:tgtEl>
                                      </p:cBhvr>
                                    </p:animEffect>
                                    <p:anim calcmode="lin" valueType="num">
                                      <p:cBhvr>
                                        <p:cTn id="48" dur="1000" fill="hold"/>
                                        <p:tgtEl>
                                          <p:spTgt spid="21"/>
                                        </p:tgtEl>
                                        <p:attrNameLst>
                                          <p:attrName>ppt_x</p:attrName>
                                        </p:attrNameLst>
                                      </p:cBhvr>
                                      <p:tavLst>
                                        <p:tav tm="0">
                                          <p:val>
                                            <p:strVal val="#ppt_x"/>
                                          </p:val>
                                        </p:tav>
                                        <p:tav tm="100000">
                                          <p:val>
                                            <p:strVal val="#ppt_x"/>
                                          </p:val>
                                        </p:tav>
                                      </p:tavLst>
                                    </p:anim>
                                    <p:anim calcmode="lin" valueType="num">
                                      <p:cBhvr>
                                        <p:cTn id="4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5" grpId="0" animBg="1"/>
      <p:bldP spid="14" grpId="0"/>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C294A60-CF52-533D-3451-898AEB4F5CE9}"/>
              </a:ext>
            </a:extLst>
          </p:cNvPr>
          <p:cNvSpPr>
            <a:spLocks noGrp="1"/>
          </p:cNvSpPr>
          <p:nvPr>
            <p:ph type="title"/>
          </p:nvPr>
        </p:nvSpPr>
        <p:spPr>
          <a:xfrm>
            <a:off x="1143001" y="331975"/>
            <a:ext cx="9905998" cy="1025456"/>
          </a:xfrm>
        </p:spPr>
        <p:txBody>
          <a:bodyPr/>
          <a:lstStyle/>
          <a:p>
            <a:r>
              <a:rPr lang="it-IT" dirty="0"/>
              <a:t>THESAURUS – Menù sinonimi</a:t>
            </a:r>
          </a:p>
        </p:txBody>
      </p:sp>
      <p:pic>
        <p:nvPicPr>
          <p:cNvPr id="8" name="Immagine 7">
            <a:extLst>
              <a:ext uri="{FF2B5EF4-FFF2-40B4-BE49-F238E27FC236}">
                <a16:creationId xmlns:a16="http://schemas.microsoft.com/office/drawing/2014/main" id="{FE2091C1-550B-C8A4-F011-054CB63FAFEF}"/>
              </a:ext>
            </a:extLst>
          </p:cNvPr>
          <p:cNvPicPr>
            <a:picLocks noChangeAspect="1"/>
          </p:cNvPicPr>
          <p:nvPr/>
        </p:nvPicPr>
        <p:blipFill>
          <a:blip r:embed="rId2"/>
          <a:stretch>
            <a:fillRect/>
          </a:stretch>
        </p:blipFill>
        <p:spPr>
          <a:xfrm>
            <a:off x="373644" y="1661007"/>
            <a:ext cx="4552056" cy="2473248"/>
          </a:xfrm>
          <a:prstGeom prst="rect">
            <a:avLst/>
          </a:prstGeom>
          <a:ln>
            <a:noFill/>
          </a:ln>
          <a:effectLst>
            <a:outerShdw blurRad="292100" dist="139700" dir="2700000" algn="tl" rotWithShape="0">
              <a:srgbClr val="333333">
                <a:alpha val="65000"/>
              </a:srgbClr>
            </a:outerShdw>
          </a:effectLst>
        </p:spPr>
      </p:pic>
      <p:sp>
        <p:nvSpPr>
          <p:cNvPr id="9" name="Ovale 8">
            <a:extLst>
              <a:ext uri="{FF2B5EF4-FFF2-40B4-BE49-F238E27FC236}">
                <a16:creationId xmlns:a16="http://schemas.microsoft.com/office/drawing/2014/main" id="{32E4B79F-FE58-2580-E493-B671A6BEF8C5}"/>
              </a:ext>
            </a:extLst>
          </p:cNvPr>
          <p:cNvSpPr/>
          <p:nvPr/>
        </p:nvSpPr>
        <p:spPr>
          <a:xfrm>
            <a:off x="4387174" y="2159540"/>
            <a:ext cx="398835" cy="36965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1" name="Immagine 10">
            <a:extLst>
              <a:ext uri="{FF2B5EF4-FFF2-40B4-BE49-F238E27FC236}">
                <a16:creationId xmlns:a16="http://schemas.microsoft.com/office/drawing/2014/main" id="{3C9A6434-028B-6BD7-AE2C-DDF7BE53A4E0}"/>
              </a:ext>
            </a:extLst>
          </p:cNvPr>
          <p:cNvPicPr>
            <a:picLocks noChangeAspect="1"/>
          </p:cNvPicPr>
          <p:nvPr/>
        </p:nvPicPr>
        <p:blipFill>
          <a:blip r:embed="rId3"/>
          <a:stretch>
            <a:fillRect/>
          </a:stretch>
        </p:blipFill>
        <p:spPr>
          <a:xfrm>
            <a:off x="4586591" y="2529190"/>
            <a:ext cx="3516549" cy="2714365"/>
          </a:xfrm>
          <a:prstGeom prst="rect">
            <a:avLst/>
          </a:prstGeom>
          <a:ln>
            <a:noFill/>
          </a:ln>
          <a:effectLst>
            <a:outerShdw blurRad="292100" dist="139700" dir="2700000" algn="tl" rotWithShape="0">
              <a:srgbClr val="333333">
                <a:alpha val="65000"/>
              </a:srgbClr>
            </a:outerShdw>
          </a:effectLst>
        </p:spPr>
      </p:pic>
      <p:sp>
        <p:nvSpPr>
          <p:cNvPr id="13" name="CasellaDiTesto 12">
            <a:extLst>
              <a:ext uri="{FF2B5EF4-FFF2-40B4-BE49-F238E27FC236}">
                <a16:creationId xmlns:a16="http://schemas.microsoft.com/office/drawing/2014/main" id="{E9BEB86C-AB4F-52B0-E899-12E027B76F35}"/>
              </a:ext>
            </a:extLst>
          </p:cNvPr>
          <p:cNvSpPr txBox="1"/>
          <p:nvPr/>
        </p:nvSpPr>
        <p:spPr>
          <a:xfrm>
            <a:off x="6794769" y="1125378"/>
            <a:ext cx="3516549" cy="1200329"/>
          </a:xfrm>
          <a:prstGeom prst="rect">
            <a:avLst/>
          </a:prstGeom>
          <a:noFill/>
        </p:spPr>
        <p:txBody>
          <a:bodyPr wrap="square">
            <a:spAutoFit/>
          </a:bodyPr>
          <a:lstStyle/>
          <a:p>
            <a:r>
              <a:rPr lang="it-IT" sz="1800" b="1" dirty="0">
                <a:effectLst/>
                <a:latin typeface="Calibri" panose="020F0502020204030204" pitchFamily="34" charset="0"/>
                <a:ea typeface="Calibri" panose="020F0502020204030204" pitchFamily="34" charset="0"/>
                <a:cs typeface="Times New Roman" panose="02020603050405020304" pitchFamily="18" charset="0"/>
              </a:rPr>
              <a:t>Word Sketch </a:t>
            </a:r>
            <a:r>
              <a:rPr lang="it-IT" sz="1800" b="1" dirty="0" err="1">
                <a:effectLst/>
                <a:latin typeface="Calibri" panose="020F0502020204030204" pitchFamily="34" charset="0"/>
                <a:ea typeface="Calibri" panose="020F0502020204030204" pitchFamily="34" charset="0"/>
                <a:cs typeface="Times New Roman" panose="02020603050405020304" pitchFamily="18" charset="0"/>
              </a:rPr>
              <a:t>Difference</a:t>
            </a:r>
            <a:r>
              <a:rPr lang="it-IT" sz="1800" dirty="0">
                <a:effectLst/>
                <a:latin typeface="Calibri" panose="020F0502020204030204" pitchFamily="34" charset="0"/>
                <a:ea typeface="Calibri" panose="020F0502020204030204" pitchFamily="34" charset="0"/>
                <a:cs typeface="Times New Roman" panose="02020603050405020304" pitchFamily="18" charset="0"/>
              </a:rPr>
              <a:t>: per comparare le collocazioni del lemma da noi indicato e quelle del suo sinonimo.</a:t>
            </a:r>
            <a:endParaRPr lang="it-IT" dirty="0"/>
          </a:p>
        </p:txBody>
      </p:sp>
      <p:sp>
        <p:nvSpPr>
          <p:cNvPr id="15" name="CasellaDiTesto 14">
            <a:extLst>
              <a:ext uri="{FF2B5EF4-FFF2-40B4-BE49-F238E27FC236}">
                <a16:creationId xmlns:a16="http://schemas.microsoft.com/office/drawing/2014/main" id="{8F3D5BD3-C774-8EBE-21E6-2B640C915897}"/>
              </a:ext>
            </a:extLst>
          </p:cNvPr>
          <p:cNvSpPr txBox="1"/>
          <p:nvPr/>
        </p:nvSpPr>
        <p:spPr>
          <a:xfrm>
            <a:off x="8479693" y="2466492"/>
            <a:ext cx="3516549" cy="646331"/>
          </a:xfrm>
          <a:prstGeom prst="rect">
            <a:avLst/>
          </a:prstGeom>
          <a:noFill/>
        </p:spPr>
        <p:txBody>
          <a:bodyPr wrap="square">
            <a:spAutoFit/>
          </a:bodyPr>
          <a:lstStyle/>
          <a:p>
            <a:r>
              <a:rPr lang="it-IT" b="1" dirty="0">
                <a:latin typeface="Calibri" panose="020F0502020204030204" pitchFamily="34" charset="0"/>
                <a:ea typeface="Calibri" panose="020F0502020204030204" pitchFamily="34" charset="0"/>
                <a:cs typeface="Times New Roman" panose="02020603050405020304" pitchFamily="18" charset="0"/>
              </a:rPr>
              <a:t>Thesaurus</a:t>
            </a:r>
            <a:r>
              <a:rPr lang="it-IT" sz="1800" dirty="0">
                <a:effectLst/>
                <a:latin typeface="Calibri" panose="020F0502020204030204" pitchFamily="34" charset="0"/>
                <a:ea typeface="Calibri" panose="020F0502020204030204" pitchFamily="34" charset="0"/>
                <a:cs typeface="Times New Roman" panose="02020603050405020304" pitchFamily="18" charset="0"/>
              </a:rPr>
              <a:t>: per vedere i sinonimi di quel sinonimo.</a:t>
            </a:r>
            <a:endParaRPr lang="it-IT" dirty="0"/>
          </a:p>
        </p:txBody>
      </p:sp>
      <p:sp>
        <p:nvSpPr>
          <p:cNvPr id="16" name="CasellaDiTesto 15">
            <a:extLst>
              <a:ext uri="{FF2B5EF4-FFF2-40B4-BE49-F238E27FC236}">
                <a16:creationId xmlns:a16="http://schemas.microsoft.com/office/drawing/2014/main" id="{936EFE15-E64B-18AB-C082-D8050344ADC7}"/>
              </a:ext>
            </a:extLst>
          </p:cNvPr>
          <p:cNvSpPr txBox="1"/>
          <p:nvPr/>
        </p:nvSpPr>
        <p:spPr>
          <a:xfrm>
            <a:off x="8566418" y="4356692"/>
            <a:ext cx="3516549" cy="646331"/>
          </a:xfrm>
          <a:prstGeom prst="rect">
            <a:avLst/>
          </a:prstGeom>
          <a:noFill/>
        </p:spPr>
        <p:txBody>
          <a:bodyPr wrap="square">
            <a:spAutoFit/>
          </a:bodyPr>
          <a:lstStyle/>
          <a:p>
            <a:r>
              <a:rPr lang="it-IT" sz="1800" b="1" dirty="0" err="1">
                <a:effectLst/>
                <a:latin typeface="Calibri" panose="020F0502020204030204" pitchFamily="34" charset="0"/>
                <a:ea typeface="Calibri" panose="020F0502020204030204" pitchFamily="34" charset="0"/>
                <a:cs typeface="Times New Roman" panose="02020603050405020304" pitchFamily="18" charset="0"/>
              </a:rPr>
              <a:t>Concordan</a:t>
            </a:r>
            <a:r>
              <a:rPr lang="it-IT" b="1" dirty="0" err="1">
                <a:latin typeface="Calibri" panose="020F0502020204030204" pitchFamily="34" charset="0"/>
                <a:ea typeface="Calibri" panose="020F0502020204030204" pitchFamily="34" charset="0"/>
                <a:cs typeface="Times New Roman" panose="02020603050405020304" pitchFamily="18" charset="0"/>
              </a:rPr>
              <a:t>ce</a:t>
            </a:r>
            <a:r>
              <a:rPr lang="it-IT" sz="1800" dirty="0">
                <a:effectLst/>
                <a:latin typeface="Calibri" panose="020F0502020204030204" pitchFamily="34" charset="0"/>
                <a:ea typeface="Calibri" panose="020F0502020204030204" pitchFamily="34" charset="0"/>
                <a:cs typeface="Times New Roman" panose="02020603050405020304" pitchFamily="18" charset="0"/>
              </a:rPr>
              <a:t>: per vedere quel sinonimo contestualizzato.</a:t>
            </a:r>
            <a:endParaRPr lang="it-IT" dirty="0"/>
          </a:p>
        </p:txBody>
      </p:sp>
      <p:sp>
        <p:nvSpPr>
          <p:cNvPr id="19" name="CasellaDiTesto 18">
            <a:extLst>
              <a:ext uri="{FF2B5EF4-FFF2-40B4-BE49-F238E27FC236}">
                <a16:creationId xmlns:a16="http://schemas.microsoft.com/office/drawing/2014/main" id="{2E45AEF8-68E7-C66A-0F18-4D6B57F98C36}"/>
              </a:ext>
            </a:extLst>
          </p:cNvPr>
          <p:cNvSpPr txBox="1"/>
          <p:nvPr/>
        </p:nvSpPr>
        <p:spPr>
          <a:xfrm>
            <a:off x="8479692" y="5461751"/>
            <a:ext cx="3516549" cy="646331"/>
          </a:xfrm>
          <a:prstGeom prst="rect">
            <a:avLst/>
          </a:prstGeom>
          <a:noFill/>
        </p:spPr>
        <p:txBody>
          <a:bodyPr wrap="square">
            <a:spAutoFit/>
          </a:bodyPr>
          <a:lstStyle/>
          <a:p>
            <a:r>
              <a:rPr lang="it-IT" sz="1800" b="1" dirty="0">
                <a:effectLst/>
                <a:latin typeface="Calibri" panose="020F0502020204030204" pitchFamily="34" charset="0"/>
                <a:ea typeface="Calibri" panose="020F0502020204030204" pitchFamily="34" charset="0"/>
                <a:cs typeface="Times New Roman" panose="02020603050405020304" pitchFamily="18" charset="0"/>
              </a:rPr>
              <a:t>Word Sketch</a:t>
            </a:r>
            <a:r>
              <a:rPr lang="it-IT" sz="1800" dirty="0">
                <a:effectLst/>
                <a:latin typeface="Calibri" panose="020F0502020204030204" pitchFamily="34" charset="0"/>
                <a:ea typeface="Calibri" panose="020F0502020204030204" pitchFamily="34" charset="0"/>
                <a:cs typeface="Times New Roman" panose="02020603050405020304" pitchFamily="18" charset="0"/>
              </a:rPr>
              <a:t>: per vedere le collocazioni di quel </a:t>
            </a:r>
            <a:r>
              <a:rPr lang="it-IT" sz="1800" dirty="0" err="1">
                <a:effectLst/>
                <a:latin typeface="Calibri" panose="020F0502020204030204" pitchFamily="34" charset="0"/>
                <a:ea typeface="Calibri" panose="020F0502020204030204" pitchFamily="34" charset="0"/>
                <a:cs typeface="Times New Roman" panose="02020603050405020304" pitchFamily="18" charset="0"/>
              </a:rPr>
              <a:t>sininimo</a:t>
            </a:r>
            <a:r>
              <a:rPr lang="it-IT" sz="1800" dirty="0">
                <a:effectLst/>
                <a:latin typeface="Calibri" panose="020F0502020204030204" pitchFamily="34" charset="0"/>
                <a:ea typeface="Calibri" panose="020F0502020204030204" pitchFamily="34" charset="0"/>
                <a:cs typeface="Times New Roman" panose="02020603050405020304" pitchFamily="18" charset="0"/>
              </a:rPr>
              <a:t>.</a:t>
            </a:r>
            <a:endParaRPr lang="it-IT" dirty="0"/>
          </a:p>
        </p:txBody>
      </p:sp>
      <p:cxnSp>
        <p:nvCxnSpPr>
          <p:cNvPr id="22" name="Connettore 2 21">
            <a:extLst>
              <a:ext uri="{FF2B5EF4-FFF2-40B4-BE49-F238E27FC236}">
                <a16:creationId xmlns:a16="http://schemas.microsoft.com/office/drawing/2014/main" id="{04DD85E0-F990-A7F5-6A21-5FBF250876B5}"/>
              </a:ext>
            </a:extLst>
          </p:cNvPr>
          <p:cNvCxnSpPr>
            <a:cxnSpLocks/>
          </p:cNvCxnSpPr>
          <p:nvPr/>
        </p:nvCxnSpPr>
        <p:spPr>
          <a:xfrm flipV="1">
            <a:off x="4925700" y="1357431"/>
            <a:ext cx="1942028" cy="1380292"/>
          </a:xfrm>
          <a:prstGeom prst="straightConnector1">
            <a:avLst/>
          </a:prstGeom>
          <a:ln w="19050">
            <a:solidFill>
              <a:srgbClr val="FF0000"/>
            </a:solidFill>
            <a:tailEnd type="triangle"/>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3" name="Connettore 2 22">
            <a:extLst>
              <a:ext uri="{FF2B5EF4-FFF2-40B4-BE49-F238E27FC236}">
                <a16:creationId xmlns:a16="http://schemas.microsoft.com/office/drawing/2014/main" id="{F10E2334-D79E-5EC2-73C4-4F5A6F3B2F0F}"/>
              </a:ext>
            </a:extLst>
          </p:cNvPr>
          <p:cNvCxnSpPr>
            <a:cxnSpLocks/>
          </p:cNvCxnSpPr>
          <p:nvPr/>
        </p:nvCxnSpPr>
        <p:spPr>
          <a:xfrm flipV="1">
            <a:off x="5009745" y="2626468"/>
            <a:ext cx="3543298" cy="650077"/>
          </a:xfrm>
          <a:prstGeom prst="straightConnector1">
            <a:avLst/>
          </a:prstGeom>
          <a:ln w="19050">
            <a:solidFill>
              <a:srgbClr val="FF0000"/>
            </a:solidFill>
            <a:tailEnd type="triangle"/>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29" name="Connettore 2 28">
            <a:extLst>
              <a:ext uri="{FF2B5EF4-FFF2-40B4-BE49-F238E27FC236}">
                <a16:creationId xmlns:a16="http://schemas.microsoft.com/office/drawing/2014/main" id="{61BF77CF-DED7-B826-5F2A-4DC73AB8A78E}"/>
              </a:ext>
            </a:extLst>
          </p:cNvPr>
          <p:cNvCxnSpPr>
            <a:cxnSpLocks/>
          </p:cNvCxnSpPr>
          <p:nvPr/>
        </p:nvCxnSpPr>
        <p:spPr>
          <a:xfrm>
            <a:off x="5023120" y="3930041"/>
            <a:ext cx="3543298" cy="601520"/>
          </a:xfrm>
          <a:prstGeom prst="straightConnector1">
            <a:avLst/>
          </a:prstGeom>
          <a:ln w="19050">
            <a:solidFill>
              <a:srgbClr val="FF0000"/>
            </a:solidFill>
            <a:tailEnd type="triangle"/>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1" name="Connettore 2 30">
            <a:extLst>
              <a:ext uri="{FF2B5EF4-FFF2-40B4-BE49-F238E27FC236}">
                <a16:creationId xmlns:a16="http://schemas.microsoft.com/office/drawing/2014/main" id="{C9CA3F07-1486-6F57-837C-A22D421995F8}"/>
              </a:ext>
            </a:extLst>
          </p:cNvPr>
          <p:cNvCxnSpPr>
            <a:cxnSpLocks/>
          </p:cNvCxnSpPr>
          <p:nvPr/>
        </p:nvCxnSpPr>
        <p:spPr>
          <a:xfrm>
            <a:off x="4936395" y="5028827"/>
            <a:ext cx="3543298" cy="601520"/>
          </a:xfrm>
          <a:prstGeom prst="straightConnector1">
            <a:avLst/>
          </a:prstGeom>
          <a:ln w="19050">
            <a:solidFill>
              <a:srgbClr val="FF0000"/>
            </a:solidFill>
            <a:tailEnd type="triangle"/>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3889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heel(1)">
                                      <p:cBhvr>
                                        <p:cTn id="19" dur="20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ipe(down)">
                                      <p:cBhvr>
                                        <p:cTn id="27" dur="500"/>
                                        <p:tgtEl>
                                          <p:spTgt spid="22"/>
                                        </p:tgtEl>
                                      </p:cBhvr>
                                    </p:animEffect>
                                  </p:childTnLst>
                                </p:cTn>
                              </p:par>
                              <p:par>
                                <p:cTn id="28" presetID="47" presetClass="entr" presetSubtype="0"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1000"/>
                                        <p:tgtEl>
                                          <p:spTgt spid="13"/>
                                        </p:tgtEl>
                                      </p:cBhvr>
                                    </p:animEffect>
                                    <p:anim calcmode="lin" valueType="num">
                                      <p:cBhvr>
                                        <p:cTn id="31" dur="1000" fill="hold"/>
                                        <p:tgtEl>
                                          <p:spTgt spid="13"/>
                                        </p:tgtEl>
                                        <p:attrNameLst>
                                          <p:attrName>ppt_x</p:attrName>
                                        </p:attrNameLst>
                                      </p:cBhvr>
                                      <p:tavLst>
                                        <p:tav tm="0">
                                          <p:val>
                                            <p:strVal val="#ppt_x"/>
                                          </p:val>
                                        </p:tav>
                                        <p:tav tm="100000">
                                          <p:val>
                                            <p:strVal val="#ppt_x"/>
                                          </p:val>
                                        </p:tav>
                                      </p:tavLst>
                                    </p:anim>
                                    <p:anim calcmode="lin" valueType="num">
                                      <p:cBhvr>
                                        <p:cTn id="32"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wipe(down)">
                                      <p:cBhvr>
                                        <p:cTn id="37" dur="500"/>
                                        <p:tgtEl>
                                          <p:spTgt spid="23"/>
                                        </p:tgtEl>
                                      </p:cBhvr>
                                    </p:animEffect>
                                  </p:childTnLst>
                                </p:cTn>
                              </p:par>
                              <p:par>
                                <p:cTn id="38" presetID="47" presetClass="entr" presetSubtype="0"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1000"/>
                                        <p:tgtEl>
                                          <p:spTgt spid="15"/>
                                        </p:tgtEl>
                                      </p:cBhvr>
                                    </p:animEffect>
                                    <p:anim calcmode="lin" valueType="num">
                                      <p:cBhvr>
                                        <p:cTn id="41" dur="1000" fill="hold"/>
                                        <p:tgtEl>
                                          <p:spTgt spid="15"/>
                                        </p:tgtEl>
                                        <p:attrNameLst>
                                          <p:attrName>ppt_x</p:attrName>
                                        </p:attrNameLst>
                                      </p:cBhvr>
                                      <p:tavLst>
                                        <p:tav tm="0">
                                          <p:val>
                                            <p:strVal val="#ppt_x"/>
                                          </p:val>
                                        </p:tav>
                                        <p:tav tm="100000">
                                          <p:val>
                                            <p:strVal val="#ppt_x"/>
                                          </p:val>
                                        </p:tav>
                                      </p:tavLst>
                                    </p:anim>
                                    <p:anim calcmode="lin" valueType="num">
                                      <p:cBhvr>
                                        <p:cTn id="42"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wipe(down)">
                                      <p:cBhvr>
                                        <p:cTn id="47" dur="500"/>
                                        <p:tgtEl>
                                          <p:spTgt spid="29"/>
                                        </p:tgtEl>
                                      </p:cBhvr>
                                    </p:animEffect>
                                  </p:childTnLst>
                                </p:cTn>
                              </p:par>
                              <p:par>
                                <p:cTn id="48" presetID="47" presetClass="entr" presetSubtype="0" fill="hold" grpId="0" nodeType="with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1000"/>
                                        <p:tgtEl>
                                          <p:spTgt spid="16"/>
                                        </p:tgtEl>
                                      </p:cBhvr>
                                    </p:animEffect>
                                    <p:anim calcmode="lin" valueType="num">
                                      <p:cBhvr>
                                        <p:cTn id="51" dur="1000" fill="hold"/>
                                        <p:tgtEl>
                                          <p:spTgt spid="16"/>
                                        </p:tgtEl>
                                        <p:attrNameLst>
                                          <p:attrName>ppt_x</p:attrName>
                                        </p:attrNameLst>
                                      </p:cBhvr>
                                      <p:tavLst>
                                        <p:tav tm="0">
                                          <p:val>
                                            <p:strVal val="#ppt_x"/>
                                          </p:val>
                                        </p:tav>
                                        <p:tav tm="100000">
                                          <p:val>
                                            <p:strVal val="#ppt_x"/>
                                          </p:val>
                                        </p:tav>
                                      </p:tavLst>
                                    </p:anim>
                                    <p:anim calcmode="lin" valueType="num">
                                      <p:cBhvr>
                                        <p:cTn id="52"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nodeType="click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wipe(down)">
                                      <p:cBhvr>
                                        <p:cTn id="57" dur="500"/>
                                        <p:tgtEl>
                                          <p:spTgt spid="31"/>
                                        </p:tgtEl>
                                      </p:cBhvr>
                                    </p:animEffect>
                                  </p:childTnLst>
                                </p:cTn>
                              </p:par>
                              <p:par>
                                <p:cTn id="58" presetID="47" presetClass="entr" presetSubtype="0" fill="hold" grpId="0" nodeType="with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1000"/>
                                        <p:tgtEl>
                                          <p:spTgt spid="19"/>
                                        </p:tgtEl>
                                      </p:cBhvr>
                                    </p:animEffect>
                                    <p:anim calcmode="lin" valueType="num">
                                      <p:cBhvr>
                                        <p:cTn id="61" dur="1000" fill="hold"/>
                                        <p:tgtEl>
                                          <p:spTgt spid="19"/>
                                        </p:tgtEl>
                                        <p:attrNameLst>
                                          <p:attrName>ppt_x</p:attrName>
                                        </p:attrNameLst>
                                      </p:cBhvr>
                                      <p:tavLst>
                                        <p:tav tm="0">
                                          <p:val>
                                            <p:strVal val="#ppt_x"/>
                                          </p:val>
                                        </p:tav>
                                        <p:tav tm="100000">
                                          <p:val>
                                            <p:strVal val="#ppt_x"/>
                                          </p:val>
                                        </p:tav>
                                      </p:tavLst>
                                    </p:anim>
                                    <p:anim calcmode="lin" valueType="num">
                                      <p:cBhvr>
                                        <p:cTn id="62"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animBg="1"/>
      <p:bldP spid="13" grpId="0"/>
      <p:bldP spid="15" grpId="0"/>
      <p:bldP spid="16" grpId="0"/>
      <p:bldP spid="1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28F9127-86B4-C06B-FA2F-9E579AC88290}"/>
              </a:ext>
            </a:extLst>
          </p:cNvPr>
          <p:cNvSpPr>
            <a:spLocks noGrp="1"/>
          </p:cNvSpPr>
          <p:nvPr>
            <p:ph type="title"/>
          </p:nvPr>
        </p:nvSpPr>
        <p:spPr>
          <a:xfrm>
            <a:off x="1141413" y="618518"/>
            <a:ext cx="9905998" cy="928180"/>
          </a:xfrm>
        </p:spPr>
        <p:txBody>
          <a:bodyPr/>
          <a:lstStyle/>
          <a:p>
            <a:r>
              <a:rPr lang="it-IT" dirty="0" err="1"/>
              <a:t>CURIOSITà</a:t>
            </a:r>
            <a:r>
              <a:rPr lang="it-IT" dirty="0"/>
              <a:t>: COME FUNZIONA THESAURUS? (1)</a:t>
            </a:r>
          </a:p>
        </p:txBody>
      </p:sp>
      <p:sp>
        <p:nvSpPr>
          <p:cNvPr id="5" name="CasellaDiTesto 4">
            <a:extLst>
              <a:ext uri="{FF2B5EF4-FFF2-40B4-BE49-F238E27FC236}">
                <a16:creationId xmlns:a16="http://schemas.microsoft.com/office/drawing/2014/main" id="{79AC7FC8-C4B2-9013-5BFB-2C434D53C7E3}"/>
              </a:ext>
            </a:extLst>
          </p:cNvPr>
          <p:cNvSpPr txBox="1"/>
          <p:nvPr/>
        </p:nvSpPr>
        <p:spPr>
          <a:xfrm>
            <a:off x="893341" y="1799617"/>
            <a:ext cx="10620122" cy="3555782"/>
          </a:xfrm>
          <a:prstGeom prst="rect">
            <a:avLst/>
          </a:prstGeom>
          <a:noFill/>
        </p:spPr>
        <p:txBody>
          <a:bodyPr wrap="square">
            <a:spAutoFit/>
          </a:bodyPr>
          <a:lstStyle/>
          <a:p>
            <a:pPr algn="just">
              <a:lnSpc>
                <a:spcPct val="107000"/>
              </a:lnSpc>
              <a:spcAft>
                <a:spcPts val="800"/>
              </a:spcAft>
            </a:pPr>
            <a:r>
              <a:rPr lang="it-IT" dirty="0">
                <a:latin typeface="Calibri" panose="020F0502020204030204" pitchFamily="34" charset="0"/>
                <a:ea typeface="Calibri" panose="020F0502020204030204" pitchFamily="34" charset="0"/>
                <a:cs typeface="Times New Roman" panose="02020603050405020304" pitchFamily="18" charset="0"/>
              </a:rPr>
              <a:t>Sulla </a:t>
            </a:r>
            <a:r>
              <a:rPr lang="it-IT" sz="1800" dirty="0">
                <a:effectLst/>
                <a:latin typeface="Calibri" panose="020F0502020204030204" pitchFamily="34" charset="0"/>
                <a:ea typeface="Calibri" panose="020F0502020204030204" pitchFamily="34" charset="0"/>
                <a:cs typeface="Times New Roman" panose="02020603050405020304" pitchFamily="18" charset="0"/>
              </a:rPr>
              <a:t>base del corpus da noi selezionato:</a:t>
            </a:r>
          </a:p>
          <a:p>
            <a:pPr marL="342900" indent="-342900" algn="just">
              <a:lnSpc>
                <a:spcPct val="107000"/>
              </a:lnSpc>
              <a:spcAft>
                <a:spcPts val="800"/>
              </a:spcAft>
              <a:buFont typeface="+mj-lt"/>
              <a:buAutoNum type="arabicPeriod"/>
            </a:pPr>
            <a:r>
              <a:rPr lang="it-IT" sz="1800" dirty="0">
                <a:effectLst/>
                <a:latin typeface="Calibri" panose="020F0502020204030204" pitchFamily="34" charset="0"/>
                <a:ea typeface="Calibri" panose="020F0502020204030204" pitchFamily="34" charset="0"/>
                <a:cs typeface="Times New Roman" panose="02020603050405020304" pitchFamily="18" charset="0"/>
              </a:rPr>
              <a:t>Fa una ricerca Word Sketch sul lemma da noi indicato (</a:t>
            </a:r>
            <a:r>
              <a:rPr lang="it-IT" dirty="0">
                <a:latin typeface="Calibri" panose="020F0502020204030204" pitchFamily="34" charset="0"/>
                <a:ea typeface="Calibri" panose="020F0502020204030204" pitchFamily="34" charset="0"/>
                <a:cs typeface="Times New Roman" panose="02020603050405020304" pitchFamily="18" charset="0"/>
              </a:rPr>
              <a:t>key word, </a:t>
            </a:r>
            <a:r>
              <a:rPr lang="it-IT" sz="1800" dirty="0">
                <a:effectLst/>
                <a:latin typeface="Calibri" panose="020F0502020204030204" pitchFamily="34" charset="0"/>
                <a:ea typeface="Calibri" panose="020F0502020204030204" pitchFamily="34" charset="0"/>
                <a:cs typeface="Times New Roman" panose="02020603050405020304" pitchFamily="18" charset="0"/>
              </a:rPr>
              <a:t>KW). </a:t>
            </a:r>
            <a:r>
              <a:rPr lang="it-IT" sz="18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it-IT" sz="1800" b="1"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collocazioni KW</a:t>
            </a:r>
            <a:r>
              <a:rPr lang="it-IT" sz="1800" dirty="0">
                <a:effectLst/>
                <a:latin typeface="Calibri" panose="020F0502020204030204" pitchFamily="34" charset="0"/>
                <a:ea typeface="Calibri" panose="020F0502020204030204" pitchFamily="34" charset="0"/>
                <a:cs typeface="Times New Roman" panose="02020603050405020304" pitchFamily="18" charset="0"/>
              </a:rPr>
              <a:t>.</a:t>
            </a:r>
          </a:p>
          <a:p>
            <a:pPr marL="342900" indent="-342900" algn="just">
              <a:lnSpc>
                <a:spcPct val="107000"/>
              </a:lnSpc>
              <a:spcAft>
                <a:spcPts val="800"/>
              </a:spcAft>
              <a:buFont typeface="+mj-lt"/>
              <a:buAutoNum type="arabicPeriod"/>
            </a:pPr>
            <a:r>
              <a:rPr lang="it-IT" sz="1800" dirty="0">
                <a:effectLst/>
                <a:latin typeface="Calibri" panose="020F0502020204030204" pitchFamily="34" charset="0"/>
                <a:ea typeface="Calibri" panose="020F0502020204030204" pitchFamily="34" charset="0"/>
                <a:cs typeface="Times New Roman" panose="02020603050405020304" pitchFamily="18" charset="0"/>
              </a:rPr>
              <a:t>Fa una ricerca Word Sketch su tutte le parole in collocazione con il lemma indicato e che appartengono alla sua stessa classe grammaticale. </a:t>
            </a:r>
            <a:r>
              <a:rPr lang="it-IT" sz="18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it-IT" sz="1800" b="1"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collocazioni delle collocazioni KW</a:t>
            </a:r>
            <a:r>
              <a:rPr lang="it-IT" sz="18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gn="just">
              <a:lnSpc>
                <a:spcPct val="107000"/>
              </a:lnSpc>
              <a:spcAft>
                <a:spcPts val="800"/>
              </a:spcAft>
              <a:buFont typeface="+mj-lt"/>
              <a:buAutoNum type="arabicPeriod"/>
            </a:pPr>
            <a:r>
              <a:rPr lang="it-IT" sz="1800" dirty="0">
                <a:effectLst/>
                <a:latin typeface="Calibri" panose="020F0502020204030204" pitchFamily="34" charset="0"/>
                <a:ea typeface="Calibri" panose="020F0502020204030204" pitchFamily="34" charset="0"/>
                <a:cs typeface="Times New Roman" panose="02020603050405020304" pitchFamily="18" charset="0"/>
              </a:rPr>
              <a:t>Compara le collocazioni della parola chiave con quelle delle sue collocazioni. </a:t>
            </a:r>
            <a:r>
              <a:rPr lang="it-IT" sz="18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it-IT" sz="1800" b="1"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collocazioni KW vs. collocazioni delle collocazioni KW</a:t>
            </a:r>
            <a:r>
              <a:rPr lang="it-IT" sz="18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endParaRPr lang="it-IT"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gn="just">
              <a:lnSpc>
                <a:spcPct val="107000"/>
              </a:lnSpc>
              <a:spcAft>
                <a:spcPts val="800"/>
              </a:spcAft>
              <a:buFont typeface="+mj-lt"/>
              <a:buAutoNum type="arabicPeriod"/>
            </a:pPr>
            <a:r>
              <a:rPr lang="it-IT" dirty="0">
                <a:latin typeface="Calibri" panose="020F0502020204030204" pitchFamily="34" charset="0"/>
                <a:ea typeface="Calibri" panose="020F0502020204030204" pitchFamily="34" charset="0"/>
                <a:cs typeface="Times New Roman" panose="02020603050405020304" pitchFamily="18" charset="0"/>
              </a:rPr>
              <a:t>Ci mostra</a:t>
            </a:r>
            <a:r>
              <a:rPr lang="it-IT" sz="1800" dirty="0">
                <a:effectLst/>
                <a:latin typeface="Calibri" panose="020F0502020204030204" pitchFamily="34" charset="0"/>
                <a:ea typeface="Calibri" panose="020F0502020204030204" pitchFamily="34" charset="0"/>
                <a:cs typeface="Times New Roman" panose="02020603050405020304" pitchFamily="18" charset="0"/>
              </a:rPr>
              <a:t>, in ordine di punteggio (</a:t>
            </a:r>
            <a:r>
              <a:rPr lang="it-IT" sz="1800" i="1" dirty="0">
                <a:effectLst/>
                <a:latin typeface="Calibri" panose="020F0502020204030204" pitchFamily="34" charset="0"/>
                <a:ea typeface="Calibri" panose="020F0502020204030204" pitchFamily="34" charset="0"/>
                <a:cs typeface="Times New Roman" panose="02020603050405020304" pitchFamily="18" charset="0"/>
              </a:rPr>
              <a:t>score</a:t>
            </a:r>
            <a:r>
              <a:rPr lang="it-IT" sz="1800" dirty="0">
                <a:effectLst/>
                <a:latin typeface="Calibri" panose="020F0502020204030204" pitchFamily="34" charset="0"/>
                <a:ea typeface="Calibri" panose="020F0502020204030204" pitchFamily="34" charset="0"/>
                <a:cs typeface="Times New Roman" panose="02020603050405020304" pitchFamily="18" charset="0"/>
              </a:rPr>
              <a:t>), le parole che contengono </a:t>
            </a:r>
            <a:r>
              <a:rPr lang="it-IT" sz="1800" b="1" dirty="0">
                <a:effectLst/>
                <a:latin typeface="Calibri" panose="020F0502020204030204" pitchFamily="34" charset="0"/>
                <a:ea typeface="Calibri" panose="020F0502020204030204" pitchFamily="34" charset="0"/>
                <a:cs typeface="Times New Roman" panose="02020603050405020304" pitchFamily="18" charset="0"/>
              </a:rPr>
              <a:t>la più alta proporzione di collocazioni identiche</a:t>
            </a:r>
            <a:r>
              <a:rPr lang="it-IT" sz="1800" dirty="0">
                <a:effectLst/>
                <a:latin typeface="Calibri" panose="020F0502020204030204" pitchFamily="34" charset="0"/>
                <a:ea typeface="Calibri" panose="020F0502020204030204" pitchFamily="34" charset="0"/>
                <a:cs typeface="Times New Roman" panose="02020603050405020304" pitchFamily="18" charset="0"/>
              </a:rPr>
              <a:t>, che sono anche quelle più simili nel significato. </a:t>
            </a:r>
          </a:p>
          <a:p>
            <a:pPr algn="just">
              <a:lnSpc>
                <a:spcPct val="107000"/>
              </a:lnSpc>
              <a:spcAft>
                <a:spcPts val="800"/>
              </a:spcAft>
            </a:pPr>
            <a:r>
              <a:rPr lang="it-IT" sz="1800" dirty="0">
                <a:effectLst/>
                <a:latin typeface="Calibri" panose="020F0502020204030204" pitchFamily="34" charset="0"/>
                <a:ea typeface="Calibri" panose="020F0502020204030204" pitchFamily="34" charset="0"/>
                <a:cs typeface="Times New Roman" panose="02020603050405020304" pitchFamily="18" charset="0"/>
              </a:rPr>
              <a:t>Questo criterio è basato sulla teoria della semantica distribuzionale, secondo la quale </a:t>
            </a:r>
            <a:r>
              <a:rPr lang="it-IT" sz="1800" b="1" dirty="0">
                <a:effectLst/>
                <a:latin typeface="Calibri" panose="020F0502020204030204" pitchFamily="34" charset="0"/>
                <a:ea typeface="Calibri" panose="020F0502020204030204" pitchFamily="34" charset="0"/>
                <a:cs typeface="Times New Roman" panose="02020603050405020304" pitchFamily="18" charset="0"/>
              </a:rPr>
              <a:t>le parole che occorrono in contesti simili sono anche simili nel loro significato</a:t>
            </a:r>
            <a:r>
              <a:rPr lang="it-IT" sz="1800" dirty="0">
                <a:effectLst/>
                <a:latin typeface="Calibri" panose="020F0502020204030204" pitchFamily="34" charset="0"/>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val="3564694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328F9127-86B4-C06B-FA2F-9E579AC88290}"/>
              </a:ext>
            </a:extLst>
          </p:cNvPr>
          <p:cNvSpPr>
            <a:spLocks noGrp="1"/>
          </p:cNvSpPr>
          <p:nvPr>
            <p:ph type="title"/>
          </p:nvPr>
        </p:nvSpPr>
        <p:spPr>
          <a:xfrm>
            <a:off x="1141413" y="618518"/>
            <a:ext cx="9905998" cy="928180"/>
          </a:xfrm>
        </p:spPr>
        <p:txBody>
          <a:bodyPr/>
          <a:lstStyle/>
          <a:p>
            <a:r>
              <a:rPr lang="it-IT" dirty="0" err="1"/>
              <a:t>CURIOSITà</a:t>
            </a:r>
            <a:r>
              <a:rPr lang="it-IT" dirty="0"/>
              <a:t>: COME FUNZIONA THESAURUS? (2)</a:t>
            </a:r>
          </a:p>
        </p:txBody>
      </p:sp>
      <p:sp>
        <p:nvSpPr>
          <p:cNvPr id="6" name="CasellaDiTesto 5">
            <a:extLst>
              <a:ext uri="{FF2B5EF4-FFF2-40B4-BE49-F238E27FC236}">
                <a16:creationId xmlns:a16="http://schemas.microsoft.com/office/drawing/2014/main" id="{DB9DAD28-DCDF-AABE-3589-4AAFF7305F39}"/>
              </a:ext>
            </a:extLst>
          </p:cNvPr>
          <p:cNvSpPr txBox="1"/>
          <p:nvPr/>
        </p:nvSpPr>
        <p:spPr>
          <a:xfrm>
            <a:off x="1141412" y="1832306"/>
            <a:ext cx="9905997" cy="3733971"/>
          </a:xfrm>
          <a:prstGeom prst="rect">
            <a:avLst/>
          </a:prstGeom>
          <a:noFill/>
        </p:spPr>
        <p:txBody>
          <a:bodyPr wrap="square">
            <a:spAutoFit/>
          </a:bodyPr>
          <a:lstStyle/>
          <a:p>
            <a:pPr algn="just">
              <a:lnSpc>
                <a:spcPct val="107000"/>
              </a:lnSpc>
              <a:spcAft>
                <a:spcPts val="800"/>
              </a:spcAft>
            </a:pPr>
            <a:r>
              <a:rPr lang="it-IT" sz="2400" dirty="0">
                <a:latin typeface="Calibri" panose="020F0502020204030204" pitchFamily="34" charset="0"/>
                <a:ea typeface="Calibri" panose="020F0502020204030204" pitchFamily="34" charset="0"/>
                <a:cs typeface="Times New Roman" panose="02020603050405020304" pitchFamily="18" charset="0"/>
              </a:rPr>
              <a:t>Questo funzionamento di Thesaurus significa che</a:t>
            </a:r>
            <a:r>
              <a:rPr lang="it-IT" sz="2400" dirty="0">
                <a:effectLst/>
                <a:latin typeface="Calibri" panose="020F0502020204030204" pitchFamily="34" charset="0"/>
                <a:ea typeface="Calibri" panose="020F0502020204030204" pitchFamily="34" charset="0"/>
                <a:cs typeface="Times New Roman" panose="02020603050405020304" pitchFamily="18" charset="0"/>
              </a:rPr>
              <a:t>: </a:t>
            </a:r>
          </a:p>
          <a:p>
            <a:pPr marL="342900" lvl="0" indent="-342900" algn="just">
              <a:lnSpc>
                <a:spcPct val="107000"/>
              </a:lnSpc>
              <a:buFont typeface="Symbol" panose="05050102010706020507" pitchFamily="18" charset="2"/>
              <a:buChar char=""/>
            </a:pPr>
            <a:r>
              <a:rPr lang="it-IT" sz="2400" dirty="0">
                <a:effectLst/>
                <a:latin typeface="Calibri" panose="020F0502020204030204" pitchFamily="34" charset="0"/>
                <a:ea typeface="Calibri" panose="020F0502020204030204" pitchFamily="34" charset="0"/>
                <a:cs typeface="Times New Roman" panose="02020603050405020304" pitchFamily="18" charset="0"/>
              </a:rPr>
              <a:t>La lista che ci fornisce Thesaurus è (potenzialmente) infinita</a:t>
            </a:r>
            <a:r>
              <a:rPr lang="it-IT" sz="2400" dirty="0">
                <a:latin typeface="Calibri" panose="020F0502020204030204" pitchFamily="34" charset="0"/>
                <a:ea typeface="Calibri" panose="020F0502020204030204" pitchFamily="34" charset="0"/>
                <a:cs typeface="Times New Roman" panose="02020603050405020304" pitchFamily="18" charset="0"/>
              </a:rPr>
              <a:t> </a:t>
            </a:r>
            <a:r>
              <a:rPr lang="it-IT" sz="2400" dirty="0">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L</a:t>
            </a:r>
            <a:r>
              <a:rPr lang="it-IT" sz="2400" dirty="0">
                <a:effectLst/>
                <a:latin typeface="Calibri" panose="020F0502020204030204" pitchFamily="34" charset="0"/>
                <a:ea typeface="Calibri" panose="020F0502020204030204" pitchFamily="34" charset="0"/>
                <a:cs typeface="Times New Roman" panose="02020603050405020304" pitchFamily="18" charset="0"/>
              </a:rPr>
              <a:t>a sua affidabilità e quindi utilità è limitata alla </a:t>
            </a:r>
            <a:r>
              <a:rPr lang="it-IT" sz="2400" b="1" dirty="0">
                <a:effectLst/>
                <a:latin typeface="Calibri" panose="020F0502020204030204" pitchFamily="34" charset="0"/>
                <a:ea typeface="Calibri" panose="020F0502020204030204" pitchFamily="34" charset="0"/>
                <a:cs typeface="Times New Roman" panose="02020603050405020304" pitchFamily="18" charset="0"/>
              </a:rPr>
              <a:t>parte più alta di questa lista</a:t>
            </a:r>
            <a:r>
              <a:rPr lang="it-IT" sz="2400" dirty="0">
                <a:effectLst/>
                <a:latin typeface="Calibri" panose="020F0502020204030204" pitchFamily="34" charset="0"/>
                <a:ea typeface="Calibri" panose="020F0502020204030204" pitchFamily="34" charset="0"/>
                <a:cs typeface="Times New Roman" panose="02020603050405020304" pitchFamily="18" charset="0"/>
              </a:rPr>
              <a:t>, dove le parole sono più simili.</a:t>
            </a:r>
          </a:p>
          <a:p>
            <a:pPr marL="342900" lvl="0" indent="-342900" algn="just">
              <a:lnSpc>
                <a:spcPct val="107000"/>
              </a:lnSpc>
              <a:spcAft>
                <a:spcPts val="800"/>
              </a:spcAft>
              <a:buFont typeface="Symbol" panose="05050102010706020507" pitchFamily="18" charset="2"/>
              <a:buChar char=""/>
            </a:pPr>
            <a:r>
              <a:rPr lang="it-IT" sz="2400" dirty="0">
                <a:effectLst/>
                <a:latin typeface="Calibri" panose="020F0502020204030204" pitchFamily="34" charset="0"/>
                <a:ea typeface="Calibri" panose="020F0502020204030204" pitchFamily="34" charset="0"/>
                <a:cs typeface="Times New Roman" panose="02020603050405020304" pitchFamily="18" charset="0"/>
              </a:rPr>
              <a:t>Talvolta può succedere che Thesaurus ci mostri </a:t>
            </a:r>
            <a:r>
              <a:rPr lang="it-IT" sz="2400" b="1" dirty="0">
                <a:effectLst/>
                <a:latin typeface="Calibri" panose="020F0502020204030204" pitchFamily="34" charset="0"/>
                <a:ea typeface="Calibri" panose="020F0502020204030204" pitchFamily="34" charset="0"/>
                <a:cs typeface="Times New Roman" panose="02020603050405020304" pitchFamily="18" charset="0"/>
              </a:rPr>
              <a:t>sinonimi che non dovrebbero essere sulla lista</a:t>
            </a:r>
            <a:r>
              <a:rPr lang="it-IT" sz="2400" dirty="0">
                <a:effectLst/>
                <a:latin typeface="Calibri" panose="020F0502020204030204" pitchFamily="34" charset="0"/>
                <a:ea typeface="Calibri" panose="020F0502020204030204" pitchFamily="34" charset="0"/>
                <a:cs typeface="Times New Roman" panose="02020603050405020304" pitchFamily="18" charset="0"/>
              </a:rPr>
              <a:t>: questo può accadere perché le parole più comuni sono usate in così tanti contesti differenti che le loro collocazioni possono essere molto simili anche se il loro significato non lo è. </a:t>
            </a:r>
            <a:r>
              <a:rPr lang="it-IT" sz="24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 </a:t>
            </a:r>
            <a:r>
              <a:rPr lang="it-IT" sz="2400" b="1"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I</a:t>
            </a:r>
            <a:r>
              <a:rPr lang="it-IT" sz="2400" b="1" dirty="0">
                <a:effectLst/>
                <a:latin typeface="Calibri" panose="020F0502020204030204" pitchFamily="34" charset="0"/>
                <a:ea typeface="Calibri" panose="020F0502020204030204" pitchFamily="34" charset="0"/>
                <a:cs typeface="Times New Roman" panose="02020603050405020304" pitchFamily="18" charset="0"/>
              </a:rPr>
              <a:t> risultati per le parole meno comuni tendono ad essere più precisi</a:t>
            </a:r>
            <a:r>
              <a:rPr lang="it-IT" sz="2400" dirty="0">
                <a:effectLst/>
                <a:latin typeface="Calibri" panose="020F0502020204030204" pitchFamily="34" charset="0"/>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val="1132947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D55A96C-C570-8712-6E67-521195034B6D}"/>
              </a:ext>
            </a:extLst>
          </p:cNvPr>
          <p:cNvSpPr>
            <a:spLocks noGrp="1"/>
          </p:cNvSpPr>
          <p:nvPr>
            <p:ph type="title"/>
          </p:nvPr>
        </p:nvSpPr>
        <p:spPr>
          <a:xfrm>
            <a:off x="1143001" y="130109"/>
            <a:ext cx="9905998" cy="976818"/>
          </a:xfrm>
        </p:spPr>
        <p:txBody>
          <a:bodyPr/>
          <a:lstStyle/>
          <a:p>
            <a:r>
              <a:rPr lang="it-IT" dirty="0"/>
              <a:t>THESAURUS - VISUALIZZAZIONI</a:t>
            </a:r>
          </a:p>
        </p:txBody>
      </p:sp>
      <p:pic>
        <p:nvPicPr>
          <p:cNvPr id="4" name="Immagine 3">
            <a:extLst>
              <a:ext uri="{FF2B5EF4-FFF2-40B4-BE49-F238E27FC236}">
                <a16:creationId xmlns:a16="http://schemas.microsoft.com/office/drawing/2014/main" id="{19D5C510-F5B5-8092-81DE-5BC58C615F0D}"/>
              </a:ext>
            </a:extLst>
          </p:cNvPr>
          <p:cNvPicPr>
            <a:picLocks noChangeAspect="1"/>
          </p:cNvPicPr>
          <p:nvPr/>
        </p:nvPicPr>
        <p:blipFill rotWithShape="1">
          <a:blip r:embed="rId2"/>
          <a:srcRect l="10888"/>
          <a:stretch/>
        </p:blipFill>
        <p:spPr>
          <a:xfrm>
            <a:off x="7509752" y="202140"/>
            <a:ext cx="865763" cy="832756"/>
          </a:xfrm>
          <a:prstGeom prst="rect">
            <a:avLst/>
          </a:prstGeom>
        </p:spPr>
      </p:pic>
      <p:pic>
        <p:nvPicPr>
          <p:cNvPr id="8" name="Immagine 7">
            <a:extLst>
              <a:ext uri="{FF2B5EF4-FFF2-40B4-BE49-F238E27FC236}">
                <a16:creationId xmlns:a16="http://schemas.microsoft.com/office/drawing/2014/main" id="{5396399A-ADEF-34C2-2413-B1D55F041D9B}"/>
              </a:ext>
            </a:extLst>
          </p:cNvPr>
          <p:cNvPicPr>
            <a:picLocks noChangeAspect="1"/>
          </p:cNvPicPr>
          <p:nvPr/>
        </p:nvPicPr>
        <p:blipFill>
          <a:blip r:embed="rId3"/>
          <a:stretch>
            <a:fillRect/>
          </a:stretch>
        </p:blipFill>
        <p:spPr>
          <a:xfrm>
            <a:off x="856217" y="1106927"/>
            <a:ext cx="3375315" cy="4163940"/>
          </a:xfrm>
          <a:prstGeom prst="rect">
            <a:avLst/>
          </a:prstGeom>
          <a:ln>
            <a:noFill/>
          </a:ln>
          <a:effectLst>
            <a:outerShdw blurRad="292100" dist="139700" dir="2700000" algn="tl" rotWithShape="0">
              <a:srgbClr val="333333">
                <a:alpha val="65000"/>
              </a:srgbClr>
            </a:outerShdw>
          </a:effectLst>
        </p:spPr>
      </p:pic>
      <p:pic>
        <p:nvPicPr>
          <p:cNvPr id="10" name="Immagine 9">
            <a:extLst>
              <a:ext uri="{FF2B5EF4-FFF2-40B4-BE49-F238E27FC236}">
                <a16:creationId xmlns:a16="http://schemas.microsoft.com/office/drawing/2014/main" id="{4E0E4DC5-9A57-08F0-F57E-CF2AECDF59CE}"/>
              </a:ext>
            </a:extLst>
          </p:cNvPr>
          <p:cNvPicPr>
            <a:picLocks noChangeAspect="1"/>
          </p:cNvPicPr>
          <p:nvPr/>
        </p:nvPicPr>
        <p:blipFill>
          <a:blip r:embed="rId4"/>
          <a:stretch>
            <a:fillRect/>
          </a:stretch>
        </p:blipFill>
        <p:spPr>
          <a:xfrm>
            <a:off x="3930651" y="1227446"/>
            <a:ext cx="7304796" cy="5544219"/>
          </a:xfrm>
          <a:prstGeom prst="rect">
            <a:avLst/>
          </a:prstGeom>
          <a:ln>
            <a:noFill/>
          </a:ln>
          <a:effectLst>
            <a:outerShdw blurRad="292100" dist="139700" dir="2700000" algn="tl" rotWithShape="0">
              <a:srgbClr val="333333">
                <a:alpha val="65000"/>
              </a:srgbClr>
            </a:outerShdw>
          </a:effectLst>
        </p:spPr>
      </p:pic>
      <p:sp>
        <p:nvSpPr>
          <p:cNvPr id="11" name="Freccia a destra 10">
            <a:extLst>
              <a:ext uri="{FF2B5EF4-FFF2-40B4-BE49-F238E27FC236}">
                <a16:creationId xmlns:a16="http://schemas.microsoft.com/office/drawing/2014/main" id="{14A9F229-9D57-68B4-711F-74DFF3B238B7}"/>
              </a:ext>
            </a:extLst>
          </p:cNvPr>
          <p:cNvSpPr/>
          <p:nvPr/>
        </p:nvSpPr>
        <p:spPr>
          <a:xfrm rot="2214254">
            <a:off x="3672868" y="2629596"/>
            <a:ext cx="515566" cy="389106"/>
          </a:xfrm>
          <a:prstGeom prst="rightArrow">
            <a:avLst/>
          </a:prstGeom>
          <a:effectLst>
            <a:outerShdw blurRad="63500" sx="102000" sy="102000" algn="ctr" rotWithShape="0">
              <a:prstClr val="black">
                <a:alpha val="40000"/>
              </a:prstClr>
            </a:outerShdw>
          </a:effectLst>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it-IT"/>
          </a:p>
        </p:txBody>
      </p:sp>
      <p:sp>
        <p:nvSpPr>
          <p:cNvPr id="12" name="Freccia a destra 11">
            <a:extLst>
              <a:ext uri="{FF2B5EF4-FFF2-40B4-BE49-F238E27FC236}">
                <a16:creationId xmlns:a16="http://schemas.microsoft.com/office/drawing/2014/main" id="{B67B9A8E-47E4-EDD3-9A36-ACFD3E9615F2}"/>
              </a:ext>
            </a:extLst>
          </p:cNvPr>
          <p:cNvSpPr/>
          <p:nvPr/>
        </p:nvSpPr>
        <p:spPr>
          <a:xfrm rot="12976887">
            <a:off x="3672839" y="3264617"/>
            <a:ext cx="515566" cy="389106"/>
          </a:xfrm>
          <a:prstGeom prst="rightArrow">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it-IT"/>
          </a:p>
        </p:txBody>
      </p:sp>
    </p:spTree>
    <p:extLst>
      <p:ext uri="{BB962C8B-B14F-4D97-AF65-F5344CB8AC3E}">
        <p14:creationId xmlns:p14="http://schemas.microsoft.com/office/powerpoint/2010/main" val="914928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par>
                                <p:cTn id="15" presetID="10"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47"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anim calcmode="lin" valueType="num">
                                      <p:cBhvr>
                                        <p:cTn id="23" dur="1000" fill="hold"/>
                                        <p:tgtEl>
                                          <p:spTgt spid="11"/>
                                        </p:tgtEl>
                                        <p:attrNameLst>
                                          <p:attrName>ppt_x</p:attrName>
                                        </p:attrNameLst>
                                      </p:cBhvr>
                                      <p:tavLst>
                                        <p:tav tm="0">
                                          <p:val>
                                            <p:strVal val="#ppt_x"/>
                                          </p:val>
                                        </p:tav>
                                        <p:tav tm="100000">
                                          <p:val>
                                            <p:strVal val="#ppt_x"/>
                                          </p:val>
                                        </p:tav>
                                      </p:tavLst>
                                    </p:anim>
                                    <p:anim calcmode="lin" valueType="num">
                                      <p:cBhvr>
                                        <p:cTn id="24" dur="1000" fill="hold"/>
                                        <p:tgtEl>
                                          <p:spTgt spid="11"/>
                                        </p:tgtEl>
                                        <p:attrNameLst>
                                          <p:attrName>ppt_y</p:attrName>
                                        </p:attrNameLst>
                                      </p:cBhvr>
                                      <p:tavLst>
                                        <p:tav tm="0">
                                          <p:val>
                                            <p:strVal val="#ppt_y-.1"/>
                                          </p:val>
                                        </p:tav>
                                        <p:tav tm="100000">
                                          <p:val>
                                            <p:strVal val="#ppt_y"/>
                                          </p:val>
                                        </p:tav>
                                      </p:tavLst>
                                    </p:anim>
                                  </p:childTnLst>
                                </p:cTn>
                              </p:par>
                              <p:par>
                                <p:cTn id="25" presetID="10"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1000"/>
                                        <p:tgtEl>
                                          <p:spTgt spid="12"/>
                                        </p:tgtEl>
                                      </p:cBhvr>
                                    </p:animEffect>
                                    <p:anim calcmode="lin" valueType="num">
                                      <p:cBhvr>
                                        <p:cTn id="33" dur="1000" fill="hold"/>
                                        <p:tgtEl>
                                          <p:spTgt spid="12"/>
                                        </p:tgtEl>
                                        <p:attrNameLst>
                                          <p:attrName>ppt_x</p:attrName>
                                        </p:attrNameLst>
                                      </p:cBhvr>
                                      <p:tavLst>
                                        <p:tav tm="0">
                                          <p:val>
                                            <p:strVal val="#ppt_x"/>
                                          </p:val>
                                        </p:tav>
                                        <p:tav tm="100000">
                                          <p:val>
                                            <p:strVal val="#ppt_x"/>
                                          </p:val>
                                        </p:tav>
                                      </p:tavLst>
                                    </p:anim>
                                    <p:anim calcmode="lin" valueType="num">
                                      <p:cBhvr>
                                        <p:cTn id="3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animBg="1"/>
      <p:bldP spid="12"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o">
  <a:themeElements>
    <a:clrScheme name="Circuito">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o">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o">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emplate>Circuito</Template>
  <TotalTime>1</TotalTime>
  <Words>460</Words>
  <Application>Microsoft Office PowerPoint</Application>
  <PresentationFormat>Widescreen</PresentationFormat>
  <Paragraphs>31</Paragraphs>
  <Slides>9</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9</vt:i4>
      </vt:variant>
    </vt:vector>
  </HeadingPairs>
  <TitlesOfParts>
    <vt:vector size="14" baseType="lpstr">
      <vt:lpstr>Arial</vt:lpstr>
      <vt:lpstr>Calibri</vt:lpstr>
      <vt:lpstr>Symbol</vt:lpstr>
      <vt:lpstr>Tw Cen MT</vt:lpstr>
      <vt:lpstr>Circuito</vt:lpstr>
      <vt:lpstr>Linguistica Digitale: esercizi</vt:lpstr>
      <vt:lpstr>THESAURUS</vt:lpstr>
      <vt:lpstr>Presentazione standard di PowerPoint</vt:lpstr>
      <vt:lpstr>THESAURUS – CHANGE VIEW OPTIONS (1)</vt:lpstr>
      <vt:lpstr>THESAURUS – CHANGE VIEW OPTIONS (2)</vt:lpstr>
      <vt:lpstr>THESAURUS – Menù sinonimi</vt:lpstr>
      <vt:lpstr>CURIOSITà: COME FUNZIONA THESAURUS? (1)</vt:lpstr>
      <vt:lpstr>CURIOSITà: COME FUNZIONA THESAURUS? (2)</vt:lpstr>
      <vt:lpstr>THESAURUS - VISUALIZZAZIONI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Esercitazioni di Linguistica Digitale -  Sketch Engine</dc:title>
  <dc:creator>Giada Parodi</dc:creator>
  <cp:lastModifiedBy>Anonimo</cp:lastModifiedBy>
  <cp:revision>2</cp:revision>
  <dcterms:created xsi:type="dcterms:W3CDTF">2023-02-07T13:10:10Z</dcterms:created>
  <dcterms:modified xsi:type="dcterms:W3CDTF">2024-05-08T09:17:34Z</dcterms:modified>
</cp:coreProperties>
</file>