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9E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E4096-7335-4FAE-9420-1175F9AF79CC}" v="3" dt="2023-10-13T12:48:24.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8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Giovansana" userId="17feca41e6bb5a38" providerId="LiveId" clId="{36DC6A23-556F-4D13-B04B-88A2DB555039}"/>
    <pc:docChg chg="custSel modSld">
      <pc:chgData name="Sara Giovansana" userId="17feca41e6bb5a38" providerId="LiveId" clId="{36DC6A23-556F-4D13-B04B-88A2DB555039}" dt="2023-10-12T16:46:13.273" v="109" actId="114"/>
      <pc:docMkLst>
        <pc:docMk/>
      </pc:docMkLst>
      <pc:sldChg chg="modSp mod">
        <pc:chgData name="Sara Giovansana" userId="17feca41e6bb5a38" providerId="LiveId" clId="{36DC6A23-556F-4D13-B04B-88A2DB555039}" dt="2023-10-12T16:42:22.741" v="15" actId="20577"/>
        <pc:sldMkLst>
          <pc:docMk/>
          <pc:sldMk cId="1055434655" sldId="256"/>
        </pc:sldMkLst>
        <pc:spChg chg="mod">
          <ac:chgData name="Sara Giovansana" userId="17feca41e6bb5a38" providerId="LiveId" clId="{36DC6A23-556F-4D13-B04B-88A2DB555039}" dt="2023-10-12T16:42:22.741" v="15" actId="20577"/>
          <ac:spMkLst>
            <pc:docMk/>
            <pc:sldMk cId="1055434655" sldId="256"/>
            <ac:spMk id="5" creationId="{BFEDE669-2DF9-EBC9-E4BA-7992542066CF}"/>
          </ac:spMkLst>
        </pc:spChg>
      </pc:sldChg>
      <pc:sldChg chg="modSp mod">
        <pc:chgData name="Sara Giovansana" userId="17feca41e6bb5a38" providerId="LiveId" clId="{36DC6A23-556F-4D13-B04B-88A2DB555039}" dt="2023-10-12T16:43:47.688" v="47" actId="20577"/>
        <pc:sldMkLst>
          <pc:docMk/>
          <pc:sldMk cId="3419340302" sldId="257"/>
        </pc:sldMkLst>
        <pc:spChg chg="mod">
          <ac:chgData name="Sara Giovansana" userId="17feca41e6bb5a38" providerId="LiveId" clId="{36DC6A23-556F-4D13-B04B-88A2DB555039}" dt="2023-10-12T16:43:22.486" v="31" actId="207"/>
          <ac:spMkLst>
            <pc:docMk/>
            <pc:sldMk cId="3419340302" sldId="257"/>
            <ac:spMk id="2" creationId="{0C7AFCF4-8885-1C7D-680A-94D5CB8D2B85}"/>
          </ac:spMkLst>
        </pc:spChg>
        <pc:spChg chg="mod">
          <ac:chgData name="Sara Giovansana" userId="17feca41e6bb5a38" providerId="LiveId" clId="{36DC6A23-556F-4D13-B04B-88A2DB555039}" dt="2023-10-12T16:43:47.688" v="47" actId="20577"/>
          <ac:spMkLst>
            <pc:docMk/>
            <pc:sldMk cId="3419340302" sldId="257"/>
            <ac:spMk id="3" creationId="{ABD3AA36-1DF6-A83E-0AD1-3F6C1CBACB6A}"/>
          </ac:spMkLst>
        </pc:spChg>
      </pc:sldChg>
      <pc:sldChg chg="modSp mod">
        <pc:chgData name="Sara Giovansana" userId="17feca41e6bb5a38" providerId="LiveId" clId="{36DC6A23-556F-4D13-B04B-88A2DB555039}" dt="2023-10-12T16:44:48.095" v="72" actId="113"/>
        <pc:sldMkLst>
          <pc:docMk/>
          <pc:sldMk cId="1294015846" sldId="258"/>
        </pc:sldMkLst>
        <pc:spChg chg="mod">
          <ac:chgData name="Sara Giovansana" userId="17feca41e6bb5a38" providerId="LiveId" clId="{36DC6A23-556F-4D13-B04B-88A2DB555039}" dt="2023-10-12T16:44:48.095" v="72" actId="113"/>
          <ac:spMkLst>
            <pc:docMk/>
            <pc:sldMk cId="1294015846" sldId="258"/>
            <ac:spMk id="3" creationId="{0CE8005E-3A63-23AC-1CB8-F73DF6BEF665}"/>
          </ac:spMkLst>
        </pc:spChg>
      </pc:sldChg>
      <pc:sldChg chg="modSp mod">
        <pc:chgData name="Sara Giovansana" userId="17feca41e6bb5a38" providerId="LiveId" clId="{36DC6A23-556F-4D13-B04B-88A2DB555039}" dt="2023-10-12T16:45:33.608" v="77" actId="20577"/>
        <pc:sldMkLst>
          <pc:docMk/>
          <pc:sldMk cId="4098361729" sldId="259"/>
        </pc:sldMkLst>
        <pc:spChg chg="mod">
          <ac:chgData name="Sara Giovansana" userId="17feca41e6bb5a38" providerId="LiveId" clId="{36DC6A23-556F-4D13-B04B-88A2DB555039}" dt="2023-10-12T16:45:33.608" v="77" actId="20577"/>
          <ac:spMkLst>
            <pc:docMk/>
            <pc:sldMk cId="4098361729" sldId="259"/>
            <ac:spMk id="2" creationId="{0E23BA30-8A4F-E65C-98AF-0B07A5B18EB4}"/>
          </ac:spMkLst>
        </pc:spChg>
        <pc:spChg chg="mod">
          <ac:chgData name="Sara Giovansana" userId="17feca41e6bb5a38" providerId="LiveId" clId="{36DC6A23-556F-4D13-B04B-88A2DB555039}" dt="2023-10-12T16:45:08.812" v="76" actId="20577"/>
          <ac:spMkLst>
            <pc:docMk/>
            <pc:sldMk cId="4098361729" sldId="259"/>
            <ac:spMk id="3" creationId="{0A02513B-F3CD-3CC5-CCC8-4BDE4C3620AC}"/>
          </ac:spMkLst>
        </pc:spChg>
      </pc:sldChg>
      <pc:sldChg chg="modSp mod">
        <pc:chgData name="Sara Giovansana" userId="17feca41e6bb5a38" providerId="LiveId" clId="{36DC6A23-556F-4D13-B04B-88A2DB555039}" dt="2023-10-12T16:46:13.273" v="109" actId="114"/>
        <pc:sldMkLst>
          <pc:docMk/>
          <pc:sldMk cId="3640090428" sldId="260"/>
        </pc:sldMkLst>
        <pc:spChg chg="mod">
          <ac:chgData name="Sara Giovansana" userId="17feca41e6bb5a38" providerId="LiveId" clId="{36DC6A23-556F-4D13-B04B-88A2DB555039}" dt="2023-10-12T16:45:46.466" v="102" actId="20577"/>
          <ac:spMkLst>
            <pc:docMk/>
            <pc:sldMk cId="3640090428" sldId="260"/>
            <ac:spMk id="2" creationId="{E82B20D7-BF3A-7883-9611-68754622F2CF}"/>
          </ac:spMkLst>
        </pc:spChg>
        <pc:spChg chg="mod">
          <ac:chgData name="Sara Giovansana" userId="17feca41e6bb5a38" providerId="LiveId" clId="{36DC6A23-556F-4D13-B04B-88A2DB555039}" dt="2023-10-12T16:46:13.273" v="109" actId="114"/>
          <ac:spMkLst>
            <pc:docMk/>
            <pc:sldMk cId="3640090428" sldId="260"/>
            <ac:spMk id="3" creationId="{E9EFD6DD-E221-FE34-AF8B-1DC9998D3E66}"/>
          </ac:spMkLst>
        </pc:spChg>
      </pc:sldChg>
    </pc:docChg>
  </pc:docChgLst>
  <pc:docChgLst>
    <pc:chgData name="Sara Giovansana" userId="17feca41e6bb5a38" providerId="LiveId" clId="{466E4096-7335-4FAE-9420-1175F9AF79CC}"/>
    <pc:docChg chg="custSel addSld modSld">
      <pc:chgData name="Sara Giovansana" userId="17feca41e6bb5a38" providerId="LiveId" clId="{466E4096-7335-4FAE-9420-1175F9AF79CC}" dt="2023-10-16T20:30:40.171" v="741" actId="14100"/>
      <pc:docMkLst>
        <pc:docMk/>
      </pc:docMkLst>
      <pc:sldChg chg="modSp mod">
        <pc:chgData name="Sara Giovansana" userId="17feca41e6bb5a38" providerId="LiveId" clId="{466E4096-7335-4FAE-9420-1175F9AF79CC}" dt="2023-10-13T12:57:02.684" v="641" actId="113"/>
        <pc:sldMkLst>
          <pc:docMk/>
          <pc:sldMk cId="1294015846" sldId="258"/>
        </pc:sldMkLst>
        <pc:spChg chg="mod">
          <ac:chgData name="Sara Giovansana" userId="17feca41e6bb5a38" providerId="LiveId" clId="{466E4096-7335-4FAE-9420-1175F9AF79CC}" dt="2023-10-13T12:57:02.684" v="641" actId="113"/>
          <ac:spMkLst>
            <pc:docMk/>
            <pc:sldMk cId="1294015846" sldId="258"/>
            <ac:spMk id="3" creationId="{0CE8005E-3A63-23AC-1CB8-F73DF6BEF665}"/>
          </ac:spMkLst>
        </pc:spChg>
      </pc:sldChg>
      <pc:sldChg chg="modSp mod">
        <pc:chgData name="Sara Giovansana" userId="17feca41e6bb5a38" providerId="LiveId" clId="{466E4096-7335-4FAE-9420-1175F9AF79CC}" dt="2023-10-16T19:51:36.746" v="678" actId="20577"/>
        <pc:sldMkLst>
          <pc:docMk/>
          <pc:sldMk cId="4098361729" sldId="259"/>
        </pc:sldMkLst>
        <pc:spChg chg="mod">
          <ac:chgData name="Sara Giovansana" userId="17feca41e6bb5a38" providerId="LiveId" clId="{466E4096-7335-4FAE-9420-1175F9AF79CC}" dt="2023-10-16T19:51:36.746" v="678" actId="20577"/>
          <ac:spMkLst>
            <pc:docMk/>
            <pc:sldMk cId="4098361729" sldId="259"/>
            <ac:spMk id="3" creationId="{0A02513B-F3CD-3CC5-CCC8-4BDE4C3620AC}"/>
          </ac:spMkLst>
        </pc:spChg>
      </pc:sldChg>
      <pc:sldChg chg="modSp mod">
        <pc:chgData name="Sara Giovansana" userId="17feca41e6bb5a38" providerId="LiveId" clId="{466E4096-7335-4FAE-9420-1175F9AF79CC}" dt="2023-10-16T19:52:20.822" v="680" actId="27636"/>
        <pc:sldMkLst>
          <pc:docMk/>
          <pc:sldMk cId="3640090428" sldId="260"/>
        </pc:sldMkLst>
        <pc:spChg chg="mod">
          <ac:chgData name="Sara Giovansana" userId="17feca41e6bb5a38" providerId="LiveId" clId="{466E4096-7335-4FAE-9420-1175F9AF79CC}" dt="2023-10-16T19:52:20.822" v="680" actId="27636"/>
          <ac:spMkLst>
            <pc:docMk/>
            <pc:sldMk cId="3640090428" sldId="260"/>
            <ac:spMk id="3" creationId="{E9EFD6DD-E221-FE34-AF8B-1DC9998D3E66}"/>
          </ac:spMkLst>
        </pc:spChg>
      </pc:sldChg>
      <pc:sldChg chg="modSp mod">
        <pc:chgData name="Sara Giovansana" userId="17feca41e6bb5a38" providerId="LiveId" clId="{466E4096-7335-4FAE-9420-1175F9AF79CC}" dt="2023-10-16T20:30:40.171" v="741" actId="14100"/>
        <pc:sldMkLst>
          <pc:docMk/>
          <pc:sldMk cId="3117065381" sldId="261"/>
        </pc:sldMkLst>
        <pc:spChg chg="mod">
          <ac:chgData name="Sara Giovansana" userId="17feca41e6bb5a38" providerId="LiveId" clId="{466E4096-7335-4FAE-9420-1175F9AF79CC}" dt="2023-10-16T20:30:40.171" v="741" actId="14100"/>
          <ac:spMkLst>
            <pc:docMk/>
            <pc:sldMk cId="3117065381" sldId="261"/>
            <ac:spMk id="3" creationId="{4AFC0C85-0A51-AB50-E466-7DA87AD6EEDD}"/>
          </ac:spMkLst>
        </pc:spChg>
      </pc:sldChg>
      <pc:sldChg chg="addSp delSp modSp new mod">
        <pc:chgData name="Sara Giovansana" userId="17feca41e6bb5a38" providerId="LiveId" clId="{466E4096-7335-4FAE-9420-1175F9AF79CC}" dt="2023-10-16T19:52:50.983" v="739" actId="114"/>
        <pc:sldMkLst>
          <pc:docMk/>
          <pc:sldMk cId="4121245787" sldId="262"/>
        </pc:sldMkLst>
        <pc:spChg chg="del">
          <ac:chgData name="Sara Giovansana" userId="17feca41e6bb5a38" providerId="LiveId" clId="{466E4096-7335-4FAE-9420-1175F9AF79CC}" dt="2023-10-13T12:41:15.429" v="1" actId="478"/>
          <ac:spMkLst>
            <pc:docMk/>
            <pc:sldMk cId="4121245787" sldId="262"/>
            <ac:spMk id="2" creationId="{2A99B0B5-D346-5435-D813-19C0DD9A1283}"/>
          </ac:spMkLst>
        </pc:spChg>
        <pc:spChg chg="mod">
          <ac:chgData name="Sara Giovansana" userId="17feca41e6bb5a38" providerId="LiveId" clId="{466E4096-7335-4FAE-9420-1175F9AF79CC}" dt="2023-10-16T19:52:50.983" v="739" actId="114"/>
          <ac:spMkLst>
            <pc:docMk/>
            <pc:sldMk cId="4121245787" sldId="262"/>
            <ac:spMk id="3" creationId="{2BAD620F-5635-E64F-F511-A2F12C791C57}"/>
          </ac:spMkLst>
        </pc:spChg>
        <pc:spChg chg="add mod">
          <ac:chgData name="Sara Giovansana" userId="17feca41e6bb5a38" providerId="LiveId" clId="{466E4096-7335-4FAE-9420-1175F9AF79CC}" dt="2023-10-13T12:48:38.135" v="323" actId="1076"/>
          <ac:spMkLst>
            <pc:docMk/>
            <pc:sldMk cId="4121245787" sldId="262"/>
            <ac:spMk id="4" creationId="{A3749ADA-D2F9-5DEE-FD87-E0C939E1155C}"/>
          </ac:spMkLst>
        </pc:spChg>
        <pc:spChg chg="add mod">
          <ac:chgData name="Sara Giovansana" userId="17feca41e6bb5a38" providerId="LiveId" clId="{466E4096-7335-4FAE-9420-1175F9AF79CC}" dt="2023-10-13T12:48:11.856" v="319" actId="1076"/>
          <ac:spMkLst>
            <pc:docMk/>
            <pc:sldMk cId="4121245787" sldId="262"/>
            <ac:spMk id="5" creationId="{54D482DB-E453-44C3-5607-83948747AB91}"/>
          </ac:spMkLst>
        </pc:spChg>
        <pc:spChg chg="add mod">
          <ac:chgData name="Sara Giovansana" userId="17feca41e6bb5a38" providerId="LiveId" clId="{466E4096-7335-4FAE-9420-1175F9AF79CC}" dt="2023-10-13T12:53:26.809" v="602" actId="20577"/>
          <ac:spMkLst>
            <pc:docMk/>
            <pc:sldMk cId="4121245787" sldId="262"/>
            <ac:spMk id="6" creationId="{9F96AA3B-982F-C15A-A615-578CA975F2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10/16/2023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9917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77831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10/16/2023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0571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10/16/2023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03894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10/16/2023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01001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11441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94938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37063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06668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10/16/2023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311458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10/16/2023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73569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10/16/2023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1353437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5"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3" name="Sottotitolo 2">
            <a:extLst>
              <a:ext uri="{FF2B5EF4-FFF2-40B4-BE49-F238E27FC236}">
                <a16:creationId xmlns:a16="http://schemas.microsoft.com/office/drawing/2014/main" id="{A9CE1162-164A-9256-0E51-4DF2649A170A}"/>
              </a:ext>
            </a:extLst>
          </p:cNvPr>
          <p:cNvSpPr>
            <a:spLocks noGrp="1"/>
          </p:cNvSpPr>
          <p:nvPr>
            <p:ph type="subTitle" idx="1"/>
          </p:nvPr>
        </p:nvSpPr>
        <p:spPr>
          <a:xfrm>
            <a:off x="8050870" y="877899"/>
            <a:ext cx="3807461" cy="1147054"/>
          </a:xfrm>
        </p:spPr>
        <p:txBody>
          <a:bodyPr anchor="t">
            <a:noAutofit/>
          </a:bodyPr>
          <a:lstStyle/>
          <a:p>
            <a:pPr algn="ctr"/>
            <a:r>
              <a:rPr lang="it-IT" sz="2500" b="1" dirty="0">
                <a:latin typeface="Tw Cen MT" panose="020B0602020104020603" pitchFamily="34" charset="0"/>
              </a:rPr>
              <a:t>UDA: </a:t>
            </a:r>
          </a:p>
          <a:p>
            <a:pPr algn="ctr"/>
            <a:r>
              <a:rPr lang="it-IT" sz="2500" b="1" dirty="0">
                <a:latin typeface="Tw Cen MT" panose="020B0602020104020603" pitchFamily="34" charset="0"/>
              </a:rPr>
              <a:t>QUALCHE SPUNTO E SUGGERIMENTO PRATICO</a:t>
            </a:r>
          </a:p>
        </p:txBody>
      </p:sp>
      <p:pic>
        <p:nvPicPr>
          <p:cNvPr id="16" name="Picture 3" descr="Matite colorate all'interno di un astuccio su un tavolo di legno">
            <a:extLst>
              <a:ext uri="{FF2B5EF4-FFF2-40B4-BE49-F238E27FC236}">
                <a16:creationId xmlns:a16="http://schemas.microsoft.com/office/drawing/2014/main" id="{FA703AA8-0D6C-4A94-E026-A8E179327EC5}"/>
              </a:ext>
            </a:extLst>
          </p:cNvPr>
          <p:cNvPicPr>
            <a:picLocks noChangeAspect="1"/>
          </p:cNvPicPr>
          <p:nvPr/>
        </p:nvPicPr>
        <p:blipFill rotWithShape="1">
          <a:blip r:embed="rId2"/>
          <a:srcRect l="26635" r="-1" b="-1"/>
          <a:stretch/>
        </p:blipFill>
        <p:spPr>
          <a:xfrm>
            <a:off x="20" y="10"/>
            <a:ext cx="7537685" cy="6857990"/>
          </a:xfrm>
          <a:prstGeom prst="rect">
            <a:avLst/>
          </a:prstGeom>
        </p:spPr>
      </p:pic>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5" name="Sottotitolo 2">
            <a:extLst>
              <a:ext uri="{FF2B5EF4-FFF2-40B4-BE49-F238E27FC236}">
                <a16:creationId xmlns:a16="http://schemas.microsoft.com/office/drawing/2014/main" id="{BFEDE669-2DF9-EBC9-E4BA-7992542066CF}"/>
              </a:ext>
            </a:extLst>
          </p:cNvPr>
          <p:cNvSpPr txBox="1">
            <a:spLocks/>
          </p:cNvSpPr>
          <p:nvPr/>
        </p:nvSpPr>
        <p:spPr>
          <a:xfrm>
            <a:off x="8018444" y="4006963"/>
            <a:ext cx="3807461" cy="1147054"/>
          </a:xfrm>
          <a:prstGeom prst="rect">
            <a:avLst/>
          </a:prstGeom>
        </p:spPr>
        <p:txBody>
          <a:bodyPr vert="horz" lIns="91440" tIns="45720" rIns="91440" bIns="45720" rtlCol="0" anchor="t">
            <a:no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3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it-IT" sz="1500" dirty="0">
                <a:latin typeface="Tw Cen MT" panose="020B0602020104020603" pitchFamily="34" charset="0"/>
              </a:rPr>
              <a:t>Università degli studi di bergamo</a:t>
            </a:r>
          </a:p>
          <a:p>
            <a:pPr algn="ctr"/>
            <a:r>
              <a:rPr lang="it-IT" sz="1500" dirty="0">
                <a:latin typeface="Tw Cen MT" panose="020B0602020104020603" pitchFamily="34" charset="0"/>
              </a:rPr>
              <a:t>Laboratorio di geografia – </a:t>
            </a:r>
          </a:p>
          <a:p>
            <a:pPr algn="ctr"/>
            <a:r>
              <a:rPr lang="it-IT" sz="1500" dirty="0">
                <a:latin typeface="Tw Cen MT" panose="020B0602020104020603" pitchFamily="34" charset="0"/>
              </a:rPr>
              <a:t>prof. Alessandro Ricci/dott.ssa sara giovansana</a:t>
            </a:r>
          </a:p>
          <a:p>
            <a:pPr algn="ctr"/>
            <a:endParaRPr lang="it-IT" sz="1500" dirty="0">
              <a:latin typeface="Tw Cen MT" panose="020B0602020104020603" pitchFamily="34" charset="0"/>
            </a:endParaRPr>
          </a:p>
          <a:p>
            <a:pPr algn="ctr"/>
            <a:r>
              <a:rPr lang="it-IT" sz="1500" dirty="0">
                <a:latin typeface="Tw Cen MT" panose="020B0602020104020603" pitchFamily="34" charset="0"/>
              </a:rPr>
              <a:t>A.A. 2023-2024</a:t>
            </a:r>
          </a:p>
          <a:p>
            <a:pPr algn="ctr"/>
            <a:endParaRPr lang="it-IT" sz="2500" b="1" dirty="0">
              <a:latin typeface="Tw Cen MT" panose="020B0602020104020603" pitchFamily="34" charset="0"/>
            </a:endParaRPr>
          </a:p>
          <a:p>
            <a:pPr algn="ctr"/>
            <a:r>
              <a:rPr lang="it-IT" sz="2500" b="1" dirty="0">
                <a:latin typeface="Tw Cen MT" panose="020B0602020104020603" pitchFamily="34" charset="0"/>
              </a:rPr>
              <a:t>i</a:t>
            </a:r>
          </a:p>
          <a:p>
            <a:pPr algn="ctr"/>
            <a:endParaRPr lang="it-IT" sz="2500" b="1" dirty="0">
              <a:latin typeface="Tw Cen MT" panose="020B0602020104020603" pitchFamily="34" charset="0"/>
            </a:endParaRPr>
          </a:p>
        </p:txBody>
      </p:sp>
    </p:spTree>
    <p:extLst>
      <p:ext uri="{BB962C8B-B14F-4D97-AF65-F5344CB8AC3E}">
        <p14:creationId xmlns:p14="http://schemas.microsoft.com/office/powerpoint/2010/main" val="10554346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7AFCF4-8885-1C7D-680A-94D5CB8D2B85}"/>
              </a:ext>
            </a:extLst>
          </p:cNvPr>
          <p:cNvSpPr>
            <a:spLocks noGrp="1"/>
          </p:cNvSpPr>
          <p:nvPr>
            <p:ph type="title"/>
          </p:nvPr>
        </p:nvSpPr>
        <p:spPr>
          <a:xfrm>
            <a:off x="581192" y="702156"/>
            <a:ext cx="11029616" cy="640261"/>
          </a:xfrm>
        </p:spPr>
        <p:txBody>
          <a:bodyPr>
            <a:noAutofit/>
          </a:bodyPr>
          <a:lstStyle/>
          <a:p>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Uno schema </a:t>
            </a:r>
            <a:r>
              <a:rPr lang="it-IT" sz="4000" b="1" dirty="0">
                <a:solidFill>
                  <a:srgbClr val="3B9EB1"/>
                </a:solidFill>
                <a:effectLst>
                  <a:outerShdw blurRad="38100" dist="38100" dir="2700000" algn="tl">
                    <a:srgbClr val="000000">
                      <a:alpha val="43137"/>
                    </a:srgbClr>
                  </a:outerShdw>
                </a:effectLst>
                <a:latin typeface="Tw Cen MT" panose="020B0602020104020603" pitchFamily="34" charset="0"/>
              </a:rPr>
              <a:t>per inquadrare </a:t>
            </a:r>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l’uda</a:t>
            </a:r>
          </a:p>
        </p:txBody>
      </p:sp>
      <p:sp>
        <p:nvSpPr>
          <p:cNvPr id="3" name="Segnaposto contenuto 2">
            <a:extLst>
              <a:ext uri="{FF2B5EF4-FFF2-40B4-BE49-F238E27FC236}">
                <a16:creationId xmlns:a16="http://schemas.microsoft.com/office/drawing/2014/main" id="{ABD3AA36-1DF6-A83E-0AD1-3F6C1CBACB6A}"/>
              </a:ext>
            </a:extLst>
          </p:cNvPr>
          <p:cNvSpPr>
            <a:spLocks noGrp="1"/>
          </p:cNvSpPr>
          <p:nvPr>
            <p:ph idx="1"/>
          </p:nvPr>
        </p:nvSpPr>
        <p:spPr>
          <a:xfrm>
            <a:off x="542281" y="1465375"/>
            <a:ext cx="11296281" cy="4935425"/>
          </a:xfrm>
        </p:spPr>
        <p:txBody>
          <a:bodyPr>
            <a:normAutofit/>
          </a:bodyPr>
          <a:lstStyle/>
          <a:p>
            <a:pPr marL="0" indent="0" algn="just">
              <a:lnSpc>
                <a:spcPct val="150000"/>
              </a:lnSpc>
              <a:buNone/>
            </a:pPr>
            <a:r>
              <a:rPr lang="it-IT" sz="1800" dirty="0">
                <a:solidFill>
                  <a:srgbClr val="212529"/>
                </a:solidFill>
                <a:latin typeface="Tw Cen MT" panose="020B0602020104020603" pitchFamily="34" charset="0"/>
              </a:rPr>
              <a:t>Con UDA</a:t>
            </a:r>
            <a:r>
              <a:rPr lang="it-IT" sz="1800" b="0" i="0" dirty="0">
                <a:solidFill>
                  <a:srgbClr val="212529"/>
                </a:solidFill>
                <a:effectLst/>
                <a:latin typeface="Tw Cen MT" panose="020B0602020104020603" pitchFamily="34" charset="0"/>
              </a:rPr>
              <a:t> (</a:t>
            </a:r>
            <a:r>
              <a:rPr lang="it-IT" sz="1800" b="1" i="0" dirty="0">
                <a:solidFill>
                  <a:srgbClr val="212529"/>
                </a:solidFill>
                <a:effectLst/>
                <a:latin typeface="Tw Cen MT" panose="020B0602020104020603" pitchFamily="34" charset="0"/>
              </a:rPr>
              <a:t>Unità Didattica di Apprendimento</a:t>
            </a:r>
            <a:r>
              <a:rPr lang="it-IT" sz="1800" b="0" i="0" dirty="0">
                <a:solidFill>
                  <a:srgbClr val="212529"/>
                </a:solidFill>
                <a:effectLst/>
                <a:latin typeface="Tw Cen MT" panose="020B0602020104020603" pitchFamily="34" charset="0"/>
              </a:rPr>
              <a:t>) si intende un complesso di attività, molto spesso transdisciplinari, unite da una tematica comune e affrontate (grazie ad una varietà di strumenti) in un lasso temporale più o meno dilatato. Per unità didattica di apprendimento, quindi, si intende un percorso formativo interdisciplinare guidato dal docente attraverso diverse metodologie didattiche che punta a rendere protagonisti lo studente e lo sviluppo delle sue competenze.</a:t>
            </a:r>
          </a:p>
          <a:p>
            <a:pPr marL="0" indent="0" algn="just">
              <a:lnSpc>
                <a:spcPct val="150000"/>
              </a:lnSpc>
              <a:buNone/>
            </a:pPr>
            <a:endParaRPr lang="it-IT" sz="1800" b="0" i="0" dirty="0">
              <a:solidFill>
                <a:srgbClr val="212529"/>
              </a:solidFill>
              <a:effectLst/>
              <a:latin typeface="Tw Cen MT" panose="020B0602020104020603" pitchFamily="34" charset="0"/>
            </a:endParaRPr>
          </a:p>
          <a:p>
            <a:pPr algn="just">
              <a:lnSpc>
                <a:spcPct val="150000"/>
              </a:lnSpc>
            </a:pPr>
            <a:r>
              <a:rPr lang="it-IT" sz="1800" b="1" i="0" dirty="0">
                <a:solidFill>
                  <a:srgbClr val="3B9EB1"/>
                </a:solidFill>
                <a:effectLst/>
                <a:latin typeface="Tw Cen MT" panose="020B0602020104020603" pitchFamily="34" charset="0"/>
              </a:rPr>
              <a:t>A QUALE SCOPO?</a:t>
            </a:r>
            <a:endParaRPr lang="it-IT" sz="1800" b="0" i="0" dirty="0">
              <a:solidFill>
                <a:srgbClr val="3B9EB1"/>
              </a:solidFill>
              <a:effectLst/>
              <a:latin typeface="Tw Cen MT" panose="020B0602020104020603" pitchFamily="34" charset="0"/>
            </a:endParaRPr>
          </a:p>
          <a:p>
            <a:pPr marL="0" indent="0" algn="just">
              <a:lnSpc>
                <a:spcPct val="150000"/>
              </a:lnSpc>
              <a:buNone/>
            </a:pPr>
            <a:r>
              <a:rPr lang="it-IT" sz="1800" b="0" i="0" dirty="0">
                <a:solidFill>
                  <a:srgbClr val="222222"/>
                </a:solidFill>
                <a:effectLst/>
                <a:latin typeface="Tw Cen MT" panose="020B0602020104020603" pitchFamily="34" charset="0"/>
              </a:rPr>
              <a:t>In questa fase è bene stabilire </a:t>
            </a:r>
            <a:r>
              <a:rPr lang="it-IT" sz="1800" b="1" i="0" dirty="0">
                <a:solidFill>
                  <a:srgbClr val="222222"/>
                </a:solidFill>
                <a:effectLst/>
                <a:latin typeface="Tw Cen MT" panose="020B0602020104020603" pitchFamily="34" charset="0"/>
              </a:rPr>
              <a:t>le finalità e gli obiettivi</a:t>
            </a:r>
            <a:r>
              <a:rPr lang="it-IT" sz="1800" b="0" i="0" dirty="0">
                <a:solidFill>
                  <a:srgbClr val="222222"/>
                </a:solidFill>
                <a:effectLst/>
                <a:latin typeface="Tw Cen MT" panose="020B0602020104020603" pitchFamily="34" charset="0"/>
              </a:rPr>
              <a:t> che si intende perseguire. Tra queste, occorre individuare le competenze disciplinari, trasversali e/o di cittadinanza che su cui ci si focalizza. Lo studente </a:t>
            </a:r>
            <a:r>
              <a:rPr lang="it-IT" sz="1800" dirty="0">
                <a:solidFill>
                  <a:srgbClr val="222222"/>
                </a:solidFill>
                <a:latin typeface="Tw Cen MT" panose="020B0602020104020603" pitchFamily="34" charset="0"/>
              </a:rPr>
              <a:t>deve essere</a:t>
            </a:r>
            <a:r>
              <a:rPr lang="it-IT" sz="1800" b="0" i="0" dirty="0">
                <a:solidFill>
                  <a:srgbClr val="222222"/>
                </a:solidFill>
                <a:effectLst/>
                <a:latin typeface="Tw Cen MT" panose="020B0602020104020603" pitchFamily="34" charset="0"/>
              </a:rPr>
              <a:t> stimolato a creare un prodotto o a risolvere una situazione problematica facendo ricorso e consolidando le conoscenze e le abilità pregresse o acquisendone di nuove durante l’attività didattica. </a:t>
            </a:r>
          </a:p>
          <a:p>
            <a:pPr marL="0" indent="0" algn="just">
              <a:buNone/>
            </a:pPr>
            <a:endParaRPr lang="it-IT" b="0" i="0" dirty="0">
              <a:solidFill>
                <a:srgbClr val="212529"/>
              </a:solidFill>
              <a:effectLst/>
              <a:latin typeface="Tw Cen MT" panose="020B0602020104020603" pitchFamily="34" charset="0"/>
            </a:endParaRPr>
          </a:p>
        </p:txBody>
      </p:sp>
    </p:spTree>
    <p:extLst>
      <p:ext uri="{BB962C8B-B14F-4D97-AF65-F5344CB8AC3E}">
        <p14:creationId xmlns:p14="http://schemas.microsoft.com/office/powerpoint/2010/main" val="341934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E8005E-3A63-23AC-1CB8-F73DF6BEF665}"/>
              </a:ext>
            </a:extLst>
          </p:cNvPr>
          <p:cNvSpPr>
            <a:spLocks noGrp="1"/>
          </p:cNvSpPr>
          <p:nvPr>
            <p:ph idx="1"/>
          </p:nvPr>
        </p:nvSpPr>
        <p:spPr>
          <a:xfrm>
            <a:off x="415822" y="778211"/>
            <a:ext cx="11335191" cy="6225704"/>
          </a:xfrm>
        </p:spPr>
        <p:txBody>
          <a:bodyPr>
            <a:normAutofit/>
          </a:bodyPr>
          <a:lstStyle/>
          <a:p>
            <a:pPr algn="just"/>
            <a:r>
              <a:rPr lang="it-IT" sz="1800" b="1" i="0" dirty="0">
                <a:solidFill>
                  <a:srgbClr val="3B9EB1"/>
                </a:solidFill>
                <a:effectLst/>
                <a:latin typeface="Tw Cen MT" panose="020B0602020104020603" pitchFamily="34" charset="0"/>
              </a:rPr>
              <a:t>CHE COSA? E PER CHI?</a:t>
            </a:r>
            <a:endParaRPr lang="it-IT" sz="1800" b="0" i="0" dirty="0">
              <a:solidFill>
                <a:srgbClr val="3B9EB1"/>
              </a:solidFill>
              <a:effectLst/>
              <a:latin typeface="Tw Cen MT" panose="020B0602020104020603" pitchFamily="34" charset="0"/>
            </a:endParaRPr>
          </a:p>
          <a:p>
            <a:pPr marL="0" indent="0" algn="just">
              <a:lnSpc>
                <a:spcPct val="150000"/>
              </a:lnSpc>
              <a:buNone/>
            </a:pPr>
            <a:r>
              <a:rPr lang="it-IT" sz="1800" b="1" i="0" dirty="0">
                <a:solidFill>
                  <a:srgbClr val="222222"/>
                </a:solidFill>
                <a:effectLst/>
                <a:latin typeface="Tw Cen MT" panose="020B0602020104020603" pitchFamily="34" charset="0"/>
              </a:rPr>
              <a:t>Titolo e contenuti</a:t>
            </a:r>
            <a:r>
              <a:rPr lang="it-IT" sz="1800" b="0" i="0" dirty="0">
                <a:solidFill>
                  <a:srgbClr val="222222"/>
                </a:solidFill>
                <a:effectLst/>
                <a:latin typeface="Tw Cen MT" panose="020B0602020104020603" pitchFamily="34" charset="0"/>
              </a:rPr>
              <a:t> dell’UDA vanno esplicitati già nella fase di progettazione, così come il </a:t>
            </a:r>
            <a:r>
              <a:rPr lang="it-IT" sz="1800" b="1" i="0" dirty="0">
                <a:solidFill>
                  <a:srgbClr val="222222"/>
                </a:solidFill>
                <a:effectLst/>
                <a:latin typeface="Tw Cen MT" panose="020B0602020104020603" pitchFamily="34" charset="0"/>
              </a:rPr>
              <a:t>compito o prodotto</a:t>
            </a:r>
            <a:r>
              <a:rPr lang="it-IT" sz="1800" b="0" i="0" dirty="0">
                <a:solidFill>
                  <a:srgbClr val="222222"/>
                </a:solidFill>
                <a:effectLst/>
                <a:latin typeface="Tw Cen MT" panose="020B0602020104020603" pitchFamily="34" charset="0"/>
              </a:rPr>
              <a:t> che sarà proposto agli studenti. Contestualmente si devono indicare </a:t>
            </a:r>
            <a:r>
              <a:rPr lang="it-IT" sz="1800" b="1" i="0" dirty="0">
                <a:solidFill>
                  <a:srgbClr val="222222"/>
                </a:solidFill>
                <a:effectLst/>
                <a:latin typeface="Tw Cen MT" panose="020B0602020104020603" pitchFamily="34" charset="0"/>
              </a:rPr>
              <a:t>i destinatari</a:t>
            </a:r>
            <a:r>
              <a:rPr lang="it-IT" sz="1800" b="0" i="0" dirty="0">
                <a:solidFill>
                  <a:srgbClr val="222222"/>
                </a:solidFill>
                <a:effectLst/>
                <a:latin typeface="Tw Cen MT" panose="020B0602020104020603" pitchFamily="34" charset="0"/>
              </a:rPr>
              <a:t> della UDA (in modo preciso). Eventualmente si può delineare un breve quadro della classe che si immagina di coinvolgere nell’attività didattica, segnalando la presenza di studenti con certificazioni (ad esempio DSA). </a:t>
            </a:r>
          </a:p>
          <a:p>
            <a:pPr algn="just">
              <a:lnSpc>
                <a:spcPct val="150000"/>
              </a:lnSpc>
            </a:pPr>
            <a:r>
              <a:rPr lang="it-IT" sz="1800" b="1" i="0" dirty="0">
                <a:solidFill>
                  <a:srgbClr val="3B9EB1"/>
                </a:solidFill>
                <a:effectLst/>
                <a:latin typeface="Tw Cen MT" panose="020B0602020104020603" pitchFamily="34" charset="0"/>
              </a:rPr>
              <a:t>CON CHI?</a:t>
            </a:r>
            <a:endParaRPr lang="it-IT" sz="1800" b="0" i="0" dirty="0">
              <a:solidFill>
                <a:srgbClr val="3B9EB1"/>
              </a:solidFill>
              <a:effectLst/>
              <a:latin typeface="Tw Cen MT" panose="020B0602020104020603" pitchFamily="34" charset="0"/>
            </a:endParaRPr>
          </a:p>
          <a:p>
            <a:pPr marL="0" indent="0" algn="just">
              <a:lnSpc>
                <a:spcPct val="150000"/>
              </a:lnSpc>
              <a:buNone/>
            </a:pPr>
            <a:r>
              <a:rPr lang="it-IT" sz="1800" b="0" i="0" dirty="0">
                <a:solidFill>
                  <a:srgbClr val="222222"/>
                </a:solidFill>
                <a:effectLst/>
                <a:latin typeface="Tw Cen MT" panose="020B0602020104020603" pitchFamily="34" charset="0"/>
              </a:rPr>
              <a:t>Ci si chieda subito quali sono le </a:t>
            </a:r>
            <a:r>
              <a:rPr lang="it-IT" sz="1800" b="1" i="0" dirty="0">
                <a:solidFill>
                  <a:srgbClr val="222222"/>
                </a:solidFill>
                <a:effectLst/>
                <a:latin typeface="Tw Cen MT" panose="020B0602020104020603" pitchFamily="34" charset="0"/>
              </a:rPr>
              <a:t>risorse umane</a:t>
            </a:r>
            <a:r>
              <a:rPr lang="it-IT" sz="1800" b="0" i="0" dirty="0">
                <a:solidFill>
                  <a:srgbClr val="222222"/>
                </a:solidFill>
                <a:effectLst/>
                <a:latin typeface="Tw Cen MT" panose="020B0602020104020603" pitchFamily="34" charset="0"/>
              </a:rPr>
              <a:t> da coinvolgere: oltre ai colleghi delle discipline prescelte, possono essere introdotti assistenti di laboratorio, personale ATA (ad esempio, per la predisposizione degli spazi) ed eventualmente degli ospiti esterni (come un esperto, un autore, un professore universitario…).</a:t>
            </a:r>
          </a:p>
          <a:p>
            <a:pPr algn="l">
              <a:lnSpc>
                <a:spcPct val="150000"/>
              </a:lnSpc>
            </a:pPr>
            <a:r>
              <a:rPr lang="it-IT" sz="1800" b="1" i="0" dirty="0">
                <a:solidFill>
                  <a:srgbClr val="3B9EB1"/>
                </a:solidFill>
                <a:effectLst/>
                <a:latin typeface="Tw Cen MT" panose="020B0602020104020603" pitchFamily="34" charset="0"/>
              </a:rPr>
              <a:t>QUANDO E DOVE?</a:t>
            </a:r>
            <a:endParaRPr lang="it-IT" sz="1800" b="0" i="0" dirty="0">
              <a:solidFill>
                <a:srgbClr val="3B9EB1"/>
              </a:solidFill>
              <a:effectLst/>
              <a:latin typeface="Tw Cen MT" panose="020B0602020104020603" pitchFamily="34" charset="0"/>
            </a:endParaRPr>
          </a:p>
          <a:p>
            <a:pPr marL="0" indent="0" algn="l">
              <a:lnSpc>
                <a:spcPct val="150000"/>
              </a:lnSpc>
              <a:buNone/>
            </a:pPr>
            <a:r>
              <a:rPr lang="it-IT" sz="1800" b="0" i="0" dirty="0">
                <a:solidFill>
                  <a:srgbClr val="222222"/>
                </a:solidFill>
                <a:effectLst/>
                <a:latin typeface="Tw Cen MT" panose="020B0602020104020603" pitchFamily="34" charset="0"/>
              </a:rPr>
              <a:t>Si determinino le </a:t>
            </a:r>
            <a:r>
              <a:rPr lang="it-IT" sz="1800" b="1" i="0" dirty="0">
                <a:solidFill>
                  <a:srgbClr val="222222"/>
                </a:solidFill>
                <a:effectLst/>
                <a:latin typeface="Tw Cen MT" panose="020B0602020104020603" pitchFamily="34" charset="0"/>
              </a:rPr>
              <a:t>tempistiche </a:t>
            </a:r>
            <a:r>
              <a:rPr lang="it-IT" sz="1800" dirty="0">
                <a:solidFill>
                  <a:srgbClr val="222222"/>
                </a:solidFill>
                <a:effectLst/>
                <a:latin typeface="Tw Cen MT" panose="020B0602020104020603" pitchFamily="34" charset="0"/>
              </a:rPr>
              <a:t>(dalle 12-15 ore alle 60) </a:t>
            </a:r>
            <a:r>
              <a:rPr lang="it-IT" sz="1800" b="0" i="0" dirty="0">
                <a:solidFill>
                  <a:srgbClr val="222222"/>
                </a:solidFill>
                <a:effectLst/>
                <a:latin typeface="Tw Cen MT" panose="020B0602020104020603" pitchFamily="34" charset="0"/>
              </a:rPr>
              <a:t>e </a:t>
            </a:r>
            <a:r>
              <a:rPr lang="it-IT" sz="1800" b="1" i="0" dirty="0">
                <a:solidFill>
                  <a:srgbClr val="222222"/>
                </a:solidFill>
                <a:effectLst/>
                <a:latin typeface="Tw Cen MT" panose="020B0602020104020603" pitchFamily="34" charset="0"/>
              </a:rPr>
              <a:t>quali spazi </a:t>
            </a:r>
            <a:r>
              <a:rPr lang="it-IT" sz="1800" dirty="0">
                <a:solidFill>
                  <a:srgbClr val="222222"/>
                </a:solidFill>
                <a:latin typeface="Tw Cen MT" panose="020B0602020104020603" pitchFamily="34" charset="0"/>
              </a:rPr>
              <a:t>(</a:t>
            </a:r>
            <a:r>
              <a:rPr lang="it-IT" sz="1800" b="0" i="0" dirty="0">
                <a:solidFill>
                  <a:srgbClr val="222222"/>
                </a:solidFill>
                <a:effectLst/>
                <a:latin typeface="Tw Cen MT" panose="020B0602020104020603" pitchFamily="34" charset="0"/>
              </a:rPr>
              <a:t>laboratori, palestre, spazi esterni, aule speciali...). Allo stesso modo, si prevedano gli </a:t>
            </a:r>
            <a:r>
              <a:rPr lang="it-IT" sz="1800" b="1" i="0" dirty="0">
                <a:solidFill>
                  <a:srgbClr val="222222"/>
                </a:solidFill>
                <a:effectLst/>
                <a:latin typeface="Tw Cen MT" panose="020B0602020104020603" pitchFamily="34" charset="0"/>
              </a:rPr>
              <a:t>strumenti</a:t>
            </a:r>
            <a:r>
              <a:rPr lang="it-IT" sz="1800" b="0" i="0" dirty="0">
                <a:solidFill>
                  <a:srgbClr val="222222"/>
                </a:solidFill>
                <a:effectLst/>
                <a:latin typeface="Tw Cen MT" panose="020B0602020104020603" pitchFamily="34" charset="0"/>
              </a:rPr>
              <a:t> che devono essere presenti: dai device personali alla LIM, da strumentazioni laboratoriali a materiali sportivi…</a:t>
            </a:r>
          </a:p>
          <a:p>
            <a:pPr marL="0" indent="0" algn="just">
              <a:buNone/>
            </a:pPr>
            <a:endParaRPr lang="it-IT" sz="1800" b="0" i="0" dirty="0">
              <a:solidFill>
                <a:srgbClr val="222222"/>
              </a:solidFill>
              <a:effectLst/>
              <a:latin typeface="Tw Cen MT" panose="020B0602020104020603" pitchFamily="34" charset="0"/>
            </a:endParaRPr>
          </a:p>
        </p:txBody>
      </p:sp>
    </p:spTree>
    <p:extLst>
      <p:ext uri="{BB962C8B-B14F-4D97-AF65-F5344CB8AC3E}">
        <p14:creationId xmlns:p14="http://schemas.microsoft.com/office/powerpoint/2010/main" val="129401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23BA30-8A4F-E65C-98AF-0B07A5B18EB4}"/>
              </a:ext>
            </a:extLst>
          </p:cNvPr>
          <p:cNvSpPr>
            <a:spLocks noGrp="1"/>
          </p:cNvSpPr>
          <p:nvPr>
            <p:ph type="title"/>
          </p:nvPr>
        </p:nvSpPr>
        <p:spPr>
          <a:xfrm>
            <a:off x="464460" y="488147"/>
            <a:ext cx="11029616" cy="1188720"/>
          </a:xfrm>
        </p:spPr>
        <p:txBody>
          <a:bodyPr>
            <a:normAutofit/>
          </a:bodyPr>
          <a:lstStyle/>
          <a:p>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Da dove partire...</a:t>
            </a:r>
          </a:p>
        </p:txBody>
      </p:sp>
      <p:sp>
        <p:nvSpPr>
          <p:cNvPr id="3" name="Segnaposto contenuto 2">
            <a:extLst>
              <a:ext uri="{FF2B5EF4-FFF2-40B4-BE49-F238E27FC236}">
                <a16:creationId xmlns:a16="http://schemas.microsoft.com/office/drawing/2014/main" id="{0A02513B-F3CD-3CC5-CCC8-4BDE4C3620AC}"/>
              </a:ext>
            </a:extLst>
          </p:cNvPr>
          <p:cNvSpPr>
            <a:spLocks noGrp="1"/>
          </p:cNvSpPr>
          <p:nvPr>
            <p:ph idx="1"/>
          </p:nvPr>
        </p:nvSpPr>
        <p:spPr>
          <a:xfrm>
            <a:off x="581192" y="1225685"/>
            <a:ext cx="11029615" cy="5145932"/>
          </a:xfrm>
        </p:spPr>
        <p:txBody>
          <a:bodyPr>
            <a:normAutofit/>
          </a:bodyPr>
          <a:lstStyle/>
          <a:p>
            <a:pPr marL="0" indent="0">
              <a:buNone/>
            </a:pPr>
            <a:r>
              <a:rPr lang="it-IT" sz="2000" dirty="0">
                <a:latin typeface="Tw Cen MT" panose="020B0602020104020603" pitchFamily="34" charset="0"/>
              </a:rPr>
              <a:t>Nella progettazione di un’UDA si può cominciare: </a:t>
            </a:r>
          </a:p>
          <a:p>
            <a:r>
              <a:rPr lang="it-IT" sz="2000" dirty="0">
                <a:latin typeface="Tw Cen MT" panose="020B0602020104020603" pitchFamily="34" charset="0"/>
              </a:rPr>
              <a:t>dalla scelta di un </a:t>
            </a:r>
            <a:r>
              <a:rPr lang="it-IT" sz="2000" b="1" dirty="0">
                <a:latin typeface="Tw Cen MT" panose="020B0602020104020603" pitchFamily="34" charset="0"/>
              </a:rPr>
              <a:t>tema comune </a:t>
            </a:r>
            <a:r>
              <a:rPr lang="it-IT" sz="2000" dirty="0">
                <a:latin typeface="Tw Cen MT" panose="020B0602020104020603" pitchFamily="34" charset="0"/>
              </a:rPr>
              <a:t>ai vari insegnamenti, dato che un’UDA si configura solitamente come un percorso tematico interdisciplinare. </a:t>
            </a:r>
          </a:p>
          <a:p>
            <a:r>
              <a:rPr lang="it-IT" sz="2000" dirty="0">
                <a:latin typeface="Tw Cen MT" panose="020B0602020104020603" pitchFamily="34" charset="0"/>
              </a:rPr>
              <a:t>dall’ideazione del </a:t>
            </a:r>
            <a:r>
              <a:rPr lang="it-IT" sz="2000" b="1" dirty="0">
                <a:latin typeface="Tw Cen MT" panose="020B0602020104020603" pitchFamily="34" charset="0"/>
              </a:rPr>
              <a:t>compito di realtà </a:t>
            </a:r>
            <a:r>
              <a:rPr lang="it-IT" sz="2000" dirty="0">
                <a:latin typeface="Tw Cen MT" panose="020B0602020104020603" pitchFamily="34" charset="0"/>
              </a:rPr>
              <a:t>da sottoporre agli alunni, visto che </a:t>
            </a:r>
            <a:r>
              <a:rPr lang="it-IT" sz="2000" dirty="0" err="1">
                <a:latin typeface="Tw Cen MT" panose="020B0602020104020603" pitchFamily="34" charset="0"/>
              </a:rPr>
              <a:t>l’UdA</a:t>
            </a:r>
            <a:r>
              <a:rPr lang="it-IT" sz="2000" dirty="0">
                <a:latin typeface="Tw Cen MT" panose="020B0602020104020603" pitchFamily="34" charset="0"/>
              </a:rPr>
              <a:t> è finalizzata alla promozione di competenze utili ad affrontare delle situazioni-problema simili alla vita reale (</a:t>
            </a:r>
            <a:r>
              <a:rPr lang="it-IT" sz="2000" i="1" dirty="0">
                <a:latin typeface="Tw Cen MT" panose="020B0602020104020603" pitchFamily="34" charset="0"/>
              </a:rPr>
              <a:t>problem-based learning</a:t>
            </a:r>
            <a:r>
              <a:rPr lang="it-IT" sz="2000" dirty="0">
                <a:latin typeface="Tw Cen MT" panose="020B0602020104020603" pitchFamily="34" charset="0"/>
              </a:rPr>
              <a:t>)</a:t>
            </a:r>
          </a:p>
          <a:p>
            <a:r>
              <a:rPr lang="it-IT" sz="2000" dirty="0">
                <a:latin typeface="Tw Cen MT" panose="020B0602020104020603" pitchFamily="34" charset="0"/>
              </a:rPr>
              <a:t>dall’immaginazione del </a:t>
            </a:r>
            <a:r>
              <a:rPr lang="it-IT" sz="2000" b="1" dirty="0">
                <a:latin typeface="Tw Cen MT" panose="020B0602020104020603" pitchFamily="34" charset="0"/>
              </a:rPr>
              <a:t>prodotto finale</a:t>
            </a:r>
            <a:r>
              <a:rPr lang="it-IT" sz="2000" dirty="0">
                <a:latin typeface="Tw Cen MT" panose="020B0602020104020603" pitchFamily="34" charset="0"/>
              </a:rPr>
              <a:t>, per poi riflettere sull’agire competente che gli studenti devono mettere in atto per realizzarlo</a:t>
            </a:r>
          </a:p>
          <a:p>
            <a:r>
              <a:rPr lang="it-IT" sz="2000" dirty="0">
                <a:latin typeface="Tw Cen MT" panose="020B0602020104020603" pitchFamily="34" charset="0"/>
              </a:rPr>
              <a:t>dall’individuazione delle </a:t>
            </a:r>
            <a:r>
              <a:rPr lang="it-IT" sz="2000" b="1" dirty="0">
                <a:latin typeface="Tw Cen MT" panose="020B0602020104020603" pitchFamily="34" charset="0"/>
              </a:rPr>
              <a:t>competenze</a:t>
            </a:r>
            <a:r>
              <a:rPr lang="it-IT" sz="2000" dirty="0">
                <a:latin typeface="Tw Cen MT" panose="020B0602020104020603" pitchFamily="34" charset="0"/>
              </a:rPr>
              <a:t> che si intendono promuovere</a:t>
            </a:r>
          </a:p>
        </p:txBody>
      </p:sp>
    </p:spTree>
    <p:extLst>
      <p:ext uri="{BB962C8B-B14F-4D97-AF65-F5344CB8AC3E}">
        <p14:creationId xmlns:p14="http://schemas.microsoft.com/office/powerpoint/2010/main" val="409836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2B20D7-BF3A-7883-9611-68754622F2CF}"/>
              </a:ext>
            </a:extLst>
          </p:cNvPr>
          <p:cNvSpPr>
            <a:spLocks noGrp="1"/>
          </p:cNvSpPr>
          <p:nvPr>
            <p:ph type="title"/>
          </p:nvPr>
        </p:nvSpPr>
        <p:spPr>
          <a:xfrm>
            <a:off x="581192" y="702156"/>
            <a:ext cx="11029616" cy="834814"/>
          </a:xfrm>
        </p:spPr>
        <p:txBody>
          <a:bodyPr>
            <a:normAutofit/>
          </a:bodyPr>
          <a:lstStyle/>
          <a:p>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…dove arrivare</a:t>
            </a:r>
          </a:p>
        </p:txBody>
      </p:sp>
      <p:sp>
        <p:nvSpPr>
          <p:cNvPr id="3" name="Segnaposto contenuto 2">
            <a:extLst>
              <a:ext uri="{FF2B5EF4-FFF2-40B4-BE49-F238E27FC236}">
                <a16:creationId xmlns:a16="http://schemas.microsoft.com/office/drawing/2014/main" id="{E9EFD6DD-E221-FE34-AF8B-1DC9998D3E66}"/>
              </a:ext>
            </a:extLst>
          </p:cNvPr>
          <p:cNvSpPr>
            <a:spLocks noGrp="1"/>
          </p:cNvSpPr>
          <p:nvPr>
            <p:ph idx="1"/>
          </p:nvPr>
        </p:nvSpPr>
        <p:spPr>
          <a:xfrm>
            <a:off x="581192" y="1741251"/>
            <a:ext cx="11029615" cy="4756826"/>
          </a:xfrm>
        </p:spPr>
        <p:txBody>
          <a:bodyPr>
            <a:normAutofit/>
          </a:bodyPr>
          <a:lstStyle/>
          <a:p>
            <a:pPr marL="0" indent="0" algn="just">
              <a:lnSpc>
                <a:spcPct val="150000"/>
              </a:lnSpc>
              <a:buNone/>
            </a:pPr>
            <a:r>
              <a:rPr lang="it-IT" dirty="0">
                <a:latin typeface="Tw Cen MT" panose="020B0602020104020603" pitchFamily="34" charset="0"/>
              </a:rPr>
              <a:t>I </a:t>
            </a:r>
            <a:r>
              <a:rPr lang="it-IT" sz="2000" b="1" dirty="0">
                <a:latin typeface="Tw Cen MT" panose="020B0602020104020603" pitchFamily="34" charset="0"/>
              </a:rPr>
              <a:t>compiti di realtà </a:t>
            </a:r>
            <a:r>
              <a:rPr lang="it-IT" sz="2000" dirty="0">
                <a:latin typeface="Tw Cen MT" panose="020B0602020104020603" pitchFamily="34" charset="0"/>
              </a:rPr>
              <a:t>utilizzano delle </a:t>
            </a:r>
            <a:r>
              <a:rPr lang="it-IT" sz="2000" b="1" dirty="0">
                <a:latin typeface="Tw Cen MT" panose="020B0602020104020603" pitchFamily="34" charset="0"/>
              </a:rPr>
              <a:t>situazioni-problema</a:t>
            </a:r>
            <a:r>
              <a:rPr lang="it-IT" sz="2000" dirty="0">
                <a:latin typeface="Tw Cen MT" panose="020B0602020104020603" pitchFamily="34" charset="0"/>
              </a:rPr>
              <a:t>, ossia delle consegne che: </a:t>
            </a:r>
          </a:p>
          <a:p>
            <a:pPr algn="just">
              <a:lnSpc>
                <a:spcPct val="150000"/>
              </a:lnSpc>
              <a:buFont typeface="Wingdings" panose="05000000000000000000" pitchFamily="2" charset="2"/>
              <a:buChar char="§"/>
            </a:pPr>
            <a:r>
              <a:rPr lang="it-IT" sz="2000" dirty="0">
                <a:latin typeface="Tw Cen MT" panose="020B0602020104020603" pitchFamily="34" charset="0"/>
              </a:rPr>
              <a:t>rappresentano una sfida inedita, significativa ma affrontabile per gli alunni; </a:t>
            </a:r>
          </a:p>
          <a:p>
            <a:pPr algn="just">
              <a:lnSpc>
                <a:spcPct val="150000"/>
              </a:lnSpc>
              <a:buFont typeface="Wingdings" panose="05000000000000000000" pitchFamily="2" charset="2"/>
              <a:buChar char="§"/>
            </a:pPr>
            <a:r>
              <a:rPr lang="it-IT" sz="2000" dirty="0">
                <a:latin typeface="Tw Cen MT" panose="020B0602020104020603" pitchFamily="34" charset="0"/>
              </a:rPr>
              <a:t>risultano essere aperte a soluzioni multiple o ad un’unica soluzione a cui si può arrivare da percorsi differenti;</a:t>
            </a:r>
          </a:p>
          <a:p>
            <a:pPr algn="just">
              <a:lnSpc>
                <a:spcPct val="150000"/>
              </a:lnSpc>
              <a:buFont typeface="Wingdings" panose="05000000000000000000" pitchFamily="2" charset="2"/>
              <a:buChar char="§"/>
            </a:pPr>
            <a:r>
              <a:rPr lang="it-IT" sz="2000" dirty="0">
                <a:latin typeface="Tw Cen MT" panose="020B0602020104020603" pitchFamily="34" charset="0"/>
              </a:rPr>
              <a:t>comportano la mobilitazione di competenze interdisciplinari;</a:t>
            </a:r>
          </a:p>
          <a:p>
            <a:pPr algn="just">
              <a:lnSpc>
                <a:spcPct val="150000"/>
              </a:lnSpc>
              <a:buFont typeface="Wingdings" panose="05000000000000000000" pitchFamily="2" charset="2"/>
              <a:buChar char="§"/>
            </a:pPr>
            <a:r>
              <a:rPr lang="it-IT" sz="2000" dirty="0">
                <a:latin typeface="Tw Cen MT" panose="020B0602020104020603" pitchFamily="34" charset="0"/>
              </a:rPr>
              <a:t>sono contestualizzate ed offrono la possibilità di collaborare per la loro risoluzione</a:t>
            </a:r>
          </a:p>
          <a:p>
            <a:pPr algn="just">
              <a:lnSpc>
                <a:spcPct val="150000"/>
              </a:lnSpc>
              <a:buFont typeface="Wingdings" panose="05000000000000000000" pitchFamily="2" charset="2"/>
              <a:buChar char="§"/>
            </a:pPr>
            <a:endParaRPr lang="it-IT" sz="2000" dirty="0">
              <a:latin typeface="Tw Cen MT" panose="020B0602020104020603" pitchFamily="34" charset="0"/>
            </a:endParaRPr>
          </a:p>
          <a:p>
            <a:pPr marL="0" indent="0" algn="just">
              <a:lnSpc>
                <a:spcPct val="150000"/>
              </a:lnSpc>
              <a:buNone/>
            </a:pPr>
            <a:r>
              <a:rPr lang="it-IT" sz="2000" dirty="0">
                <a:latin typeface="Tw Cen MT" panose="020B0602020104020603" pitchFamily="34" charset="0"/>
              </a:rPr>
              <a:t>Esempi concreti: realizzare un mini reportage, creare manufatti, fare un </a:t>
            </a:r>
            <a:r>
              <a:rPr lang="it-IT" sz="2000" i="1" dirty="0" err="1">
                <a:latin typeface="Tw Cen MT" panose="020B0602020104020603" pitchFamily="34" charset="0"/>
              </a:rPr>
              <a:t>lapbook</a:t>
            </a:r>
            <a:r>
              <a:rPr lang="it-IT" sz="2000" dirty="0">
                <a:latin typeface="Tw Cen MT" panose="020B0602020104020603" pitchFamily="34" charset="0"/>
              </a:rPr>
              <a:t>, fare una ricerca...</a:t>
            </a:r>
          </a:p>
        </p:txBody>
      </p:sp>
    </p:spTree>
    <p:extLst>
      <p:ext uri="{BB962C8B-B14F-4D97-AF65-F5344CB8AC3E}">
        <p14:creationId xmlns:p14="http://schemas.microsoft.com/office/powerpoint/2010/main" val="364009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BAD620F-5635-E64F-F511-A2F12C791C57}"/>
              </a:ext>
            </a:extLst>
          </p:cNvPr>
          <p:cNvSpPr>
            <a:spLocks noGrp="1"/>
          </p:cNvSpPr>
          <p:nvPr>
            <p:ph idx="1"/>
          </p:nvPr>
        </p:nvSpPr>
        <p:spPr>
          <a:xfrm>
            <a:off x="275665" y="1842247"/>
            <a:ext cx="4592170" cy="4133103"/>
          </a:xfrm>
        </p:spPr>
        <p:txBody>
          <a:bodyPr anchor="t"/>
          <a:lstStyle/>
          <a:p>
            <a:pPr algn="ctr"/>
            <a:r>
              <a:rPr lang="it-IT" sz="2000" dirty="0"/>
              <a:t>Interdisciplinarietà</a:t>
            </a:r>
          </a:p>
          <a:p>
            <a:pPr algn="ctr"/>
            <a:r>
              <a:rPr lang="it-IT" sz="2000" dirty="0"/>
              <a:t>Progettazione complessa e ipoteticamente più completa</a:t>
            </a:r>
          </a:p>
          <a:p>
            <a:pPr algn="ctr"/>
            <a:r>
              <a:rPr lang="it-IT" sz="2000" dirty="0"/>
              <a:t>Uguale (o comunque molto simile) per tutti</a:t>
            </a:r>
          </a:p>
          <a:p>
            <a:pPr algn="ctr"/>
            <a:r>
              <a:rPr lang="it-IT" sz="2000" dirty="0"/>
              <a:t>Favorisce lo sviluppo di competenze incoraggiando gli alunni e le alunne ad agire autonomamente (con la mediazione dell’insegnante)</a:t>
            </a:r>
          </a:p>
          <a:p>
            <a:endParaRPr lang="it-IT" dirty="0"/>
          </a:p>
          <a:p>
            <a:endParaRPr lang="it-IT" dirty="0"/>
          </a:p>
        </p:txBody>
      </p:sp>
      <p:sp>
        <p:nvSpPr>
          <p:cNvPr id="4" name="Titolo 1">
            <a:extLst>
              <a:ext uri="{FF2B5EF4-FFF2-40B4-BE49-F238E27FC236}">
                <a16:creationId xmlns:a16="http://schemas.microsoft.com/office/drawing/2014/main" id="{A3749ADA-D2F9-5DEE-FD87-E0C939E1155C}"/>
              </a:ext>
            </a:extLst>
          </p:cNvPr>
          <p:cNvSpPr>
            <a:spLocks noGrp="1"/>
          </p:cNvSpPr>
          <p:nvPr>
            <p:ph type="title"/>
          </p:nvPr>
        </p:nvSpPr>
        <p:spPr>
          <a:xfrm>
            <a:off x="8138440" y="594580"/>
            <a:ext cx="2478014" cy="834814"/>
          </a:xfrm>
        </p:spPr>
        <p:txBody>
          <a:bodyPr>
            <a:normAutofit/>
          </a:bodyPr>
          <a:lstStyle/>
          <a:p>
            <a:pPr algn="ctr"/>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Criticità</a:t>
            </a:r>
          </a:p>
        </p:txBody>
      </p:sp>
      <p:sp>
        <p:nvSpPr>
          <p:cNvPr id="5" name="Titolo 1">
            <a:extLst>
              <a:ext uri="{FF2B5EF4-FFF2-40B4-BE49-F238E27FC236}">
                <a16:creationId xmlns:a16="http://schemas.microsoft.com/office/drawing/2014/main" id="{54D482DB-E453-44C3-5607-83948747AB91}"/>
              </a:ext>
            </a:extLst>
          </p:cNvPr>
          <p:cNvSpPr txBox="1">
            <a:spLocks/>
          </p:cNvSpPr>
          <p:nvPr/>
        </p:nvSpPr>
        <p:spPr>
          <a:xfrm>
            <a:off x="1358154" y="594580"/>
            <a:ext cx="2695408" cy="834814"/>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solidFill>
                  <a:schemeClr val="accent1"/>
                </a:solidFill>
                <a:effectLst>
                  <a:outerShdw blurRad="38100" dist="38100" dir="2700000" algn="tl">
                    <a:srgbClr val="000000">
                      <a:alpha val="43137"/>
                    </a:srgbClr>
                  </a:outerShdw>
                </a:effectLst>
                <a:latin typeface="Tw Cen MT" panose="020B0602020104020603" pitchFamily="34" charset="0"/>
              </a:rPr>
              <a:t>VANTAGGI</a:t>
            </a:r>
          </a:p>
        </p:txBody>
      </p:sp>
      <p:sp>
        <p:nvSpPr>
          <p:cNvPr id="6" name="Segnaposto contenuto 2">
            <a:extLst>
              <a:ext uri="{FF2B5EF4-FFF2-40B4-BE49-F238E27FC236}">
                <a16:creationId xmlns:a16="http://schemas.microsoft.com/office/drawing/2014/main" id="{9F96AA3B-982F-C15A-A615-578CA975F278}"/>
              </a:ext>
            </a:extLst>
          </p:cNvPr>
          <p:cNvSpPr txBox="1">
            <a:spLocks/>
          </p:cNvSpPr>
          <p:nvPr/>
        </p:nvSpPr>
        <p:spPr>
          <a:xfrm>
            <a:off x="6936442" y="1842247"/>
            <a:ext cx="4592170" cy="4356847"/>
          </a:xfrm>
          <a:prstGeom prst="rect">
            <a:avLst/>
          </a:prstGeom>
        </p:spPr>
        <p:txBody>
          <a:bodyPr vert="horz" lIns="91440" tIns="45720" rIns="91440" bIns="45720" rtlCol="0" anchor="t">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ctr"/>
            <a:r>
              <a:rPr lang="it-IT" sz="2000" dirty="0"/>
              <a:t>Rischio di perdita del focus</a:t>
            </a:r>
          </a:p>
          <a:p>
            <a:pPr algn="ctr"/>
            <a:r>
              <a:rPr lang="it-IT" sz="2000" dirty="0"/>
              <a:t>Forse troppa complessità? Rischio di affaticamento e scoraggiamento</a:t>
            </a:r>
          </a:p>
          <a:p>
            <a:pPr algn="ctr"/>
            <a:r>
              <a:rPr lang="it-IT" sz="2000" dirty="0"/>
              <a:t>Schema rigido, difficilmente modificabile</a:t>
            </a:r>
          </a:p>
          <a:p>
            <a:pPr algn="ctr"/>
            <a:r>
              <a:rPr lang="it-IT" sz="2000" dirty="0"/>
              <a:t>Dispendiosa in termini di tempo ed energie</a:t>
            </a:r>
          </a:p>
          <a:p>
            <a:endParaRPr lang="it-IT" dirty="0"/>
          </a:p>
          <a:p>
            <a:endParaRPr lang="it-IT" dirty="0"/>
          </a:p>
        </p:txBody>
      </p:sp>
    </p:spTree>
    <p:extLst>
      <p:ext uri="{BB962C8B-B14F-4D97-AF65-F5344CB8AC3E}">
        <p14:creationId xmlns:p14="http://schemas.microsoft.com/office/powerpoint/2010/main" val="412124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AFC0C85-0A51-AB50-E466-7DA87AD6EEDD}"/>
              </a:ext>
            </a:extLst>
          </p:cNvPr>
          <p:cNvSpPr>
            <a:spLocks noGrp="1"/>
          </p:cNvSpPr>
          <p:nvPr>
            <p:ph idx="1"/>
          </p:nvPr>
        </p:nvSpPr>
        <p:spPr>
          <a:xfrm>
            <a:off x="454732" y="764983"/>
            <a:ext cx="11257370" cy="1265523"/>
          </a:xfrm>
        </p:spPr>
        <p:txBody>
          <a:bodyPr/>
          <a:lstStyle/>
          <a:p>
            <a:r>
              <a:rPr lang="it-IT" sz="1800" dirty="0">
                <a:latin typeface="Tw Cen MT" panose="020B0602020104020603" pitchFamily="34" charset="0"/>
              </a:rPr>
              <a:t>https://www.tuttoscuola.com/unita-di-apprendimento-geografia/</a:t>
            </a:r>
          </a:p>
          <a:p>
            <a:endParaRPr lang="it-IT" dirty="0"/>
          </a:p>
        </p:txBody>
      </p:sp>
    </p:spTree>
    <p:extLst>
      <p:ext uri="{BB962C8B-B14F-4D97-AF65-F5344CB8AC3E}">
        <p14:creationId xmlns:p14="http://schemas.microsoft.com/office/powerpoint/2010/main" val="3117065381"/>
      </p:ext>
    </p:extLst>
  </p:cSld>
  <p:clrMapOvr>
    <a:masterClrMapping/>
  </p:clrMapOvr>
</p:sld>
</file>

<file path=ppt/theme/theme1.xml><?xml version="1.0" encoding="utf-8"?>
<a:theme xmlns:a="http://schemas.openxmlformats.org/drawingml/2006/main" name="Dividend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0</TotalTime>
  <Words>627</Words>
  <Application>Microsoft Office PowerPoint</Application>
  <PresentationFormat>Widescreen</PresentationFormat>
  <Paragraphs>45</Paragraphs>
  <Slides>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Century Schoolbook</vt:lpstr>
      <vt:lpstr>Franklin Gothic Book</vt:lpstr>
      <vt:lpstr>Gill Sans MT</vt:lpstr>
      <vt:lpstr>Tw Cen MT</vt:lpstr>
      <vt:lpstr>Wingdings</vt:lpstr>
      <vt:lpstr>Wingdings 2</vt:lpstr>
      <vt:lpstr>DividendVTI</vt:lpstr>
      <vt:lpstr>Presentazione standard di PowerPoint</vt:lpstr>
      <vt:lpstr>Uno schema per inquadrare l’uda</vt:lpstr>
      <vt:lpstr>Presentazione standard di PowerPoint</vt:lpstr>
      <vt:lpstr>Da dove partire...</vt:lpstr>
      <vt:lpstr>…dove arrivare</vt:lpstr>
      <vt:lpstr>Criticità</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Reviewer</dc:creator>
  <cp:lastModifiedBy>Reviewer </cp:lastModifiedBy>
  <cp:revision>2</cp:revision>
  <dcterms:created xsi:type="dcterms:W3CDTF">2022-10-25T18:33:26Z</dcterms:created>
  <dcterms:modified xsi:type="dcterms:W3CDTF">2023-10-16T20:30:45Z</dcterms:modified>
</cp:coreProperties>
</file>