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5" r:id="rId3"/>
    <p:sldId id="258" r:id="rId4"/>
    <p:sldId id="259" r:id="rId5"/>
    <p:sldId id="293" r:id="rId6"/>
    <p:sldId id="294" r:id="rId7"/>
    <p:sldId id="295" r:id="rId8"/>
    <p:sldId id="260" r:id="rId9"/>
    <p:sldId id="276" r:id="rId10"/>
    <p:sldId id="277" r:id="rId11"/>
    <p:sldId id="278" r:id="rId12"/>
    <p:sldId id="279" r:id="rId13"/>
    <p:sldId id="301" r:id="rId14"/>
    <p:sldId id="281" r:id="rId15"/>
    <p:sldId id="282" r:id="rId16"/>
    <p:sldId id="284" r:id="rId17"/>
    <p:sldId id="285" r:id="rId18"/>
    <p:sldId id="287" r:id="rId19"/>
    <p:sldId id="297" r:id="rId20"/>
    <p:sldId id="296" r:id="rId21"/>
    <p:sldId id="288" r:id="rId22"/>
    <p:sldId id="290" r:id="rId23"/>
    <p:sldId id="291" r:id="rId24"/>
    <p:sldId id="292" r:id="rId25"/>
    <p:sldId id="289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2EFC9-56FE-44B6-A148-AFBF2BE66AE4}" v="1606" dt="2023-04-21T12:09:2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C85A3-8DF9-45C6-80CE-1D5C8E58F3A4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C3599-EC78-4273-A842-69E8C73FEB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93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3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8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20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3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9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9E404D6-05E3-315B-5E2A-D3B81A557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CF543E-DB8D-B918-F6F9-44A3589EA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2156747"/>
            <a:ext cx="9078562" cy="2387600"/>
          </a:xfrm>
        </p:spPr>
        <p:txBody>
          <a:bodyPr>
            <a:normAutofit/>
          </a:bodyPr>
          <a:lstStyle/>
          <a:p>
            <a:r>
              <a:rPr lang="it-IT" sz="5100" dirty="0"/>
              <a:t>Linguistica Digitale: 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CD040A-6FE8-704D-1B8D-641B4B531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3510" y="6152998"/>
            <a:ext cx="2318470" cy="592975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it-IT" sz="1100" dirty="0"/>
              <a:t>Dott.ssa Giada Parodi</a:t>
            </a:r>
          </a:p>
          <a:p>
            <a:pPr algn="r">
              <a:lnSpc>
                <a:spcPct val="100000"/>
              </a:lnSpc>
            </a:pPr>
            <a:r>
              <a:rPr lang="it-IT" sz="1100" dirty="0"/>
              <a:t>giada.parodi@unibg.it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F67228-09FB-0390-3352-45A43F18563F}"/>
              </a:ext>
            </a:extLst>
          </p:cNvPr>
          <p:cNvSpPr txBox="1"/>
          <p:nvPr/>
        </p:nvSpPr>
        <p:spPr>
          <a:xfrm>
            <a:off x="404552" y="4646064"/>
            <a:ext cx="1148264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100" dirty="0"/>
              <a:t>Sketch Engine – Come creare un corpus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CF2A209-79F2-FE10-C7F8-93E3401FB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7137" y="6062486"/>
            <a:ext cx="3428667" cy="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9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DB410-3EB6-2457-BF1A-2994A209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Select corpus - ADVANCED</a:t>
            </a:r>
            <a:endParaRPr lang="it-IT" dirty="0"/>
          </a:p>
        </p:txBody>
      </p:sp>
      <p:pic>
        <p:nvPicPr>
          <p:cNvPr id="4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291E1D-9342-DEAF-A1A4-A88E7A2F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4"/>
          <a:stretch/>
        </p:blipFill>
        <p:spPr>
          <a:xfrm>
            <a:off x="543612" y="2333685"/>
            <a:ext cx="6288640" cy="369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4ED473-90CD-A6A8-D3A3-A36E8EF02E19}"/>
              </a:ext>
            </a:extLst>
          </p:cNvPr>
          <p:cNvSpPr txBox="1"/>
          <p:nvPr/>
        </p:nvSpPr>
        <p:spPr>
          <a:xfrm>
            <a:off x="6906637" y="2242145"/>
            <a:ext cx="4741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Utile se non possediamo un corpus nostro ma ne abbiamo uno in 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Selezioniamo il corpus che ci interessa tra quelli indicati, oppure lo cerchiamo con la barra di ricerca in alto: possiamo indicare la lingua del corpus che cerchiamo oppure il nome del corpus stesso. </a:t>
            </a:r>
          </a:p>
        </p:txBody>
      </p:sp>
    </p:spTree>
    <p:extLst>
      <p:ext uri="{BB962C8B-B14F-4D97-AF65-F5344CB8AC3E}">
        <p14:creationId xmlns:p14="http://schemas.microsoft.com/office/powerpoint/2010/main" val="7141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71C74-93E0-DD52-6499-ADD99D4E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Select corpus – MY CORPORA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0947C-57FA-8F62-187C-E8D61AF78852}"/>
              </a:ext>
            </a:extLst>
          </p:cNvPr>
          <p:cNvSpPr txBox="1"/>
          <p:nvPr/>
        </p:nvSpPr>
        <p:spPr>
          <a:xfrm>
            <a:off x="6410960" y="2787314"/>
            <a:ext cx="5058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Utile se possediamo un corpus nostro.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Carichiamo il nostro corpus dal PC o dal web, oppure lo selezioniamo tra quelli che abbiamo già caricato.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D8C212D-6C9B-6164-30AB-74152AC0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0" y="2320509"/>
            <a:ext cx="5587042" cy="321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7FA88-A8D7-7263-6115-725CB6EB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Select corpus – SHARED WITH ME</a:t>
            </a:r>
            <a:endParaRPr lang="it-IT" dirty="0"/>
          </a:p>
        </p:txBody>
      </p:sp>
      <p:pic>
        <p:nvPicPr>
          <p:cNvPr id="4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9477F0F-A527-1508-FF44-93DB9653D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 b="2794"/>
          <a:stretch/>
        </p:blipFill>
        <p:spPr>
          <a:xfrm>
            <a:off x="702097" y="2097088"/>
            <a:ext cx="5497535" cy="387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DEC3C3-7EB3-15D5-63CE-C481D5774764}"/>
              </a:ext>
            </a:extLst>
          </p:cNvPr>
          <p:cNvSpPr txBox="1"/>
          <p:nvPr/>
        </p:nvSpPr>
        <p:spPr>
          <a:xfrm>
            <a:off x="6199632" y="2878017"/>
            <a:ext cx="5290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Utile se qualcuno ha condiviso uno o più corpora dei suoi con noi.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Selezioniamo il corpus che ci interessa oppure lo cerchiamo con la barra di ricerca in alto. </a:t>
            </a:r>
          </a:p>
        </p:txBody>
      </p:sp>
    </p:spTree>
    <p:extLst>
      <p:ext uri="{BB962C8B-B14F-4D97-AF65-F5344CB8AC3E}">
        <p14:creationId xmlns:p14="http://schemas.microsoft.com/office/powerpoint/2010/main" val="29051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13F0A-67B2-358C-5F4B-006F0927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Costruire un corpus su Sketch Engine (1)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1269AD3-91EA-F6A1-86BE-79651B8D0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5" y="2881476"/>
            <a:ext cx="11758933" cy="369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A38E1FB-BCD9-1FAA-B3A8-C69A70ABDA69}"/>
              </a:ext>
            </a:extLst>
          </p:cNvPr>
          <p:cNvSpPr txBox="1">
            <a:spLocks/>
          </p:cNvSpPr>
          <p:nvPr/>
        </p:nvSpPr>
        <p:spPr>
          <a:xfrm>
            <a:off x="1258792" y="2097088"/>
            <a:ext cx="10391088" cy="45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39496">
              <a:lnSpc>
                <a:spcPct val="110000"/>
              </a:lnSpc>
              <a:spcBef>
                <a:spcPts val="590"/>
              </a:spcBef>
              <a:buFont typeface="Arial" panose="020B0604020202020204" pitchFamily="34" charset="0"/>
              <a:buNone/>
              <a:tabLst>
                <a:tab pos="264128" algn="l"/>
              </a:tabLst>
            </a:pPr>
            <a:r>
              <a:rPr lang="it-IT" dirty="0">
                <a:cs typeface="Times New Roman" panose="02020603050405020304" pitchFamily="18" charset="0"/>
              </a:rPr>
              <a:t>My Corpora &gt; New corpus    OPPURE    Barra di ricerca in alto &gt; Create corpus</a:t>
            </a:r>
          </a:p>
          <a:p>
            <a:pPr algn="ctr">
              <a:lnSpc>
                <a:spcPct val="110000"/>
              </a:lnSpc>
            </a:pPr>
            <a:endParaRPr lang="it-IT" sz="4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06BE6C-17BD-222C-BA1F-35B6B7EA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02" y="2145693"/>
            <a:ext cx="360780" cy="3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13F0A-67B2-358C-5F4B-006F0927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Costruire un corpus su Sketch Engine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C9EEC-DA0D-3A63-E39F-05C1DA38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631301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Inserire informazioni richieste per il corpus.</a:t>
            </a:r>
          </a:p>
          <a:p>
            <a:pPr algn="ctr"/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12EAED9-D7F5-E04E-5FF6-97EC0AFA0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95"/>
          <a:stretch/>
        </p:blipFill>
        <p:spPr>
          <a:xfrm>
            <a:off x="159274" y="2880788"/>
            <a:ext cx="5806200" cy="346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7AA4BB-7D08-13FE-DE1A-CD2F70D0C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72"/>
          <a:stretch/>
        </p:blipFill>
        <p:spPr>
          <a:xfrm>
            <a:off x="5978939" y="3500226"/>
            <a:ext cx="6050610" cy="222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5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813F0A-67B2-358C-5F4B-006F0927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Costruire un corpus su Sketch Engine (3)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617D92-7EC7-95C2-1866-F47E79F47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0" t="50709" r="22775" b="15129"/>
          <a:stretch/>
        </p:blipFill>
        <p:spPr>
          <a:xfrm>
            <a:off x="2339992" y="2407543"/>
            <a:ext cx="7512016" cy="150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BF034B-6EAA-3328-9F6E-C7A01084C6AF}"/>
              </a:ext>
            </a:extLst>
          </p:cNvPr>
          <p:cNvSpPr txBox="1"/>
          <p:nvPr/>
        </p:nvSpPr>
        <p:spPr>
          <a:xfrm>
            <a:off x="923933" y="5070403"/>
            <a:ext cx="4750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Attingiamo 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testi dal web.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 non abbiamo testi nostri oppure quelli che abbiamo non ci interessano.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EE5D2D-0EFD-43F2-9742-C4E28DEADD3B}"/>
              </a:ext>
            </a:extLst>
          </p:cNvPr>
          <p:cNvSpPr txBox="1"/>
          <p:nvPr/>
        </p:nvSpPr>
        <p:spPr>
          <a:xfrm>
            <a:off x="6303523" y="5070403"/>
            <a:ext cx="4893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Attingiamo 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testi dai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nostri dispositivi personali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 abbiamo già dei testi nostri (es. sul nostri pc).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389A5EA-181C-859A-BCB3-ABDB8B7EBC7A}"/>
              </a:ext>
            </a:extLst>
          </p:cNvPr>
          <p:cNvSpPr/>
          <p:nvPr/>
        </p:nvSpPr>
        <p:spPr>
          <a:xfrm rot="1688328">
            <a:off x="3602777" y="3692255"/>
            <a:ext cx="418290" cy="1432247"/>
          </a:xfrm>
          <a:prstGeom prst="downArrow">
            <a:avLst>
              <a:gd name="adj1" fmla="val 50000"/>
              <a:gd name="adj2" fmla="val 907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AE60E69-49DD-7D25-EC58-E611785D66C9}"/>
              </a:ext>
            </a:extLst>
          </p:cNvPr>
          <p:cNvSpPr/>
          <p:nvPr/>
        </p:nvSpPr>
        <p:spPr>
          <a:xfrm rot="19911672" flipH="1">
            <a:off x="8170934" y="3692256"/>
            <a:ext cx="418290" cy="1432247"/>
          </a:xfrm>
          <a:prstGeom prst="downArrow">
            <a:avLst>
              <a:gd name="adj1" fmla="val 50000"/>
              <a:gd name="adj2" fmla="val 907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/>
              <a:t>Costruire un corpus su Sketch Engine</a:t>
            </a:r>
            <a:br>
              <a:rPr lang="it-IT"/>
            </a:br>
            <a:r>
              <a:rPr lang="it-IT"/>
              <a:t>Find text on the web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130FBB-9CAC-3767-9BAA-E6C68499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434" y="2491489"/>
            <a:ext cx="5245858" cy="369417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it-IT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SkE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troverà siti web adatti </a:t>
            </a:r>
            <a:r>
              <a:rPr lang="it-IT" sz="2000" dirty="0">
                <a:ea typeface="Calibri" panose="020F0502020204030204" pitchFamily="34" charset="0"/>
                <a:cs typeface="Times New Roman" panose="02020603050405020304" pitchFamily="18" charset="0"/>
              </a:rPr>
              <a:t>alle parole chiave inserite da noi e da questi estrarrà i testi.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URLs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potremo scaricare testi da una lista di indirizzi web forniti da noi (NB: link di pagine rimandanti ad altre pagine non vanno bene!)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potremo scaricare contenuti di un intero sito web (max. 2.000 pagine/sito).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DE704C-54A3-447C-7B98-F3C15CE2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8" y="2254288"/>
            <a:ext cx="6050402" cy="416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2CBA616-BC7E-27E1-95DE-E73D7C5A5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9" t="53465" r="49115" b="17883"/>
          <a:stretch/>
        </p:blipFill>
        <p:spPr>
          <a:xfrm>
            <a:off x="8776998" y="942509"/>
            <a:ext cx="2811294" cy="100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9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/>
              <a:t>Costruire un corpus su Sketch Engine</a:t>
            </a:r>
            <a:br>
              <a:rPr lang="it-IT"/>
            </a:br>
            <a:r>
              <a:rPr lang="it-IT"/>
              <a:t>Find text on the web: WEB SEARCH (1)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62CAE8-735C-E070-74EF-DA23BB886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" r="1006" b="1502"/>
          <a:stretch/>
        </p:blipFill>
        <p:spPr>
          <a:xfrm>
            <a:off x="91919" y="1294918"/>
            <a:ext cx="5213001" cy="386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BBEC3B-BE17-0834-F7D9-C14E39646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421" y="1207369"/>
            <a:ext cx="7620660" cy="556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8D8D7CF-4876-8974-E08E-4C1378A5CDDB}"/>
              </a:ext>
            </a:extLst>
          </p:cNvPr>
          <p:cNvSpPr/>
          <p:nvPr/>
        </p:nvSpPr>
        <p:spPr>
          <a:xfrm>
            <a:off x="2091447" y="3429000"/>
            <a:ext cx="1147864" cy="2675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79CDDBE-E70B-62EC-7BAD-5C50B33B5CD4}"/>
              </a:ext>
            </a:extLst>
          </p:cNvPr>
          <p:cNvSpPr/>
          <p:nvPr/>
        </p:nvSpPr>
        <p:spPr>
          <a:xfrm rot="21058985">
            <a:off x="3336588" y="3321646"/>
            <a:ext cx="1391055" cy="2675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8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 err="1"/>
              <a:t>Find</a:t>
            </a:r>
            <a:r>
              <a:rPr lang="it-IT" dirty="0"/>
              <a:t> text on the web: WEB SEARCH (2)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2E5406-871F-2B80-81F4-DE6610AC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478570"/>
            <a:ext cx="11247120" cy="506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1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 err="1"/>
              <a:t>Find</a:t>
            </a:r>
            <a:r>
              <a:rPr lang="it-IT" dirty="0"/>
              <a:t> text on the web: WEB SEARCH (4)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1CD29-F9A1-7104-78C5-7214C0B5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0" y="1630262"/>
            <a:ext cx="7341755" cy="40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1EF7B6-0E7A-DA70-8BF5-85642E58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253"/>
          <a:stretch/>
        </p:blipFill>
        <p:spPr>
          <a:xfrm>
            <a:off x="3969228" y="3923228"/>
            <a:ext cx="7596462" cy="260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6C5372CF-9F7B-4359-AAAE-BBD90B0B91E3}"/>
              </a:ext>
            </a:extLst>
          </p:cNvPr>
          <p:cNvSpPr/>
          <p:nvPr/>
        </p:nvSpPr>
        <p:spPr>
          <a:xfrm rot="18716456">
            <a:off x="5817366" y="3125576"/>
            <a:ext cx="762000" cy="147857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5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8FD0747-1AC9-3FC5-572C-2E6DF18F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it-IT" sz="4000"/>
              <a:t>Cos’è Sketch Engine?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59C189-9D81-0256-F581-7166F9EF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it-IT" dirty="0"/>
              <a:t>Software di analisi del testo e gestione di corpora.</a:t>
            </a:r>
          </a:p>
          <a:p>
            <a:r>
              <a:rPr lang="it-IT" dirty="0"/>
              <a:t>Sviluppato da </a:t>
            </a:r>
            <a:r>
              <a:rPr lang="it-IT" dirty="0" err="1"/>
              <a:t>Lexical</a:t>
            </a:r>
            <a:r>
              <a:rPr lang="it-IT" dirty="0"/>
              <a:t> Computing Limited dal 2003.</a:t>
            </a:r>
          </a:p>
          <a:p>
            <a:r>
              <a:rPr lang="it-IT" dirty="0"/>
              <a:t>600 corpora in oltre 90 lingue.</a:t>
            </a:r>
          </a:p>
          <a:p>
            <a:endParaRPr lang="it-IT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781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 err="1"/>
              <a:t>Find</a:t>
            </a:r>
            <a:r>
              <a:rPr lang="it-IT" dirty="0"/>
              <a:t> text on the web: </a:t>
            </a:r>
            <a:r>
              <a:rPr lang="it-IT" dirty="0" err="1"/>
              <a:t>URLs</a:t>
            </a:r>
            <a:r>
              <a:rPr lang="it-IT" dirty="0"/>
              <a:t> (1)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BF0FF4-DAE7-16DC-70FA-57B4F7A4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367" y="1397290"/>
            <a:ext cx="6679266" cy="533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19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 err="1"/>
              <a:t>Find</a:t>
            </a:r>
            <a:r>
              <a:rPr lang="it-IT" dirty="0"/>
              <a:t> text on the web: </a:t>
            </a:r>
            <a:r>
              <a:rPr lang="it-IT" dirty="0" err="1"/>
              <a:t>urls</a:t>
            </a:r>
            <a:r>
              <a:rPr lang="it-IT" dirty="0"/>
              <a:t> (2)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61CD29-F9A1-7104-78C5-7214C0B5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0" y="1630262"/>
            <a:ext cx="7341755" cy="402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1EF7B6-0E7A-DA70-8BF5-85642E58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253"/>
          <a:stretch/>
        </p:blipFill>
        <p:spPr>
          <a:xfrm>
            <a:off x="3969228" y="3923228"/>
            <a:ext cx="7596462" cy="260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6C5372CF-9F7B-4359-AAAE-BBD90B0B91E3}"/>
              </a:ext>
            </a:extLst>
          </p:cNvPr>
          <p:cNvSpPr/>
          <p:nvPr/>
        </p:nvSpPr>
        <p:spPr>
          <a:xfrm rot="18716456">
            <a:off x="5817366" y="3125576"/>
            <a:ext cx="762000" cy="147857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/>
              <a:t>I HAVE MY OWN TEXT (1)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130FBB-9CAC-3767-9BAA-E6C68499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80" y="2403940"/>
            <a:ext cx="4221805" cy="3694176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 file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: scegliamo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file ch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e ci interessano dal nostro PC e li carichiamo su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SkE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trascindandoceli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o cercandoli).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b="1" dirty="0">
                <a:ea typeface="Calibri" panose="020F0502020204030204" pitchFamily="34" charset="0"/>
                <a:cs typeface="Times New Roman" panose="02020603050405020304" pitchFamily="18" charset="0"/>
              </a:rPr>
              <a:t>Or paste text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: facciamo</a:t>
            </a:r>
            <a:r>
              <a:rPr lang="it-IT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copia-incolla di un testo.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36024D-706F-972F-EB3B-C86BD65A8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81" t="54797" r="25062" b="18324"/>
          <a:stretch/>
        </p:blipFill>
        <p:spPr>
          <a:xfrm>
            <a:off x="8871625" y="855786"/>
            <a:ext cx="2636196" cy="100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F4F074-1B0C-0578-5F46-AA476DB1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6" y="2403940"/>
            <a:ext cx="6216507" cy="333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6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6411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/>
              <a:t>I HAVE MY OWN TEXT (2)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6D7553-D4AF-1FCD-6446-630686AC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5" y="1462159"/>
            <a:ext cx="5933111" cy="241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F3552A-DD40-7296-06E7-444F18492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41"/>
          <a:stretch/>
        </p:blipFill>
        <p:spPr>
          <a:xfrm>
            <a:off x="6434968" y="1462159"/>
            <a:ext cx="4752508" cy="295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96E5943-6309-FC5C-17CF-BEDE276648FF}"/>
              </a:ext>
            </a:extLst>
          </p:cNvPr>
          <p:cNvSpPr/>
          <p:nvPr/>
        </p:nvSpPr>
        <p:spPr>
          <a:xfrm>
            <a:off x="5254365" y="2188351"/>
            <a:ext cx="1371600" cy="6517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F417360-E3DE-DBF6-76A5-1798C6DC3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57" r="16785"/>
          <a:stretch/>
        </p:blipFill>
        <p:spPr>
          <a:xfrm>
            <a:off x="3198683" y="3713720"/>
            <a:ext cx="5612539" cy="298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6E57AC9B-1CBA-80C7-920B-EC79905A7E31}"/>
              </a:ext>
            </a:extLst>
          </p:cNvPr>
          <p:cNvSpPr/>
          <p:nvPr/>
        </p:nvSpPr>
        <p:spPr>
          <a:xfrm rot="1830157">
            <a:off x="7436626" y="3378072"/>
            <a:ext cx="856034" cy="123814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1637"/>
            <a:ext cx="9905998" cy="1478570"/>
          </a:xfrm>
        </p:spPr>
        <p:txBody>
          <a:bodyPr>
            <a:normAutofit/>
          </a:bodyPr>
          <a:lstStyle/>
          <a:p>
            <a:r>
              <a:rPr lang="it-IT" sz="3200" dirty="0"/>
              <a:t>Costruire un corpus su Sketch Engine</a:t>
            </a:r>
            <a:br>
              <a:rPr lang="it-IT" dirty="0"/>
            </a:br>
            <a:r>
              <a:rPr lang="it-IT" dirty="0"/>
              <a:t>I HAVE MY OWN TEXT (3)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2814AD-7AA2-067C-202C-8D00D0E5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6" y="1325366"/>
            <a:ext cx="8042600" cy="276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725D97-C376-F5EE-E47F-B253390C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53" y="3926313"/>
            <a:ext cx="8042365" cy="276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8C97E67-9F09-43B5-DAEB-F507E9295B18}"/>
              </a:ext>
            </a:extLst>
          </p:cNvPr>
          <p:cNvSpPr/>
          <p:nvPr/>
        </p:nvSpPr>
        <p:spPr>
          <a:xfrm rot="2383277">
            <a:off x="5975614" y="3505310"/>
            <a:ext cx="1177047" cy="60930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136CD-EE41-866E-1D10-2E1B1F2F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4640"/>
            <a:ext cx="9905998" cy="1300480"/>
          </a:xfrm>
        </p:spPr>
        <p:txBody>
          <a:bodyPr>
            <a:normAutofit/>
          </a:bodyPr>
          <a:lstStyle/>
          <a:p>
            <a:r>
              <a:rPr lang="it-IT" dirty="0"/>
              <a:t>MANAGE COPRUS</a:t>
            </a:r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D9CA1D-7795-F7DE-435D-2B92565F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94" y="1366810"/>
            <a:ext cx="8820811" cy="529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D37EA2-48D4-84C2-4053-1F3FE8BA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32461"/>
          </a:xfrm>
        </p:spPr>
        <p:txBody>
          <a:bodyPr/>
          <a:lstStyle/>
          <a:p>
            <a:r>
              <a:rPr lang="it-IT" dirty="0"/>
              <a:t>CONDIVIDERE UN CORPUS CON QUALCUNO (1)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87A90C-BBE4-D86A-4807-41839EFB1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4" y="2776284"/>
            <a:ext cx="7565123" cy="379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53D81D-43A1-467E-2D56-52852BC966FF}"/>
              </a:ext>
            </a:extLst>
          </p:cNvPr>
          <p:cNvSpPr txBox="1"/>
          <p:nvPr/>
        </p:nvSpPr>
        <p:spPr>
          <a:xfrm>
            <a:off x="1602572" y="1672747"/>
            <a:ext cx="958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/>
              <a:t>      My corpora &gt; seleziono il corpus che voglio condividere.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/>
              <a:t>      Opzioni &gt; Share      OPPURE      </a:t>
            </a:r>
            <a:r>
              <a:rPr lang="it-IT" sz="2400" dirty="0" err="1"/>
              <a:t>Manage</a:t>
            </a:r>
            <a:r>
              <a:rPr lang="it-IT" sz="2400" dirty="0"/>
              <a:t> corpus &gt; Share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2CF632-6923-CEE9-D8B1-20FADB259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29" b="16889"/>
          <a:stretch/>
        </p:blipFill>
        <p:spPr>
          <a:xfrm>
            <a:off x="2024112" y="1805892"/>
            <a:ext cx="431025" cy="25603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A064C4-24D4-F11F-69F2-006BE72E1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99" y="6022331"/>
            <a:ext cx="1861920" cy="388414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AFE7144C-B715-1722-F70D-80D4777FFBF9}"/>
              </a:ext>
            </a:extLst>
          </p:cNvPr>
          <p:cNvSpPr/>
          <p:nvPr/>
        </p:nvSpPr>
        <p:spPr>
          <a:xfrm>
            <a:off x="7657140" y="5792220"/>
            <a:ext cx="232438" cy="23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CF316C5-796F-A0B8-3BD4-D23BB27BC033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7100554" y="5951687"/>
            <a:ext cx="555981" cy="149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EA8763D3-BD39-795E-4C85-A32307093647}"/>
              </a:ext>
            </a:extLst>
          </p:cNvPr>
          <p:cNvSpPr/>
          <p:nvPr/>
        </p:nvSpPr>
        <p:spPr>
          <a:xfrm>
            <a:off x="6806074" y="6053900"/>
            <a:ext cx="345005" cy="325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D82208E-3D84-2F51-1C8A-DC15423979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69" t="24057" r="25210" b="55874"/>
          <a:stretch/>
        </p:blipFill>
        <p:spPr>
          <a:xfrm>
            <a:off x="8493759" y="3632897"/>
            <a:ext cx="2828627" cy="144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8BD0822-799B-1336-0A2C-048316DE3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383" y="2125090"/>
            <a:ext cx="360780" cy="25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ACA2E-EEC9-D3F3-D0AB-09B91C21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Condividere un corpus con qualcuno (2)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E6D7DC-E061-5A5C-C125-97CF06DD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68" y="2097088"/>
            <a:ext cx="10940269" cy="443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1CE25CE0-A85E-15D1-2B79-0AEF13823183}"/>
              </a:ext>
            </a:extLst>
          </p:cNvPr>
          <p:cNvSpPr/>
          <p:nvPr/>
        </p:nvSpPr>
        <p:spPr>
          <a:xfrm>
            <a:off x="4455269" y="3225462"/>
            <a:ext cx="719847" cy="7003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04DCED2-1016-35C7-376E-2B3B58FE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5" t="4106" r="72081" b="86757"/>
          <a:stretch/>
        </p:blipFill>
        <p:spPr>
          <a:xfrm>
            <a:off x="875489" y="1897671"/>
            <a:ext cx="2675106" cy="39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6EB4602-18BB-0C23-4D77-577D7AC87058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550595" y="2402732"/>
            <a:ext cx="1010093" cy="925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C503E-8A42-2B17-8329-BCD11E0E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Condividere un corpus con qualcuno (3)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8C87C7-FA8D-959A-9792-FB30EB33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87" y="2751600"/>
            <a:ext cx="10127825" cy="22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2E608-C06B-CC4F-8819-B01D76FE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strumenti?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69087-906D-13AC-2EDA-20EB96206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Strumenti di Sketch Engine che vedremo:</a:t>
            </a:r>
          </a:p>
          <a:p>
            <a:pPr lvl="1"/>
            <a:r>
              <a:rPr lang="it-IT" sz="2600" dirty="0" err="1"/>
              <a:t>Concordance</a:t>
            </a:r>
            <a:endParaRPr lang="it-IT" sz="2600" dirty="0"/>
          </a:p>
          <a:p>
            <a:pPr lvl="1"/>
            <a:r>
              <a:rPr lang="it-IT" sz="2600" dirty="0"/>
              <a:t>Word Sketch</a:t>
            </a:r>
          </a:p>
          <a:p>
            <a:pPr lvl="1"/>
            <a:r>
              <a:rPr lang="it-IT" sz="2600" dirty="0" err="1"/>
              <a:t>Theasaurus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5280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5B1C6-D0BD-411C-A7BF-B0C4BD8C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91947"/>
            <a:ext cx="9905998" cy="1478570"/>
          </a:xfrm>
        </p:spPr>
        <p:txBody>
          <a:bodyPr/>
          <a:lstStyle/>
          <a:p>
            <a:r>
              <a:rPr lang="it-IT" dirty="0"/>
              <a:t>Come accedere a Sketch Engine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203806-C03F-CAC7-CBEC-B121DCC9F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" t="842" r="29517" b="31598"/>
          <a:stretch/>
        </p:blipFill>
        <p:spPr>
          <a:xfrm>
            <a:off x="6183734" y="2012894"/>
            <a:ext cx="5760197" cy="430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E977A1-B594-E63B-7528-47059F17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5" y="2139286"/>
            <a:ext cx="4616968" cy="101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04DAFD2-50DF-3E1F-CB8A-51EBC3BC4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8" t="12579" r="950" b="22981"/>
          <a:stretch/>
        </p:blipFill>
        <p:spPr>
          <a:xfrm>
            <a:off x="375953" y="3429000"/>
            <a:ext cx="5632315" cy="324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11DD7BB-0052-F20B-9F90-B5DE72BBCD94}"/>
              </a:ext>
            </a:extLst>
          </p:cNvPr>
          <p:cNvSpPr/>
          <p:nvPr/>
        </p:nvSpPr>
        <p:spPr>
          <a:xfrm rot="20118836">
            <a:off x="3879882" y="2937753"/>
            <a:ext cx="680936" cy="113813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BED4F56A-2952-392D-7B79-D40EA3318F88}"/>
              </a:ext>
            </a:extLst>
          </p:cNvPr>
          <p:cNvSpPr/>
          <p:nvPr/>
        </p:nvSpPr>
        <p:spPr>
          <a:xfrm rot="14056773">
            <a:off x="5531137" y="3030447"/>
            <a:ext cx="680936" cy="113813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F5E26A-67C4-A05A-2BC4-DCC0FD64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2" b="5302"/>
          <a:stretch/>
        </p:blipFill>
        <p:spPr>
          <a:xfrm>
            <a:off x="387347" y="758757"/>
            <a:ext cx="11417306" cy="534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3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D10FD2-ACD4-3D2E-20AE-67B96F18F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753"/>
          <a:stretch/>
        </p:blipFill>
        <p:spPr>
          <a:xfrm>
            <a:off x="87548" y="91151"/>
            <a:ext cx="3161489" cy="667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98AAF3F-B43A-AD26-4D77-BA9FE3A70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89" y="155640"/>
            <a:ext cx="7042825" cy="342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D7E741F-DEF8-206B-9E3E-87AB1AA4B6F4}"/>
              </a:ext>
            </a:extLst>
          </p:cNvPr>
          <p:cNvSpPr/>
          <p:nvPr/>
        </p:nvSpPr>
        <p:spPr>
          <a:xfrm>
            <a:off x="2130357" y="1070041"/>
            <a:ext cx="2947482" cy="5447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4B051794-0E94-7578-D99D-1AA981920EBD}"/>
              </a:ext>
            </a:extLst>
          </p:cNvPr>
          <p:cNvSpPr/>
          <p:nvPr/>
        </p:nvSpPr>
        <p:spPr>
          <a:xfrm>
            <a:off x="209144" y="1123542"/>
            <a:ext cx="1799617" cy="4377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02D6542-2C92-0F52-3177-0CF28F2494AD}"/>
              </a:ext>
            </a:extLst>
          </p:cNvPr>
          <p:cNvSpPr/>
          <p:nvPr/>
        </p:nvSpPr>
        <p:spPr>
          <a:xfrm>
            <a:off x="87548" y="1995611"/>
            <a:ext cx="2850205" cy="41717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81A067B-840C-7BA6-5DF1-3F56AC960436}"/>
              </a:ext>
            </a:extLst>
          </p:cNvPr>
          <p:cNvCxnSpPr>
            <a:cxnSpLocks/>
          </p:cNvCxnSpPr>
          <p:nvPr/>
        </p:nvCxnSpPr>
        <p:spPr>
          <a:xfrm flipH="1">
            <a:off x="2587557" y="2879387"/>
            <a:ext cx="2538920" cy="856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171FDE6-738A-691D-4D5F-E603607A6F62}"/>
              </a:ext>
            </a:extLst>
          </p:cNvPr>
          <p:cNvSpPr txBox="1"/>
          <p:nvPr/>
        </p:nvSpPr>
        <p:spPr>
          <a:xfrm>
            <a:off x="3857017" y="4228345"/>
            <a:ext cx="740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Dalla </a:t>
            </a:r>
            <a:r>
              <a:rPr lang="it-IT" sz="2400" b="1" dirty="0"/>
              <a:t>Dashboard</a:t>
            </a:r>
            <a:r>
              <a:rPr lang="it-IT" sz="2400" dirty="0"/>
              <a:t> possiamo: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selezionare uno strumento di ricerca.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cercare un corpus in particolare.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selezionare un corpus tra quelli usati di recente.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visualizzare le ricerche fatte di recente.</a:t>
            </a:r>
          </a:p>
        </p:txBody>
      </p:sp>
    </p:spTree>
    <p:extLst>
      <p:ext uri="{BB962C8B-B14F-4D97-AF65-F5344CB8AC3E}">
        <p14:creationId xmlns:p14="http://schemas.microsoft.com/office/powerpoint/2010/main" val="33641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D10FD2-ACD4-3D2E-20AE-67B96F18F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753"/>
          <a:stretch/>
        </p:blipFill>
        <p:spPr>
          <a:xfrm>
            <a:off x="87548" y="91151"/>
            <a:ext cx="3161489" cy="667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4A38A38-837A-C84B-C7D0-00FFEB0C5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20" y="3258662"/>
            <a:ext cx="7452717" cy="324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4B562A8-7AF4-4857-BB86-B0457FDBE273}"/>
              </a:ext>
            </a:extLst>
          </p:cNvPr>
          <p:cNvSpPr/>
          <p:nvPr/>
        </p:nvSpPr>
        <p:spPr>
          <a:xfrm>
            <a:off x="321515" y="1571011"/>
            <a:ext cx="1799617" cy="4377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B5A2EE3-2B35-03A0-411E-006AFCDCA02F}"/>
              </a:ext>
            </a:extLst>
          </p:cNvPr>
          <p:cNvSpPr/>
          <p:nvPr/>
        </p:nvSpPr>
        <p:spPr>
          <a:xfrm rot="1944419">
            <a:off x="1752566" y="2383225"/>
            <a:ext cx="2837231" cy="5447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F9FFD2-EA21-2EC5-E020-DF1F5B9C5948}"/>
              </a:ext>
            </a:extLst>
          </p:cNvPr>
          <p:cNvSpPr txBox="1"/>
          <p:nvPr/>
        </p:nvSpPr>
        <p:spPr>
          <a:xfrm>
            <a:off x="3741614" y="808428"/>
            <a:ext cx="740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Da </a:t>
            </a:r>
            <a:r>
              <a:rPr lang="it-IT" sz="2400" b="1" dirty="0"/>
              <a:t>Select corpus</a:t>
            </a:r>
            <a:r>
              <a:rPr lang="it-IT" sz="2400" dirty="0"/>
              <a:t> possiamo: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selezionare un corpus casuale o in particolare.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creare un corpus da zero.</a:t>
            </a:r>
          </a:p>
        </p:txBody>
      </p:sp>
    </p:spTree>
    <p:extLst>
      <p:ext uri="{BB962C8B-B14F-4D97-AF65-F5344CB8AC3E}">
        <p14:creationId xmlns:p14="http://schemas.microsoft.com/office/powerpoint/2010/main" val="37505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C8CBEBA-251A-C676-6956-76A1C167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it-IT" sz="3700"/>
              <a:t>Come selezionare un corpus su Sketch Engine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53E04D-E582-6627-FF56-F3A4E2B0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dirty="0"/>
              <a:t>SELECT CORPUS</a:t>
            </a:r>
          </a:p>
          <a:p>
            <a:r>
              <a:rPr lang="it-IT" b="1" dirty="0"/>
              <a:t>Basic</a:t>
            </a:r>
            <a:r>
              <a:rPr lang="it-IT" dirty="0"/>
              <a:t>: noi scegliamo la lingua che ci interessa, </a:t>
            </a:r>
            <a:r>
              <a:rPr lang="it-IT" dirty="0" err="1"/>
              <a:t>SkE</a:t>
            </a:r>
            <a:r>
              <a:rPr lang="it-IT" dirty="0"/>
              <a:t> selezionerà il corpus migliore per quella data lingua.</a:t>
            </a:r>
          </a:p>
          <a:p>
            <a:r>
              <a:rPr lang="it-IT" b="1" dirty="0"/>
              <a:t>Advanced</a:t>
            </a:r>
            <a:r>
              <a:rPr lang="it-IT" dirty="0"/>
              <a:t>: </a:t>
            </a:r>
            <a:r>
              <a:rPr lang="it-IT" dirty="0" err="1"/>
              <a:t>SkE</a:t>
            </a:r>
            <a:r>
              <a:rPr lang="it-IT" dirty="0"/>
              <a:t> userà il corpus da noi selezionato tra quelli disponibili sul programma.</a:t>
            </a:r>
          </a:p>
          <a:p>
            <a:r>
              <a:rPr lang="it-IT" b="1" dirty="0"/>
              <a:t>My corpora</a:t>
            </a:r>
            <a:r>
              <a:rPr lang="it-IT" dirty="0"/>
              <a:t>: </a:t>
            </a:r>
            <a:r>
              <a:rPr lang="it-IT" dirty="0" err="1"/>
              <a:t>SkE</a:t>
            </a:r>
            <a:r>
              <a:rPr lang="it-IT" dirty="0"/>
              <a:t> userà il corpus da noi selezionato tra quelli creati/caricati da noi sul programma.</a:t>
            </a:r>
          </a:p>
          <a:p>
            <a:r>
              <a:rPr lang="it-IT" b="1" dirty="0" err="1"/>
              <a:t>Shared</a:t>
            </a:r>
            <a:r>
              <a:rPr lang="it-IT" b="1" dirty="0"/>
              <a:t> with me</a:t>
            </a:r>
            <a:r>
              <a:rPr lang="it-IT" dirty="0"/>
              <a:t>: </a:t>
            </a:r>
            <a:r>
              <a:rPr lang="it-IT" dirty="0" err="1"/>
              <a:t>SkE</a:t>
            </a:r>
            <a:r>
              <a:rPr lang="it-IT" dirty="0"/>
              <a:t> userà il corpus da noi selezionato tra quelli che qualcuno ha condiviso con noi.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605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8B072-8062-CB61-19D0-DBCA5970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Select corpus - BASIC</a:t>
            </a: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B1AE55E0-094D-7517-5E71-4136A48A4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" y="2052540"/>
            <a:ext cx="4482688" cy="439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E6ECB7-D34C-DB19-1CE5-56F676F5DB9C}"/>
              </a:ext>
            </a:extLst>
          </p:cNvPr>
          <p:cNvSpPr txBox="1"/>
          <p:nvPr/>
        </p:nvSpPr>
        <p:spPr>
          <a:xfrm>
            <a:off x="5527039" y="2097088"/>
            <a:ext cx="5882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Utile se non possediamo un corpus nostro e non ne abbiamo uno specifico in 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Selezioniamo la lingua che ci interessa tra quelle indicate, oppure cerchiamola con la barra di ricerca «More </a:t>
            </a:r>
            <a:r>
              <a:rPr lang="it-IT" sz="2400" dirty="0" err="1"/>
              <a:t>languages</a:t>
            </a:r>
            <a:r>
              <a:rPr lang="it-IT" sz="2400" dirty="0"/>
              <a:t>» in basso. 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err="1"/>
              <a:t>SkE</a:t>
            </a:r>
            <a:r>
              <a:rPr lang="it-IT" sz="2400" dirty="0"/>
              <a:t> selezionerà il corpus migliore per la lingua da noi indicata.</a:t>
            </a:r>
          </a:p>
        </p:txBody>
      </p:sp>
    </p:spTree>
    <p:extLst>
      <p:ext uri="{BB962C8B-B14F-4D97-AF65-F5344CB8AC3E}">
        <p14:creationId xmlns:p14="http://schemas.microsoft.com/office/powerpoint/2010/main" val="35233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</TotalTime>
  <Words>763</Words>
  <Application>Microsoft Office PowerPoint</Application>
  <PresentationFormat>Widescreen</PresentationFormat>
  <Paragraphs>75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Tw Cen MT</vt:lpstr>
      <vt:lpstr>Circuito</vt:lpstr>
      <vt:lpstr>Linguistica Digitale: esercizi</vt:lpstr>
      <vt:lpstr>Cos’è Sketch Engine?</vt:lpstr>
      <vt:lpstr>Quali strumenti?</vt:lpstr>
      <vt:lpstr>Come accedere a Sketch Engine</vt:lpstr>
      <vt:lpstr>Presentazione standard di PowerPoint</vt:lpstr>
      <vt:lpstr>Presentazione standard di PowerPoint</vt:lpstr>
      <vt:lpstr>Presentazione standard di PowerPoint</vt:lpstr>
      <vt:lpstr>Come selezionare un corpus su Sketch Engine</vt:lpstr>
      <vt:lpstr>Select corpus - BASIC</vt:lpstr>
      <vt:lpstr>Select corpus - ADVANCED</vt:lpstr>
      <vt:lpstr>Select corpus – MY CORPORA</vt:lpstr>
      <vt:lpstr>Select corpus – SHARED WITH ME</vt:lpstr>
      <vt:lpstr>Costruire un corpus su Sketch Engine (1)</vt:lpstr>
      <vt:lpstr>Costruire un corpus su Sketch Engine (2)</vt:lpstr>
      <vt:lpstr>Costruire un corpus su Sketch Engine (3)</vt:lpstr>
      <vt:lpstr>Costruire un corpus su Sketch Engine Find text on the web</vt:lpstr>
      <vt:lpstr>Costruire un corpus su Sketch Engine Find text on the web: WEB SEARCH (1)</vt:lpstr>
      <vt:lpstr>Costruire un corpus su Sketch Engine Find text on the web: WEB SEARCH (2)</vt:lpstr>
      <vt:lpstr>Costruire un corpus su Sketch Engine Find text on the web: WEB SEARCH (4)</vt:lpstr>
      <vt:lpstr>Costruire un corpus su Sketch Engine Find text on the web: URLs (1)</vt:lpstr>
      <vt:lpstr>Costruire un corpus su Sketch Engine Find text on the web: urls (2)</vt:lpstr>
      <vt:lpstr>Costruire un corpus su Sketch Engine I HAVE MY OWN TEXT (1)</vt:lpstr>
      <vt:lpstr>Costruire un corpus su Sketch Engine I HAVE MY OWN TEXT (2)</vt:lpstr>
      <vt:lpstr>Costruire un corpus su Sketch Engine I HAVE MY OWN TEXT (3)</vt:lpstr>
      <vt:lpstr>MANAGE COPRUS</vt:lpstr>
      <vt:lpstr>CONDIVIDERE UN CORPUS CON QUALCUNO (1)</vt:lpstr>
      <vt:lpstr>Condividere un corpus con qualcuno (2)</vt:lpstr>
      <vt:lpstr>Condividere un corpus con qualcuno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di Linguistica Digitale -  Sketch Engine</dc:title>
  <dc:creator>Giada Parodi</dc:creator>
  <cp:lastModifiedBy>Anonimo</cp:lastModifiedBy>
  <cp:revision>3</cp:revision>
  <dcterms:created xsi:type="dcterms:W3CDTF">2023-02-07T13:10:10Z</dcterms:created>
  <dcterms:modified xsi:type="dcterms:W3CDTF">2024-05-08T09:10:50Z</dcterms:modified>
</cp:coreProperties>
</file>