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2" r:id="rId5"/>
    <p:sldId id="258" r:id="rId6"/>
    <p:sldId id="260" r:id="rId7"/>
    <p:sldId id="261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687"/>
  </p:normalViewPr>
  <p:slideViewPr>
    <p:cSldViewPr snapToGrid="0">
      <p:cViewPr varScale="1">
        <p:scale>
          <a:sx n="76" d="100"/>
          <a:sy n="76" d="100"/>
        </p:scale>
        <p:origin x="216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80F27-EB05-B17B-C450-E09860062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F70804-6DCD-F3A0-21E7-67088A2F1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BF2890-357D-A5ED-DA52-1A87DDD4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E0B2D7-B684-34A7-6605-BF776DFC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B6D0DB-CBE6-B8A8-85A3-C167B224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33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50B8DF-4F97-68EC-1B06-DEF6F58F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7560EB-9553-2D1A-4C81-F288B430C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42E3DD-7901-304A-AFBD-850A6528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2EACED-05B2-C9F4-621A-C26C566E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7FB92E-DFCC-5F54-C501-ECCD21028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49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029F289-0538-6A00-C734-8CDD30612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1DC630-E197-92AF-1BF5-7369534D3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672A8F-A90C-BA36-05DE-4B48C032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C5BB1C-F6C8-549F-7D43-88CDCD720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C679A2-7FEB-A263-6A05-B4F82E78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24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AA5FB-E2C1-9C24-F856-AD335CAD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CA6983-8462-8F3B-E49A-604853FD2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F83B29-001D-2B9A-D569-6356A008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FC4740-D827-3093-FDB8-A70BE4E91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3D9476-C379-680F-171D-6E2AF6CF9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24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8DB986-AFBA-A53A-92CB-AD283E68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0A403F-B25D-E47C-AAAD-1BDE2752F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073076-D619-5066-D923-55111B16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DFF0E3-E2C8-676C-84D7-0A7B8574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376C0C-85EE-09C5-9C85-B81E0191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63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29C846-BB70-432B-3BB3-9192A5DB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3B456E-11A7-78F0-2638-86BF01F13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9CC16E-F2A0-47FC-AFC8-99A7EA898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D82D96-CC7E-E983-9F4F-3DE313F3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5730A5-8161-85CD-7A42-66798E27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3C513B-7B0A-760E-2A5C-32AF0E9A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33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026C14-A730-3943-2C98-C50B0620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E58B62-2325-6556-0762-9129A8A96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4F74F0-F0EF-A216-E7D3-F8DCA61D4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FF8DBBD-AD7C-1C9E-F645-4DEBABA18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6A06F4-192D-9045-A400-1F0A2165F4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27C5853-82CD-0D3D-9095-D3560AB71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5B29D26-B78D-7885-902D-06C8A834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4598B9-80B8-A219-2329-9ACEBA26B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5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60AE08-E870-D507-38CA-8EB2DC22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EE6B0C3-B403-B2E7-66D1-4A09629F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AFEF33-B69D-DE14-F836-CDC98B7E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5CA6A4-94A6-942B-30BD-39AF2B61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18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B398F6A-D9FC-AE02-8B25-565C793A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571032-887B-FA12-2E2B-1C3D1F7D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94F5EC-D38D-AB26-5A64-E8DCC931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8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62944D-81AB-729F-8A80-557BE8F6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04B4B6-B892-5B87-60DB-A5D3721E1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7DC0A4-3EDA-28E2-24DC-DCB2D234E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2CC828-0546-D6DC-2EAA-3237D972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C63FA2-2D31-0B83-DB61-FB59ADB96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FB125E-FFEC-30BD-1784-285C89CD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29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E11F75-3083-28F0-77DF-565A3414B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73A137-A8AD-AF06-EF3C-474EC2020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BA60DC-0FAF-0E56-5B95-5782E19D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BA190D-DE41-8CD1-3034-B9392180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7942E6-3B38-7D3B-9DEC-B0543CD9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8D6996-9435-841C-6FF1-999B4ABD2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4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B3ED44-D3ED-DF42-AE8E-530215F6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88F7F9-5A6B-6BF1-4B98-95EEBDD4C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D8496E-75AA-E17D-2282-17D7B2F723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792BD-C877-1D48-84C3-1FA2D06B9228}" type="datetimeFigureOut">
              <a:t>20/05/2024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51F4AF-FB9E-9E9E-5CF3-C7495769B4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EC8388-FE35-A195-DCD9-F7883A7DB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D8A38-AAF5-9940-AB42-269E440B218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93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DD75A-B41A-4EC9-0477-5235EC467A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5400"/>
              <a:t>Geopolitica veneziana e geopolitica romana nel XVI sec.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1A4FB7-8763-9884-7DD9-5B91183FB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2662"/>
            <a:ext cx="9144000" cy="1655762"/>
          </a:xfrm>
        </p:spPr>
        <p:txBody>
          <a:bodyPr>
            <a:normAutofit/>
          </a:bodyPr>
          <a:lstStyle/>
          <a:p>
            <a:r>
              <a:rPr lang="fr-FR" sz="3200"/>
              <a:t>Giovanni Battista Ramusio e Giovanni Botero </a:t>
            </a:r>
          </a:p>
          <a:p>
            <a:r>
              <a:rPr lang="fr-FR" sz="3200"/>
              <a:t>protagonisti dei nuovi saperi geografico-politici</a:t>
            </a:r>
          </a:p>
        </p:txBody>
      </p:sp>
    </p:spTree>
    <p:extLst>
      <p:ext uri="{BB962C8B-B14F-4D97-AF65-F5344CB8AC3E}">
        <p14:creationId xmlns:p14="http://schemas.microsoft.com/office/powerpoint/2010/main" val="1709528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31B941A-9558-4E3D-EA6F-FAC986AFE1CC}"/>
              </a:ext>
            </a:extLst>
          </p:cNvPr>
          <p:cNvSpPr txBox="1"/>
          <p:nvPr/>
        </p:nvSpPr>
        <p:spPr>
          <a:xfrm>
            <a:off x="2235200" y="745067"/>
            <a:ext cx="3212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/>
              <a:t>Della Ragion di Stato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3BEB0C3-FFD5-D826-A8A8-667AF793F27E}"/>
              </a:ext>
            </a:extLst>
          </p:cNvPr>
          <p:cNvSpPr txBox="1"/>
          <p:nvPr/>
        </p:nvSpPr>
        <p:spPr>
          <a:xfrm>
            <a:off x="2032001" y="2032000"/>
            <a:ext cx="817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fr-FR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Stato è un dominio fermo sopra popoli, e ragione di Stato è notizia di mezzi atti a fondare, conservare e ampliare un dominio cosí fatto» (I, 1)</a:t>
            </a:r>
            <a:endParaRPr lang="fr-FR" sz="2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201374-691B-D4F4-7216-2F71E119C219}"/>
              </a:ext>
            </a:extLst>
          </p:cNvPr>
          <p:cNvSpPr txBox="1"/>
          <p:nvPr/>
        </p:nvSpPr>
        <p:spPr>
          <a:xfrm>
            <a:off x="2032001" y="3705198"/>
            <a:ext cx="9347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«Mi diceva un gentiluomo di gran pratica nelle corti che, accioché il re capisse la verità delle cose, bisognarebbe ch’egli fosse sordo per non esser ingannato con mille false relazioni; ma che a ricontro, stando sopra un’altissima torre, vedesse ogni cosa in uno specchio» (I, 17)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70249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E897086-3FB9-87B1-C6C7-D299E2E367EA}"/>
              </a:ext>
            </a:extLst>
          </p:cNvPr>
          <p:cNvSpPr txBox="1"/>
          <p:nvPr/>
        </p:nvSpPr>
        <p:spPr>
          <a:xfrm>
            <a:off x="1540933" y="529977"/>
            <a:ext cx="336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/>
              <a:t>Le Relazioni universali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88EC6E-4840-433B-5678-F75C7FB7185C}"/>
              </a:ext>
            </a:extLst>
          </p:cNvPr>
          <p:cNvSpPr txBox="1"/>
          <p:nvPr/>
        </p:nvSpPr>
        <p:spPr>
          <a:xfrm>
            <a:off x="1540933" y="1421968"/>
            <a:ext cx="7220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Sul progetto di canale interoceanico in America centrale: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C7CF91-53E6-800A-3A18-B9B317A05F35}"/>
              </a:ext>
            </a:extLst>
          </p:cNvPr>
          <p:cNvSpPr txBox="1"/>
          <p:nvPr/>
        </p:nvSpPr>
        <p:spPr>
          <a:xfrm>
            <a:off x="1540933" y="2097956"/>
            <a:ext cx="983826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«Lascio la difficoltà, o la spesa immensa, che ricercarebbe una impresa così fatta, ovunque ella si disegnasse. Aggiungi che, impiegandovi gente del paese, si consumarebbe quella poca che vi resta. I Negri di Ghinea e di Angola a gran pena bastano per le minere dell’oro e dell’argento. S’aggiunge a ciò che un simile canale agevolarebbe di tal modo la navigatione al Perù, alla nuova Spagna, alle Molucche, alle Filippine, alla Cina et a tutto quell’Arcipelago,</a:t>
            </a:r>
            <a:r>
              <a:rPr lang="fr-FR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 si dismetterebbe in breve la travagliosa navigatione che i Portoghesi fanno costeggiando l’Africa oltre al Capo di buona speranza; e correndo ogniuno verso Ponente, s’abbandonarebbe mezo giorno, e si lascierebbe in preda a’ corsali Inglesi, Francesi e altri, con danno</a:t>
            </a:r>
            <a:r>
              <a:rPr lang="fr-FR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gravissimo della Christianità»</a:t>
            </a:r>
          </a:p>
          <a:p>
            <a:endParaRPr lang="fr-FR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 Relationi universali di Giovanni Botero […]</a:t>
            </a:r>
            <a:r>
              <a:rPr lang="it-IT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Venezia, Giorgio Angelieri, 1596, I, 5, pp. 218-219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2377957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D2EC4B-6823-1DEC-5332-4152BD70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812" y="0"/>
            <a:ext cx="6787987" cy="1164921"/>
          </a:xfrm>
        </p:spPr>
        <p:txBody>
          <a:bodyPr>
            <a:normAutofit fontScale="90000"/>
          </a:bodyPr>
          <a:lstStyle/>
          <a:p>
            <a:pPr algn="r"/>
            <a:br>
              <a:rPr lang="fr-FR"/>
            </a:br>
            <a:r>
              <a:rPr lang="fr-FR"/>
              <a:t>Giovanni Battista Ramusio </a:t>
            </a:r>
            <a:br>
              <a:rPr lang="fr-FR"/>
            </a:br>
            <a:r>
              <a:rPr lang="fr-FR" sz="4000"/>
              <a:t>(1485-1557) </a:t>
            </a:r>
            <a:br>
              <a:rPr lang="fr-FR"/>
            </a:b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D871E7-6FAA-211A-83FA-B2C8819A5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811" y="1164922"/>
            <a:ext cx="6005186" cy="5693078"/>
          </a:xfrm>
        </p:spPr>
        <p:txBody>
          <a:bodyPr>
            <a:normAutofit fontScale="92500" lnSpcReduction="10000"/>
          </a:bodyPr>
          <a:lstStyle/>
          <a:p>
            <a:r>
              <a:rPr lang="fr-FR" sz="2400"/>
              <a:t>Segretario veneziano (cittadino): chi produce tutto il materiale di cancelleria. Sebbene senza potere politico, legislativo o giudiziario, la figura del segretario diventa centrale della macchina statuale</a:t>
            </a:r>
          </a:p>
          <a:p>
            <a:r>
              <a:rPr lang="fr-FR" sz="2400"/>
              <a:t>Ramusio esercita questa funzione, per i consigli più importanti della Repubblica, tra il 1505 e il 1557 (segretario del Senato dal 1515 al 1553; del consiglio dei X nei suoi ultimi anni) </a:t>
            </a:r>
          </a:p>
          <a:p>
            <a:r>
              <a:rPr lang="fr-FR" sz="2400"/>
              <a:t>&gt; Informazione quotidiana proveniente dalla fitta rete diplomatica della Serenissima</a:t>
            </a:r>
          </a:p>
          <a:p>
            <a:r>
              <a:rPr lang="fr-FR" sz="2400"/>
              <a:t>&gt; Accesso privilegiato a ogni tipo di informazione politica riservata (la Segreta, parte della cancelleria alla quale non potevano acceder i patrizi). </a:t>
            </a:r>
          </a:p>
          <a:p>
            <a:r>
              <a:rPr lang="fr-FR" sz="2400"/>
              <a:t>Si dichiara «affectionatissimo servidor et schiavo» della Repubblica</a:t>
            </a:r>
          </a:p>
          <a:p>
            <a:r>
              <a:rPr lang="fr-FR" sz="2400"/>
              <a:t>Ma anonimato della funzione…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AA864D-B084-5813-13C3-5846A6E1B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0362"/>
            <a:ext cx="5198301" cy="780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75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D2EC4B-6823-1DEC-5332-4152BD70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452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/>
              <a:t>Delle Navigationi et Viaggi (1550-1559) </a:t>
            </a:r>
            <a:br>
              <a:rPr lang="fr-FR"/>
            </a:br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1900A37-3D0D-29AC-D921-6A04D35C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06" y="1189652"/>
            <a:ext cx="3540667" cy="554142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7564D1-10FF-B6C9-AA77-945AB0B25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75" y="1189651"/>
            <a:ext cx="3721650" cy="55414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E1102E-F200-2B2E-3757-CA92C4705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9496">
            <a:off x="8432979" y="1188515"/>
            <a:ext cx="3637064" cy="56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64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avigazioni e viaggi. Volumi I-VI">
            <a:extLst>
              <a:ext uri="{FF2B5EF4-FFF2-40B4-BE49-F238E27FC236}">
                <a16:creationId xmlns:a16="http://schemas.microsoft.com/office/drawing/2014/main" id="{05648C69-50D8-CAB8-1B92-46BA547BD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0"/>
            <a:ext cx="6700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72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8F63C61-8F85-78B7-CBC7-D44F173F2A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619661" y="0"/>
            <a:ext cx="8572339" cy="685437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D1C137C-6D91-0CC6-41E8-20E2729F6FBA}"/>
              </a:ext>
            </a:extLst>
          </p:cNvPr>
          <p:cNvSpPr txBox="1"/>
          <p:nvPr/>
        </p:nvSpPr>
        <p:spPr>
          <a:xfrm>
            <a:off x="193723" y="688931"/>
            <a:ext cx="34339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[Tavola] Universale della parte </a:t>
            </a:r>
          </a:p>
          <a:p>
            <a:r>
              <a:rPr lang="fr-FR"/>
              <a:t>del Mondo nuovamente ritrovata</a:t>
            </a:r>
          </a:p>
          <a:p>
            <a:r>
              <a:rPr lang="fr-FR"/>
              <a:t>Girolamo Gastaldi e G. B. Ramusio,</a:t>
            </a:r>
          </a:p>
          <a:p>
            <a:r>
              <a:rPr lang="fr-FR" i="1"/>
              <a:t>Terzo volume delle R &amp; V</a:t>
            </a:r>
            <a:r>
              <a:rPr lang="fr-FR"/>
              <a:t>, 1556</a:t>
            </a:r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91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BE3C50A-CFAE-D5CB-6F14-C72C143B6D96}"/>
              </a:ext>
            </a:extLst>
          </p:cNvPr>
          <p:cNvSpPr txBox="1"/>
          <p:nvPr/>
        </p:nvSpPr>
        <p:spPr>
          <a:xfrm>
            <a:off x="200416" y="588723"/>
            <a:ext cx="11786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Agli albori del colonialismo moderno, l’ «ammirabile ragionamento» dell’anonimo «filosofo e matematico» («Discorso sopra varii viaggi per li quali sono state condotte et si podrian condurre le spetierie», </a:t>
            </a:r>
            <a:r>
              <a:rPr lang="fr-FR" sz="2400" i="1"/>
              <a:t>Primo volume delle navigationi…</a:t>
            </a:r>
            <a:r>
              <a:rPr lang="fr-FR" sz="2400"/>
              <a:t>):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2159C9-786C-5DBC-1F4D-5E893D6F770F}"/>
              </a:ext>
            </a:extLst>
          </p:cNvPr>
          <p:cNvSpPr txBox="1"/>
          <p:nvPr/>
        </p:nvSpPr>
        <p:spPr>
          <a:xfrm>
            <a:off x="751562" y="2079321"/>
            <a:ext cx="112358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 messe poi a discorrere quali erano quelle parti di detta balla che mancassero a scoprirsi, e disse […] che si maravigliava fuor di misura come non sia ricordato alli principi grandi, alli quali Iddio ha deputato questa cura […] ch’una delle piú ammirabili e stupende operazioni che potessero far in vita loro saria il far conoscere insieme gli uomini di questo nostro emispero con quelli dell’altro opposito, dove sariano reputati per dei […], e che ’l titolo di questa impresa avanzeria di gran lunga e senza alcun paragone tutti quelli di Giulio Cesare e di ciascun altro imperador romano. La qual cosa potriano fare facilmente mandando in diversi luoghi del detto emispero colonie ad abitarvi, nel modo che faceano i Romani nelle provincie di nuovo acquistate, le quali a poco a poco andassero scoprendo quelle parti, coltivandole e introducendovi la civiltà, e da valenti uomini poi farvi predicar la fede di nostro Signor Giesú Cristo; e per domesticarli piú facilmente vi facessero andar ogni anno delle navi cariche di farine, vini, spezie, zuccari e altre sorti di mercanzie di queste nostre parti, all’incontro delle quali non è dubio alcuno che riportariano da quei popoli infinito oro e argento.</a:t>
            </a: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2950182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B5E80-4704-FEB1-F2BC-4A6DF306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4" y="220136"/>
            <a:ext cx="4551892" cy="16002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fr-FR" sz="4000"/>
              <a:t>Giovanni Botero </a:t>
            </a:r>
            <a:r>
              <a:rPr lang="fr-FR" sz="3600"/>
              <a:t>(1544-1617)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AD827C-9423-6F9D-8238-7FC7C4A82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0134" y="2057399"/>
            <a:ext cx="4551891" cy="4461933"/>
          </a:xfrm>
        </p:spPr>
        <p:txBody>
          <a:bodyPr>
            <a:normAutofit lnSpcReduction="10000"/>
          </a:bodyPr>
          <a:lstStyle/>
          <a:p>
            <a:r>
              <a:rPr lang="fr-FR" sz="2400"/>
              <a:t>Segretario dei cardinali e arcivescovi di Milano:</a:t>
            </a:r>
          </a:p>
          <a:p>
            <a:r>
              <a:rPr lang="fr-FR" sz="2400"/>
              <a:t>	Carlo Borromeo</a:t>
            </a:r>
          </a:p>
          <a:p>
            <a:r>
              <a:rPr lang="fr-FR" sz="2400"/>
              <a:t>	Federico Borromeo</a:t>
            </a:r>
          </a:p>
          <a:p>
            <a:r>
              <a:rPr lang="fr-FR" sz="2400"/>
              <a:t>Segretario e consigliere del Duca di Savoia e Principe di Piemonte:</a:t>
            </a:r>
          </a:p>
          <a:p>
            <a:r>
              <a:rPr lang="fr-FR" sz="2400"/>
              <a:t>	Carlo Emanuele I</a:t>
            </a:r>
          </a:p>
          <a:p>
            <a:r>
              <a:rPr lang="fr-FR" sz="2400"/>
              <a:t>e precettore dei suoi figli…</a:t>
            </a:r>
          </a:p>
          <a:p>
            <a:r>
              <a:rPr lang="fr-FR" sz="2400"/>
              <a:t>Consultore della Congregazione dell’Indice, membro attivo della Curia a Roma presso F. Borromeo (1587-1598)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19A7F6-8B6C-3655-EC2B-4BE974FC185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r="12836"/>
          <a:stretch>
            <a:fillRect/>
          </a:stretch>
        </p:blipFill>
        <p:spPr bwMode="auto">
          <a:xfrm>
            <a:off x="6019800" y="662781"/>
            <a:ext cx="6172200" cy="55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99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D3093EB-4932-A2C7-9B54-9EE538D6BB0F}"/>
              </a:ext>
            </a:extLst>
          </p:cNvPr>
          <p:cNvSpPr txBox="1"/>
          <p:nvPr/>
        </p:nvSpPr>
        <p:spPr>
          <a:xfrm>
            <a:off x="0" y="491066"/>
            <a:ext cx="41357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/>
              <a:t>Delle Cause della grandezza delle città</a:t>
            </a:r>
          </a:p>
          <a:p>
            <a:r>
              <a:rPr lang="fr-FR"/>
              <a:t>1588</a:t>
            </a:r>
            <a:endParaRPr lang="fr-FR" sz="20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2148CB-4823-592C-156E-E4B732DF106B}"/>
              </a:ext>
            </a:extLst>
          </p:cNvPr>
          <p:cNvSpPr txBox="1"/>
          <p:nvPr/>
        </p:nvSpPr>
        <p:spPr>
          <a:xfrm>
            <a:off x="4748636" y="491066"/>
            <a:ext cx="23468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/>
              <a:t>Della Ragion di Stato</a:t>
            </a:r>
          </a:p>
          <a:p>
            <a:r>
              <a:rPr lang="fr-FR"/>
              <a:t>1589-1598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7C6AB5-7367-8D97-EC70-A4F2196993C5}"/>
              </a:ext>
            </a:extLst>
          </p:cNvPr>
          <p:cNvSpPr txBox="1"/>
          <p:nvPr/>
        </p:nvSpPr>
        <p:spPr>
          <a:xfrm>
            <a:off x="8821900" y="491066"/>
            <a:ext cx="25569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/>
              <a:t>Le Relazioni universali</a:t>
            </a:r>
          </a:p>
          <a:p>
            <a:r>
              <a:rPr lang="fr-FR"/>
              <a:t>1591-1596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9A3AE1-F722-8EB3-9E83-99FF1883F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011"/>
            <a:ext cx="3632200" cy="56769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BFD393-A5FE-A664-B98E-FDDFDDA4A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067" y="1407123"/>
            <a:ext cx="3810000" cy="54991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9766B9-011C-D29F-87D7-4ED700A4A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934" y="1407123"/>
            <a:ext cx="4046774" cy="56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46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4EA7B3E-DE61-F43D-8038-3C0CA8FDC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920" y="-220134"/>
            <a:ext cx="3016747" cy="50055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A1310E-987D-EF9E-B297-00F4DF581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364" y="2292941"/>
            <a:ext cx="3183081" cy="49849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83054E-2003-9018-968D-4D56D532A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73" y="1011766"/>
            <a:ext cx="3183082" cy="44569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ECA4266-0AC7-8485-D628-8366E36DD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4632" y="1970066"/>
            <a:ext cx="3638198" cy="48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427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778</Words>
  <Application>Microsoft Macintosh PowerPoint</Application>
  <PresentationFormat>Grand écran</PresentationFormat>
  <Paragraphs>39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Thème Office</vt:lpstr>
      <vt:lpstr>Geopolitica veneziana e geopolitica romana nel XVI sec. </vt:lpstr>
      <vt:lpstr> Giovanni Battista Ramusio  (1485-1557)  </vt:lpstr>
      <vt:lpstr>Delle Navigationi et Viaggi (1550-1559)  </vt:lpstr>
      <vt:lpstr>Présentation PowerPoint</vt:lpstr>
      <vt:lpstr>Présentation PowerPoint</vt:lpstr>
      <vt:lpstr>Présentation PowerPoint</vt:lpstr>
      <vt:lpstr>Giovanni Botero (1544-1617)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Geopolitica veneziana e geopolitica romana nel XVI sec. </dc:title>
  <dc:creator>Romain Descendre</dc:creator>
  <cp:lastModifiedBy>Romain Descendre</cp:lastModifiedBy>
  <cp:revision>35</cp:revision>
  <dcterms:created xsi:type="dcterms:W3CDTF">2024-05-20T07:56:05Z</dcterms:created>
  <dcterms:modified xsi:type="dcterms:W3CDTF">2024-05-21T08:35:22Z</dcterms:modified>
</cp:coreProperties>
</file>