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2" r:id="rId5"/>
    <p:sldId id="263" r:id="rId6"/>
    <p:sldId id="256" r:id="rId7"/>
    <p:sldId id="257" r:id="rId8"/>
    <p:sldId id="260" r:id="rId9"/>
    <p:sldId id="266" r:id="rId10"/>
    <p:sldId id="265" r:id="rId11"/>
    <p:sldId id="277" r:id="rId12"/>
    <p:sldId id="278" r:id="rId13"/>
    <p:sldId id="269" r:id="rId14"/>
    <p:sldId id="270" r:id="rId15"/>
    <p:sldId id="271" r:id="rId16"/>
    <p:sldId id="289" r:id="rId17"/>
    <p:sldId id="292" r:id="rId18"/>
    <p:sldId id="272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04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4330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506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646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260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017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12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301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4287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7918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81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40908-A355-4294-8919-53F1945495E0}" type="datetimeFigureOut">
              <a:rPr lang="it-IT" smtClean="0"/>
              <a:t>03/11/2022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4B04E-8297-4118-9DC5-07C08A0CB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1958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556251"/>
            <a:ext cx="10782782" cy="1325563"/>
          </a:xfrm>
        </p:spPr>
        <p:txBody>
          <a:bodyPr>
            <a:noAutofit/>
          </a:bodyPr>
          <a:lstStyle/>
          <a:p>
            <a:r>
              <a:rPr lang="it-IT" sz="5400" b="1" dirty="0">
                <a:solidFill>
                  <a:srgbClr val="002060"/>
                </a:solidFill>
              </a:rPr>
              <a:t>L’ ascesa dello stato sociale Keynesiano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653047"/>
            <a:ext cx="10515600" cy="1073986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Corso di </a:t>
            </a:r>
            <a:r>
              <a:rPr lang="it-IT"/>
              <a:t>Sociologia Economica</a:t>
            </a:r>
          </a:p>
          <a:p>
            <a:pPr marL="0" indent="0">
              <a:buNone/>
            </a:pPr>
            <a:r>
              <a:rPr lang="it-IT">
                <a:solidFill>
                  <a:srgbClr val="002060"/>
                </a:solidFill>
              </a:rPr>
              <a:t>MARCO </a:t>
            </a:r>
            <a:r>
              <a:rPr lang="it-IT" dirty="0">
                <a:solidFill>
                  <a:srgbClr val="002060"/>
                </a:solidFill>
              </a:rPr>
              <a:t>FAMA, Università di Bergamo</a:t>
            </a:r>
          </a:p>
        </p:txBody>
      </p:sp>
    </p:spTree>
    <p:extLst>
      <p:ext uri="{BB962C8B-B14F-4D97-AF65-F5344CB8AC3E}">
        <p14:creationId xmlns:p14="http://schemas.microsoft.com/office/powerpoint/2010/main" val="1625634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isultati immagini per i compagni monicel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5488" y="0"/>
            <a:ext cx="5270666" cy="686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Risultati immagini per la classe operaia va in paradis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384" y="0"/>
            <a:ext cx="3577616" cy="6851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Risultati immagini per tempi modern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699" y="0"/>
            <a:ext cx="450668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01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chemeClr val="tx2"/>
                </a:solidFill>
              </a:rPr>
              <a:t>Il «compromesso storico» tra capitale e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199" y="1825625"/>
            <a:ext cx="10688053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«I movimenti dei lavoratori […] abbandonarono, o perlomeno sospesero, le loro aspirazioni a una più vasta socializzazione dell’economia. In cambio essi ottennero il welfare state, la contrattazione collettiva, e la loro accettazione all’interno del sistema politico. Gli imprenditori abbandonarono, o perlomeno sospesero, il desiderio di una forza lavoro passiva e atomizzata [...] e accettarono gran parte del welfare state e la considerevole partecipazione del governo alla gestione dell’economia. In cambio essi ottennero l’accettazione della proprietà privata, il primato del profitto e del mercato, il rifiuto della pianificazione e della nazionalizzazione completa, il libero scambio e una moneta forte» 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600" dirty="0"/>
              <a:t>Peter </a:t>
            </a:r>
            <a:r>
              <a:rPr lang="it-IT" sz="2600" dirty="0" err="1"/>
              <a:t>Gourevitch</a:t>
            </a:r>
            <a:r>
              <a:rPr lang="it-IT" sz="2600" dirty="0"/>
              <a:t>, </a:t>
            </a:r>
            <a:r>
              <a:rPr lang="it-IT" sz="2600" i="1" dirty="0"/>
              <a:t>La politica in tempi difficili</a:t>
            </a:r>
            <a:r>
              <a:rPr lang="it-IT" sz="2600" dirty="0"/>
              <a:t>, 1986</a:t>
            </a:r>
          </a:p>
        </p:txBody>
      </p:sp>
    </p:spTree>
    <p:extLst>
      <p:ext uri="{BB962C8B-B14F-4D97-AF65-F5344CB8AC3E}">
        <p14:creationId xmlns:p14="http://schemas.microsoft.com/office/powerpoint/2010/main" val="2431026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4729" y="1205692"/>
            <a:ext cx="11467454" cy="5830538"/>
          </a:xfrm>
        </p:spPr>
        <p:txBody>
          <a:bodyPr>
            <a:normAutofit lnSpcReduction="10000"/>
          </a:bodyPr>
          <a:lstStyle/>
          <a:p>
            <a:r>
              <a:rPr lang="it-IT" dirty="0"/>
              <a:t>Nel </a:t>
            </a:r>
            <a:r>
              <a:rPr lang="it-IT" b="1" dirty="0" err="1"/>
              <a:t>Keynesismo</a:t>
            </a:r>
            <a:r>
              <a:rPr lang="it-IT" b="1" dirty="0"/>
              <a:t> debole </a:t>
            </a:r>
            <a:r>
              <a:rPr lang="it-IT" dirty="0"/>
              <a:t>(es. Stati Uniti fino agli anni 70) l'intervento pubblico, attraverso la politica fiscale, monetaria e quella della spesa in deficit, resta più vicino all'originaria ispirazione keynesiana, perché si limita a stabilizzare il ciclo economico sostenendo la domanda nei momenti di recessione e raffreddandola in quelli di pieno utilizzo dei fattori produttivi (politiche </a:t>
            </a:r>
            <a:r>
              <a:rPr lang="it-IT" i="1" dirty="0"/>
              <a:t>stop and go</a:t>
            </a:r>
            <a:r>
              <a:rPr lang="it-IT" dirty="0"/>
              <a:t>). Quindi si alternano manovre espansive e recessive e la spesa sociale è, in genere, meno consistente.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Il </a:t>
            </a:r>
            <a:r>
              <a:rPr lang="it-IT" b="1" dirty="0" err="1"/>
              <a:t>Keynesismo</a:t>
            </a:r>
            <a:r>
              <a:rPr lang="it-IT" b="1" dirty="0"/>
              <a:t> forte </a:t>
            </a:r>
            <a:r>
              <a:rPr lang="it-IT" dirty="0"/>
              <a:t>(es. paesi scandinavi) è, invece, caratterizzato da un impegno più vincolante sul terreno della difesa della piena occupazione e della crescita economica, in modo da poter anche finanziare un incremento più consistente della spesa sociale. A questa forma di </a:t>
            </a:r>
            <a:r>
              <a:rPr lang="it-IT" dirty="0" err="1"/>
              <a:t>keynesismo</a:t>
            </a:r>
            <a:r>
              <a:rPr lang="it-IT" dirty="0"/>
              <a:t> sono associabili sindacati più forti e centralizzati, e governi a presenza stabile di forze di sinistra, impegnati non solo sul terreno della piena occupazione ma anche su quello della diffusione del welfare.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74729" y="216976"/>
            <a:ext cx="8259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 err="1">
                <a:solidFill>
                  <a:schemeClr val="tx2"/>
                </a:solidFill>
              </a:rPr>
              <a:t>Keynesismo</a:t>
            </a:r>
            <a:r>
              <a:rPr lang="it-IT" sz="3600" dirty="0">
                <a:solidFill>
                  <a:schemeClr val="tx2"/>
                </a:solidFill>
              </a:rPr>
              <a:t> debole VS </a:t>
            </a:r>
            <a:r>
              <a:rPr lang="it-IT" sz="3600" dirty="0" err="1">
                <a:solidFill>
                  <a:schemeClr val="tx2"/>
                </a:solidFill>
              </a:rPr>
              <a:t>Keynesismo</a:t>
            </a:r>
            <a:r>
              <a:rPr lang="it-IT" sz="3600" dirty="0">
                <a:solidFill>
                  <a:schemeClr val="tx2"/>
                </a:solidFill>
              </a:rPr>
              <a:t> Forte</a:t>
            </a:r>
          </a:p>
        </p:txBody>
      </p:sp>
    </p:spTree>
    <p:extLst>
      <p:ext uri="{BB962C8B-B14F-4D97-AF65-F5344CB8AC3E}">
        <p14:creationId xmlns:p14="http://schemas.microsoft.com/office/powerpoint/2010/main" val="3297268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9234" y="157702"/>
            <a:ext cx="10586958" cy="975642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chemeClr val="tx2"/>
                </a:solidFill>
              </a:rPr>
              <a:t>Tre </a:t>
            </a:r>
            <a:r>
              <a:rPr lang="it-IT" b="1" dirty="0" err="1">
                <a:solidFill>
                  <a:schemeClr val="tx2"/>
                </a:solidFill>
              </a:rPr>
              <a:t>idealtipi</a:t>
            </a:r>
            <a:r>
              <a:rPr lang="it-IT" b="1" dirty="0">
                <a:solidFill>
                  <a:schemeClr val="tx2"/>
                </a:solidFill>
              </a:rPr>
              <a:t> principali di welfare </a:t>
            </a:r>
            <a:br>
              <a:rPr lang="it-IT" dirty="0"/>
            </a:br>
            <a:r>
              <a:rPr lang="it-IT" sz="2700" dirty="0"/>
              <a:t>Richard </a:t>
            </a:r>
            <a:r>
              <a:rPr lang="it-IT" sz="2700" dirty="0" err="1"/>
              <a:t>Titmuss</a:t>
            </a:r>
            <a:r>
              <a:rPr lang="it-IT" sz="2700" dirty="0"/>
              <a:t> (1974) – </a:t>
            </a:r>
            <a:r>
              <a:rPr lang="it-IT" sz="2700" dirty="0" err="1"/>
              <a:t>Esping</a:t>
            </a:r>
            <a:r>
              <a:rPr lang="it-IT" sz="2700" dirty="0"/>
              <a:t>-Andersen (1990)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0044" y="1260532"/>
            <a:ext cx="11866536" cy="5501898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it-IT" sz="2400" dirty="0"/>
              <a:t>modello </a:t>
            </a:r>
            <a:r>
              <a:rPr lang="it-IT" sz="2400" b="1" i="1" dirty="0"/>
              <a:t>istituzionale-redistributivo</a:t>
            </a:r>
            <a:r>
              <a:rPr lang="it-IT" sz="2400" dirty="0"/>
              <a:t> riconosce i diritti sociali come componenti essenziali della cittadinanza. Si tratta di programmi pubblici che forniscono benefici uniformi per tutti i cittadini, quindi su base universalistica (es. Svezia, Norvegia e Danimarca dove vi è un </a:t>
            </a:r>
            <a:r>
              <a:rPr lang="it-IT" sz="2400" u="sng" dirty="0"/>
              <a:t>forte il movimento operaio e la presenza prolungata di partiti di sinistra al governo);</a:t>
            </a:r>
            <a:r>
              <a:rPr lang="it-IT" sz="2400" dirty="0"/>
              <a:t> </a:t>
            </a:r>
          </a:p>
          <a:p>
            <a:pPr>
              <a:spcBef>
                <a:spcPts val="1200"/>
              </a:spcBef>
            </a:pPr>
            <a:endParaRPr lang="it-IT" sz="2400" dirty="0"/>
          </a:p>
          <a:p>
            <a:pPr>
              <a:spcBef>
                <a:spcPts val="1200"/>
              </a:spcBef>
            </a:pPr>
            <a:r>
              <a:rPr lang="it-IT" sz="2400" dirty="0"/>
              <a:t>modello </a:t>
            </a:r>
            <a:r>
              <a:rPr lang="it-IT" sz="2400" b="1" i="1" dirty="0"/>
              <a:t>residuale</a:t>
            </a:r>
            <a:r>
              <a:rPr lang="it-IT" sz="2400" dirty="0"/>
              <a:t> in cui la protezione sociale pubblica è volta a coprire una fascia limitata di popolazione che si trova in condizioni di particolare indigenza e bisogno, per rischi che non sono coperti dal mercato, dalla famiglia o da forme di azione volontaria (es. Stati Uniti dove il </a:t>
            </a:r>
            <a:r>
              <a:rPr lang="it-IT" sz="2400" i="1" dirty="0"/>
              <a:t>welfare</a:t>
            </a:r>
            <a:r>
              <a:rPr lang="it-IT" sz="2400" dirty="0"/>
              <a:t> si espande negli anni ’30 con il new Deal e poi soprattutto negli anni ’60, </a:t>
            </a:r>
            <a:r>
              <a:rPr lang="it-IT" sz="2400" u="sng" dirty="0"/>
              <a:t>in un contesto che resta però fortemente influenzato dall’ideologia liberale, dalla minore forza del movimento operaio e dall’assenza di partiti di orientamento socialista; il Canada, l'Australia e più di recente la Gran Bretagna che negli anni ’50 era più simile al modello socialdemocratico)</a:t>
            </a:r>
          </a:p>
          <a:p>
            <a:pPr>
              <a:spcBef>
                <a:spcPts val="1200"/>
              </a:spcBef>
            </a:pPr>
            <a:endParaRPr lang="it-IT" sz="2400" u="sng" dirty="0"/>
          </a:p>
          <a:p>
            <a:pPr>
              <a:spcBef>
                <a:spcPts val="1200"/>
              </a:spcBef>
            </a:pPr>
            <a:r>
              <a:rPr lang="it-IT" sz="2400" dirty="0"/>
              <a:t>modello </a:t>
            </a:r>
            <a:r>
              <a:rPr lang="it-IT" sz="2400" b="1" i="1" dirty="0"/>
              <a:t>remunerativo</a:t>
            </a:r>
            <a:r>
              <a:rPr lang="it-IT" sz="2400" dirty="0"/>
              <a:t> di </a:t>
            </a:r>
            <a:r>
              <a:rPr lang="it-IT" sz="2400" dirty="0" err="1"/>
              <a:t>Titmuss</a:t>
            </a:r>
            <a:r>
              <a:rPr lang="it-IT" sz="2400" dirty="0"/>
              <a:t> in cui l’assicurazione contro i principali rischi non si basa su un diritto di cittadinanza ma sull’appartenenza a una categoria socioprofessionale; il finanziamento si basa sui contributi più che sulla tassazione per cui sono più deboli le finalità redistributive; prevalgono nettamente i trasferimenti monetari rispetto ai servizi offerti dallo stato (es. Germania, Austria, Belgio, Italia, Spagna, Portogallo e in parte l’Olanda). </a:t>
            </a:r>
            <a:r>
              <a:rPr lang="it-IT" sz="2400" u="sng" dirty="0"/>
              <a:t>Una caratteristica del “modello continentale” è la particolare influenza esercitata sul piano politico dalla cultura cattolica</a:t>
            </a:r>
            <a:r>
              <a:rPr lang="it-IT" sz="2400" dirty="0"/>
              <a:t>.</a:t>
            </a:r>
          </a:p>
          <a:p>
            <a:pPr>
              <a:spcBef>
                <a:spcPts val="1200"/>
              </a:spcBef>
            </a:pPr>
            <a:endParaRPr lang="it-IT" sz="2400" u="sng" dirty="0"/>
          </a:p>
          <a:p>
            <a:pPr>
              <a:spcBef>
                <a:spcPts val="1200"/>
              </a:spcBef>
            </a:pPr>
            <a:endParaRPr lang="it-IT" sz="2400" u="sng" dirty="0"/>
          </a:p>
          <a:p>
            <a:pPr>
              <a:spcBef>
                <a:spcPts val="1200"/>
              </a:spcBef>
            </a:pPr>
            <a:endParaRPr lang="it-IT" sz="2400" u="sng" dirty="0"/>
          </a:p>
          <a:p>
            <a:pPr marL="0" indent="0">
              <a:buNone/>
            </a:pPr>
            <a:endParaRPr lang="it-IT" sz="2400" u="sng" dirty="0"/>
          </a:p>
          <a:p>
            <a:pPr marL="459450" indent="-342900">
              <a:buFont typeface="Wingdings" panose="05000000000000000000" pitchFamily="2" charset="2"/>
              <a:buChar char="§"/>
            </a:pPr>
            <a:endParaRPr lang="it-IT" sz="2400" u="sng" dirty="0"/>
          </a:p>
          <a:p>
            <a:pPr marL="116550" indent="0">
              <a:buNone/>
            </a:pPr>
            <a:endParaRPr lang="it-IT" sz="2400" u="sng" dirty="0"/>
          </a:p>
          <a:p>
            <a:pPr marL="459450" indent="-342900"/>
            <a:endParaRPr lang="it-IT" sz="2400" u="sng" dirty="0"/>
          </a:p>
        </p:txBody>
      </p:sp>
    </p:spTree>
    <p:extLst>
      <p:ext uri="{BB962C8B-B14F-4D97-AF65-F5344CB8AC3E}">
        <p14:creationId xmlns:p14="http://schemas.microsoft.com/office/powerpoint/2010/main" val="2043705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52625" y="214314"/>
            <a:ext cx="8358188" cy="550391"/>
          </a:xfrm>
        </p:spPr>
        <p:txBody>
          <a:bodyPr/>
          <a:lstStyle/>
          <a:p>
            <a:pPr eaLnBrk="1" hangingPunct="1"/>
            <a:r>
              <a:rPr lang="it-IT" altLang="it-IT" sz="2800" b="1" dirty="0"/>
              <a:t>Tre modelli di Welfare (</a:t>
            </a:r>
            <a:r>
              <a:rPr lang="it-IT" altLang="it-IT" sz="2800" b="1" dirty="0" err="1"/>
              <a:t>Esping</a:t>
            </a:r>
            <a:r>
              <a:rPr lang="it-IT" altLang="it-IT" sz="2800" b="1" dirty="0"/>
              <a:t>-Andersen, 1990)</a:t>
            </a:r>
            <a:endParaRPr lang="it-IT" altLang="it-IT" sz="2800" dirty="0">
              <a:latin typeface="Times New Roman" pitchFamily="18" charset="0"/>
            </a:endParaRPr>
          </a:p>
        </p:txBody>
      </p:sp>
      <p:graphicFrame>
        <p:nvGraphicFramePr>
          <p:cNvPr id="75067" name="Group 315"/>
          <p:cNvGraphicFramePr>
            <a:graphicFrameLocks noGrp="1"/>
          </p:cNvGraphicFramePr>
          <p:nvPr/>
        </p:nvGraphicFramePr>
        <p:xfrm>
          <a:off x="1809751" y="882126"/>
          <a:ext cx="8643937" cy="5839350"/>
        </p:xfrm>
        <a:graphic>
          <a:graphicData uri="http://schemas.openxmlformats.org/drawingml/2006/table">
            <a:tbl>
              <a:tblPr/>
              <a:tblGrid>
                <a:gridCol w="2160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8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5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8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RESIDUALE/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LIBERALE</a:t>
                      </a:r>
                      <a:endParaRPr kumimoji="0" 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REMUNERATIVO/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CONSERVATORE</a:t>
                      </a:r>
                      <a:endParaRPr kumimoji="0" 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ISTITUZIONALE-REDISTRIBUTIVO/ SOCIALDEMOCRATICO</a:t>
                      </a:r>
                      <a:endParaRPr kumimoji="0" 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Copertura</a:t>
                      </a:r>
                      <a:endParaRPr kumimoji="0" lang="it-IT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marginale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occupazionale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universale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Destinatari principali</a:t>
                      </a:r>
                      <a:endParaRPr kumimoji="0" lang="it-IT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poveri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lavoratori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cittadini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Frammentazione istituzionale</a:t>
                      </a:r>
                      <a:endParaRPr kumimoji="0" lang="it-IT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alta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(localismo)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Alta (occupazionalismo)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bassa/assente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Prestazione</a:t>
                      </a:r>
                      <a:endParaRPr kumimoji="0" lang="it-IT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gamma</a:t>
                      </a: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limitata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media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estesa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requisiti</a:t>
                      </a: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Poveri dei mezzi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partecipazione assicurativa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cittadinanza/residenza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Finanziamento</a:t>
                      </a:r>
                      <a:endParaRPr kumimoji="0" lang="it-IT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fiscale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contributivo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fiscale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Spesa</a:t>
                      </a:r>
                      <a:endParaRPr kumimoji="0" lang="it-IT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5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livello</a:t>
                      </a: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Basso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medio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elevato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5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componente</a:t>
                      </a: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Programmi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5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it-IT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Predominante</a:t>
                      </a: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Means-tested</a:t>
                      </a:r>
                      <a:endParaRPr kumimoji="0" 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trasferimenti</a:t>
                      </a:r>
                      <a:endParaRPr kumimoji="0" 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consumi pubblici</a:t>
                      </a:r>
                      <a:endParaRPr kumimoji="0" 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121919" marR="121919" marT="34294" marB="3429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80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6147" y="646597"/>
            <a:ext cx="10277959" cy="850106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chemeClr val="tx2"/>
                </a:solidFill>
              </a:rPr>
              <a:t>Modelli di Welfare State e fattori istituzional</a:t>
            </a:r>
            <a:r>
              <a:rPr lang="it-IT" b="1" dirty="0"/>
              <a:t>i</a:t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70134" y="1754691"/>
            <a:ext cx="1050009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/>
              <a:t>Le differenze tra i tre modelli sono riconducibili anche a dinamiche di tipo socio-politico.</a:t>
            </a:r>
          </a:p>
          <a:p>
            <a:pPr marL="0" indent="0">
              <a:buNone/>
            </a:pPr>
            <a:endParaRPr lang="it-IT" sz="2400" b="1" dirty="0"/>
          </a:p>
          <a:p>
            <a:r>
              <a:rPr lang="it-IT" sz="2400" b="1" dirty="0"/>
              <a:t>Regime social democratico: </a:t>
            </a:r>
            <a:r>
              <a:rPr lang="it-IT" sz="2400" dirty="0"/>
              <a:t>forza del movimento operaio, dei sindacati e dei partiti di sinistra</a:t>
            </a:r>
          </a:p>
          <a:p>
            <a:endParaRPr lang="it-IT" sz="2400" dirty="0"/>
          </a:p>
          <a:p>
            <a:r>
              <a:rPr lang="it-IT" sz="2400" b="1" dirty="0"/>
              <a:t>Regime corporativo- conservatore: </a:t>
            </a:r>
            <a:r>
              <a:rPr lang="it-IT" sz="2400" dirty="0"/>
              <a:t>peso delle tradizioni corporative, egemonia dei partiti moderati o conservatori espressione del ceto medio, la dottrina sociale della Chiesa</a:t>
            </a:r>
          </a:p>
          <a:p>
            <a:endParaRPr lang="it-IT" sz="2400" dirty="0"/>
          </a:p>
          <a:p>
            <a:r>
              <a:rPr lang="it-IT" sz="2400" b="1" dirty="0"/>
              <a:t>Regime liberale: </a:t>
            </a:r>
            <a:r>
              <a:rPr lang="it-IT" sz="2400" dirty="0"/>
              <a:t>egemonia della borghesia capitalista e delle dottrine liberiste</a:t>
            </a:r>
          </a:p>
        </p:txBody>
      </p:sp>
    </p:spTree>
    <p:extLst>
      <p:ext uri="{BB962C8B-B14F-4D97-AF65-F5344CB8AC3E}">
        <p14:creationId xmlns:p14="http://schemas.microsoft.com/office/powerpoint/2010/main" val="941231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>
          <a:xfrm>
            <a:off x="306613" y="518863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altLang="it-IT" sz="32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Modello Pluralista </a:t>
            </a:r>
            <a:br>
              <a:rPr lang="it-IT" altLang="it-IT" sz="32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it-IT" altLang="it-IT" sz="3200" dirty="0">
                <a:latin typeface="+mn-lt"/>
                <a:cs typeface="Arial" panose="020B0604020202020204" pitchFamily="34" charset="0"/>
              </a:rPr>
              <a:t>(USA e</a:t>
            </a:r>
            <a:r>
              <a:rPr lang="it-IT" altLang="it-IT" sz="32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paesi anglosassoni)</a:t>
            </a:r>
            <a:br>
              <a:rPr lang="it-IT" altLang="it-IT" sz="32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</a:br>
            <a:endParaRPr lang="it-IT" altLang="it-IT" sz="3200" b="1" dirty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291" name="Rettangolo 3"/>
          <p:cNvSpPr>
            <a:spLocks noChangeArrowheads="1"/>
          </p:cNvSpPr>
          <p:nvPr/>
        </p:nvSpPr>
        <p:spPr bwMode="auto">
          <a:xfrm>
            <a:off x="283465" y="1471258"/>
            <a:ext cx="4936718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0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Numero elevato di associazioni volontarie di piccole dimensioni che esprimono una rappresentanza degli interessi specifica e settoriale. Il sistema di rappresentanza degli interessi è, quindi, poco centralizzato e con scarse capacità di coordinamento.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it-IT" altLang="it-IT" sz="20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0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Elevata concorrenza tra le organizzazioni degli interessi che influenzano le decisioni politiche con attività di lobbying (politica della pressione) sui settori e gli ambiti di proprio interesse. I soggetti politici sono, a loro volta, in concorrenza tra di loro per accaparrarsi il sostegno da parte dei gruppi di interesse organizzati</a:t>
            </a:r>
          </a:p>
        </p:txBody>
      </p:sp>
      <p:sp>
        <p:nvSpPr>
          <p:cNvPr id="4" name="Rettangolo 3"/>
          <p:cNvSpPr>
            <a:spLocks noChangeArrowheads="1"/>
          </p:cNvSpPr>
          <p:nvPr/>
        </p:nvSpPr>
        <p:spPr bwMode="auto">
          <a:xfrm>
            <a:off x="6543019" y="1471258"/>
            <a:ext cx="4927492" cy="487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0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Numero ristretto di grandi associazioni che raccolgono gli appartenenti ad ampi settori economico-produttivi (es. l’industria o l’agricoltura). Si tratta in pratica di un modello caratterizzato da monopolio/oligopolio del sistema di rappresentanza in cui le organizzazioni sono più centralizzate e coordinate al proprio interno e all’esterno con le altre associazioni.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it-IT" altLang="it-IT" sz="105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0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Processi decisionali basati sulla concertazione: le rappresentanze sindacali delle imprese ed il governo interagiscono nella definizione e spesso nella implementazione delle politiche economiche, sociali e del lavoro.</a:t>
            </a: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6492558" y="486706"/>
            <a:ext cx="5537396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8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Modello </a:t>
            </a:r>
            <a:r>
              <a:rPr lang="it-IT" altLang="it-IT" sz="2800" b="1" dirty="0" err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Neocorporativo</a:t>
            </a:r>
            <a:br>
              <a:rPr lang="it-IT" altLang="it-IT" sz="28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it-IT" altLang="it-IT" sz="2800" dirty="0">
                <a:latin typeface="+mn-lt"/>
                <a:cs typeface="Arial" panose="020B0604020202020204" pitchFamily="34" charset="0"/>
              </a:rPr>
              <a:t>(</a:t>
            </a:r>
            <a:r>
              <a:rPr lang="it-IT" altLang="it-IT" sz="2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paesi Europei, con molte differenze)</a:t>
            </a:r>
            <a:br>
              <a:rPr lang="it-IT" altLang="it-IT" sz="2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</a:br>
            <a:endParaRPr lang="it-IT" altLang="it-IT" sz="2800" b="1" dirty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482274" y="1079429"/>
            <a:ext cx="798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VS</a:t>
            </a:r>
          </a:p>
        </p:txBody>
      </p:sp>
    </p:spTree>
    <p:extLst>
      <p:ext uri="{BB962C8B-B14F-4D97-AF65-F5344CB8AC3E}">
        <p14:creationId xmlns:p14="http://schemas.microsoft.com/office/powerpoint/2010/main" val="42445320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4921" y="130765"/>
            <a:ext cx="8229600" cy="792088"/>
          </a:xfrm>
        </p:spPr>
        <p:txBody>
          <a:bodyPr/>
          <a:lstStyle/>
          <a:p>
            <a:pPr algn="l"/>
            <a: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  <a:t>Performance economica e forza sindacale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2" t="2585" r="2062" b="3025"/>
          <a:stretch/>
        </p:blipFill>
        <p:spPr>
          <a:xfrm>
            <a:off x="323324" y="728700"/>
            <a:ext cx="6696744" cy="5256584"/>
          </a:xfrm>
        </p:spPr>
      </p:pic>
      <p:sp>
        <p:nvSpPr>
          <p:cNvPr id="5" name="CasellaDiTesto 4"/>
          <p:cNvSpPr txBox="1"/>
          <p:nvPr/>
        </p:nvSpPr>
        <p:spPr>
          <a:xfrm>
            <a:off x="414611" y="6093296"/>
            <a:ext cx="6634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i="1" dirty="0">
                <a:solidFill>
                  <a:prstClr val="black"/>
                </a:solidFill>
                <a:cs typeface="Arial" panose="020B0604020202020204" pitchFamily="34" charset="0"/>
              </a:rPr>
              <a:t>Nota: La legge di </a:t>
            </a:r>
            <a:r>
              <a:rPr lang="it-IT" i="1" dirty="0" err="1">
                <a:solidFill>
                  <a:prstClr val="black"/>
                </a:solidFill>
                <a:cs typeface="Arial" panose="020B0604020202020204" pitchFamily="34" charset="0"/>
              </a:rPr>
              <a:t>Okun</a:t>
            </a:r>
            <a:r>
              <a:rPr lang="it-IT" i="1" dirty="0">
                <a:solidFill>
                  <a:prstClr val="black"/>
                </a:solidFill>
                <a:cs typeface="Arial" panose="020B0604020202020204" pitchFamily="34" charset="0"/>
              </a:rPr>
              <a:t> si basa sulla somma del tasso di inflazione e disoccupazione - Fonte: </a:t>
            </a:r>
            <a:r>
              <a:rPr lang="it-IT" i="1" dirty="0" err="1">
                <a:solidFill>
                  <a:prstClr val="black"/>
                </a:solidFill>
                <a:cs typeface="Arial" panose="020B0604020202020204" pitchFamily="34" charset="0"/>
              </a:rPr>
              <a:t>Crouch</a:t>
            </a:r>
            <a:r>
              <a:rPr lang="it-IT" i="1" dirty="0">
                <a:solidFill>
                  <a:prstClr val="black"/>
                </a:solidFill>
                <a:cs typeface="Arial" panose="020B0604020202020204" pitchFamily="34" charset="0"/>
              </a:rPr>
              <a:t> (1993; </a:t>
            </a:r>
            <a:r>
              <a:rPr lang="it-IT" i="1" dirty="0" err="1">
                <a:solidFill>
                  <a:prstClr val="black"/>
                </a:solidFill>
                <a:cs typeface="Arial" panose="020B0604020202020204" pitchFamily="34" charset="0"/>
              </a:rPr>
              <a:t>trad</a:t>
            </a:r>
            <a:r>
              <a:rPr lang="it-IT" i="1" dirty="0">
                <a:solidFill>
                  <a:prstClr val="black"/>
                </a:solidFill>
                <a:cs typeface="Arial" panose="020B0604020202020204" pitchFamily="34" charset="0"/>
              </a:rPr>
              <a:t>. </a:t>
            </a:r>
            <a:r>
              <a:rPr lang="it-IT" i="1" dirty="0" err="1">
                <a:solidFill>
                  <a:prstClr val="black"/>
                </a:solidFill>
                <a:cs typeface="Arial" panose="020B0604020202020204" pitchFamily="34" charset="0"/>
              </a:rPr>
              <a:t>it</a:t>
            </a:r>
            <a:r>
              <a:rPr lang="it-IT" i="1" dirty="0">
                <a:solidFill>
                  <a:prstClr val="black"/>
                </a:solidFill>
                <a:cs typeface="Arial" panose="020B0604020202020204" pitchFamily="34" charset="0"/>
              </a:rPr>
              <a:t> 1996, pag. 286)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i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7969169" y="1932973"/>
            <a:ext cx="39238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Forza delle organizzazioni sindacali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Centralizzazione del potere di rappresentanza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Presenza nei governi di partiti di sinistra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Efficienza delle strutture amministrative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Grado di radicamento culturale e istituzionale del neoliberalismo 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7969169" y="922853"/>
            <a:ext cx="40800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Fattori casuali che influiscono sulla diffusione del neocorporativismo</a:t>
            </a:r>
          </a:p>
        </p:txBody>
      </p:sp>
    </p:spTree>
    <p:extLst>
      <p:ext uri="{BB962C8B-B14F-4D97-AF65-F5344CB8AC3E}">
        <p14:creationId xmlns:p14="http://schemas.microsoft.com/office/powerpoint/2010/main" val="5971902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5294" y="369137"/>
            <a:ext cx="7886700" cy="831626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chemeClr val="tx2"/>
                </a:solidFill>
              </a:rPr>
              <a:t>Il welfare state «mediterraneo»</a:t>
            </a:r>
            <a:br>
              <a:rPr lang="it-IT" b="1" dirty="0">
                <a:solidFill>
                  <a:schemeClr val="tx2"/>
                </a:solidFill>
              </a:rPr>
            </a:br>
            <a:r>
              <a:rPr lang="it-IT" sz="2700" dirty="0"/>
              <a:t>(Italia, Grecia, Spagna, Portogallo)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42931" y="1390344"/>
            <a:ext cx="10648950" cy="50846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sz="2400" dirty="0"/>
          </a:p>
          <a:p>
            <a:r>
              <a:rPr lang="it-IT" sz="2400" dirty="0"/>
              <a:t>Mancanza di una rete di protezione sociale di base per coloro che non rientrano negli schemi di tipo assicurativo (disoccupati o soggetti con basso reddito)</a:t>
            </a:r>
          </a:p>
          <a:p>
            <a:endParaRPr lang="it-IT" sz="2400" dirty="0"/>
          </a:p>
          <a:p>
            <a:r>
              <a:rPr lang="it-IT" sz="2400" dirty="0"/>
              <a:t>Gli schemi assicurativi, legati alla condizione occupazionale, sono spesso frammentati (in termini di rapporti di lavoro e contributi)</a:t>
            </a:r>
          </a:p>
          <a:p>
            <a:endParaRPr lang="it-IT" sz="2400" dirty="0"/>
          </a:p>
          <a:p>
            <a:r>
              <a:rPr lang="it-IT" sz="2400" dirty="0"/>
              <a:t>Disfunzione sul versante delle erogazioni (clientelismo, frodi) e dei finanziamenti (evasione contributiva, condoni fiscali)</a:t>
            </a:r>
          </a:p>
          <a:p>
            <a:endParaRPr lang="it-IT" sz="2400" dirty="0"/>
          </a:p>
          <a:p>
            <a:r>
              <a:rPr lang="it-IT" sz="2400" dirty="0"/>
              <a:t>Ruolo della famiglia rilevante nella attività di cura dei bambini, dei malati e degli anziani. Attività di cura affidata alla donna, il che ne ostacola la partecipazione al mercato del lavoro </a:t>
            </a:r>
          </a:p>
          <a:p>
            <a:pPr marL="0" indent="0">
              <a:buNone/>
            </a:pPr>
            <a:endParaRPr lang="it-IT" sz="2400" dirty="0"/>
          </a:p>
          <a:p>
            <a:pPr marL="360000" indent="-360000">
              <a:buFont typeface="Wingdings" panose="05000000000000000000" pitchFamily="2" charset="2"/>
              <a:buChar char="§"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238150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002060"/>
                </a:solidFill>
              </a:rPr>
              <a:t>Le origini dello «stato assistenziale»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428582"/>
            <a:ext cx="10832432" cy="5140659"/>
          </a:xfrm>
        </p:spPr>
        <p:txBody>
          <a:bodyPr>
            <a:normAutofit fontScale="70000" lnSpcReduction="20000"/>
          </a:bodyPr>
          <a:lstStyle/>
          <a:p>
            <a:r>
              <a:rPr lang="it-IT" sz="3600" dirty="0"/>
              <a:t>Le leggi sulle assicurazioni sociali della Germania di Otto von Bismarck </a:t>
            </a:r>
          </a:p>
          <a:p>
            <a:endParaRPr lang="it-IT" sz="3600" dirty="0"/>
          </a:p>
          <a:p>
            <a:r>
              <a:rPr lang="it-IT" sz="3600" dirty="0"/>
              <a:t>La Gran Bretagna di David Lloyd George e Arthur C. </a:t>
            </a:r>
            <a:r>
              <a:rPr lang="it-IT" sz="3600" dirty="0" err="1"/>
              <a:t>Pigou</a:t>
            </a:r>
            <a:endParaRPr lang="it-IT" sz="3600" dirty="0"/>
          </a:p>
          <a:p>
            <a:endParaRPr lang="it-IT" sz="3600" dirty="0"/>
          </a:p>
          <a:p>
            <a:r>
              <a:rPr lang="it-IT" sz="3600" dirty="0"/>
              <a:t>John R. </a:t>
            </a:r>
            <a:r>
              <a:rPr lang="it-IT" sz="3600" dirty="0" err="1"/>
              <a:t>Commons</a:t>
            </a:r>
            <a:r>
              <a:rPr lang="it-IT" sz="3600" dirty="0"/>
              <a:t> e il «Wisconsin Plan»</a:t>
            </a:r>
          </a:p>
          <a:p>
            <a:endParaRPr lang="it-IT" sz="3600" dirty="0"/>
          </a:p>
          <a:p>
            <a:r>
              <a:rPr lang="it-IT" sz="3600" dirty="0"/>
              <a:t>Il «new deal» di </a:t>
            </a:r>
            <a:r>
              <a:rPr lang="it-IT" sz="3600" dirty="0" err="1"/>
              <a:t>Roosvelt</a:t>
            </a:r>
            <a:r>
              <a:rPr lang="it-IT" sz="3600" dirty="0"/>
              <a:t> </a:t>
            </a:r>
          </a:p>
          <a:p>
            <a:endParaRPr lang="it-IT" sz="3600" dirty="0"/>
          </a:p>
          <a:p>
            <a:r>
              <a:rPr lang="it-IT" sz="3600" dirty="0"/>
              <a:t>La Germania nazista</a:t>
            </a:r>
          </a:p>
          <a:p>
            <a:endParaRPr lang="it-IT" sz="3600" dirty="0"/>
          </a:p>
          <a:p>
            <a:r>
              <a:rPr lang="it-IT" sz="3600" dirty="0"/>
              <a:t>Il sistema assistenziale svedese degli anni Trenta</a:t>
            </a:r>
          </a:p>
          <a:p>
            <a:endParaRPr lang="it-IT" sz="3600" dirty="0"/>
          </a:p>
          <a:p>
            <a:r>
              <a:rPr lang="it-IT" sz="3600" dirty="0"/>
              <a:t>Il rapporto Beveridge, 1942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2913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37309" y="701964"/>
            <a:ext cx="10632270" cy="5282494"/>
          </a:xfrm>
        </p:spPr>
        <p:txBody>
          <a:bodyPr/>
          <a:lstStyle/>
          <a:p>
            <a:r>
              <a:rPr lang="it-IT" dirty="0"/>
              <a:t>La cosiddetta </a:t>
            </a:r>
            <a:r>
              <a:rPr lang="it-IT" b="1" dirty="0"/>
              <a:t>rivoluzione Keynesiana </a:t>
            </a:r>
            <a:r>
              <a:rPr lang="it-IT" dirty="0"/>
              <a:t>è stata concretamente anticipata dalle politiche economiche attuate da diversi governi già a partire dagli anni Venti del Novecento. </a:t>
            </a:r>
          </a:p>
          <a:p>
            <a:endParaRPr lang="it-IT" dirty="0"/>
          </a:p>
          <a:p>
            <a:r>
              <a:rPr lang="it-IT" dirty="0"/>
              <a:t>L’incapacità da parte dell’ortodossia economica di offrire rimedi agli effetti drammatici della grande depressione degli anni Trenta ha funto da stimolo per l’attuazione di una serie di </a:t>
            </a:r>
            <a:r>
              <a:rPr lang="it-IT" b="1" dirty="0"/>
              <a:t>interventi di regolazione del mercato </a:t>
            </a:r>
            <a:r>
              <a:rPr lang="it-IT" dirty="0"/>
              <a:t>da parte dello stato.</a:t>
            </a:r>
          </a:p>
          <a:p>
            <a:endParaRPr lang="it-IT" dirty="0"/>
          </a:p>
          <a:p>
            <a:r>
              <a:rPr lang="it-IT" dirty="0"/>
              <a:t>È solo con l’opera di John </a:t>
            </a:r>
            <a:r>
              <a:rPr lang="it-IT" dirty="0" err="1"/>
              <a:t>Maynard</a:t>
            </a:r>
            <a:r>
              <a:rPr lang="it-IT" dirty="0"/>
              <a:t> Keynes, ad ogni modo, che tali esperimenti saranno dotati di una </a:t>
            </a:r>
            <a:r>
              <a:rPr lang="it-IT" b="1" dirty="0"/>
              <a:t>solida fondazione teorica.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1656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Risultati immagini per john maynard keynes comi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3938339" y="160338"/>
            <a:ext cx="66173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rgbClr val="002060"/>
                </a:solidFill>
              </a:rPr>
              <a:t>John </a:t>
            </a:r>
            <a:r>
              <a:rPr lang="it-IT" sz="3200" dirty="0" err="1">
                <a:solidFill>
                  <a:srgbClr val="002060"/>
                </a:solidFill>
              </a:rPr>
              <a:t>Maynard</a:t>
            </a:r>
            <a:r>
              <a:rPr lang="it-IT" sz="3200" dirty="0">
                <a:solidFill>
                  <a:srgbClr val="002060"/>
                </a:solidFill>
              </a:rPr>
              <a:t> Keynes (1883-1946)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3938339" y="1496182"/>
            <a:ext cx="8406062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u="sng" dirty="0"/>
              <a:t>Opere principali:</a:t>
            </a:r>
          </a:p>
          <a:p>
            <a:pPr>
              <a:lnSpc>
                <a:spcPct val="150000"/>
              </a:lnSpc>
            </a:pPr>
            <a:endParaRPr lang="it-IT" u="sng" dirty="0"/>
          </a:p>
          <a:p>
            <a:pPr>
              <a:lnSpc>
                <a:spcPct val="150000"/>
              </a:lnSpc>
            </a:pPr>
            <a:r>
              <a:rPr lang="it-IT" sz="2400" i="1" dirty="0"/>
              <a:t>La Moneta e le Finanze dell'India</a:t>
            </a:r>
            <a:r>
              <a:rPr lang="it-IT" sz="2400" dirty="0"/>
              <a:t>, 1913 </a:t>
            </a:r>
          </a:p>
          <a:p>
            <a:pPr>
              <a:lnSpc>
                <a:spcPct val="150000"/>
              </a:lnSpc>
            </a:pPr>
            <a:r>
              <a:rPr lang="it-IT" sz="2400" i="1" dirty="0"/>
              <a:t>Le conseguenze economiche della pace</a:t>
            </a:r>
            <a:r>
              <a:rPr lang="it-IT" sz="2400" dirty="0"/>
              <a:t>, 1919</a:t>
            </a:r>
          </a:p>
          <a:p>
            <a:pPr>
              <a:lnSpc>
                <a:spcPct val="150000"/>
              </a:lnSpc>
            </a:pPr>
            <a:r>
              <a:rPr lang="it-IT" sz="2400" i="1" dirty="0"/>
              <a:t>Saggio sulla Riforma Monetaria</a:t>
            </a:r>
            <a:r>
              <a:rPr lang="it-IT" sz="2400" dirty="0"/>
              <a:t>, 1923</a:t>
            </a:r>
          </a:p>
          <a:p>
            <a:pPr>
              <a:lnSpc>
                <a:spcPct val="150000"/>
              </a:lnSpc>
            </a:pPr>
            <a:r>
              <a:rPr lang="it-IT" sz="2400" i="1" dirty="0"/>
              <a:t>Le Conseguenze Economiche di Winston Churchill</a:t>
            </a:r>
            <a:r>
              <a:rPr lang="it-IT" sz="2400" dirty="0"/>
              <a:t>, 1925</a:t>
            </a:r>
          </a:p>
          <a:p>
            <a:pPr>
              <a:lnSpc>
                <a:spcPct val="150000"/>
              </a:lnSpc>
            </a:pPr>
            <a:r>
              <a:rPr lang="it-IT" sz="2400" i="1" dirty="0"/>
              <a:t>La Fine del laissez-faire</a:t>
            </a:r>
            <a:r>
              <a:rPr lang="it-IT" sz="2400" dirty="0"/>
              <a:t>, 1926 </a:t>
            </a:r>
          </a:p>
          <a:p>
            <a:pPr>
              <a:lnSpc>
                <a:spcPct val="150000"/>
              </a:lnSpc>
            </a:pPr>
            <a:r>
              <a:rPr lang="it-IT" sz="2400" i="1" dirty="0"/>
              <a:t>Trattato sulla moneta</a:t>
            </a:r>
            <a:r>
              <a:rPr lang="it-IT" sz="2400" dirty="0"/>
              <a:t>, 1930 </a:t>
            </a:r>
          </a:p>
          <a:p>
            <a:pPr>
              <a:lnSpc>
                <a:spcPct val="150000"/>
              </a:lnSpc>
            </a:pPr>
            <a:r>
              <a:rPr lang="it-IT" sz="2400" i="1" dirty="0"/>
              <a:t>Teoria generale dell’occupazione, dell’interesse e della moneta</a:t>
            </a:r>
            <a:r>
              <a:rPr lang="it-IT" sz="2400" dirty="0"/>
              <a:t>, 1936</a:t>
            </a:r>
          </a:p>
          <a:p>
            <a:endParaRPr lang="it-IT" dirty="0"/>
          </a:p>
        </p:txBody>
      </p:sp>
      <p:pic>
        <p:nvPicPr>
          <p:cNvPr id="3076" name="Picture 4" descr="Immagine correla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69980"/>
            <a:ext cx="3705727" cy="5188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5736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1209962" y="1304212"/>
            <a:ext cx="958734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«Liberiamoci dai principii metafisici o generali sui quali, in varie occasioni, si è basato il laissez-faire. Non è vero che gli individui posseggano una «libertà naturale» nelle loro attività economiche. Non vi è alcun patto che conferisca diritti perpetui a coloro che posseggono o a coloro che acquistano. Il mondo non è governato dall'alto in modo che gli interessi privati e sociali coincidano sempre. Esso non è condotto quaggiù in modo che in pratica essi coincidano. </a:t>
            </a:r>
            <a:r>
              <a:rPr lang="it-IT" b="1" dirty="0"/>
              <a:t>Non è una deduzione corretta dai principii di economia che l'interesse egoistico illuminato operi sempre nell'interesse pubblico. Né è vero che l'interesse egoistico sia generalmente illuminato;</a:t>
            </a:r>
            <a:r>
              <a:rPr lang="it-IT" dirty="0"/>
              <a:t> più spesso individui che agiscono separatamente per promuovere i propri fini sono troppo ignoranti o troppo deboli persino per raggiungere questi. L'esperienza non mostra che gli individui, quando costituiscono un'unità sociale, siano sempre di vista meno acuta di quando agiscono separatamente».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J. M. Keynes, </a:t>
            </a:r>
            <a:r>
              <a:rPr lang="it-IT" i="1" dirty="0"/>
              <a:t>La fine del laissez-faire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209962" y="692727"/>
            <a:ext cx="6206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</a:rPr>
              <a:t>LA CRITICA DI KEYNES AL </a:t>
            </a:r>
            <a:r>
              <a:rPr lang="it-IT" sz="2800" b="1" i="1" dirty="0">
                <a:solidFill>
                  <a:srgbClr val="002060"/>
                </a:solidFill>
              </a:rPr>
              <a:t>LAISSEZ-FAIRE</a:t>
            </a:r>
          </a:p>
        </p:txBody>
      </p:sp>
      <p:sp>
        <p:nvSpPr>
          <p:cNvPr id="5" name="Rettangolo 4"/>
          <p:cNvSpPr/>
          <p:nvPr/>
        </p:nvSpPr>
        <p:spPr>
          <a:xfrm>
            <a:off x="1209962" y="4287982"/>
            <a:ext cx="95873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«Suggerire un'azione sociale per il bene pubblico alla City of </a:t>
            </a:r>
            <a:r>
              <a:rPr lang="it-IT" dirty="0" err="1"/>
              <a:t>London</a:t>
            </a:r>
            <a:r>
              <a:rPr lang="it-IT" dirty="0"/>
              <a:t> è come discutere l'Origine delle Specie con un vescovo sessant'anni fa. La prima reazione non è intellettuale, ma morale; un'ortodossia è in questione e quanto più persuasivi sono gli argomenti tanto più grave sarà l'offesa. Ciò non di meno, avventurandomi nell’antro del mostro letargico, ho tracciato almeno le sue pretese e la sua discendenza, in modo da mostrare che esso ci ha dominati piuttosto per diritto ereditario che per merito personale».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9643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07975" y="787630"/>
            <a:ext cx="11486982" cy="6347097"/>
          </a:xfrm>
        </p:spPr>
        <p:txBody>
          <a:bodyPr>
            <a:normAutofit fontScale="47500" lnSpcReduction="20000"/>
          </a:bodyPr>
          <a:lstStyle/>
          <a:p>
            <a:pPr algn="l"/>
            <a:endParaRPr lang="it-IT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it-IT" sz="4200" dirty="0"/>
              <a:t>Il problema decisivo dell’economia non è come si determini il prezzo delle merci, né come si distribuisca il reddito risultante. </a:t>
            </a:r>
            <a:r>
              <a:rPr lang="it-IT" sz="4200" b="1" dirty="0"/>
              <a:t>La questione importante è come si determini il livello della produzione e dell’occupazione</a:t>
            </a:r>
            <a:r>
              <a:rPr lang="it-IT" sz="4200" dirty="0"/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it-IT" sz="42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it-IT" sz="4200" dirty="0"/>
              <a:t>All’aumentare della produzione, dell’occupazione e del reddito diminuisce la </a:t>
            </a:r>
            <a:r>
              <a:rPr lang="it-IT" sz="4200" b="1" dirty="0"/>
              <a:t>propensione marginale al consumo</a:t>
            </a:r>
            <a:r>
              <a:rPr lang="it-IT" sz="4200" dirty="0"/>
              <a:t>. Di conseguenza i risparmi aumentano, senza certezza alcuna che essi saranno automaticamente investiti.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it-IT" sz="42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it-IT" sz="4200" dirty="0"/>
              <a:t>Le decisioni di investimento sono prese dagli imprenditori non solo in funzione del tasso di interesse, ma soprattutto delle </a:t>
            </a:r>
            <a:r>
              <a:rPr lang="it-IT" sz="4200" b="1" dirty="0"/>
              <a:t>aspettative</a:t>
            </a:r>
            <a:r>
              <a:rPr lang="it-IT" sz="4200" dirty="0"/>
              <a:t> sui rendimenti futuri dell’investimento.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it-IT" sz="42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it-IT" sz="4200" dirty="0"/>
              <a:t>Viste le incertezze circa il futuro, gli attori economici possono essere portati, per ragioni cautelative, a tesaurizzare parte delle proprie entrate (</a:t>
            </a:r>
            <a:r>
              <a:rPr lang="it-IT" sz="4200" b="1" dirty="0"/>
              <a:t>preferenza per la liquidità</a:t>
            </a:r>
            <a:r>
              <a:rPr lang="it-IT" sz="4200" dirty="0"/>
              <a:t>). Ne deriva una riduzione della domanda totale di beni e servizi (domanda effettiva) che, a sua volta, influisce negativamente sulla produzione e sull’occupazione, determinando, infine, una riduzione del risparmio.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it-IT" sz="42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it-IT" sz="4200" dirty="0"/>
              <a:t>La situazione di equilibrio in economia può trovarsi in una </a:t>
            </a:r>
            <a:r>
              <a:rPr lang="it-IT" sz="4200" b="1" dirty="0"/>
              <a:t>condizione di sotto-occupazione</a:t>
            </a:r>
            <a:r>
              <a:rPr lang="it-IT" sz="4200" dirty="0"/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it-IT" sz="42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it-IT" sz="4200" dirty="0"/>
              <a:t>Critica alla </a:t>
            </a:r>
            <a:r>
              <a:rPr lang="it-IT" sz="4200" b="1" dirty="0"/>
              <a:t>legge di </a:t>
            </a:r>
            <a:r>
              <a:rPr lang="it-IT" sz="4200" b="1" dirty="0" err="1"/>
              <a:t>Say</a:t>
            </a:r>
            <a:r>
              <a:rPr lang="it-IT" sz="4200" b="1" dirty="0"/>
              <a:t> </a:t>
            </a:r>
            <a:r>
              <a:rPr lang="it-IT" sz="4200" dirty="0"/>
              <a:t>e alla concezione della disoccupazione propria dell’economia neoclassica.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it-IT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sz="2500" dirty="0"/>
          </a:p>
          <a:p>
            <a:pPr algn="l"/>
            <a:endParaRPr lang="it-IT" dirty="0"/>
          </a:p>
        </p:txBody>
      </p:sp>
      <p:sp>
        <p:nvSpPr>
          <p:cNvPr id="4" name="AutoShape 4" descr="Risultati immagini per john maynard keynes comi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757989" y="160338"/>
            <a:ext cx="5498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002060"/>
                </a:solidFill>
              </a:rPr>
              <a:t>John </a:t>
            </a:r>
            <a:r>
              <a:rPr lang="it-IT" sz="2800" dirty="0" err="1">
                <a:solidFill>
                  <a:srgbClr val="002060"/>
                </a:solidFill>
              </a:rPr>
              <a:t>Maynard</a:t>
            </a:r>
            <a:r>
              <a:rPr lang="it-IT" sz="2800" dirty="0">
                <a:solidFill>
                  <a:srgbClr val="002060"/>
                </a:solidFill>
              </a:rPr>
              <a:t> Keynes (1883-1946)</a:t>
            </a:r>
          </a:p>
        </p:txBody>
      </p:sp>
    </p:spTree>
    <p:extLst>
      <p:ext uri="{BB962C8B-B14F-4D97-AF65-F5344CB8AC3E}">
        <p14:creationId xmlns:p14="http://schemas.microsoft.com/office/powerpoint/2010/main" val="4024705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3187" y="17153"/>
            <a:ext cx="10515600" cy="1325563"/>
          </a:xfrm>
        </p:spPr>
        <p:txBody>
          <a:bodyPr/>
          <a:lstStyle/>
          <a:p>
            <a:r>
              <a:rPr lang="it-IT" b="1" dirty="0">
                <a:solidFill>
                  <a:srgbClr val="002060"/>
                </a:solidFill>
              </a:rPr>
              <a:t>Gli «</a:t>
            </a:r>
            <a:r>
              <a:rPr lang="it-IT" b="1" dirty="0" err="1">
                <a:solidFill>
                  <a:srgbClr val="002060"/>
                </a:solidFill>
              </a:rPr>
              <a:t>animal</a:t>
            </a: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err="1">
                <a:solidFill>
                  <a:srgbClr val="002060"/>
                </a:solidFill>
              </a:rPr>
              <a:t>spirits</a:t>
            </a:r>
            <a:r>
              <a:rPr lang="it-IT" b="1" dirty="0">
                <a:solidFill>
                  <a:srgbClr val="002060"/>
                </a:solidFill>
              </a:rPr>
              <a:t>»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902036" y="1499942"/>
            <a:ext cx="6036623" cy="52283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dirty="0"/>
              <a:t>«</a:t>
            </a:r>
            <a:r>
              <a:rPr lang="it-IT" sz="2000" dirty="0"/>
              <a:t>A prescindere dall’instabilità dovuta alla speculazione, vi è una instabilità di altro genere, dovuta a questa caratteristica della natura umana: che una larga parte delle nostre attività positive dipende da un ottimismo spontaneo piuttosto che da un’aspettativa in termini matematici, sia morale che edonistica o economica. La maggior parte, forse, delle nostre decisioni di fare qualcosa di positivo, le cui conseguenze si potranno valutare pienamente soltanto a distanza di parecchi giorni, si possono considerare soltanto come risultato di tendenze dell’animo, di uno stimolo spontaneo all’azione invece che all’inazione, e non come risultato di una media ponderata di vantaggi quantitativi, moltiplicati per probabilità quantitative».</a:t>
            </a:r>
          </a:p>
          <a:p>
            <a:pPr marL="0" indent="0">
              <a:buNone/>
            </a:pPr>
            <a:r>
              <a:rPr lang="it-IT" sz="1800" dirty="0"/>
              <a:t>Keynes</a:t>
            </a:r>
            <a:r>
              <a:rPr lang="it-IT" sz="1800" i="1" dirty="0"/>
              <a:t>, The general </a:t>
            </a:r>
            <a:r>
              <a:rPr lang="it-IT" sz="1800" i="1" dirty="0" err="1"/>
              <a:t>theory</a:t>
            </a:r>
            <a:r>
              <a:rPr lang="it-IT" sz="1800" i="1" dirty="0"/>
              <a:t> of </a:t>
            </a:r>
            <a:r>
              <a:rPr lang="it-IT" sz="1800" i="1" dirty="0" err="1"/>
              <a:t>employment</a:t>
            </a:r>
            <a:r>
              <a:rPr lang="it-IT" sz="1800" i="1" dirty="0"/>
              <a:t>, </a:t>
            </a:r>
            <a:r>
              <a:rPr lang="it-IT" sz="1800" i="1" dirty="0" err="1"/>
              <a:t>interest</a:t>
            </a:r>
            <a:r>
              <a:rPr lang="it-IT" sz="1800" i="1" dirty="0"/>
              <a:t> and </a:t>
            </a:r>
            <a:r>
              <a:rPr lang="it-IT" sz="1800" i="1" dirty="0" err="1"/>
              <a:t>money</a:t>
            </a:r>
            <a:r>
              <a:rPr lang="it-IT" sz="1800" i="1" dirty="0"/>
              <a:t> </a:t>
            </a:r>
            <a:r>
              <a:rPr lang="it-IT" sz="1800" dirty="0"/>
              <a:t>(1936)</a:t>
            </a:r>
          </a:p>
        </p:txBody>
      </p:sp>
      <p:pic>
        <p:nvPicPr>
          <p:cNvPr id="2052" name="Picture 4" descr="Risultati immagini per animal spirit keyn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9942"/>
            <a:ext cx="57150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3113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7991" y="950498"/>
            <a:ext cx="10720136" cy="5630779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L’ attore pubblico può contribuire a risolvere una situazione caratterizzata da un sottoimpiego dei fattori produttivi e da una non piena traduzione dei risparmi in investimenti controllando il credito e abbassando il tasso di interesse. Ma soprattutto, questi può, attraverso </a:t>
            </a:r>
            <a:r>
              <a:rPr lang="it-IT" b="1" dirty="0"/>
              <a:t>la spesa pubblica</a:t>
            </a:r>
            <a:r>
              <a:rPr lang="it-IT" dirty="0"/>
              <a:t>, regolare la domanda e promuovere il pieno impiego.</a:t>
            </a:r>
          </a:p>
          <a:p>
            <a:endParaRPr lang="it-IT" dirty="0"/>
          </a:p>
          <a:p>
            <a:r>
              <a:rPr lang="it-IT" dirty="0"/>
              <a:t>La spesa pubblica è tanto più efficace quanto più tende a stimolare una domanda aggiuntiva attraverso disavanzi di bilancio (</a:t>
            </a:r>
            <a:r>
              <a:rPr lang="it-IT" b="1" dirty="0"/>
              <a:t>deficit </a:t>
            </a:r>
            <a:r>
              <a:rPr lang="it-IT" b="1" dirty="0" err="1"/>
              <a:t>spending</a:t>
            </a:r>
            <a:r>
              <a:rPr lang="it-IT" dirty="0"/>
              <a:t>). </a:t>
            </a:r>
          </a:p>
          <a:p>
            <a:endParaRPr lang="it-IT" dirty="0"/>
          </a:p>
          <a:p>
            <a:r>
              <a:rPr lang="it-IT" dirty="0"/>
              <a:t>Il problema non è solo quello di far accrescere la capacità produttiva, ma di aumentare la domanda attraverso un aumento del reddito disponibile e, anche, per mezzo di </a:t>
            </a:r>
            <a:r>
              <a:rPr lang="it-IT" b="1" dirty="0"/>
              <a:t>interventi redistributivi </a:t>
            </a:r>
            <a:r>
              <a:rPr lang="it-IT" dirty="0"/>
              <a:t>in favore delle fasce della popolazione con una più alta propensione marginale al consumo.</a:t>
            </a:r>
          </a:p>
          <a:p>
            <a:endParaRPr lang="it-IT" dirty="0"/>
          </a:p>
          <a:p>
            <a:r>
              <a:rPr lang="it-IT" dirty="0"/>
              <a:t>Tali interventi non rispondono soltanto a delle esigenze di equità. Sono necessari anche al fine di assicurare </a:t>
            </a:r>
            <a:r>
              <a:rPr lang="it-IT" b="1" dirty="0"/>
              <a:t>l’efficienza del sistema economico.</a:t>
            </a:r>
          </a:p>
        </p:txBody>
      </p:sp>
      <p:sp>
        <p:nvSpPr>
          <p:cNvPr id="4" name="Rettangolo 3"/>
          <p:cNvSpPr/>
          <p:nvPr/>
        </p:nvSpPr>
        <p:spPr>
          <a:xfrm>
            <a:off x="886690" y="176281"/>
            <a:ext cx="5231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dirty="0">
                <a:solidFill>
                  <a:srgbClr val="002060"/>
                </a:solidFill>
              </a:rPr>
              <a:t>John </a:t>
            </a:r>
            <a:r>
              <a:rPr lang="it-IT" sz="2800" dirty="0" err="1">
                <a:solidFill>
                  <a:srgbClr val="002060"/>
                </a:solidFill>
              </a:rPr>
              <a:t>Maynard</a:t>
            </a:r>
            <a:r>
              <a:rPr lang="it-IT" sz="2800" dirty="0">
                <a:solidFill>
                  <a:srgbClr val="002060"/>
                </a:solidFill>
              </a:rPr>
              <a:t> Keynes (1883-1946)</a:t>
            </a:r>
          </a:p>
        </p:txBody>
      </p:sp>
    </p:spTree>
    <p:extLst>
      <p:ext uri="{BB962C8B-B14F-4D97-AF65-F5344CB8AC3E}">
        <p14:creationId xmlns:p14="http://schemas.microsoft.com/office/powerpoint/2010/main" val="2248576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1361" y="1096301"/>
            <a:ext cx="10962401" cy="5227008"/>
          </a:xfrm>
        </p:spPr>
        <p:txBody>
          <a:bodyPr>
            <a:normAutofit fontScale="92500" lnSpcReduction="10000"/>
          </a:bodyPr>
          <a:lstStyle/>
          <a:p>
            <a:r>
              <a:rPr lang="it-IT" sz="3000" dirty="0"/>
              <a:t>L’ economia di guerra e la grande crescita post-bellica</a:t>
            </a:r>
          </a:p>
          <a:p>
            <a:endParaRPr lang="it-IT" sz="3000" dirty="0"/>
          </a:p>
          <a:p>
            <a:r>
              <a:rPr lang="it-IT" sz="3000" dirty="0"/>
              <a:t>La minaccia del comunismo</a:t>
            </a:r>
          </a:p>
          <a:p>
            <a:endParaRPr lang="it-IT" sz="3000" dirty="0"/>
          </a:p>
          <a:p>
            <a:r>
              <a:rPr lang="it-IT" sz="3000" dirty="0"/>
              <a:t>La mobilitazione delle classi subalterne, sempre più sganciate dalle tradizionali forme di protezione sociale di tipo parentale e comunitario. </a:t>
            </a:r>
          </a:p>
          <a:p>
            <a:endParaRPr lang="it-IT" sz="3000" dirty="0"/>
          </a:p>
          <a:p>
            <a:r>
              <a:rPr lang="it-IT" sz="3000" dirty="0"/>
              <a:t>Esigenze funzionali di riproduzione del capitalismo; accumulazione e mantenimento del consenso (teoria </a:t>
            </a:r>
            <a:r>
              <a:rPr lang="it-IT" sz="3000" dirty="0" err="1"/>
              <a:t>neomarxiana</a:t>
            </a:r>
            <a:r>
              <a:rPr lang="it-IT" sz="3000" dirty="0"/>
              <a:t> dello Stato)</a:t>
            </a:r>
          </a:p>
          <a:p>
            <a:endParaRPr lang="it-IT" sz="3000" dirty="0"/>
          </a:p>
          <a:p>
            <a:r>
              <a:rPr lang="it-IT" sz="3000" dirty="0"/>
              <a:t>Rivendicazioni delle classi subalterne atte ad ottenere «diritti di cittadinanza» e un maggiore riconoscimento politico e sociale (</a:t>
            </a:r>
            <a:r>
              <a:rPr lang="it-IT" sz="3000" dirty="0" err="1"/>
              <a:t>Bendix</a:t>
            </a:r>
            <a:r>
              <a:rPr lang="it-IT" sz="3000" dirty="0"/>
              <a:t>).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85980" y="216976"/>
            <a:ext cx="12600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chemeClr val="tx2"/>
                </a:solidFill>
              </a:rPr>
              <a:t>Alcuni fattori che hanno favorito l’ascesa dello stato sociale Keynesiano</a:t>
            </a:r>
          </a:p>
        </p:txBody>
      </p:sp>
    </p:spTree>
    <p:extLst>
      <p:ext uri="{BB962C8B-B14F-4D97-AF65-F5344CB8AC3E}">
        <p14:creationId xmlns:p14="http://schemas.microsoft.com/office/powerpoint/2010/main" val="244965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2187</Words>
  <Application>Microsoft Office PowerPoint</Application>
  <PresentationFormat>Widescreen</PresentationFormat>
  <Paragraphs>185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Tema di Office</vt:lpstr>
      <vt:lpstr>L’ ascesa dello stato sociale Keynesiano</vt:lpstr>
      <vt:lpstr>Le origini dello «stato assistenziale»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Gli «animal spirits»</vt:lpstr>
      <vt:lpstr>Presentazione standard di PowerPoint</vt:lpstr>
      <vt:lpstr>Presentazione standard di PowerPoint</vt:lpstr>
      <vt:lpstr>Presentazione standard di PowerPoint</vt:lpstr>
      <vt:lpstr>Il «compromesso storico» tra capitale e lavoro</vt:lpstr>
      <vt:lpstr>Presentazione standard di PowerPoint</vt:lpstr>
      <vt:lpstr>Tre idealtipi principali di welfare  Richard Titmuss (1974) – Esping-Andersen (1990)</vt:lpstr>
      <vt:lpstr>Tre modelli di Welfare (Esping-Andersen, 1990)</vt:lpstr>
      <vt:lpstr>Modelli di Welfare State e fattori istituzionali </vt:lpstr>
      <vt:lpstr>Modello Pluralista  (USA e paesi anglosassoni) </vt:lpstr>
      <vt:lpstr>Performance economica e forza sindacale</vt:lpstr>
      <vt:lpstr>Il welfare state «mediterraneo» (Italia, Grecia, Spagna, Portogallo)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 ascesa dello stato sociale keynesiano</dc:title>
  <dc:creator>marco fama</dc:creator>
  <cp:lastModifiedBy>marco fama</cp:lastModifiedBy>
  <cp:revision>45</cp:revision>
  <dcterms:created xsi:type="dcterms:W3CDTF">2019-12-03T19:31:36Z</dcterms:created>
  <dcterms:modified xsi:type="dcterms:W3CDTF">2022-11-03T09:35:39Z</dcterms:modified>
</cp:coreProperties>
</file>