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94" r:id="rId4"/>
    <p:sldId id="304" r:id="rId5"/>
    <p:sldId id="295" r:id="rId6"/>
    <p:sldId id="307" r:id="rId7"/>
    <p:sldId id="297" r:id="rId8"/>
    <p:sldId id="263" r:id="rId9"/>
    <p:sldId id="296" r:id="rId10"/>
    <p:sldId id="298" r:id="rId11"/>
    <p:sldId id="260" r:id="rId12"/>
    <p:sldId id="299" r:id="rId13"/>
    <p:sldId id="300" r:id="rId14"/>
    <p:sldId id="305" r:id="rId15"/>
    <p:sldId id="306" r:id="rId16"/>
    <p:sldId id="303" r:id="rId17"/>
    <p:sldId id="308" r:id="rId18"/>
    <p:sldId id="309" r:id="rId19"/>
    <p:sldId id="301" r:id="rId20"/>
    <p:sldId id="302" r:id="rId21"/>
    <p:sldId id="271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3C0"/>
    <a:srgbClr val="C022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F62DF5-2492-2640-914C-86D46DF40266}" v="19" dt="2025-03-19T11:43:22.2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5"/>
    <p:restoredTop sz="94673"/>
  </p:normalViewPr>
  <p:slideViewPr>
    <p:cSldViewPr snapToGrid="0" snapToObjects="1">
      <p:cViewPr varScale="1">
        <p:scale>
          <a:sx n="111" d="100"/>
          <a:sy n="111" d="100"/>
        </p:scale>
        <p:origin x="6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30B0-8215-7F43-983E-B32B713CD0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C0175-11AC-524C-82AC-DE04FF6337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A7EEC-F754-EC4F-8BF0-2A8B5B9B1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D7F4-5552-B941-B13F-D259EA5D517C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5CF2A-5FC5-A944-B643-B042ABBE5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07288-F229-D349-91AD-AE8701B0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E302-9C69-2E45-8BC2-ACD1DF22E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8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D87C9-3158-8D4C-BBD9-3169CF056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4EF742-8E22-384D-B275-9B18349A4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95EF1-E27F-7E4D-A786-F0CC60C1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D7F4-5552-B941-B13F-D259EA5D517C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88F14-295F-D447-9F6F-F244E07E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EEB11-278E-AC43-945C-F9CFFCCF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E302-9C69-2E45-8BC2-ACD1DF22E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8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1CD06-7A13-DE41-B598-8BB64129F1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B8A7B-ACEF-334B-90A0-6FB2BC2E2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1365C-9D93-B045-9BED-5018A2B45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D7F4-5552-B941-B13F-D259EA5D517C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20B18-2E30-424C-BC7F-62F5023B1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DE219-6A37-804F-9BAF-11EA6759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E302-9C69-2E45-8BC2-ACD1DF22E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1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43B7D-23A1-C042-BAAB-9352666F2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2AB82-2173-3043-B2C1-DAEFC2317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A6EEB-7888-DB4F-A09E-FFD22120D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D7F4-5552-B941-B13F-D259EA5D517C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02B73-025F-3248-BCF1-90822626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1A64-2FF2-3145-A0F4-789DC8B7B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E302-9C69-2E45-8BC2-ACD1DF22E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8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C2ECE-EF05-9B41-AF27-65152494D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1C00C-496D-6348-978D-5F15EB022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CD3AC-3223-BD47-AB11-DCA368305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D7F4-5552-B941-B13F-D259EA5D517C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0B12B-FE37-264A-A75F-8F2E657F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E6CFD-8991-1C43-93AE-D0AE45365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E302-9C69-2E45-8BC2-ACD1DF22E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27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505D-8544-FC48-B666-DB7F06360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CFC65-E330-C641-A189-FC4B7F63E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58B9D-238F-0545-A8D2-005475CE3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472A1-3E08-C546-BE47-94FE040F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D7F4-5552-B941-B13F-D259EA5D517C}" type="datetimeFigureOut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5266D-B76F-D945-9781-ED4C10134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DBAF3-8BC3-7A4D-86E6-C9C4EC5E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E302-9C69-2E45-8BC2-ACD1DF22E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8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6FB6D-AE44-DD44-AA83-1C9AB628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743BA-1880-2C45-956E-D7EBB51AC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F35EBE-4EE1-BA4B-9AF7-4BCDCCF34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B0F24-F0F0-7D43-BCBD-A6B23B4D0D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3EA5A-F37A-934F-93DD-B9EC1C4AAE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3BD4CA-B362-694C-8DDB-894EAFE71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D7F4-5552-B941-B13F-D259EA5D517C}" type="datetimeFigureOut">
              <a:rPr lang="en-US" smtClean="0"/>
              <a:t>3/19/25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4F1DBF-AC9E-F94A-B29B-69946BEA9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AD4405-77D8-E94D-B63E-6A651AAB4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E302-9C69-2E45-8BC2-ACD1DF22E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2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24900-1A62-5945-A33F-11E4CBDBD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A614FA-C620-E84B-9702-49EC1F9D4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D7F4-5552-B941-B13F-D259EA5D517C}" type="datetimeFigureOut">
              <a:rPr lang="en-US" smtClean="0"/>
              <a:t>3/19/25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7BA067-62C6-DE48-AB7B-6008A5E97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B694E-77ED-344C-A9B1-5D6F524A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E302-9C69-2E45-8BC2-ACD1DF22E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6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1342D4-4CEC-A644-A27E-8C1B6E974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D7F4-5552-B941-B13F-D259EA5D517C}" type="datetimeFigureOut">
              <a:rPr lang="en-US" smtClean="0"/>
              <a:t>3/19/25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AC23A6-ABD1-624E-81CC-B38991D5B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D2CE7-2825-ED46-BE78-49E455446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E302-9C69-2E45-8BC2-ACD1DF22E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12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6F0FB-FED8-9548-9B72-6E4F581E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0E286-49B3-9C49-80FA-FB40C5C1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8C997-E1AA-CE4F-AC72-D536ADC10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67ED8-A4EF-544D-9522-69C1AF3ED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D7F4-5552-B941-B13F-D259EA5D517C}" type="datetimeFigureOut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7E8D8-AC2A-6A41-9069-DB535A6B9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AA2CC-DEF8-0D48-885E-44FADCF94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E302-9C69-2E45-8BC2-ACD1DF22E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7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BD781-A8FD-C145-B405-9B9B98022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6224F5-B44F-C84C-B058-BE533B27EB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7E417-84E2-1448-B2CE-EF9A9E57D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E14A9-480C-E848-8E26-FCB392876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D7F4-5552-B941-B13F-D259EA5D517C}" type="datetimeFigureOut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F0143-2D28-084B-A890-04D2C7AA8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3DA835-8428-834F-94E4-DA94CD13B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E302-9C69-2E45-8BC2-ACD1DF22E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07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011EA4-7551-B043-95BC-458B0420A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0828D-C706-FC46-8D2C-2B1CCCE4E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0EA8D-6651-E742-8FB8-57EE345A4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2D7F4-5552-B941-B13F-D259EA5D517C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7EABF-EA19-F54B-B9BE-BDB977977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45D85-BD35-2A4C-8CD0-4626DD526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FE302-9C69-2E45-8BC2-ACD1DF22E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4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VxMuQgRuzs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226263-6CF5-094D-BCFC-F4903A8937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B23A33-C3A1-5C41-AEE9-F22D3052A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21670"/>
            <a:ext cx="9144000" cy="155310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ochin" panose="02000603020000020003" pitchFamily="2" charset="0"/>
              </a:rPr>
              <a:t>History of Philosophical Thought and Aesthetics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D7C472-70C9-CA43-8304-CF50DD5ED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4311" y="2231408"/>
            <a:ext cx="9144000" cy="1655762"/>
          </a:xfrm>
        </p:spPr>
        <p:txBody>
          <a:bodyPr/>
          <a:lstStyle/>
          <a:p>
            <a:r>
              <a:rPr lang="en-US" i="1" dirty="0">
                <a:latin typeface="Cochin" panose="02000603020000020003" pitchFamily="2" charset="0"/>
              </a:rPr>
              <a:t>Nature, Ecology, and the Environment in Early Modernity</a:t>
            </a:r>
          </a:p>
          <a:p>
            <a:r>
              <a:rPr lang="en-US" dirty="0">
                <a:latin typeface="Cochin" panose="02000603020000020003" pitchFamily="2" charset="0"/>
              </a:rPr>
              <a:t>Part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31359-4403-9245-BA07-F3194068A3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70288" r="68861"/>
          <a:stretch/>
        </p:blipFill>
        <p:spPr>
          <a:xfrm>
            <a:off x="0" y="4820356"/>
            <a:ext cx="3168426" cy="2037644"/>
          </a:xfrm>
          <a:prstGeom prst="round1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6093F7-2C1A-5E46-A649-FF82367EB3B4}"/>
              </a:ext>
            </a:extLst>
          </p:cNvPr>
          <p:cNvSpPr txBox="1"/>
          <p:nvPr/>
        </p:nvSpPr>
        <p:spPr>
          <a:xfrm>
            <a:off x="4176889" y="6321778"/>
            <a:ext cx="700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chin" panose="02000603020000020003" pitchFamily="2" charset="0"/>
              </a:rPr>
              <a:t>cecilia.Muratori@unipv.it</a:t>
            </a:r>
          </a:p>
        </p:txBody>
      </p:sp>
    </p:spTree>
    <p:extLst>
      <p:ext uri="{BB962C8B-B14F-4D97-AF65-F5344CB8AC3E}">
        <p14:creationId xmlns:p14="http://schemas.microsoft.com/office/powerpoint/2010/main" val="4283983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9606FA-860E-0691-C2E9-A8A5975F3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000" b="1" cap="small" dirty="0" err="1">
                <a:solidFill>
                  <a:srgbClr val="C00000"/>
                </a:solidFill>
              </a:rPr>
              <a:t>fumifugium</a:t>
            </a:r>
            <a:endParaRPr lang="it-IT" sz="3000" b="1" cap="small" dirty="0">
              <a:solidFill>
                <a:srgbClr val="C0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C6B39E-1BE3-A59C-64FE-F42705168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13 September 1661: </a:t>
            </a:r>
            <a:r>
              <a:rPr lang="it-IT" dirty="0"/>
              <a:t>«</a:t>
            </a:r>
            <a:r>
              <a:rPr lang="en-US" dirty="0"/>
              <a:t>I presented my </a:t>
            </a:r>
            <a:r>
              <a:rPr lang="en-US" i="1" dirty="0" err="1"/>
              <a:t>Fumifugium</a:t>
            </a:r>
            <a:r>
              <a:rPr lang="en-US" dirty="0"/>
              <a:t> dedicated to his </a:t>
            </a:r>
            <a:r>
              <a:rPr lang="en-US" dirty="0" err="1"/>
              <a:t>Majestie</a:t>
            </a:r>
            <a:r>
              <a:rPr lang="en-US" dirty="0"/>
              <a:t> who was pleased I should publish it by his special Command; being much </a:t>
            </a:r>
            <a:r>
              <a:rPr lang="en-US" dirty="0" err="1"/>
              <a:t>pleasd</a:t>
            </a:r>
            <a:r>
              <a:rPr lang="en-US" dirty="0"/>
              <a:t> with it.</a:t>
            </a:r>
            <a:r>
              <a:rPr lang="it-IT" dirty="0"/>
              <a:t>»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 </a:t>
            </a:r>
            <a:r>
              <a:rPr lang="en-US" dirty="0" err="1"/>
              <a:t>Ottobre</a:t>
            </a:r>
            <a:r>
              <a:rPr lang="en-US" dirty="0"/>
              <a:t> 1661: I brake fast this morning with the king, at </a:t>
            </a:r>
            <a:r>
              <a:rPr lang="en-US" dirty="0" err="1"/>
              <a:t>returne</a:t>
            </a:r>
            <a:r>
              <a:rPr lang="en-US" dirty="0"/>
              <a:t> in his smaller </a:t>
            </a:r>
            <a:r>
              <a:rPr lang="en-US" dirty="0" err="1"/>
              <a:t>Vessell</a:t>
            </a:r>
            <a:r>
              <a:rPr lang="en-US" dirty="0"/>
              <a:t>, he being </a:t>
            </a:r>
            <a:r>
              <a:rPr lang="en-US" dirty="0" err="1"/>
              <a:t>pleasd</a:t>
            </a:r>
            <a:r>
              <a:rPr lang="en-US" dirty="0"/>
              <a:t> to take me &amp; </a:t>
            </a:r>
            <a:r>
              <a:rPr lang="en-US" dirty="0" err="1"/>
              <a:t>onely</a:t>
            </a:r>
            <a:r>
              <a:rPr lang="en-US" dirty="0"/>
              <a:t> </a:t>
            </a:r>
            <a:r>
              <a:rPr lang="en-US" dirty="0" err="1"/>
              <a:t>foure</a:t>
            </a:r>
            <a:r>
              <a:rPr lang="en-US" dirty="0"/>
              <a:t> more who were Noble-men with him: but dined in his Yacht, where we all </a:t>
            </a:r>
            <a:r>
              <a:rPr lang="en-US" dirty="0" err="1"/>
              <a:t>Eate</a:t>
            </a:r>
            <a:r>
              <a:rPr lang="en-US" dirty="0"/>
              <a:t> together with his </a:t>
            </a:r>
            <a:r>
              <a:rPr lang="en-US" dirty="0" err="1"/>
              <a:t>Majestie</a:t>
            </a:r>
            <a:r>
              <a:rPr lang="en-US" dirty="0"/>
              <a:t>. In this passage his </a:t>
            </a:r>
            <a:r>
              <a:rPr lang="en-US" dirty="0" err="1"/>
              <a:t>Majestie</a:t>
            </a:r>
            <a:r>
              <a:rPr lang="en-US" dirty="0"/>
              <a:t> was </a:t>
            </a:r>
            <a:r>
              <a:rPr lang="en-US" dirty="0" err="1"/>
              <a:t>pleasd</a:t>
            </a:r>
            <a:r>
              <a:rPr lang="en-US" dirty="0"/>
              <a:t> to discourse to me about my Book </a:t>
            </a:r>
            <a:r>
              <a:rPr lang="en-US" dirty="0" err="1"/>
              <a:t>inveing</a:t>
            </a:r>
            <a:r>
              <a:rPr lang="en-US" dirty="0"/>
              <a:t> against the nuisance of the Smoke of Lond: &amp; proposing expedients how by removing those particulars I </a:t>
            </a:r>
            <a:r>
              <a:rPr lang="en-US" dirty="0" err="1"/>
              <a:t>mention’d</a:t>
            </a:r>
            <a:r>
              <a:rPr lang="en-US" dirty="0"/>
              <a:t>, it might be </a:t>
            </a:r>
            <a:r>
              <a:rPr lang="en-US" dirty="0" err="1"/>
              <a:t>reformd</a:t>
            </a:r>
            <a:r>
              <a:rPr lang="en-US" dirty="0"/>
              <a:t>; Commanding me to prepare a Bill, against the next session of Parliament; being (as he said) resolved to have something don in it: Then he </a:t>
            </a:r>
            <a:r>
              <a:rPr lang="en-US" dirty="0" err="1"/>
              <a:t>discoursd</a:t>
            </a:r>
            <a:r>
              <a:rPr lang="en-US" dirty="0"/>
              <a:t> to me of the improvement of Gardens &amp; buildings (now very rare in England, comparatively to other Countries) </a:t>
            </a:r>
            <a:r>
              <a:rPr lang="it-IT" dirty="0"/>
              <a:t>[…]».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(J. Evelyn, </a:t>
            </a:r>
            <a:r>
              <a:rPr lang="en-US" i="1" dirty="0" err="1"/>
              <a:t>Kalendarium</a:t>
            </a:r>
            <a:r>
              <a:rPr lang="en-US" dirty="0"/>
              <a:t>, ed. De Beer)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0426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5130A722-04B4-AC74-B535-BDD906E69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22675" y="5202238"/>
            <a:ext cx="3669325" cy="1655762"/>
          </a:xfrm>
        </p:spPr>
        <p:txBody>
          <a:bodyPr>
            <a:normAutofit fontScale="92500" lnSpcReduction="10000"/>
          </a:bodyPr>
          <a:lstStyle/>
          <a:p>
            <a:r>
              <a:rPr lang="it-IT" i="1" dirty="0" err="1"/>
              <a:t>Elysium</a:t>
            </a:r>
            <a:r>
              <a:rPr lang="it-IT" i="1" dirty="0"/>
              <a:t> </a:t>
            </a:r>
            <a:r>
              <a:rPr lang="it-IT" i="1" dirty="0" err="1"/>
              <a:t>Britannicum</a:t>
            </a:r>
            <a:endParaRPr lang="it-IT" i="1" dirty="0"/>
          </a:p>
          <a:p>
            <a:endParaRPr lang="it-IT" dirty="0"/>
          </a:p>
          <a:p>
            <a:r>
              <a:rPr lang="it-IT" dirty="0"/>
              <a:t>British Library</a:t>
            </a:r>
          </a:p>
          <a:p>
            <a:r>
              <a:rPr lang="it-IT" dirty="0" err="1"/>
              <a:t>Add</a:t>
            </a:r>
            <a:r>
              <a:rPr lang="it-IT" dirty="0"/>
              <a:t> 78342, ff. 57v-58r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EEB8165-51F8-F1FB-6863-B834786C8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30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95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36F7D3E-6D24-DEAE-A59B-BF9E6B154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938" y="34143"/>
            <a:ext cx="4138247" cy="682385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7BAB72A-F041-9D0A-B96B-76C0CDF73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754" r="25691" b="2181"/>
          <a:stretch/>
        </p:blipFill>
        <p:spPr>
          <a:xfrm>
            <a:off x="5542945" y="603738"/>
            <a:ext cx="5086095" cy="565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27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58D5EC-14B7-7843-BAD6-2B9F3E4F3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194" y="0"/>
            <a:ext cx="4389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18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E5E1C-341A-4ADB-3DA8-BD6D1A048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D09CB0-B435-3D97-BEE1-1F372BEF1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473" y="250514"/>
            <a:ext cx="9336505" cy="650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42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3B8CE-3A7C-6B43-2988-F236B4117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644E5C-3B03-D704-B064-11C230D3D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162" y="169333"/>
            <a:ext cx="8927238" cy="652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66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F60CC-AFCC-5670-64F5-F0C167213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ED49ED0F-BA4B-7298-EC43-428268927C2A}"/>
              </a:ext>
            </a:extLst>
          </p:cNvPr>
          <p:cNvSpPr txBox="1"/>
          <p:nvPr/>
        </p:nvSpPr>
        <p:spPr>
          <a:xfrm>
            <a:off x="7462684" y="698090"/>
            <a:ext cx="4296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cap="small" dirty="0">
                <a:solidFill>
                  <a:srgbClr val="C00000"/>
                </a:solidFill>
              </a:rPr>
              <a:t>Air and the Soul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CB5BB-7814-1766-AAD7-358F25609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253" y="0"/>
            <a:ext cx="4936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1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2E9D8-42E8-C24D-66AE-D7F52F806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854C9-D409-16C8-D534-95BA5E53D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331406"/>
            <a:ext cx="9304867" cy="619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31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B2AE3-F1E3-4E06-8861-DADB4D3A8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609C5-B946-DCEA-051F-DD7FFA0FB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67" y="463701"/>
            <a:ext cx="9093200" cy="619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74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554B77D-746D-5E78-E4F7-CA9E9BE76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44"/>
          <a:stretch/>
        </p:blipFill>
        <p:spPr>
          <a:xfrm>
            <a:off x="167148" y="402448"/>
            <a:ext cx="7722105" cy="6269414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87CB420-6EC0-2F4C-9CA6-E105C2AC6043}"/>
              </a:ext>
            </a:extLst>
          </p:cNvPr>
          <p:cNvSpPr txBox="1"/>
          <p:nvPr/>
        </p:nvSpPr>
        <p:spPr>
          <a:xfrm>
            <a:off x="7728155" y="481780"/>
            <a:ext cx="39329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cap="small" dirty="0">
                <a:solidFill>
                  <a:srgbClr val="C00000"/>
                </a:solidFill>
              </a:rPr>
              <a:t>Aria </a:t>
            </a:r>
            <a:r>
              <a:rPr lang="it-IT" sz="3000" b="1" cap="small" dirty="0" err="1">
                <a:solidFill>
                  <a:srgbClr val="C00000"/>
                </a:solidFill>
              </a:rPr>
              <a:t>as</a:t>
            </a:r>
            <a:r>
              <a:rPr lang="it-IT" sz="3000" b="1" cap="small" dirty="0">
                <a:solidFill>
                  <a:srgbClr val="C00000"/>
                </a:solidFill>
              </a:rPr>
              <a:t> Food</a:t>
            </a:r>
          </a:p>
        </p:txBody>
      </p:sp>
    </p:spTree>
    <p:extLst>
      <p:ext uri="{BB962C8B-B14F-4D97-AF65-F5344CB8AC3E}">
        <p14:creationId xmlns:p14="http://schemas.microsoft.com/office/powerpoint/2010/main" val="776814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226263-6CF5-094D-BCFC-F4903A8937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9D7C472-70C9-CA43-8304-CF50DD5ED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2089" y="492919"/>
            <a:ext cx="9606844" cy="4045214"/>
          </a:xfrm>
        </p:spPr>
        <p:txBody>
          <a:bodyPr>
            <a:normAutofit/>
          </a:bodyPr>
          <a:lstStyle/>
          <a:p>
            <a:pPr marL="717550" algn="l"/>
            <a:r>
              <a:rPr lang="en-US" b="1" dirty="0">
                <a:latin typeface="Cochin" panose="02000603020000020003" pitchFamily="2" charset="0"/>
              </a:rPr>
              <a:t>Pollution</a:t>
            </a:r>
            <a:r>
              <a:rPr lang="en-US" dirty="0">
                <a:latin typeface="Cochin" panose="02000603020000020003" pitchFamily="2" charset="0"/>
              </a:rPr>
              <a:t>: </a:t>
            </a:r>
            <a:r>
              <a:rPr lang="en-US" i="1" dirty="0">
                <a:latin typeface="Cochin" panose="02000603020000020003" pitchFamily="2" charset="0"/>
              </a:rPr>
              <a:t>Silent Spring</a:t>
            </a:r>
          </a:p>
          <a:p>
            <a:pPr marL="717550" algn="l"/>
            <a:endParaRPr lang="en-US" dirty="0">
              <a:latin typeface="Cochin" panose="02000603020000020003" pitchFamily="2" charset="0"/>
            </a:endParaRPr>
          </a:p>
          <a:p>
            <a:pPr marL="717550" algn="l"/>
            <a:r>
              <a:rPr lang="en-US" dirty="0">
                <a:latin typeface="Cochin" panose="02000603020000020003" pitchFamily="2" charset="0"/>
                <a:hlinkClick r:id="rId3"/>
              </a:rPr>
              <a:t>https://www.youtube.com/watch?v=kVxMuQgRuzs</a:t>
            </a:r>
            <a:endParaRPr lang="en-US" dirty="0">
              <a:latin typeface="Cochin" panose="02000603020000020003" pitchFamily="2" charset="0"/>
            </a:endParaRPr>
          </a:p>
          <a:p>
            <a:pPr marL="717550" algn="l"/>
            <a:endParaRPr lang="en-US" dirty="0">
              <a:latin typeface="Cochin" panose="02000603020000020003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31359-4403-9245-BA07-F3194068A3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70288" r="68861"/>
          <a:stretch/>
        </p:blipFill>
        <p:spPr>
          <a:xfrm>
            <a:off x="0" y="4820356"/>
            <a:ext cx="3168426" cy="2037644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02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7F21D5-338C-CB37-21AC-08AF834BF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769" y="5340247"/>
            <a:ext cx="6784258" cy="1325563"/>
          </a:xfrm>
        </p:spPr>
        <p:txBody>
          <a:bodyPr>
            <a:normAutofit fontScale="90000"/>
          </a:bodyPr>
          <a:lstStyle/>
          <a:p>
            <a:r>
              <a:rPr lang="it-IT" sz="3300" dirty="0">
                <a:solidFill>
                  <a:srgbClr val="C00000"/>
                </a:solidFill>
              </a:rPr>
              <a:t>«The happy rendition of </a:t>
            </a:r>
            <a:r>
              <a:rPr lang="it-IT" sz="3300" dirty="0" err="1">
                <a:solidFill>
                  <a:srgbClr val="C00000"/>
                </a:solidFill>
              </a:rPr>
              <a:t>your</a:t>
            </a:r>
            <a:r>
              <a:rPr lang="it-IT" sz="3300" dirty="0">
                <a:solidFill>
                  <a:srgbClr val="C00000"/>
                </a:solidFill>
              </a:rPr>
              <a:t> </a:t>
            </a:r>
            <a:r>
              <a:rPr lang="it-IT" sz="3300" dirty="0" err="1">
                <a:solidFill>
                  <a:srgbClr val="C00000"/>
                </a:solidFill>
              </a:rPr>
              <a:t>Lucretius</a:t>
            </a:r>
            <a:r>
              <a:rPr lang="it-IT" sz="3300" dirty="0">
                <a:solidFill>
                  <a:srgbClr val="C00000"/>
                </a:solidFill>
              </a:rPr>
              <a:t>»</a:t>
            </a:r>
            <a:br>
              <a:rPr lang="it-IT" dirty="0"/>
            </a:br>
            <a:br>
              <a:rPr lang="it-IT" dirty="0"/>
            </a:br>
            <a:r>
              <a:rPr lang="it-IT" sz="2200" dirty="0"/>
              <a:t>Jeremy Taylor to John Evelyn (1656), Cambridge University Library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B5B7575-00F1-6A3F-915B-584BBDE7E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092" y="0"/>
            <a:ext cx="4459331" cy="6817749"/>
          </a:xfr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17C01737-C47B-4EAC-0552-31ED44794095}"/>
              </a:ext>
            </a:extLst>
          </p:cNvPr>
          <p:cNvCxnSpPr/>
          <p:nvPr/>
        </p:nvCxnSpPr>
        <p:spPr>
          <a:xfrm>
            <a:off x="4039737" y="4647063"/>
            <a:ext cx="67556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48574211-0D45-C389-16EE-5C7E0E9FA806}"/>
              </a:ext>
            </a:extLst>
          </p:cNvPr>
          <p:cNvCxnSpPr/>
          <p:nvPr/>
        </p:nvCxnSpPr>
        <p:spPr>
          <a:xfrm>
            <a:off x="1719618" y="4831307"/>
            <a:ext cx="106452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957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979BBE-7EA4-E6FF-012C-5D0C7ECA6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34" y="365125"/>
            <a:ext cx="4090221" cy="1325563"/>
          </a:xfrm>
        </p:spPr>
        <p:txBody>
          <a:bodyPr>
            <a:normAutofit/>
          </a:bodyPr>
          <a:lstStyle/>
          <a:p>
            <a:r>
              <a:rPr lang="it-IT" sz="3000" b="1" cap="small" dirty="0" err="1">
                <a:solidFill>
                  <a:srgbClr val="C00000"/>
                </a:solidFill>
              </a:rPr>
              <a:t>Remedies</a:t>
            </a:r>
            <a:endParaRPr lang="it-IT" sz="3000" b="1" cap="small" dirty="0">
              <a:solidFill>
                <a:srgbClr val="C00000"/>
              </a:solidFill>
            </a:endParaRP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0BB91B52-1EFE-8C3B-32F2-6F430F8A0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556"/>
          <a:stretch/>
        </p:blipFill>
        <p:spPr>
          <a:xfrm>
            <a:off x="1" y="477347"/>
            <a:ext cx="7698658" cy="6114427"/>
          </a:xfrm>
        </p:spPr>
      </p:pic>
    </p:spTree>
    <p:extLst>
      <p:ext uri="{BB962C8B-B14F-4D97-AF65-F5344CB8AC3E}">
        <p14:creationId xmlns:p14="http://schemas.microsoft.com/office/powerpoint/2010/main" val="3960442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226263-6CF5-094D-BCFC-F4903A8937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1008463" y="0"/>
            <a:ext cx="10175074" cy="6858000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25A5D11E-A235-5A49-BB39-987EEBC87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7004" y="193819"/>
            <a:ext cx="9144000" cy="1655762"/>
          </a:xfrm>
        </p:spPr>
        <p:txBody>
          <a:bodyPr/>
          <a:lstStyle/>
          <a:p>
            <a:r>
              <a:rPr lang="en-US" dirty="0">
                <a:latin typeface="Cochin" panose="02000603020000020003" pitchFamily="2" charset="0"/>
              </a:rPr>
              <a:t>Cornelis </a:t>
            </a:r>
            <a:r>
              <a:rPr lang="en-US" dirty="0" err="1">
                <a:latin typeface="Cochin" panose="02000603020000020003" pitchFamily="2" charset="0"/>
              </a:rPr>
              <a:t>Snellinck</a:t>
            </a:r>
            <a:r>
              <a:rPr lang="en-US" dirty="0">
                <a:latin typeface="Cochin" panose="02000603020000020003" pitchFamily="2" charset="0"/>
              </a:rPr>
              <a:t> (1605-1669) </a:t>
            </a:r>
          </a:p>
          <a:p>
            <a:r>
              <a:rPr lang="en-US" i="1" dirty="0">
                <a:latin typeface="Cochin" panose="02000603020000020003" pitchFamily="2" charset="0"/>
              </a:rPr>
              <a:t>Landscape with figures passing by a cottage and a pond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202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6ED9418-4CDF-2542-0F2C-A989E6507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011" y="0"/>
            <a:ext cx="4239048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17AA75-E893-0E42-0BF1-602D7AF49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86266"/>
            <a:ext cx="3647010" cy="5892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59E526-A34E-7442-DD1E-B61C6439E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433" y="0"/>
            <a:ext cx="4207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19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CA6A6-1BD4-97BD-079E-BAFBF9D94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6C3DF3-ADDB-51DC-F396-41BE269DF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787" y="1252737"/>
            <a:ext cx="5099536" cy="4351339"/>
          </a:xfrm>
        </p:spPr>
        <p:txBody>
          <a:bodyPr>
            <a:normAutofit/>
          </a:bodyPr>
          <a:lstStyle/>
          <a:p>
            <a:r>
              <a:rPr lang="it-IT" sz="2200" dirty="0"/>
              <a:t>«[</a:t>
            </a:r>
            <a:r>
              <a:rPr lang="it-IT" sz="2200" i="1" dirty="0"/>
              <a:t>Fumifugium</a:t>
            </a:r>
            <a:r>
              <a:rPr lang="it-IT" sz="2200" dirty="0"/>
              <a:t>] </a:t>
            </a:r>
            <a:r>
              <a:rPr lang="en-US" sz="2200" dirty="0"/>
              <a:t>is probably the best known early work on air pollution, contains fine descriptions of pollution, and proposes remedial measures. […] the work is an emotional one, quite akin to the literature of today’s environmental activists […]</a:t>
            </a:r>
            <a:r>
              <a:rPr lang="it-IT" sz="2200" dirty="0"/>
              <a:t>»</a:t>
            </a:r>
            <a:r>
              <a:rPr lang="en-US" sz="2200" dirty="0"/>
              <a:t>.</a:t>
            </a:r>
            <a:r>
              <a:rPr lang="it-IT" sz="2200" dirty="0"/>
              <a:t> </a:t>
            </a:r>
            <a:br>
              <a:rPr lang="it-IT" sz="2200" dirty="0"/>
            </a:br>
            <a:br>
              <a:rPr lang="it-IT" sz="2200" dirty="0"/>
            </a:br>
            <a:r>
              <a:rPr lang="it-IT" sz="2200" dirty="0"/>
              <a:t>P. </a:t>
            </a:r>
            <a:r>
              <a:rPr lang="it-IT" sz="2200" dirty="0" err="1"/>
              <a:t>Brimblecombe</a:t>
            </a:r>
            <a:r>
              <a:rPr lang="it-IT" sz="2200" dirty="0"/>
              <a:t>, ‘</a:t>
            </a:r>
            <a:r>
              <a:rPr lang="en-US" sz="2200" dirty="0"/>
              <a:t>Interest in Air Pollution among Early Fellows of the Royal Society’, </a:t>
            </a:r>
            <a:r>
              <a:rPr lang="en-US" sz="2200" i="1" dirty="0"/>
              <a:t>Notes and Records of the Royal Society of London</a:t>
            </a:r>
            <a:r>
              <a:rPr lang="en-US" sz="2200" dirty="0"/>
              <a:t> 32.2 (1978), pp. 123-129, p. 127</a:t>
            </a:r>
            <a:endParaRPr lang="it-IT" sz="22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9BB2B9B-9EE0-C6A3-1D95-EE5E45F41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350" y="1252738"/>
            <a:ext cx="3142323" cy="435133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1FAF4B6-3F4A-21FA-904B-1EC95FDF0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689" y="1252737"/>
            <a:ext cx="2774081" cy="435133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AD6341-8C2E-0B43-D8FC-9845C7563DA7}"/>
              </a:ext>
            </a:extLst>
          </p:cNvPr>
          <p:cNvSpPr txBox="1"/>
          <p:nvPr/>
        </p:nvSpPr>
        <p:spPr>
          <a:xfrm>
            <a:off x="562708" y="445477"/>
            <a:ext cx="114886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cap="small" dirty="0">
                <a:solidFill>
                  <a:srgbClr val="C00000"/>
                </a:solidFill>
              </a:rPr>
              <a:t>Air </a:t>
            </a:r>
            <a:r>
              <a:rPr lang="it-IT" sz="3000" b="1" cap="small" dirty="0" err="1">
                <a:solidFill>
                  <a:srgbClr val="C00000"/>
                </a:solidFill>
              </a:rPr>
              <a:t>pollution</a:t>
            </a:r>
            <a:r>
              <a:rPr lang="it-IT" sz="3000" b="1" cap="small" dirty="0">
                <a:solidFill>
                  <a:srgbClr val="C00000"/>
                </a:solidFill>
              </a:rPr>
              <a:t> and Radical </a:t>
            </a:r>
            <a:r>
              <a:rPr lang="it-IT" sz="3000" b="1" cap="small" dirty="0" err="1">
                <a:solidFill>
                  <a:srgbClr val="C00000"/>
                </a:solidFill>
              </a:rPr>
              <a:t>environmentalism</a:t>
            </a:r>
            <a:endParaRPr lang="it-IT" sz="3000" b="1" cap="small" dirty="0">
              <a:solidFill>
                <a:srgbClr val="C0000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5E2FB8E-FC92-AFA1-6597-8CC351D41445}"/>
              </a:ext>
            </a:extLst>
          </p:cNvPr>
          <p:cNvSpPr txBox="1"/>
          <p:nvPr/>
        </p:nvSpPr>
        <p:spPr>
          <a:xfrm>
            <a:off x="613350" y="5791200"/>
            <a:ext cx="3142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Fumifugium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«air </a:t>
            </a:r>
            <a:r>
              <a:rPr lang="it-IT" dirty="0" err="1"/>
              <a:t>pollution</a:t>
            </a:r>
            <a:r>
              <a:rPr lang="it-IT" dirty="0"/>
              <a:t>»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3ECB11C-CE71-F99B-2B67-00DE095F4D88}"/>
              </a:ext>
            </a:extLst>
          </p:cNvPr>
          <p:cNvSpPr txBox="1"/>
          <p:nvPr/>
        </p:nvSpPr>
        <p:spPr>
          <a:xfrm>
            <a:off x="3966688" y="5833891"/>
            <a:ext cx="2914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«John Evelyn was England’s first environmental radical»</a:t>
            </a:r>
            <a:br>
              <a:rPr lang="en-US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3893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75B9503-82A9-D284-4233-554D94DBA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4368" y="1310962"/>
            <a:ext cx="9319847" cy="329471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6519A51-6EBF-08E9-A3FE-F214B3F572E3}"/>
              </a:ext>
            </a:extLst>
          </p:cNvPr>
          <p:cNvSpPr txBox="1"/>
          <p:nvPr/>
        </p:nvSpPr>
        <p:spPr>
          <a:xfrm>
            <a:off x="679938" y="5371798"/>
            <a:ext cx="110134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Mark Jenner, ‘The </a:t>
            </a:r>
            <a:r>
              <a:rPr lang="it-IT" dirty="0" err="1"/>
              <a:t>Politics</a:t>
            </a:r>
            <a:r>
              <a:rPr lang="it-IT" dirty="0"/>
              <a:t> of London Air: John </a:t>
            </a:r>
            <a:r>
              <a:rPr lang="it-IT" dirty="0" err="1"/>
              <a:t>Evelyn’s</a:t>
            </a:r>
            <a:r>
              <a:rPr lang="it-IT" dirty="0"/>
              <a:t> </a:t>
            </a:r>
            <a:r>
              <a:rPr lang="it-IT" i="1" dirty="0"/>
              <a:t>Fumifugium</a:t>
            </a:r>
            <a:r>
              <a:rPr lang="it-IT" dirty="0"/>
              <a:t> and the </a:t>
            </a:r>
            <a:r>
              <a:rPr lang="it-IT" dirty="0" err="1"/>
              <a:t>Restoration</a:t>
            </a:r>
            <a:r>
              <a:rPr lang="it-IT" dirty="0"/>
              <a:t>’, </a:t>
            </a:r>
            <a:r>
              <a:rPr lang="it-IT" i="1" dirty="0"/>
              <a:t>The </a:t>
            </a:r>
            <a:r>
              <a:rPr lang="it-IT" i="1" dirty="0" err="1"/>
              <a:t>Historical</a:t>
            </a:r>
            <a:r>
              <a:rPr lang="it-IT" i="1" dirty="0"/>
              <a:t> Journal </a:t>
            </a:r>
            <a:r>
              <a:rPr lang="it-IT" dirty="0"/>
              <a:t>38.3 (1995), pp. 535-551, p. 545: «</a:t>
            </a:r>
            <a:r>
              <a:rPr lang="it-IT" i="1" dirty="0"/>
              <a:t>Fumifugium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be </a:t>
            </a:r>
            <a:r>
              <a:rPr lang="it-IT" dirty="0" err="1"/>
              <a:t>seen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lone</a:t>
            </a:r>
            <a:r>
              <a:rPr lang="it-IT" dirty="0"/>
              <a:t> voice </a:t>
            </a:r>
            <a:r>
              <a:rPr lang="it-IT" dirty="0" err="1"/>
              <a:t>anticipating</a:t>
            </a:r>
            <a:r>
              <a:rPr lang="it-IT" dirty="0"/>
              <a:t> </a:t>
            </a:r>
            <a:r>
              <a:rPr lang="it-IT" dirty="0" err="1"/>
              <a:t>modern</a:t>
            </a:r>
            <a:r>
              <a:rPr lang="it-IT" dirty="0"/>
              <a:t> </a:t>
            </a:r>
            <a:r>
              <a:rPr lang="it-IT" dirty="0" err="1"/>
              <a:t>legislation</a:t>
            </a:r>
            <a:r>
              <a:rPr lang="it-IT" dirty="0"/>
              <a:t> </a:t>
            </a:r>
            <a:r>
              <a:rPr lang="it-IT" dirty="0" err="1"/>
              <a:t>against</a:t>
            </a:r>
            <a:r>
              <a:rPr lang="it-IT" dirty="0"/>
              <a:t> smoke </a:t>
            </a:r>
            <a:r>
              <a:rPr lang="it-IT" dirty="0" err="1"/>
              <a:t>emissions</a:t>
            </a:r>
            <a:r>
              <a:rPr lang="it-IT" dirty="0"/>
              <a:t>;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be </a:t>
            </a:r>
            <a:r>
              <a:rPr lang="it-IT" dirty="0" err="1"/>
              <a:t>placed</a:t>
            </a:r>
            <a:r>
              <a:rPr lang="it-IT" dirty="0"/>
              <a:t> </a:t>
            </a:r>
            <a:r>
              <a:rPr lang="it-IT" dirty="0" err="1"/>
              <a:t>alongside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examples</a:t>
            </a:r>
            <a:r>
              <a:rPr lang="it-IT" dirty="0"/>
              <a:t> of </a:t>
            </a:r>
            <a:r>
              <a:rPr lang="it-IT" dirty="0" err="1"/>
              <a:t>mid-seventeenth-century</a:t>
            </a:r>
            <a:r>
              <a:rPr lang="it-IT" dirty="0"/>
              <a:t> </a:t>
            </a:r>
            <a:r>
              <a:rPr lang="it-IT" dirty="0" err="1"/>
              <a:t>interest</a:t>
            </a:r>
            <a:r>
              <a:rPr lang="it-IT" dirty="0"/>
              <a:t> in </a:t>
            </a:r>
            <a:r>
              <a:rPr lang="it-IT" dirty="0" err="1"/>
              <a:t>airs</a:t>
            </a:r>
            <a:r>
              <a:rPr lang="it-IT" dirty="0"/>
              <a:t>».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E09933E-C964-54CA-9FBE-9BD113D84D6E}"/>
              </a:ext>
            </a:extLst>
          </p:cNvPr>
          <p:cNvSpPr txBox="1"/>
          <p:nvPr/>
        </p:nvSpPr>
        <p:spPr>
          <a:xfrm>
            <a:off x="1178514" y="4767663"/>
            <a:ext cx="1101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Prospect</a:t>
            </a:r>
            <a:r>
              <a:rPr lang="it-IT" dirty="0"/>
              <a:t> of </a:t>
            </a:r>
            <a:r>
              <a:rPr lang="it-IT" dirty="0" err="1"/>
              <a:t>Wotton</a:t>
            </a:r>
            <a:r>
              <a:rPr lang="it-IT" dirty="0"/>
              <a:t> Gardens &amp; House (British Library </a:t>
            </a:r>
            <a:r>
              <a:rPr lang="it-IT" dirty="0" err="1"/>
              <a:t>Add</a:t>
            </a:r>
            <a:r>
              <a:rPr lang="it-IT" dirty="0"/>
              <a:t>. 78610C)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AA3BBBE-64C2-F5C2-1006-CF551846F3FE}"/>
              </a:ext>
            </a:extLst>
          </p:cNvPr>
          <p:cNvSpPr txBox="1"/>
          <p:nvPr/>
        </p:nvSpPr>
        <p:spPr>
          <a:xfrm>
            <a:off x="679938" y="410308"/>
            <a:ext cx="10468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cap="small" dirty="0">
                <a:solidFill>
                  <a:srgbClr val="C00000"/>
                </a:solidFill>
              </a:rPr>
              <a:t>History and </a:t>
            </a:r>
            <a:r>
              <a:rPr lang="it-IT" sz="3000" b="1" cap="small" dirty="0" err="1">
                <a:solidFill>
                  <a:srgbClr val="C00000"/>
                </a:solidFill>
              </a:rPr>
              <a:t>Philosophy</a:t>
            </a:r>
            <a:r>
              <a:rPr lang="it-IT" sz="3000" b="1" cap="small" dirty="0">
                <a:solidFill>
                  <a:srgbClr val="C00000"/>
                </a:solidFill>
              </a:rPr>
              <a:t> of </a:t>
            </a:r>
            <a:r>
              <a:rPr lang="it-IT" sz="3000" b="1" cap="small" dirty="0" err="1">
                <a:solidFill>
                  <a:srgbClr val="C00000"/>
                </a:solidFill>
              </a:rPr>
              <a:t>Pollution</a:t>
            </a:r>
            <a:endParaRPr lang="it-IT" sz="3000" b="1" cap="sm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1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C0FCA-37DE-F795-44D8-E8A572D13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57E59B-2DAB-7922-00DF-8558ADE80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07" y="250418"/>
            <a:ext cx="10308126" cy="630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69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3A7F1B-FD29-5779-AC76-B90506AD2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000" b="1" cap="small" dirty="0" err="1">
                <a:solidFill>
                  <a:srgbClr val="C00000"/>
                </a:solidFill>
              </a:rPr>
              <a:t>pollution</a:t>
            </a:r>
            <a:endParaRPr lang="it-IT" sz="3000" b="1" cap="small" dirty="0">
              <a:solidFill>
                <a:srgbClr val="C0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3B5E7A-3AD9-85C2-2E1F-F700AFF44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cap="small" dirty="0"/>
              <a:t>Oxford English Dictionary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b="1" dirty="0" err="1"/>
              <a:t>Current</a:t>
            </a:r>
            <a:r>
              <a:rPr lang="it-IT" b="1" dirty="0"/>
              <a:t>, </a:t>
            </a:r>
            <a:r>
              <a:rPr lang="it-IT" b="1" dirty="0" err="1"/>
              <a:t>contemporary</a:t>
            </a:r>
            <a:r>
              <a:rPr lang="it-IT" b="1" dirty="0"/>
              <a:t> </a:t>
            </a:r>
            <a:r>
              <a:rPr lang="it-IT" b="1" dirty="0" err="1"/>
              <a:t>meaning</a:t>
            </a:r>
            <a:r>
              <a:rPr lang="it-IT" dirty="0"/>
              <a:t>: </a:t>
            </a:r>
            <a:r>
              <a:rPr lang="en-US" dirty="0"/>
              <a:t>Physical impurity of contamination; (now) esp. the presence in or introduction into the environment (esp. as a result of human activity) of harmful or poisonous substances</a:t>
            </a:r>
          </a:p>
          <a:p>
            <a:pPr marL="0" indent="0">
              <a:buNone/>
            </a:pPr>
            <a:r>
              <a:rPr lang="en-US" dirty="0"/>
              <a:t>2000: The Environmental Protection Agency … needs to strengthen its regulation governing water pollution originating on factory farms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en-US" b="1" dirty="0"/>
              <a:t>In early modernity</a:t>
            </a:r>
            <a:r>
              <a:rPr lang="en-US" dirty="0"/>
              <a:t>: Desecration of that which is sacred; the condition of being desecrates, rare after 17th century.</a:t>
            </a:r>
          </a:p>
          <a:p>
            <a:pPr marL="0" indent="0">
              <a:buNone/>
            </a:pPr>
            <a:r>
              <a:rPr lang="en-US" dirty="0"/>
              <a:t>If </a:t>
            </a:r>
            <a:r>
              <a:rPr lang="en-US" dirty="0" err="1"/>
              <a:t>polucion</a:t>
            </a:r>
            <a:r>
              <a:rPr lang="en-US" dirty="0"/>
              <a:t> or sacrilege be done in the temple, the conscience of the </a:t>
            </a:r>
            <a:r>
              <a:rPr lang="en-US" dirty="0" err="1"/>
              <a:t>dede</a:t>
            </a:r>
            <a:r>
              <a:rPr lang="en-US" dirty="0"/>
              <a:t>-doers is </a:t>
            </a:r>
            <a:r>
              <a:rPr lang="en-US" dirty="0" err="1"/>
              <a:t>furst</a:t>
            </a:r>
            <a:r>
              <a:rPr lang="en-US" dirty="0"/>
              <a:t> </a:t>
            </a:r>
            <a:r>
              <a:rPr lang="en-US" dirty="0" err="1"/>
              <a:t>polute</a:t>
            </a:r>
            <a:r>
              <a:rPr lang="en-US" dirty="0"/>
              <a:t> (translation of A. Chartier, </a:t>
            </a:r>
            <a:r>
              <a:rPr lang="en-US" i="1" dirty="0" err="1"/>
              <a:t>Traité</a:t>
            </a:r>
            <a:r>
              <a:rPr lang="en-US" i="1" dirty="0"/>
              <a:t> de </a:t>
            </a:r>
            <a:r>
              <a:rPr lang="en-US" i="1" dirty="0" err="1"/>
              <a:t>l’esperance</a:t>
            </a:r>
            <a:r>
              <a:rPr lang="en-US" dirty="0"/>
              <a:t>, Rawlinson MS, 1974, 49)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83484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7D9219B-57D4-9E34-0CEC-E16F16EFA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3137" y="1027906"/>
            <a:ext cx="6290664" cy="462261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1F730FD-B175-BFBB-53D5-DD0DDAB50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70" y="93222"/>
            <a:ext cx="4198984" cy="62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21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28012D-AA2D-66F2-2DB9-476788CA3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000" b="1" cap="small" dirty="0">
                <a:solidFill>
                  <a:srgbClr val="C00000"/>
                </a:solidFill>
              </a:rPr>
              <a:t>«To </a:t>
            </a:r>
            <a:r>
              <a:rPr lang="it-IT" sz="3000" b="1" cap="small" dirty="0" err="1">
                <a:solidFill>
                  <a:srgbClr val="C00000"/>
                </a:solidFill>
              </a:rPr>
              <a:t>attract</a:t>
            </a:r>
            <a:r>
              <a:rPr lang="it-IT" sz="3000" b="1" cap="small" dirty="0">
                <a:solidFill>
                  <a:srgbClr val="C00000"/>
                </a:solidFill>
              </a:rPr>
              <a:t> the </a:t>
            </a:r>
            <a:r>
              <a:rPr lang="it-IT" sz="3000" b="1" cap="small" dirty="0" err="1">
                <a:solidFill>
                  <a:srgbClr val="C00000"/>
                </a:solidFill>
              </a:rPr>
              <a:t>pollution</a:t>
            </a:r>
            <a:r>
              <a:rPr lang="it-IT" sz="3000" b="1" cap="small" dirty="0">
                <a:solidFill>
                  <a:srgbClr val="C00000"/>
                </a:solidFill>
              </a:rPr>
              <a:t> of the </a:t>
            </a:r>
            <a:r>
              <a:rPr lang="it-IT" sz="3000" b="1" cap="small" dirty="0" err="1">
                <a:solidFill>
                  <a:srgbClr val="C00000"/>
                </a:solidFill>
              </a:rPr>
              <a:t>Aer</a:t>
            </a:r>
            <a:r>
              <a:rPr lang="it-IT" sz="3000" b="1" cap="small" dirty="0">
                <a:solidFill>
                  <a:srgbClr val="C00000"/>
                </a:solidFill>
              </a:rPr>
              <a:t>»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54156B7-80DF-E9BB-2933-E4E436426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89"/>
          <a:stretch/>
        </p:blipFill>
        <p:spPr>
          <a:xfrm>
            <a:off x="439616" y="1864600"/>
            <a:ext cx="6886875" cy="4085031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B9C5D4-FEDF-756A-D8AF-1D65A73799E7}"/>
              </a:ext>
            </a:extLst>
          </p:cNvPr>
          <p:cNvSpPr txBox="1"/>
          <p:nvPr/>
        </p:nvSpPr>
        <p:spPr>
          <a:xfrm>
            <a:off x="767862" y="6123543"/>
            <a:ext cx="3892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Ben Jonson, </a:t>
            </a:r>
            <a:r>
              <a:rPr lang="it-IT" i="1" dirty="0"/>
              <a:t>Volpone</a:t>
            </a:r>
            <a:r>
              <a:rPr lang="it-IT" dirty="0"/>
              <a:t>, Act IV, Scene 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E520807-9FD4-871C-B162-6547D8DFE81D}"/>
              </a:ext>
            </a:extLst>
          </p:cNvPr>
          <p:cNvSpPr txBox="1"/>
          <p:nvPr/>
        </p:nvSpPr>
        <p:spPr>
          <a:xfrm>
            <a:off x="7701628" y="2350366"/>
            <a:ext cx="419729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M. </a:t>
            </a:r>
            <a:r>
              <a:rPr lang="en-US" sz="2200" dirty="0" err="1"/>
              <a:t>Allaby</a:t>
            </a:r>
            <a:r>
              <a:rPr lang="en-US" sz="2200" dirty="0"/>
              <a:t>, </a:t>
            </a:r>
            <a:r>
              <a:rPr lang="en-US" sz="2200" i="1" dirty="0"/>
              <a:t>Dictionary of Ecology</a:t>
            </a:r>
            <a:r>
              <a:rPr lang="en-US" sz="2200" dirty="0"/>
              <a:t> (2010, </a:t>
            </a:r>
            <a:r>
              <a:rPr lang="en-US" sz="2200" dirty="0" err="1"/>
              <a:t>quarta</a:t>
            </a:r>
            <a:r>
              <a:rPr lang="en-US" sz="2200" dirty="0"/>
              <a:t> ed.), s. v. pollution: “the defilement of the natural environment by a pollutant”; dove pollutant è: “a by product of human activities which enters or becomes concentrated in the environment”. 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3248759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2385</TotalTime>
  <Words>660</Words>
  <Application>Microsoft Macintosh PowerPoint</Application>
  <PresentationFormat>Widescreen</PresentationFormat>
  <Paragraphs>40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Cochin</vt:lpstr>
      <vt:lpstr>Office Theme</vt:lpstr>
      <vt:lpstr>History of Philosophical Thought and Aesthetics</vt:lpstr>
      <vt:lpstr>PowerPoint Presentation</vt:lpstr>
      <vt:lpstr>PowerPoint Presentation</vt:lpstr>
      <vt:lpstr>«[Fumifugium] is probably the best known early work on air pollution, contains fine descriptions of pollution, and proposes remedial measures. […] the work is an emotional one, quite akin to the literature of today’s environmental activists […]».   P. Brimblecombe, ‘Interest in Air Pollution among Early Fellows of the Royal Society’, Notes and Records of the Royal Society of London 32.2 (1978), pp. 123-129, p. 127</vt:lpstr>
      <vt:lpstr>PowerPoint Presentation</vt:lpstr>
      <vt:lpstr>PowerPoint Presentation</vt:lpstr>
      <vt:lpstr>pollution</vt:lpstr>
      <vt:lpstr>PowerPoint Presentation</vt:lpstr>
      <vt:lpstr>«To attract the pollution of the Aer»</vt:lpstr>
      <vt:lpstr>fumifugium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«The happy rendition of your Lucretius»  Jeremy Taylor to John Evelyn (1656), Cambridge University Library</vt:lpstr>
      <vt:lpstr>Remedies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Muratori, Cecilia</dc:creator>
  <cp:lastModifiedBy>Cecilia Muratori</cp:lastModifiedBy>
  <cp:revision>71</cp:revision>
  <dcterms:created xsi:type="dcterms:W3CDTF">2020-03-11T09:24:24Z</dcterms:created>
  <dcterms:modified xsi:type="dcterms:W3CDTF">2025-03-19T11:47:07Z</dcterms:modified>
</cp:coreProperties>
</file>