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56" r:id="rId1"/>
  </p:sldMasterIdLst>
  <p:sldIdLst>
    <p:sldId id="256" r:id="rId2"/>
    <p:sldId id="586" r:id="rId3"/>
    <p:sldId id="589" r:id="rId4"/>
    <p:sldId id="588" r:id="rId5"/>
    <p:sldId id="587" r:id="rId6"/>
    <p:sldId id="590" r:id="rId7"/>
    <p:sldId id="591" r:id="rId8"/>
    <p:sldId id="592" r:id="rId9"/>
    <p:sldId id="593" r:id="rId10"/>
    <p:sldId id="594" r:id="rId11"/>
    <p:sldId id="595" r:id="rId12"/>
    <p:sldId id="597" r:id="rId13"/>
    <p:sldId id="598" r:id="rId14"/>
    <p:sldId id="596" r:id="rId15"/>
  </p:sldIdLst>
  <p:sldSz cx="12192000" cy="6858000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BFDFF"/>
    <a:srgbClr val="F0F7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4859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120" y="4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90176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9/17/2025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66108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9/17/2025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27039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9/17/2025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030844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9/17/2025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66154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9/17/2025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98776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9/17/2025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93477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3690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68750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70876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41350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9/17/2025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34721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9/17/2025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49855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9/17/2025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19907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9/17/2025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68770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9/17/2025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66760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9/17/2025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89280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9/17/2025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9448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  <p:sldLayoutId id="2147483769" r:id="rId13"/>
    <p:sldLayoutId id="2147483770" r:id="rId14"/>
    <p:sldLayoutId id="2147483771" r:id="rId15"/>
    <p:sldLayoutId id="2147483772" r:id="rId16"/>
    <p:sldLayoutId id="2147483773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monica.piantoni@unibg.it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FF"/>
            </a:gs>
            <a:gs pos="18000">
              <a:schemeClr val="accent1">
                <a:lumMod val="45000"/>
                <a:lumOff val="55000"/>
              </a:schemeClr>
            </a:gs>
            <a:gs pos="39000">
              <a:srgbClr val="FFFFFF"/>
            </a:gs>
            <a:gs pos="64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283779" y="1534509"/>
            <a:ext cx="11430429" cy="5230275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it-IT" sz="3200" dirty="0"/>
              <a:t>      </a:t>
            </a:r>
            <a:br>
              <a:rPr lang="it-IT" sz="3200" dirty="0"/>
            </a:br>
            <a:br>
              <a:rPr lang="it-IT" sz="3200" dirty="0"/>
            </a:br>
            <a:br>
              <a:rPr lang="it-IT" sz="3200" dirty="0"/>
            </a:br>
            <a:br>
              <a:rPr lang="it-IT" sz="3200" dirty="0"/>
            </a:br>
            <a:br>
              <a:rPr lang="it-IT" sz="3200" dirty="0"/>
            </a:br>
            <a:br>
              <a:rPr lang="it-IT" sz="4000" b="1" dirty="0"/>
            </a:br>
            <a:br>
              <a:rPr lang="it-IT" sz="4000" dirty="0"/>
            </a:br>
            <a:br>
              <a:rPr lang="it-IT" sz="4000" dirty="0"/>
            </a:br>
            <a:br>
              <a:rPr lang="it-IT" sz="4000" dirty="0"/>
            </a:br>
            <a:br>
              <a:rPr lang="it-IT" sz="4000" dirty="0"/>
            </a:br>
            <a:r>
              <a:rPr lang="it-IT" sz="4400" dirty="0"/>
              <a:t>CORSO INTENSIVO Livello A2+/B1</a:t>
            </a:r>
            <a:br>
              <a:rPr lang="it-IT" sz="4000" dirty="0"/>
            </a:br>
            <a:r>
              <a:rPr lang="it-IT" sz="3600" cap="none" dirty="0"/>
              <a:t>Insegnante: </a:t>
            </a:r>
            <a:r>
              <a:rPr lang="it-IT" sz="3600" b="1" dirty="0"/>
              <a:t>M</a:t>
            </a:r>
            <a:r>
              <a:rPr lang="it-IT" sz="3600" b="1" cap="none" dirty="0"/>
              <a:t>onica Piantoni</a:t>
            </a:r>
            <a:br>
              <a:rPr lang="it-IT" sz="3600" b="1" cap="none" dirty="0"/>
            </a:br>
            <a:r>
              <a:rPr lang="it-IT" sz="3600" dirty="0"/>
              <a:t>(</a:t>
            </a:r>
            <a:r>
              <a:rPr lang="it-IT" sz="3600" dirty="0">
                <a:hlinkClick r:id="rId2"/>
              </a:rPr>
              <a:t>monica.piantoni@unibg.it</a:t>
            </a:r>
            <a:r>
              <a:rPr lang="it-IT" sz="3600" dirty="0"/>
              <a:t>)</a:t>
            </a:r>
            <a:br>
              <a:rPr lang="it-IT" sz="3600" b="1" cap="none" dirty="0"/>
            </a:br>
            <a:r>
              <a:rPr lang="it-IT" sz="3600" b="1" cap="none" dirty="0"/>
              <a:t>8-19 settembre 2025</a:t>
            </a:r>
            <a:br>
              <a:rPr lang="it-IT" sz="3600" b="1" cap="none" dirty="0"/>
            </a:br>
            <a:r>
              <a:rPr lang="it-IT" sz="3600" b="1" cap="none" dirty="0"/>
              <a:t>Lezione 8</a:t>
            </a:r>
            <a:br>
              <a:rPr lang="it-IT" sz="4000" cap="none" dirty="0"/>
            </a:br>
            <a:r>
              <a:rPr lang="it-IT" sz="4000" cap="none" dirty="0"/>
              <a:t>        </a:t>
            </a:r>
            <a:r>
              <a:rPr lang="it-IT" sz="6000" cap="none" dirty="0"/>
              <a:t>	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85B4305A-AC7B-C993-6485-8448C64FD5AE}"/>
              </a:ext>
            </a:extLst>
          </p:cNvPr>
          <p:cNvSpPr txBox="1"/>
          <p:nvPr/>
        </p:nvSpPr>
        <p:spPr>
          <a:xfrm>
            <a:off x="6716110" y="378372"/>
            <a:ext cx="519211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/>
              <a:t>Universita’ di BERGAMO</a:t>
            </a:r>
            <a:br>
              <a:rPr lang="it-IT" sz="2400"/>
            </a:br>
            <a:r>
              <a:rPr lang="it-IT" sz="2400" b="1" cap="small"/>
              <a:t>Corsi di Italiano per Stranieri</a:t>
            </a:r>
            <a:r>
              <a:rPr lang="it-IT" sz="2400" b="1"/>
              <a:t> </a:t>
            </a:r>
            <a:br>
              <a:rPr lang="it-IT" sz="2400"/>
            </a:br>
            <a:r>
              <a:rPr lang="it-IT" sz="2400"/>
              <a:t>CORSI INTENSIVI </a:t>
            </a:r>
            <a:br>
              <a:rPr lang="it-IT" sz="2400"/>
            </a:br>
            <a:r>
              <a:rPr lang="it-IT" sz="2400"/>
              <a:t>I semestre a.a. 2025/26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1494424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4C8E7FA7-84FE-455A-9249-0B2778B5FF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319" y="473528"/>
            <a:ext cx="7356162" cy="6147707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60992881-DCF1-4691-9936-2946228A51E7}"/>
              </a:ext>
            </a:extLst>
          </p:cNvPr>
          <p:cNvSpPr txBox="1"/>
          <p:nvPr/>
        </p:nvSpPr>
        <p:spPr>
          <a:xfrm>
            <a:off x="8368393" y="718457"/>
            <a:ext cx="303711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2 DAVANTI AL /DI FRONTE AL DIVANO</a:t>
            </a:r>
          </a:p>
          <a:p>
            <a:r>
              <a:rPr lang="it-IT" dirty="0"/>
              <a:t>3 SULLA/ SOPRA LA, TRA</a:t>
            </a:r>
          </a:p>
          <a:p>
            <a:r>
              <a:rPr lang="it-IT" dirty="0"/>
              <a:t>4 NELLA CREDENZA</a:t>
            </a:r>
          </a:p>
          <a:p>
            <a:r>
              <a:rPr lang="it-IT" dirty="0"/>
              <a:t>5 SOPRA LA </a:t>
            </a:r>
          </a:p>
          <a:p>
            <a:r>
              <a:rPr lang="it-IT" dirty="0"/>
              <a:t>6 DI FIANCO AL DIVANO</a:t>
            </a:r>
          </a:p>
          <a:p>
            <a:r>
              <a:rPr lang="it-IT" dirty="0"/>
              <a:t>7 DIETRO AL DIVANO</a:t>
            </a:r>
          </a:p>
          <a:p>
            <a:r>
              <a:rPr lang="it-IT" dirty="0"/>
              <a:t>8 SOTTO IL TAVOLO</a:t>
            </a:r>
          </a:p>
          <a:p>
            <a:r>
              <a:rPr lang="it-IT" dirty="0"/>
              <a:t>9 NELL’ANGOLO</a:t>
            </a:r>
          </a:p>
        </p:txBody>
      </p:sp>
    </p:spTree>
    <p:extLst>
      <p:ext uri="{BB962C8B-B14F-4D97-AF65-F5344CB8AC3E}">
        <p14:creationId xmlns:p14="http://schemas.microsoft.com/office/powerpoint/2010/main" val="37213474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8BACEA92-E875-4569-9190-6D6C01B59B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7610" y="1143680"/>
            <a:ext cx="8569098" cy="3884321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E1108479-F342-45C3-9EE7-5962C582D1D5}"/>
              </a:ext>
            </a:extLst>
          </p:cNvPr>
          <p:cNvSpPr txBox="1"/>
          <p:nvPr/>
        </p:nvSpPr>
        <p:spPr>
          <a:xfrm>
            <a:off x="2808514" y="383721"/>
            <a:ext cx="38208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cucina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8824585A-364A-4E67-ACBE-47BC6E312C79}"/>
              </a:ext>
            </a:extLst>
          </p:cNvPr>
          <p:cNvSpPr txBox="1"/>
          <p:nvPr/>
        </p:nvSpPr>
        <p:spPr>
          <a:xfrm>
            <a:off x="781050" y="5529654"/>
            <a:ext cx="10591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Altre parole: scolapiatti (scolapasta), grattugiare il formaggio, le carote, il forno, la pentola, il fornello, la cappa</a:t>
            </a:r>
          </a:p>
        </p:txBody>
      </p:sp>
    </p:spTree>
    <p:extLst>
      <p:ext uri="{BB962C8B-B14F-4D97-AF65-F5344CB8AC3E}">
        <p14:creationId xmlns:p14="http://schemas.microsoft.com/office/powerpoint/2010/main" val="7756527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E1108479-F342-45C3-9EE7-5962C582D1D5}"/>
              </a:ext>
            </a:extLst>
          </p:cNvPr>
          <p:cNvSpPr txBox="1"/>
          <p:nvPr/>
        </p:nvSpPr>
        <p:spPr>
          <a:xfrm>
            <a:off x="2833006" y="87556"/>
            <a:ext cx="38208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 FUTURO (REGOLARE)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8824585A-364A-4E67-ACBE-47BC6E312C79}"/>
              </a:ext>
            </a:extLst>
          </p:cNvPr>
          <p:cNvSpPr txBox="1"/>
          <p:nvPr/>
        </p:nvSpPr>
        <p:spPr>
          <a:xfrm>
            <a:off x="781050" y="5529654"/>
            <a:ext cx="1059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2400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B1F6CCA9-B933-435F-80FA-786A7B076D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333" y="1468026"/>
            <a:ext cx="11405333" cy="3667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4141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E1108479-F342-45C3-9EE7-5962C582D1D5}"/>
              </a:ext>
            </a:extLst>
          </p:cNvPr>
          <p:cNvSpPr txBox="1"/>
          <p:nvPr/>
        </p:nvSpPr>
        <p:spPr>
          <a:xfrm>
            <a:off x="2833006" y="87556"/>
            <a:ext cx="5102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 FUTURO: verbi irregolari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8824585A-364A-4E67-ACBE-47BC6E312C79}"/>
              </a:ext>
            </a:extLst>
          </p:cNvPr>
          <p:cNvSpPr txBox="1"/>
          <p:nvPr/>
        </p:nvSpPr>
        <p:spPr>
          <a:xfrm>
            <a:off x="781050" y="5529654"/>
            <a:ext cx="1059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2400"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C9955B18-2E7F-4F9E-845F-F70A1E174A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476" y="866681"/>
            <a:ext cx="10896624" cy="5036809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1174B090-B84C-4178-B844-F871EBEDD392}"/>
              </a:ext>
            </a:extLst>
          </p:cNvPr>
          <p:cNvSpPr txBox="1"/>
          <p:nvPr/>
        </p:nvSpPr>
        <p:spPr>
          <a:xfrm>
            <a:off x="367393" y="6161785"/>
            <a:ext cx="1005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>
                <a:solidFill>
                  <a:srgbClr val="FF0000"/>
                </a:solidFill>
              </a:rPr>
              <a:t>Compito: STUDIARE IL FUTURO; Esercizi 1 f E 1 g P. 95</a:t>
            </a:r>
          </a:p>
        </p:txBody>
      </p:sp>
    </p:spTree>
    <p:extLst>
      <p:ext uri="{BB962C8B-B14F-4D97-AF65-F5344CB8AC3E}">
        <p14:creationId xmlns:p14="http://schemas.microsoft.com/office/powerpoint/2010/main" val="7725118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43610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BD540D-C200-2A2E-66E9-459B8F9983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7ABD25BD-9DB0-938A-5CAC-B50C1147129E}"/>
              </a:ext>
            </a:extLst>
          </p:cNvPr>
          <p:cNvSpPr txBox="1"/>
          <p:nvPr/>
        </p:nvSpPr>
        <p:spPr>
          <a:xfrm>
            <a:off x="2957828" y="112407"/>
            <a:ext cx="51490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>
                <a:solidFill>
                  <a:srgbClr val="FF0000"/>
                </a:solidFill>
              </a:rPr>
              <a:t>VICINI DI CASA!! (U4)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C553F927-FE7D-3DA0-28F8-C97C139CBB41}"/>
              </a:ext>
            </a:extLst>
          </p:cNvPr>
          <p:cNvSpPr txBox="1"/>
          <p:nvPr/>
        </p:nvSpPr>
        <p:spPr>
          <a:xfrm>
            <a:off x="647592" y="1346127"/>
            <a:ext cx="24303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45BF6FBD-22FD-4084-B485-F3165A570384}"/>
              </a:ext>
            </a:extLst>
          </p:cNvPr>
          <p:cNvSpPr/>
          <p:nvPr/>
        </p:nvSpPr>
        <p:spPr>
          <a:xfrm>
            <a:off x="186777" y="1608227"/>
            <a:ext cx="2006324" cy="14239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COMPITO: </a:t>
            </a:r>
          </a:p>
          <a:p>
            <a:pPr algn="ctr"/>
            <a:r>
              <a:rPr lang="it-IT" dirty="0"/>
              <a:t>LETTURA P. 89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0F6CB7DE-3452-427E-ABB6-3BDF4550D40B}"/>
              </a:ext>
            </a:extLst>
          </p:cNvPr>
          <p:cNvSpPr txBox="1"/>
          <p:nvPr/>
        </p:nvSpPr>
        <p:spPr>
          <a:xfrm>
            <a:off x="2377440" y="741368"/>
            <a:ext cx="8624621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I vicini (nome) di casa sono troppo vicini</a:t>
            </a:r>
          </a:p>
          <a:p>
            <a:endParaRPr lang="it-IT" dirty="0"/>
          </a:p>
          <a:p>
            <a:r>
              <a:rPr lang="it-IT" dirty="0"/>
              <a:t>Problemi / cose che danno </a:t>
            </a:r>
            <a:r>
              <a:rPr lang="it-IT" b="1" dirty="0"/>
              <a:t>fastidio</a:t>
            </a:r>
            <a:r>
              <a:rPr lang="it-IT" dirty="0"/>
              <a:t>: persone che fanno </a:t>
            </a:r>
            <a:r>
              <a:rPr lang="it-IT" b="1" dirty="0"/>
              <a:t>rumore</a:t>
            </a:r>
            <a:r>
              <a:rPr lang="it-IT" dirty="0"/>
              <a:t> (con le scarpe, con l’aspirapolvere, il cane che abbaia, lo stereo altissimo (la musica); o</a:t>
            </a:r>
            <a:r>
              <a:rPr lang="it-IT" b="1" dirty="0"/>
              <a:t>dori</a:t>
            </a:r>
            <a:r>
              <a:rPr lang="it-IT" dirty="0"/>
              <a:t>: minestrone</a:t>
            </a:r>
          </a:p>
          <a:p>
            <a:endParaRPr lang="it-IT" dirty="0"/>
          </a:p>
          <a:p>
            <a:r>
              <a:rPr lang="it-IT" dirty="0"/>
              <a:t>Soluzioni/Consigli: non </a:t>
            </a:r>
            <a:r>
              <a:rPr lang="it-IT" b="1" dirty="0"/>
              <a:t>litigare</a:t>
            </a:r>
            <a:r>
              <a:rPr lang="it-IT" dirty="0"/>
              <a:t>, non </a:t>
            </a:r>
            <a:r>
              <a:rPr lang="it-IT" dirty="0" err="1"/>
              <a:t>lascaire</a:t>
            </a:r>
            <a:r>
              <a:rPr lang="it-IT" dirty="0"/>
              <a:t> biglietti anonimi (senza il nome), comunicare/parlare, cercare solidarietà contro il maleducato, essere sempre educati,  diventare «amici»</a:t>
            </a:r>
          </a:p>
          <a:p>
            <a:endParaRPr lang="it-IT" dirty="0"/>
          </a:p>
          <a:p>
            <a:r>
              <a:rPr lang="it-IT" dirty="0"/>
              <a:t>Dare fastidio = disturbare</a:t>
            </a:r>
          </a:p>
          <a:p>
            <a:r>
              <a:rPr lang="it-IT" dirty="0"/>
              <a:t>Annoiare = essere noioso (</a:t>
            </a:r>
            <a:r>
              <a:rPr lang="it-IT" dirty="0" err="1"/>
              <a:t>boring</a:t>
            </a:r>
            <a:r>
              <a:rPr lang="it-IT" dirty="0"/>
              <a:t>)</a:t>
            </a:r>
          </a:p>
          <a:p>
            <a:endParaRPr lang="it-IT" dirty="0"/>
          </a:p>
          <a:p>
            <a:r>
              <a:rPr lang="it-IT" dirty="0"/>
              <a:t>Es. 2 b</a:t>
            </a:r>
          </a:p>
          <a:p>
            <a:r>
              <a:rPr lang="it-IT" dirty="0"/>
              <a:t>1F, 2 V, 3F, 4 V, 5 F, 6 V, 7 V, 8 F</a:t>
            </a:r>
          </a:p>
          <a:p>
            <a:r>
              <a:rPr lang="it-IT" dirty="0"/>
              <a:t>2 C p. 90</a:t>
            </a:r>
          </a:p>
          <a:p>
            <a:r>
              <a:rPr lang="it-IT" dirty="0"/>
              <a:t>1 C, 2 A, 3 F, 4 B, 5 D, 6 E</a:t>
            </a:r>
          </a:p>
          <a:p>
            <a:r>
              <a:rPr lang="it-IT" dirty="0"/>
              <a:t>Fare/trovare un compromesso</a:t>
            </a:r>
          </a:p>
          <a:p>
            <a:endParaRPr lang="it-IT" dirty="0"/>
          </a:p>
          <a:p>
            <a:r>
              <a:rPr lang="it-IT" sz="2000" dirty="0">
                <a:solidFill>
                  <a:srgbClr val="FF0000"/>
                </a:solidFill>
              </a:rPr>
              <a:t>SCEGLIERE</a:t>
            </a:r>
            <a:r>
              <a:rPr lang="it-IT" sz="2000" dirty="0"/>
              <a:t>: io </a:t>
            </a:r>
            <a:r>
              <a:rPr lang="it-IT" sz="2000" dirty="0">
                <a:solidFill>
                  <a:srgbClr val="00B0F0"/>
                </a:solidFill>
              </a:rPr>
              <a:t>scelgo</a:t>
            </a:r>
            <a:r>
              <a:rPr lang="it-IT" sz="2000" dirty="0"/>
              <a:t>, tu scegli, lui/lei sceglie, noi scegliamo, voi scegliete, loro </a:t>
            </a:r>
            <a:r>
              <a:rPr lang="it-IT" sz="2000" dirty="0">
                <a:solidFill>
                  <a:srgbClr val="00B0F0"/>
                </a:solidFill>
              </a:rPr>
              <a:t>scelgono              </a:t>
            </a:r>
            <a:r>
              <a:rPr lang="it-IT" sz="2000" b="1" dirty="0">
                <a:solidFill>
                  <a:srgbClr val="00B0F0"/>
                </a:solidFill>
              </a:rPr>
              <a:t>PP: </a:t>
            </a:r>
            <a:r>
              <a:rPr lang="it-IT" sz="2000" dirty="0"/>
              <a:t>Ho </a:t>
            </a:r>
            <a:r>
              <a:rPr lang="it-IT" sz="2000" dirty="0">
                <a:solidFill>
                  <a:srgbClr val="00B0F0"/>
                </a:solidFill>
              </a:rPr>
              <a:t>scelto</a:t>
            </a:r>
          </a:p>
          <a:p>
            <a:endParaRPr lang="it-IT" dirty="0"/>
          </a:p>
          <a:p>
            <a:r>
              <a:rPr lang="it-IT" sz="2000" dirty="0"/>
              <a:t>L’erba del vicino è sempre più verde</a:t>
            </a:r>
            <a:r>
              <a:rPr lang="it-IT" dirty="0"/>
              <a:t>. (proverbio)</a:t>
            </a:r>
          </a:p>
        </p:txBody>
      </p:sp>
    </p:spTree>
    <p:extLst>
      <p:ext uri="{BB962C8B-B14F-4D97-AF65-F5344CB8AC3E}">
        <p14:creationId xmlns:p14="http://schemas.microsoft.com/office/powerpoint/2010/main" val="11824382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BD540D-C200-2A2E-66E9-459B8F9983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7ABD25BD-9DB0-938A-5CAC-B50C1147129E}"/>
              </a:ext>
            </a:extLst>
          </p:cNvPr>
          <p:cNvSpPr txBox="1"/>
          <p:nvPr/>
        </p:nvSpPr>
        <p:spPr>
          <a:xfrm>
            <a:off x="2694481" y="61201"/>
            <a:ext cx="51490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>
                <a:solidFill>
                  <a:srgbClr val="FF0000"/>
                </a:solidFill>
              </a:rPr>
              <a:t>Parole nuove (lessico/vocabolario)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C553F927-FE7D-3DA0-28F8-C97C139CBB41}"/>
              </a:ext>
            </a:extLst>
          </p:cNvPr>
          <p:cNvSpPr txBox="1"/>
          <p:nvPr/>
        </p:nvSpPr>
        <p:spPr>
          <a:xfrm>
            <a:off x="647592" y="1346127"/>
            <a:ext cx="24303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45BF6FBD-22FD-4084-B485-F3165A570384}"/>
              </a:ext>
            </a:extLst>
          </p:cNvPr>
          <p:cNvSpPr/>
          <p:nvPr/>
        </p:nvSpPr>
        <p:spPr>
          <a:xfrm>
            <a:off x="9873561" y="529374"/>
            <a:ext cx="2006324" cy="14239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COMPITO: </a:t>
            </a:r>
          </a:p>
          <a:p>
            <a:pPr algn="ctr"/>
            <a:r>
              <a:rPr lang="it-IT" dirty="0"/>
              <a:t>LETTURA P. 89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0F6CB7DE-3452-427E-ABB6-3BDF4550D40B}"/>
              </a:ext>
            </a:extLst>
          </p:cNvPr>
          <p:cNvSpPr txBox="1"/>
          <p:nvPr/>
        </p:nvSpPr>
        <p:spPr>
          <a:xfrm>
            <a:off x="702260" y="412789"/>
            <a:ext cx="10094976" cy="7109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  <a:p>
            <a:r>
              <a:rPr lang="it-IT" dirty="0">
                <a:solidFill>
                  <a:srgbClr val="FF0000"/>
                </a:solidFill>
              </a:rPr>
              <a:t>Basta/bastano </a:t>
            </a:r>
            <a:r>
              <a:rPr lang="it-IT" dirty="0"/>
              <a:t>= è sufficiente/abbastanza</a:t>
            </a:r>
          </a:p>
          <a:p>
            <a:r>
              <a:rPr lang="it-IT" dirty="0"/>
              <a:t>Ho solo due uova ma per fare la torta mi bastano.</a:t>
            </a:r>
          </a:p>
          <a:p>
            <a:r>
              <a:rPr lang="it-IT" dirty="0"/>
              <a:t>Per imparare l’italiano basta parlare con gli italiani.</a:t>
            </a:r>
          </a:p>
          <a:p>
            <a:r>
              <a:rPr lang="it-IT" dirty="0"/>
              <a:t>Non devi fare il livello C1: per fare l’esame di stato basta il B2.</a:t>
            </a:r>
          </a:p>
          <a:p>
            <a:r>
              <a:rPr lang="it-IT" dirty="0"/>
              <a:t>Per andare d’accordo basta/basterebbe (condizionale) il buonsenso.</a:t>
            </a:r>
          </a:p>
          <a:p>
            <a:endParaRPr lang="it-IT" dirty="0"/>
          </a:p>
          <a:p>
            <a:r>
              <a:rPr lang="it-IT" dirty="0"/>
              <a:t>BASTA!!! = stop! (esclamazione)</a:t>
            </a:r>
          </a:p>
          <a:p>
            <a:endParaRPr lang="it-IT" dirty="0"/>
          </a:p>
          <a:p>
            <a:r>
              <a:rPr lang="it-IT" sz="2400" dirty="0">
                <a:solidFill>
                  <a:schemeClr val="accent1"/>
                </a:solidFill>
              </a:rPr>
              <a:t>In</a:t>
            </a:r>
            <a:r>
              <a:rPr lang="it-IT" sz="2400" dirty="0">
                <a:solidFill>
                  <a:srgbClr val="FF0000"/>
                </a:solidFill>
              </a:rPr>
              <a:t>-</a:t>
            </a:r>
            <a:r>
              <a:rPr lang="it-IT" sz="2400" dirty="0" err="1">
                <a:solidFill>
                  <a:srgbClr val="FF0000"/>
                </a:solidFill>
              </a:rPr>
              <a:t>sopport</a:t>
            </a:r>
            <a:r>
              <a:rPr lang="it-IT" sz="2400" dirty="0">
                <a:solidFill>
                  <a:srgbClr val="FF0000"/>
                </a:solidFill>
              </a:rPr>
              <a:t>-</a:t>
            </a:r>
            <a:r>
              <a:rPr lang="it-IT" sz="2400" dirty="0">
                <a:solidFill>
                  <a:srgbClr val="00B050"/>
                </a:solidFill>
              </a:rPr>
              <a:t>abile</a:t>
            </a:r>
            <a:r>
              <a:rPr lang="it-IT" dirty="0"/>
              <a:t> = che non si può sopportare</a:t>
            </a:r>
          </a:p>
          <a:p>
            <a:r>
              <a:rPr lang="it-IT" dirty="0"/>
              <a:t>Rumore insopportabile, un vicino/bambino insopportabile</a:t>
            </a:r>
          </a:p>
          <a:p>
            <a:endParaRPr lang="it-IT" dirty="0"/>
          </a:p>
          <a:p>
            <a:r>
              <a:rPr lang="it-IT" dirty="0">
                <a:solidFill>
                  <a:srgbClr val="00B0F0"/>
                </a:solidFill>
              </a:rPr>
              <a:t>IN</a:t>
            </a:r>
            <a:r>
              <a:rPr lang="it-IT" dirty="0"/>
              <a:t>CRED</a:t>
            </a:r>
            <a:r>
              <a:rPr lang="it-IT" dirty="0">
                <a:solidFill>
                  <a:srgbClr val="00B050"/>
                </a:solidFill>
              </a:rPr>
              <a:t>IBILE</a:t>
            </a:r>
            <a:r>
              <a:rPr lang="it-IT" dirty="0"/>
              <a:t> = che non si può credere</a:t>
            </a:r>
          </a:p>
          <a:p>
            <a:r>
              <a:rPr lang="it-IT" dirty="0">
                <a:solidFill>
                  <a:srgbClr val="00B0F0"/>
                </a:solidFill>
              </a:rPr>
              <a:t>IM</a:t>
            </a:r>
            <a:r>
              <a:rPr lang="it-IT" dirty="0"/>
              <a:t>POSS</a:t>
            </a:r>
            <a:r>
              <a:rPr lang="it-IT" dirty="0">
                <a:solidFill>
                  <a:srgbClr val="00B050"/>
                </a:solidFill>
              </a:rPr>
              <a:t>IBILE</a:t>
            </a:r>
          </a:p>
          <a:p>
            <a:r>
              <a:rPr lang="it-IT" dirty="0">
                <a:solidFill>
                  <a:srgbClr val="00B0F0"/>
                </a:solidFill>
              </a:rPr>
              <a:t>IL</a:t>
            </a:r>
            <a:r>
              <a:rPr lang="it-IT" dirty="0"/>
              <a:t>LEGG</a:t>
            </a:r>
            <a:r>
              <a:rPr lang="it-IT" dirty="0">
                <a:solidFill>
                  <a:srgbClr val="00B050"/>
                </a:solidFill>
              </a:rPr>
              <a:t>IBILE</a:t>
            </a:r>
            <a:r>
              <a:rPr lang="it-IT" dirty="0"/>
              <a:t> = che non si può leggere</a:t>
            </a:r>
          </a:p>
          <a:p>
            <a:r>
              <a:rPr lang="it-IT" dirty="0">
                <a:solidFill>
                  <a:srgbClr val="00B0F0"/>
                </a:solidFill>
              </a:rPr>
              <a:t>IR</a:t>
            </a:r>
            <a:r>
              <a:rPr lang="it-IT" dirty="0"/>
              <a:t>RAGGIUNG</a:t>
            </a:r>
            <a:r>
              <a:rPr lang="it-IT" dirty="0">
                <a:solidFill>
                  <a:srgbClr val="00B050"/>
                </a:solidFill>
              </a:rPr>
              <a:t>IBILE</a:t>
            </a:r>
            <a:r>
              <a:rPr lang="it-IT" dirty="0"/>
              <a:t> = che non si può raggiungere (troppo lontano)</a:t>
            </a:r>
          </a:p>
          <a:p>
            <a:endParaRPr lang="it-IT" dirty="0"/>
          </a:p>
          <a:p>
            <a:r>
              <a:rPr lang="it-IT" dirty="0"/>
              <a:t>LEGG</a:t>
            </a:r>
            <a:r>
              <a:rPr lang="it-IT" dirty="0">
                <a:solidFill>
                  <a:srgbClr val="00B050"/>
                </a:solidFill>
              </a:rPr>
              <a:t>IBILE</a:t>
            </a:r>
            <a:r>
              <a:rPr lang="it-IT" dirty="0"/>
              <a:t> = che si può leggere</a:t>
            </a:r>
          </a:p>
          <a:p>
            <a:r>
              <a:rPr lang="it-IT" dirty="0"/>
              <a:t>Il caffè è IM</a:t>
            </a:r>
            <a:r>
              <a:rPr lang="it-IT" b="1" dirty="0"/>
              <a:t>BEV</a:t>
            </a:r>
            <a:r>
              <a:rPr lang="it-IT" dirty="0"/>
              <a:t>IBILE.</a:t>
            </a:r>
          </a:p>
          <a:p>
            <a:r>
              <a:rPr lang="it-IT" dirty="0"/>
              <a:t>La pasta era immangiabile.</a:t>
            </a:r>
          </a:p>
          <a:p>
            <a:endParaRPr lang="it-IT" dirty="0"/>
          </a:p>
          <a:p>
            <a:r>
              <a:rPr lang="it-IT" dirty="0">
                <a:solidFill>
                  <a:srgbClr val="00B0F0"/>
                </a:solidFill>
              </a:rPr>
              <a:t>IN</a:t>
            </a:r>
            <a:r>
              <a:rPr lang="it-IT" dirty="0"/>
              <a:t> = Prefisso di negazione (IM, IL, IR)</a:t>
            </a:r>
          </a:p>
          <a:p>
            <a:r>
              <a:rPr lang="it-IT" dirty="0">
                <a:solidFill>
                  <a:schemeClr val="accent2">
                    <a:lumMod val="75000"/>
                  </a:schemeClr>
                </a:solidFill>
              </a:rPr>
              <a:t>Abile = che si può </a:t>
            </a:r>
            <a:r>
              <a:rPr lang="it-IT" dirty="0"/>
              <a:t>(capacità, possibilità)</a:t>
            </a:r>
          </a:p>
          <a:p>
            <a:endParaRPr lang="it-IT" dirty="0"/>
          </a:p>
          <a:p>
            <a:r>
              <a:rPr lang="it-IT" dirty="0"/>
              <a:t>SCEGLIERE: s</a:t>
            </a:r>
          </a:p>
        </p:txBody>
      </p:sp>
    </p:spTree>
    <p:extLst>
      <p:ext uri="{BB962C8B-B14F-4D97-AF65-F5344CB8AC3E}">
        <p14:creationId xmlns:p14="http://schemas.microsoft.com/office/powerpoint/2010/main" val="23615496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E8252984-A236-4144-B7F1-3F21398975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2944" y="291161"/>
            <a:ext cx="3448050" cy="2266950"/>
          </a:xfrm>
          <a:prstGeom prst="rect">
            <a:avLst/>
          </a:prstGeom>
        </p:spPr>
      </p:pic>
      <p:graphicFrame>
        <p:nvGraphicFramePr>
          <p:cNvPr id="3" name="Tabella 2">
            <a:extLst>
              <a:ext uri="{FF2B5EF4-FFF2-40B4-BE49-F238E27FC236}">
                <a16:creationId xmlns:a16="http://schemas.microsoft.com/office/drawing/2014/main" id="{8DD79C85-FEA0-449D-860D-2BD324558C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4742725"/>
              </p:ext>
            </p:extLst>
          </p:nvPr>
        </p:nvGraphicFramePr>
        <p:xfrm>
          <a:off x="590904" y="3000249"/>
          <a:ext cx="8127999" cy="2712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1507035345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198382254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716077153"/>
                    </a:ext>
                  </a:extLst>
                </a:gridCol>
              </a:tblGrid>
              <a:tr h="600386">
                <a:tc>
                  <a:txBody>
                    <a:bodyPr/>
                    <a:lstStyle/>
                    <a:p>
                      <a:r>
                        <a:rPr lang="it-IT" sz="3200" b="0" dirty="0">
                          <a:solidFill>
                            <a:schemeClr val="tx1"/>
                          </a:solidFill>
                        </a:rPr>
                        <a:t>ANA (ballerina)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3200" b="0" dirty="0" err="1">
                          <a:solidFill>
                            <a:schemeClr val="tx1"/>
                          </a:solidFill>
                        </a:rPr>
                        <a:t>Sig</a:t>
                      </a:r>
                      <a:r>
                        <a:rPr lang="it-IT" sz="3200" b="0" dirty="0">
                          <a:solidFill>
                            <a:schemeClr val="tx1"/>
                          </a:solidFill>
                        </a:rPr>
                        <a:t> Bertelli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37609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3200" dirty="0"/>
                        <a:t>Sig.ra </a:t>
                      </a:r>
                      <a:r>
                        <a:rPr lang="it-IT" sz="3200" dirty="0" err="1"/>
                        <a:t>Arlati</a:t>
                      </a:r>
                      <a:endParaRPr lang="it-IT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3200" dirty="0"/>
                        <a:t>LUCA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3200" dirty="0"/>
                        <a:t>Sig.ra De Pasquali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89509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3200" dirty="0"/>
                        <a:t>Sig. Giuseppe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3200" dirty="0"/>
                        <a:t>Carlo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9740631"/>
                  </a:ext>
                </a:extLst>
              </a:tr>
            </a:tbl>
          </a:graphicData>
        </a:graphic>
      </p:graphicFrame>
      <p:sp>
        <p:nvSpPr>
          <p:cNvPr id="4" name="CasellaDiTesto 3">
            <a:extLst>
              <a:ext uri="{FF2B5EF4-FFF2-40B4-BE49-F238E27FC236}">
                <a16:creationId xmlns:a16="http://schemas.microsoft.com/office/drawing/2014/main" id="{8BFDEEB2-E8D4-4EF3-A721-EB565CDE3552}"/>
              </a:ext>
            </a:extLst>
          </p:cNvPr>
          <p:cNvSpPr txBox="1"/>
          <p:nvPr/>
        </p:nvSpPr>
        <p:spPr>
          <a:xfrm>
            <a:off x="9356140" y="1163117"/>
            <a:ext cx="1872691" cy="4524315"/>
          </a:xfrm>
          <a:prstGeom prst="rect">
            <a:avLst/>
          </a:prstGeom>
          <a:noFill/>
          <a:ln w="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</a:rPr>
              <a:t>STRUMENTI MUSICALI</a:t>
            </a:r>
          </a:p>
          <a:p>
            <a:r>
              <a:rPr lang="it-IT" dirty="0"/>
              <a:t>Il pianoforte</a:t>
            </a:r>
          </a:p>
          <a:p>
            <a:r>
              <a:rPr lang="it-IT" dirty="0"/>
              <a:t>La chitarra</a:t>
            </a:r>
          </a:p>
          <a:p>
            <a:r>
              <a:rPr lang="it-IT" dirty="0"/>
              <a:t>Il basso</a:t>
            </a:r>
          </a:p>
          <a:p>
            <a:r>
              <a:rPr lang="it-IT" dirty="0"/>
              <a:t>La batteria</a:t>
            </a:r>
          </a:p>
          <a:p>
            <a:r>
              <a:rPr lang="it-IT" dirty="0"/>
              <a:t>(le percussioni)</a:t>
            </a:r>
          </a:p>
          <a:p>
            <a:r>
              <a:rPr lang="it-IT" dirty="0"/>
              <a:t>Il sassofono</a:t>
            </a:r>
          </a:p>
          <a:p>
            <a:r>
              <a:rPr lang="it-IT" dirty="0"/>
              <a:t>Il violino</a:t>
            </a:r>
          </a:p>
          <a:p>
            <a:r>
              <a:rPr lang="it-IT" dirty="0"/>
              <a:t>La viola </a:t>
            </a:r>
          </a:p>
          <a:p>
            <a:r>
              <a:rPr lang="it-IT" dirty="0"/>
              <a:t>Il violoncello</a:t>
            </a:r>
          </a:p>
          <a:p>
            <a:r>
              <a:rPr lang="it-IT" dirty="0"/>
              <a:t>La tromba</a:t>
            </a:r>
          </a:p>
          <a:p>
            <a:r>
              <a:rPr lang="it-IT" dirty="0"/>
              <a:t>Il trombone</a:t>
            </a:r>
          </a:p>
          <a:p>
            <a:r>
              <a:rPr lang="it-IT" dirty="0"/>
              <a:t>Il flauto</a:t>
            </a:r>
          </a:p>
          <a:p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346261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79BAE5-6594-7F49-9672-47BA158BDF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C38FACF9-E677-6403-670D-04392D62B533}"/>
              </a:ext>
            </a:extLst>
          </p:cNvPr>
          <p:cNvSpPr txBox="1"/>
          <p:nvPr/>
        </p:nvSpPr>
        <p:spPr>
          <a:xfrm>
            <a:off x="3015234" y="339348"/>
            <a:ext cx="57287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RIPASSO DELLE </a:t>
            </a:r>
            <a:r>
              <a:rPr lang="it-IT" sz="2400" dirty="0">
                <a:solidFill>
                  <a:srgbClr val="FF0000"/>
                </a:solidFill>
              </a:rPr>
              <a:t>PREPOSIZIONI ARTICOLATE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39448BBC-6C4B-8FCF-CD7F-6575D51C37B1}"/>
              </a:ext>
            </a:extLst>
          </p:cNvPr>
          <p:cNvSpPr txBox="1"/>
          <p:nvPr/>
        </p:nvSpPr>
        <p:spPr>
          <a:xfrm>
            <a:off x="329184" y="5705856"/>
            <a:ext cx="937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graphicFrame>
        <p:nvGraphicFramePr>
          <p:cNvPr id="2" name="Tabella 1">
            <a:extLst>
              <a:ext uri="{FF2B5EF4-FFF2-40B4-BE49-F238E27FC236}">
                <a16:creationId xmlns:a16="http://schemas.microsoft.com/office/drawing/2014/main" id="{6791A852-879D-40EC-BB99-3D0244D185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0202292"/>
              </p:ext>
            </p:extLst>
          </p:nvPr>
        </p:nvGraphicFramePr>
        <p:xfrm>
          <a:off x="418509" y="1279948"/>
          <a:ext cx="10922165" cy="35420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0235">
                  <a:extLst>
                    <a:ext uri="{9D8B030D-6E8A-4147-A177-3AD203B41FA5}">
                      <a16:colId xmlns:a16="http://schemas.microsoft.com/office/drawing/2014/main" val="2093184394"/>
                    </a:ext>
                  </a:extLst>
                </a:gridCol>
                <a:gridCol w="1969848">
                  <a:extLst>
                    <a:ext uri="{9D8B030D-6E8A-4147-A177-3AD203B41FA5}">
                      <a16:colId xmlns:a16="http://schemas.microsoft.com/office/drawing/2014/main" val="1659985829"/>
                    </a:ext>
                  </a:extLst>
                </a:gridCol>
                <a:gridCol w="1843903">
                  <a:extLst>
                    <a:ext uri="{9D8B030D-6E8A-4147-A177-3AD203B41FA5}">
                      <a16:colId xmlns:a16="http://schemas.microsoft.com/office/drawing/2014/main" val="1971804829"/>
                    </a:ext>
                  </a:extLst>
                </a:gridCol>
                <a:gridCol w="2039176">
                  <a:extLst>
                    <a:ext uri="{9D8B030D-6E8A-4147-A177-3AD203B41FA5}">
                      <a16:colId xmlns:a16="http://schemas.microsoft.com/office/drawing/2014/main" val="4072589244"/>
                    </a:ext>
                  </a:extLst>
                </a:gridCol>
                <a:gridCol w="1959769">
                  <a:extLst>
                    <a:ext uri="{9D8B030D-6E8A-4147-A177-3AD203B41FA5}">
                      <a16:colId xmlns:a16="http://schemas.microsoft.com/office/drawing/2014/main" val="3545918510"/>
                    </a:ext>
                  </a:extLst>
                </a:gridCol>
                <a:gridCol w="1759234">
                  <a:extLst>
                    <a:ext uri="{9D8B030D-6E8A-4147-A177-3AD203B41FA5}">
                      <a16:colId xmlns:a16="http://schemas.microsoft.com/office/drawing/2014/main" val="1088484929"/>
                    </a:ext>
                  </a:extLst>
                </a:gridCol>
              </a:tblGrid>
              <a:tr h="442754">
                <a:tc>
                  <a:txBody>
                    <a:bodyPr/>
                    <a:lstStyle/>
                    <a:p>
                      <a:r>
                        <a:rPr lang="it-IT" dirty="0"/>
                        <a:t>(ARTICOLI)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DI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SU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8221124"/>
                  </a:ext>
                </a:extLst>
              </a:tr>
              <a:tr h="442754">
                <a:tc>
                  <a:txBody>
                    <a:bodyPr/>
                    <a:lstStyle/>
                    <a:p>
                      <a:r>
                        <a:rPr lang="it-IT" dirty="0"/>
                        <a:t>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DEL pane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AL mese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DAL campanile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NEL ristorante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SUL tavolo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4182641"/>
                  </a:ext>
                </a:extLst>
              </a:tr>
              <a:tr h="442754">
                <a:tc>
                  <a:txBody>
                    <a:bodyPr/>
                    <a:lstStyle/>
                    <a:p>
                      <a:r>
                        <a:rPr lang="it-IT" dirty="0"/>
                        <a:t>LO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DELLO zucchero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ALLO stadio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DALLO psicologo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NELLO yogurt/zoo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SULLO zaino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5033526"/>
                  </a:ext>
                </a:extLst>
              </a:tr>
              <a:tr h="442754">
                <a:tc>
                  <a:txBody>
                    <a:bodyPr/>
                    <a:lstStyle/>
                    <a:p>
                      <a:r>
                        <a:rPr lang="it-IT" dirty="0"/>
                        <a:t>LA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DELLA musica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ALLA biblioteca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DALLA città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NELLA fontana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SULLA sedia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8226877"/>
                  </a:ext>
                </a:extLst>
              </a:tr>
              <a:tr h="442754">
                <a:tc>
                  <a:txBody>
                    <a:bodyPr/>
                    <a:lstStyle/>
                    <a:p>
                      <a:r>
                        <a:rPr lang="it-IT" dirty="0"/>
                        <a:t>L’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DELL’occhio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ALL’università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DALL’ufficio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err="1"/>
                        <a:t>NELL’ospedale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SULL’orologio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3046476"/>
                  </a:ext>
                </a:extLst>
              </a:tr>
              <a:tr h="442754">
                <a:tc>
                  <a:txBody>
                    <a:bodyPr/>
                    <a:lstStyle/>
                    <a:p>
                      <a:r>
                        <a:rPr lang="it-IT" dirty="0"/>
                        <a:t>I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DEI pesci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AI genitori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DAI paesi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NEI ravioli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SUI rami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0931317"/>
                  </a:ext>
                </a:extLst>
              </a:tr>
              <a:tr h="442754">
                <a:tc>
                  <a:txBody>
                    <a:bodyPr/>
                    <a:lstStyle/>
                    <a:p>
                      <a:r>
                        <a:rPr lang="it-IT" dirty="0"/>
                        <a:t>GLI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DEGLI studenti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AGLI gnocchi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DAGLI amici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NEGLI spaghetti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SUGLI alberi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7113576"/>
                  </a:ext>
                </a:extLst>
              </a:tr>
              <a:tr h="442754">
                <a:tc>
                  <a:txBody>
                    <a:bodyPr/>
                    <a:lstStyle/>
                    <a:p>
                      <a:r>
                        <a:rPr lang="it-IT" dirty="0"/>
                        <a:t>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DELLE scarpe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ALLE dieci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DALLE isole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NELLE stanze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SULLE scale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9273638"/>
                  </a:ext>
                </a:extLst>
              </a:tr>
            </a:tbl>
          </a:graphicData>
        </a:graphic>
      </p:graphicFrame>
      <p:sp>
        <p:nvSpPr>
          <p:cNvPr id="6" name="CasellaDiTesto 5">
            <a:extLst>
              <a:ext uri="{FF2B5EF4-FFF2-40B4-BE49-F238E27FC236}">
                <a16:creationId xmlns:a16="http://schemas.microsoft.com/office/drawing/2014/main" id="{15CABB9E-0E75-49F1-9840-AC91A264FA90}"/>
              </a:ext>
            </a:extLst>
          </p:cNvPr>
          <p:cNvSpPr txBox="1"/>
          <p:nvPr/>
        </p:nvSpPr>
        <p:spPr>
          <a:xfrm>
            <a:off x="898071" y="5705856"/>
            <a:ext cx="54700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L’amico -&gt; gli amici, l’ospedale -&gt; gli ospedali</a:t>
            </a:r>
          </a:p>
          <a:p>
            <a:r>
              <a:rPr lang="it-IT" dirty="0"/>
              <a:t>Il rumore -&gt; i rumori</a:t>
            </a:r>
          </a:p>
          <a:p>
            <a:r>
              <a:rPr lang="it-IT" dirty="0"/>
              <a:t>I vicini di casa</a:t>
            </a:r>
          </a:p>
        </p:txBody>
      </p:sp>
    </p:spTree>
    <p:extLst>
      <p:ext uri="{BB962C8B-B14F-4D97-AF65-F5344CB8AC3E}">
        <p14:creationId xmlns:p14="http://schemas.microsoft.com/office/powerpoint/2010/main" val="23574726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DCC9F8B9-96E3-4867-A4FA-E9ED950BE109}"/>
              </a:ext>
            </a:extLst>
          </p:cNvPr>
          <p:cNvSpPr txBox="1"/>
          <p:nvPr/>
        </p:nvSpPr>
        <p:spPr>
          <a:xfrm>
            <a:off x="644979" y="359228"/>
            <a:ext cx="11046277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solidFill>
                  <a:srgbClr val="FF0000"/>
                </a:solidFill>
              </a:rPr>
              <a:t>ES. 4 C su fotocopia </a:t>
            </a:r>
            <a:r>
              <a:rPr lang="it-IT" sz="2400" dirty="0"/>
              <a:t>(materiali da NC A1 e Azione! U6)</a:t>
            </a:r>
          </a:p>
          <a:p>
            <a:r>
              <a:rPr lang="it-IT" sz="2400" dirty="0"/>
              <a:t> CRISTINA: 1 in UNA grande città, 2 della Sicilia, 3 vicino all’aeroporto, 4 Dalla mia finestra  -&gt; CATANIA</a:t>
            </a:r>
          </a:p>
          <a:p>
            <a:endParaRPr lang="it-IT" sz="2400" dirty="0"/>
          </a:p>
          <a:p>
            <a:r>
              <a:rPr lang="it-IT" sz="2400" dirty="0"/>
              <a:t>PAOLO: 5 nell’Italia centrale, 6 nella mia città, 7 all’università, 8 agli stranieri -&gt; PERUGIA</a:t>
            </a:r>
          </a:p>
          <a:p>
            <a:endParaRPr lang="it-IT" sz="2400" dirty="0"/>
          </a:p>
          <a:p>
            <a:r>
              <a:rPr lang="it-IT" sz="2400" dirty="0"/>
              <a:t>TERESA: 9 su </a:t>
            </a:r>
            <a:r>
              <a:rPr lang="it-IT" sz="2400" u="sng" dirty="0"/>
              <a:t>una</a:t>
            </a:r>
            <a:r>
              <a:rPr lang="it-IT" sz="2400" dirty="0"/>
              <a:t> piccola isola, 10 vicino A Napoli, 11 sul mare, 12 al porto, 13 dalla costa, 14 alla (la) sera</a:t>
            </a:r>
          </a:p>
          <a:p>
            <a:endParaRPr lang="it-IT" sz="2400" dirty="0"/>
          </a:p>
          <a:p>
            <a:r>
              <a:rPr lang="it-IT" sz="2400" dirty="0">
                <a:solidFill>
                  <a:srgbClr val="FF0000"/>
                </a:solidFill>
              </a:rPr>
              <a:t>Quando USO l’articolo con nomi di LUOGO?</a:t>
            </a:r>
          </a:p>
          <a:p>
            <a:r>
              <a:rPr lang="it-IT" sz="2400" dirty="0">
                <a:solidFill>
                  <a:srgbClr val="FF0000"/>
                </a:solidFill>
              </a:rPr>
              <a:t>Con CITTA’ </a:t>
            </a:r>
            <a:r>
              <a:rPr lang="it-IT" sz="2400" dirty="0"/>
              <a:t>: no articolo (vengo da </a:t>
            </a:r>
            <a:r>
              <a:rPr lang="it-IT" sz="2400" dirty="0" err="1"/>
              <a:t>Istambul</a:t>
            </a:r>
            <a:r>
              <a:rPr lang="it-IT" sz="2400" dirty="0"/>
              <a:t>; vivo a Milano; vado a Parigi)</a:t>
            </a:r>
          </a:p>
          <a:p>
            <a:r>
              <a:rPr lang="it-IT" sz="2400" dirty="0">
                <a:solidFill>
                  <a:srgbClr val="FF0000"/>
                </a:solidFill>
              </a:rPr>
              <a:t>Con Paese: </a:t>
            </a:r>
            <a:r>
              <a:rPr lang="it-IT" sz="2400" dirty="0"/>
              <a:t>	</a:t>
            </a:r>
          </a:p>
          <a:p>
            <a:r>
              <a:rPr lang="it-IT" sz="2400" dirty="0"/>
              <a:t>Sì articolo con PROVENIENZA: vengo dall’Italia, dagli Stati Uniti, vengo dalla Francia</a:t>
            </a:r>
          </a:p>
          <a:p>
            <a:r>
              <a:rPr lang="it-IT" sz="2400" u="sng" dirty="0"/>
              <a:t>NO articolo con stato/destinazione</a:t>
            </a:r>
            <a:r>
              <a:rPr lang="it-IT" sz="2400" dirty="0"/>
              <a:t>: Vivo in Francia / Vado in Turchia/ vado in Cina</a:t>
            </a:r>
          </a:p>
          <a:p>
            <a:r>
              <a:rPr lang="it-IT" sz="2400" dirty="0"/>
              <a:t>(! MA: Vado/Vivo negli Stati Uniti, nelle Filippine)</a:t>
            </a:r>
          </a:p>
          <a:p>
            <a:endParaRPr lang="it-IT" sz="2400" dirty="0"/>
          </a:p>
          <a:p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10536480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DCC9F8B9-96E3-4867-A4FA-E9ED950BE109}"/>
              </a:ext>
            </a:extLst>
          </p:cNvPr>
          <p:cNvSpPr txBox="1"/>
          <p:nvPr/>
        </p:nvSpPr>
        <p:spPr>
          <a:xfrm>
            <a:off x="2794908" y="117693"/>
            <a:ext cx="7981949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solidFill>
                  <a:srgbClr val="FF0000"/>
                </a:solidFill>
              </a:rPr>
              <a:t>ESERCIZIO su fotocopia </a:t>
            </a:r>
            <a:r>
              <a:rPr lang="it-IT" sz="2400" dirty="0"/>
              <a:t>(materiali da Azione! U6)</a:t>
            </a:r>
          </a:p>
          <a:p>
            <a:r>
              <a:rPr lang="it-IT" sz="2400" dirty="0"/>
              <a:t>Vengo DALLA Francia</a:t>
            </a:r>
          </a:p>
          <a:p>
            <a:r>
              <a:rPr lang="it-IT" sz="2400" dirty="0"/>
              <a:t>DALLE 8 ALLE 10 di sera</a:t>
            </a:r>
          </a:p>
          <a:p>
            <a:r>
              <a:rPr lang="it-IT" sz="2400" dirty="0"/>
              <a:t>ALLA domenica (o LA domenica = tutte le domeniche)</a:t>
            </a:r>
          </a:p>
          <a:p>
            <a:r>
              <a:rPr lang="it-IT" sz="2400" dirty="0"/>
              <a:t>NEL 2015</a:t>
            </a:r>
          </a:p>
          <a:p>
            <a:r>
              <a:rPr lang="it-IT" sz="2400" dirty="0"/>
              <a:t>NEGLI Stati Uniti</a:t>
            </a:r>
          </a:p>
          <a:p>
            <a:r>
              <a:rPr lang="it-IT" sz="2400" dirty="0"/>
              <a:t>DEL 1929 (giorno-mese-anno MASCHILE) (il15 marzo 1998)</a:t>
            </a:r>
          </a:p>
          <a:p>
            <a:r>
              <a:rPr lang="it-IT" sz="2400" dirty="0"/>
              <a:t>NEL quartiere (il quartiere -&gt; i quartieri)</a:t>
            </a:r>
          </a:p>
          <a:p>
            <a:r>
              <a:rPr lang="it-IT" sz="2400" dirty="0"/>
              <a:t>DA Londra</a:t>
            </a:r>
          </a:p>
          <a:p>
            <a:r>
              <a:rPr lang="it-IT" sz="2400" dirty="0"/>
              <a:t>Nato ALLA fine </a:t>
            </a:r>
            <a:r>
              <a:rPr lang="it-IT" sz="2400" b="1" dirty="0"/>
              <a:t>dell’</a:t>
            </a:r>
            <a:r>
              <a:rPr lang="it-IT" sz="2400" dirty="0"/>
              <a:t>ottocento</a:t>
            </a:r>
          </a:p>
          <a:p>
            <a:r>
              <a:rPr lang="it-IT" sz="2400" dirty="0"/>
              <a:t>IN Inghilterra (luogo) (DELL’Inghilterra = specificazione)</a:t>
            </a:r>
          </a:p>
          <a:p>
            <a:r>
              <a:rPr lang="it-IT" sz="2400" dirty="0"/>
              <a:t>NELLE (dove?) /DELLE (di che cosa?) vetrine</a:t>
            </a:r>
          </a:p>
          <a:p>
            <a:r>
              <a:rPr lang="it-IT" sz="2400" dirty="0">
                <a:solidFill>
                  <a:srgbClr val="FF0000"/>
                </a:solidFill>
                <a:highlight>
                  <a:srgbClr val="FFFF00"/>
                </a:highlight>
              </a:rPr>
              <a:t>!</a:t>
            </a:r>
            <a:r>
              <a:rPr lang="it-IT" sz="2400" dirty="0">
                <a:highlight>
                  <a:srgbClr val="FFFF00"/>
                </a:highlight>
              </a:rPr>
              <a:t> Tutta LA notte</a:t>
            </a:r>
          </a:p>
          <a:p>
            <a:r>
              <a:rPr lang="it-IT" sz="2400" dirty="0"/>
              <a:t>NELLE altre città</a:t>
            </a:r>
          </a:p>
          <a:p>
            <a:r>
              <a:rPr lang="it-IT" sz="2400" dirty="0"/>
              <a:t>24 ore SU 24 (Es. 2 studenti su 10 non hanno passato l’esame)</a:t>
            </a:r>
          </a:p>
          <a:p>
            <a:r>
              <a:rPr lang="it-IT" sz="2400" dirty="0"/>
              <a:t>IN Grecia</a:t>
            </a:r>
          </a:p>
          <a:p>
            <a:r>
              <a:rPr lang="it-IT" sz="2400" dirty="0"/>
              <a:t>ALLA domenica (o LA domenica)</a:t>
            </a:r>
          </a:p>
          <a:p>
            <a:r>
              <a:rPr lang="it-IT" sz="2400" dirty="0"/>
              <a:t>NELLE località turistiche</a:t>
            </a:r>
          </a:p>
        </p:txBody>
      </p:sp>
    </p:spTree>
    <p:extLst>
      <p:ext uri="{BB962C8B-B14F-4D97-AF65-F5344CB8AC3E}">
        <p14:creationId xmlns:p14="http://schemas.microsoft.com/office/powerpoint/2010/main" val="33298556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E85E6542-2AA8-4E8B-885E-8B08F683038F}"/>
              </a:ext>
            </a:extLst>
          </p:cNvPr>
          <p:cNvSpPr txBox="1"/>
          <p:nvPr/>
        </p:nvSpPr>
        <p:spPr>
          <a:xfrm>
            <a:off x="1454604" y="555172"/>
            <a:ext cx="9282792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>
                <a:solidFill>
                  <a:srgbClr val="FF0000"/>
                </a:solidFill>
              </a:rPr>
              <a:t>Com’è la casa nuova ?  </a:t>
            </a:r>
            <a:r>
              <a:rPr lang="it-IT" sz="2400" dirty="0"/>
              <a:t>(ascolto 1 p. 91)</a:t>
            </a:r>
          </a:p>
          <a:p>
            <a:endParaRPr lang="it-IT" sz="2400" dirty="0"/>
          </a:p>
          <a:p>
            <a:r>
              <a:rPr lang="it-IT" sz="2400" dirty="0"/>
              <a:t>TI PIACE CAMBIARE CASA? (Traslocare -&gt; trasloco)</a:t>
            </a:r>
          </a:p>
          <a:p>
            <a:endParaRPr lang="it-IT" sz="2400" dirty="0"/>
          </a:p>
          <a:p>
            <a:r>
              <a:rPr lang="it-IT" sz="2400" dirty="0"/>
              <a:t>Ieri ho fatto il trasloco. (cambiato casa)</a:t>
            </a:r>
          </a:p>
          <a:p>
            <a:endParaRPr lang="it-IT" sz="2400" dirty="0"/>
          </a:p>
          <a:p>
            <a:r>
              <a:rPr lang="it-IT" sz="2400" dirty="0"/>
              <a:t>Due anni fa mi sono trasferito in Francia. (cambiato città/paese)</a:t>
            </a:r>
          </a:p>
          <a:p>
            <a:endParaRPr lang="it-IT" sz="2400" dirty="0"/>
          </a:p>
          <a:p>
            <a:r>
              <a:rPr lang="it-IT" sz="2400" dirty="0"/>
              <a:t>ASCOLTO 1 B p. 91</a:t>
            </a:r>
          </a:p>
          <a:p>
            <a:r>
              <a:rPr lang="it-IT" sz="2400" dirty="0"/>
              <a:t>1 F, 2 V, 3 V, 4F, 5 F</a:t>
            </a:r>
          </a:p>
          <a:p>
            <a:endParaRPr lang="it-IT" sz="2400" dirty="0"/>
          </a:p>
          <a:p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22448521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9C839497-0757-4B7D-A348-5CF9290553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312" y="1004887"/>
            <a:ext cx="6048375" cy="5191125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EFE43269-E4F9-4888-9E80-FC10F5541EB1}"/>
              </a:ext>
            </a:extLst>
          </p:cNvPr>
          <p:cNvSpPr txBox="1"/>
          <p:nvPr/>
        </p:nvSpPr>
        <p:spPr>
          <a:xfrm>
            <a:off x="2628900" y="195943"/>
            <a:ext cx="53394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</a:rPr>
              <a:t>I mobili della casa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E8A59AE9-A286-4F6D-886C-A5481FB5D121}"/>
              </a:ext>
            </a:extLst>
          </p:cNvPr>
          <p:cNvSpPr txBox="1"/>
          <p:nvPr/>
        </p:nvSpPr>
        <p:spPr>
          <a:xfrm>
            <a:off x="7658101" y="380609"/>
            <a:ext cx="4220936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1 doccia</a:t>
            </a:r>
          </a:p>
          <a:p>
            <a:r>
              <a:rPr lang="it-IT" sz="2400" dirty="0"/>
              <a:t>2 il divano</a:t>
            </a:r>
          </a:p>
          <a:p>
            <a:r>
              <a:rPr lang="it-IT" sz="2400" dirty="0"/>
              <a:t>3 la poltrona</a:t>
            </a:r>
          </a:p>
          <a:p>
            <a:r>
              <a:rPr lang="it-IT" sz="2400" dirty="0"/>
              <a:t>4 la credenza</a:t>
            </a:r>
          </a:p>
          <a:p>
            <a:r>
              <a:rPr lang="it-IT" sz="2400" dirty="0"/>
              <a:t>5 degli scaffali/una libreria</a:t>
            </a:r>
          </a:p>
          <a:p>
            <a:r>
              <a:rPr lang="it-IT" sz="2400" dirty="0"/>
              <a:t>6 tavolo</a:t>
            </a:r>
          </a:p>
          <a:p>
            <a:r>
              <a:rPr lang="it-IT" sz="2400" dirty="0"/>
              <a:t>7 letto (singolo, matrimoniale)</a:t>
            </a:r>
          </a:p>
          <a:p>
            <a:r>
              <a:rPr lang="it-IT" sz="2400" dirty="0"/>
              <a:t>8 armadio (guardaroba)</a:t>
            </a:r>
          </a:p>
          <a:p>
            <a:r>
              <a:rPr lang="it-IT" sz="2400" dirty="0"/>
              <a:t>9 vasca da bagno</a:t>
            </a:r>
          </a:p>
          <a:p>
            <a:r>
              <a:rPr lang="it-IT" sz="2400" dirty="0"/>
              <a:t>10 scrivania</a:t>
            </a:r>
          </a:p>
          <a:p>
            <a:endParaRPr lang="it-IT" sz="2400" dirty="0"/>
          </a:p>
          <a:p>
            <a:r>
              <a:rPr lang="it-IT" sz="2400" dirty="0"/>
              <a:t>Terrazzo, pavimento (parquet: legno)</a:t>
            </a:r>
          </a:p>
          <a:p>
            <a:endParaRPr lang="it-IT" sz="2400" dirty="0"/>
          </a:p>
          <a:p>
            <a:r>
              <a:rPr lang="it-IT" sz="2400" dirty="0"/>
              <a:t>BAGNO: il water, il bidet, il lavabo/lavandino</a:t>
            </a:r>
          </a:p>
          <a:p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1461195127"/>
      </p:ext>
    </p:extLst>
  </p:cSld>
  <p:clrMapOvr>
    <a:masterClrMapping/>
  </p:clrMapOvr>
</p:sld>
</file>

<file path=ppt/theme/theme1.xml><?xml version="1.0" encoding="utf-8"?>
<a:theme xmlns:a="http://schemas.openxmlformats.org/drawingml/2006/main" name="Goccia">
  <a:themeElements>
    <a:clrScheme name="Goccia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Goccia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occia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Goccia</Template>
  <TotalTime>3247</TotalTime>
  <Words>1065</Words>
  <Application>Microsoft Office PowerPoint</Application>
  <PresentationFormat>Widescreen</PresentationFormat>
  <Paragraphs>192</Paragraphs>
  <Slides>14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14</vt:i4>
      </vt:variant>
    </vt:vector>
  </HeadingPairs>
  <TitlesOfParts>
    <vt:vector size="17" baseType="lpstr">
      <vt:lpstr>Arial</vt:lpstr>
      <vt:lpstr>Tw Cen MT</vt:lpstr>
      <vt:lpstr>Goccia</vt:lpstr>
      <vt:lpstr>                CORSO INTENSIVO Livello A2+/B1 Insegnante: Monica Piantoni (monica.piantoni@unibg.it) 8-19 settembre 2025 Lezione 8         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Universita’ di BERGAMO Corsi di Italiano per Stranieri  CORSI INTENSIVI  I semestre a.a. 2020/21     CORSO DI ITALIANO ECONOMICO-GIURIDICO Insegnante: Monica Piantoni         Lezione del 14/9</dc:title>
  <dc:creator>Monica Piantoni</dc:creator>
  <cp:lastModifiedBy>PIANTONI MONICA</cp:lastModifiedBy>
  <cp:revision>181</cp:revision>
  <cp:lastPrinted>2021-02-09T16:17:52Z</cp:lastPrinted>
  <dcterms:created xsi:type="dcterms:W3CDTF">2020-09-14T11:02:13Z</dcterms:created>
  <dcterms:modified xsi:type="dcterms:W3CDTF">2025-09-17T11:05:32Z</dcterms:modified>
</cp:coreProperties>
</file>