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271" r:id="rId3"/>
    <p:sldId id="273" r:id="rId4"/>
    <p:sldId id="274" r:id="rId5"/>
    <p:sldId id="272" r:id="rId6"/>
    <p:sldId id="276" r:id="rId7"/>
    <p:sldId id="277" r:id="rId8"/>
    <p:sldId id="275" r:id="rId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DFF"/>
    <a:srgbClr val="F0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1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084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1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7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47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9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8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9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2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4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onica.piantoni@unibg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8000">
              <a:schemeClr val="accent1">
                <a:lumMod val="45000"/>
                <a:lumOff val="55000"/>
              </a:schemeClr>
            </a:gs>
            <a:gs pos="39000">
              <a:srgbClr val="FFFFFF"/>
            </a:gs>
            <a:gs pos="6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3779" y="1534509"/>
            <a:ext cx="11430429" cy="5230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it-IT" sz="3200" dirty="0"/>
              <a:t>      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4000" b="1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4400" dirty="0"/>
              <a:t>CORSO INTENSIVO Livello A2+/B1</a:t>
            </a:r>
            <a:br>
              <a:rPr lang="it-IT" sz="4000" dirty="0"/>
            </a:br>
            <a:r>
              <a:rPr lang="it-IT" sz="3600" cap="none" dirty="0"/>
              <a:t>Insegnante: </a:t>
            </a:r>
            <a:r>
              <a:rPr lang="it-IT" sz="3600" b="1" dirty="0"/>
              <a:t>M</a:t>
            </a:r>
            <a:r>
              <a:rPr lang="it-IT" sz="3600" b="1" cap="none" dirty="0"/>
              <a:t>onica Piantoni</a:t>
            </a:r>
            <a:br>
              <a:rPr lang="it-IT" sz="3600" b="1" cap="none" dirty="0"/>
            </a:br>
            <a:r>
              <a:rPr lang="it-IT" sz="3600" dirty="0"/>
              <a:t>(</a:t>
            </a:r>
            <a:r>
              <a:rPr lang="it-IT" sz="3600" dirty="0">
                <a:hlinkClick r:id="rId2"/>
              </a:rPr>
              <a:t>monica.piantoni@unibg.it</a:t>
            </a:r>
            <a:r>
              <a:rPr lang="it-IT" sz="3600" dirty="0"/>
              <a:t>)</a:t>
            </a:r>
            <a:br>
              <a:rPr lang="it-IT" sz="3600" b="1" cap="none" dirty="0"/>
            </a:br>
            <a:r>
              <a:rPr lang="it-IT" sz="3600" b="1" cap="none" dirty="0"/>
              <a:t>8-19 settembre 2025</a:t>
            </a:r>
            <a:br>
              <a:rPr lang="it-IT" sz="3600" b="1" cap="none" dirty="0"/>
            </a:br>
            <a:r>
              <a:rPr lang="it-IT" sz="3600" b="1" cap="none" dirty="0"/>
              <a:t>Lezione 2</a:t>
            </a:r>
            <a:br>
              <a:rPr lang="it-IT" sz="4000" cap="none" dirty="0"/>
            </a:br>
            <a:r>
              <a:rPr lang="it-IT" sz="4000" cap="none" dirty="0"/>
              <a:t>        </a:t>
            </a:r>
            <a:r>
              <a:rPr lang="it-IT" sz="6000" cap="none" dirty="0"/>
              <a:t>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B4305A-AC7B-C993-6485-8448C64FD5AE}"/>
              </a:ext>
            </a:extLst>
          </p:cNvPr>
          <p:cNvSpPr txBox="1"/>
          <p:nvPr/>
        </p:nvSpPr>
        <p:spPr>
          <a:xfrm>
            <a:off x="6716110" y="378372"/>
            <a:ext cx="5192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/>
              <a:t>Universita’ di BERGAMO</a:t>
            </a:r>
            <a:br>
              <a:rPr lang="it-IT" sz="2400"/>
            </a:br>
            <a:r>
              <a:rPr lang="it-IT" sz="2400" b="1" cap="small"/>
              <a:t>Corsi di Italiano per Stranieri</a:t>
            </a:r>
            <a:r>
              <a:rPr lang="it-IT" sz="2400" b="1"/>
              <a:t> </a:t>
            </a:r>
            <a:br>
              <a:rPr lang="it-IT" sz="2400"/>
            </a:br>
            <a:r>
              <a:rPr lang="it-IT" sz="2400"/>
              <a:t>CORSI INTENSIVI </a:t>
            </a:r>
            <a:br>
              <a:rPr lang="it-IT" sz="2400"/>
            </a:br>
            <a:r>
              <a:rPr lang="it-IT" sz="2400"/>
              <a:t>I semestre a.a. 2025/26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944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555829-6E30-4270-AD98-738A21986B56}"/>
              </a:ext>
            </a:extLst>
          </p:cNvPr>
          <p:cNvSpPr txBox="1"/>
          <p:nvPr/>
        </p:nvSpPr>
        <p:spPr>
          <a:xfrm>
            <a:off x="919491" y="80467"/>
            <a:ext cx="10353018" cy="6744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CORREZIONE COMPITO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Es. 4 B p. 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 i pomeriggi, miei bambini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 sportivo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 ragazze inglesi (aggettivi in –E: inglese, grande, ecc. -&gt; plurale in -I)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pane (</a:t>
            </a:r>
            <a:r>
              <a:rPr lang="it-IT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 in –E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IL miele, IL cane, LA pace, IL mare)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Offriamo </a:t>
            </a:r>
            <a:r>
              <a:rPr lang="it-IT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vitto e alloggio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ESERCIZI: Es. 4 p. 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Una, un, I, il , la, Il una, il cibo, gli, 10 la , 11 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6 p. 5 (presente)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ci/mi piace ballare/giocare/la carne/il calcio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piacciono i bambini/ i cibi cinesi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Cucio,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dormONO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dormIRE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Un/una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(colleghi/e): un collega sportivo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9830AA-1760-99CF-2A12-9477A335E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4" y="1441095"/>
            <a:ext cx="3422644" cy="294452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4E6199-AC1A-769E-130F-104A72D68C38}"/>
              </a:ext>
            </a:extLst>
          </p:cNvPr>
          <p:cNvSpPr txBox="1"/>
          <p:nvPr/>
        </p:nvSpPr>
        <p:spPr>
          <a:xfrm>
            <a:off x="1649896" y="228600"/>
            <a:ext cx="8140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UNO STRANO RISTORANTE (es. 3 p. 3 PE)</a:t>
            </a:r>
          </a:p>
          <a:p>
            <a:r>
              <a:rPr lang="it-IT" dirty="0"/>
              <a:t>A coppie. Trovate gli 11 oggetti fuori posto e scrivete 11 frasi. Potete usare il dizionario per gli oggetti che non conoscete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9056F6-5B61-45A1-B238-B72FBAE595EF}"/>
              </a:ext>
            </a:extLst>
          </p:cNvPr>
          <p:cNvSpPr txBox="1"/>
          <p:nvPr/>
        </p:nvSpPr>
        <p:spPr>
          <a:xfrm>
            <a:off x="4368844" y="1542267"/>
            <a:ext cx="75419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C’è un gatto sulla lampada/sul lampadario.</a:t>
            </a:r>
          </a:p>
          <a:p>
            <a:r>
              <a:rPr lang="it-IT" dirty="0"/>
              <a:t>Gli occhiali sono sotto la tavola/il tavolo. /Ci sono degli occhiali sul pavimento/per terra.</a:t>
            </a:r>
          </a:p>
          <a:p>
            <a:r>
              <a:rPr lang="it-IT" dirty="0"/>
              <a:t>Sul piatto/vassoio c’è un ombrello.</a:t>
            </a:r>
          </a:p>
          <a:p>
            <a:r>
              <a:rPr lang="it-IT" dirty="0"/>
              <a:t>Ci sono dei pesci nei pantaloni del cameriere.</a:t>
            </a:r>
          </a:p>
          <a:p>
            <a:r>
              <a:rPr lang="it-IT" dirty="0"/>
              <a:t>Ci sono delle /le banane sotto la sedia.</a:t>
            </a:r>
          </a:p>
          <a:p>
            <a:r>
              <a:rPr lang="it-IT" dirty="0"/>
              <a:t>Ci sono dei funghi nel vaso.</a:t>
            </a:r>
          </a:p>
          <a:p>
            <a:r>
              <a:rPr lang="it-IT" dirty="0"/>
              <a:t>La coppia beve il vino con lo spazzolino da denti. /C’è uno spazzolino da denti nel bicchiere.</a:t>
            </a:r>
          </a:p>
          <a:p>
            <a:r>
              <a:rPr lang="it-IT" dirty="0"/>
              <a:t>Il cameriere ha una carota per scrivere.</a:t>
            </a:r>
          </a:p>
          <a:p>
            <a:r>
              <a:rPr lang="it-IT" dirty="0"/>
              <a:t>Ci sono dei limoni per terra.</a:t>
            </a:r>
          </a:p>
          <a:p>
            <a:r>
              <a:rPr lang="it-IT" dirty="0"/>
              <a:t>Ci sono tre matite nel cestino del pane.</a:t>
            </a:r>
          </a:p>
          <a:p>
            <a:r>
              <a:rPr lang="it-IT" dirty="0"/>
              <a:t>C’è una fetta di anguria per terra.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  <p:sp>
        <p:nvSpPr>
          <p:cNvPr id="5" name="Fumetto: ovale 4">
            <a:extLst>
              <a:ext uri="{FF2B5EF4-FFF2-40B4-BE49-F238E27FC236}">
                <a16:creationId xmlns:a16="http://schemas.microsoft.com/office/drawing/2014/main" id="{930DB4A3-6EF2-4E08-8E0F-B45055148BF5}"/>
              </a:ext>
            </a:extLst>
          </p:cNvPr>
          <p:cNvSpPr/>
          <p:nvPr/>
        </p:nvSpPr>
        <p:spPr>
          <a:xfrm>
            <a:off x="761099" y="4740248"/>
            <a:ext cx="1945525" cy="132633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 può dire….’</a:t>
            </a:r>
          </a:p>
        </p:txBody>
      </p:sp>
    </p:spTree>
    <p:extLst>
      <p:ext uri="{BB962C8B-B14F-4D97-AF65-F5344CB8AC3E}">
        <p14:creationId xmlns:p14="http://schemas.microsoft.com/office/powerpoint/2010/main" val="250954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4627BE8-BA3A-D9EA-16A2-5BDA9D7E71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332"/>
          <a:stretch>
            <a:fillRect/>
          </a:stretch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B08BB8-9FCE-9F3D-DDBC-C462C35EFF9F}"/>
              </a:ext>
            </a:extLst>
          </p:cNvPr>
          <p:cNvSpPr txBox="1"/>
          <p:nvPr/>
        </p:nvSpPr>
        <p:spPr>
          <a:xfrm>
            <a:off x="8196408" y="640831"/>
            <a:ext cx="3352128" cy="1573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cap="all" dirty="0">
                <a:latin typeface="+mj-lt"/>
                <a:ea typeface="+mj-ea"/>
                <a:cs typeface="+mj-cs"/>
              </a:rPr>
              <a:t>OGGI PARLIAMO DI … VIAGGI E VACANZE!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DE53AC-FE78-04DC-4EB5-C3560A9A1696}"/>
              </a:ext>
            </a:extLst>
          </p:cNvPr>
          <p:cNvSpPr txBox="1"/>
          <p:nvPr/>
        </p:nvSpPr>
        <p:spPr>
          <a:xfrm>
            <a:off x="8196408" y="2367092"/>
            <a:ext cx="3352128" cy="3881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/>
              <a:t>Dove vi piace andare in vacanza?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/>
              <a:t>Con chi?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/>
              <a:t>In quale stagione?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/>
              <a:t>Che cosa vi piace fare? 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cap="all"/>
              <a:t>(1° 2 p. 19)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cap="all"/>
          </a:p>
        </p:txBody>
      </p:sp>
    </p:spTree>
    <p:extLst>
      <p:ext uri="{BB962C8B-B14F-4D97-AF65-F5344CB8AC3E}">
        <p14:creationId xmlns:p14="http://schemas.microsoft.com/office/powerpoint/2010/main" val="403508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96814C-D29A-646D-F25B-69F3DE05823A}"/>
              </a:ext>
            </a:extLst>
          </p:cNvPr>
          <p:cNvSpPr txBox="1"/>
          <p:nvPr/>
        </p:nvSpPr>
        <p:spPr>
          <a:xfrm>
            <a:off x="2496312" y="594360"/>
            <a:ext cx="603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ASCOLTO p. 20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BCCA52-94BA-6E0F-2F8F-683FCB4C820B}"/>
              </a:ext>
            </a:extLst>
          </p:cNvPr>
          <p:cNvSpPr txBox="1"/>
          <p:nvPr/>
        </p:nvSpPr>
        <p:spPr>
          <a:xfrm>
            <a:off x="321867" y="1762963"/>
            <a:ext cx="40623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ORARIO TRENO partenza da Milano ore 19.55, arrivo a Bologna ore 22.15</a:t>
            </a:r>
          </a:p>
          <a:p>
            <a:r>
              <a:rPr lang="it-IT" dirty="0"/>
              <a:t>(no treno diretto per Firenze)</a:t>
            </a:r>
          </a:p>
          <a:p>
            <a:endParaRPr lang="it-IT" dirty="0"/>
          </a:p>
          <a:p>
            <a:r>
              <a:rPr lang="it-IT" dirty="0"/>
              <a:t>COINCIDENZA</a:t>
            </a:r>
          </a:p>
          <a:p>
            <a:r>
              <a:rPr lang="it-IT" dirty="0"/>
              <a:t>Partenza da Bologna 22.40, arrivo a Firenze 23.55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Gli amici di Vinci mi prestano la macchina.</a:t>
            </a:r>
          </a:p>
          <a:p>
            <a:r>
              <a:rPr lang="it-IT" dirty="0"/>
              <a:t>Leo è andato in vacanza in Toscana come al solito.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22E16B-19A2-037C-3F55-52B6B85D3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146" y="963692"/>
            <a:ext cx="3798418" cy="2190499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385639BB-8BBB-45D9-8E3A-884613CFEA3E}"/>
              </a:ext>
            </a:extLst>
          </p:cNvPr>
          <p:cNvSpPr/>
          <p:nvPr/>
        </p:nvSpPr>
        <p:spPr>
          <a:xfrm>
            <a:off x="7790688" y="2545690"/>
            <a:ext cx="740664" cy="43891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C8C3169-3D08-46E8-8B3C-445BD41B3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069" y="3523523"/>
            <a:ext cx="4876629" cy="2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2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3D277-5FA3-39CC-6828-8D8799D41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593C43-2706-1F66-0A33-24E7F2E4E857}"/>
              </a:ext>
            </a:extLst>
          </p:cNvPr>
          <p:cNvSpPr txBox="1"/>
          <p:nvPr/>
        </p:nvSpPr>
        <p:spPr>
          <a:xfrm>
            <a:off x="5394960" y="235892"/>
            <a:ext cx="210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LESSICO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1A58B5-1D95-A1C5-2166-FE13C386F719}"/>
              </a:ext>
            </a:extLst>
          </p:cNvPr>
          <p:cNvSpPr txBox="1"/>
          <p:nvPr/>
        </p:nvSpPr>
        <p:spPr>
          <a:xfrm>
            <a:off x="1011011" y="612322"/>
            <a:ext cx="82963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LE STAGIONI e i MESI </a:t>
            </a:r>
            <a:r>
              <a:rPr lang="it-IT" dirty="0"/>
              <a:t>(p. 24)</a:t>
            </a:r>
          </a:p>
          <a:p>
            <a:r>
              <a:rPr lang="it-IT" dirty="0"/>
              <a:t>Fine marzo, aprile, maggio, inizio giugno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Il tempo atmosferico</a:t>
            </a:r>
          </a:p>
          <a:p>
            <a:r>
              <a:rPr lang="it-IT" dirty="0"/>
              <a:t>Piove -&gt; la pioggia</a:t>
            </a:r>
          </a:p>
          <a:p>
            <a:r>
              <a:rPr lang="it-IT" dirty="0"/>
              <a:t>Nevica –&gt; la neve</a:t>
            </a:r>
          </a:p>
          <a:p>
            <a:endParaRPr lang="it-IT" dirty="0"/>
          </a:p>
          <a:p>
            <a:r>
              <a:rPr lang="it-IT" dirty="0"/>
              <a:t>Brutto VS bello</a:t>
            </a:r>
          </a:p>
          <a:p>
            <a:r>
              <a:rPr lang="it-IT" dirty="0"/>
              <a:t>Cattivo VS buono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E4A7F7-EC7C-4FF7-9987-49CFFF9C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058" y="3230134"/>
            <a:ext cx="4086106" cy="31611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1621518-EA8B-0BD9-411B-9FEBAE06E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804" y="1436034"/>
            <a:ext cx="6452637" cy="199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0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B91F6-1E7E-5DB8-0CBF-A16B521FE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611DF4-8BE4-4E9D-A827-2CC6FDDF8939}"/>
              </a:ext>
            </a:extLst>
          </p:cNvPr>
          <p:cNvSpPr txBox="1"/>
          <p:nvPr/>
        </p:nvSpPr>
        <p:spPr>
          <a:xfrm>
            <a:off x="2719251" y="349431"/>
            <a:ext cx="603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RIPASSO del PASSATO PROSSIMO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933791-77A8-1D26-E31A-AC97C34A1387}"/>
              </a:ext>
            </a:extLst>
          </p:cNvPr>
          <p:cNvSpPr txBox="1"/>
          <p:nvPr/>
        </p:nvSpPr>
        <p:spPr>
          <a:xfrm>
            <a:off x="643563" y="963692"/>
            <a:ext cx="10186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Lettura e attività p. 28 + esercizi su fotocopia</a:t>
            </a:r>
          </a:p>
          <a:p>
            <a:endParaRPr lang="it-IT" dirty="0"/>
          </a:p>
          <a:p>
            <a:r>
              <a:rPr lang="it-IT" dirty="0"/>
              <a:t>(+ espressioni di tempo con PP)</a:t>
            </a:r>
          </a:p>
          <a:p>
            <a:endParaRPr lang="it-IT" dirty="0"/>
          </a:p>
          <a:p>
            <a:r>
              <a:rPr lang="it-IT" dirty="0"/>
              <a:t>ES 1 G p. 28</a:t>
            </a:r>
          </a:p>
          <a:p>
            <a:r>
              <a:rPr lang="it-IT" dirty="0"/>
              <a:t>Verbi che vogliono l’ausiliare ESSERE:</a:t>
            </a:r>
          </a:p>
          <a:p>
            <a:pPr marL="285750" indent="-285750">
              <a:buFontTx/>
              <a:buChar char="-"/>
            </a:pPr>
            <a:r>
              <a:rPr lang="it-IT" dirty="0"/>
              <a:t>Verbi di MOVIMENTO: partire, andare, venire, tornare</a:t>
            </a:r>
          </a:p>
          <a:p>
            <a:pPr marL="285750" indent="-285750">
              <a:buFontTx/>
              <a:buChar char="-"/>
            </a:pPr>
            <a:r>
              <a:rPr lang="it-IT" dirty="0"/>
              <a:t>Verbi RIFLESSIVI: divertirsi, alzarsi, svegliarsi, truccarsi, incontrarsi</a:t>
            </a:r>
          </a:p>
          <a:p>
            <a:pPr marL="285750" indent="-285750">
              <a:buFontTx/>
              <a:buChar char="-"/>
            </a:pPr>
            <a:r>
              <a:rPr lang="it-IT" dirty="0"/>
              <a:t>Verbi che indicano un CAMBIAMENTO: diventare, trasformarsi, crescere</a:t>
            </a:r>
          </a:p>
          <a:p>
            <a:pPr marL="285750" indent="-285750">
              <a:buFontTx/>
              <a:buChar char="-"/>
            </a:pPr>
            <a:r>
              <a:rPr lang="it-IT" dirty="0"/>
              <a:t>Verbi di STATO: essere, stare, rimanere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Es. 1 D:  1 A, 2 C, 3 D, 4 B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Es. 1 F PARTICIPI PASSATI IRREGOLARI: stato, rimasto, nato, venuto, preso, fatto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ES. 1 G 3 ti ho telefonato, hai risposto – sono stato , ho lasciato, 4 ho perso 5 sono venute, si sono alzate, hanno perso, 6è nato, sono nato </a:t>
            </a:r>
          </a:p>
        </p:txBody>
      </p:sp>
    </p:spTree>
    <p:extLst>
      <p:ext uri="{BB962C8B-B14F-4D97-AF65-F5344CB8AC3E}">
        <p14:creationId xmlns:p14="http://schemas.microsoft.com/office/powerpoint/2010/main" val="55138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53CD8-6BF5-D6FF-E726-492D555AF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9CF95C-0639-D005-015D-F03DF062CF8F}"/>
              </a:ext>
            </a:extLst>
          </p:cNvPr>
          <p:cNvSpPr txBox="1"/>
          <p:nvPr/>
        </p:nvSpPr>
        <p:spPr>
          <a:xfrm>
            <a:off x="5484440" y="569867"/>
            <a:ext cx="126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COMPITO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F753D0-A374-AA90-4B08-7C93A00A3A50}"/>
              </a:ext>
            </a:extLst>
          </p:cNvPr>
          <p:cNvSpPr txBox="1"/>
          <p:nvPr/>
        </p:nvSpPr>
        <p:spPr>
          <a:xfrm>
            <a:off x="1133856" y="1572768"/>
            <a:ext cx="1018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Esercizi 11, 12 e 13 p. 12</a:t>
            </a:r>
          </a:p>
        </p:txBody>
      </p:sp>
    </p:spTree>
    <p:extLst>
      <p:ext uri="{BB962C8B-B14F-4D97-AF65-F5344CB8AC3E}">
        <p14:creationId xmlns:p14="http://schemas.microsoft.com/office/powerpoint/2010/main" val="2262545012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Goccia</Template>
  <TotalTime>2292</TotalTime>
  <Words>646</Words>
  <Application>Microsoft Office PowerPoint</Application>
  <PresentationFormat>Widescreen</PresentationFormat>
  <Paragraphs>90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Tw Cen MT</vt:lpstr>
      <vt:lpstr>Goccia</vt:lpstr>
      <vt:lpstr>                CORSO INTENSIVO Livello A2+/B1 Insegnante: Monica Piantoni (monica.piantoni@unibg.it) 8-19 settembre 2025 Lezione 2 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Universita’ di BERGAMO Corsi di Italiano per Stranieri  CORSI INTENSIVI  I semestre a.a. 2020/21     CORSO DI ITALIANO ECONOMICO-GIURIDICO Insegnante: Monica Piantoni         Lezione del 14/9</dc:title>
  <dc:creator>Monica Piantoni</dc:creator>
  <cp:lastModifiedBy>PIANTONI MONICA</cp:lastModifiedBy>
  <cp:revision>99</cp:revision>
  <cp:lastPrinted>2021-02-09T16:17:52Z</cp:lastPrinted>
  <dcterms:created xsi:type="dcterms:W3CDTF">2020-09-14T11:02:13Z</dcterms:created>
  <dcterms:modified xsi:type="dcterms:W3CDTF">2025-09-09T10:59:33Z</dcterms:modified>
</cp:coreProperties>
</file>