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1"/>
  </p:notesMasterIdLst>
  <p:handoutMasterIdLst>
    <p:handoutMasterId r:id="rId52"/>
  </p:handoutMasterIdLst>
  <p:sldIdLst>
    <p:sldId id="408" r:id="rId2"/>
    <p:sldId id="351" r:id="rId3"/>
    <p:sldId id="396" r:id="rId4"/>
    <p:sldId id="364" r:id="rId5"/>
    <p:sldId id="394" r:id="rId6"/>
    <p:sldId id="395" r:id="rId7"/>
    <p:sldId id="376" r:id="rId8"/>
    <p:sldId id="355" r:id="rId9"/>
    <p:sldId id="365" r:id="rId10"/>
    <p:sldId id="356" r:id="rId11"/>
    <p:sldId id="375" r:id="rId12"/>
    <p:sldId id="378" r:id="rId13"/>
    <p:sldId id="397" r:id="rId14"/>
    <p:sldId id="409" r:id="rId15"/>
    <p:sldId id="263" r:id="rId16"/>
    <p:sldId id="259" r:id="rId17"/>
    <p:sldId id="264" r:id="rId18"/>
    <p:sldId id="265" r:id="rId19"/>
    <p:sldId id="266" r:id="rId20"/>
    <p:sldId id="267" r:id="rId21"/>
    <p:sldId id="410" r:id="rId22"/>
    <p:sldId id="268" r:id="rId23"/>
    <p:sldId id="269" r:id="rId24"/>
    <p:sldId id="270" r:id="rId25"/>
    <p:sldId id="271" r:id="rId26"/>
    <p:sldId id="260" r:id="rId27"/>
    <p:sldId id="272" r:id="rId28"/>
    <p:sldId id="273" r:id="rId29"/>
    <p:sldId id="411" r:id="rId30"/>
    <p:sldId id="274" r:id="rId31"/>
    <p:sldId id="275" r:id="rId32"/>
    <p:sldId id="276" r:id="rId33"/>
    <p:sldId id="277" r:id="rId34"/>
    <p:sldId id="412" r:id="rId35"/>
    <p:sldId id="354" r:id="rId36"/>
    <p:sldId id="360" r:id="rId37"/>
    <p:sldId id="373" r:id="rId38"/>
    <p:sldId id="359" r:id="rId39"/>
    <p:sldId id="404" r:id="rId40"/>
    <p:sldId id="366" r:id="rId41"/>
    <p:sldId id="405" r:id="rId42"/>
    <p:sldId id="406" r:id="rId43"/>
    <p:sldId id="407" r:id="rId44"/>
    <p:sldId id="350" r:id="rId45"/>
    <p:sldId id="367" r:id="rId46"/>
    <p:sldId id="369" r:id="rId47"/>
    <p:sldId id="370" r:id="rId48"/>
    <p:sldId id="403" r:id="rId49"/>
    <p:sldId id="372" r:id="rId5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7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AB1F4C-F149-4B78-9F3A-36EC36B12414}" type="datetimeFigureOut">
              <a:rPr lang="it-IT" smtClean="0"/>
              <a:t>29/11/2022</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FB98387-C696-460C-BE03-408F2F63A33F}" type="slidenum">
              <a:rPr lang="it-IT" smtClean="0"/>
              <a:t>‹N›</a:t>
            </a:fld>
            <a:endParaRPr lang="it-IT"/>
          </a:p>
        </p:txBody>
      </p:sp>
    </p:spTree>
    <p:extLst>
      <p:ext uri="{BB962C8B-B14F-4D97-AF65-F5344CB8AC3E}">
        <p14:creationId xmlns:p14="http://schemas.microsoft.com/office/powerpoint/2010/main" val="332200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217067-EAA8-4530-9E38-2E2E27CF5402}" type="datetimeFigureOut">
              <a:rPr lang="it-IT" smtClean="0"/>
              <a:t>29/11/2022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CB80BE0-4B47-477C-9FDA-4ABBD7F0243A}" type="slidenum">
              <a:rPr lang="it-IT" smtClean="0"/>
              <a:t>‹N›</a:t>
            </a:fld>
            <a:endParaRPr lang="it-IT"/>
          </a:p>
        </p:txBody>
      </p:sp>
    </p:spTree>
    <p:extLst>
      <p:ext uri="{BB962C8B-B14F-4D97-AF65-F5344CB8AC3E}">
        <p14:creationId xmlns:p14="http://schemas.microsoft.com/office/powerpoint/2010/main" val="250619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71EE20-5C7B-4C8F-A7BD-1AC8EABC8F1B}"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13423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BC6E2A-62FF-4184-AB14-42B86D520649}"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30156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9D93F0-AEF9-4EF9-924B-CB1541F86928}"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00618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SmartArt 2"/>
          <p:cNvSpPr>
            <a:spLocks noGrp="1"/>
          </p:cNvSpPr>
          <p:nvPr>
            <p:ph type="dgm" idx="1"/>
          </p:nvPr>
        </p:nvSpPr>
        <p:spPr>
          <a:xfrm>
            <a:off x="609600" y="1600201"/>
            <a:ext cx="10972800" cy="4525963"/>
          </a:xfrm>
        </p:spPr>
        <p:txBody>
          <a:bodyPr/>
          <a:lstStyle/>
          <a:p>
            <a:pPr lvl="0"/>
            <a:endParaRPr lang="it-IT"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93CF38-6B81-4916-9237-BE74F4D39FD1}"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3479502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2734677-A082-404D-8606-CF246796E504}"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79028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4C3556-1F43-4219-B5AA-0328FDEED392}"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51326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78E14C-B44D-4929-BD05-68F2094DBE08}"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375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1EC76-F2C8-493C-BF7B-9404E95E1AA7}"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31422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859F28E-6358-44EB-9222-2A29C30A823E}"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9163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20CC181-543F-48CF-804D-A99AF8AA8E9D}"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13743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EE4E5D-C20F-4BB7-BF2B-ED278E8A6B8C}"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71486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880930-CC7A-439D-8786-C32CE2CD48F8}"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7243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FAFDB-D918-4ED7-8C6D-ABF7D31254EE}" type="slidenum">
              <a:rPr lang="en-US" altLang="it-IT">
                <a:solidFill>
                  <a:srgbClr val="000000"/>
                </a:solidFill>
              </a:rPr>
              <a:pPr>
                <a:defRPr/>
              </a:pPr>
              <a:t>‹N›</a:t>
            </a:fld>
            <a:endParaRPr lang="en-US" altLang="it-IT">
              <a:solidFill>
                <a:srgbClr val="000000"/>
              </a:solidFill>
            </a:endParaRPr>
          </a:p>
        </p:txBody>
      </p:sp>
    </p:spTree>
    <p:extLst>
      <p:ext uri="{BB962C8B-B14F-4D97-AF65-F5344CB8AC3E}">
        <p14:creationId xmlns:p14="http://schemas.microsoft.com/office/powerpoint/2010/main" val="298848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a:t>Fare clic per modificare lo stile del titolo</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Fare clic per modificare gli stili del testo dello schema</a:t>
            </a:r>
          </a:p>
          <a:p>
            <a:pPr lvl="1"/>
            <a:r>
              <a:rPr lang="en-US" altLang="it-IT"/>
              <a:t>Secondo livello</a:t>
            </a:r>
          </a:p>
          <a:p>
            <a:pPr lvl="2"/>
            <a:r>
              <a:rPr lang="en-US" altLang="it-IT"/>
              <a:t>Terzo livello</a:t>
            </a:r>
          </a:p>
          <a:p>
            <a:pPr lvl="3"/>
            <a:r>
              <a:rPr lang="en-US" altLang="it-IT"/>
              <a:t>Quarto livello</a:t>
            </a:r>
          </a:p>
          <a:p>
            <a:pPr lvl="4"/>
            <a:r>
              <a:rPr lang="en-US" altLang="it-IT"/>
              <a:t>Quinto livello</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it-IT">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it-IT">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3D139E1D-78C3-4C44-8FB1-64684D85D862}" type="slidenum">
              <a:rPr lang="en-US" altLang="it-IT">
                <a:solidFill>
                  <a:srgbClr val="000000"/>
                </a:solidFill>
              </a:rPr>
              <a:pPr fontAlgn="base">
                <a:spcBef>
                  <a:spcPct val="0"/>
                </a:spcBef>
                <a:spcAft>
                  <a:spcPct val="0"/>
                </a:spcAft>
                <a:defRPr/>
              </a:pPr>
              <a:t>‹N›</a:t>
            </a:fld>
            <a:endParaRPr lang="en-US" altLang="it-IT">
              <a:solidFill>
                <a:srgbClr val="000000"/>
              </a:solidFill>
            </a:endParaRPr>
          </a:p>
        </p:txBody>
      </p:sp>
    </p:spTree>
    <p:extLst>
      <p:ext uri="{BB962C8B-B14F-4D97-AF65-F5344CB8AC3E}">
        <p14:creationId xmlns:p14="http://schemas.microsoft.com/office/powerpoint/2010/main" val="850731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1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9.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180.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9.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NUL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NUL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111EE6-3EC1-4D47-B8BF-4EB0C0619618}"/>
              </a:ext>
            </a:extLst>
          </p:cNvPr>
          <p:cNvSpPr>
            <a:spLocks noGrp="1"/>
          </p:cNvSpPr>
          <p:nvPr>
            <p:ph type="ctrTitle"/>
          </p:nvPr>
        </p:nvSpPr>
        <p:spPr>
          <a:xfrm>
            <a:off x="1524000" y="1087437"/>
            <a:ext cx="9144000" cy="766763"/>
          </a:xfrm>
        </p:spPr>
        <p:txBody>
          <a:bodyPr/>
          <a:lstStyle/>
          <a:p>
            <a:r>
              <a:rPr lang="it-IT" sz="2800" dirty="0">
                <a:solidFill>
                  <a:srgbClr val="FF0000"/>
                </a:solidFill>
                <a:latin typeface="Engravers MT" panose="02090707080505020304" pitchFamily="18" charset="0"/>
              </a:rPr>
              <a:t>introduzione alla biochimica</a:t>
            </a:r>
          </a:p>
        </p:txBody>
      </p:sp>
      <p:sp>
        <p:nvSpPr>
          <p:cNvPr id="3" name="Sottotitolo 2">
            <a:extLst>
              <a:ext uri="{FF2B5EF4-FFF2-40B4-BE49-F238E27FC236}">
                <a16:creationId xmlns:a16="http://schemas.microsoft.com/office/drawing/2014/main" id="{063EFE3D-D373-4AA5-A56B-65F5A0ADC9FD}"/>
              </a:ext>
            </a:extLst>
          </p:cNvPr>
          <p:cNvSpPr>
            <a:spLocks noGrp="1"/>
          </p:cNvSpPr>
          <p:nvPr>
            <p:ph type="subTitle" idx="1"/>
          </p:nvPr>
        </p:nvSpPr>
        <p:spPr>
          <a:xfrm>
            <a:off x="1687285" y="2279423"/>
            <a:ext cx="9144000" cy="1655762"/>
          </a:xfrm>
        </p:spPr>
        <p:txBody>
          <a:bodyPr/>
          <a:lstStyle/>
          <a:p>
            <a:r>
              <a:rPr lang="it-IT" sz="2000" dirty="0">
                <a:latin typeface="Engravers MT" panose="02090707080505020304" pitchFamily="18" charset="0"/>
              </a:rPr>
              <a:t>LA LOGICA DELLA VITA</a:t>
            </a:r>
          </a:p>
          <a:p>
            <a:r>
              <a:rPr lang="it-IT" sz="2000" dirty="0">
                <a:latin typeface="Engravers MT" panose="02090707080505020304" pitchFamily="18" charset="0"/>
              </a:rPr>
              <a:t>PRINCIPALI COENZIMI</a:t>
            </a:r>
          </a:p>
          <a:p>
            <a:r>
              <a:rPr lang="it-IT" sz="2000" dirty="0">
                <a:latin typeface="Engravers MT" panose="02090707080505020304" pitchFamily="18" charset="0"/>
              </a:rPr>
              <a:t>CINETICA chimica</a:t>
            </a:r>
          </a:p>
          <a:p>
            <a:r>
              <a:rPr lang="it-IT" sz="2000" dirty="0">
                <a:latin typeface="Engravers MT" panose="02090707080505020304" pitchFamily="18" charset="0"/>
              </a:rPr>
              <a:t>GLI ENZIMI</a:t>
            </a:r>
          </a:p>
          <a:p>
            <a:endParaRPr lang="it-IT" sz="2000" dirty="0">
              <a:latin typeface="Engravers MT" panose="02090707080505020304" pitchFamily="18" charset="0"/>
            </a:endParaRPr>
          </a:p>
        </p:txBody>
      </p:sp>
    </p:spTree>
    <p:extLst>
      <p:ext uri="{BB962C8B-B14F-4D97-AF65-F5344CB8AC3E}">
        <p14:creationId xmlns:p14="http://schemas.microsoft.com/office/powerpoint/2010/main" val="378995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545" y="163468"/>
            <a:ext cx="4130997" cy="3368526"/>
          </a:xfrm>
          <a:prstGeom prst="rect">
            <a:avLst/>
          </a:prstGeom>
        </p:spPr>
      </p:pic>
      <p:sp>
        <p:nvSpPr>
          <p:cNvPr id="3" name="CasellaDiTesto 2"/>
          <p:cNvSpPr txBox="1"/>
          <p:nvPr/>
        </p:nvSpPr>
        <p:spPr>
          <a:xfrm>
            <a:off x="1850809" y="359401"/>
            <a:ext cx="3004289" cy="1432443"/>
          </a:xfrm>
          <a:prstGeom prst="rect">
            <a:avLst/>
          </a:prstGeom>
          <a:noFill/>
        </p:spPr>
        <p:txBody>
          <a:bodyPr wrap="square" rtlCol="0">
            <a:spAutoFit/>
          </a:bodyPr>
          <a:lstStyle/>
          <a:p>
            <a:pPr algn="just"/>
            <a:r>
              <a:rPr lang="it-IT" sz="2177" b="1" dirty="0">
                <a:solidFill>
                  <a:srgbClr val="00B0F0"/>
                </a:solidFill>
              </a:rPr>
              <a:t>NAD / NADH</a:t>
            </a:r>
            <a:endParaRPr lang="it-IT" sz="2177" dirty="0">
              <a:solidFill>
                <a:srgbClr val="00B0F0"/>
              </a:solidFill>
            </a:endParaRPr>
          </a:p>
          <a:p>
            <a:pPr algn="just"/>
            <a:r>
              <a:rPr lang="it-IT" sz="2177" dirty="0">
                <a:solidFill>
                  <a:srgbClr val="00B0F0"/>
                </a:solidFill>
              </a:rPr>
              <a:t>NICOTINAMIDE ADENINA DINUCLEOTIDE</a:t>
            </a:r>
          </a:p>
        </p:txBody>
      </p:sp>
      <p:sp>
        <p:nvSpPr>
          <p:cNvPr id="5" name="CasellaDiTesto 4"/>
          <p:cNvSpPr txBox="1"/>
          <p:nvPr/>
        </p:nvSpPr>
        <p:spPr>
          <a:xfrm>
            <a:off x="5714937" y="4478196"/>
            <a:ext cx="3853328" cy="1209049"/>
          </a:xfrm>
          <a:prstGeom prst="rect">
            <a:avLst/>
          </a:prstGeom>
          <a:noFill/>
        </p:spPr>
        <p:txBody>
          <a:bodyPr wrap="square" rtlCol="0">
            <a:spAutoFit/>
          </a:bodyPr>
          <a:lstStyle/>
          <a:p>
            <a:pPr algn="just"/>
            <a:r>
              <a:rPr lang="it-IT" sz="1814" dirty="0"/>
              <a:t>è un coenzima che serve per trasferire idrogeno in reazioni redox</a:t>
            </a:r>
          </a:p>
          <a:p>
            <a:pPr algn="just"/>
            <a:endParaRPr lang="it-IT" sz="1814" dirty="0"/>
          </a:p>
          <a:p>
            <a:pPr algn="ctr"/>
            <a:r>
              <a:rPr lang="it-IT" sz="1814" dirty="0"/>
              <a:t>(H</a:t>
            </a:r>
            <a:r>
              <a:rPr lang="it-IT" sz="1814" baseline="30000" dirty="0"/>
              <a:t>+</a:t>
            </a:r>
            <a:r>
              <a:rPr lang="it-IT" sz="1814" dirty="0"/>
              <a:t> + 2 e</a:t>
            </a:r>
            <a:r>
              <a:rPr lang="it-IT" sz="1814" baseline="30000" dirty="0"/>
              <a:t>-</a:t>
            </a:r>
            <a:r>
              <a:rPr lang="it-IT" sz="1814" dirty="0"/>
              <a:t> = H</a:t>
            </a:r>
            <a:r>
              <a:rPr lang="it-IT" sz="1814" baseline="30000" dirty="0"/>
              <a:t>-</a:t>
            </a:r>
            <a:r>
              <a:rPr lang="it-IT" sz="1814" dirty="0"/>
              <a:t>)</a:t>
            </a:r>
          </a:p>
        </p:txBody>
      </p:sp>
      <p:grpSp>
        <p:nvGrpSpPr>
          <p:cNvPr id="9" name="Gruppo 8"/>
          <p:cNvGrpSpPr/>
          <p:nvPr/>
        </p:nvGrpSpPr>
        <p:grpSpPr>
          <a:xfrm>
            <a:off x="8767312" y="1975099"/>
            <a:ext cx="2693251" cy="1976386"/>
            <a:chOff x="7362924" y="2556495"/>
            <a:chExt cx="2969434" cy="2179057"/>
          </a:xfrm>
        </p:grpSpPr>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2924" y="2556495"/>
              <a:ext cx="2969434" cy="2121024"/>
            </a:xfrm>
            <a:prstGeom prst="rect">
              <a:avLst/>
            </a:prstGeom>
          </p:spPr>
        </p:pic>
        <p:sp>
          <p:nvSpPr>
            <p:cNvPr id="7" name="CasellaDiTesto 6"/>
            <p:cNvSpPr txBox="1"/>
            <p:nvPr/>
          </p:nvSpPr>
          <p:spPr>
            <a:xfrm>
              <a:off x="7866980" y="4356695"/>
              <a:ext cx="936104" cy="378857"/>
            </a:xfrm>
            <a:prstGeom prst="rect">
              <a:avLst/>
            </a:prstGeom>
            <a:noFill/>
          </p:spPr>
          <p:txBody>
            <a:bodyPr wrap="square" rtlCol="0">
              <a:spAutoFit/>
            </a:bodyPr>
            <a:lstStyle/>
            <a:p>
              <a:r>
                <a:rPr lang="it-IT" sz="1633" b="1" dirty="0">
                  <a:solidFill>
                    <a:srgbClr val="00B0F0"/>
                  </a:solidFill>
                </a:rPr>
                <a:t>NADP</a:t>
              </a:r>
            </a:p>
          </p:txBody>
        </p:sp>
      </p:grpSp>
      <p:sp>
        <p:nvSpPr>
          <p:cNvPr id="8" name="Ovale 7"/>
          <p:cNvSpPr/>
          <p:nvPr/>
        </p:nvSpPr>
        <p:spPr bwMode="auto">
          <a:xfrm>
            <a:off x="10740823" y="3272062"/>
            <a:ext cx="718417" cy="653106"/>
          </a:xfrm>
          <a:prstGeom prst="ellipse">
            <a:avLst/>
          </a:prstGeom>
          <a:noFill/>
          <a:ln w="19050" cap="flat" cmpd="sng" algn="ctr">
            <a:solidFill>
              <a:srgbClr val="5C9FC0"/>
            </a:solidFill>
            <a:prstDash val="solid"/>
            <a:round/>
            <a:headEnd type="none" w="med" len="med"/>
            <a:tailEnd type="none" w="med" len="med"/>
          </a:ln>
          <a:effectLst/>
        </p:spPr>
        <p:txBody>
          <a:bodyPr vert="horz" wrap="none" lIns="82935" tIns="41468" rIns="82935" bIns="41468" numCol="1" rtlCol="0" anchor="ctr" anchorCtr="0" compatLnSpc="1">
            <a:prstTxWarp prst="textNoShape">
              <a:avLst/>
            </a:prstTxWarp>
          </a:bodyPr>
          <a:lstStyle/>
          <a:p>
            <a:pPr marL="414680" algn="ctr" defTabSz="829361" fontAlgn="base">
              <a:spcBef>
                <a:spcPct val="0"/>
              </a:spcBef>
              <a:spcAft>
                <a:spcPct val="0"/>
              </a:spcAft>
            </a:pPr>
            <a:endParaRPr lang="it-IT" sz="1451" baseline="-25000">
              <a:latin typeface="HelveticaNeueLT Com 55 Roman" pitchFamily="34" charset="0"/>
              <a:cs typeface="Arial" charset="0"/>
            </a:endParaRPr>
          </a:p>
        </p:txBody>
      </p:sp>
      <p:pic>
        <p:nvPicPr>
          <p:cNvPr id="10" name="Immagine 9">
            <a:extLst>
              <a:ext uri="{FF2B5EF4-FFF2-40B4-BE49-F238E27FC236}">
                <a16:creationId xmlns:a16="http://schemas.microsoft.com/office/drawing/2014/main" id="{06E639D9-4B6D-4672-95BB-0EEB553D94A6}"/>
              </a:ext>
            </a:extLst>
          </p:cNvPr>
          <p:cNvPicPr>
            <a:picLocks noChangeAspect="1"/>
          </p:cNvPicPr>
          <p:nvPr/>
        </p:nvPicPr>
        <p:blipFill>
          <a:blip r:embed="rId4"/>
          <a:stretch>
            <a:fillRect/>
          </a:stretch>
        </p:blipFill>
        <p:spPr>
          <a:xfrm>
            <a:off x="731437" y="3515931"/>
            <a:ext cx="3991782" cy="1923751"/>
          </a:xfrm>
          <a:prstGeom prst="rect">
            <a:avLst/>
          </a:prstGeom>
        </p:spPr>
      </p:pic>
      <p:sp>
        <p:nvSpPr>
          <p:cNvPr id="11" name="Rettangolo 10">
            <a:extLst>
              <a:ext uri="{FF2B5EF4-FFF2-40B4-BE49-F238E27FC236}">
                <a16:creationId xmlns:a16="http://schemas.microsoft.com/office/drawing/2014/main" id="{FA595F5C-A475-4B62-BB02-04A9A3F0AA0E}"/>
              </a:ext>
            </a:extLst>
          </p:cNvPr>
          <p:cNvSpPr/>
          <p:nvPr/>
        </p:nvSpPr>
        <p:spPr>
          <a:xfrm>
            <a:off x="6033144" y="5689513"/>
            <a:ext cx="3507692" cy="369332"/>
          </a:xfrm>
          <a:prstGeom prst="rect">
            <a:avLst/>
          </a:prstGeom>
        </p:spPr>
        <p:txBody>
          <a:bodyPr wrap="none">
            <a:spAutoFit/>
          </a:bodyPr>
          <a:lstStyle/>
          <a:p>
            <a:r>
              <a:rPr lang="it-IT" dirty="0"/>
              <a:t>NAD</a:t>
            </a:r>
            <a:r>
              <a:rPr lang="it-IT" baseline="30000" dirty="0"/>
              <a:t>+</a:t>
            </a:r>
            <a:r>
              <a:rPr lang="it-IT" dirty="0"/>
              <a:t> + SH</a:t>
            </a:r>
            <a:r>
              <a:rPr lang="it-IT" baseline="-25000" dirty="0"/>
              <a:t>2</a:t>
            </a:r>
            <a:r>
              <a:rPr lang="it-IT" dirty="0"/>
              <a:t> → NADH + S  +  H</a:t>
            </a:r>
            <a:r>
              <a:rPr lang="it-IT" baseline="30000" dirty="0"/>
              <a:t>+</a:t>
            </a:r>
            <a:endParaRPr lang="it-IT" dirty="0"/>
          </a:p>
        </p:txBody>
      </p:sp>
    </p:spTree>
    <p:extLst>
      <p:ext uri="{BB962C8B-B14F-4D97-AF65-F5344CB8AC3E}">
        <p14:creationId xmlns:p14="http://schemas.microsoft.com/office/powerpoint/2010/main" val="5792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out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11</a:t>
            </a:fld>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039" y="228779"/>
            <a:ext cx="3236647" cy="3810890"/>
          </a:xfrm>
          <a:prstGeom prst="rect">
            <a:avLst/>
          </a:prstGeom>
        </p:spPr>
      </p:pic>
      <p:sp>
        <p:nvSpPr>
          <p:cNvPr id="5" name="CasellaDiTesto 4"/>
          <p:cNvSpPr txBox="1"/>
          <p:nvPr/>
        </p:nvSpPr>
        <p:spPr>
          <a:xfrm>
            <a:off x="1850809" y="359400"/>
            <a:ext cx="2677736" cy="1097416"/>
          </a:xfrm>
          <a:prstGeom prst="rect">
            <a:avLst/>
          </a:prstGeom>
          <a:noFill/>
        </p:spPr>
        <p:txBody>
          <a:bodyPr wrap="square" rtlCol="0">
            <a:spAutoFit/>
          </a:bodyPr>
          <a:lstStyle/>
          <a:p>
            <a:pPr algn="just"/>
            <a:r>
              <a:rPr lang="it-IT" sz="2177" b="1" dirty="0">
                <a:solidFill>
                  <a:srgbClr val="FF3300"/>
                </a:solidFill>
              </a:rPr>
              <a:t>FAD / FADH</a:t>
            </a:r>
            <a:r>
              <a:rPr lang="it-IT" sz="2177" b="1" baseline="-25000" dirty="0">
                <a:solidFill>
                  <a:srgbClr val="FF3300"/>
                </a:solidFill>
              </a:rPr>
              <a:t>2</a:t>
            </a:r>
            <a:endParaRPr lang="it-IT" sz="2177" baseline="-25000" dirty="0">
              <a:solidFill>
                <a:srgbClr val="FF3300"/>
              </a:solidFill>
            </a:endParaRPr>
          </a:p>
          <a:p>
            <a:pPr algn="just"/>
            <a:r>
              <a:rPr lang="it-IT" sz="2177" dirty="0">
                <a:solidFill>
                  <a:srgbClr val="FF3300"/>
                </a:solidFill>
              </a:rPr>
              <a:t>FLAVINA ADENINA DINUCLEOTIDE</a:t>
            </a:r>
          </a:p>
        </p:txBody>
      </p:sp>
      <p:sp>
        <p:nvSpPr>
          <p:cNvPr id="6" name="CasellaDiTesto 5"/>
          <p:cNvSpPr txBox="1"/>
          <p:nvPr/>
        </p:nvSpPr>
        <p:spPr>
          <a:xfrm>
            <a:off x="1785498" y="1861545"/>
            <a:ext cx="3461464" cy="650691"/>
          </a:xfrm>
          <a:prstGeom prst="rect">
            <a:avLst/>
          </a:prstGeom>
          <a:noFill/>
        </p:spPr>
        <p:txBody>
          <a:bodyPr wrap="square" rtlCol="0">
            <a:spAutoFit/>
          </a:bodyPr>
          <a:lstStyle/>
          <a:p>
            <a:pPr algn="just"/>
            <a:r>
              <a:rPr lang="it-IT" sz="1814" dirty="0"/>
              <a:t>Anche questo è un coenzima trasportatore di elettroni</a:t>
            </a:r>
          </a:p>
        </p:txBody>
      </p:sp>
      <p:grpSp>
        <p:nvGrpSpPr>
          <p:cNvPr id="14" name="Gruppo 13"/>
          <p:cNvGrpSpPr/>
          <p:nvPr/>
        </p:nvGrpSpPr>
        <p:grpSpPr>
          <a:xfrm>
            <a:off x="1720188" y="4082107"/>
            <a:ext cx="8932417" cy="2001816"/>
            <a:chOff x="522164" y="4500711"/>
            <a:chExt cx="9848403" cy="2207095"/>
          </a:xfrm>
        </p:grpSpPr>
        <p:pic>
          <p:nvPicPr>
            <p:cNvPr id="7" name="Immagine 6"/>
            <p:cNvPicPr>
              <a:picLocks noChangeAspect="1"/>
            </p:cNvPicPr>
            <p:nvPr/>
          </p:nvPicPr>
          <p:blipFill>
            <a:blip r:embed="rId3"/>
            <a:stretch>
              <a:fillRect/>
            </a:stretch>
          </p:blipFill>
          <p:spPr>
            <a:xfrm>
              <a:off x="522164" y="4572719"/>
              <a:ext cx="5931446" cy="2020602"/>
            </a:xfrm>
            <a:prstGeom prst="rect">
              <a:avLst/>
            </a:prstGeom>
          </p:spPr>
        </p:pic>
        <p:pic>
          <p:nvPicPr>
            <p:cNvPr id="8" name="Immagine 7"/>
            <p:cNvPicPr>
              <a:picLocks noChangeAspect="1"/>
            </p:cNvPicPr>
            <p:nvPr/>
          </p:nvPicPr>
          <p:blipFill>
            <a:blip r:embed="rId4"/>
            <a:stretch>
              <a:fillRect/>
            </a:stretch>
          </p:blipFill>
          <p:spPr>
            <a:xfrm>
              <a:off x="6714852" y="4500711"/>
              <a:ext cx="3655715" cy="2207095"/>
            </a:xfrm>
            <a:prstGeom prst="rect">
              <a:avLst/>
            </a:prstGeom>
          </p:spPr>
        </p:pic>
      </p:grpSp>
      <p:sp>
        <p:nvSpPr>
          <p:cNvPr id="9" name="CasellaDiTesto 8"/>
          <p:cNvSpPr txBox="1"/>
          <p:nvPr/>
        </p:nvSpPr>
        <p:spPr>
          <a:xfrm>
            <a:off x="1720187" y="3624932"/>
            <a:ext cx="1828698" cy="371512"/>
          </a:xfrm>
          <a:prstGeom prst="rect">
            <a:avLst/>
          </a:prstGeom>
          <a:noFill/>
        </p:spPr>
        <p:txBody>
          <a:bodyPr wrap="square" rtlCol="0">
            <a:spAutoFit/>
          </a:bodyPr>
          <a:lstStyle/>
          <a:p>
            <a:pPr algn="just"/>
            <a:r>
              <a:rPr lang="it-IT" sz="1814" dirty="0"/>
              <a:t>forma ossidata</a:t>
            </a:r>
          </a:p>
        </p:txBody>
      </p:sp>
      <p:sp>
        <p:nvSpPr>
          <p:cNvPr id="10" name="CasellaDiTesto 9"/>
          <p:cNvSpPr txBox="1"/>
          <p:nvPr/>
        </p:nvSpPr>
        <p:spPr>
          <a:xfrm>
            <a:off x="6553174" y="3820864"/>
            <a:ext cx="1828698" cy="371512"/>
          </a:xfrm>
          <a:prstGeom prst="rect">
            <a:avLst/>
          </a:prstGeom>
          <a:noFill/>
        </p:spPr>
        <p:txBody>
          <a:bodyPr wrap="square" rtlCol="0">
            <a:spAutoFit/>
          </a:bodyPr>
          <a:lstStyle/>
          <a:p>
            <a:pPr algn="just"/>
            <a:r>
              <a:rPr lang="it-IT" sz="1814" dirty="0"/>
              <a:t>forma ridotta</a:t>
            </a:r>
          </a:p>
        </p:txBody>
      </p:sp>
    </p:spTree>
    <p:extLst>
      <p:ext uri="{BB962C8B-B14F-4D97-AF65-F5344CB8AC3E}">
        <p14:creationId xmlns:p14="http://schemas.microsoft.com/office/powerpoint/2010/main" val="28943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12</a:t>
            </a:fld>
            <a:endParaRPr lang="it-IT"/>
          </a:p>
        </p:txBody>
      </p:sp>
      <p:graphicFrame>
        <p:nvGraphicFramePr>
          <p:cNvPr id="3" name="Oggetto 2"/>
          <p:cNvGraphicFramePr>
            <a:graphicFrameLocks noChangeAspect="1"/>
          </p:cNvGraphicFramePr>
          <p:nvPr>
            <p:extLst/>
          </p:nvPr>
        </p:nvGraphicFramePr>
        <p:xfrm>
          <a:off x="3287643" y="1730923"/>
          <a:ext cx="5071148" cy="2885457"/>
        </p:xfrm>
        <a:graphic>
          <a:graphicData uri="http://schemas.openxmlformats.org/presentationml/2006/ole">
            <mc:AlternateContent xmlns:mc="http://schemas.openxmlformats.org/markup-compatibility/2006">
              <mc:Choice xmlns:v="urn:schemas-microsoft-com:vml" Requires="v">
                <p:oleObj spid="_x0000_s11274" name="MDLDrawObject Class" r:id="rId3" imgW="5591057" imgH="3181403" progId="MDLDrawOLE.MDLDrawObject.1">
                  <p:embed/>
                </p:oleObj>
              </mc:Choice>
              <mc:Fallback>
                <p:oleObj name="MDLDrawObject Class" r:id="rId3" imgW="5591057" imgH="3181403" progId="MDLDrawOLE.MDLDrawObject.1">
                  <p:embed/>
                  <p:pic>
                    <p:nvPicPr>
                      <p:cNvPr id="3" name="Oggetto 2"/>
                      <p:cNvPicPr/>
                      <p:nvPr/>
                    </p:nvPicPr>
                    <p:blipFill>
                      <a:blip r:embed="rId4"/>
                      <a:stretch>
                        <a:fillRect/>
                      </a:stretch>
                    </p:blipFill>
                    <p:spPr>
                      <a:xfrm>
                        <a:off x="3287643" y="1730923"/>
                        <a:ext cx="5071148" cy="2885457"/>
                      </a:xfrm>
                      <a:prstGeom prst="rect">
                        <a:avLst/>
                      </a:prstGeom>
                    </p:spPr>
                  </p:pic>
                </p:oleObj>
              </mc:Fallback>
            </mc:AlternateContent>
          </a:graphicData>
        </a:graphic>
      </p:graphicFrame>
      <p:sp>
        <p:nvSpPr>
          <p:cNvPr id="4" name="CasellaDiTesto 3"/>
          <p:cNvSpPr txBox="1"/>
          <p:nvPr/>
        </p:nvSpPr>
        <p:spPr>
          <a:xfrm>
            <a:off x="4920408" y="1600303"/>
            <a:ext cx="1502145" cy="343620"/>
          </a:xfrm>
          <a:prstGeom prst="rect">
            <a:avLst/>
          </a:prstGeom>
          <a:noFill/>
        </p:spPr>
        <p:txBody>
          <a:bodyPr wrap="square" rtlCol="0">
            <a:spAutoFit/>
          </a:bodyPr>
          <a:lstStyle/>
          <a:p>
            <a:r>
              <a:rPr lang="it-IT" sz="1633" dirty="0" err="1"/>
              <a:t>ox</a:t>
            </a:r>
            <a:r>
              <a:rPr lang="it-IT" sz="1633" dirty="0"/>
              <a:t>, - 2H</a:t>
            </a:r>
            <a:r>
              <a:rPr lang="it-IT" sz="1633" baseline="30000" dirty="0"/>
              <a:t>+</a:t>
            </a:r>
            <a:r>
              <a:rPr lang="it-IT" sz="1633" dirty="0"/>
              <a:t> - 2e</a:t>
            </a:r>
            <a:r>
              <a:rPr lang="it-IT" sz="1633" baseline="30000" dirty="0"/>
              <a:t>-</a:t>
            </a:r>
            <a:endParaRPr lang="it-IT" sz="1633" dirty="0"/>
          </a:p>
        </p:txBody>
      </p:sp>
      <p:sp>
        <p:nvSpPr>
          <p:cNvPr id="5" name="CasellaDiTesto 4"/>
          <p:cNvSpPr txBox="1"/>
          <p:nvPr/>
        </p:nvSpPr>
        <p:spPr>
          <a:xfrm>
            <a:off x="4985719" y="2318720"/>
            <a:ext cx="1706231" cy="343620"/>
          </a:xfrm>
          <a:prstGeom prst="rect">
            <a:avLst/>
          </a:prstGeom>
          <a:noFill/>
        </p:spPr>
        <p:txBody>
          <a:bodyPr wrap="square" rtlCol="0">
            <a:spAutoFit/>
          </a:bodyPr>
          <a:lstStyle/>
          <a:p>
            <a:r>
              <a:rPr lang="it-IT" sz="1633" dirty="0" err="1"/>
              <a:t>red</a:t>
            </a:r>
            <a:r>
              <a:rPr lang="it-IT" sz="1633" dirty="0"/>
              <a:t>, + 2H</a:t>
            </a:r>
            <a:r>
              <a:rPr lang="it-IT" sz="1633" baseline="30000" dirty="0"/>
              <a:t>+</a:t>
            </a:r>
            <a:r>
              <a:rPr lang="it-IT" sz="1633" dirty="0"/>
              <a:t> + 2e</a:t>
            </a:r>
            <a:r>
              <a:rPr lang="it-IT" sz="1633" baseline="30000" dirty="0"/>
              <a:t>-</a:t>
            </a:r>
            <a:endParaRPr lang="it-IT" sz="1633" dirty="0"/>
          </a:p>
        </p:txBody>
      </p:sp>
      <p:sp>
        <p:nvSpPr>
          <p:cNvPr id="6" name="CasellaDiTesto 5"/>
          <p:cNvSpPr txBox="1"/>
          <p:nvPr/>
        </p:nvSpPr>
        <p:spPr>
          <a:xfrm>
            <a:off x="4985719" y="4082107"/>
            <a:ext cx="1502145" cy="343620"/>
          </a:xfrm>
          <a:prstGeom prst="rect">
            <a:avLst/>
          </a:prstGeom>
          <a:noFill/>
        </p:spPr>
        <p:txBody>
          <a:bodyPr wrap="square" rtlCol="0">
            <a:spAutoFit/>
          </a:bodyPr>
          <a:lstStyle/>
          <a:p>
            <a:r>
              <a:rPr lang="it-IT" sz="1633" dirty="0" err="1"/>
              <a:t>ox</a:t>
            </a:r>
            <a:r>
              <a:rPr lang="it-IT" sz="1633" dirty="0"/>
              <a:t>, - 2H</a:t>
            </a:r>
            <a:r>
              <a:rPr lang="it-IT" sz="1633" baseline="30000" dirty="0"/>
              <a:t>+</a:t>
            </a:r>
            <a:r>
              <a:rPr lang="it-IT" sz="1633" dirty="0"/>
              <a:t> - 2e</a:t>
            </a:r>
            <a:r>
              <a:rPr lang="it-IT" sz="1633" baseline="30000" dirty="0"/>
              <a:t>-</a:t>
            </a:r>
            <a:endParaRPr lang="it-IT" sz="1633" dirty="0"/>
          </a:p>
        </p:txBody>
      </p:sp>
      <p:sp>
        <p:nvSpPr>
          <p:cNvPr id="7" name="CasellaDiTesto 6"/>
          <p:cNvSpPr txBox="1"/>
          <p:nvPr/>
        </p:nvSpPr>
        <p:spPr>
          <a:xfrm>
            <a:off x="5051030" y="3429001"/>
            <a:ext cx="1706231" cy="343620"/>
          </a:xfrm>
          <a:prstGeom prst="rect">
            <a:avLst/>
          </a:prstGeom>
          <a:noFill/>
        </p:spPr>
        <p:txBody>
          <a:bodyPr wrap="square" rtlCol="0">
            <a:spAutoFit/>
          </a:bodyPr>
          <a:lstStyle/>
          <a:p>
            <a:r>
              <a:rPr lang="it-IT" sz="1633" dirty="0" err="1"/>
              <a:t>red</a:t>
            </a:r>
            <a:r>
              <a:rPr lang="it-IT" sz="1633" dirty="0"/>
              <a:t>, + 2H</a:t>
            </a:r>
            <a:r>
              <a:rPr lang="it-IT" sz="1633" baseline="30000" dirty="0"/>
              <a:t>+</a:t>
            </a:r>
            <a:r>
              <a:rPr lang="it-IT" sz="1633" dirty="0"/>
              <a:t> + 2e</a:t>
            </a:r>
            <a:r>
              <a:rPr lang="it-IT" sz="1633" baseline="30000" dirty="0"/>
              <a:t>-</a:t>
            </a:r>
            <a:endParaRPr lang="it-IT" sz="1633" dirty="0"/>
          </a:p>
        </p:txBody>
      </p:sp>
      <p:sp>
        <p:nvSpPr>
          <p:cNvPr id="8" name="CasellaDiTesto 7"/>
          <p:cNvSpPr txBox="1"/>
          <p:nvPr/>
        </p:nvSpPr>
        <p:spPr>
          <a:xfrm>
            <a:off x="3222332" y="424711"/>
            <a:ext cx="5551404" cy="846194"/>
          </a:xfrm>
          <a:prstGeom prst="rect">
            <a:avLst/>
          </a:prstGeom>
          <a:noFill/>
        </p:spPr>
        <p:txBody>
          <a:bodyPr wrap="square" rtlCol="0">
            <a:spAutoFit/>
          </a:bodyPr>
          <a:lstStyle/>
          <a:p>
            <a:pPr algn="just"/>
            <a:r>
              <a:rPr lang="it-IT" sz="1633" dirty="0"/>
              <a:t>il coenzima NAD prende parte alle reazioni di ossidoriduzione dei composti organici trasferendo ioni idruro.</a:t>
            </a:r>
          </a:p>
        </p:txBody>
      </p:sp>
      <p:sp>
        <p:nvSpPr>
          <p:cNvPr id="9" name="CasellaDiTesto 8"/>
          <p:cNvSpPr txBox="1"/>
          <p:nvPr/>
        </p:nvSpPr>
        <p:spPr>
          <a:xfrm>
            <a:off x="7598144" y="4539281"/>
            <a:ext cx="3343659" cy="343620"/>
          </a:xfrm>
          <a:prstGeom prst="rect">
            <a:avLst/>
          </a:prstGeom>
          <a:noFill/>
        </p:spPr>
        <p:txBody>
          <a:bodyPr wrap="square" rtlCol="0">
            <a:spAutoFit/>
          </a:bodyPr>
          <a:lstStyle/>
          <a:p>
            <a:pPr algn="just"/>
            <a:r>
              <a:rPr lang="it-IT" sz="1633" dirty="0">
                <a:sym typeface="Symbol" panose="05050102010706020507" pitchFamily="18" charset="2"/>
              </a:rPr>
              <a:t></a:t>
            </a:r>
            <a:r>
              <a:rPr lang="it-IT" sz="1633" dirty="0" err="1">
                <a:sym typeface="Symbol" panose="05050102010706020507" pitchFamily="18" charset="2"/>
              </a:rPr>
              <a:t>E°red</a:t>
            </a:r>
            <a:r>
              <a:rPr lang="it-IT" sz="1633" dirty="0">
                <a:sym typeface="Symbol" panose="05050102010706020507" pitchFamily="18" charset="2"/>
              </a:rPr>
              <a:t> (NAD/NADH) = - 0,315 V</a:t>
            </a:r>
            <a:endParaRPr lang="it-IT" sz="1633" dirty="0"/>
          </a:p>
        </p:txBody>
      </p:sp>
      <p:sp>
        <p:nvSpPr>
          <p:cNvPr id="10" name="CasellaDiTesto 9"/>
          <p:cNvSpPr txBox="1"/>
          <p:nvPr/>
        </p:nvSpPr>
        <p:spPr>
          <a:xfrm>
            <a:off x="2765157" y="5127077"/>
            <a:ext cx="5420783" cy="594906"/>
          </a:xfrm>
          <a:prstGeom prst="rect">
            <a:avLst/>
          </a:prstGeom>
          <a:noFill/>
        </p:spPr>
        <p:txBody>
          <a:bodyPr wrap="square" rtlCol="0">
            <a:spAutoFit/>
          </a:bodyPr>
          <a:lstStyle/>
          <a:p>
            <a:pPr algn="just"/>
            <a:r>
              <a:rPr lang="it-IT" sz="1633" dirty="0"/>
              <a:t>il coenzima FAD funziona allo stesso modo, ma con un potenziale di riduzione maggiore.</a:t>
            </a:r>
          </a:p>
        </p:txBody>
      </p:sp>
      <p:sp>
        <p:nvSpPr>
          <p:cNvPr id="11" name="CasellaDiTesto 10"/>
          <p:cNvSpPr txBox="1"/>
          <p:nvPr/>
        </p:nvSpPr>
        <p:spPr>
          <a:xfrm>
            <a:off x="7532834" y="5649562"/>
            <a:ext cx="3343659" cy="343620"/>
          </a:xfrm>
          <a:prstGeom prst="rect">
            <a:avLst/>
          </a:prstGeom>
          <a:noFill/>
        </p:spPr>
        <p:txBody>
          <a:bodyPr wrap="square" rtlCol="0">
            <a:spAutoFit/>
          </a:bodyPr>
          <a:lstStyle/>
          <a:p>
            <a:pPr algn="just"/>
            <a:r>
              <a:rPr lang="it-IT" sz="1633" dirty="0">
                <a:sym typeface="Symbol" panose="05050102010706020507" pitchFamily="18" charset="2"/>
              </a:rPr>
              <a:t></a:t>
            </a:r>
            <a:r>
              <a:rPr lang="it-IT" sz="1633" dirty="0" err="1">
                <a:sym typeface="Symbol" panose="05050102010706020507" pitchFamily="18" charset="2"/>
              </a:rPr>
              <a:t>E°red</a:t>
            </a:r>
            <a:r>
              <a:rPr lang="it-IT" sz="1633" dirty="0">
                <a:sym typeface="Symbol" panose="05050102010706020507" pitchFamily="18" charset="2"/>
              </a:rPr>
              <a:t> (FAD/FADH</a:t>
            </a:r>
            <a:r>
              <a:rPr lang="it-IT" sz="1633" baseline="-25000" dirty="0">
                <a:sym typeface="Symbol" panose="05050102010706020507" pitchFamily="18" charset="2"/>
              </a:rPr>
              <a:t>2</a:t>
            </a:r>
            <a:r>
              <a:rPr lang="it-IT" sz="1633" dirty="0">
                <a:sym typeface="Symbol" panose="05050102010706020507" pitchFamily="18" charset="2"/>
              </a:rPr>
              <a:t>) = - 0,200 V</a:t>
            </a:r>
            <a:endParaRPr lang="it-IT" sz="1633" dirty="0"/>
          </a:p>
        </p:txBody>
      </p:sp>
    </p:spTree>
    <p:extLst>
      <p:ext uri="{BB962C8B-B14F-4D97-AF65-F5344CB8AC3E}">
        <p14:creationId xmlns:p14="http://schemas.microsoft.com/office/powerpoint/2010/main" val="314565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397E976-6D84-4431-9343-F186C72E4921}"/>
              </a:ext>
            </a:extLst>
          </p:cNvPr>
          <p:cNvSpPr>
            <a:spLocks noGrp="1"/>
          </p:cNvSpPr>
          <p:nvPr>
            <p:ph type="sldNum" sz="quarter" idx="12"/>
          </p:nvPr>
        </p:nvSpPr>
        <p:spPr/>
        <p:txBody>
          <a:bodyPr/>
          <a:lstStyle/>
          <a:p>
            <a:fld id="{0004AA74-5A22-416A-8014-EA82AB745332}" type="slidenum">
              <a:rPr lang="it-IT" smtClean="0"/>
              <a:pPr/>
              <a:t>13</a:t>
            </a:fld>
            <a:endParaRPr lang="it-IT"/>
          </a:p>
        </p:txBody>
      </p:sp>
      <p:sp>
        <p:nvSpPr>
          <p:cNvPr id="3" name="CasellaDiTesto 2">
            <a:extLst>
              <a:ext uri="{FF2B5EF4-FFF2-40B4-BE49-F238E27FC236}">
                <a16:creationId xmlns:a16="http://schemas.microsoft.com/office/drawing/2014/main" id="{636C665B-9AE3-4963-8880-3C3A6F8D034E}"/>
              </a:ext>
            </a:extLst>
          </p:cNvPr>
          <p:cNvSpPr txBox="1"/>
          <p:nvPr/>
        </p:nvSpPr>
        <p:spPr>
          <a:xfrm>
            <a:off x="1550536" y="628730"/>
            <a:ext cx="8784976" cy="1015663"/>
          </a:xfrm>
          <a:prstGeom prst="rect">
            <a:avLst/>
          </a:prstGeom>
          <a:noFill/>
        </p:spPr>
        <p:txBody>
          <a:bodyPr wrap="square" rtlCol="0">
            <a:spAutoFit/>
          </a:bodyPr>
          <a:lstStyle/>
          <a:p>
            <a:pPr algn="just"/>
            <a:r>
              <a:rPr lang="it-IT" sz="2000" baseline="0" dirty="0">
                <a:solidFill>
                  <a:srgbClr val="00B050"/>
                </a:solidFill>
              </a:rPr>
              <a:t>Per recuperare efficientemente energia da processi spontanei, questi vengono fatti avvenire in vari passaggi graduali e ordinati, formando progressivamente molecole di ATP.</a:t>
            </a:r>
          </a:p>
        </p:txBody>
      </p:sp>
      <p:sp>
        <p:nvSpPr>
          <p:cNvPr id="4" name="CasellaDiTesto 3">
            <a:extLst>
              <a:ext uri="{FF2B5EF4-FFF2-40B4-BE49-F238E27FC236}">
                <a16:creationId xmlns:a16="http://schemas.microsoft.com/office/drawing/2014/main" id="{467384A0-9BBA-4446-836D-E62D44A6CDBF}"/>
              </a:ext>
            </a:extLst>
          </p:cNvPr>
          <p:cNvSpPr txBox="1"/>
          <p:nvPr/>
        </p:nvSpPr>
        <p:spPr>
          <a:xfrm>
            <a:off x="1478528" y="1780858"/>
            <a:ext cx="8784976" cy="1323439"/>
          </a:xfrm>
          <a:prstGeom prst="rect">
            <a:avLst/>
          </a:prstGeom>
          <a:noFill/>
        </p:spPr>
        <p:txBody>
          <a:bodyPr wrap="square" rtlCol="0">
            <a:spAutoFit/>
          </a:bodyPr>
          <a:lstStyle/>
          <a:p>
            <a:pPr algn="just"/>
            <a:r>
              <a:rPr lang="it-IT" sz="2000" baseline="0" dirty="0">
                <a:solidFill>
                  <a:srgbClr val="FF00FF"/>
                </a:solidFill>
              </a:rPr>
              <a:t>Nel catabolismo, alcuni processi generano direttamente ATP tramite reazioni di fosforilazione. In molti altri casi si genera dapprima NADH o FADH</a:t>
            </a:r>
            <a:r>
              <a:rPr lang="it-IT" sz="2000" baseline="-25000" dirty="0">
                <a:solidFill>
                  <a:srgbClr val="FF00FF"/>
                </a:solidFill>
              </a:rPr>
              <a:t>2</a:t>
            </a:r>
            <a:r>
              <a:rPr lang="it-IT" sz="2000" baseline="0" dirty="0">
                <a:solidFill>
                  <a:srgbClr val="FF00FF"/>
                </a:solidFill>
              </a:rPr>
              <a:t>, e questi vengono poi ossidati da O</a:t>
            </a:r>
            <a:r>
              <a:rPr lang="it-IT" sz="2000" baseline="-25000" dirty="0">
                <a:solidFill>
                  <a:srgbClr val="FF00FF"/>
                </a:solidFill>
              </a:rPr>
              <a:t>2</a:t>
            </a:r>
            <a:r>
              <a:rPr lang="it-IT" sz="2000" baseline="0" dirty="0">
                <a:solidFill>
                  <a:srgbClr val="FF00FF"/>
                </a:solidFill>
              </a:rPr>
              <a:t> nei mitocondri, rigenerando NAD o FAD e producendo una grande quantità di ATP. </a:t>
            </a:r>
          </a:p>
        </p:txBody>
      </p:sp>
      <p:sp>
        <p:nvSpPr>
          <p:cNvPr id="5" name="CasellaDiTesto 4">
            <a:extLst>
              <a:ext uri="{FF2B5EF4-FFF2-40B4-BE49-F238E27FC236}">
                <a16:creationId xmlns:a16="http://schemas.microsoft.com/office/drawing/2014/main" id="{AAC5BBE3-5210-46D2-94AB-312C7DDF2E8C}"/>
              </a:ext>
            </a:extLst>
          </p:cNvPr>
          <p:cNvSpPr txBox="1"/>
          <p:nvPr/>
        </p:nvSpPr>
        <p:spPr>
          <a:xfrm>
            <a:off x="1478528" y="3245872"/>
            <a:ext cx="8784976" cy="1323439"/>
          </a:xfrm>
          <a:prstGeom prst="rect">
            <a:avLst/>
          </a:prstGeom>
          <a:noFill/>
        </p:spPr>
        <p:txBody>
          <a:bodyPr wrap="square" rtlCol="0">
            <a:spAutoFit/>
          </a:bodyPr>
          <a:lstStyle/>
          <a:p>
            <a:pPr algn="just"/>
            <a:r>
              <a:rPr lang="it-IT" sz="2000" baseline="0" dirty="0">
                <a:solidFill>
                  <a:srgbClr val="0070C0"/>
                </a:solidFill>
              </a:rPr>
              <a:t>Le reazioni che avvengono nelle varie vie metaboliche devono essere </a:t>
            </a:r>
            <a:r>
              <a:rPr lang="it-IT" sz="2000" b="1" baseline="0" dirty="0">
                <a:solidFill>
                  <a:srgbClr val="0070C0"/>
                </a:solidFill>
              </a:rPr>
              <a:t>veloci</a:t>
            </a:r>
            <a:r>
              <a:rPr lang="it-IT" sz="2000" baseline="0" dirty="0">
                <a:solidFill>
                  <a:srgbClr val="0070C0"/>
                </a:solidFill>
              </a:rPr>
              <a:t> e </a:t>
            </a:r>
            <a:r>
              <a:rPr lang="it-IT" sz="2000" b="1" baseline="0" dirty="0">
                <a:solidFill>
                  <a:srgbClr val="0070C0"/>
                </a:solidFill>
              </a:rPr>
              <a:t>specifiche</a:t>
            </a:r>
            <a:r>
              <a:rPr lang="it-IT" sz="2000" baseline="0" dirty="0">
                <a:solidFill>
                  <a:srgbClr val="0070C0"/>
                </a:solidFill>
              </a:rPr>
              <a:t>: devono riguardare solo il substrato desiderato e non formare sottoprodotti inutili. Per questo motivo devono</a:t>
            </a:r>
            <a:r>
              <a:rPr lang="it-IT" sz="2000" dirty="0">
                <a:solidFill>
                  <a:srgbClr val="0070C0"/>
                </a:solidFill>
              </a:rPr>
              <a:t> essere catalizzate da </a:t>
            </a:r>
            <a:r>
              <a:rPr lang="it-IT" sz="2000" b="1" dirty="0">
                <a:solidFill>
                  <a:srgbClr val="0070C0"/>
                </a:solidFill>
              </a:rPr>
              <a:t>enzimi</a:t>
            </a:r>
            <a:r>
              <a:rPr lang="it-IT" sz="2000" dirty="0">
                <a:solidFill>
                  <a:srgbClr val="0070C0"/>
                </a:solidFill>
              </a:rPr>
              <a:t>.</a:t>
            </a:r>
            <a:r>
              <a:rPr lang="it-IT" sz="2000" baseline="0" dirty="0">
                <a:solidFill>
                  <a:srgbClr val="0070C0"/>
                </a:solidFill>
              </a:rPr>
              <a:t> </a:t>
            </a:r>
          </a:p>
        </p:txBody>
      </p:sp>
    </p:spTree>
    <p:extLst>
      <p:ext uri="{BB962C8B-B14F-4D97-AF65-F5344CB8AC3E}">
        <p14:creationId xmlns:p14="http://schemas.microsoft.com/office/powerpoint/2010/main" val="230252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0819" y="336356"/>
            <a:ext cx="6668852" cy="483209"/>
          </a:xfrm>
          <a:prstGeom prst="rect">
            <a:avLst/>
          </a:prstGeom>
          <a:noFill/>
        </p:spPr>
        <p:txBody>
          <a:bodyPr wrap="square" rtlCol="0">
            <a:spAutoFit/>
          </a:bodyPr>
          <a:lstStyle/>
          <a:p>
            <a:pPr algn="just" fontAlgn="base">
              <a:spcBef>
                <a:spcPct val="0"/>
              </a:spcBef>
              <a:spcAft>
                <a:spcPct val="0"/>
              </a:spcAft>
            </a:pPr>
            <a:r>
              <a:rPr lang="it-IT" sz="2540" b="1" dirty="0">
                <a:solidFill>
                  <a:srgbClr val="00B050"/>
                </a:solidFill>
                <a:latin typeface="HelveticaNeueLT Com 55 Roman" pitchFamily="34" charset="0"/>
              </a:rPr>
              <a:t>CINETICA: LA VELOCITA’ DI REAZIONE</a:t>
            </a:r>
          </a:p>
        </p:txBody>
      </p:sp>
      <p:sp>
        <p:nvSpPr>
          <p:cNvPr id="3" name="CasellaDiTesto 2"/>
          <p:cNvSpPr txBox="1"/>
          <p:nvPr/>
        </p:nvSpPr>
        <p:spPr>
          <a:xfrm>
            <a:off x="2662519" y="1089212"/>
            <a:ext cx="6535270" cy="707886"/>
          </a:xfrm>
          <a:prstGeom prst="rect">
            <a:avLst/>
          </a:prstGeom>
          <a:noFill/>
        </p:spPr>
        <p:txBody>
          <a:bodyPr wrap="square" rtlCol="0">
            <a:spAutoFit/>
          </a:bodyPr>
          <a:lstStyle/>
          <a:p>
            <a:r>
              <a:rPr lang="it-IT" sz="2000" dirty="0">
                <a:solidFill>
                  <a:srgbClr val="000000"/>
                </a:solidFill>
              </a:rPr>
              <a:t>La velocità di una reazione chimica si definisce come la variazione della concentrazione dei reagenti nel tempo:</a:t>
            </a:r>
          </a:p>
        </p:txBody>
      </p:sp>
      <p:sp>
        <p:nvSpPr>
          <p:cNvPr id="6" name="CasellaDiTesto 5"/>
          <p:cNvSpPr txBox="1"/>
          <p:nvPr/>
        </p:nvSpPr>
        <p:spPr>
          <a:xfrm>
            <a:off x="811308" y="4199966"/>
            <a:ext cx="6342528" cy="1323439"/>
          </a:xfrm>
          <a:prstGeom prst="rect">
            <a:avLst/>
          </a:prstGeom>
          <a:noFill/>
        </p:spPr>
        <p:txBody>
          <a:bodyPr wrap="square" rtlCol="0">
            <a:spAutoFit/>
          </a:bodyPr>
          <a:lstStyle/>
          <a:p>
            <a:r>
              <a:rPr lang="it-IT" sz="2000" dirty="0">
                <a:solidFill>
                  <a:srgbClr val="000000"/>
                </a:solidFill>
              </a:rPr>
              <a:t>La concentrazione dei reagenti diminuisce nel tempo, da cui il segno ( - ). L’andamento della concentrazione nel tempo è del tipo indicato nel grafico. L’unità di misura di v è mol L</a:t>
            </a:r>
            <a:r>
              <a:rPr lang="it-IT" sz="2000" baseline="30000" dirty="0">
                <a:solidFill>
                  <a:srgbClr val="000000"/>
                </a:solidFill>
              </a:rPr>
              <a:t>-1</a:t>
            </a:r>
            <a:r>
              <a:rPr lang="it-IT" sz="2000" dirty="0">
                <a:solidFill>
                  <a:srgbClr val="000000"/>
                </a:solidFill>
              </a:rPr>
              <a:t> s</a:t>
            </a:r>
            <a:r>
              <a:rPr lang="it-IT" sz="2000" baseline="30000" dirty="0">
                <a:solidFill>
                  <a:srgbClr val="000000"/>
                </a:solidFill>
              </a:rPr>
              <a:t>-1</a:t>
            </a:r>
            <a:r>
              <a:rPr lang="it-IT" sz="2000" dirty="0">
                <a:solidFill>
                  <a:srgbClr val="000000"/>
                </a:solidFill>
              </a:rPr>
              <a:t>.</a:t>
            </a:r>
            <a:endParaRPr lang="it-IT" sz="2000" baseline="30000" dirty="0">
              <a:solidFill>
                <a:srgbClr val="000000"/>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624" y="2335866"/>
            <a:ext cx="4203326" cy="3454458"/>
          </a:xfrm>
          <a:prstGeom prst="rect">
            <a:avLst/>
          </a:prstGeom>
        </p:spPr>
      </p:pic>
      <p:grpSp>
        <p:nvGrpSpPr>
          <p:cNvPr id="8" name="Gruppo 7">
            <a:extLst>
              <a:ext uri="{FF2B5EF4-FFF2-40B4-BE49-F238E27FC236}">
                <a16:creationId xmlns:a16="http://schemas.microsoft.com/office/drawing/2014/main" id="{14CFF020-30AF-4813-9705-9B100A55DC3F}"/>
              </a:ext>
            </a:extLst>
          </p:cNvPr>
          <p:cNvGrpSpPr/>
          <p:nvPr/>
        </p:nvGrpSpPr>
        <p:grpSpPr>
          <a:xfrm>
            <a:off x="3240741" y="2232213"/>
            <a:ext cx="1869141" cy="1611101"/>
            <a:chOff x="3240741" y="2232213"/>
            <a:chExt cx="1869141" cy="1611101"/>
          </a:xfrm>
        </p:grpSpPr>
        <mc:AlternateContent xmlns:mc="http://schemas.openxmlformats.org/markup-compatibility/2006" xmlns:a14="http://schemas.microsoft.com/office/drawing/2010/main">
          <mc:Choice Requires="a14">
            <p:sp>
              <p:nvSpPr>
                <p:cNvPr id="5" name="CasellaDiTesto 4"/>
                <p:cNvSpPr txBox="1"/>
                <p:nvPr/>
              </p:nvSpPr>
              <p:spPr>
                <a:xfrm>
                  <a:off x="3240741" y="3119718"/>
                  <a:ext cx="1869141" cy="723596"/>
                </a:xfrm>
                <a:prstGeom prst="rect">
                  <a:avLst/>
                </a:prstGeom>
                <a:noFill/>
              </p:spPr>
              <p:txBody>
                <a:bodyPr wrap="square" rtlCol="0">
                  <a:spAutoFit/>
                </a:bodyPr>
                <a:lstStyle/>
                <a:p>
                  <a:r>
                    <a:rPr lang="it-IT" sz="2800" dirty="0">
                      <a:solidFill>
                        <a:srgbClr val="000000"/>
                      </a:solidFill>
                      <a:latin typeface="Cambria Math" panose="02040503050406030204" pitchFamily="18" charset="0"/>
                      <a:ea typeface="Cambria Math" panose="02040503050406030204" pitchFamily="18" charset="0"/>
                    </a:rPr>
                    <a:t>v = - </a:t>
                  </a:r>
                  <a14:m>
                    <m:oMath xmlns:m="http://schemas.openxmlformats.org/officeDocument/2006/math">
                      <m:f>
                        <m:fPr>
                          <m:ctrlPr>
                            <a:rPr lang="it-IT" sz="2800" i="1">
                              <a:solidFill>
                                <a:srgbClr val="000000"/>
                              </a:solidFill>
                              <a:latin typeface="Cambria Math" panose="02040503050406030204" pitchFamily="18" charset="0"/>
                              <a:ea typeface="Cambria Math" panose="02040503050406030204" pitchFamily="18" charset="0"/>
                            </a:rPr>
                          </m:ctrlPr>
                        </m:fPr>
                        <m:num>
                          <m:r>
                            <a:rPr lang="it-IT" sz="2800" i="1">
                              <a:solidFill>
                                <a:srgbClr val="000000"/>
                              </a:solidFill>
                              <a:latin typeface="Cambria Math" panose="02040503050406030204" pitchFamily="18" charset="0"/>
                              <a:ea typeface="Cambria Math" panose="02040503050406030204" pitchFamily="18" charset="0"/>
                            </a:rPr>
                            <m:t>𝑑</m:t>
                          </m:r>
                          <m:r>
                            <a:rPr lang="it-IT" sz="2800" i="1">
                              <a:solidFill>
                                <a:srgbClr val="000000"/>
                              </a:solidFill>
                              <a:latin typeface="Cambria Math" panose="02040503050406030204" pitchFamily="18" charset="0"/>
                              <a:ea typeface="Cambria Math" panose="02040503050406030204" pitchFamily="18" charset="0"/>
                            </a:rPr>
                            <m:t>[</m:t>
                          </m:r>
                          <m:r>
                            <a:rPr lang="it-IT" sz="2800" i="1">
                              <a:solidFill>
                                <a:srgbClr val="000000"/>
                              </a:solidFill>
                              <a:latin typeface="Cambria Math" panose="02040503050406030204" pitchFamily="18" charset="0"/>
                              <a:ea typeface="Cambria Math" panose="02040503050406030204" pitchFamily="18" charset="0"/>
                            </a:rPr>
                            <m:t>𝐴</m:t>
                          </m:r>
                          <m:r>
                            <a:rPr lang="it-IT" sz="2800" i="1">
                              <a:solidFill>
                                <a:srgbClr val="000000"/>
                              </a:solidFill>
                              <a:latin typeface="Cambria Math" panose="02040503050406030204" pitchFamily="18" charset="0"/>
                              <a:ea typeface="Cambria Math" panose="02040503050406030204" pitchFamily="18" charset="0"/>
                            </a:rPr>
                            <m:t>]</m:t>
                          </m:r>
                        </m:num>
                        <m:den>
                          <m:r>
                            <a:rPr lang="it-IT" sz="2800" i="1">
                              <a:solidFill>
                                <a:srgbClr val="000000"/>
                              </a:solidFill>
                              <a:latin typeface="Cambria Math" panose="02040503050406030204" pitchFamily="18" charset="0"/>
                              <a:ea typeface="Cambria Math" panose="02040503050406030204" pitchFamily="18" charset="0"/>
                            </a:rPr>
                            <m:t>𝑑𝑡</m:t>
                          </m:r>
                        </m:den>
                      </m:f>
                    </m:oMath>
                  </a14:m>
                  <a:r>
                    <a:rPr lang="it-IT" sz="2800" dirty="0">
                      <a:solidFill>
                        <a:srgbClr val="000000"/>
                      </a:solidFill>
                      <a:latin typeface="Cambria Math" panose="02040503050406030204" pitchFamily="18" charset="0"/>
                      <a:ea typeface="Cambria Math" panose="02040503050406030204" pitchFamily="18" charset="0"/>
                    </a:rPr>
                    <a:t> </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3240741" y="3119718"/>
                  <a:ext cx="1869141" cy="723596"/>
                </a:xfrm>
                <a:prstGeom prst="rect">
                  <a:avLst/>
                </a:prstGeom>
                <a:blipFill>
                  <a:blip r:embed="rId3"/>
                  <a:stretch>
                    <a:fillRect l="-6863" b="-9322"/>
                  </a:stretch>
                </a:blipFill>
              </p:spPr>
              <p:txBody>
                <a:bodyPr/>
                <a:lstStyle/>
                <a:p>
                  <a:r>
                    <a:rPr lang="it-IT">
                      <a:noFill/>
                    </a:rPr>
                    <a:t> </a:t>
                  </a:r>
                </a:p>
              </p:txBody>
            </p:sp>
          </mc:Fallback>
        </mc:AlternateContent>
        <p:sp>
          <p:nvSpPr>
            <p:cNvPr id="4" name="CasellaDiTesto 3"/>
            <p:cNvSpPr txBox="1"/>
            <p:nvPr/>
          </p:nvSpPr>
          <p:spPr>
            <a:xfrm>
              <a:off x="3536578" y="2232213"/>
              <a:ext cx="1425388" cy="400110"/>
            </a:xfrm>
            <a:prstGeom prst="rect">
              <a:avLst/>
            </a:prstGeom>
            <a:noFill/>
          </p:spPr>
          <p:txBody>
            <a:bodyPr wrap="square" rtlCol="0">
              <a:spAutoFit/>
            </a:bodyPr>
            <a:lstStyle/>
            <a:p>
              <a:r>
                <a:rPr lang="it-IT" sz="2000" dirty="0"/>
                <a:t>A + B = C</a:t>
              </a:r>
            </a:p>
          </p:txBody>
        </p:sp>
      </p:grpSp>
    </p:spTree>
    <p:extLst>
      <p:ext uri="{BB962C8B-B14F-4D97-AF65-F5344CB8AC3E}">
        <p14:creationId xmlns:p14="http://schemas.microsoft.com/office/powerpoint/2010/main" val="18459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93576" y="672353"/>
            <a:ext cx="7651377" cy="646331"/>
          </a:xfrm>
          <a:prstGeom prst="rect">
            <a:avLst/>
          </a:prstGeom>
          <a:noFill/>
        </p:spPr>
        <p:txBody>
          <a:bodyPr wrap="square" rtlCol="0">
            <a:spAutoFit/>
          </a:bodyPr>
          <a:lstStyle/>
          <a:p>
            <a:r>
              <a:rPr lang="it-IT" dirty="0"/>
              <a:t>per misurare la velocità di una reazione si determina la concentrazione del reagente nell’istante iniziale, e poi ancora dopo un certo tempo.</a:t>
            </a:r>
          </a:p>
        </p:txBody>
      </p:sp>
      <p:grpSp>
        <p:nvGrpSpPr>
          <p:cNvPr id="8" name="Gruppo 7"/>
          <p:cNvGrpSpPr/>
          <p:nvPr/>
        </p:nvGrpSpPr>
        <p:grpSpPr>
          <a:xfrm>
            <a:off x="5271248" y="1613645"/>
            <a:ext cx="5946680" cy="3740063"/>
            <a:chOff x="5271248" y="1613645"/>
            <a:chExt cx="5946680" cy="3740063"/>
          </a:xfrm>
        </p:grpSpPr>
        <p:pic>
          <p:nvPicPr>
            <p:cNvPr id="3" name="Immagine 2"/>
            <p:cNvPicPr>
              <a:picLocks noChangeAspect="1"/>
            </p:cNvPicPr>
            <p:nvPr/>
          </p:nvPicPr>
          <p:blipFill>
            <a:blip r:embed="rId2"/>
            <a:stretch>
              <a:fillRect/>
            </a:stretch>
          </p:blipFill>
          <p:spPr>
            <a:xfrm>
              <a:off x="5626753" y="1804707"/>
              <a:ext cx="5591175" cy="3409950"/>
            </a:xfrm>
            <a:prstGeom prst="rect">
              <a:avLst/>
            </a:prstGeom>
          </p:spPr>
        </p:pic>
        <p:sp>
          <p:nvSpPr>
            <p:cNvPr id="4" name="CasellaDiTesto 3"/>
            <p:cNvSpPr txBox="1"/>
            <p:nvPr/>
          </p:nvSpPr>
          <p:spPr>
            <a:xfrm>
              <a:off x="5271248" y="1613645"/>
              <a:ext cx="1008528" cy="646331"/>
            </a:xfrm>
            <a:prstGeom prst="rect">
              <a:avLst/>
            </a:prstGeom>
            <a:noFill/>
          </p:spPr>
          <p:txBody>
            <a:bodyPr wrap="square" rtlCol="0">
              <a:spAutoFit/>
            </a:bodyPr>
            <a:lstStyle/>
            <a:p>
              <a:pPr algn="ctr"/>
              <a:r>
                <a:rPr lang="it-IT" dirty="0"/>
                <a:t>[A]</a:t>
              </a:r>
            </a:p>
            <a:p>
              <a:pPr algn="ctr"/>
              <a:r>
                <a:rPr lang="it-IT" dirty="0"/>
                <a:t>(mol/L)</a:t>
              </a:r>
            </a:p>
          </p:txBody>
        </p:sp>
        <p:sp>
          <p:nvSpPr>
            <p:cNvPr id="7" name="CasellaDiTesto 6"/>
            <p:cNvSpPr txBox="1"/>
            <p:nvPr/>
          </p:nvSpPr>
          <p:spPr>
            <a:xfrm>
              <a:off x="10269072" y="4984376"/>
              <a:ext cx="658906" cy="369332"/>
            </a:xfrm>
            <a:prstGeom prst="rect">
              <a:avLst/>
            </a:prstGeom>
            <a:solidFill>
              <a:schemeClr val="bg1"/>
            </a:solidFill>
          </p:spPr>
          <p:txBody>
            <a:bodyPr wrap="square" rtlCol="0">
              <a:spAutoFit/>
            </a:bodyPr>
            <a:lstStyle/>
            <a:p>
              <a:r>
                <a:rPr lang="it-IT" dirty="0"/>
                <a:t>t (s)</a:t>
              </a:r>
            </a:p>
          </p:txBody>
        </p:sp>
      </p:grpSp>
      <p:grpSp>
        <p:nvGrpSpPr>
          <p:cNvPr id="9" name="Gruppo 8"/>
          <p:cNvGrpSpPr/>
          <p:nvPr/>
        </p:nvGrpSpPr>
        <p:grpSpPr>
          <a:xfrm>
            <a:off x="5620872" y="2393577"/>
            <a:ext cx="676835" cy="1839544"/>
            <a:chOff x="2931460" y="2366683"/>
            <a:chExt cx="676835" cy="1839544"/>
          </a:xfrm>
        </p:grpSpPr>
        <p:sp>
          <p:nvSpPr>
            <p:cNvPr id="5" name="CasellaDiTesto 4"/>
            <p:cNvSpPr txBox="1"/>
            <p:nvPr/>
          </p:nvSpPr>
          <p:spPr>
            <a:xfrm>
              <a:off x="2931460" y="2366683"/>
              <a:ext cx="658906" cy="369332"/>
            </a:xfrm>
            <a:prstGeom prst="rect">
              <a:avLst/>
            </a:prstGeom>
            <a:noFill/>
          </p:spPr>
          <p:txBody>
            <a:bodyPr wrap="square" rtlCol="0">
              <a:spAutoFit/>
            </a:bodyPr>
            <a:lstStyle/>
            <a:p>
              <a:r>
                <a:rPr lang="it-IT" dirty="0"/>
                <a:t>2,32</a:t>
              </a:r>
            </a:p>
          </p:txBody>
        </p:sp>
        <p:sp>
          <p:nvSpPr>
            <p:cNvPr id="6" name="CasellaDiTesto 5"/>
            <p:cNvSpPr txBox="1"/>
            <p:nvPr/>
          </p:nvSpPr>
          <p:spPr>
            <a:xfrm>
              <a:off x="2949389" y="3836895"/>
              <a:ext cx="658906" cy="369332"/>
            </a:xfrm>
            <a:prstGeom prst="rect">
              <a:avLst/>
            </a:prstGeom>
            <a:noFill/>
          </p:spPr>
          <p:txBody>
            <a:bodyPr wrap="square" rtlCol="0">
              <a:spAutoFit/>
            </a:bodyPr>
            <a:lstStyle/>
            <a:p>
              <a:r>
                <a:rPr lang="it-IT" dirty="0"/>
                <a:t>2,01</a:t>
              </a:r>
            </a:p>
          </p:txBody>
        </p:sp>
      </p:grpSp>
      <p:sp>
        <p:nvSpPr>
          <p:cNvPr id="10" name="CasellaDiTesto 9"/>
          <p:cNvSpPr txBox="1"/>
          <p:nvPr/>
        </p:nvSpPr>
        <p:spPr>
          <a:xfrm>
            <a:off x="6804213" y="4988859"/>
            <a:ext cx="658906" cy="369332"/>
          </a:xfrm>
          <a:prstGeom prst="rect">
            <a:avLst/>
          </a:prstGeom>
          <a:solidFill>
            <a:schemeClr val="bg1"/>
          </a:solidFill>
        </p:spPr>
        <p:txBody>
          <a:bodyPr wrap="square" rtlCol="0">
            <a:spAutoFit/>
          </a:bodyPr>
          <a:lstStyle/>
          <a:p>
            <a:r>
              <a:rPr lang="it-IT" dirty="0"/>
              <a:t>200</a:t>
            </a:r>
          </a:p>
        </p:txBody>
      </p:sp>
      <mc:AlternateContent xmlns:mc="http://schemas.openxmlformats.org/markup-compatibility/2006" xmlns:a14="http://schemas.microsoft.com/office/drawing/2010/main">
        <mc:Choice Requires="a14">
          <p:sp>
            <p:nvSpPr>
              <p:cNvPr id="11" name="CasellaDiTesto 10"/>
              <p:cNvSpPr txBox="1"/>
              <p:nvPr/>
            </p:nvSpPr>
            <p:spPr>
              <a:xfrm>
                <a:off x="699246" y="2286001"/>
                <a:ext cx="4814047" cy="633443"/>
              </a:xfrm>
              <a:prstGeom prst="rect">
                <a:avLst/>
              </a:prstGeom>
              <a:noFill/>
            </p:spPr>
            <p:txBody>
              <a:bodyPr wrap="square" rtlCol="0">
                <a:spAutoFit/>
              </a:bodyPr>
              <a:lstStyle/>
              <a:p>
                <a:r>
                  <a:rPr lang="it-IT" sz="2400" dirty="0">
                    <a:latin typeface="Cambria Math" panose="02040503050406030204" pitchFamily="18" charset="0"/>
                    <a:ea typeface="Cambria Math" panose="02040503050406030204" pitchFamily="18" charset="0"/>
                  </a:rPr>
                  <a:t>v = </a:t>
                </a:r>
                <a14:m>
                  <m:oMath xmlns:m="http://schemas.openxmlformats.org/officeDocument/2006/math">
                    <m:r>
                      <a:rPr lang="it-IT" sz="2400" b="0" i="1" smtClean="0">
                        <a:latin typeface="Cambria Math" panose="02040503050406030204" pitchFamily="18" charset="0"/>
                        <a:ea typeface="Cambria Math" panose="02040503050406030204" pitchFamily="18" charset="0"/>
                      </a:rPr>
                      <m:t>− </m:t>
                    </m:r>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𝐴</m:t>
                        </m:r>
                        <m:r>
                          <a:rPr lang="it-IT" sz="2400" b="0" i="1" smtClean="0">
                            <a:latin typeface="Cambria Math" panose="02040503050406030204" pitchFamily="18" charset="0"/>
                            <a:ea typeface="Cambria Math" panose="02040503050406030204" pitchFamily="18" charset="0"/>
                          </a:rPr>
                          <m:t>]</m:t>
                        </m:r>
                      </m:num>
                      <m:den>
                        <m:r>
                          <a:rPr lang="it-IT" sz="2400" b="0" i="1" smtClean="0">
                            <a:latin typeface="Cambria Math" panose="02040503050406030204" pitchFamily="18" charset="0"/>
                            <a:ea typeface="Cambria Math" panose="02040503050406030204" pitchFamily="18" charset="0"/>
                          </a:rPr>
                          <m:t>∆</m:t>
                        </m:r>
                        <m:r>
                          <a:rPr lang="it-IT" sz="2400" b="0" i="1" smtClean="0">
                            <a:latin typeface="Cambria Math" panose="02040503050406030204" pitchFamily="18" charset="0"/>
                            <a:ea typeface="Cambria Math" panose="02040503050406030204" pitchFamily="18" charset="0"/>
                          </a:rPr>
                          <m:t>𝑡</m:t>
                        </m:r>
                      </m:den>
                    </m:f>
                  </m:oMath>
                </a14:m>
                <a:r>
                  <a:rPr lang="it-IT" sz="2400" dirty="0">
                    <a:latin typeface="Cambria Math" panose="02040503050406030204" pitchFamily="18" charset="0"/>
                    <a:ea typeface="Cambria Math" panose="02040503050406030204" pitchFamily="18" charset="0"/>
                  </a:rPr>
                  <a:t> = </a:t>
                </a:r>
                <a14:m>
                  <m:oMath xmlns:m="http://schemas.openxmlformats.org/officeDocument/2006/math">
                    <m:f>
                      <m:fPr>
                        <m:ctrlPr>
                          <a:rPr lang="it-IT" sz="2400" b="0" i="1" smtClean="0">
                            <a:latin typeface="Cambria Math" panose="02040503050406030204" pitchFamily="18" charset="0"/>
                            <a:ea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2,32  −  2,01</m:t>
                        </m:r>
                      </m:num>
                      <m:den>
                        <m:r>
                          <a:rPr lang="it-IT" sz="2400" b="0" i="1" smtClean="0">
                            <a:latin typeface="Cambria Math" panose="02040503050406030204" pitchFamily="18" charset="0"/>
                            <a:ea typeface="Cambria Math" panose="02040503050406030204" pitchFamily="18" charset="0"/>
                          </a:rPr>
                          <m:t>200</m:t>
                        </m:r>
                      </m:den>
                    </m:f>
                  </m:oMath>
                </a14:m>
                <a:r>
                  <a:rPr lang="it-IT" sz="2400" dirty="0">
                    <a:latin typeface="Cambria Math" panose="02040503050406030204" pitchFamily="18" charset="0"/>
                    <a:ea typeface="Cambria Math" panose="02040503050406030204" pitchFamily="18" charset="0"/>
                  </a:rPr>
                  <a:t>  = </a:t>
                </a:r>
                <a:r>
                  <a:rPr lang="it-IT" sz="2000" dirty="0">
                    <a:latin typeface="Cambria Math" panose="02040503050406030204" pitchFamily="18" charset="0"/>
                    <a:ea typeface="Cambria Math" panose="02040503050406030204" pitchFamily="18" charset="0"/>
                  </a:rPr>
                  <a:t>1,6 x 10</a:t>
                </a:r>
                <a:r>
                  <a:rPr lang="it-IT" sz="2000" baseline="30000" dirty="0">
                    <a:latin typeface="Cambria Math" panose="02040503050406030204" pitchFamily="18" charset="0"/>
                    <a:ea typeface="Cambria Math" panose="02040503050406030204" pitchFamily="18" charset="0"/>
                  </a:rPr>
                  <a:t>-3</a:t>
                </a:r>
                <a:endParaRPr lang="it-IT" sz="2000" dirty="0">
                  <a:latin typeface="Cambria Math" panose="02040503050406030204" pitchFamily="18" charset="0"/>
                  <a:ea typeface="Cambria Math" panose="02040503050406030204" pitchFamily="18" charset="0"/>
                </a:endParaRPr>
              </a:p>
            </p:txBody>
          </p:sp>
        </mc:Choice>
        <mc:Fallback xmlns="">
          <p:sp>
            <p:nvSpPr>
              <p:cNvPr id="11" name="CasellaDiTesto 10"/>
              <p:cNvSpPr txBox="1">
                <a:spLocks noRot="1" noChangeAspect="1" noMove="1" noResize="1" noEditPoints="1" noAdjustHandles="1" noChangeArrowheads="1" noChangeShapeType="1" noTextEdit="1"/>
              </p:cNvSpPr>
              <p:nvPr/>
            </p:nvSpPr>
            <p:spPr>
              <a:xfrm>
                <a:off x="699246" y="2286001"/>
                <a:ext cx="4814047" cy="633443"/>
              </a:xfrm>
              <a:prstGeom prst="rect">
                <a:avLst/>
              </a:prstGeom>
              <a:blipFill rotWithShape="0">
                <a:blip r:embed="rId3"/>
                <a:stretch>
                  <a:fillRect l="-2028" b="-6731"/>
                </a:stretch>
              </a:blipFill>
            </p:spPr>
            <p:txBody>
              <a:bodyPr/>
              <a:lstStyle/>
              <a:p>
                <a:r>
                  <a:rPr lang="it-IT">
                    <a:noFill/>
                  </a:rPr>
                  <a:t> </a:t>
                </a:r>
              </a:p>
            </p:txBody>
          </p:sp>
        </mc:Fallback>
      </mc:AlternateContent>
      <p:sp>
        <p:nvSpPr>
          <p:cNvPr id="12" name="CasellaDiTesto 11"/>
          <p:cNvSpPr txBox="1"/>
          <p:nvPr/>
        </p:nvSpPr>
        <p:spPr>
          <a:xfrm>
            <a:off x="1008530" y="3429000"/>
            <a:ext cx="3832410" cy="646331"/>
          </a:xfrm>
          <a:prstGeom prst="rect">
            <a:avLst/>
          </a:prstGeom>
          <a:noFill/>
        </p:spPr>
        <p:txBody>
          <a:bodyPr wrap="square" rtlCol="0">
            <a:spAutoFit/>
          </a:bodyPr>
          <a:lstStyle/>
          <a:p>
            <a:r>
              <a:rPr lang="it-IT" dirty="0"/>
              <a:t>la derivata rappresenta la </a:t>
            </a:r>
            <a:r>
              <a:rPr lang="it-IT" b="1" dirty="0"/>
              <a:t>tangente</a:t>
            </a:r>
            <a:r>
              <a:rPr lang="it-IT" dirty="0"/>
              <a:t> alla curva nell’istante iniziale.</a:t>
            </a:r>
          </a:p>
        </p:txBody>
      </p:sp>
      <p:sp>
        <p:nvSpPr>
          <p:cNvPr id="13" name="CasellaDiTesto 12"/>
          <p:cNvSpPr txBox="1"/>
          <p:nvPr/>
        </p:nvSpPr>
        <p:spPr>
          <a:xfrm>
            <a:off x="1026459" y="4334434"/>
            <a:ext cx="3832410" cy="923330"/>
          </a:xfrm>
          <a:prstGeom prst="rect">
            <a:avLst/>
          </a:prstGeom>
          <a:noFill/>
        </p:spPr>
        <p:txBody>
          <a:bodyPr wrap="square" rtlCol="0">
            <a:spAutoFit/>
          </a:bodyPr>
          <a:lstStyle/>
          <a:p>
            <a:r>
              <a:rPr lang="it-IT" dirty="0"/>
              <a:t>in genere ci si riferisce alla velocità nell’istante iniziale, dato che v diminuisce al diminuire di [A].</a:t>
            </a:r>
          </a:p>
        </p:txBody>
      </p:sp>
    </p:spTree>
    <p:extLst>
      <p:ext uri="{BB962C8B-B14F-4D97-AF65-F5344CB8AC3E}">
        <p14:creationId xmlns:p14="http://schemas.microsoft.com/office/powerpoint/2010/main" val="277351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35424" y="1169893"/>
            <a:ext cx="7705163" cy="707886"/>
          </a:xfrm>
          <a:prstGeom prst="rect">
            <a:avLst/>
          </a:prstGeom>
          <a:noFill/>
        </p:spPr>
        <p:txBody>
          <a:bodyPr wrap="square" rtlCol="0">
            <a:spAutoFit/>
          </a:bodyPr>
          <a:lstStyle/>
          <a:p>
            <a:r>
              <a:rPr lang="it-IT" sz="2000" dirty="0">
                <a:solidFill>
                  <a:srgbClr val="000000"/>
                </a:solidFill>
              </a:rPr>
              <a:t>La dipendenza della velocità dalle concentrazioni dei reagenti è rappresentata dall’</a:t>
            </a:r>
            <a:r>
              <a:rPr lang="it-IT" sz="2000" b="1" dirty="0">
                <a:solidFill>
                  <a:srgbClr val="000000"/>
                </a:solidFill>
              </a:rPr>
              <a:t>equazione cinetica </a:t>
            </a:r>
            <a:r>
              <a:rPr lang="it-IT" sz="2000" dirty="0">
                <a:solidFill>
                  <a:srgbClr val="000000"/>
                </a:solidFill>
              </a:rPr>
              <a:t>della reazione:</a:t>
            </a:r>
          </a:p>
        </p:txBody>
      </p:sp>
      <p:sp>
        <p:nvSpPr>
          <p:cNvPr id="3" name="CasellaDiTesto 2"/>
          <p:cNvSpPr txBox="1"/>
          <p:nvPr/>
        </p:nvSpPr>
        <p:spPr>
          <a:xfrm>
            <a:off x="4450976" y="2138082"/>
            <a:ext cx="2837330" cy="523220"/>
          </a:xfrm>
          <a:prstGeom prst="rect">
            <a:avLst/>
          </a:prstGeom>
          <a:noFill/>
        </p:spPr>
        <p:txBody>
          <a:bodyPr wrap="square" rtlCol="0">
            <a:spAutoFit/>
          </a:bodyPr>
          <a:lstStyle/>
          <a:p>
            <a:r>
              <a:rPr lang="it-IT" sz="2800" dirty="0">
                <a:solidFill>
                  <a:srgbClr val="000000"/>
                </a:solidFill>
              </a:rPr>
              <a:t>v = k [A]</a:t>
            </a:r>
            <a:r>
              <a:rPr lang="it-IT" sz="2800" baseline="30000" dirty="0">
                <a:solidFill>
                  <a:srgbClr val="000000"/>
                </a:solidFill>
                <a:sym typeface="Symbol" panose="05050102010706020507" pitchFamily="18" charset="2"/>
              </a:rPr>
              <a:t></a:t>
            </a:r>
            <a:r>
              <a:rPr lang="it-IT" sz="2800" dirty="0">
                <a:solidFill>
                  <a:srgbClr val="000000"/>
                </a:solidFill>
              </a:rPr>
              <a:t>  [B]</a:t>
            </a:r>
            <a:r>
              <a:rPr lang="it-IT" sz="2800" baseline="30000" dirty="0">
                <a:solidFill>
                  <a:srgbClr val="000000"/>
                </a:solidFill>
                <a:sym typeface="Symbol" panose="05050102010706020507" pitchFamily="18" charset="2"/>
              </a:rPr>
              <a:t></a:t>
            </a:r>
            <a:endParaRPr lang="it-IT" sz="2800" baseline="30000" dirty="0">
              <a:solidFill>
                <a:srgbClr val="000000"/>
              </a:solidFill>
            </a:endParaRPr>
          </a:p>
        </p:txBody>
      </p:sp>
      <p:sp>
        <p:nvSpPr>
          <p:cNvPr id="4" name="CasellaDiTesto 3"/>
          <p:cNvSpPr txBox="1"/>
          <p:nvPr/>
        </p:nvSpPr>
        <p:spPr>
          <a:xfrm>
            <a:off x="9117106" y="766482"/>
            <a:ext cx="2243563" cy="461665"/>
          </a:xfrm>
          <a:prstGeom prst="rect">
            <a:avLst/>
          </a:prstGeom>
          <a:noFill/>
        </p:spPr>
        <p:txBody>
          <a:bodyPr wrap="none" rtlCol="0">
            <a:spAutoFit/>
          </a:bodyPr>
          <a:lstStyle/>
          <a:p>
            <a:r>
              <a:rPr lang="it-IT" sz="2400" dirty="0">
                <a:solidFill>
                  <a:srgbClr val="000000"/>
                </a:solidFill>
              </a:rPr>
              <a:t>A + 2B = C + D</a:t>
            </a:r>
          </a:p>
        </p:txBody>
      </p:sp>
      <p:sp>
        <p:nvSpPr>
          <p:cNvPr id="5" name="CasellaDiTesto 4"/>
          <p:cNvSpPr txBox="1"/>
          <p:nvPr/>
        </p:nvSpPr>
        <p:spPr>
          <a:xfrm>
            <a:off x="1497107" y="3070410"/>
            <a:ext cx="7705163" cy="1323439"/>
          </a:xfrm>
          <a:prstGeom prst="rect">
            <a:avLst/>
          </a:prstGeom>
          <a:noFill/>
        </p:spPr>
        <p:txBody>
          <a:bodyPr wrap="square" rtlCol="0">
            <a:spAutoFit/>
          </a:bodyPr>
          <a:lstStyle/>
          <a:p>
            <a:r>
              <a:rPr lang="it-IT" sz="2000" dirty="0">
                <a:solidFill>
                  <a:srgbClr val="000000"/>
                </a:solidFill>
              </a:rPr>
              <a:t>in cui k è la </a:t>
            </a:r>
            <a:r>
              <a:rPr lang="it-IT" sz="2000" b="1" dirty="0">
                <a:solidFill>
                  <a:srgbClr val="000000"/>
                </a:solidFill>
              </a:rPr>
              <a:t>costante cinetica</a:t>
            </a:r>
            <a:r>
              <a:rPr lang="it-IT" sz="2000" dirty="0">
                <a:solidFill>
                  <a:srgbClr val="000000"/>
                </a:solidFill>
              </a:rPr>
              <a:t>, mentre </a:t>
            </a:r>
            <a:r>
              <a:rPr lang="it-IT" sz="2000" dirty="0">
                <a:solidFill>
                  <a:srgbClr val="000000"/>
                </a:solidFill>
                <a:sym typeface="Symbol" panose="05050102010706020507" pitchFamily="18" charset="2"/>
              </a:rPr>
              <a:t> e  sono gli </a:t>
            </a:r>
            <a:r>
              <a:rPr lang="it-IT" sz="2000" b="1" dirty="0">
                <a:solidFill>
                  <a:srgbClr val="000000"/>
                </a:solidFill>
                <a:sym typeface="Symbol" panose="05050102010706020507" pitchFamily="18" charset="2"/>
              </a:rPr>
              <a:t>ordini di reazione</a:t>
            </a:r>
            <a:r>
              <a:rPr lang="it-IT" sz="2000" dirty="0">
                <a:solidFill>
                  <a:srgbClr val="000000"/>
                </a:solidFill>
                <a:sym typeface="Symbol" panose="05050102010706020507" pitchFamily="18" charset="2"/>
              </a:rPr>
              <a:t>, e possono coincidere o meno con i coefficienti stechiometrici, a seconda del meccanismo della reazione. Sia k che gli ordini di reazione vanno determinati per via sperimentale.</a:t>
            </a:r>
            <a:endParaRPr lang="it-IT" sz="2000" dirty="0">
              <a:solidFill>
                <a:srgbClr val="000000"/>
              </a:solidFill>
            </a:endParaRPr>
          </a:p>
        </p:txBody>
      </p:sp>
    </p:spTree>
    <p:extLst>
      <p:ext uri="{BB962C8B-B14F-4D97-AF65-F5344CB8AC3E}">
        <p14:creationId xmlns:p14="http://schemas.microsoft.com/office/powerpoint/2010/main" val="25680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60293" y="423689"/>
            <a:ext cx="10990730" cy="1182888"/>
          </a:xfrm>
          <a:prstGeom prst="rect">
            <a:avLst/>
          </a:prstGeom>
        </p:spPr>
        <p:txBody>
          <a:bodyPr wrap="square">
            <a:spAutoFit/>
          </a:bodyPr>
          <a:lstStyle/>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La velocità della reazione 		A + B </a:t>
            </a:r>
            <a:r>
              <a:rPr lang="it-IT" sz="20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2000" dirty="0">
                <a:effectLst/>
                <a:latin typeface="Calibri" panose="020F0502020204030204" pitchFamily="34" charset="0"/>
                <a:ea typeface="Calibri" panose="020F0502020204030204" pitchFamily="34" charset="0"/>
                <a:cs typeface="Times New Roman" panose="02020603050405020304" pitchFamily="18" charset="0"/>
              </a:rPr>
              <a:t> C</a:t>
            </a:r>
          </a:p>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 a 25°C viene studiata attraverso 3 esperimenti. Dai risultati tabulati trovare l’equazione cinetica e calcolare k.</a:t>
            </a:r>
          </a:p>
        </p:txBody>
      </p:sp>
      <p:graphicFrame>
        <p:nvGraphicFramePr>
          <p:cNvPr id="3" name="Tabella 2"/>
          <p:cNvGraphicFramePr>
            <a:graphicFrameLocks noGrp="1"/>
          </p:cNvGraphicFramePr>
          <p:nvPr>
            <p:extLst/>
          </p:nvPr>
        </p:nvGraphicFramePr>
        <p:xfrm>
          <a:off x="3160134" y="1556921"/>
          <a:ext cx="6113780" cy="1238760"/>
        </p:xfrm>
        <a:graphic>
          <a:graphicData uri="http://schemas.openxmlformats.org/drawingml/2006/table">
            <a:tbl>
              <a:tblPr firstRow="1" firstCol="1" bandRow="1">
                <a:tableStyleId>{5C22544A-7EE6-4342-B048-85BDC9FD1C3A}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it-IT" sz="2000" dirty="0">
                          <a:effectLst/>
                        </a:rPr>
                        <a:t>PROVA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[A] M</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dirty="0">
                          <a:effectLst/>
                        </a:rPr>
                        <a:t>[B] M</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v</a:t>
                      </a:r>
                      <a:r>
                        <a:rPr lang="it-IT" sz="2000" baseline="-25000">
                          <a:effectLst/>
                        </a:rPr>
                        <a:t>i</a:t>
                      </a:r>
                      <a:r>
                        <a:rPr lang="it-IT" sz="2000">
                          <a:effectLst/>
                        </a:rPr>
                        <a:t> (M/s)</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ctr">
                        <a:lnSpc>
                          <a:spcPct val="107000"/>
                        </a:lnSpc>
                        <a:spcAft>
                          <a:spcPts val="0"/>
                        </a:spcAft>
                      </a:pPr>
                      <a:r>
                        <a:rPr lang="it-IT" sz="2000">
                          <a:effectLst/>
                        </a:rPr>
                        <a:t>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5,5 x 10</a:t>
                      </a:r>
                      <a:r>
                        <a:rPr lang="it-IT" sz="2000" baseline="30000">
                          <a:effectLst/>
                        </a:rPr>
                        <a:t>-6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ctr">
                        <a:lnSpc>
                          <a:spcPct val="107000"/>
                        </a:lnSpc>
                        <a:spcAft>
                          <a:spcPts val="0"/>
                        </a:spcAft>
                      </a:pPr>
                      <a:r>
                        <a:rPr lang="it-IT" sz="2000">
                          <a:effectLst/>
                        </a:rPr>
                        <a:t>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dirty="0">
                          <a:effectLst/>
                        </a:rPr>
                        <a:t>0,1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2,2 x 10</a:t>
                      </a:r>
                      <a:r>
                        <a:rPr lang="it-IT" sz="2000" baseline="30000">
                          <a:effectLst/>
                        </a:rPr>
                        <a:t>-5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ctr">
                        <a:lnSpc>
                          <a:spcPct val="107000"/>
                        </a:lnSpc>
                        <a:spcAft>
                          <a:spcPts val="0"/>
                        </a:spcAft>
                      </a:pPr>
                      <a:r>
                        <a:rPr lang="it-IT" sz="2000" dirty="0">
                          <a:effectLst/>
                        </a:rPr>
                        <a:t>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a:effectLst/>
                        </a:rPr>
                        <a:t>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it-IT" sz="2000" dirty="0">
                          <a:effectLst/>
                        </a:rPr>
                        <a:t>1,65 x 10</a:t>
                      </a:r>
                      <a:r>
                        <a:rPr lang="it-IT" sz="2000" baseline="30000" dirty="0">
                          <a:effectLst/>
                        </a:rPr>
                        <a:t>-5</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grpSp>
        <p:nvGrpSpPr>
          <p:cNvPr id="7" name="Gruppo 6">
            <a:extLst>
              <a:ext uri="{FF2B5EF4-FFF2-40B4-BE49-F238E27FC236}">
                <a16:creationId xmlns:a16="http://schemas.microsoft.com/office/drawing/2014/main" id="{07ABF85E-62C5-471F-8044-5789ED695628}"/>
              </a:ext>
            </a:extLst>
          </p:cNvPr>
          <p:cNvGrpSpPr/>
          <p:nvPr/>
        </p:nvGrpSpPr>
        <p:grpSpPr>
          <a:xfrm>
            <a:off x="1326775" y="3073025"/>
            <a:ext cx="9108141" cy="1106333"/>
            <a:chOff x="1326775" y="3073025"/>
            <a:chExt cx="9108141" cy="1106333"/>
          </a:xfrm>
        </p:grpSpPr>
        <p:sp>
          <p:nvSpPr>
            <p:cNvPr id="4" name="Rettangolo 3"/>
            <p:cNvSpPr/>
            <p:nvPr/>
          </p:nvSpPr>
          <p:spPr>
            <a:xfrm>
              <a:off x="1326775" y="3073025"/>
              <a:ext cx="9108141" cy="736355"/>
            </a:xfrm>
            <a:prstGeom prst="rect">
              <a:avLst/>
            </a:prstGeom>
          </p:spPr>
          <p:txBody>
            <a:bodyPr wrap="square">
              <a:spAutoFit/>
            </a:bodyPr>
            <a:lstStyle/>
            <a:p>
              <a:pP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Dagli esperimenti si osserva che se [A] raddoppia v quadruplica, mentre se [B] triplica v triplica. Quindi</a:t>
              </a:r>
            </a:p>
          </p:txBody>
        </p:sp>
        <p:sp>
          <p:nvSpPr>
            <p:cNvPr id="5" name="Rettangolo 4"/>
            <p:cNvSpPr/>
            <p:nvPr/>
          </p:nvSpPr>
          <p:spPr>
            <a:xfrm>
              <a:off x="4981759" y="3691852"/>
              <a:ext cx="1744388" cy="487506"/>
            </a:xfrm>
            <a:prstGeom prst="rect">
              <a:avLst/>
            </a:prstGeom>
          </p:spPr>
          <p:txBody>
            <a:bodyPr wrap="none">
              <a:spAutoFit/>
            </a:bodyPr>
            <a:lstStyle/>
            <a:p>
              <a:pPr algn="ctr">
                <a:lnSpc>
                  <a:spcPct val="107000"/>
                </a:lnSpc>
                <a:spcAft>
                  <a:spcPts val="8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v = k [A]</a:t>
              </a:r>
              <a:r>
                <a:rPr lang="it-IT" sz="2400" baseline="30000" dirty="0">
                  <a:effectLst/>
                  <a:latin typeface="Calibri" panose="020F0502020204030204" pitchFamily="34" charset="0"/>
                  <a:ea typeface="Calibri" panose="020F0502020204030204" pitchFamily="34" charset="0"/>
                  <a:cs typeface="Times New Roman" panose="02020603050405020304" pitchFamily="18" charset="0"/>
                </a:rPr>
                <a:t> 2 </a:t>
              </a:r>
              <a:r>
                <a:rPr lang="it-IT" sz="2400" dirty="0">
                  <a:effectLst/>
                  <a:latin typeface="Calibri" panose="020F0502020204030204" pitchFamily="34" charset="0"/>
                  <a:ea typeface="Calibri" panose="020F0502020204030204" pitchFamily="34" charset="0"/>
                  <a:cs typeface="Times New Roman" panose="02020603050405020304" pitchFamily="18" charset="0"/>
                </a:rPr>
                <a:t>[B]</a:t>
              </a:r>
            </a:p>
          </p:txBody>
        </p:sp>
      </p:grpSp>
      <p:sp>
        <p:nvSpPr>
          <p:cNvPr id="6" name="Rettangolo 5"/>
          <p:cNvSpPr/>
          <p:nvPr/>
        </p:nvSpPr>
        <p:spPr>
          <a:xfrm>
            <a:off x="1447801" y="4368397"/>
            <a:ext cx="8355106" cy="1285480"/>
          </a:xfrm>
          <a:prstGeom prst="rect">
            <a:avLst/>
          </a:prstGeom>
        </p:spPr>
        <p:txBody>
          <a:bodyPr wrap="square">
            <a:spAutoFit/>
          </a:bodyPr>
          <a:lstStyle/>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k può essere calcolata da una qualunque delle tre prove, ad esempio la prima:</a:t>
            </a:r>
          </a:p>
          <a:p>
            <a:pPr algn="ctr">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5,5 x 10</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it-IT" sz="2000" dirty="0">
                <a:effectLst/>
                <a:latin typeface="Calibri" panose="020F0502020204030204" pitchFamily="34" charset="0"/>
                <a:ea typeface="Calibri" panose="020F0502020204030204" pitchFamily="34" charset="0"/>
                <a:cs typeface="Times New Roman" panose="02020603050405020304" pitchFamily="18" charset="0"/>
              </a:rPr>
              <a:t> = k (0,1)</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it-IT" sz="2000" dirty="0">
                <a:effectLst/>
                <a:latin typeface="Calibri" panose="020F0502020204030204" pitchFamily="34" charset="0"/>
                <a:ea typeface="Calibri" panose="020F0502020204030204" pitchFamily="34" charset="0"/>
                <a:cs typeface="Times New Roman" panose="02020603050405020304" pitchFamily="18" charset="0"/>
              </a:rPr>
              <a:t> (0,1)</a:t>
            </a:r>
          </a:p>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Times New Roman" panose="02020603050405020304" pitchFamily="18" charset="0"/>
              </a:rPr>
              <a:t>da cui si ricava k = 5,5 x 10</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it-IT" sz="2000" dirty="0">
                <a:effectLst/>
                <a:latin typeface="Calibri" panose="020F0502020204030204" pitchFamily="34" charset="0"/>
                <a:ea typeface="Calibri" panose="020F0502020204030204" pitchFamily="34" charset="0"/>
                <a:cs typeface="Times New Roman" panose="02020603050405020304" pitchFamily="18" charset="0"/>
              </a:rPr>
              <a:t> L</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it-IT" sz="2000" dirty="0">
                <a:effectLst/>
                <a:latin typeface="Calibri" panose="020F0502020204030204" pitchFamily="34" charset="0"/>
                <a:ea typeface="Calibri" panose="020F0502020204030204" pitchFamily="34" charset="0"/>
                <a:cs typeface="Times New Roman" panose="02020603050405020304" pitchFamily="18" charset="0"/>
              </a:rPr>
              <a:t> mol</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it-IT" sz="2000" dirty="0">
                <a:effectLst/>
                <a:latin typeface="Calibri" panose="020F0502020204030204" pitchFamily="34" charset="0"/>
                <a:ea typeface="Calibri" panose="020F0502020204030204" pitchFamily="34" charset="0"/>
                <a:cs typeface="Times New Roman" panose="02020603050405020304" pitchFamily="18" charset="0"/>
              </a:rPr>
              <a:t> s</a:t>
            </a:r>
            <a:r>
              <a:rPr lang="it-IT" sz="20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it-IT" sz="20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745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0576" y="470647"/>
            <a:ext cx="3697941" cy="369332"/>
          </a:xfrm>
          <a:prstGeom prst="rect">
            <a:avLst/>
          </a:prstGeom>
          <a:noFill/>
        </p:spPr>
        <p:txBody>
          <a:bodyPr wrap="square" rtlCol="0">
            <a:spAutoFit/>
          </a:bodyPr>
          <a:lstStyle/>
          <a:p>
            <a:r>
              <a:rPr lang="it-IT" b="1" dirty="0"/>
              <a:t>REAZIONI DEL PRIMO ORDINE</a:t>
            </a:r>
          </a:p>
        </p:txBody>
      </p:sp>
      <p:sp>
        <p:nvSpPr>
          <p:cNvPr id="3" name="CasellaDiTesto 2"/>
          <p:cNvSpPr txBox="1"/>
          <p:nvPr/>
        </p:nvSpPr>
        <p:spPr>
          <a:xfrm>
            <a:off x="1210235" y="1143000"/>
            <a:ext cx="8162365" cy="369332"/>
          </a:xfrm>
          <a:prstGeom prst="rect">
            <a:avLst/>
          </a:prstGeom>
          <a:noFill/>
        </p:spPr>
        <p:txBody>
          <a:bodyPr wrap="square" rtlCol="0">
            <a:spAutoFit/>
          </a:bodyPr>
          <a:lstStyle/>
          <a:p>
            <a:r>
              <a:rPr lang="it-IT" dirty="0"/>
              <a:t>Hanno un’equazione cinetica del tipo:	v = k [A]</a:t>
            </a:r>
          </a:p>
        </p:txBody>
      </p:sp>
      <p:sp>
        <p:nvSpPr>
          <p:cNvPr id="4" name="CasellaDiTesto 3"/>
          <p:cNvSpPr txBox="1"/>
          <p:nvPr/>
        </p:nvSpPr>
        <p:spPr>
          <a:xfrm>
            <a:off x="1304365" y="1801906"/>
            <a:ext cx="1855694" cy="369332"/>
          </a:xfrm>
          <a:prstGeom prst="rect">
            <a:avLst/>
          </a:prstGeom>
          <a:noFill/>
        </p:spPr>
        <p:txBody>
          <a:bodyPr wrap="square" rtlCol="0">
            <a:spAutoFit/>
          </a:bodyPr>
          <a:lstStyle/>
          <a:p>
            <a:r>
              <a:rPr lang="it-IT" dirty="0"/>
              <a:t>In questo caso:</a:t>
            </a:r>
          </a:p>
        </p:txBody>
      </p:sp>
      <mc:AlternateContent xmlns:mc="http://schemas.openxmlformats.org/markup-compatibility/2006" xmlns:a14="http://schemas.microsoft.com/office/drawing/2010/main">
        <mc:Choice Requires="a14">
          <p:sp>
            <p:nvSpPr>
              <p:cNvPr id="5" name="CasellaDiTesto 4"/>
              <p:cNvSpPr txBox="1"/>
              <p:nvPr/>
            </p:nvSpPr>
            <p:spPr>
              <a:xfrm>
                <a:off x="1714500" y="2595282"/>
                <a:ext cx="1596271" cy="541174"/>
              </a:xfrm>
              <a:prstGeom prst="rect">
                <a:avLst/>
              </a:prstGeom>
              <a:noFill/>
            </p:spPr>
            <p:txBody>
              <a:bodyPr wrap="none" lIns="0" tIns="0" rIns="0" bIns="0" rtlCol="0">
                <a:spAutoFit/>
              </a:bodyPr>
              <a:lstStyle/>
              <a:p>
                <a14:m>
                  <m:oMath xmlns:m="http://schemas.openxmlformats.org/officeDocument/2006/math">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num>
                      <m:den>
                        <m:r>
                          <a:rPr lang="it-IT" sz="2400" b="0" i="1" smtClean="0">
                            <a:latin typeface="Cambria Math" panose="02040503050406030204" pitchFamily="18" charset="0"/>
                          </a:rPr>
                          <m:t>𝑑𝑡</m:t>
                        </m:r>
                      </m:den>
                    </m:f>
                  </m:oMath>
                </a14:m>
                <a:r>
                  <a:rPr lang="it-IT" dirty="0"/>
                  <a:t>  = k [A]</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1714500" y="2595282"/>
                <a:ext cx="1596271" cy="541174"/>
              </a:xfrm>
              <a:prstGeom prst="rect">
                <a:avLst/>
              </a:prstGeom>
              <a:blipFill rotWithShape="0">
                <a:blip r:embed="rId2"/>
                <a:stretch>
                  <a:fillRect r="-8397" b="-5618"/>
                </a:stretch>
              </a:blipFill>
            </p:spPr>
            <p:txBody>
              <a:bodyPr/>
              <a:lstStyle/>
              <a:p>
                <a:r>
                  <a:rPr lang="it-IT">
                    <a:noFill/>
                  </a:rPr>
                  <a:t> </a:t>
                </a:r>
              </a:p>
            </p:txBody>
          </p:sp>
        </mc:Fallback>
      </mc:AlternateContent>
      <p:sp>
        <p:nvSpPr>
          <p:cNvPr id="6" name="Freccia a destra 5"/>
          <p:cNvSpPr/>
          <p:nvPr/>
        </p:nvSpPr>
        <p:spPr>
          <a:xfrm>
            <a:off x="3671047" y="2810435"/>
            <a:ext cx="228600" cy="14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7" name="CasellaDiTesto 6"/>
              <p:cNvSpPr txBox="1"/>
              <p:nvPr/>
            </p:nvSpPr>
            <p:spPr>
              <a:xfrm>
                <a:off x="4300818" y="2613212"/>
                <a:ext cx="1506503" cy="589457"/>
              </a:xfrm>
              <a:prstGeom prst="rect">
                <a:avLst/>
              </a:prstGeom>
              <a:noFill/>
            </p:spPr>
            <p:txBody>
              <a:bodyPr wrap="none" lIns="0" tIns="0" rIns="0" bIns="0" rtlCol="0">
                <a:spAutoFit/>
              </a:bodyPr>
              <a:lstStyle/>
              <a:p>
                <a14:m>
                  <m:oMath xmlns:m="http://schemas.openxmlformats.org/officeDocument/2006/math">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num>
                      <m:den>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den>
                    </m:f>
                  </m:oMath>
                </a14:m>
                <a:r>
                  <a:rPr lang="it-IT" dirty="0"/>
                  <a:t>  = k </a:t>
                </a:r>
                <a:r>
                  <a:rPr lang="it-IT" dirty="0" err="1"/>
                  <a:t>dt</a:t>
                </a:r>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4300818" y="2613212"/>
                <a:ext cx="1506503" cy="589457"/>
              </a:xfrm>
              <a:prstGeom prst="rect">
                <a:avLst/>
              </a:prstGeom>
              <a:blipFill rotWithShape="0">
                <a:blip r:embed="rId3"/>
                <a:stretch>
                  <a:fillRect r="-8502"/>
                </a:stretch>
              </a:blipFill>
            </p:spPr>
            <p:txBody>
              <a:bodyPr/>
              <a:lstStyle/>
              <a:p>
                <a:r>
                  <a:rPr lang="it-IT">
                    <a:noFill/>
                  </a:rPr>
                  <a:t> </a:t>
                </a:r>
              </a:p>
            </p:txBody>
          </p:sp>
        </mc:Fallback>
      </mc:AlternateContent>
      <p:sp>
        <p:nvSpPr>
          <p:cNvPr id="8" name="CasellaDiTesto 7"/>
          <p:cNvSpPr txBox="1"/>
          <p:nvPr/>
        </p:nvSpPr>
        <p:spPr>
          <a:xfrm>
            <a:off x="6512859" y="2707341"/>
            <a:ext cx="1855694" cy="369332"/>
          </a:xfrm>
          <a:prstGeom prst="rect">
            <a:avLst/>
          </a:prstGeom>
          <a:noFill/>
        </p:spPr>
        <p:txBody>
          <a:bodyPr wrap="square" rtlCol="0">
            <a:spAutoFit/>
          </a:bodyPr>
          <a:lstStyle/>
          <a:p>
            <a:r>
              <a:rPr lang="it-IT" dirty="0"/>
              <a:t>e integrando:</a:t>
            </a:r>
          </a:p>
        </p:txBody>
      </p:sp>
      <mc:AlternateContent xmlns:mc="http://schemas.openxmlformats.org/markup-compatibility/2006" xmlns:a14="http://schemas.microsoft.com/office/drawing/2010/main">
        <mc:Choice Requires="a14">
          <p:sp>
            <p:nvSpPr>
              <p:cNvPr id="9" name="CasellaDiTesto 8"/>
              <p:cNvSpPr txBox="1"/>
              <p:nvPr/>
            </p:nvSpPr>
            <p:spPr>
              <a:xfrm>
                <a:off x="1499347" y="3469340"/>
                <a:ext cx="894229" cy="8952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it-IT" sz="2400" i="1" smtClean="0">
                              <a:latin typeface="Cambria Math" panose="02040503050406030204" pitchFamily="18" charset="0"/>
                            </a:rPr>
                          </m:ctrlPr>
                        </m:naryPr>
                        <m:sub>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sub>
                        <m:sup>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sup>
                        <m:e>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𝐴</m:t>
                                  </m:r>
                                </m:e>
                              </m:d>
                            </m:num>
                            <m:den>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den>
                          </m:f>
                        </m:e>
                      </m:nary>
                    </m:oMath>
                  </m:oMathPara>
                </a14:m>
                <a:endParaRPr lang="it-IT" sz="24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499347" y="3469340"/>
                <a:ext cx="894229" cy="895245"/>
              </a:xfrm>
              <a:prstGeom prst="rect">
                <a:avLst/>
              </a:prstGeom>
              <a:blipFill rotWithShape="0">
                <a:blip r:embed="rId4"/>
                <a:stretch>
                  <a:fillRect r="-340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2649072" y="3684495"/>
                <a:ext cx="1371600" cy="589457"/>
              </a:xfrm>
              <a:prstGeom prst="rect">
                <a:avLst/>
              </a:prstGeom>
              <a:noFill/>
            </p:spPr>
            <p:txBody>
              <a:bodyPr wrap="square" rtlCol="0">
                <a:spAutoFit/>
              </a:bodyPr>
              <a:lstStyle/>
              <a:p>
                <a:r>
                  <a:rPr lang="it-IT" sz="2400" dirty="0"/>
                  <a:t>= k </a:t>
                </a:r>
                <a14:m>
                  <m:oMath xmlns:m="http://schemas.openxmlformats.org/officeDocument/2006/math">
                    <m:nary>
                      <m:naryPr>
                        <m:ctrlPr>
                          <a:rPr lang="it-IT" sz="2400" i="1" smtClean="0">
                            <a:latin typeface="Cambria Math" panose="02040503050406030204" pitchFamily="18" charset="0"/>
                          </a:rPr>
                        </m:ctrlPr>
                      </m:naryPr>
                      <m:sub>
                        <m:r>
                          <m:rPr>
                            <m:brk m:alnAt="23"/>
                          </m:rPr>
                          <a:rPr lang="it-IT" sz="2400" b="0" i="1" smtClean="0">
                            <a:latin typeface="Cambria Math" panose="02040503050406030204" pitchFamily="18" charset="0"/>
                          </a:rPr>
                          <m:t>0</m:t>
                        </m:r>
                      </m:sub>
                      <m:sup>
                        <m:r>
                          <a:rPr lang="it-IT" sz="2400" b="0" i="1" smtClean="0">
                            <a:latin typeface="Cambria Math" panose="02040503050406030204" pitchFamily="18" charset="0"/>
                          </a:rPr>
                          <m:t>𝑡</m:t>
                        </m:r>
                      </m:sup>
                      <m:e>
                        <m:r>
                          <a:rPr lang="it-IT" sz="2400" b="0" i="1" smtClean="0">
                            <a:latin typeface="Cambria Math" panose="02040503050406030204" pitchFamily="18" charset="0"/>
                          </a:rPr>
                          <m:t>𝑑𝑡</m:t>
                        </m:r>
                      </m:e>
                    </m:nary>
                  </m:oMath>
                </a14:m>
                <a:endParaRPr lang="it-IT" sz="24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2649072" y="3684495"/>
                <a:ext cx="1371600" cy="589457"/>
              </a:xfrm>
              <a:prstGeom prst="rect">
                <a:avLst/>
              </a:prstGeom>
              <a:blipFill rotWithShape="0">
                <a:blip r:embed="rId5"/>
                <a:stretch>
                  <a:fillRect l="-7111" b="-13402"/>
                </a:stretch>
              </a:blipFill>
            </p:spPr>
            <p:txBody>
              <a:bodyPr/>
              <a:lstStyle/>
              <a:p>
                <a:r>
                  <a:rPr lang="it-IT">
                    <a:noFill/>
                  </a:rPr>
                  <a:t> </a:t>
                </a:r>
              </a:p>
            </p:txBody>
          </p:sp>
        </mc:Fallback>
      </mc:AlternateContent>
      <p:sp>
        <p:nvSpPr>
          <p:cNvPr id="11" name="Freccia a destra 10"/>
          <p:cNvSpPr/>
          <p:nvPr/>
        </p:nvSpPr>
        <p:spPr>
          <a:xfrm>
            <a:off x="4159624" y="3904129"/>
            <a:ext cx="228600" cy="14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4625788" y="3765176"/>
            <a:ext cx="2097742" cy="369332"/>
          </a:xfrm>
          <a:prstGeom prst="rect">
            <a:avLst/>
          </a:prstGeom>
          <a:noFill/>
        </p:spPr>
        <p:txBody>
          <a:bodyPr wrap="square" rtlCol="0">
            <a:spAutoFit/>
          </a:bodyPr>
          <a:lstStyle/>
          <a:p>
            <a:r>
              <a:rPr lang="it-IT" dirty="0"/>
              <a:t>ln [A] = ln [A°] - </a:t>
            </a:r>
            <a:r>
              <a:rPr lang="it-IT" dirty="0" err="1"/>
              <a:t>kt</a:t>
            </a:r>
            <a:endParaRPr lang="it-IT" dirty="0"/>
          </a:p>
        </p:txBody>
      </p:sp>
      <p:sp>
        <p:nvSpPr>
          <p:cNvPr id="13" name="CasellaDiTesto 12"/>
          <p:cNvSpPr txBox="1"/>
          <p:nvPr/>
        </p:nvSpPr>
        <p:spPr>
          <a:xfrm>
            <a:off x="609601" y="4603377"/>
            <a:ext cx="7162800" cy="923330"/>
          </a:xfrm>
          <a:prstGeom prst="rect">
            <a:avLst/>
          </a:prstGeom>
          <a:noFill/>
        </p:spPr>
        <p:txBody>
          <a:bodyPr wrap="square" rtlCol="0">
            <a:spAutoFit/>
          </a:bodyPr>
          <a:lstStyle/>
          <a:p>
            <a:r>
              <a:rPr lang="it-IT" dirty="0"/>
              <a:t>Il tempo trascorso quando [A] è diventato la metà della concentrazione iniziale è chiamato </a:t>
            </a:r>
            <a:r>
              <a:rPr lang="it-IT" b="1" dirty="0"/>
              <a:t>tempo di dimezzamento t</a:t>
            </a:r>
            <a:r>
              <a:rPr lang="it-IT" b="1" baseline="-25000" dirty="0"/>
              <a:t>1/2</a:t>
            </a:r>
          </a:p>
          <a:p>
            <a:endParaRPr lang="it-IT" b="1" dirty="0"/>
          </a:p>
        </p:txBody>
      </p:sp>
      <p:sp>
        <p:nvSpPr>
          <p:cNvPr id="14" name="CasellaDiTesto 13"/>
          <p:cNvSpPr txBox="1"/>
          <p:nvPr/>
        </p:nvSpPr>
        <p:spPr>
          <a:xfrm>
            <a:off x="8099612" y="4724399"/>
            <a:ext cx="2711824" cy="369332"/>
          </a:xfrm>
          <a:prstGeom prst="rect">
            <a:avLst/>
          </a:prstGeom>
          <a:noFill/>
        </p:spPr>
        <p:txBody>
          <a:bodyPr wrap="square" rtlCol="0">
            <a:spAutoFit/>
          </a:bodyPr>
          <a:lstStyle/>
          <a:p>
            <a:r>
              <a:rPr lang="it-IT" dirty="0"/>
              <a:t>ln [A°]/2 = ln [A°] – kt</a:t>
            </a:r>
            <a:r>
              <a:rPr lang="it-IT" baseline="-25000" dirty="0"/>
              <a:t>1/2</a:t>
            </a:r>
          </a:p>
        </p:txBody>
      </p:sp>
      <p:sp>
        <p:nvSpPr>
          <p:cNvPr id="15" name="CasellaDiTesto 14"/>
          <p:cNvSpPr txBox="1"/>
          <p:nvPr/>
        </p:nvSpPr>
        <p:spPr>
          <a:xfrm>
            <a:off x="1205753" y="5535705"/>
            <a:ext cx="2384612" cy="369332"/>
          </a:xfrm>
          <a:prstGeom prst="rect">
            <a:avLst/>
          </a:prstGeom>
          <a:noFill/>
        </p:spPr>
        <p:txBody>
          <a:bodyPr wrap="square" rtlCol="0">
            <a:spAutoFit/>
          </a:bodyPr>
          <a:lstStyle/>
          <a:p>
            <a:r>
              <a:rPr lang="it-IT" dirty="0"/>
              <a:t>da cui si ricava che </a:t>
            </a:r>
          </a:p>
        </p:txBody>
      </p:sp>
      <mc:AlternateContent xmlns:mc="http://schemas.openxmlformats.org/markup-compatibility/2006" xmlns:a14="http://schemas.microsoft.com/office/drawing/2010/main">
        <mc:Choice Requires="a14">
          <p:sp>
            <p:nvSpPr>
              <p:cNvPr id="17" name="CasellaDiTesto 16"/>
              <p:cNvSpPr txBox="1"/>
              <p:nvPr/>
            </p:nvSpPr>
            <p:spPr>
              <a:xfrm>
                <a:off x="4282887" y="5513294"/>
                <a:ext cx="1808630" cy="911147"/>
              </a:xfrm>
              <a:prstGeom prst="rect">
                <a:avLst/>
              </a:prstGeom>
              <a:noFill/>
            </p:spPr>
            <p:txBody>
              <a:bodyPr wrap="square" lIns="0" tIns="0" rIns="0" bIns="0" rtlCol="0">
                <a:spAutoFit/>
              </a:bodyPr>
              <a:lstStyle/>
              <a:p>
                <a14:m>
                  <m:oMath xmlns:m="http://schemas.openxmlformats.org/officeDocument/2006/math">
                    <m:r>
                      <m:rPr>
                        <m:nor/>
                      </m:rPr>
                      <a:rPr lang="it-IT" sz="2400" dirty="0" smtClean="0"/>
                      <m:t>t</m:t>
                    </m:r>
                    <m:r>
                      <m:rPr>
                        <m:nor/>
                      </m:rPr>
                      <a:rPr lang="it-IT" sz="2400" baseline="-25000" dirty="0" smtClean="0"/>
                      <m:t>1/2</m:t>
                    </m:r>
                    <m:r>
                      <m:rPr>
                        <m:nor/>
                      </m:rPr>
                      <a:rPr lang="it-IT" sz="2400" b="0" i="0" baseline="-25000" dirty="0" smtClean="0"/>
                      <m:t> </m:t>
                    </m:r>
                    <m:r>
                      <m:rPr>
                        <m:nor/>
                      </m:rPr>
                      <a:rPr lang="it-IT" sz="2400" b="0" i="0" dirty="0" smtClean="0"/>
                      <m:t>=</m:t>
                    </m:r>
                    <m:f>
                      <m:fPr>
                        <m:ctrlPr>
                          <a:rPr lang="it-IT" sz="2400" b="0" i="1" smtClean="0">
                            <a:latin typeface="Cambria Math" panose="02040503050406030204" pitchFamily="18" charset="0"/>
                          </a:rPr>
                        </m:ctrlPr>
                      </m:fPr>
                      <m:num>
                        <m:func>
                          <m:funcPr>
                            <m:ctrlPr>
                              <a:rPr lang="it-IT" sz="2400" b="0" i="1" smtClean="0">
                                <a:latin typeface="Cambria Math" panose="02040503050406030204" pitchFamily="18" charset="0"/>
                              </a:rPr>
                            </m:ctrlPr>
                          </m:funcPr>
                          <m:fName>
                            <m:r>
                              <m:rPr>
                                <m:sty m:val="p"/>
                              </m:rPr>
                              <a:rPr lang="it-IT" sz="2400" b="0" i="0" smtClean="0">
                                <a:latin typeface="Cambria Math" panose="02040503050406030204" pitchFamily="18" charset="0"/>
                              </a:rPr>
                              <m:t>ln</m:t>
                            </m:r>
                          </m:fName>
                          <m:e>
                            <m:r>
                              <a:rPr lang="it-IT" sz="2400" b="0" i="1" smtClean="0">
                                <a:latin typeface="Cambria Math" panose="02040503050406030204" pitchFamily="18" charset="0"/>
                              </a:rPr>
                              <m:t>2</m:t>
                            </m:r>
                          </m:e>
                        </m:func>
                      </m:num>
                      <m:den>
                        <m:r>
                          <a:rPr lang="it-IT" sz="2400" b="0" i="1" smtClean="0">
                            <a:latin typeface="Cambria Math" panose="02040503050406030204" pitchFamily="18" charset="0"/>
                          </a:rPr>
                          <m:t>𝑘</m:t>
                        </m:r>
                      </m:den>
                    </m:f>
                  </m:oMath>
                </a14:m>
                <a:r>
                  <a:rPr lang="it-IT" sz="2400" dirty="0"/>
                  <a:t> </a:t>
                </a:r>
              </a:p>
              <a:p>
                <a:endParaRPr lang="it-IT" sz="2400"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4282887" y="5513294"/>
                <a:ext cx="1808630" cy="911147"/>
              </a:xfrm>
              <a:prstGeom prst="rect">
                <a:avLst/>
              </a:prstGeom>
              <a:blipFill rotWithShape="0">
                <a:blip r:embed="rId6"/>
                <a:stretch>
                  <a:fillRect/>
                </a:stretch>
              </a:blipFill>
            </p:spPr>
            <p:txBody>
              <a:bodyPr/>
              <a:lstStyle/>
              <a:p>
                <a:r>
                  <a:rPr lang="it-IT">
                    <a:noFill/>
                  </a:rPr>
                  <a:t> </a:t>
                </a:r>
              </a:p>
            </p:txBody>
          </p:sp>
        </mc:Fallback>
      </mc:AlternateContent>
      <p:sp>
        <p:nvSpPr>
          <p:cNvPr id="18" name="CasellaDiTesto 17"/>
          <p:cNvSpPr txBox="1"/>
          <p:nvPr/>
        </p:nvSpPr>
        <p:spPr>
          <a:xfrm>
            <a:off x="6575612" y="5513293"/>
            <a:ext cx="4034118" cy="369332"/>
          </a:xfrm>
          <a:prstGeom prst="rect">
            <a:avLst/>
          </a:prstGeom>
          <a:noFill/>
        </p:spPr>
        <p:txBody>
          <a:bodyPr wrap="square" rtlCol="0">
            <a:spAutoFit/>
          </a:bodyPr>
          <a:lstStyle/>
          <a:p>
            <a:r>
              <a:rPr lang="it-IT" dirty="0"/>
              <a:t>ossia che t</a:t>
            </a:r>
            <a:r>
              <a:rPr lang="it-IT" baseline="-25000" dirty="0"/>
              <a:t>1/2 </a:t>
            </a:r>
            <a:r>
              <a:rPr lang="it-IT" dirty="0"/>
              <a:t>non dipende da [A°]</a:t>
            </a:r>
          </a:p>
        </p:txBody>
      </p:sp>
      <p:pic>
        <p:nvPicPr>
          <p:cNvPr id="19" name="Immagin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433" y="520474"/>
            <a:ext cx="3016216" cy="2267027"/>
          </a:xfrm>
          <a:prstGeom prst="rect">
            <a:avLst/>
          </a:prstGeom>
        </p:spPr>
      </p:pic>
    </p:spTree>
    <p:extLst>
      <p:ext uri="{BB962C8B-B14F-4D97-AF65-F5344CB8AC3E}">
        <p14:creationId xmlns:p14="http://schemas.microsoft.com/office/powerpoint/2010/main" val="319535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P spid="9" grpId="0"/>
      <p:bldP spid="10" grpId="0"/>
      <p:bldP spid="11" grpId="0" animBg="1"/>
      <p:bldP spid="12" grpId="0"/>
      <p:bldP spid="13" grpId="0"/>
      <p:bldP spid="14" grpId="0"/>
      <p:bldP spid="15"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532965" y="672353"/>
            <a:ext cx="8794376" cy="646331"/>
          </a:xfrm>
          <a:prstGeom prst="rect">
            <a:avLst/>
          </a:prstGeom>
          <a:noFill/>
        </p:spPr>
        <p:txBody>
          <a:bodyPr wrap="square" rtlCol="0">
            <a:spAutoFit/>
          </a:bodyPr>
          <a:lstStyle/>
          <a:p>
            <a:r>
              <a:rPr lang="it-IT" dirty="0"/>
              <a:t>Questo tipo di cinetica si ha, ad esempio, nel decadimento radioattivo dei radionuclidi, usati per la datazione di reperti fossili o archeologici.</a:t>
            </a:r>
          </a:p>
        </p:txBody>
      </p:sp>
      <p:pic>
        <p:nvPicPr>
          <p:cNvPr id="6" name="Immagine 5"/>
          <p:cNvPicPr>
            <a:picLocks noChangeAspect="1"/>
          </p:cNvPicPr>
          <p:nvPr/>
        </p:nvPicPr>
        <p:blipFill>
          <a:blip r:embed="rId2"/>
          <a:stretch>
            <a:fillRect/>
          </a:stretch>
        </p:blipFill>
        <p:spPr>
          <a:xfrm>
            <a:off x="8068236" y="1587033"/>
            <a:ext cx="3595408" cy="3547681"/>
          </a:xfrm>
          <a:prstGeom prst="rect">
            <a:avLst/>
          </a:prstGeom>
        </p:spPr>
      </p:pic>
      <p:pic>
        <p:nvPicPr>
          <p:cNvPr id="4" name="Immagine 3">
            <a:extLst>
              <a:ext uri="{FF2B5EF4-FFF2-40B4-BE49-F238E27FC236}">
                <a16:creationId xmlns:a16="http://schemas.microsoft.com/office/drawing/2014/main" id="{6131907F-A401-42CA-BB68-E970590F655F}"/>
              </a:ext>
            </a:extLst>
          </p:cNvPr>
          <p:cNvPicPr>
            <a:picLocks noChangeAspect="1"/>
          </p:cNvPicPr>
          <p:nvPr/>
        </p:nvPicPr>
        <p:blipFill>
          <a:blip r:embed="rId3"/>
          <a:stretch>
            <a:fillRect/>
          </a:stretch>
        </p:blipFill>
        <p:spPr>
          <a:xfrm>
            <a:off x="899102" y="2476367"/>
            <a:ext cx="6449325" cy="1905266"/>
          </a:xfrm>
          <a:prstGeom prst="rect">
            <a:avLst/>
          </a:prstGeom>
        </p:spPr>
      </p:pic>
    </p:spTree>
    <p:extLst>
      <p:ext uri="{BB962C8B-B14F-4D97-AF65-F5344CB8AC3E}">
        <p14:creationId xmlns:p14="http://schemas.microsoft.com/office/powerpoint/2010/main" val="6436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1731530" y="359401"/>
            <a:ext cx="3972606" cy="653106"/>
          </a:xfrm>
          <a:prstGeom prst="rect">
            <a:avLst/>
          </a:prstGeom>
        </p:spPr>
        <p:txBody>
          <a:bodyPr/>
          <a:lstStyle>
            <a:lvl1pPr algn="ctr" rtl="0" fontAlgn="base">
              <a:spcBef>
                <a:spcPct val="0"/>
              </a:spcBef>
              <a:spcAft>
                <a:spcPct val="0"/>
              </a:spcAft>
              <a:defRPr sz="4800">
                <a:solidFill>
                  <a:schemeClr val="tx2"/>
                </a:solidFill>
                <a:latin typeface="+mj-lt"/>
                <a:ea typeface="+mj-ea"/>
                <a:cs typeface="+mj-cs"/>
              </a:defRPr>
            </a:lvl1pPr>
            <a:lvl2pPr algn="ctr" rtl="0" fontAlgn="base">
              <a:spcBef>
                <a:spcPct val="0"/>
              </a:spcBef>
              <a:spcAft>
                <a:spcPct val="0"/>
              </a:spcAft>
              <a:defRPr sz="4800">
                <a:solidFill>
                  <a:schemeClr val="tx2"/>
                </a:solidFill>
                <a:latin typeface="Arial" charset="0"/>
                <a:cs typeface="Arial" charset="0"/>
              </a:defRPr>
            </a:lvl2pPr>
            <a:lvl3pPr algn="ctr" rtl="0" fontAlgn="base">
              <a:spcBef>
                <a:spcPct val="0"/>
              </a:spcBef>
              <a:spcAft>
                <a:spcPct val="0"/>
              </a:spcAft>
              <a:defRPr sz="4800">
                <a:solidFill>
                  <a:schemeClr val="tx2"/>
                </a:solidFill>
                <a:latin typeface="Arial" charset="0"/>
                <a:cs typeface="Arial" charset="0"/>
              </a:defRPr>
            </a:lvl3pPr>
            <a:lvl4pPr algn="ctr" rtl="0" fontAlgn="base">
              <a:spcBef>
                <a:spcPct val="0"/>
              </a:spcBef>
              <a:spcAft>
                <a:spcPct val="0"/>
              </a:spcAft>
              <a:defRPr sz="4800">
                <a:solidFill>
                  <a:schemeClr val="tx2"/>
                </a:solidFill>
                <a:latin typeface="Arial" charset="0"/>
                <a:cs typeface="Arial" charset="0"/>
              </a:defRPr>
            </a:lvl4pPr>
            <a:lvl5pPr algn="ctr" rtl="0" fontAlgn="base">
              <a:spcBef>
                <a:spcPct val="0"/>
              </a:spcBef>
              <a:spcAft>
                <a:spcPct val="0"/>
              </a:spcAft>
              <a:defRPr sz="4800">
                <a:solidFill>
                  <a:schemeClr val="tx2"/>
                </a:solidFill>
                <a:latin typeface="Arial" charset="0"/>
                <a:cs typeface="Arial" charset="0"/>
              </a:defRPr>
            </a:lvl5pPr>
            <a:lvl6pPr marL="497845" algn="ctr" rtl="0" fontAlgn="base">
              <a:spcBef>
                <a:spcPct val="0"/>
              </a:spcBef>
              <a:spcAft>
                <a:spcPct val="0"/>
              </a:spcAft>
              <a:defRPr sz="4800">
                <a:solidFill>
                  <a:schemeClr val="tx2"/>
                </a:solidFill>
                <a:latin typeface="Arial" charset="0"/>
                <a:cs typeface="Arial" charset="0"/>
              </a:defRPr>
            </a:lvl6pPr>
            <a:lvl7pPr marL="995690" algn="ctr" rtl="0" fontAlgn="base">
              <a:spcBef>
                <a:spcPct val="0"/>
              </a:spcBef>
              <a:spcAft>
                <a:spcPct val="0"/>
              </a:spcAft>
              <a:defRPr sz="4800">
                <a:solidFill>
                  <a:schemeClr val="tx2"/>
                </a:solidFill>
                <a:latin typeface="Arial" charset="0"/>
                <a:cs typeface="Arial" charset="0"/>
              </a:defRPr>
            </a:lvl7pPr>
            <a:lvl8pPr marL="1493535" algn="ctr" rtl="0" fontAlgn="base">
              <a:spcBef>
                <a:spcPct val="0"/>
              </a:spcBef>
              <a:spcAft>
                <a:spcPct val="0"/>
              </a:spcAft>
              <a:defRPr sz="4800">
                <a:solidFill>
                  <a:schemeClr val="tx2"/>
                </a:solidFill>
                <a:latin typeface="Arial" charset="0"/>
                <a:cs typeface="Arial" charset="0"/>
              </a:defRPr>
            </a:lvl8pPr>
            <a:lvl9pPr marL="1991380" algn="ctr" rtl="0" fontAlgn="base">
              <a:spcBef>
                <a:spcPct val="0"/>
              </a:spcBef>
              <a:spcAft>
                <a:spcPct val="0"/>
              </a:spcAft>
              <a:defRPr sz="4800">
                <a:solidFill>
                  <a:schemeClr val="tx2"/>
                </a:solidFill>
                <a:latin typeface="Arial" charset="0"/>
                <a:cs typeface="Arial" charset="0"/>
              </a:defRPr>
            </a:lvl9pPr>
          </a:lstStyle>
          <a:p>
            <a:pPr algn="just" defTabSz="829361"/>
            <a:r>
              <a:rPr lang="it-IT" sz="2540" b="1" kern="0">
                <a:solidFill>
                  <a:srgbClr val="000000"/>
                </a:solidFill>
                <a:latin typeface="Calibri" panose="020F0502020204030204" pitchFamily="34" charset="0"/>
                <a:cs typeface="Arial"/>
              </a:rPr>
              <a:t>LA LOGICA DELLA VITA</a:t>
            </a:r>
            <a:endParaRPr lang="it-IT" sz="2540" b="1" kern="0" dirty="0">
              <a:solidFill>
                <a:srgbClr val="000000"/>
              </a:solidFill>
              <a:latin typeface="Calibri" panose="020F0502020204030204" pitchFamily="34" charset="0"/>
              <a:cs typeface="Arial"/>
            </a:endParaRPr>
          </a:p>
        </p:txBody>
      </p:sp>
      <p:sp>
        <p:nvSpPr>
          <p:cNvPr id="4" name="Segnaposto contenuto 6"/>
          <p:cNvSpPr txBox="1">
            <a:spLocks/>
          </p:cNvSpPr>
          <p:nvPr/>
        </p:nvSpPr>
        <p:spPr>
          <a:xfrm>
            <a:off x="1720187" y="1208438"/>
            <a:ext cx="8609661" cy="718519"/>
          </a:xfrm>
          <a:prstGeom prst="rect">
            <a:avLst/>
          </a:prstGeom>
        </p:spPr>
        <p:txBody>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540" kern="0" dirty="0">
                <a:solidFill>
                  <a:srgbClr val="FF0000"/>
                </a:solidFill>
                <a:latin typeface="Calibri" panose="020F0502020204030204" pitchFamily="34" charset="0"/>
                <a:cs typeface="Arial"/>
              </a:rPr>
              <a:t>La materia vivente è costituita da molecole, che costruiscono strutture ordinate partendo da materiali disordinati, tramite una spesa energetica</a:t>
            </a:r>
          </a:p>
        </p:txBody>
      </p:sp>
      <p:sp>
        <p:nvSpPr>
          <p:cNvPr id="5" name="CasellaDiTesto 4"/>
          <p:cNvSpPr txBox="1"/>
          <p:nvPr/>
        </p:nvSpPr>
        <p:spPr>
          <a:xfrm>
            <a:off x="4433475" y="2579962"/>
            <a:ext cx="2615844" cy="538930"/>
          </a:xfrm>
          <a:prstGeom prst="rect">
            <a:avLst/>
          </a:prstGeom>
          <a:noFill/>
        </p:spPr>
        <p:txBody>
          <a:bodyPr wrap="none" rtlCol="0">
            <a:spAutoFit/>
          </a:bodyPr>
          <a:lstStyle/>
          <a:p>
            <a:pPr algn="ctr" defTabSz="829361" fontAlgn="base">
              <a:spcBef>
                <a:spcPct val="0"/>
              </a:spcBef>
              <a:spcAft>
                <a:spcPct val="0"/>
              </a:spcAft>
            </a:pPr>
            <a:r>
              <a:rPr lang="it-IT" sz="2902" b="1" dirty="0">
                <a:solidFill>
                  <a:srgbClr val="FF0000"/>
                </a:solidFill>
                <a:latin typeface="Euphemia" panose="020B0503040102020104" pitchFamily="34" charset="0"/>
                <a:cs typeface="Arial" charset="0"/>
                <a:sym typeface="Symbol" panose="05050102010706020507" pitchFamily="18" charset="2"/>
              </a:rPr>
              <a:t></a:t>
            </a:r>
            <a:r>
              <a:rPr lang="it-IT" sz="2902" b="1" dirty="0">
                <a:solidFill>
                  <a:srgbClr val="FF0000"/>
                </a:solidFill>
                <a:latin typeface="Euphemia" panose="020B0503040102020104" pitchFamily="34" charset="0"/>
                <a:cs typeface="Arial" charset="0"/>
              </a:rPr>
              <a:t>G = </a:t>
            </a:r>
            <a:r>
              <a:rPr lang="it-IT" sz="2902" b="1" dirty="0">
                <a:solidFill>
                  <a:srgbClr val="FF0000"/>
                </a:solidFill>
                <a:latin typeface="Euphemia" panose="020B0503040102020104" pitchFamily="34" charset="0"/>
                <a:cs typeface="Arial" charset="0"/>
                <a:sym typeface="Symbol" panose="05050102010706020507" pitchFamily="18" charset="2"/>
              </a:rPr>
              <a:t></a:t>
            </a:r>
            <a:r>
              <a:rPr lang="it-IT" sz="2902" b="1" dirty="0">
                <a:solidFill>
                  <a:srgbClr val="FF0000"/>
                </a:solidFill>
                <a:latin typeface="Euphemia" panose="020B0503040102020104" pitchFamily="34" charset="0"/>
                <a:cs typeface="Arial" charset="0"/>
              </a:rPr>
              <a:t>H - T</a:t>
            </a:r>
            <a:r>
              <a:rPr lang="it-IT" sz="2902" b="1" dirty="0">
                <a:solidFill>
                  <a:srgbClr val="FF0000"/>
                </a:solidFill>
                <a:latin typeface="Euphemia" panose="020B0503040102020104" pitchFamily="34" charset="0"/>
                <a:cs typeface="Arial" charset="0"/>
                <a:sym typeface="Symbol" panose="05050102010706020507" pitchFamily="18" charset="2"/>
              </a:rPr>
              <a:t></a:t>
            </a:r>
            <a:r>
              <a:rPr lang="it-IT" sz="2902" b="1" dirty="0">
                <a:solidFill>
                  <a:srgbClr val="FF0000"/>
                </a:solidFill>
                <a:latin typeface="Euphemia" panose="020B0503040102020104" pitchFamily="34" charset="0"/>
                <a:cs typeface="Arial" charset="0"/>
              </a:rPr>
              <a:t>S</a:t>
            </a:r>
          </a:p>
        </p:txBody>
      </p:sp>
      <p:sp>
        <p:nvSpPr>
          <p:cNvPr id="6" name="Segnaposto contenuto 6"/>
          <p:cNvSpPr txBox="1">
            <a:spLocks/>
          </p:cNvSpPr>
          <p:nvPr/>
        </p:nvSpPr>
        <p:spPr bwMode="auto">
          <a:xfrm>
            <a:off x="1785498" y="3559621"/>
            <a:ext cx="8609661" cy="718519"/>
          </a:xfrm>
          <a:prstGeom prst="rect">
            <a:avLst/>
          </a:prstGeom>
          <a:noFill/>
          <a:ln w="9525">
            <a:noFill/>
            <a:miter lim="800000"/>
            <a:headEnd/>
            <a:tailEnd/>
          </a:ln>
          <a:effectLst/>
        </p:spPr>
        <p:txBody>
          <a:bodyPr vert="horz" wrap="square" lIns="90308" tIns="45155" rIns="90308" bIns="45155" numCol="1" anchor="t" anchorCtr="0" compatLnSpc="1">
            <a:prstTxWarp prst="textNoShape">
              <a:avLst/>
            </a:prstTxWarp>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540" kern="0" dirty="0">
                <a:solidFill>
                  <a:srgbClr val="00B050"/>
                </a:solidFill>
                <a:latin typeface="Calibri" panose="020F0502020204030204" pitchFamily="34" charset="0"/>
                <a:cs typeface="Arial"/>
              </a:rPr>
              <a:t>Le reazioni dei processi metabolici sono catalizzate da </a:t>
            </a:r>
            <a:r>
              <a:rPr lang="it-IT" sz="2540" b="1" kern="0" dirty="0">
                <a:solidFill>
                  <a:srgbClr val="00B050"/>
                </a:solidFill>
                <a:latin typeface="Calibri" panose="020F0502020204030204" pitchFamily="34" charset="0"/>
                <a:cs typeface="Arial"/>
              </a:rPr>
              <a:t>enzimi</a:t>
            </a:r>
            <a:r>
              <a:rPr lang="it-IT" sz="2540" kern="0" dirty="0">
                <a:solidFill>
                  <a:srgbClr val="00B050"/>
                </a:solidFill>
                <a:latin typeface="Calibri" panose="020F0502020204030204" pitchFamily="34" charset="0"/>
                <a:cs typeface="Arial"/>
              </a:rPr>
              <a:t>, ad altissima resa e velocità e in modo stereospecifico.</a:t>
            </a:r>
          </a:p>
        </p:txBody>
      </p:sp>
      <p:sp>
        <p:nvSpPr>
          <p:cNvPr id="7" name="Segnaposto contenuto 6"/>
          <p:cNvSpPr txBox="1">
            <a:spLocks/>
          </p:cNvSpPr>
          <p:nvPr/>
        </p:nvSpPr>
        <p:spPr bwMode="auto">
          <a:xfrm>
            <a:off x="1785498" y="4604591"/>
            <a:ext cx="8609661" cy="718519"/>
          </a:xfrm>
          <a:prstGeom prst="rect">
            <a:avLst/>
          </a:prstGeom>
          <a:noFill/>
          <a:ln w="9525">
            <a:noFill/>
            <a:miter lim="800000"/>
            <a:headEnd/>
            <a:tailEnd/>
          </a:ln>
          <a:effectLst/>
        </p:spPr>
        <p:txBody>
          <a:bodyPr vert="horz" wrap="square" lIns="90308" tIns="45155" rIns="90308" bIns="45155" numCol="1" anchor="t" anchorCtr="0" compatLnSpc="1">
            <a:prstTxWarp prst="textNoShape">
              <a:avLst/>
            </a:prstTxWarp>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540" kern="0" dirty="0">
                <a:solidFill>
                  <a:srgbClr val="0070C0"/>
                </a:solidFill>
                <a:latin typeface="Calibri" panose="020F0502020204030204" pitchFamily="34" charset="0"/>
                <a:cs typeface="Arial"/>
              </a:rPr>
              <a:t>L’informazione genetica contenuta nel DNA istruisce la cellula sul modo di mantenersi in vita e di riprodursi.</a:t>
            </a:r>
          </a:p>
        </p:txBody>
      </p:sp>
    </p:spTree>
    <p:extLst>
      <p:ext uri="{BB962C8B-B14F-4D97-AF65-F5344CB8AC3E}">
        <p14:creationId xmlns:p14="http://schemas.microsoft.com/office/powerpoint/2010/main" val="212051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0576" y="470647"/>
            <a:ext cx="4101353" cy="369332"/>
          </a:xfrm>
          <a:prstGeom prst="rect">
            <a:avLst/>
          </a:prstGeom>
          <a:noFill/>
        </p:spPr>
        <p:txBody>
          <a:bodyPr wrap="square" rtlCol="0">
            <a:spAutoFit/>
          </a:bodyPr>
          <a:lstStyle/>
          <a:p>
            <a:r>
              <a:rPr lang="it-IT" b="1" dirty="0"/>
              <a:t>REAZIONI DEL SECONDO ORDINE</a:t>
            </a:r>
          </a:p>
        </p:txBody>
      </p:sp>
      <p:sp>
        <p:nvSpPr>
          <p:cNvPr id="3" name="CasellaDiTesto 2"/>
          <p:cNvSpPr txBox="1"/>
          <p:nvPr/>
        </p:nvSpPr>
        <p:spPr>
          <a:xfrm>
            <a:off x="1210235" y="1143000"/>
            <a:ext cx="8162365" cy="369332"/>
          </a:xfrm>
          <a:prstGeom prst="rect">
            <a:avLst/>
          </a:prstGeom>
          <a:noFill/>
        </p:spPr>
        <p:txBody>
          <a:bodyPr wrap="square" rtlCol="0">
            <a:spAutoFit/>
          </a:bodyPr>
          <a:lstStyle/>
          <a:p>
            <a:r>
              <a:rPr lang="it-IT" dirty="0"/>
              <a:t>Hanno un’equazione cinetica del tipo:	v = k [A]</a:t>
            </a:r>
            <a:r>
              <a:rPr lang="it-IT" baseline="30000" dirty="0"/>
              <a:t>2</a:t>
            </a:r>
          </a:p>
        </p:txBody>
      </p:sp>
      <p:sp>
        <p:nvSpPr>
          <p:cNvPr id="4" name="CasellaDiTesto 3"/>
          <p:cNvSpPr txBox="1"/>
          <p:nvPr/>
        </p:nvSpPr>
        <p:spPr>
          <a:xfrm>
            <a:off x="1304365" y="1801906"/>
            <a:ext cx="1855694" cy="369332"/>
          </a:xfrm>
          <a:prstGeom prst="rect">
            <a:avLst/>
          </a:prstGeom>
          <a:noFill/>
        </p:spPr>
        <p:txBody>
          <a:bodyPr wrap="square" rtlCol="0">
            <a:spAutoFit/>
          </a:bodyPr>
          <a:lstStyle/>
          <a:p>
            <a:r>
              <a:rPr lang="it-IT" dirty="0"/>
              <a:t>In questo caso:</a:t>
            </a:r>
          </a:p>
        </p:txBody>
      </p:sp>
      <mc:AlternateContent xmlns:mc="http://schemas.openxmlformats.org/markup-compatibility/2006" xmlns:a14="http://schemas.microsoft.com/office/drawing/2010/main">
        <mc:Choice Requires="a14">
          <p:sp>
            <p:nvSpPr>
              <p:cNvPr id="5" name="CasellaDiTesto 4"/>
              <p:cNvSpPr txBox="1"/>
              <p:nvPr/>
            </p:nvSpPr>
            <p:spPr>
              <a:xfrm>
                <a:off x="1714500" y="2595282"/>
                <a:ext cx="1724511" cy="541174"/>
              </a:xfrm>
              <a:prstGeom prst="rect">
                <a:avLst/>
              </a:prstGeom>
              <a:noFill/>
            </p:spPr>
            <p:txBody>
              <a:bodyPr wrap="none" lIns="0" tIns="0" rIns="0" bIns="0" rtlCol="0">
                <a:spAutoFit/>
              </a:bodyPr>
              <a:lstStyle/>
              <a:p>
                <a14:m>
                  <m:oMath xmlns:m="http://schemas.openxmlformats.org/officeDocument/2006/math">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num>
                      <m:den>
                        <m:r>
                          <a:rPr lang="it-IT" sz="2400" b="0" i="1" smtClean="0">
                            <a:latin typeface="Cambria Math" panose="02040503050406030204" pitchFamily="18" charset="0"/>
                          </a:rPr>
                          <m:t>𝑑𝑡</m:t>
                        </m:r>
                      </m:den>
                    </m:f>
                  </m:oMath>
                </a14:m>
                <a:r>
                  <a:rPr lang="it-IT" dirty="0"/>
                  <a:t>  = k [A]</a:t>
                </a:r>
                <a:r>
                  <a:rPr lang="it-IT" baseline="30000" dirty="0"/>
                  <a:t>2</a:t>
                </a:r>
              </a:p>
            </p:txBody>
          </p:sp>
        </mc:Choice>
        <mc:Fallback xmlns="">
          <p:sp>
            <p:nvSpPr>
              <p:cNvPr id="5" name="CasellaDiTesto 4"/>
              <p:cNvSpPr txBox="1">
                <a:spLocks noRot="1" noChangeAspect="1" noMove="1" noResize="1" noEditPoints="1" noAdjustHandles="1" noChangeArrowheads="1" noChangeShapeType="1" noTextEdit="1"/>
              </p:cNvSpPr>
              <p:nvPr/>
            </p:nvSpPr>
            <p:spPr>
              <a:xfrm>
                <a:off x="1714500" y="2595282"/>
                <a:ext cx="1724511" cy="541174"/>
              </a:xfrm>
              <a:prstGeom prst="rect">
                <a:avLst/>
              </a:prstGeom>
              <a:blipFill rotWithShape="0">
                <a:blip r:embed="rId2"/>
                <a:stretch>
                  <a:fillRect r="-2473" b="-5618"/>
                </a:stretch>
              </a:blipFill>
            </p:spPr>
            <p:txBody>
              <a:bodyPr/>
              <a:lstStyle/>
              <a:p>
                <a:r>
                  <a:rPr lang="it-IT">
                    <a:noFill/>
                  </a:rPr>
                  <a:t> </a:t>
                </a:r>
              </a:p>
            </p:txBody>
          </p:sp>
        </mc:Fallback>
      </mc:AlternateContent>
      <p:sp>
        <p:nvSpPr>
          <p:cNvPr id="6" name="Freccia a destra 5"/>
          <p:cNvSpPr/>
          <p:nvPr/>
        </p:nvSpPr>
        <p:spPr>
          <a:xfrm>
            <a:off x="3671047" y="2810435"/>
            <a:ext cx="228600" cy="14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7" name="CasellaDiTesto 6"/>
              <p:cNvSpPr txBox="1"/>
              <p:nvPr/>
            </p:nvSpPr>
            <p:spPr>
              <a:xfrm>
                <a:off x="4300818" y="2613212"/>
                <a:ext cx="1506503" cy="589457"/>
              </a:xfrm>
              <a:prstGeom prst="rect">
                <a:avLst/>
              </a:prstGeom>
              <a:noFill/>
            </p:spPr>
            <p:txBody>
              <a:bodyPr wrap="none" lIns="0" tIns="0" rIns="0" bIns="0" rtlCol="0">
                <a:spAutoFit/>
              </a:bodyPr>
              <a:lstStyle/>
              <a:p>
                <a14:m>
                  <m:oMath xmlns:m="http://schemas.openxmlformats.org/officeDocument/2006/math">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num>
                      <m:den>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𝐴</m:t>
                            </m:r>
                          </m:e>
                        </m:d>
                        <m:r>
                          <a:rPr lang="it-IT" sz="2400" b="0" i="1" baseline="30000" smtClean="0">
                            <a:latin typeface="Cambria Math" panose="02040503050406030204" pitchFamily="18" charset="0"/>
                          </a:rPr>
                          <m:t>2</m:t>
                        </m:r>
                      </m:den>
                    </m:f>
                  </m:oMath>
                </a14:m>
                <a:r>
                  <a:rPr lang="it-IT" dirty="0"/>
                  <a:t>  = k </a:t>
                </a:r>
                <a:r>
                  <a:rPr lang="it-IT" dirty="0" err="1"/>
                  <a:t>dt</a:t>
                </a:r>
                <a:endParaRPr lang="it-IT" dirty="0"/>
              </a:p>
            </p:txBody>
          </p:sp>
        </mc:Choice>
        <mc:Fallback xmlns="">
          <p:sp>
            <p:nvSpPr>
              <p:cNvPr id="7" name="CasellaDiTesto 6"/>
              <p:cNvSpPr txBox="1">
                <a:spLocks noRot="1" noChangeAspect="1" noMove="1" noResize="1" noEditPoints="1" noAdjustHandles="1" noChangeArrowheads="1" noChangeShapeType="1" noTextEdit="1"/>
              </p:cNvSpPr>
              <p:nvPr/>
            </p:nvSpPr>
            <p:spPr>
              <a:xfrm>
                <a:off x="4300818" y="2613212"/>
                <a:ext cx="1506503" cy="589457"/>
              </a:xfrm>
              <a:prstGeom prst="rect">
                <a:avLst/>
              </a:prstGeom>
              <a:blipFill rotWithShape="0">
                <a:blip r:embed="rId3"/>
                <a:stretch>
                  <a:fillRect r="-8502"/>
                </a:stretch>
              </a:blipFill>
            </p:spPr>
            <p:txBody>
              <a:bodyPr/>
              <a:lstStyle/>
              <a:p>
                <a:r>
                  <a:rPr lang="it-IT">
                    <a:noFill/>
                  </a:rPr>
                  <a:t> </a:t>
                </a:r>
              </a:p>
            </p:txBody>
          </p:sp>
        </mc:Fallback>
      </mc:AlternateContent>
      <p:sp>
        <p:nvSpPr>
          <p:cNvPr id="8" name="CasellaDiTesto 7"/>
          <p:cNvSpPr txBox="1"/>
          <p:nvPr/>
        </p:nvSpPr>
        <p:spPr>
          <a:xfrm>
            <a:off x="6512859" y="2707341"/>
            <a:ext cx="1855694" cy="369332"/>
          </a:xfrm>
          <a:prstGeom prst="rect">
            <a:avLst/>
          </a:prstGeom>
          <a:noFill/>
        </p:spPr>
        <p:txBody>
          <a:bodyPr wrap="square" rtlCol="0">
            <a:spAutoFit/>
          </a:bodyPr>
          <a:lstStyle/>
          <a:p>
            <a:r>
              <a:rPr lang="it-IT" dirty="0"/>
              <a:t>e integrando:</a:t>
            </a:r>
          </a:p>
        </p:txBody>
      </p:sp>
      <mc:AlternateContent xmlns:mc="http://schemas.openxmlformats.org/markup-compatibility/2006" xmlns:a14="http://schemas.microsoft.com/office/drawing/2010/main">
        <mc:Choice Requires="a14">
          <p:sp>
            <p:nvSpPr>
              <p:cNvPr id="9" name="CasellaDiTesto 8"/>
              <p:cNvSpPr txBox="1"/>
              <p:nvPr/>
            </p:nvSpPr>
            <p:spPr>
              <a:xfrm>
                <a:off x="1499347" y="3469340"/>
                <a:ext cx="894229" cy="8952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it-IT" sz="2400" i="1" smtClean="0">
                              <a:latin typeface="Cambria Math" panose="02040503050406030204" pitchFamily="18" charset="0"/>
                            </a:rPr>
                          </m:ctrlPr>
                        </m:naryPr>
                        <m:sub>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sub>
                        <m:sup>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sup>
                        <m:e>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𝑑</m:t>
                              </m:r>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𝐴</m:t>
                                  </m:r>
                                </m:e>
                              </m:d>
                            </m:num>
                            <m:den>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𝐴</m:t>
                                  </m:r>
                                </m:e>
                              </m:d>
                              <m:r>
                                <a:rPr lang="it-IT" sz="2400" b="0" i="1" baseline="30000" smtClean="0">
                                  <a:latin typeface="Cambria Math" panose="02040503050406030204" pitchFamily="18" charset="0"/>
                                </a:rPr>
                                <m:t>2</m:t>
                              </m:r>
                            </m:den>
                          </m:f>
                        </m:e>
                      </m:nary>
                    </m:oMath>
                  </m:oMathPara>
                </a14:m>
                <a:endParaRPr lang="it-IT" sz="24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1499347" y="3469340"/>
                <a:ext cx="894229" cy="895245"/>
              </a:xfrm>
              <a:prstGeom prst="rect">
                <a:avLst/>
              </a:prstGeom>
              <a:blipFill rotWithShape="0">
                <a:blip r:embed="rId4"/>
                <a:stretch>
                  <a:fillRect r="-340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p:cNvSpPr txBox="1"/>
              <p:nvPr/>
            </p:nvSpPr>
            <p:spPr>
              <a:xfrm>
                <a:off x="2649072" y="3684495"/>
                <a:ext cx="1371600" cy="589457"/>
              </a:xfrm>
              <a:prstGeom prst="rect">
                <a:avLst/>
              </a:prstGeom>
              <a:noFill/>
            </p:spPr>
            <p:txBody>
              <a:bodyPr wrap="square" rtlCol="0">
                <a:spAutoFit/>
              </a:bodyPr>
              <a:lstStyle/>
              <a:p>
                <a:r>
                  <a:rPr lang="it-IT" sz="2400" dirty="0"/>
                  <a:t>= k </a:t>
                </a:r>
                <a14:m>
                  <m:oMath xmlns:m="http://schemas.openxmlformats.org/officeDocument/2006/math">
                    <m:nary>
                      <m:naryPr>
                        <m:ctrlPr>
                          <a:rPr lang="it-IT" sz="2400" i="1" smtClean="0">
                            <a:latin typeface="Cambria Math" panose="02040503050406030204" pitchFamily="18" charset="0"/>
                          </a:rPr>
                        </m:ctrlPr>
                      </m:naryPr>
                      <m:sub>
                        <m:r>
                          <m:rPr>
                            <m:brk m:alnAt="23"/>
                          </m:rPr>
                          <a:rPr lang="it-IT" sz="2400" b="0" i="1" smtClean="0">
                            <a:latin typeface="Cambria Math" panose="02040503050406030204" pitchFamily="18" charset="0"/>
                          </a:rPr>
                          <m:t>0</m:t>
                        </m:r>
                      </m:sub>
                      <m:sup>
                        <m:r>
                          <a:rPr lang="it-IT" sz="2400" b="0" i="1" smtClean="0">
                            <a:latin typeface="Cambria Math" panose="02040503050406030204" pitchFamily="18" charset="0"/>
                          </a:rPr>
                          <m:t>𝑡</m:t>
                        </m:r>
                      </m:sup>
                      <m:e>
                        <m:r>
                          <a:rPr lang="it-IT" sz="2400" b="0" i="1" smtClean="0">
                            <a:latin typeface="Cambria Math" panose="02040503050406030204" pitchFamily="18" charset="0"/>
                          </a:rPr>
                          <m:t>𝑑𝑡</m:t>
                        </m:r>
                      </m:e>
                    </m:nary>
                  </m:oMath>
                </a14:m>
                <a:endParaRPr lang="it-IT" sz="2400"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2649072" y="3684495"/>
                <a:ext cx="1371600" cy="589457"/>
              </a:xfrm>
              <a:prstGeom prst="rect">
                <a:avLst/>
              </a:prstGeom>
              <a:blipFill rotWithShape="0">
                <a:blip r:embed="rId5"/>
                <a:stretch>
                  <a:fillRect l="-7111" b="-13402"/>
                </a:stretch>
              </a:blipFill>
            </p:spPr>
            <p:txBody>
              <a:bodyPr/>
              <a:lstStyle/>
              <a:p>
                <a:r>
                  <a:rPr lang="it-IT">
                    <a:noFill/>
                  </a:rPr>
                  <a:t> </a:t>
                </a:r>
              </a:p>
            </p:txBody>
          </p:sp>
        </mc:Fallback>
      </mc:AlternateContent>
      <p:sp>
        <p:nvSpPr>
          <p:cNvPr id="11" name="Freccia a destra 10"/>
          <p:cNvSpPr/>
          <p:nvPr/>
        </p:nvSpPr>
        <p:spPr>
          <a:xfrm>
            <a:off x="4442013" y="3850341"/>
            <a:ext cx="228600" cy="147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2" name="CasellaDiTesto 11"/>
              <p:cNvSpPr txBox="1"/>
              <p:nvPr/>
            </p:nvSpPr>
            <p:spPr>
              <a:xfrm>
                <a:off x="5217459" y="3576918"/>
                <a:ext cx="2460812" cy="664156"/>
              </a:xfrm>
              <a:prstGeom prst="rect">
                <a:avLst/>
              </a:prstGeom>
              <a:noFill/>
            </p:spPr>
            <p:txBody>
              <a:bodyPr wrap="square" rtlCol="0">
                <a:spAutoFit/>
              </a:bodyPr>
              <a:lstStyle/>
              <a:p>
                <a14:m>
                  <m:oMath xmlns:m="http://schemas.openxmlformats.org/officeDocument/2006/math">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m:t>
                        </m:r>
                        <m:r>
                          <a:rPr lang="it-IT" sz="2400" b="0" i="1" smtClean="0">
                            <a:latin typeface="Cambria Math" panose="02040503050406030204" pitchFamily="18" charset="0"/>
                          </a:rPr>
                          <m:t>𝐴</m:t>
                        </m:r>
                        <m:r>
                          <a:rPr lang="it-IT" sz="2400" b="0" i="1" smtClean="0">
                            <a:latin typeface="Cambria Math" panose="02040503050406030204" pitchFamily="18" charset="0"/>
                          </a:rPr>
                          <m:t>]</m:t>
                        </m:r>
                      </m:den>
                    </m:f>
                  </m:oMath>
                </a14:m>
                <a:r>
                  <a:rPr lang="it-IT" dirty="0"/>
                  <a:t> = </a:t>
                </a:r>
                <a:r>
                  <a:rPr lang="it-IT" dirty="0" err="1"/>
                  <a:t>kt</a:t>
                </a:r>
                <a:r>
                  <a:rPr lang="it-IT" dirty="0"/>
                  <a:t> + costante</a:t>
                </a:r>
              </a:p>
            </p:txBody>
          </p:sp>
        </mc:Choice>
        <mc:Fallback xmlns="">
          <p:sp>
            <p:nvSpPr>
              <p:cNvPr id="12" name="CasellaDiTesto 11"/>
              <p:cNvSpPr txBox="1">
                <a:spLocks noRot="1" noChangeAspect="1" noMove="1" noResize="1" noEditPoints="1" noAdjustHandles="1" noChangeArrowheads="1" noChangeShapeType="1" noTextEdit="1"/>
              </p:cNvSpPr>
              <p:nvPr/>
            </p:nvSpPr>
            <p:spPr>
              <a:xfrm>
                <a:off x="5217459" y="3576918"/>
                <a:ext cx="2460812" cy="664156"/>
              </a:xfrm>
              <a:prstGeom prst="rect">
                <a:avLst/>
              </a:prstGeom>
              <a:blipFill rotWithShape="0">
                <a:blip r:embed="rId6"/>
                <a:stretch>
                  <a:fillRect/>
                </a:stretch>
              </a:blipFill>
            </p:spPr>
            <p:txBody>
              <a:bodyPr/>
              <a:lstStyle/>
              <a:p>
                <a:r>
                  <a:rPr lang="it-IT">
                    <a:noFill/>
                  </a:rPr>
                  <a:t> </a:t>
                </a:r>
              </a:p>
            </p:txBody>
          </p:sp>
        </mc:Fallback>
      </mc:AlternateContent>
      <p:sp>
        <p:nvSpPr>
          <p:cNvPr id="13" name="CasellaDiTesto 12"/>
          <p:cNvSpPr txBox="1"/>
          <p:nvPr/>
        </p:nvSpPr>
        <p:spPr>
          <a:xfrm>
            <a:off x="730624" y="4710953"/>
            <a:ext cx="7162800" cy="369332"/>
          </a:xfrm>
          <a:prstGeom prst="rect">
            <a:avLst/>
          </a:prstGeom>
          <a:noFill/>
        </p:spPr>
        <p:txBody>
          <a:bodyPr wrap="square" rtlCol="0">
            <a:spAutoFit/>
          </a:bodyPr>
          <a:lstStyle/>
          <a:p>
            <a:r>
              <a:rPr lang="it-IT" dirty="0"/>
              <a:t>e si può dimostrare che in questo caso</a:t>
            </a:r>
            <a:endParaRPr lang="it-IT" b="1" dirty="0"/>
          </a:p>
        </p:txBody>
      </p:sp>
      <mc:AlternateContent xmlns:mc="http://schemas.openxmlformats.org/markup-compatibility/2006" xmlns:a14="http://schemas.microsoft.com/office/drawing/2010/main">
        <mc:Choice Requires="a14">
          <p:sp>
            <p:nvSpPr>
              <p:cNvPr id="17" name="CasellaDiTesto 16"/>
              <p:cNvSpPr txBox="1"/>
              <p:nvPr/>
            </p:nvSpPr>
            <p:spPr>
              <a:xfrm>
                <a:off x="5546910" y="4598894"/>
                <a:ext cx="1808630" cy="941155"/>
              </a:xfrm>
              <a:prstGeom prst="rect">
                <a:avLst/>
              </a:prstGeom>
              <a:noFill/>
            </p:spPr>
            <p:txBody>
              <a:bodyPr wrap="square" lIns="0" tIns="0" rIns="0" bIns="0" rtlCol="0">
                <a:spAutoFit/>
              </a:bodyPr>
              <a:lstStyle/>
              <a:p>
                <a14:m>
                  <m:oMath xmlns:m="http://schemas.openxmlformats.org/officeDocument/2006/math">
                    <m:r>
                      <m:rPr>
                        <m:nor/>
                      </m:rPr>
                      <a:rPr lang="it-IT" sz="2400" dirty="0" smtClean="0"/>
                      <m:t>t</m:t>
                    </m:r>
                    <m:r>
                      <m:rPr>
                        <m:nor/>
                      </m:rPr>
                      <a:rPr lang="it-IT" sz="2400" baseline="-25000" dirty="0" smtClean="0"/>
                      <m:t>1/2</m:t>
                    </m:r>
                    <m:r>
                      <m:rPr>
                        <m:nor/>
                      </m:rPr>
                      <a:rPr lang="it-IT" sz="2400" b="0" i="0" baseline="-25000" dirty="0" smtClean="0"/>
                      <m:t> </m:t>
                    </m:r>
                    <m:r>
                      <m:rPr>
                        <m:nor/>
                      </m:rPr>
                      <a:rPr lang="it-IT" sz="2400" b="0" i="0" dirty="0" smtClean="0"/>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rPr>
                          <m:t>𝑘</m:t>
                        </m:r>
                        <m:r>
                          <a:rPr lang="it-IT" sz="2400" b="0" i="1" smtClean="0">
                            <a:latin typeface="Cambria Math" panose="02040503050406030204" pitchFamily="18" charset="0"/>
                          </a:rPr>
                          <m:t> [</m:t>
                        </m:r>
                        <m:r>
                          <a:rPr lang="it-IT" sz="2400" b="0" i="1" smtClean="0">
                            <a:latin typeface="Cambria Math" panose="02040503050406030204" pitchFamily="18" charset="0"/>
                          </a:rPr>
                          <m:t>𝐴</m:t>
                        </m:r>
                        <m:r>
                          <a:rPr lang="it-IT" sz="2400" b="0" i="1" smtClean="0">
                            <a:latin typeface="Cambria Math" panose="02040503050406030204" pitchFamily="18" charset="0"/>
                          </a:rPr>
                          <m:t>°]</m:t>
                        </m:r>
                      </m:den>
                    </m:f>
                  </m:oMath>
                </a14:m>
                <a:r>
                  <a:rPr lang="it-IT" sz="2400" dirty="0"/>
                  <a:t> </a:t>
                </a:r>
              </a:p>
              <a:p>
                <a:endParaRPr lang="it-IT" sz="2400" dirty="0"/>
              </a:p>
            </p:txBody>
          </p:sp>
        </mc:Choice>
        <mc:Fallback xmlns="">
          <p:sp>
            <p:nvSpPr>
              <p:cNvPr id="17" name="CasellaDiTesto 16"/>
              <p:cNvSpPr txBox="1">
                <a:spLocks noRot="1" noChangeAspect="1" noMove="1" noResize="1" noEditPoints="1" noAdjustHandles="1" noChangeArrowheads="1" noChangeShapeType="1" noTextEdit="1"/>
              </p:cNvSpPr>
              <p:nvPr/>
            </p:nvSpPr>
            <p:spPr>
              <a:xfrm>
                <a:off x="5546910" y="4598894"/>
                <a:ext cx="1808630" cy="941155"/>
              </a:xfrm>
              <a:prstGeom prst="rect">
                <a:avLst/>
              </a:prstGeom>
              <a:blipFill rotWithShape="0">
                <a:blip r:embed="rId7"/>
                <a:stretch>
                  <a:fillRect/>
                </a:stretch>
              </a:blipFill>
            </p:spPr>
            <p:txBody>
              <a:bodyPr/>
              <a:lstStyle/>
              <a:p>
                <a:r>
                  <a:rPr lang="it-IT">
                    <a:noFill/>
                  </a:rPr>
                  <a:t> </a:t>
                </a:r>
              </a:p>
            </p:txBody>
          </p:sp>
        </mc:Fallback>
      </mc:AlternateContent>
      <p:pic>
        <p:nvPicPr>
          <p:cNvPr id="20" name="Immagine 19"/>
          <p:cNvPicPr>
            <a:picLocks noChangeAspect="1"/>
          </p:cNvPicPr>
          <p:nvPr/>
        </p:nvPicPr>
        <p:blipFill>
          <a:blip r:embed="rId8"/>
          <a:stretch>
            <a:fillRect/>
          </a:stretch>
        </p:blipFill>
        <p:spPr>
          <a:xfrm>
            <a:off x="8385446" y="389124"/>
            <a:ext cx="3287441" cy="2475100"/>
          </a:xfrm>
          <a:prstGeom prst="rect">
            <a:avLst/>
          </a:prstGeom>
        </p:spPr>
      </p:pic>
    </p:spTree>
    <p:extLst>
      <p:ext uri="{BB962C8B-B14F-4D97-AF65-F5344CB8AC3E}">
        <p14:creationId xmlns:p14="http://schemas.microsoft.com/office/powerpoint/2010/main" val="6898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0-#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8" grpId="0"/>
      <p:bldP spid="9" grpId="0"/>
      <p:bldP spid="10" grpId="0"/>
      <p:bldP spid="11" grpId="0" animBg="1"/>
      <p:bldP spid="12" grpId="0"/>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solidFill>
                  <a:srgbClr val="000000"/>
                </a:solidFill>
              </a:rPr>
              <a:pPr/>
              <a:t>21</a:t>
            </a:fld>
            <a:endParaRPr lang="it-IT">
              <a:solidFill>
                <a:srgbClr val="000000"/>
              </a:solidFill>
            </a:endParaRPr>
          </a:p>
        </p:txBody>
      </p:sp>
      <p:sp>
        <p:nvSpPr>
          <p:cNvPr id="3" name="CasellaDiTesto 2"/>
          <p:cNvSpPr txBox="1"/>
          <p:nvPr/>
        </p:nvSpPr>
        <p:spPr>
          <a:xfrm>
            <a:off x="1785498" y="294090"/>
            <a:ext cx="7118859" cy="929870"/>
          </a:xfrm>
          <a:prstGeom prst="rect">
            <a:avLst/>
          </a:prstGeom>
          <a:noFill/>
        </p:spPr>
        <p:txBody>
          <a:bodyPr wrap="square" rtlCol="0">
            <a:spAutoFit/>
          </a:bodyPr>
          <a:lstStyle/>
          <a:p>
            <a:pPr algn="just" fontAlgn="base">
              <a:spcBef>
                <a:spcPct val="0"/>
              </a:spcBef>
              <a:spcAft>
                <a:spcPct val="0"/>
              </a:spcAft>
            </a:pPr>
            <a:r>
              <a:rPr lang="it-IT" sz="1814" dirty="0">
                <a:solidFill>
                  <a:srgbClr val="000000"/>
                </a:solidFill>
                <a:latin typeface="HelveticaNeueLT Com 55 Roman" pitchFamily="34" charset="0"/>
              </a:rPr>
              <a:t>Le reazioni chimiche possono avvenire spontaneamente quando </a:t>
            </a:r>
            <a:r>
              <a:rPr lang="it-IT" sz="1814" dirty="0">
                <a:solidFill>
                  <a:srgbClr val="000000"/>
                </a:solidFill>
                <a:latin typeface="HelveticaNeueLT Com 55 Roman" pitchFamily="34" charset="0"/>
                <a:sym typeface="Symbol" panose="05050102010706020507" pitchFamily="18" charset="2"/>
              </a:rPr>
              <a:t>G  &lt; 0, tuttavia anche in questo caso possono essere lente. La velocità di una reazione dipende:</a:t>
            </a:r>
            <a:endParaRPr lang="it-IT" sz="1814" dirty="0">
              <a:solidFill>
                <a:srgbClr val="000000"/>
              </a:solidFill>
              <a:latin typeface="HelveticaNeueLT Com 55 Roman" pitchFamily="34" charset="0"/>
            </a:endParaRPr>
          </a:p>
        </p:txBody>
      </p:sp>
      <p:sp>
        <p:nvSpPr>
          <p:cNvPr id="4" name="CasellaDiTesto 3"/>
          <p:cNvSpPr txBox="1"/>
          <p:nvPr/>
        </p:nvSpPr>
        <p:spPr>
          <a:xfrm>
            <a:off x="3744817" y="1404370"/>
            <a:ext cx="4637055" cy="929870"/>
          </a:xfrm>
          <a:prstGeom prst="rect">
            <a:avLst/>
          </a:prstGeom>
          <a:noFill/>
        </p:spPr>
        <p:txBody>
          <a:bodyPr wrap="square" rtlCol="0">
            <a:spAutoFit/>
          </a:bodyPr>
          <a:lstStyle/>
          <a:p>
            <a:pPr marL="734330" indent="-734330" algn="just" fontAlgn="base">
              <a:lnSpc>
                <a:spcPct val="150000"/>
              </a:lnSpc>
              <a:spcBef>
                <a:spcPct val="0"/>
              </a:spcBef>
              <a:spcAft>
                <a:spcPct val="0"/>
              </a:spcAft>
              <a:buFont typeface="Wingdings" panose="05000000000000000000" pitchFamily="2" charset="2"/>
              <a:buChar char="Ø"/>
            </a:pPr>
            <a:r>
              <a:rPr lang="it-IT" sz="1814" dirty="0">
                <a:solidFill>
                  <a:srgbClr val="000000"/>
                </a:solidFill>
                <a:latin typeface="HelveticaNeueLT Com 55 Roman" pitchFamily="34" charset="0"/>
              </a:rPr>
              <a:t>dalle concentrazioni dei reagenti</a:t>
            </a:r>
          </a:p>
          <a:p>
            <a:pPr marL="734330" indent="-734330" algn="just" fontAlgn="base">
              <a:lnSpc>
                <a:spcPct val="150000"/>
              </a:lnSpc>
              <a:spcBef>
                <a:spcPct val="0"/>
              </a:spcBef>
              <a:spcAft>
                <a:spcPct val="0"/>
              </a:spcAft>
              <a:buFont typeface="Wingdings" panose="05000000000000000000" pitchFamily="2" charset="2"/>
              <a:buChar char="Ø"/>
            </a:pPr>
            <a:r>
              <a:rPr lang="it-IT" sz="1814" dirty="0">
                <a:solidFill>
                  <a:srgbClr val="000000"/>
                </a:solidFill>
                <a:latin typeface="HelveticaNeueLT Com 55 Roman" pitchFamily="34" charset="0"/>
              </a:rPr>
              <a:t>dalla temperatura</a:t>
            </a:r>
          </a:p>
        </p:txBody>
      </p:sp>
      <p:sp>
        <p:nvSpPr>
          <p:cNvPr id="5" name="CasellaDiTesto 4"/>
          <p:cNvSpPr txBox="1"/>
          <p:nvPr/>
        </p:nvSpPr>
        <p:spPr>
          <a:xfrm>
            <a:off x="1850809" y="2449341"/>
            <a:ext cx="7118859" cy="929870"/>
          </a:xfrm>
          <a:prstGeom prst="rect">
            <a:avLst/>
          </a:prstGeom>
          <a:noFill/>
        </p:spPr>
        <p:txBody>
          <a:bodyPr wrap="square" rtlCol="0">
            <a:spAutoFit/>
          </a:bodyPr>
          <a:lstStyle/>
          <a:p>
            <a:pPr algn="just" fontAlgn="base">
              <a:spcBef>
                <a:spcPct val="0"/>
              </a:spcBef>
              <a:spcAft>
                <a:spcPct val="0"/>
              </a:spcAft>
            </a:pPr>
            <a:r>
              <a:rPr lang="it-IT" sz="1814" dirty="0">
                <a:solidFill>
                  <a:srgbClr val="000000"/>
                </a:solidFill>
                <a:latin typeface="HelveticaNeueLT Com 55 Roman" pitchFamily="34" charset="0"/>
              </a:rPr>
              <a:t>Perché una reazione avvenga, infatti, occorre che le molecole dei reagenti si urtino con energia sufficiente a rompere i legami preesistenti, così che possano poi formarsi quelli nuovi.</a:t>
            </a: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090" y="3755553"/>
            <a:ext cx="5522831" cy="1371523"/>
          </a:xfrm>
          <a:prstGeom prst="rect">
            <a:avLst/>
          </a:prstGeom>
        </p:spPr>
      </p:pic>
      <p:grpSp>
        <p:nvGrpSpPr>
          <p:cNvPr id="22" name="Gruppo 21"/>
          <p:cNvGrpSpPr/>
          <p:nvPr/>
        </p:nvGrpSpPr>
        <p:grpSpPr>
          <a:xfrm>
            <a:off x="3287643" y="5257698"/>
            <a:ext cx="1371523" cy="453234"/>
            <a:chOff x="738188" y="6084887"/>
            <a:chExt cx="1512168" cy="499711"/>
          </a:xfrm>
        </p:grpSpPr>
        <p:sp>
          <p:nvSpPr>
            <p:cNvPr id="11" name="CasellaDiTesto 10"/>
            <p:cNvSpPr txBox="1"/>
            <p:nvPr/>
          </p:nvSpPr>
          <p:spPr>
            <a:xfrm>
              <a:off x="738188" y="6084887"/>
              <a:ext cx="720080" cy="471185"/>
            </a:xfrm>
            <a:prstGeom prst="rect">
              <a:avLst/>
            </a:prstGeom>
            <a:noFill/>
          </p:spPr>
          <p:txBody>
            <a:bodyPr wrap="square" rtlCol="0">
              <a:spAutoFit/>
            </a:bodyPr>
            <a:lstStyle/>
            <a:p>
              <a:pPr algn="ctr" fontAlgn="base">
                <a:spcBef>
                  <a:spcPct val="0"/>
                </a:spcBef>
                <a:spcAft>
                  <a:spcPct val="0"/>
                </a:spcAft>
              </a:pPr>
              <a:r>
                <a:rPr lang="it-IT" sz="2177" dirty="0">
                  <a:solidFill>
                    <a:srgbClr val="000000"/>
                  </a:solidFill>
                  <a:latin typeface="HelveticaNeueLT Com 55 Roman" pitchFamily="34" charset="0"/>
                </a:rPr>
                <a:t>H</a:t>
              </a:r>
              <a:r>
                <a:rPr lang="it-IT" sz="2177" baseline="-25000" dirty="0">
                  <a:solidFill>
                    <a:srgbClr val="000000"/>
                  </a:solidFill>
                  <a:latin typeface="HelveticaNeueLT Com 55 Roman" pitchFamily="34" charset="0"/>
                </a:rPr>
                <a:t>2</a:t>
              </a:r>
            </a:p>
          </p:txBody>
        </p:sp>
        <p:sp>
          <p:nvSpPr>
            <p:cNvPr id="12" name="CasellaDiTesto 11"/>
            <p:cNvSpPr txBox="1"/>
            <p:nvPr/>
          </p:nvSpPr>
          <p:spPr>
            <a:xfrm>
              <a:off x="1530276" y="6113413"/>
              <a:ext cx="720080" cy="471185"/>
            </a:xfrm>
            <a:prstGeom prst="rect">
              <a:avLst/>
            </a:prstGeom>
            <a:noFill/>
          </p:spPr>
          <p:txBody>
            <a:bodyPr wrap="square" rtlCol="0">
              <a:spAutoFit/>
            </a:bodyPr>
            <a:lstStyle/>
            <a:p>
              <a:pPr algn="ctr" fontAlgn="base">
                <a:spcBef>
                  <a:spcPct val="0"/>
                </a:spcBef>
                <a:spcAft>
                  <a:spcPct val="0"/>
                </a:spcAft>
              </a:pPr>
              <a:r>
                <a:rPr lang="it-IT" sz="2177" dirty="0">
                  <a:solidFill>
                    <a:srgbClr val="000000"/>
                  </a:solidFill>
                  <a:latin typeface="HelveticaNeueLT Com 55 Roman" pitchFamily="34" charset="0"/>
                </a:rPr>
                <a:t>Cl</a:t>
              </a:r>
              <a:r>
                <a:rPr lang="it-IT" sz="2177" baseline="-25000" dirty="0">
                  <a:solidFill>
                    <a:srgbClr val="000000"/>
                  </a:solidFill>
                  <a:latin typeface="HelveticaNeueLT Com 55 Roman" pitchFamily="34" charset="0"/>
                </a:rPr>
                <a:t>2</a:t>
              </a:r>
            </a:p>
          </p:txBody>
        </p:sp>
      </p:grpSp>
      <p:sp>
        <p:nvSpPr>
          <p:cNvPr id="13" name="CasellaDiTesto 12"/>
          <p:cNvSpPr txBox="1"/>
          <p:nvPr/>
        </p:nvSpPr>
        <p:spPr>
          <a:xfrm>
            <a:off x="7598144" y="5257698"/>
            <a:ext cx="979660" cy="427361"/>
          </a:xfrm>
          <a:prstGeom prst="rect">
            <a:avLst/>
          </a:prstGeom>
          <a:noFill/>
        </p:spPr>
        <p:txBody>
          <a:bodyPr wrap="square" rtlCol="0">
            <a:spAutoFit/>
          </a:bodyPr>
          <a:lstStyle/>
          <a:p>
            <a:pPr algn="ctr" fontAlgn="base">
              <a:spcBef>
                <a:spcPct val="0"/>
              </a:spcBef>
              <a:spcAft>
                <a:spcPct val="0"/>
              </a:spcAft>
            </a:pPr>
            <a:r>
              <a:rPr lang="it-IT" sz="2177" dirty="0">
                <a:solidFill>
                  <a:srgbClr val="000000"/>
                </a:solidFill>
                <a:latin typeface="HelveticaNeueLT Com 55 Roman" pitchFamily="34" charset="0"/>
              </a:rPr>
              <a:t>2 </a:t>
            </a:r>
            <a:r>
              <a:rPr lang="it-IT" sz="2177" dirty="0" err="1">
                <a:solidFill>
                  <a:srgbClr val="000000"/>
                </a:solidFill>
                <a:latin typeface="HelveticaNeueLT Com 55 Roman" pitchFamily="34" charset="0"/>
              </a:rPr>
              <a:t>HCl</a:t>
            </a:r>
            <a:endParaRPr lang="it-IT" sz="2177" baseline="-25000" dirty="0">
              <a:solidFill>
                <a:srgbClr val="000000"/>
              </a:solidFill>
              <a:latin typeface="HelveticaNeueLT Com 55 Roman" pitchFamily="34" charset="0"/>
            </a:endParaRPr>
          </a:p>
        </p:txBody>
      </p:sp>
      <p:sp>
        <p:nvSpPr>
          <p:cNvPr id="14" name="CasellaDiTesto 13"/>
          <p:cNvSpPr txBox="1"/>
          <p:nvPr/>
        </p:nvSpPr>
        <p:spPr>
          <a:xfrm>
            <a:off x="5704136" y="5192388"/>
            <a:ext cx="1371523" cy="650691"/>
          </a:xfrm>
          <a:prstGeom prst="rect">
            <a:avLst/>
          </a:prstGeom>
          <a:noFill/>
        </p:spPr>
        <p:txBody>
          <a:bodyPr wrap="square" rtlCol="0">
            <a:spAutoFit/>
          </a:bodyPr>
          <a:lstStyle/>
          <a:p>
            <a:pPr algn="ctr" fontAlgn="base">
              <a:spcBef>
                <a:spcPct val="0"/>
              </a:spcBef>
              <a:spcAft>
                <a:spcPct val="0"/>
              </a:spcAft>
            </a:pPr>
            <a:r>
              <a:rPr lang="it-IT" sz="1814" dirty="0">
                <a:solidFill>
                  <a:srgbClr val="000000"/>
                </a:solidFill>
                <a:latin typeface="HelveticaNeueLT Com 55 Roman" pitchFamily="34" charset="0"/>
              </a:rPr>
              <a:t>stato di transizione</a:t>
            </a:r>
            <a:endParaRPr lang="it-IT" sz="1814" baseline="-25000" dirty="0">
              <a:solidFill>
                <a:srgbClr val="000000"/>
              </a:solidFill>
              <a:latin typeface="HelveticaNeueLT Com 55 Roman" pitchFamily="34" charset="0"/>
            </a:endParaRPr>
          </a:p>
        </p:txBody>
      </p:sp>
    </p:spTree>
    <p:extLst>
      <p:ext uri="{BB962C8B-B14F-4D97-AF65-F5344CB8AC3E}">
        <p14:creationId xmlns:p14="http://schemas.microsoft.com/office/powerpoint/2010/main" val="34565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02660" y="1501868"/>
            <a:ext cx="2834247" cy="2754409"/>
          </a:xfrm>
          <a:prstGeom prst="rect">
            <a:avLst/>
          </a:prstGeom>
        </p:spPr>
      </p:pic>
      <p:sp>
        <p:nvSpPr>
          <p:cNvPr id="3" name="CasellaDiTesto 2"/>
          <p:cNvSpPr txBox="1"/>
          <p:nvPr/>
        </p:nvSpPr>
        <p:spPr>
          <a:xfrm>
            <a:off x="820272" y="551329"/>
            <a:ext cx="6858000" cy="646331"/>
          </a:xfrm>
          <a:prstGeom prst="rect">
            <a:avLst/>
          </a:prstGeom>
          <a:noFill/>
        </p:spPr>
        <p:txBody>
          <a:bodyPr wrap="square" rtlCol="0">
            <a:spAutoFit/>
          </a:bodyPr>
          <a:lstStyle/>
          <a:p>
            <a:r>
              <a:rPr lang="it-IT" dirty="0"/>
              <a:t>va detto che in molti casi il meccanismo non procede attraverso un urto semplice. Si consideri ad esempio la reazione</a:t>
            </a:r>
          </a:p>
        </p:txBody>
      </p:sp>
      <p:pic>
        <p:nvPicPr>
          <p:cNvPr id="4" name="Immagine 3"/>
          <p:cNvPicPr>
            <a:picLocks noChangeAspect="1"/>
          </p:cNvPicPr>
          <p:nvPr/>
        </p:nvPicPr>
        <p:blipFill>
          <a:blip r:embed="rId3"/>
          <a:stretch>
            <a:fillRect/>
          </a:stretch>
        </p:blipFill>
        <p:spPr>
          <a:xfrm>
            <a:off x="8310564" y="809527"/>
            <a:ext cx="2562225" cy="361950"/>
          </a:xfrm>
          <a:prstGeom prst="rect">
            <a:avLst/>
          </a:prstGeom>
        </p:spPr>
      </p:pic>
      <p:pic>
        <p:nvPicPr>
          <p:cNvPr id="5" name="Immagine 4"/>
          <p:cNvPicPr>
            <a:picLocks noChangeAspect="1"/>
          </p:cNvPicPr>
          <p:nvPr/>
        </p:nvPicPr>
        <p:blipFill>
          <a:blip r:embed="rId4"/>
          <a:stretch>
            <a:fillRect/>
          </a:stretch>
        </p:blipFill>
        <p:spPr>
          <a:xfrm>
            <a:off x="1934695" y="2438958"/>
            <a:ext cx="1076756" cy="976593"/>
          </a:xfrm>
          <a:prstGeom prst="rect">
            <a:avLst/>
          </a:prstGeom>
        </p:spPr>
      </p:pic>
      <p:sp>
        <p:nvSpPr>
          <p:cNvPr id="6" name="CasellaDiTesto 5"/>
          <p:cNvSpPr txBox="1"/>
          <p:nvPr/>
        </p:nvSpPr>
        <p:spPr>
          <a:xfrm>
            <a:off x="672353" y="4558553"/>
            <a:ext cx="4195483" cy="1200329"/>
          </a:xfrm>
          <a:prstGeom prst="rect">
            <a:avLst/>
          </a:prstGeom>
          <a:noFill/>
        </p:spPr>
        <p:txBody>
          <a:bodyPr wrap="square" rtlCol="0">
            <a:spAutoFit/>
          </a:bodyPr>
          <a:lstStyle/>
          <a:p>
            <a:r>
              <a:rPr lang="it-IT" dirty="0"/>
              <a:t>un urto semplice contemporaneo fra 3 molecole con l’esatta disposizione nello spazio e la giusta energia è estremamente improbabile</a:t>
            </a:r>
          </a:p>
        </p:txBody>
      </p:sp>
      <p:sp>
        <p:nvSpPr>
          <p:cNvPr id="8" name="CasellaDiTesto 7"/>
          <p:cNvSpPr txBox="1"/>
          <p:nvPr/>
        </p:nvSpPr>
        <p:spPr>
          <a:xfrm>
            <a:off x="5611627" y="4256277"/>
            <a:ext cx="5286936" cy="1200329"/>
          </a:xfrm>
          <a:prstGeom prst="rect">
            <a:avLst/>
          </a:prstGeom>
          <a:noFill/>
        </p:spPr>
        <p:txBody>
          <a:bodyPr wrap="square" rtlCol="0">
            <a:spAutoFit/>
          </a:bodyPr>
          <a:lstStyle/>
          <a:p>
            <a:r>
              <a:rPr lang="it-IT" dirty="0"/>
              <a:t>è molto più probabile un meccanismo a più stadi. In questo caso quello determinante per la cinetica della reazione è il più lento, di solito il primo, che porta alla formazione di un intermedio instabile.</a:t>
            </a:r>
          </a:p>
        </p:txBody>
      </p:sp>
      <p:pic>
        <p:nvPicPr>
          <p:cNvPr id="9" name="Immagine 8"/>
          <p:cNvPicPr>
            <a:picLocks noChangeAspect="1"/>
          </p:cNvPicPr>
          <p:nvPr/>
        </p:nvPicPr>
        <p:blipFill>
          <a:blip r:embed="rId5"/>
          <a:stretch>
            <a:fillRect/>
          </a:stretch>
        </p:blipFill>
        <p:spPr>
          <a:xfrm>
            <a:off x="5560919" y="1918166"/>
            <a:ext cx="2413187" cy="2176379"/>
          </a:xfrm>
          <a:prstGeom prst="rect">
            <a:avLst/>
          </a:prstGeom>
        </p:spPr>
      </p:pic>
      <p:pic>
        <p:nvPicPr>
          <p:cNvPr id="10" name="Immagine 9"/>
          <p:cNvPicPr>
            <a:picLocks noChangeAspect="1"/>
          </p:cNvPicPr>
          <p:nvPr/>
        </p:nvPicPr>
        <p:blipFill>
          <a:blip r:embed="rId6"/>
          <a:stretch>
            <a:fillRect/>
          </a:stretch>
        </p:blipFill>
        <p:spPr>
          <a:xfrm>
            <a:off x="8416009" y="1937216"/>
            <a:ext cx="2456780" cy="1975878"/>
          </a:xfrm>
          <a:prstGeom prst="rect">
            <a:avLst/>
          </a:prstGeom>
        </p:spPr>
      </p:pic>
      <p:sp>
        <p:nvSpPr>
          <p:cNvPr id="11" name="Rettangolo 10"/>
          <p:cNvSpPr/>
          <p:nvPr/>
        </p:nvSpPr>
        <p:spPr>
          <a:xfrm>
            <a:off x="7627633" y="5584122"/>
            <a:ext cx="1717137" cy="369332"/>
          </a:xfrm>
          <a:prstGeom prst="rect">
            <a:avLst/>
          </a:prstGeom>
        </p:spPr>
        <p:txBody>
          <a:bodyPr wrap="none">
            <a:spAutoFit/>
          </a:bodyPr>
          <a:lstStyle/>
          <a:p>
            <a:r>
              <a:rPr lang="it-IT" dirty="0"/>
              <a:t>v = k [NO] [O</a:t>
            </a:r>
            <a:r>
              <a:rPr lang="it-IT" baseline="-25000" dirty="0"/>
              <a:t>2</a:t>
            </a:r>
            <a:r>
              <a:rPr lang="it-IT" dirty="0"/>
              <a:t>]</a:t>
            </a:r>
          </a:p>
        </p:txBody>
      </p:sp>
    </p:spTree>
    <p:extLst>
      <p:ext uri="{BB962C8B-B14F-4D97-AF65-F5344CB8AC3E}">
        <p14:creationId xmlns:p14="http://schemas.microsoft.com/office/powerpoint/2010/main" val="303477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66683" y="430306"/>
            <a:ext cx="6925235" cy="646331"/>
          </a:xfrm>
          <a:prstGeom prst="rect">
            <a:avLst/>
          </a:prstGeom>
          <a:noFill/>
        </p:spPr>
        <p:txBody>
          <a:bodyPr wrap="square" rtlCol="0">
            <a:spAutoFit/>
          </a:bodyPr>
          <a:lstStyle/>
          <a:p>
            <a:r>
              <a:rPr lang="it-IT" dirty="0"/>
              <a:t>Se consideriamo una reazione che </a:t>
            </a:r>
            <a:r>
              <a:rPr lang="it-IT" b="1" dirty="0"/>
              <a:t>con certezza </a:t>
            </a:r>
            <a:r>
              <a:rPr lang="it-IT" dirty="0"/>
              <a:t>avviene secondo un unico atto reattivo, come ad esempio la seguente:</a:t>
            </a:r>
          </a:p>
        </p:txBody>
      </p:sp>
      <p:grpSp>
        <p:nvGrpSpPr>
          <p:cNvPr id="10" name="Gruppo 9"/>
          <p:cNvGrpSpPr/>
          <p:nvPr/>
        </p:nvGrpSpPr>
        <p:grpSpPr>
          <a:xfrm>
            <a:off x="4424082" y="1317812"/>
            <a:ext cx="2581836" cy="369332"/>
            <a:chOff x="4424082" y="1317812"/>
            <a:chExt cx="2581836" cy="369332"/>
          </a:xfrm>
        </p:grpSpPr>
        <p:sp>
          <p:nvSpPr>
            <p:cNvPr id="3" name="CasellaDiTesto 2"/>
            <p:cNvSpPr txBox="1"/>
            <p:nvPr/>
          </p:nvSpPr>
          <p:spPr>
            <a:xfrm>
              <a:off x="4424082" y="1317812"/>
              <a:ext cx="2581836" cy="369332"/>
            </a:xfrm>
            <a:prstGeom prst="rect">
              <a:avLst/>
            </a:prstGeom>
            <a:noFill/>
          </p:spPr>
          <p:txBody>
            <a:bodyPr wrap="square" rtlCol="0">
              <a:spAutoFit/>
            </a:bodyPr>
            <a:lstStyle/>
            <a:p>
              <a:r>
                <a:rPr lang="it-IT" dirty="0"/>
                <a:t>2 NO</a:t>
              </a:r>
              <a:r>
                <a:rPr lang="it-IT" baseline="-25000" dirty="0"/>
                <a:t>2</a:t>
              </a:r>
              <a:r>
                <a:rPr lang="it-IT" dirty="0"/>
                <a:t> 		N</a:t>
              </a:r>
              <a:r>
                <a:rPr lang="it-IT" baseline="-25000" dirty="0"/>
                <a:t>2</a:t>
              </a:r>
              <a:r>
                <a:rPr lang="it-IT" dirty="0"/>
                <a:t>O</a:t>
              </a:r>
              <a:r>
                <a:rPr lang="it-IT" baseline="-25000" dirty="0"/>
                <a:t>4</a:t>
              </a:r>
            </a:p>
          </p:txBody>
        </p:sp>
        <p:cxnSp>
          <p:nvCxnSpPr>
            <p:cNvPr id="5" name="Connettore 2 4"/>
            <p:cNvCxnSpPr/>
            <p:nvPr/>
          </p:nvCxnSpPr>
          <p:spPr>
            <a:xfrm>
              <a:off x="5486400" y="1465729"/>
              <a:ext cx="403412" cy="134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5499848" y="1546412"/>
              <a:ext cx="34962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CasellaDiTesto 10"/>
          <p:cNvSpPr txBox="1"/>
          <p:nvPr/>
        </p:nvSpPr>
        <p:spPr>
          <a:xfrm>
            <a:off x="3003177" y="1873624"/>
            <a:ext cx="4944035" cy="369332"/>
          </a:xfrm>
          <a:prstGeom prst="rect">
            <a:avLst/>
          </a:prstGeom>
          <a:noFill/>
        </p:spPr>
        <p:txBody>
          <a:bodyPr wrap="square" rtlCol="0">
            <a:spAutoFit/>
          </a:bodyPr>
          <a:lstStyle/>
          <a:p>
            <a:r>
              <a:rPr lang="it-IT" dirty="0"/>
              <a:t>possiamo dire che le equazioni cinetiche sono:</a:t>
            </a:r>
          </a:p>
        </p:txBody>
      </p:sp>
      <p:sp>
        <p:nvSpPr>
          <p:cNvPr id="12" name="CasellaDiTesto 11"/>
          <p:cNvSpPr txBox="1"/>
          <p:nvPr/>
        </p:nvSpPr>
        <p:spPr>
          <a:xfrm>
            <a:off x="1205753" y="2590801"/>
            <a:ext cx="4944035" cy="369332"/>
          </a:xfrm>
          <a:prstGeom prst="rect">
            <a:avLst/>
          </a:prstGeom>
          <a:noFill/>
        </p:spPr>
        <p:txBody>
          <a:bodyPr wrap="square" rtlCol="0">
            <a:spAutoFit/>
          </a:bodyPr>
          <a:lstStyle/>
          <a:p>
            <a:r>
              <a:rPr lang="it-IT" dirty="0"/>
              <a:t>per la reazione diretta 	</a:t>
            </a:r>
            <a:r>
              <a:rPr lang="it-IT" dirty="0" err="1"/>
              <a:t>v</a:t>
            </a:r>
            <a:r>
              <a:rPr lang="it-IT" baseline="-25000" dirty="0" err="1"/>
              <a:t>d</a:t>
            </a:r>
            <a:r>
              <a:rPr lang="it-IT" dirty="0"/>
              <a:t> = </a:t>
            </a:r>
            <a:r>
              <a:rPr lang="it-IT" dirty="0" err="1"/>
              <a:t>k</a:t>
            </a:r>
            <a:r>
              <a:rPr lang="it-IT" baseline="-25000" dirty="0" err="1"/>
              <a:t>d</a:t>
            </a:r>
            <a:r>
              <a:rPr lang="it-IT" dirty="0"/>
              <a:t> [NO</a:t>
            </a:r>
            <a:r>
              <a:rPr lang="it-IT" baseline="-25000" dirty="0"/>
              <a:t>2</a:t>
            </a:r>
            <a:r>
              <a:rPr lang="it-IT" dirty="0"/>
              <a:t>]</a:t>
            </a:r>
            <a:r>
              <a:rPr lang="it-IT" baseline="30000" dirty="0"/>
              <a:t>2</a:t>
            </a:r>
          </a:p>
        </p:txBody>
      </p:sp>
      <p:sp>
        <p:nvSpPr>
          <p:cNvPr id="13" name="CasellaDiTesto 12"/>
          <p:cNvSpPr txBox="1"/>
          <p:nvPr/>
        </p:nvSpPr>
        <p:spPr>
          <a:xfrm>
            <a:off x="1210235" y="3227295"/>
            <a:ext cx="4944035" cy="369332"/>
          </a:xfrm>
          <a:prstGeom prst="rect">
            <a:avLst/>
          </a:prstGeom>
          <a:noFill/>
        </p:spPr>
        <p:txBody>
          <a:bodyPr wrap="square" rtlCol="0">
            <a:spAutoFit/>
          </a:bodyPr>
          <a:lstStyle/>
          <a:p>
            <a:r>
              <a:rPr lang="it-IT" dirty="0"/>
              <a:t>per la reazione inversa 	v</a:t>
            </a:r>
            <a:r>
              <a:rPr lang="it-IT" baseline="-25000" dirty="0"/>
              <a:t>i</a:t>
            </a:r>
            <a:r>
              <a:rPr lang="it-IT" dirty="0"/>
              <a:t> = </a:t>
            </a:r>
            <a:r>
              <a:rPr lang="it-IT" dirty="0" err="1"/>
              <a:t>k</a:t>
            </a:r>
            <a:r>
              <a:rPr lang="it-IT" baseline="-25000" dirty="0" err="1"/>
              <a:t>i</a:t>
            </a:r>
            <a:r>
              <a:rPr lang="it-IT" dirty="0"/>
              <a:t> [N</a:t>
            </a:r>
            <a:r>
              <a:rPr lang="it-IT" baseline="-25000" dirty="0"/>
              <a:t>2</a:t>
            </a:r>
            <a:r>
              <a:rPr lang="it-IT" dirty="0"/>
              <a:t>O</a:t>
            </a:r>
            <a:r>
              <a:rPr lang="it-IT" baseline="-25000" dirty="0"/>
              <a:t>4</a:t>
            </a:r>
            <a:r>
              <a:rPr lang="it-IT" dirty="0"/>
              <a:t>]</a:t>
            </a:r>
            <a:endParaRPr lang="it-IT" baseline="30000" dirty="0"/>
          </a:p>
        </p:txBody>
      </p:sp>
      <p:sp>
        <p:nvSpPr>
          <p:cNvPr id="14" name="CasellaDiTesto 13"/>
          <p:cNvSpPr txBox="1"/>
          <p:nvPr/>
        </p:nvSpPr>
        <p:spPr>
          <a:xfrm>
            <a:off x="6911788" y="2675965"/>
            <a:ext cx="4208930" cy="923330"/>
          </a:xfrm>
          <a:prstGeom prst="rect">
            <a:avLst/>
          </a:prstGeom>
          <a:noFill/>
        </p:spPr>
        <p:txBody>
          <a:bodyPr wrap="square" rtlCol="0">
            <a:spAutoFit/>
          </a:bodyPr>
          <a:lstStyle/>
          <a:p>
            <a:r>
              <a:rPr lang="it-IT" dirty="0"/>
              <a:t>ma quando il sistema va all’equilibrio le velocità delle due reazioni, diretta e inversa, si eguagliano</a:t>
            </a:r>
          </a:p>
        </p:txBody>
      </p:sp>
      <p:sp>
        <p:nvSpPr>
          <p:cNvPr id="15" name="CasellaDiTesto 14"/>
          <p:cNvSpPr txBox="1"/>
          <p:nvPr/>
        </p:nvSpPr>
        <p:spPr>
          <a:xfrm>
            <a:off x="1344706" y="4101354"/>
            <a:ext cx="5082988" cy="369332"/>
          </a:xfrm>
          <a:prstGeom prst="rect">
            <a:avLst/>
          </a:prstGeom>
          <a:noFill/>
        </p:spPr>
        <p:txBody>
          <a:bodyPr wrap="square" rtlCol="0">
            <a:spAutoFit/>
          </a:bodyPr>
          <a:lstStyle/>
          <a:p>
            <a:r>
              <a:rPr lang="it-IT" dirty="0"/>
              <a:t>	</a:t>
            </a:r>
            <a:r>
              <a:rPr lang="it-IT" dirty="0" err="1"/>
              <a:t>v</a:t>
            </a:r>
            <a:r>
              <a:rPr lang="it-IT" baseline="-25000" dirty="0" err="1"/>
              <a:t>d</a:t>
            </a:r>
            <a:r>
              <a:rPr lang="it-IT" dirty="0"/>
              <a:t> = v</a:t>
            </a:r>
            <a:r>
              <a:rPr lang="it-IT" baseline="-25000" dirty="0"/>
              <a:t>i</a:t>
            </a:r>
            <a:r>
              <a:rPr lang="it-IT" dirty="0"/>
              <a:t> 		 </a:t>
            </a:r>
            <a:r>
              <a:rPr lang="it-IT" dirty="0" err="1"/>
              <a:t>k</a:t>
            </a:r>
            <a:r>
              <a:rPr lang="it-IT" baseline="-25000" dirty="0" err="1"/>
              <a:t>d</a:t>
            </a:r>
            <a:r>
              <a:rPr lang="it-IT" dirty="0"/>
              <a:t> [NO</a:t>
            </a:r>
            <a:r>
              <a:rPr lang="it-IT" baseline="-25000" dirty="0"/>
              <a:t>2</a:t>
            </a:r>
            <a:r>
              <a:rPr lang="it-IT" dirty="0"/>
              <a:t>]</a:t>
            </a:r>
            <a:r>
              <a:rPr lang="it-IT" baseline="30000" dirty="0"/>
              <a:t>2 </a:t>
            </a:r>
            <a:r>
              <a:rPr lang="it-IT" dirty="0"/>
              <a:t>= </a:t>
            </a:r>
            <a:r>
              <a:rPr lang="it-IT" dirty="0" err="1"/>
              <a:t>k</a:t>
            </a:r>
            <a:r>
              <a:rPr lang="it-IT" baseline="-25000" dirty="0" err="1"/>
              <a:t>i</a:t>
            </a:r>
            <a:r>
              <a:rPr lang="it-IT" dirty="0"/>
              <a:t> [N</a:t>
            </a:r>
            <a:r>
              <a:rPr lang="it-IT" baseline="-25000" dirty="0"/>
              <a:t>2</a:t>
            </a:r>
            <a:r>
              <a:rPr lang="it-IT" dirty="0"/>
              <a:t>O</a:t>
            </a:r>
            <a:r>
              <a:rPr lang="it-IT" baseline="-25000" dirty="0"/>
              <a:t>4</a:t>
            </a:r>
            <a:r>
              <a:rPr lang="it-IT" dirty="0"/>
              <a:t>]</a:t>
            </a:r>
            <a:endParaRPr lang="it-IT" baseline="30000" dirty="0"/>
          </a:p>
        </p:txBody>
      </p:sp>
      <mc:AlternateContent xmlns:mc="http://schemas.openxmlformats.org/markup-compatibility/2006" xmlns:a14="http://schemas.microsoft.com/office/drawing/2010/main">
        <mc:Choice Requires="a14">
          <p:sp>
            <p:nvSpPr>
              <p:cNvPr id="16" name="CasellaDiTesto 15"/>
              <p:cNvSpPr txBox="1"/>
              <p:nvPr/>
            </p:nvSpPr>
            <p:spPr>
              <a:xfrm>
                <a:off x="7718611" y="4114800"/>
                <a:ext cx="2501153" cy="677173"/>
              </a:xfrm>
              <a:prstGeom prst="rect">
                <a:avLst/>
              </a:prstGeom>
              <a:noFill/>
            </p:spPr>
            <p:txBody>
              <a:bodyPr wrap="square" lIns="0" tIns="0" rIns="0" bIns="0" rtlCol="0">
                <a:spAutoFit/>
              </a:bodyPr>
              <a:lstStyle/>
              <a:p>
                <a14:m>
                  <m:oMath xmlns:m="http://schemas.openxmlformats.org/officeDocument/2006/math">
                    <m:f>
                      <m:fPr>
                        <m:ctrlPr>
                          <a:rPr lang="it-IT" sz="2800" i="1" smtClean="0">
                            <a:latin typeface="Cambria Math" panose="02040503050406030204" pitchFamily="18" charset="0"/>
                            <a:ea typeface="Cambria Math" panose="02040503050406030204" pitchFamily="18" charset="0"/>
                          </a:rPr>
                        </m:ctrlPr>
                      </m:fPr>
                      <m:num>
                        <m:sSub>
                          <m:sSubPr>
                            <m:ctrlPr>
                              <a:rPr lang="it-IT" sz="2800" b="0" i="1" smtClean="0">
                                <a:latin typeface="Cambria Math" panose="02040503050406030204" pitchFamily="18" charset="0"/>
                                <a:ea typeface="Cambria Math" panose="02040503050406030204" pitchFamily="18" charset="0"/>
                              </a:rPr>
                            </m:ctrlPr>
                          </m:sSubPr>
                          <m:e>
                            <m:r>
                              <a:rPr lang="it-IT" sz="2800" b="0" i="1" smtClean="0">
                                <a:latin typeface="Cambria Math" panose="02040503050406030204" pitchFamily="18" charset="0"/>
                                <a:ea typeface="Cambria Math" panose="02040503050406030204" pitchFamily="18" charset="0"/>
                              </a:rPr>
                              <m:t>𝑘</m:t>
                            </m:r>
                          </m:e>
                          <m:sub>
                            <m:r>
                              <a:rPr lang="it-IT" sz="2800" b="0" i="1" smtClean="0">
                                <a:latin typeface="Cambria Math" panose="02040503050406030204" pitchFamily="18" charset="0"/>
                                <a:ea typeface="Cambria Math" panose="02040503050406030204" pitchFamily="18" charset="0"/>
                              </a:rPr>
                              <m:t>𝑑</m:t>
                            </m:r>
                          </m:sub>
                        </m:sSub>
                      </m:num>
                      <m:den>
                        <m:sSub>
                          <m:sSubPr>
                            <m:ctrlPr>
                              <a:rPr lang="it-IT" sz="2800" i="1" smtClean="0">
                                <a:latin typeface="Cambria Math" panose="02040503050406030204" pitchFamily="18" charset="0"/>
                                <a:ea typeface="Cambria Math" panose="02040503050406030204" pitchFamily="18" charset="0"/>
                              </a:rPr>
                            </m:ctrlPr>
                          </m:sSubPr>
                          <m:e>
                            <m:r>
                              <a:rPr lang="it-IT" sz="2800" b="0" i="1" smtClean="0">
                                <a:latin typeface="Cambria Math" panose="02040503050406030204" pitchFamily="18" charset="0"/>
                                <a:ea typeface="Cambria Math" panose="02040503050406030204" pitchFamily="18" charset="0"/>
                              </a:rPr>
                              <m:t>𝑘</m:t>
                            </m:r>
                          </m:e>
                          <m:sub>
                            <m:r>
                              <a:rPr lang="it-IT" sz="2800" b="0" i="1" smtClean="0">
                                <a:latin typeface="Cambria Math" panose="02040503050406030204" pitchFamily="18" charset="0"/>
                                <a:ea typeface="Cambria Math" panose="02040503050406030204" pitchFamily="18" charset="0"/>
                              </a:rPr>
                              <m:t>𝑖</m:t>
                            </m:r>
                          </m:sub>
                        </m:sSub>
                      </m:den>
                    </m:f>
                  </m:oMath>
                </a14:m>
                <a:r>
                  <a:rPr lang="it-IT" sz="2400" dirty="0">
                    <a:latin typeface="Cambria Math" panose="02040503050406030204" pitchFamily="18" charset="0"/>
                    <a:ea typeface="Cambria Math" panose="02040503050406030204" pitchFamily="18" charset="0"/>
                  </a:rPr>
                  <a:t> = </a:t>
                </a:r>
                <a14:m>
                  <m:oMath xmlns:m="http://schemas.openxmlformats.org/officeDocument/2006/math">
                    <m:f>
                      <m:fPr>
                        <m:ctrlPr>
                          <a:rPr lang="it-IT" sz="2400" i="1" smtClean="0">
                            <a:latin typeface="Cambria Math" panose="02040503050406030204" pitchFamily="18" charset="0"/>
                            <a:ea typeface="Cambria Math" panose="02040503050406030204" pitchFamily="18" charset="0"/>
                          </a:rPr>
                        </m:ctrlPr>
                      </m:fPr>
                      <m:num>
                        <m:r>
                          <m:rPr>
                            <m:nor/>
                          </m:rPr>
                          <a:rPr lang="it-IT" sz="2400" dirty="0" smtClean="0">
                            <a:latin typeface="Cambria Math" panose="02040503050406030204" pitchFamily="18" charset="0"/>
                            <a:ea typeface="Cambria Math" panose="02040503050406030204" pitchFamily="18" charset="0"/>
                          </a:rPr>
                          <m:t>[</m:t>
                        </m:r>
                        <m:r>
                          <m:rPr>
                            <m:nor/>
                          </m:rPr>
                          <a:rPr lang="it-IT" sz="2400" dirty="0" smtClean="0">
                            <a:latin typeface="Cambria Math" panose="02040503050406030204" pitchFamily="18" charset="0"/>
                            <a:ea typeface="Cambria Math" panose="02040503050406030204" pitchFamily="18" charset="0"/>
                          </a:rPr>
                          <m:t>N</m:t>
                        </m:r>
                        <m:r>
                          <m:rPr>
                            <m:nor/>
                          </m:rPr>
                          <a:rPr lang="it-IT" sz="2400" baseline="-25000" dirty="0" smtClean="0">
                            <a:latin typeface="Cambria Math" panose="02040503050406030204" pitchFamily="18" charset="0"/>
                            <a:ea typeface="Cambria Math" panose="02040503050406030204" pitchFamily="18" charset="0"/>
                          </a:rPr>
                          <m:t>2</m:t>
                        </m:r>
                        <m:r>
                          <m:rPr>
                            <m:nor/>
                          </m:rPr>
                          <a:rPr lang="it-IT" sz="2400" dirty="0" smtClean="0">
                            <a:latin typeface="Cambria Math" panose="02040503050406030204" pitchFamily="18" charset="0"/>
                            <a:ea typeface="Cambria Math" panose="02040503050406030204" pitchFamily="18" charset="0"/>
                          </a:rPr>
                          <m:t>O</m:t>
                        </m:r>
                        <m:r>
                          <m:rPr>
                            <m:nor/>
                          </m:rPr>
                          <a:rPr lang="it-IT" sz="2400" baseline="-25000" dirty="0" smtClean="0">
                            <a:latin typeface="Cambria Math" panose="02040503050406030204" pitchFamily="18" charset="0"/>
                            <a:ea typeface="Cambria Math" panose="02040503050406030204" pitchFamily="18" charset="0"/>
                          </a:rPr>
                          <m:t>4</m:t>
                        </m:r>
                        <m:r>
                          <m:rPr>
                            <m:nor/>
                          </m:rPr>
                          <a:rPr lang="it-IT" sz="2400" dirty="0" smtClean="0">
                            <a:latin typeface="Cambria Math" panose="02040503050406030204" pitchFamily="18" charset="0"/>
                            <a:ea typeface="Cambria Math" panose="02040503050406030204" pitchFamily="18" charset="0"/>
                          </a:rPr>
                          <m:t>]</m:t>
                        </m:r>
                        <m:r>
                          <m:rPr>
                            <m:nor/>
                          </m:rPr>
                          <a:rPr lang="it-IT" sz="2400" baseline="30000" dirty="0" smtClean="0">
                            <a:latin typeface="Cambria Math" panose="02040503050406030204" pitchFamily="18" charset="0"/>
                            <a:ea typeface="Cambria Math" panose="02040503050406030204" pitchFamily="18" charset="0"/>
                          </a:rPr>
                          <m:t> </m:t>
                        </m:r>
                      </m:num>
                      <m:den>
                        <m:r>
                          <m:rPr>
                            <m:nor/>
                          </m:rPr>
                          <a:rPr lang="it-IT" sz="2400" dirty="0" smtClean="0">
                            <a:latin typeface="Cambria Math" panose="02040503050406030204" pitchFamily="18" charset="0"/>
                            <a:ea typeface="Cambria Math" panose="02040503050406030204" pitchFamily="18" charset="0"/>
                          </a:rPr>
                          <m:t>[</m:t>
                        </m:r>
                        <m:r>
                          <m:rPr>
                            <m:nor/>
                          </m:rPr>
                          <a:rPr lang="it-IT" sz="2400" dirty="0" smtClean="0">
                            <a:latin typeface="Cambria Math" panose="02040503050406030204" pitchFamily="18" charset="0"/>
                            <a:ea typeface="Cambria Math" panose="02040503050406030204" pitchFamily="18" charset="0"/>
                          </a:rPr>
                          <m:t>NO</m:t>
                        </m:r>
                        <m:r>
                          <m:rPr>
                            <m:nor/>
                          </m:rPr>
                          <a:rPr lang="it-IT" sz="2400" baseline="-25000" dirty="0" smtClean="0">
                            <a:latin typeface="Cambria Math" panose="02040503050406030204" pitchFamily="18" charset="0"/>
                            <a:ea typeface="Cambria Math" panose="02040503050406030204" pitchFamily="18" charset="0"/>
                          </a:rPr>
                          <m:t>2</m:t>
                        </m:r>
                        <m:r>
                          <m:rPr>
                            <m:nor/>
                          </m:rPr>
                          <a:rPr lang="it-IT" sz="2400" dirty="0" smtClean="0">
                            <a:latin typeface="Cambria Math" panose="02040503050406030204" pitchFamily="18" charset="0"/>
                            <a:ea typeface="Cambria Math" panose="02040503050406030204" pitchFamily="18" charset="0"/>
                          </a:rPr>
                          <m:t>]</m:t>
                        </m:r>
                        <m:r>
                          <m:rPr>
                            <m:nor/>
                          </m:rPr>
                          <a:rPr lang="it-IT" sz="2400" baseline="30000" dirty="0" smtClean="0">
                            <a:latin typeface="Cambria Math" panose="02040503050406030204" pitchFamily="18" charset="0"/>
                            <a:ea typeface="Cambria Math" panose="02040503050406030204" pitchFamily="18" charset="0"/>
                          </a:rPr>
                          <m:t>2</m:t>
                        </m:r>
                      </m:den>
                    </m:f>
                  </m:oMath>
                </a14:m>
                <a:r>
                  <a:rPr lang="it-IT" sz="2400" dirty="0">
                    <a:latin typeface="Cambria Math" panose="02040503050406030204" pitchFamily="18" charset="0"/>
                    <a:ea typeface="Cambria Math" panose="02040503050406030204" pitchFamily="18" charset="0"/>
                  </a:rPr>
                  <a:t>  = </a:t>
                </a:r>
                <a:r>
                  <a:rPr lang="it-IT" sz="2400" dirty="0" err="1">
                    <a:latin typeface="Cambria Math" panose="02040503050406030204" pitchFamily="18" charset="0"/>
                    <a:ea typeface="Cambria Math" panose="02040503050406030204" pitchFamily="18" charset="0"/>
                  </a:rPr>
                  <a:t>K</a:t>
                </a:r>
                <a:r>
                  <a:rPr lang="it-IT" sz="2400" baseline="-25000" dirty="0" err="1">
                    <a:latin typeface="Cambria Math" panose="02040503050406030204" pitchFamily="18" charset="0"/>
                    <a:ea typeface="Cambria Math" panose="02040503050406030204" pitchFamily="18" charset="0"/>
                  </a:rPr>
                  <a:t>eq</a:t>
                </a:r>
                <a:endParaRPr lang="it-IT" sz="2400" baseline="-25000" dirty="0">
                  <a:latin typeface="Cambria Math" panose="02040503050406030204" pitchFamily="18" charset="0"/>
                  <a:ea typeface="Cambria Math" panose="02040503050406030204" pitchFamily="18" charset="0"/>
                </a:endParaRPr>
              </a:p>
            </p:txBody>
          </p:sp>
        </mc:Choice>
        <mc:Fallback xmlns="">
          <p:sp>
            <p:nvSpPr>
              <p:cNvPr id="16" name="CasellaDiTesto 15"/>
              <p:cNvSpPr txBox="1">
                <a:spLocks noRot="1" noChangeAspect="1" noMove="1" noResize="1" noEditPoints="1" noAdjustHandles="1" noChangeArrowheads="1" noChangeShapeType="1" noTextEdit="1"/>
              </p:cNvSpPr>
              <p:nvPr/>
            </p:nvSpPr>
            <p:spPr>
              <a:xfrm>
                <a:off x="7718611" y="4114800"/>
                <a:ext cx="2501153" cy="677173"/>
              </a:xfrm>
              <a:prstGeom prst="rect">
                <a:avLst/>
              </a:prstGeom>
              <a:blipFill rotWithShape="0">
                <a:blip r:embed="rId2"/>
                <a:stretch>
                  <a:fillRect r="-488" b="-1802"/>
                </a:stretch>
              </a:blipFill>
            </p:spPr>
            <p:txBody>
              <a:bodyPr/>
              <a:lstStyle/>
              <a:p>
                <a:r>
                  <a:rPr lang="it-IT">
                    <a:noFill/>
                  </a:rPr>
                  <a:t> </a:t>
                </a:r>
              </a:p>
            </p:txBody>
          </p:sp>
        </mc:Fallback>
      </mc:AlternateContent>
    </p:spTree>
    <p:extLst>
      <p:ext uri="{BB962C8B-B14F-4D97-AF65-F5344CB8AC3E}">
        <p14:creationId xmlns:p14="http://schemas.microsoft.com/office/powerpoint/2010/main" val="30201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out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02659" y="927846"/>
            <a:ext cx="4760259" cy="1200329"/>
          </a:xfrm>
          <a:prstGeom prst="rect">
            <a:avLst/>
          </a:prstGeom>
          <a:noFill/>
        </p:spPr>
        <p:txBody>
          <a:bodyPr wrap="square" rtlCol="0">
            <a:spAutoFit/>
          </a:bodyPr>
          <a:lstStyle/>
          <a:p>
            <a:r>
              <a:rPr lang="it-IT" dirty="0"/>
              <a:t>Perché una reazione possa avvenire, prima che si possano formare i nuovi legami nei prodotti, occorre che i legami presenti nei reagenti si rompano</a:t>
            </a:r>
          </a:p>
        </p:txBody>
      </p:sp>
      <p:sp>
        <p:nvSpPr>
          <p:cNvPr id="5" name="CasellaDiTesto 4"/>
          <p:cNvSpPr txBox="1"/>
          <p:nvPr/>
        </p:nvSpPr>
        <p:spPr>
          <a:xfrm>
            <a:off x="878542" y="2895601"/>
            <a:ext cx="5589494" cy="923330"/>
          </a:xfrm>
          <a:prstGeom prst="rect">
            <a:avLst/>
          </a:prstGeom>
          <a:noFill/>
        </p:spPr>
        <p:txBody>
          <a:bodyPr wrap="square" rtlCol="0">
            <a:spAutoFit/>
          </a:bodyPr>
          <a:lstStyle/>
          <a:p>
            <a:r>
              <a:rPr lang="it-IT" dirty="0"/>
              <a:t>Ciò richiede un apporto di energia, detta </a:t>
            </a:r>
            <a:r>
              <a:rPr lang="it-IT" b="1" dirty="0"/>
              <a:t>energia di attivazione</a:t>
            </a:r>
            <a:r>
              <a:rPr lang="it-IT" dirty="0"/>
              <a:t>, che porta il sistema ad un massimo di energia prima di scendere verso i prodotti.</a:t>
            </a:r>
          </a:p>
        </p:txBody>
      </p:sp>
      <p:sp>
        <p:nvSpPr>
          <p:cNvPr id="6" name="AutoShape 2"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nvGrpSpPr>
          <p:cNvPr id="10" name="Gruppo 9"/>
          <p:cNvGrpSpPr/>
          <p:nvPr/>
        </p:nvGrpSpPr>
        <p:grpSpPr>
          <a:xfrm>
            <a:off x="6521824" y="659185"/>
            <a:ext cx="5114366" cy="3238957"/>
            <a:chOff x="6521824" y="659185"/>
            <a:chExt cx="5114366" cy="3238957"/>
          </a:xfrm>
        </p:grpSpPr>
        <p:pic>
          <p:nvPicPr>
            <p:cNvPr id="7" name="Immagine 6"/>
            <p:cNvPicPr>
              <a:picLocks noChangeAspect="1"/>
            </p:cNvPicPr>
            <p:nvPr/>
          </p:nvPicPr>
          <p:blipFill>
            <a:blip r:embed="rId2"/>
            <a:stretch>
              <a:fillRect/>
            </a:stretch>
          </p:blipFill>
          <p:spPr>
            <a:xfrm>
              <a:off x="6521824" y="659185"/>
              <a:ext cx="5114366" cy="3107688"/>
            </a:xfrm>
            <a:prstGeom prst="rect">
              <a:avLst/>
            </a:prstGeom>
          </p:spPr>
        </p:pic>
        <p:sp>
          <p:nvSpPr>
            <p:cNvPr id="8" name="CasellaDiTesto 7"/>
            <p:cNvSpPr txBox="1"/>
            <p:nvPr/>
          </p:nvSpPr>
          <p:spPr>
            <a:xfrm>
              <a:off x="8041341" y="3590365"/>
              <a:ext cx="2783541" cy="307777"/>
            </a:xfrm>
            <a:prstGeom prst="rect">
              <a:avLst/>
            </a:prstGeom>
            <a:solidFill>
              <a:schemeClr val="bg1"/>
            </a:solidFill>
          </p:spPr>
          <p:txBody>
            <a:bodyPr wrap="square" rtlCol="0">
              <a:spAutoFit/>
            </a:bodyPr>
            <a:lstStyle/>
            <a:p>
              <a:r>
                <a:rPr lang="it-IT" sz="1400" dirty="0"/>
                <a:t>coordinata di reazione</a:t>
              </a:r>
            </a:p>
          </p:txBody>
        </p:sp>
      </p:grpSp>
      <p:sp>
        <p:nvSpPr>
          <p:cNvPr id="9" name="CasellaDiTesto 8"/>
          <p:cNvSpPr txBox="1"/>
          <p:nvPr/>
        </p:nvSpPr>
        <p:spPr>
          <a:xfrm>
            <a:off x="1770530" y="4513732"/>
            <a:ext cx="9148481" cy="923330"/>
          </a:xfrm>
          <a:prstGeom prst="rect">
            <a:avLst/>
          </a:prstGeom>
          <a:noFill/>
        </p:spPr>
        <p:txBody>
          <a:bodyPr wrap="square" rtlCol="0">
            <a:spAutoFit/>
          </a:bodyPr>
          <a:lstStyle/>
          <a:p>
            <a:r>
              <a:rPr lang="it-IT" dirty="0"/>
              <a:t>Perché la reazione possa avvenire, ci dev’essere un sufficiente numero di molecole di reagenti che possiedono abbastanza energia cinetica da far sì che, urtandosi fra loro, facciano avvenire la reazione. Se l’energia è troppo bassa l’urto non è efficace.</a:t>
            </a:r>
          </a:p>
        </p:txBody>
      </p:sp>
    </p:spTree>
    <p:extLst>
      <p:ext uri="{BB962C8B-B14F-4D97-AF65-F5344CB8AC3E}">
        <p14:creationId xmlns:p14="http://schemas.microsoft.com/office/powerpoint/2010/main" val="300512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206521" y="1212196"/>
            <a:ext cx="3913792" cy="2458851"/>
          </a:xfrm>
          <a:prstGeom prst="rect">
            <a:avLst/>
          </a:prstGeom>
        </p:spPr>
      </p:pic>
      <p:sp>
        <p:nvSpPr>
          <p:cNvPr id="3" name="CasellaDiTesto 2"/>
          <p:cNvSpPr txBox="1"/>
          <p:nvPr/>
        </p:nvSpPr>
        <p:spPr>
          <a:xfrm>
            <a:off x="605116" y="1385047"/>
            <a:ext cx="4894729" cy="1631216"/>
          </a:xfrm>
          <a:prstGeom prst="rect">
            <a:avLst/>
          </a:prstGeom>
          <a:noFill/>
        </p:spPr>
        <p:txBody>
          <a:bodyPr wrap="square" rtlCol="0">
            <a:spAutoFit/>
          </a:bodyPr>
          <a:lstStyle/>
          <a:p>
            <a:r>
              <a:rPr lang="it-IT" sz="2000" dirty="0"/>
              <a:t>L’energia cinetica delle molecole è distribuita in maniera statistica, secondo una curva gaussiana, tanto più allargata e spostata verso valori maggiori di energia, quanto più alta è la temperatura.</a:t>
            </a:r>
          </a:p>
        </p:txBody>
      </p:sp>
      <p:sp>
        <p:nvSpPr>
          <p:cNvPr id="4" name="CasellaDiTesto 3"/>
          <p:cNvSpPr txBox="1"/>
          <p:nvPr/>
        </p:nvSpPr>
        <p:spPr>
          <a:xfrm>
            <a:off x="1107140" y="4199963"/>
            <a:ext cx="9865660" cy="1015663"/>
          </a:xfrm>
          <a:prstGeom prst="rect">
            <a:avLst/>
          </a:prstGeom>
          <a:noFill/>
        </p:spPr>
        <p:txBody>
          <a:bodyPr wrap="square" rtlCol="0">
            <a:spAutoFit/>
          </a:bodyPr>
          <a:lstStyle/>
          <a:p>
            <a:r>
              <a:rPr lang="it-IT" sz="2000" dirty="0"/>
              <a:t>Se la linea rossa indica l’energia di attivazione, la frazione di molecole che ha almeno quel valore di energia (area sottesa dalla curva) è molto maggiore a T più alta.</a:t>
            </a:r>
          </a:p>
          <a:p>
            <a:r>
              <a:rPr lang="it-IT" sz="2000" dirty="0"/>
              <a:t>Questo significa che la velocità dipende direttamente dalla temperatura.</a:t>
            </a:r>
          </a:p>
        </p:txBody>
      </p:sp>
    </p:spTree>
    <p:extLst>
      <p:ext uri="{BB962C8B-B14F-4D97-AF65-F5344CB8AC3E}">
        <p14:creationId xmlns:p14="http://schemas.microsoft.com/office/powerpoint/2010/main" val="955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410635" y="1492624"/>
            <a:ext cx="2312894" cy="523220"/>
          </a:xfrm>
          <a:prstGeom prst="rect">
            <a:avLst/>
          </a:prstGeom>
          <a:noFill/>
        </p:spPr>
        <p:txBody>
          <a:bodyPr wrap="square" rtlCol="0">
            <a:spAutoFit/>
          </a:bodyPr>
          <a:lstStyle/>
          <a:p>
            <a:r>
              <a:rPr lang="it-IT" sz="2800" dirty="0">
                <a:solidFill>
                  <a:srgbClr val="000000"/>
                </a:solidFill>
              </a:rPr>
              <a:t>k = A e</a:t>
            </a:r>
            <a:r>
              <a:rPr lang="it-IT" sz="2800" baseline="30000" dirty="0">
                <a:solidFill>
                  <a:srgbClr val="000000"/>
                </a:solidFill>
                <a:sym typeface="Symbol" panose="05050102010706020507" pitchFamily="18" charset="2"/>
              </a:rPr>
              <a:t>-</a:t>
            </a:r>
            <a:r>
              <a:rPr lang="it-IT" sz="2800" baseline="30000" dirty="0" err="1">
                <a:solidFill>
                  <a:srgbClr val="000000"/>
                </a:solidFill>
                <a:sym typeface="Symbol" panose="05050102010706020507" pitchFamily="18" charset="2"/>
              </a:rPr>
              <a:t>Eatt</a:t>
            </a:r>
            <a:r>
              <a:rPr lang="it-IT" sz="2800" baseline="30000" dirty="0">
                <a:solidFill>
                  <a:srgbClr val="000000"/>
                </a:solidFill>
                <a:sym typeface="Symbol" panose="05050102010706020507" pitchFamily="18" charset="2"/>
              </a:rPr>
              <a:t>/RT</a:t>
            </a:r>
            <a:r>
              <a:rPr lang="it-IT" sz="2800" dirty="0">
                <a:solidFill>
                  <a:srgbClr val="000000"/>
                </a:solidFill>
              </a:rPr>
              <a:t>  </a:t>
            </a:r>
            <a:endParaRPr lang="it-IT" sz="2800" baseline="30000" dirty="0">
              <a:solidFill>
                <a:srgbClr val="000000"/>
              </a:solidFill>
            </a:endParaRPr>
          </a:p>
        </p:txBody>
      </p:sp>
      <p:sp>
        <p:nvSpPr>
          <p:cNvPr id="5" name="CasellaDiTesto 4"/>
          <p:cNvSpPr txBox="1"/>
          <p:nvPr/>
        </p:nvSpPr>
        <p:spPr>
          <a:xfrm>
            <a:off x="1819836" y="3299011"/>
            <a:ext cx="7705163" cy="707886"/>
          </a:xfrm>
          <a:prstGeom prst="rect">
            <a:avLst/>
          </a:prstGeom>
          <a:noFill/>
        </p:spPr>
        <p:txBody>
          <a:bodyPr wrap="square" rtlCol="0">
            <a:spAutoFit/>
          </a:bodyPr>
          <a:lstStyle/>
          <a:p>
            <a:r>
              <a:rPr lang="it-IT" sz="2000" dirty="0">
                <a:solidFill>
                  <a:srgbClr val="000000"/>
                </a:solidFill>
              </a:rPr>
              <a:t>Questa equazione ha una forma analoga all’equazione di </a:t>
            </a:r>
            <a:r>
              <a:rPr lang="it-IT" sz="2000" dirty="0" err="1">
                <a:solidFill>
                  <a:srgbClr val="000000"/>
                </a:solidFill>
              </a:rPr>
              <a:t>Van’t</a:t>
            </a:r>
            <a:r>
              <a:rPr lang="it-IT" sz="2000" dirty="0">
                <a:solidFill>
                  <a:srgbClr val="000000"/>
                </a:solidFill>
              </a:rPr>
              <a:t> </a:t>
            </a:r>
            <a:r>
              <a:rPr lang="it-IT" sz="2000" dirty="0" err="1">
                <a:solidFill>
                  <a:srgbClr val="000000"/>
                </a:solidFill>
              </a:rPr>
              <a:t>Hoff</a:t>
            </a:r>
            <a:r>
              <a:rPr lang="it-IT" sz="2000" dirty="0">
                <a:solidFill>
                  <a:srgbClr val="000000"/>
                </a:solidFill>
              </a:rPr>
              <a:t> per la dipendenza di </a:t>
            </a:r>
            <a:r>
              <a:rPr lang="it-IT" sz="2000" dirty="0" err="1">
                <a:solidFill>
                  <a:srgbClr val="000000"/>
                </a:solidFill>
              </a:rPr>
              <a:t>K</a:t>
            </a:r>
            <a:r>
              <a:rPr lang="it-IT" sz="2000" baseline="-25000" dirty="0" err="1">
                <a:solidFill>
                  <a:srgbClr val="000000"/>
                </a:solidFill>
              </a:rPr>
              <a:t>eq</a:t>
            </a:r>
            <a:r>
              <a:rPr lang="it-IT" sz="2000" dirty="0">
                <a:solidFill>
                  <a:srgbClr val="000000"/>
                </a:solidFill>
              </a:rPr>
              <a:t> da T, con la differenza che </a:t>
            </a:r>
            <a:r>
              <a:rPr lang="it-IT" sz="2000" dirty="0" err="1">
                <a:solidFill>
                  <a:srgbClr val="000000"/>
                </a:solidFill>
              </a:rPr>
              <a:t>E</a:t>
            </a:r>
            <a:r>
              <a:rPr lang="it-IT" sz="2000" baseline="-25000" dirty="0" err="1">
                <a:solidFill>
                  <a:srgbClr val="000000"/>
                </a:solidFill>
              </a:rPr>
              <a:t>att</a:t>
            </a:r>
            <a:r>
              <a:rPr lang="it-IT" sz="2000" dirty="0">
                <a:solidFill>
                  <a:srgbClr val="000000"/>
                </a:solidFill>
              </a:rPr>
              <a:t> &gt; 0</a:t>
            </a:r>
            <a:r>
              <a:rPr lang="it-IT" sz="2000" dirty="0">
                <a:solidFill>
                  <a:srgbClr val="000000"/>
                </a:solidFill>
                <a:sym typeface="Symbol" panose="05050102010706020507" pitchFamily="18" charset="2"/>
              </a:rPr>
              <a:t>.</a:t>
            </a:r>
            <a:endParaRPr lang="it-IT" sz="2000" dirty="0">
              <a:solidFill>
                <a:srgbClr val="000000"/>
              </a:solidFill>
            </a:endParaRPr>
          </a:p>
        </p:txBody>
      </p:sp>
      <p:sp>
        <p:nvSpPr>
          <p:cNvPr id="6" name="CasellaDiTesto 5"/>
          <p:cNvSpPr txBox="1"/>
          <p:nvPr/>
        </p:nvSpPr>
        <p:spPr>
          <a:xfrm>
            <a:off x="1272989" y="452716"/>
            <a:ext cx="6754905" cy="707886"/>
          </a:xfrm>
          <a:prstGeom prst="rect">
            <a:avLst/>
          </a:prstGeom>
          <a:noFill/>
        </p:spPr>
        <p:txBody>
          <a:bodyPr wrap="square" rtlCol="0">
            <a:spAutoFit/>
          </a:bodyPr>
          <a:lstStyle/>
          <a:p>
            <a:r>
              <a:rPr lang="it-IT" sz="2000" dirty="0">
                <a:solidFill>
                  <a:srgbClr val="000000"/>
                </a:solidFill>
              </a:rPr>
              <a:t>La dipendenza dalla temperatura si riflette sulla variazione di k, in base all’</a:t>
            </a:r>
            <a:r>
              <a:rPr lang="it-IT" sz="2000" b="1" dirty="0">
                <a:solidFill>
                  <a:srgbClr val="000000"/>
                </a:solidFill>
              </a:rPr>
              <a:t>equazione di Arrhenius</a:t>
            </a:r>
            <a:r>
              <a:rPr lang="it-IT" sz="2000" dirty="0">
                <a:solidFill>
                  <a:srgbClr val="000000"/>
                </a:solidFill>
              </a:rPr>
              <a:t>.</a:t>
            </a:r>
          </a:p>
        </p:txBody>
      </p:sp>
      <mc:AlternateContent xmlns:mc="http://schemas.openxmlformats.org/markup-compatibility/2006" xmlns:a14="http://schemas.microsoft.com/office/drawing/2010/main">
        <mc:Choice Requires="a14">
          <p:sp>
            <p:nvSpPr>
              <p:cNvPr id="7" name="CasellaDiTesto 6"/>
              <p:cNvSpPr txBox="1"/>
              <p:nvPr/>
            </p:nvSpPr>
            <p:spPr>
              <a:xfrm>
                <a:off x="4415117" y="2169460"/>
                <a:ext cx="3034553" cy="801823"/>
              </a:xfrm>
              <a:prstGeom prst="rect">
                <a:avLst/>
              </a:prstGeom>
              <a:noFill/>
            </p:spPr>
            <p:txBody>
              <a:bodyPr wrap="square" rtlCol="0">
                <a:spAutoFit/>
              </a:bodyPr>
              <a:lstStyle/>
              <a:p>
                <a:r>
                  <a:rPr lang="it-IT" sz="2800" dirty="0" err="1">
                    <a:solidFill>
                      <a:srgbClr val="000000"/>
                    </a:solidFill>
                  </a:rPr>
                  <a:t>lnk</a:t>
                </a:r>
                <a:r>
                  <a:rPr lang="it-IT" sz="2800" dirty="0">
                    <a:solidFill>
                      <a:srgbClr val="000000"/>
                    </a:solidFill>
                  </a:rPr>
                  <a:t> = </a:t>
                </a:r>
                <a:r>
                  <a:rPr lang="it-IT" sz="2800" dirty="0" err="1">
                    <a:solidFill>
                      <a:srgbClr val="000000"/>
                    </a:solidFill>
                  </a:rPr>
                  <a:t>lnA</a:t>
                </a:r>
                <a:r>
                  <a:rPr lang="it-IT" sz="2800" dirty="0">
                    <a:solidFill>
                      <a:srgbClr val="000000"/>
                    </a:solidFill>
                  </a:rPr>
                  <a:t> </a:t>
                </a:r>
                <a:r>
                  <a:rPr lang="it-IT" sz="2800" dirty="0">
                    <a:solidFill>
                      <a:srgbClr val="000000"/>
                    </a:solidFill>
                    <a:sym typeface="Symbol" panose="05050102010706020507" pitchFamily="18" charset="2"/>
                  </a:rPr>
                  <a:t>- </a:t>
                </a:r>
                <a14:m>
                  <m:oMath xmlns:m="http://schemas.openxmlformats.org/officeDocument/2006/math">
                    <m:f>
                      <m:fPr>
                        <m:ctrlPr>
                          <a:rPr lang="it-IT" sz="2800" i="1">
                            <a:solidFill>
                              <a:srgbClr val="000000"/>
                            </a:solidFill>
                            <a:latin typeface="Cambria Math" panose="02040503050406030204" pitchFamily="18" charset="0"/>
                            <a:sym typeface="Symbol" panose="05050102010706020507" pitchFamily="18" charset="2"/>
                          </a:rPr>
                        </m:ctrlPr>
                      </m:fPr>
                      <m:num>
                        <m:r>
                          <m:rPr>
                            <m:nor/>
                          </m:rPr>
                          <a:rPr lang="it-IT" sz="2800" dirty="0">
                            <a:solidFill>
                              <a:srgbClr val="000000"/>
                            </a:solidFill>
                            <a:sym typeface="Symbol" panose="05050102010706020507" pitchFamily="18" charset="2"/>
                          </a:rPr>
                          <m:t>E</m:t>
                        </m:r>
                        <m:r>
                          <m:rPr>
                            <m:nor/>
                          </m:rPr>
                          <a:rPr lang="it-IT" sz="2800" baseline="-25000" dirty="0">
                            <a:solidFill>
                              <a:srgbClr val="000000"/>
                            </a:solidFill>
                            <a:sym typeface="Symbol" panose="05050102010706020507" pitchFamily="18" charset="2"/>
                          </a:rPr>
                          <m:t>att</m:t>
                        </m:r>
                      </m:num>
                      <m:den>
                        <m:r>
                          <m:rPr>
                            <m:nor/>
                          </m:rPr>
                          <a:rPr lang="it-IT" sz="2800" dirty="0">
                            <a:solidFill>
                              <a:srgbClr val="000000"/>
                            </a:solidFill>
                            <a:sym typeface="Symbol" panose="05050102010706020507" pitchFamily="18" charset="2"/>
                          </a:rPr>
                          <m:t>RT</m:t>
                        </m:r>
                      </m:den>
                    </m:f>
                  </m:oMath>
                </a14:m>
                <a:endParaRPr lang="it-IT" sz="2800" baseline="30000" dirty="0">
                  <a:solidFill>
                    <a:srgbClr val="000000"/>
                  </a:solidFill>
                </a:endParaRPr>
              </a:p>
            </p:txBody>
          </p:sp>
        </mc:Choice>
        <mc:Fallback xmlns="">
          <p:sp>
            <p:nvSpPr>
              <p:cNvPr id="7" name="CasellaDiTesto 6"/>
              <p:cNvSpPr txBox="1">
                <a:spLocks noRot="1" noChangeAspect="1" noMove="1" noResize="1" noEditPoints="1" noAdjustHandles="1" noChangeArrowheads="1" noChangeShapeType="1" noTextEdit="1"/>
              </p:cNvSpPr>
              <p:nvPr/>
            </p:nvSpPr>
            <p:spPr>
              <a:xfrm>
                <a:off x="4415117" y="2169460"/>
                <a:ext cx="3034553" cy="801823"/>
              </a:xfrm>
              <a:prstGeom prst="rect">
                <a:avLst/>
              </a:prstGeom>
              <a:blipFill rotWithShape="0">
                <a:blip r:embed="rId2"/>
                <a:stretch>
                  <a:fillRect l="-4016" b="-687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p:cNvSpPr txBox="1"/>
              <p:nvPr/>
            </p:nvSpPr>
            <p:spPr>
              <a:xfrm>
                <a:off x="4244787" y="4312025"/>
                <a:ext cx="3034553" cy="801823"/>
              </a:xfrm>
              <a:prstGeom prst="rect">
                <a:avLst/>
              </a:prstGeom>
              <a:noFill/>
            </p:spPr>
            <p:txBody>
              <a:bodyPr wrap="square" rtlCol="0">
                <a:spAutoFit/>
              </a:bodyPr>
              <a:lstStyle/>
              <a:p>
                <a:r>
                  <a:rPr lang="it-IT" sz="2800" dirty="0">
                    <a:solidFill>
                      <a:srgbClr val="000000"/>
                    </a:solidFill>
                  </a:rPr>
                  <a:t>lnK = </a:t>
                </a:r>
                <a14:m>
                  <m:oMath xmlns:m="http://schemas.openxmlformats.org/officeDocument/2006/math">
                    <m:f>
                      <m:fPr>
                        <m:ctrlPr>
                          <a:rPr lang="it-IT" sz="2800" i="1">
                            <a:solidFill>
                              <a:srgbClr val="000000"/>
                            </a:solidFill>
                            <a:latin typeface="Cambria Math" panose="02040503050406030204" pitchFamily="18" charset="0"/>
                            <a:sym typeface="Symbol" panose="05050102010706020507" pitchFamily="18" charset="2"/>
                          </a:rPr>
                        </m:ctrlPr>
                      </m:fPr>
                      <m:num>
                        <m:r>
                          <m:rPr>
                            <m:nor/>
                          </m:rPr>
                          <a:rPr lang="it-IT" sz="2800" dirty="0">
                            <a:solidFill>
                              <a:srgbClr val="000000"/>
                            </a:solidFill>
                            <a:sym typeface="Symbol" panose="05050102010706020507" pitchFamily="18" charset="2"/>
                          </a:rPr>
                          <m:t></m:t>
                        </m:r>
                        <m:r>
                          <m:rPr>
                            <m:nor/>
                          </m:rPr>
                          <a:rPr lang="it-IT" sz="2800" dirty="0">
                            <a:solidFill>
                              <a:srgbClr val="000000"/>
                            </a:solidFill>
                            <a:sym typeface="Symbol" panose="05050102010706020507" pitchFamily="18" charset="2"/>
                          </a:rPr>
                          <m:t>S</m:t>
                        </m:r>
                        <m:r>
                          <m:rPr>
                            <m:nor/>
                          </m:rPr>
                          <a:rPr lang="it-IT" sz="2800" dirty="0">
                            <a:solidFill>
                              <a:srgbClr val="000000"/>
                            </a:solidFill>
                            <a:sym typeface="Symbol" panose="05050102010706020507" pitchFamily="18" charset="2"/>
                          </a:rPr>
                          <m:t>°</m:t>
                        </m:r>
                      </m:num>
                      <m:den>
                        <m:r>
                          <m:rPr>
                            <m:nor/>
                          </m:rPr>
                          <a:rPr lang="it-IT" sz="2800" dirty="0">
                            <a:solidFill>
                              <a:srgbClr val="000000"/>
                            </a:solidFill>
                            <a:sym typeface="Symbol" panose="05050102010706020507" pitchFamily="18" charset="2"/>
                          </a:rPr>
                          <m:t>R</m:t>
                        </m:r>
                      </m:den>
                    </m:f>
                  </m:oMath>
                </a14:m>
                <a:r>
                  <a:rPr lang="it-IT" sz="2800" dirty="0">
                    <a:solidFill>
                      <a:srgbClr val="000000"/>
                    </a:solidFill>
                  </a:rPr>
                  <a:t> </a:t>
                </a:r>
                <a:r>
                  <a:rPr lang="it-IT" sz="2800" dirty="0">
                    <a:solidFill>
                      <a:srgbClr val="000000"/>
                    </a:solidFill>
                    <a:sym typeface="Symbol" panose="05050102010706020507" pitchFamily="18" charset="2"/>
                  </a:rPr>
                  <a:t>- </a:t>
                </a:r>
                <a14:m>
                  <m:oMath xmlns:m="http://schemas.openxmlformats.org/officeDocument/2006/math">
                    <m:f>
                      <m:fPr>
                        <m:ctrlPr>
                          <a:rPr lang="it-IT" sz="2800" i="1">
                            <a:solidFill>
                              <a:srgbClr val="000000"/>
                            </a:solidFill>
                            <a:latin typeface="Cambria Math" panose="02040503050406030204" pitchFamily="18" charset="0"/>
                            <a:sym typeface="Symbol" panose="05050102010706020507" pitchFamily="18" charset="2"/>
                          </a:rPr>
                        </m:ctrlPr>
                      </m:fPr>
                      <m:num>
                        <m:r>
                          <m:rPr>
                            <m:nor/>
                          </m:rPr>
                          <a:rPr lang="it-IT" sz="2800" dirty="0">
                            <a:solidFill>
                              <a:srgbClr val="000000"/>
                            </a:solidFill>
                            <a:sym typeface="Symbol" panose="05050102010706020507" pitchFamily="18" charset="2"/>
                          </a:rPr>
                          <m:t></m:t>
                        </m:r>
                        <m:r>
                          <a:rPr lang="it-IT" sz="2800" i="1" dirty="0">
                            <a:solidFill>
                              <a:srgbClr val="000000"/>
                            </a:solidFill>
                            <a:latin typeface="Cambria Math" panose="02040503050406030204" pitchFamily="18" charset="0"/>
                            <a:sym typeface="Symbol" panose="05050102010706020507" pitchFamily="18" charset="2"/>
                          </a:rPr>
                          <m:t>𝐻</m:t>
                        </m:r>
                        <m:r>
                          <a:rPr lang="it-IT" sz="2800" i="1" dirty="0">
                            <a:solidFill>
                              <a:srgbClr val="000000"/>
                            </a:solidFill>
                            <a:latin typeface="Cambria Math" panose="02040503050406030204" pitchFamily="18" charset="0"/>
                            <a:sym typeface="Symbol" panose="05050102010706020507" pitchFamily="18" charset="2"/>
                          </a:rPr>
                          <m:t>°</m:t>
                        </m:r>
                      </m:num>
                      <m:den>
                        <m:r>
                          <m:rPr>
                            <m:nor/>
                          </m:rPr>
                          <a:rPr lang="it-IT" sz="2800" dirty="0">
                            <a:solidFill>
                              <a:srgbClr val="000000"/>
                            </a:solidFill>
                            <a:sym typeface="Symbol" panose="05050102010706020507" pitchFamily="18" charset="2"/>
                          </a:rPr>
                          <m:t>RT</m:t>
                        </m:r>
                      </m:den>
                    </m:f>
                  </m:oMath>
                </a14:m>
                <a:endParaRPr lang="it-IT" sz="2800" baseline="30000" dirty="0">
                  <a:solidFill>
                    <a:srgbClr val="000000"/>
                  </a:solidFill>
                </a:endParaRPr>
              </a:p>
            </p:txBody>
          </p:sp>
        </mc:Choice>
        <mc:Fallback xmlns="">
          <p:sp>
            <p:nvSpPr>
              <p:cNvPr id="8" name="CasellaDiTesto 7"/>
              <p:cNvSpPr txBox="1">
                <a:spLocks noRot="1" noChangeAspect="1" noMove="1" noResize="1" noEditPoints="1" noAdjustHandles="1" noChangeArrowheads="1" noChangeShapeType="1" noTextEdit="1"/>
              </p:cNvSpPr>
              <p:nvPr/>
            </p:nvSpPr>
            <p:spPr>
              <a:xfrm>
                <a:off x="4244787" y="4312025"/>
                <a:ext cx="3034553" cy="801823"/>
              </a:xfrm>
              <a:prstGeom prst="rect">
                <a:avLst/>
              </a:prstGeom>
              <a:blipFill rotWithShape="0">
                <a:blip r:embed="rId3"/>
                <a:stretch>
                  <a:fillRect l="-4016" b="-6818"/>
                </a:stretch>
              </a:blipFill>
            </p:spPr>
            <p:txBody>
              <a:bodyPr/>
              <a:lstStyle/>
              <a:p>
                <a:r>
                  <a:rPr lang="it-IT">
                    <a:noFill/>
                  </a:rPr>
                  <a:t> </a:t>
                </a:r>
              </a:p>
            </p:txBody>
          </p:sp>
        </mc:Fallback>
      </mc:AlternateContent>
      <p:sp>
        <p:nvSpPr>
          <p:cNvPr id="9" name="CasellaDiTesto 8"/>
          <p:cNvSpPr txBox="1"/>
          <p:nvPr/>
        </p:nvSpPr>
        <p:spPr>
          <a:xfrm>
            <a:off x="8364071" y="1492624"/>
            <a:ext cx="2528047" cy="646331"/>
          </a:xfrm>
          <a:prstGeom prst="rect">
            <a:avLst/>
          </a:prstGeom>
          <a:noFill/>
        </p:spPr>
        <p:txBody>
          <a:bodyPr wrap="square" rtlCol="0">
            <a:spAutoFit/>
          </a:bodyPr>
          <a:lstStyle/>
          <a:p>
            <a:r>
              <a:rPr lang="it-IT" b="1" dirty="0">
                <a:solidFill>
                  <a:srgbClr val="000000"/>
                </a:solidFill>
              </a:rPr>
              <a:t>energia di attivazione</a:t>
            </a:r>
          </a:p>
          <a:p>
            <a:r>
              <a:rPr lang="it-IT" b="1" dirty="0">
                <a:solidFill>
                  <a:srgbClr val="000000"/>
                </a:solidFill>
              </a:rPr>
              <a:t>sempre positiva</a:t>
            </a:r>
            <a:endParaRPr lang="it-IT" dirty="0">
              <a:solidFill>
                <a:srgbClr val="000000"/>
              </a:solidFill>
            </a:endParaRPr>
          </a:p>
        </p:txBody>
      </p:sp>
      <p:grpSp>
        <p:nvGrpSpPr>
          <p:cNvPr id="2" name="Gruppo 1"/>
          <p:cNvGrpSpPr/>
          <p:nvPr/>
        </p:nvGrpSpPr>
        <p:grpSpPr>
          <a:xfrm>
            <a:off x="6024282" y="1801906"/>
            <a:ext cx="2339789" cy="806823"/>
            <a:chOff x="6024282" y="1801906"/>
            <a:chExt cx="2339789" cy="806823"/>
          </a:xfrm>
        </p:grpSpPr>
        <p:sp>
          <p:nvSpPr>
            <p:cNvPr id="10" name="Ovale 9"/>
            <p:cNvSpPr/>
            <p:nvPr/>
          </p:nvSpPr>
          <p:spPr>
            <a:xfrm>
              <a:off x="6024282" y="2097741"/>
              <a:ext cx="793377" cy="510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cxnSp>
          <p:nvCxnSpPr>
            <p:cNvPr id="12" name="Connettore 2 11"/>
            <p:cNvCxnSpPr/>
            <p:nvPr/>
          </p:nvCxnSpPr>
          <p:spPr>
            <a:xfrm flipV="1">
              <a:off x="6763871" y="1801906"/>
              <a:ext cx="1600200" cy="4034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Ovale 3"/>
          <p:cNvSpPr/>
          <p:nvPr/>
        </p:nvSpPr>
        <p:spPr>
          <a:xfrm>
            <a:off x="5298142" y="2339789"/>
            <a:ext cx="658906" cy="55132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p:cNvCxnSpPr>
            <a:stCxn id="4" idx="1"/>
          </p:cNvCxnSpPr>
          <p:nvPr/>
        </p:nvCxnSpPr>
        <p:spPr>
          <a:xfrm flipH="1" flipV="1">
            <a:off x="3334871" y="2097741"/>
            <a:ext cx="2059766" cy="32278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87505" y="1707776"/>
            <a:ext cx="2891117" cy="369332"/>
          </a:xfrm>
          <a:prstGeom prst="rect">
            <a:avLst/>
          </a:prstGeom>
          <a:noFill/>
        </p:spPr>
        <p:txBody>
          <a:bodyPr wrap="square" rtlCol="0">
            <a:spAutoFit/>
          </a:bodyPr>
          <a:lstStyle/>
          <a:p>
            <a:r>
              <a:rPr lang="it-IT" dirty="0">
                <a:solidFill>
                  <a:srgbClr val="00B0F0"/>
                </a:solidFill>
              </a:rPr>
              <a:t>termine indipendente da T</a:t>
            </a:r>
          </a:p>
        </p:txBody>
      </p:sp>
      <p:sp>
        <p:nvSpPr>
          <p:cNvPr id="15" name="Ovale 14"/>
          <p:cNvSpPr/>
          <p:nvPr/>
        </p:nvSpPr>
        <p:spPr>
          <a:xfrm>
            <a:off x="5221942" y="4240306"/>
            <a:ext cx="658906" cy="92336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p:nvPr/>
        </p:nvCxnSpPr>
        <p:spPr>
          <a:xfrm>
            <a:off x="5730565" y="5141201"/>
            <a:ext cx="912282" cy="493117"/>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6647329" y="5463987"/>
            <a:ext cx="2891117" cy="369332"/>
          </a:xfrm>
          <a:prstGeom prst="rect">
            <a:avLst/>
          </a:prstGeom>
          <a:noFill/>
        </p:spPr>
        <p:txBody>
          <a:bodyPr wrap="square" rtlCol="0">
            <a:spAutoFit/>
          </a:bodyPr>
          <a:lstStyle/>
          <a:p>
            <a:r>
              <a:rPr lang="it-IT" dirty="0">
                <a:solidFill>
                  <a:srgbClr val="00B0F0"/>
                </a:solidFill>
              </a:rPr>
              <a:t>termine indipendente da T</a:t>
            </a:r>
          </a:p>
        </p:txBody>
      </p:sp>
      <p:grpSp>
        <p:nvGrpSpPr>
          <p:cNvPr id="23" name="Gruppo 22"/>
          <p:cNvGrpSpPr/>
          <p:nvPr/>
        </p:nvGrpSpPr>
        <p:grpSpPr>
          <a:xfrm>
            <a:off x="6042211" y="4253753"/>
            <a:ext cx="2294965" cy="510988"/>
            <a:chOff x="6042211" y="4253753"/>
            <a:chExt cx="2294965" cy="510988"/>
          </a:xfrm>
        </p:grpSpPr>
        <p:sp>
          <p:nvSpPr>
            <p:cNvPr id="20" name="Ovale 19"/>
            <p:cNvSpPr/>
            <p:nvPr/>
          </p:nvSpPr>
          <p:spPr>
            <a:xfrm>
              <a:off x="6042211" y="4253753"/>
              <a:ext cx="793377" cy="5109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cxnSp>
          <p:nvCxnSpPr>
            <p:cNvPr id="21" name="Connettore 2 20"/>
            <p:cNvCxnSpPr/>
            <p:nvPr/>
          </p:nvCxnSpPr>
          <p:spPr>
            <a:xfrm>
              <a:off x="6849035" y="4549589"/>
              <a:ext cx="1488141" cy="129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CasellaDiTesto 23"/>
          <p:cNvSpPr txBox="1"/>
          <p:nvPr/>
        </p:nvSpPr>
        <p:spPr>
          <a:xfrm>
            <a:off x="8422341" y="4199965"/>
            <a:ext cx="2528047" cy="923330"/>
          </a:xfrm>
          <a:prstGeom prst="rect">
            <a:avLst/>
          </a:prstGeom>
          <a:noFill/>
        </p:spPr>
        <p:txBody>
          <a:bodyPr wrap="square" rtlCol="0">
            <a:spAutoFit/>
          </a:bodyPr>
          <a:lstStyle/>
          <a:p>
            <a:r>
              <a:rPr lang="it-IT" b="1" dirty="0">
                <a:solidFill>
                  <a:srgbClr val="000000"/>
                </a:solidFill>
              </a:rPr>
              <a:t>entalpia standard</a:t>
            </a:r>
          </a:p>
          <a:p>
            <a:r>
              <a:rPr lang="it-IT" b="1" dirty="0">
                <a:solidFill>
                  <a:srgbClr val="000000"/>
                </a:solidFill>
              </a:rPr>
              <a:t>può essere positiva o negativa</a:t>
            </a:r>
            <a:endParaRPr lang="it-IT" dirty="0">
              <a:solidFill>
                <a:srgbClr val="000000"/>
              </a:solidFill>
            </a:endParaRPr>
          </a:p>
        </p:txBody>
      </p:sp>
    </p:spTree>
    <p:extLst>
      <p:ext uri="{BB962C8B-B14F-4D97-AF65-F5344CB8AC3E}">
        <p14:creationId xmlns:p14="http://schemas.microsoft.com/office/powerpoint/2010/main" val="1976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out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arn(outVertical)">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4" grpId="0" animBg="1"/>
      <p:bldP spid="14" grpId="0"/>
      <p:bldP spid="15" grpId="0" animBg="1"/>
      <p:bldP spid="18"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252032" y="756753"/>
            <a:ext cx="3438525" cy="942975"/>
          </a:xfrm>
          <a:prstGeom prst="rect">
            <a:avLst/>
          </a:prstGeom>
        </p:spPr>
      </p:pic>
      <p:sp>
        <p:nvSpPr>
          <p:cNvPr id="5" name="CasellaDiTesto 4"/>
          <p:cNvSpPr txBox="1"/>
          <p:nvPr/>
        </p:nvSpPr>
        <p:spPr>
          <a:xfrm>
            <a:off x="3518115" y="991892"/>
            <a:ext cx="2433234" cy="369332"/>
          </a:xfrm>
          <a:prstGeom prst="rect">
            <a:avLst/>
          </a:prstGeom>
          <a:noFill/>
        </p:spPr>
        <p:txBody>
          <a:bodyPr wrap="square" rtlCol="0">
            <a:spAutoFit/>
          </a:bodyPr>
          <a:lstStyle/>
          <a:p>
            <a:r>
              <a:rPr lang="it-IT" dirty="0"/>
              <a:t>passando da ln a log</a:t>
            </a:r>
          </a:p>
        </p:txBody>
      </p:sp>
      <p:pic>
        <p:nvPicPr>
          <p:cNvPr id="6" name="Immagine 5"/>
          <p:cNvPicPr>
            <a:picLocks noChangeAspect="1"/>
          </p:cNvPicPr>
          <p:nvPr/>
        </p:nvPicPr>
        <p:blipFill>
          <a:blip r:embed="rId3"/>
          <a:stretch>
            <a:fillRect/>
          </a:stretch>
        </p:blipFill>
        <p:spPr>
          <a:xfrm>
            <a:off x="867420" y="736492"/>
            <a:ext cx="2305050" cy="952500"/>
          </a:xfrm>
          <a:prstGeom prst="rect">
            <a:avLst/>
          </a:prstGeom>
        </p:spPr>
      </p:pic>
      <p:sp>
        <p:nvSpPr>
          <p:cNvPr id="7" name="CasellaDiTesto 6"/>
          <p:cNvSpPr txBox="1"/>
          <p:nvPr/>
        </p:nvSpPr>
        <p:spPr>
          <a:xfrm>
            <a:off x="772332" y="2012197"/>
            <a:ext cx="7069810" cy="646331"/>
          </a:xfrm>
          <a:prstGeom prst="rect">
            <a:avLst/>
          </a:prstGeom>
          <a:noFill/>
        </p:spPr>
        <p:txBody>
          <a:bodyPr wrap="square" rtlCol="0">
            <a:spAutoFit/>
          </a:bodyPr>
          <a:lstStyle/>
          <a:p>
            <a:r>
              <a:rPr lang="it-IT" dirty="0"/>
              <a:t>ora consideriamo l’equazione a due diverse temperature e calcoliamo la differenza dei log delle due costanti:</a:t>
            </a:r>
          </a:p>
        </p:txBody>
      </p:sp>
      <p:pic>
        <p:nvPicPr>
          <p:cNvPr id="8" name="Immagine 7"/>
          <p:cNvPicPr>
            <a:picLocks noChangeAspect="1"/>
          </p:cNvPicPr>
          <p:nvPr/>
        </p:nvPicPr>
        <p:blipFill>
          <a:blip r:embed="rId4"/>
          <a:stretch>
            <a:fillRect/>
          </a:stretch>
        </p:blipFill>
        <p:spPr>
          <a:xfrm>
            <a:off x="588451" y="2688148"/>
            <a:ext cx="7791450" cy="1047750"/>
          </a:xfrm>
          <a:prstGeom prst="rect">
            <a:avLst/>
          </a:prstGeom>
        </p:spPr>
      </p:pic>
      <p:pic>
        <p:nvPicPr>
          <p:cNvPr id="9" name="Immagine 8"/>
          <p:cNvPicPr>
            <a:picLocks noChangeAspect="1"/>
          </p:cNvPicPr>
          <p:nvPr/>
        </p:nvPicPr>
        <p:blipFill>
          <a:blip r:embed="rId5"/>
          <a:stretch>
            <a:fillRect/>
          </a:stretch>
        </p:blipFill>
        <p:spPr>
          <a:xfrm>
            <a:off x="4149510" y="3828001"/>
            <a:ext cx="4171950" cy="1247775"/>
          </a:xfrm>
          <a:prstGeom prst="rect">
            <a:avLst/>
          </a:prstGeom>
        </p:spPr>
      </p:pic>
      <p:sp>
        <p:nvSpPr>
          <p:cNvPr id="10" name="CasellaDiTesto 9"/>
          <p:cNvSpPr txBox="1"/>
          <p:nvPr/>
        </p:nvSpPr>
        <p:spPr>
          <a:xfrm>
            <a:off x="1082298" y="4197458"/>
            <a:ext cx="2433234" cy="646331"/>
          </a:xfrm>
          <a:prstGeom prst="rect">
            <a:avLst/>
          </a:prstGeom>
          <a:noFill/>
        </p:spPr>
        <p:txBody>
          <a:bodyPr wrap="square" rtlCol="0">
            <a:spAutoFit/>
          </a:bodyPr>
          <a:lstStyle/>
          <a:p>
            <a:r>
              <a:rPr lang="it-IT" dirty="0"/>
              <a:t>che, per le proprietà dei logaritmi, diventa</a:t>
            </a:r>
          </a:p>
        </p:txBody>
      </p:sp>
      <p:sp>
        <p:nvSpPr>
          <p:cNvPr id="11" name="CasellaDiTesto 10"/>
          <p:cNvSpPr txBox="1"/>
          <p:nvPr/>
        </p:nvSpPr>
        <p:spPr>
          <a:xfrm>
            <a:off x="2805175" y="5293816"/>
            <a:ext cx="5944339" cy="646331"/>
          </a:xfrm>
          <a:prstGeom prst="rect">
            <a:avLst/>
          </a:prstGeom>
          <a:noFill/>
        </p:spPr>
        <p:txBody>
          <a:bodyPr wrap="square" rtlCol="0">
            <a:spAutoFit/>
          </a:bodyPr>
          <a:lstStyle/>
          <a:p>
            <a:r>
              <a:rPr lang="it-IT" dirty="0"/>
              <a:t>equazione che permette di calcolare k alla temperatura T</a:t>
            </a:r>
            <a:r>
              <a:rPr lang="it-IT" baseline="-25000" dirty="0"/>
              <a:t>2</a:t>
            </a:r>
            <a:r>
              <a:rPr lang="it-IT" dirty="0"/>
              <a:t> noto il valore alla temperatura T</a:t>
            </a:r>
            <a:r>
              <a:rPr lang="it-IT" baseline="-25000" dirty="0"/>
              <a:t>1 </a:t>
            </a:r>
            <a:r>
              <a:rPr lang="it-IT" dirty="0"/>
              <a:t>e nota </a:t>
            </a:r>
            <a:r>
              <a:rPr lang="it-IT" dirty="0" err="1"/>
              <a:t>E</a:t>
            </a:r>
            <a:r>
              <a:rPr lang="it-IT" baseline="-25000" dirty="0" err="1"/>
              <a:t>att</a:t>
            </a:r>
            <a:r>
              <a:rPr lang="it-IT" dirty="0"/>
              <a:t>.</a:t>
            </a:r>
            <a:endParaRPr lang="it-IT" baseline="-25000" dirty="0"/>
          </a:p>
        </p:txBody>
      </p:sp>
      <p:sp>
        <p:nvSpPr>
          <p:cNvPr id="2" name="CasellaDiTesto 1">
            <a:extLst>
              <a:ext uri="{FF2B5EF4-FFF2-40B4-BE49-F238E27FC236}">
                <a16:creationId xmlns:a16="http://schemas.microsoft.com/office/drawing/2014/main" id="{E2DA9ED5-D7E0-4172-AEB9-B66181F051B7}"/>
              </a:ext>
            </a:extLst>
          </p:cNvPr>
          <p:cNvSpPr txBox="1"/>
          <p:nvPr/>
        </p:nvSpPr>
        <p:spPr>
          <a:xfrm>
            <a:off x="5777345" y="68301"/>
            <a:ext cx="6636327" cy="369332"/>
          </a:xfrm>
          <a:prstGeom prst="rect">
            <a:avLst/>
          </a:prstGeom>
          <a:noFill/>
        </p:spPr>
        <p:txBody>
          <a:bodyPr wrap="square" rtlCol="0">
            <a:spAutoFit/>
          </a:bodyPr>
          <a:lstStyle/>
          <a:p>
            <a:r>
              <a:rPr lang="it-IT" b="1" dirty="0">
                <a:solidFill>
                  <a:srgbClr val="0070C0"/>
                </a:solidFill>
              </a:rPr>
              <a:t>EQUAZIONE DI ARRHENIUS IN FORMA INTEGRATA</a:t>
            </a:r>
          </a:p>
        </p:txBody>
      </p:sp>
      <p:grpSp>
        <p:nvGrpSpPr>
          <p:cNvPr id="15" name="Gruppo 14">
            <a:extLst>
              <a:ext uri="{FF2B5EF4-FFF2-40B4-BE49-F238E27FC236}">
                <a16:creationId xmlns:a16="http://schemas.microsoft.com/office/drawing/2014/main" id="{7BF330E6-AE9F-43C2-967B-9D9529A2DF5B}"/>
              </a:ext>
            </a:extLst>
          </p:cNvPr>
          <p:cNvGrpSpPr/>
          <p:nvPr/>
        </p:nvGrpSpPr>
        <p:grpSpPr>
          <a:xfrm>
            <a:off x="8286203" y="1298745"/>
            <a:ext cx="3133465" cy="1245859"/>
            <a:chOff x="8286203" y="1298745"/>
            <a:chExt cx="3133465" cy="1245859"/>
          </a:xfrm>
        </p:grpSpPr>
        <p:sp>
          <p:nvSpPr>
            <p:cNvPr id="12" name="CasellaDiTesto 11">
              <a:extLst>
                <a:ext uri="{FF2B5EF4-FFF2-40B4-BE49-F238E27FC236}">
                  <a16:creationId xmlns:a16="http://schemas.microsoft.com/office/drawing/2014/main" id="{E4F00DA4-921B-4B85-8017-B2B29AE5E590}"/>
                </a:ext>
              </a:extLst>
            </p:cNvPr>
            <p:cNvSpPr txBox="1"/>
            <p:nvPr/>
          </p:nvSpPr>
          <p:spPr>
            <a:xfrm>
              <a:off x="9411747" y="2082939"/>
              <a:ext cx="2007921" cy="461665"/>
            </a:xfrm>
            <a:prstGeom prst="rect">
              <a:avLst/>
            </a:prstGeom>
            <a:noFill/>
          </p:spPr>
          <p:txBody>
            <a:bodyPr wrap="square" rtlCol="0">
              <a:spAutoFit/>
            </a:bodyPr>
            <a:lstStyle/>
            <a:p>
              <a:r>
                <a:rPr lang="it-IT" sz="2400" dirty="0">
                  <a:solidFill>
                    <a:srgbClr val="00B050"/>
                  </a:solidFill>
                </a:rPr>
                <a:t>ln 10 = 2,303</a:t>
              </a:r>
            </a:p>
          </p:txBody>
        </p:sp>
        <p:cxnSp>
          <p:nvCxnSpPr>
            <p:cNvPr id="13" name="Connettore 2 12">
              <a:extLst>
                <a:ext uri="{FF2B5EF4-FFF2-40B4-BE49-F238E27FC236}">
                  <a16:creationId xmlns:a16="http://schemas.microsoft.com/office/drawing/2014/main" id="{1B50DCD1-7DE5-4644-9EDC-343A8D9A6097}"/>
                </a:ext>
              </a:extLst>
            </p:cNvPr>
            <p:cNvCxnSpPr/>
            <p:nvPr/>
          </p:nvCxnSpPr>
          <p:spPr>
            <a:xfrm flipH="1" flipV="1">
              <a:off x="8915400" y="1699728"/>
              <a:ext cx="359229" cy="48830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Ovale 13">
              <a:extLst>
                <a:ext uri="{FF2B5EF4-FFF2-40B4-BE49-F238E27FC236}">
                  <a16:creationId xmlns:a16="http://schemas.microsoft.com/office/drawing/2014/main" id="{71CF0811-9039-4314-8EAD-257ED9E0F41F}"/>
                </a:ext>
              </a:extLst>
            </p:cNvPr>
            <p:cNvSpPr/>
            <p:nvPr/>
          </p:nvSpPr>
          <p:spPr>
            <a:xfrm>
              <a:off x="8286203" y="1298745"/>
              <a:ext cx="874126" cy="4009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20433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74915" y="449451"/>
            <a:ext cx="6478292" cy="646331"/>
          </a:xfrm>
          <a:prstGeom prst="rect">
            <a:avLst/>
          </a:prstGeom>
          <a:noFill/>
        </p:spPr>
        <p:txBody>
          <a:bodyPr wrap="square" rtlCol="0">
            <a:spAutoFit/>
          </a:bodyPr>
          <a:lstStyle/>
          <a:p>
            <a:pPr marL="1069975" indent="-1069975"/>
            <a:r>
              <a:rPr lang="it-IT" dirty="0"/>
              <a:t>Esempio: di quanto aumenta la velocità di una reazione con </a:t>
            </a:r>
            <a:r>
              <a:rPr lang="it-IT" dirty="0" err="1"/>
              <a:t>E</a:t>
            </a:r>
            <a:r>
              <a:rPr lang="it-IT" baseline="-25000" dirty="0" err="1"/>
              <a:t>att</a:t>
            </a:r>
            <a:r>
              <a:rPr lang="it-IT" baseline="-25000" dirty="0"/>
              <a:t> </a:t>
            </a:r>
            <a:r>
              <a:rPr lang="it-IT" dirty="0"/>
              <a:t>= 150 kJ/mol passando da 25° a 35°C?</a:t>
            </a:r>
          </a:p>
        </p:txBody>
      </p:sp>
      <p:pic>
        <p:nvPicPr>
          <p:cNvPr id="3" name="Immagine 2"/>
          <p:cNvPicPr>
            <a:picLocks noChangeAspect="1"/>
          </p:cNvPicPr>
          <p:nvPr/>
        </p:nvPicPr>
        <p:blipFill>
          <a:blip r:embed="rId2"/>
          <a:stretch>
            <a:fillRect/>
          </a:stretch>
        </p:blipFill>
        <p:spPr>
          <a:xfrm>
            <a:off x="7450649" y="743838"/>
            <a:ext cx="4171950" cy="1247775"/>
          </a:xfrm>
          <a:prstGeom prst="rect">
            <a:avLst/>
          </a:prstGeom>
        </p:spPr>
      </p:pic>
      <p:pic>
        <p:nvPicPr>
          <p:cNvPr id="4" name="Immagine 3"/>
          <p:cNvPicPr>
            <a:picLocks noChangeAspect="1"/>
          </p:cNvPicPr>
          <p:nvPr/>
        </p:nvPicPr>
        <p:blipFill>
          <a:blip r:embed="rId3"/>
          <a:stretch>
            <a:fillRect/>
          </a:stretch>
        </p:blipFill>
        <p:spPr>
          <a:xfrm>
            <a:off x="677659" y="1518835"/>
            <a:ext cx="5165202" cy="2603988"/>
          </a:xfrm>
          <a:prstGeom prst="rect">
            <a:avLst/>
          </a:prstGeom>
        </p:spPr>
      </p:pic>
      <p:sp>
        <p:nvSpPr>
          <p:cNvPr id="5" name="CasellaDiTesto 4"/>
          <p:cNvSpPr txBox="1"/>
          <p:nvPr/>
        </p:nvSpPr>
        <p:spPr>
          <a:xfrm>
            <a:off x="6245817" y="2665709"/>
            <a:ext cx="4494508" cy="646331"/>
          </a:xfrm>
          <a:prstGeom prst="rect">
            <a:avLst/>
          </a:prstGeom>
          <a:noFill/>
        </p:spPr>
        <p:txBody>
          <a:bodyPr wrap="square" rtlCol="0">
            <a:spAutoFit/>
          </a:bodyPr>
          <a:lstStyle/>
          <a:p>
            <a:r>
              <a:rPr lang="it-IT" dirty="0"/>
              <a:t>significa che con un aumento di 10°C la reazione accelera di 7 volte.</a:t>
            </a:r>
          </a:p>
        </p:txBody>
      </p:sp>
      <p:sp>
        <p:nvSpPr>
          <p:cNvPr id="6" name="CasellaDiTesto 5"/>
          <p:cNvSpPr txBox="1"/>
          <p:nvPr/>
        </p:nvSpPr>
        <p:spPr>
          <a:xfrm>
            <a:off x="1097797" y="4414435"/>
            <a:ext cx="4494508" cy="923330"/>
          </a:xfrm>
          <a:prstGeom prst="rect">
            <a:avLst/>
          </a:prstGeom>
          <a:noFill/>
        </p:spPr>
        <p:txBody>
          <a:bodyPr wrap="square" rtlCol="0">
            <a:spAutoFit/>
          </a:bodyPr>
          <a:lstStyle/>
          <a:p>
            <a:r>
              <a:rPr lang="it-IT" dirty="0"/>
              <a:t>se </a:t>
            </a:r>
            <a:r>
              <a:rPr lang="it-IT" dirty="0" err="1"/>
              <a:t>E</a:t>
            </a:r>
            <a:r>
              <a:rPr lang="it-IT" baseline="-25000" dirty="0" err="1"/>
              <a:t>att</a:t>
            </a:r>
            <a:r>
              <a:rPr lang="it-IT" dirty="0"/>
              <a:t> fosse inferiore, ad es. 15 kJ, l’aumento di velocità sarebbe minore</a:t>
            </a:r>
          </a:p>
          <a:p>
            <a:r>
              <a:rPr lang="it-IT" dirty="0"/>
              <a:t>k</a:t>
            </a:r>
            <a:r>
              <a:rPr lang="it-IT" baseline="-25000" dirty="0"/>
              <a:t>2</a:t>
            </a:r>
            <a:r>
              <a:rPr lang="it-IT" dirty="0"/>
              <a:t> / k</a:t>
            </a:r>
            <a:r>
              <a:rPr lang="it-IT" baseline="-25000" dirty="0"/>
              <a:t>1</a:t>
            </a:r>
            <a:r>
              <a:rPr lang="it-IT" dirty="0"/>
              <a:t> = 1,22</a:t>
            </a:r>
          </a:p>
        </p:txBody>
      </p:sp>
    </p:spTree>
    <p:extLst>
      <p:ext uri="{BB962C8B-B14F-4D97-AF65-F5344CB8AC3E}">
        <p14:creationId xmlns:p14="http://schemas.microsoft.com/office/powerpoint/2010/main" val="35507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solidFill>
                  <a:srgbClr val="000000"/>
                </a:solidFill>
              </a:rPr>
              <a:pPr/>
              <a:t>29</a:t>
            </a:fld>
            <a:endParaRPr lang="it-IT">
              <a:solidFill>
                <a:srgbClr val="000000"/>
              </a:solidFill>
            </a:endParaRPr>
          </a:p>
        </p:txBody>
      </p:sp>
      <p:grpSp>
        <p:nvGrpSpPr>
          <p:cNvPr id="3" name="Gruppo 2"/>
          <p:cNvGrpSpPr/>
          <p:nvPr/>
        </p:nvGrpSpPr>
        <p:grpSpPr>
          <a:xfrm>
            <a:off x="7536152" y="1508454"/>
            <a:ext cx="2388503" cy="1837337"/>
            <a:chOff x="7362924" y="4140671"/>
            <a:chExt cx="2633435" cy="2025749"/>
          </a:xfrm>
        </p:grpSpPr>
        <p:pic>
          <p:nvPicPr>
            <p:cNvPr id="4" name="Immagine 3"/>
            <p:cNvPicPr>
              <a:picLocks noChangeAspect="1"/>
            </p:cNvPicPr>
            <p:nvPr/>
          </p:nvPicPr>
          <p:blipFill>
            <a:blip r:embed="rId2"/>
            <a:stretch>
              <a:fillRect/>
            </a:stretch>
          </p:blipFill>
          <p:spPr>
            <a:xfrm>
              <a:off x="7650956" y="4140671"/>
              <a:ext cx="2345403" cy="1944216"/>
            </a:xfrm>
            <a:prstGeom prst="rect">
              <a:avLst/>
            </a:prstGeom>
          </p:spPr>
        </p:pic>
        <p:sp>
          <p:nvSpPr>
            <p:cNvPr id="5" name="CasellaDiTesto 4"/>
            <p:cNvSpPr txBox="1"/>
            <p:nvPr/>
          </p:nvSpPr>
          <p:spPr>
            <a:xfrm>
              <a:off x="7506940" y="5508823"/>
              <a:ext cx="1008112" cy="378857"/>
            </a:xfrm>
            <a:prstGeom prst="rect">
              <a:avLst/>
            </a:prstGeom>
            <a:solidFill>
              <a:schemeClr val="bg1"/>
            </a:solidFill>
          </p:spPr>
          <p:txBody>
            <a:bodyPr wrap="square" rtlCol="0">
              <a:spAutoFit/>
            </a:bodyPr>
            <a:lstStyle/>
            <a:p>
              <a:pPr algn="ctr" fontAlgn="base">
                <a:spcBef>
                  <a:spcPct val="0"/>
                </a:spcBef>
                <a:spcAft>
                  <a:spcPct val="0"/>
                </a:spcAft>
              </a:pPr>
              <a:r>
                <a:rPr lang="it-IT" sz="1633" dirty="0">
                  <a:solidFill>
                    <a:srgbClr val="000000"/>
                  </a:solidFill>
                  <a:latin typeface="HelveticaNeueLT Com 55 Roman" pitchFamily="34" charset="0"/>
                </a:rPr>
                <a:t>H</a:t>
              </a:r>
              <a:r>
                <a:rPr lang="it-IT" sz="1633" baseline="-25000" dirty="0">
                  <a:solidFill>
                    <a:srgbClr val="000000"/>
                  </a:solidFill>
                  <a:latin typeface="HelveticaNeueLT Com 55 Roman" pitchFamily="34" charset="0"/>
                </a:rPr>
                <a:t>2</a:t>
              </a:r>
              <a:r>
                <a:rPr lang="it-IT" sz="1633" dirty="0">
                  <a:solidFill>
                    <a:srgbClr val="000000"/>
                  </a:solidFill>
                  <a:latin typeface="HelveticaNeueLT Com 55 Roman" pitchFamily="34" charset="0"/>
                </a:rPr>
                <a:t>+</a:t>
              </a:r>
              <a:r>
                <a:rPr lang="it-IT" sz="1633" baseline="-25000" dirty="0">
                  <a:solidFill>
                    <a:srgbClr val="000000"/>
                  </a:solidFill>
                  <a:latin typeface="HelveticaNeueLT Com 55 Roman" pitchFamily="34" charset="0"/>
                </a:rPr>
                <a:t> </a:t>
              </a:r>
              <a:r>
                <a:rPr lang="it-IT" sz="1633" dirty="0">
                  <a:solidFill>
                    <a:srgbClr val="000000"/>
                  </a:solidFill>
                  <a:latin typeface="HelveticaNeueLT Com 55 Roman" pitchFamily="34" charset="0"/>
                </a:rPr>
                <a:t>Cl</a:t>
              </a:r>
              <a:r>
                <a:rPr lang="it-IT" sz="1633" baseline="-25000" dirty="0">
                  <a:solidFill>
                    <a:srgbClr val="000000"/>
                  </a:solidFill>
                  <a:latin typeface="HelveticaNeueLT Com 55 Roman" pitchFamily="34" charset="0"/>
                </a:rPr>
                <a:t>2</a:t>
              </a:r>
            </a:p>
          </p:txBody>
        </p:sp>
        <p:sp>
          <p:nvSpPr>
            <p:cNvPr id="6" name="CasellaDiTesto 5"/>
            <p:cNvSpPr txBox="1"/>
            <p:nvPr/>
          </p:nvSpPr>
          <p:spPr>
            <a:xfrm>
              <a:off x="9019108" y="5787563"/>
              <a:ext cx="864096" cy="378857"/>
            </a:xfrm>
            <a:prstGeom prst="rect">
              <a:avLst/>
            </a:prstGeom>
            <a:solidFill>
              <a:schemeClr val="bg1"/>
            </a:solidFill>
          </p:spPr>
          <p:txBody>
            <a:bodyPr wrap="square" rtlCol="0">
              <a:spAutoFit/>
            </a:bodyPr>
            <a:lstStyle/>
            <a:p>
              <a:pPr algn="ctr" fontAlgn="base">
                <a:spcBef>
                  <a:spcPct val="0"/>
                </a:spcBef>
                <a:spcAft>
                  <a:spcPct val="0"/>
                </a:spcAft>
              </a:pPr>
              <a:r>
                <a:rPr lang="it-IT" sz="1633" dirty="0">
                  <a:solidFill>
                    <a:srgbClr val="000000"/>
                  </a:solidFill>
                  <a:latin typeface="HelveticaNeueLT Com 55 Roman" pitchFamily="34" charset="0"/>
                </a:rPr>
                <a:t>2 </a:t>
              </a:r>
              <a:r>
                <a:rPr lang="it-IT" sz="1633" dirty="0" err="1">
                  <a:solidFill>
                    <a:srgbClr val="000000"/>
                  </a:solidFill>
                  <a:latin typeface="HelveticaNeueLT Com 55 Roman" pitchFamily="34" charset="0"/>
                </a:rPr>
                <a:t>HCl</a:t>
              </a:r>
              <a:endParaRPr lang="it-IT" sz="1633" baseline="-25000" dirty="0">
                <a:solidFill>
                  <a:srgbClr val="000000"/>
                </a:solidFill>
                <a:latin typeface="HelveticaNeueLT Com 55 Roman" pitchFamily="34" charset="0"/>
              </a:endParaRPr>
            </a:p>
          </p:txBody>
        </p:sp>
        <p:sp>
          <p:nvSpPr>
            <p:cNvPr id="7" name="CasellaDiTesto 6"/>
            <p:cNvSpPr txBox="1"/>
            <p:nvPr/>
          </p:nvSpPr>
          <p:spPr>
            <a:xfrm>
              <a:off x="7362924" y="4284687"/>
              <a:ext cx="288032" cy="378857"/>
            </a:xfrm>
            <a:prstGeom prst="rect">
              <a:avLst/>
            </a:prstGeom>
            <a:solidFill>
              <a:schemeClr val="bg1"/>
            </a:solidFill>
          </p:spPr>
          <p:txBody>
            <a:bodyPr wrap="square" rtlCol="0">
              <a:spAutoFit/>
            </a:bodyPr>
            <a:lstStyle/>
            <a:p>
              <a:pPr algn="ctr" fontAlgn="base">
                <a:spcBef>
                  <a:spcPct val="0"/>
                </a:spcBef>
                <a:spcAft>
                  <a:spcPct val="0"/>
                </a:spcAft>
              </a:pPr>
              <a:r>
                <a:rPr lang="it-IT" sz="1633" dirty="0">
                  <a:solidFill>
                    <a:srgbClr val="000000"/>
                  </a:solidFill>
                  <a:latin typeface="HelveticaNeueLT Com 55 Roman" pitchFamily="34" charset="0"/>
                </a:rPr>
                <a:t>E</a:t>
              </a:r>
              <a:endParaRPr lang="it-IT" sz="1633" baseline="-25000" dirty="0">
                <a:solidFill>
                  <a:srgbClr val="000000"/>
                </a:solidFill>
                <a:latin typeface="HelveticaNeueLT Com 55 Roman" pitchFamily="34" charset="0"/>
              </a:endParaRPr>
            </a:p>
          </p:txBody>
        </p:sp>
      </p:grpSp>
      <p:sp>
        <p:nvSpPr>
          <p:cNvPr id="8" name="CasellaDiTesto 7"/>
          <p:cNvSpPr txBox="1"/>
          <p:nvPr/>
        </p:nvSpPr>
        <p:spPr>
          <a:xfrm>
            <a:off x="8254569" y="1181899"/>
            <a:ext cx="1763387" cy="594906"/>
          </a:xfrm>
          <a:prstGeom prst="rect">
            <a:avLst/>
          </a:prstGeom>
          <a:solidFill>
            <a:schemeClr val="bg1"/>
          </a:solidFill>
        </p:spPr>
        <p:txBody>
          <a:bodyPr wrap="square" rtlCol="0">
            <a:spAutoFit/>
          </a:bodyPr>
          <a:lstStyle/>
          <a:p>
            <a:pPr algn="ctr" fontAlgn="base">
              <a:spcBef>
                <a:spcPct val="0"/>
              </a:spcBef>
              <a:spcAft>
                <a:spcPct val="0"/>
              </a:spcAft>
            </a:pPr>
            <a:r>
              <a:rPr lang="it-IT" sz="1633" b="1" dirty="0">
                <a:solidFill>
                  <a:srgbClr val="000000"/>
                </a:solidFill>
                <a:latin typeface="HelveticaNeueLT Com 55 Roman" pitchFamily="34" charset="0"/>
              </a:rPr>
              <a:t>energia di attivazione</a:t>
            </a:r>
            <a:endParaRPr lang="it-IT" sz="1633" b="1" baseline="-25000" dirty="0">
              <a:solidFill>
                <a:srgbClr val="000000"/>
              </a:solidFill>
              <a:latin typeface="HelveticaNeueLT Com 55 Roman" pitchFamily="34" charset="0"/>
            </a:endParaRPr>
          </a:p>
        </p:txBody>
      </p:sp>
      <p:cxnSp>
        <p:nvCxnSpPr>
          <p:cNvPr id="9" name="Connettore 2 8"/>
          <p:cNvCxnSpPr/>
          <p:nvPr/>
        </p:nvCxnSpPr>
        <p:spPr bwMode="auto">
          <a:xfrm flipH="1">
            <a:off x="8254569" y="1835006"/>
            <a:ext cx="457174" cy="457174"/>
          </a:xfrm>
          <a:prstGeom prst="straightConnector1">
            <a:avLst/>
          </a:prstGeom>
          <a:solidFill>
            <a:srgbClr val="008152"/>
          </a:solidFill>
          <a:ln w="44450" cap="flat" cmpd="sng" algn="ctr">
            <a:solidFill>
              <a:srgbClr val="5C9FC0"/>
            </a:solidFill>
            <a:prstDash val="solid"/>
            <a:round/>
            <a:headEnd type="none" w="med" len="med"/>
            <a:tailEnd type="triangle"/>
          </a:ln>
          <a:effectLst/>
        </p:spPr>
      </p:cxnSp>
      <p:sp>
        <p:nvSpPr>
          <p:cNvPr id="10" name="CasellaDiTesto 9"/>
          <p:cNvSpPr txBox="1"/>
          <p:nvPr/>
        </p:nvSpPr>
        <p:spPr>
          <a:xfrm>
            <a:off x="1632336" y="1204944"/>
            <a:ext cx="5120088" cy="1209049"/>
          </a:xfrm>
          <a:prstGeom prst="rect">
            <a:avLst/>
          </a:prstGeom>
          <a:noFill/>
        </p:spPr>
        <p:txBody>
          <a:bodyPr wrap="square" rtlCol="0">
            <a:spAutoFit/>
          </a:bodyPr>
          <a:lstStyle/>
          <a:p>
            <a:pPr algn="just" fontAlgn="base">
              <a:spcBef>
                <a:spcPct val="0"/>
              </a:spcBef>
              <a:spcAft>
                <a:spcPct val="0"/>
              </a:spcAft>
            </a:pPr>
            <a:r>
              <a:rPr lang="it-IT" sz="1814" dirty="0">
                <a:solidFill>
                  <a:srgbClr val="000000"/>
                </a:solidFill>
                <a:latin typeface="HelveticaNeueLT Com 55 Roman" pitchFamily="34" charset="0"/>
              </a:rPr>
              <a:t>Perché la reazione avvenga, abbastanza molecole di reagenti devono avere sufficiente energia per superare l’</a:t>
            </a:r>
            <a:r>
              <a:rPr lang="it-IT" sz="1814" b="1" dirty="0">
                <a:solidFill>
                  <a:srgbClr val="000000"/>
                </a:solidFill>
                <a:latin typeface="HelveticaNeueLT Com 55 Roman" pitchFamily="34" charset="0"/>
              </a:rPr>
              <a:t>energia di attivazione</a:t>
            </a:r>
            <a:r>
              <a:rPr lang="it-IT" sz="1814" dirty="0">
                <a:solidFill>
                  <a:srgbClr val="000000"/>
                </a:solidFill>
                <a:latin typeface="HelveticaNeueLT Com 55 Roman" pitchFamily="34" charset="0"/>
              </a:rPr>
              <a:t>. Ciò si può ottenere in due modi:</a:t>
            </a:r>
          </a:p>
        </p:txBody>
      </p:sp>
      <p:sp>
        <p:nvSpPr>
          <p:cNvPr id="11" name="CasellaDiTesto 10"/>
          <p:cNvSpPr txBox="1"/>
          <p:nvPr/>
        </p:nvSpPr>
        <p:spPr>
          <a:xfrm>
            <a:off x="1788816" y="2814666"/>
            <a:ext cx="4963608" cy="650691"/>
          </a:xfrm>
          <a:prstGeom prst="rect">
            <a:avLst/>
          </a:prstGeom>
          <a:noFill/>
        </p:spPr>
        <p:txBody>
          <a:bodyPr wrap="square" rtlCol="0">
            <a:spAutoFit/>
          </a:bodyPr>
          <a:lstStyle/>
          <a:p>
            <a:pPr marL="326849" indent="-326849" algn="just" fontAlgn="base">
              <a:spcBef>
                <a:spcPct val="0"/>
              </a:spcBef>
              <a:spcAft>
                <a:spcPct val="0"/>
              </a:spcAft>
            </a:pPr>
            <a:r>
              <a:rPr lang="it-IT" sz="1814" dirty="0">
                <a:solidFill>
                  <a:srgbClr val="000000"/>
                </a:solidFill>
                <a:latin typeface="HelveticaNeueLT Com 55 Roman" pitchFamily="34" charset="0"/>
              </a:rPr>
              <a:t>1) aumentando la temperatura, così che le molecole abbiano più energia</a:t>
            </a:r>
          </a:p>
        </p:txBody>
      </p:sp>
      <p:sp>
        <p:nvSpPr>
          <p:cNvPr id="12" name="CasellaDiTesto 11"/>
          <p:cNvSpPr txBox="1"/>
          <p:nvPr/>
        </p:nvSpPr>
        <p:spPr>
          <a:xfrm>
            <a:off x="1788816" y="3729014"/>
            <a:ext cx="7184170" cy="929870"/>
          </a:xfrm>
          <a:prstGeom prst="rect">
            <a:avLst/>
          </a:prstGeom>
          <a:noFill/>
        </p:spPr>
        <p:txBody>
          <a:bodyPr wrap="square" rtlCol="0">
            <a:spAutoFit/>
          </a:bodyPr>
          <a:lstStyle/>
          <a:p>
            <a:pPr marL="326849" indent="-326849" algn="just" fontAlgn="base">
              <a:spcBef>
                <a:spcPct val="0"/>
              </a:spcBef>
              <a:spcAft>
                <a:spcPct val="0"/>
              </a:spcAft>
            </a:pPr>
            <a:r>
              <a:rPr lang="it-IT" sz="1814" dirty="0">
                <a:solidFill>
                  <a:srgbClr val="000000"/>
                </a:solidFill>
                <a:latin typeface="HelveticaNeueLT Com 55 Roman" pitchFamily="34" charset="0"/>
              </a:rPr>
              <a:t>2) facendo avvenire la reazione con un meccanismo diverso, in cui l’energia di attivazione sia più bassa: questo si ottiene con l’uso dei </a:t>
            </a:r>
            <a:r>
              <a:rPr lang="it-IT" sz="1814" b="1" dirty="0">
                <a:solidFill>
                  <a:srgbClr val="000000"/>
                </a:solidFill>
                <a:latin typeface="HelveticaNeueLT Com 55 Roman" pitchFamily="34" charset="0"/>
              </a:rPr>
              <a:t>catalizzatori</a:t>
            </a:r>
            <a:r>
              <a:rPr lang="it-IT" sz="1814" dirty="0">
                <a:solidFill>
                  <a:srgbClr val="000000"/>
                </a:solidFill>
                <a:latin typeface="HelveticaNeueLT Com 55 Roman" pitchFamily="34" charset="0"/>
              </a:rPr>
              <a:t>.</a:t>
            </a:r>
          </a:p>
        </p:txBody>
      </p:sp>
    </p:spTree>
    <p:extLst>
      <p:ext uri="{BB962C8B-B14F-4D97-AF65-F5344CB8AC3E}">
        <p14:creationId xmlns:p14="http://schemas.microsoft.com/office/powerpoint/2010/main" val="60185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B1DFBAD-84DC-4983-8DFB-93912DA68E8E}"/>
              </a:ext>
            </a:extLst>
          </p:cNvPr>
          <p:cNvSpPr>
            <a:spLocks noGrp="1"/>
          </p:cNvSpPr>
          <p:nvPr>
            <p:ph type="sldNum" sz="quarter" idx="12"/>
          </p:nvPr>
        </p:nvSpPr>
        <p:spPr/>
        <p:txBody>
          <a:bodyPr/>
          <a:lstStyle/>
          <a:p>
            <a:fld id="{0004AA74-5A22-416A-8014-EA82AB745332}" type="slidenum">
              <a:rPr lang="it-IT" smtClean="0"/>
              <a:pPr/>
              <a:t>3</a:t>
            </a:fld>
            <a:endParaRPr lang="it-IT"/>
          </a:p>
        </p:txBody>
      </p:sp>
      <p:sp>
        <p:nvSpPr>
          <p:cNvPr id="3" name="CasellaDiTesto 2">
            <a:extLst>
              <a:ext uri="{FF2B5EF4-FFF2-40B4-BE49-F238E27FC236}">
                <a16:creationId xmlns:a16="http://schemas.microsoft.com/office/drawing/2014/main" id="{10782BED-F9DC-46D2-9F36-2D83262B4C18}"/>
              </a:ext>
            </a:extLst>
          </p:cNvPr>
          <p:cNvSpPr txBox="1"/>
          <p:nvPr/>
        </p:nvSpPr>
        <p:spPr>
          <a:xfrm>
            <a:off x="1099128" y="589908"/>
            <a:ext cx="9060872" cy="1015663"/>
          </a:xfrm>
          <a:prstGeom prst="rect">
            <a:avLst/>
          </a:prstGeom>
          <a:noFill/>
        </p:spPr>
        <p:txBody>
          <a:bodyPr wrap="square" rtlCol="0">
            <a:spAutoFit/>
          </a:bodyPr>
          <a:lstStyle/>
          <a:p>
            <a:r>
              <a:rPr lang="it-IT" sz="2000" b="1" baseline="0" dirty="0">
                <a:solidFill>
                  <a:srgbClr val="FF0000"/>
                </a:solidFill>
                <a:latin typeface="Arial Rounded MT Bold" panose="020F0704030504030204" pitchFamily="34" charset="0"/>
              </a:rPr>
              <a:t>OMEOSTASI:</a:t>
            </a:r>
            <a:r>
              <a:rPr lang="it-IT" sz="2000" b="1" baseline="0" dirty="0">
                <a:solidFill>
                  <a:srgbClr val="FF0000"/>
                </a:solidFill>
                <a:latin typeface="Calibri" panose="020F0502020204030204" pitchFamily="34" charset="0"/>
                <a:cs typeface="Calibri" panose="020F0502020204030204" pitchFamily="34" charset="0"/>
              </a:rPr>
              <a:t> </a:t>
            </a:r>
            <a:r>
              <a:rPr lang="it-IT" sz="2000" baseline="0" dirty="0">
                <a:latin typeface="Calibri" panose="020F0502020204030204" pitchFamily="34" charset="0"/>
                <a:cs typeface="Calibri" panose="020F0502020204030204" pitchFamily="34" charset="0"/>
              </a:rPr>
              <a:t>gli organismi tendono a mantenere la propria struttura e a mantenere costanti i valori dei propri parametri interni, rispondendo alle perturbazioni provenienti dall’esterno. </a:t>
            </a:r>
            <a:endParaRPr lang="it-IT" sz="2000" baseline="0" dirty="0">
              <a:solidFill>
                <a:srgbClr val="FF0000"/>
              </a:solidFill>
              <a:latin typeface="Arial Rounded MT Bold" panose="020F0704030504030204" pitchFamily="34" charset="0"/>
            </a:endParaRPr>
          </a:p>
        </p:txBody>
      </p:sp>
      <p:sp>
        <p:nvSpPr>
          <p:cNvPr id="4" name="CasellaDiTesto 3">
            <a:extLst>
              <a:ext uri="{FF2B5EF4-FFF2-40B4-BE49-F238E27FC236}">
                <a16:creationId xmlns:a16="http://schemas.microsoft.com/office/drawing/2014/main" id="{D62563D1-9C8F-471B-A928-00B92A76CA7C}"/>
              </a:ext>
            </a:extLst>
          </p:cNvPr>
          <p:cNvSpPr txBox="1"/>
          <p:nvPr/>
        </p:nvSpPr>
        <p:spPr>
          <a:xfrm>
            <a:off x="1099128" y="4337691"/>
            <a:ext cx="9060872" cy="707886"/>
          </a:xfrm>
          <a:prstGeom prst="rect">
            <a:avLst/>
          </a:prstGeom>
          <a:noFill/>
        </p:spPr>
        <p:txBody>
          <a:bodyPr wrap="square" rtlCol="0">
            <a:spAutoFit/>
          </a:bodyPr>
          <a:lstStyle/>
          <a:p>
            <a:r>
              <a:rPr lang="it-IT" sz="2000" b="1" baseline="0" dirty="0">
                <a:solidFill>
                  <a:srgbClr val="FF0000"/>
                </a:solidFill>
                <a:latin typeface="Arial Rounded MT Bold" panose="020F0704030504030204" pitchFamily="34" charset="0"/>
              </a:rPr>
              <a:t>APOPTOSI:</a:t>
            </a:r>
            <a:r>
              <a:rPr lang="it-IT" sz="2000" b="1" baseline="0" dirty="0">
                <a:solidFill>
                  <a:srgbClr val="FF0000"/>
                </a:solidFill>
                <a:latin typeface="Calibri" panose="020F0502020204030204" pitchFamily="34" charset="0"/>
                <a:cs typeface="Calibri" panose="020F0502020204030204" pitchFamily="34" charset="0"/>
              </a:rPr>
              <a:t> </a:t>
            </a:r>
            <a:r>
              <a:rPr lang="it-IT" sz="2000" baseline="0" dirty="0">
                <a:latin typeface="Calibri" panose="020F0502020204030204" pitchFamily="34" charset="0"/>
                <a:cs typeface="Calibri" panose="020F0502020204030204" pitchFamily="34" charset="0"/>
              </a:rPr>
              <a:t>le cellule nascono e muoiono. La struttura dell’organismo dipende  dall’equilibrio fra nascita e morte programmata (apoptosi) delle cellule. </a:t>
            </a:r>
            <a:endParaRPr lang="it-IT" sz="2000" baseline="0" dirty="0">
              <a:solidFill>
                <a:srgbClr val="FF0000"/>
              </a:solidFill>
              <a:latin typeface="Arial Rounded MT Bold" panose="020F0704030504030204" pitchFamily="34" charset="0"/>
            </a:endParaRPr>
          </a:p>
        </p:txBody>
      </p:sp>
      <p:sp>
        <p:nvSpPr>
          <p:cNvPr id="5" name="CasellaDiTesto 4">
            <a:extLst>
              <a:ext uri="{FF2B5EF4-FFF2-40B4-BE49-F238E27FC236}">
                <a16:creationId xmlns:a16="http://schemas.microsoft.com/office/drawing/2014/main" id="{BA1DF52B-08D8-4344-BFF4-DB3A546628FA}"/>
              </a:ext>
            </a:extLst>
          </p:cNvPr>
          <p:cNvSpPr txBox="1"/>
          <p:nvPr/>
        </p:nvSpPr>
        <p:spPr>
          <a:xfrm>
            <a:off x="1099128" y="1848246"/>
            <a:ext cx="9060872" cy="2246769"/>
          </a:xfrm>
          <a:prstGeom prst="rect">
            <a:avLst/>
          </a:prstGeom>
          <a:noFill/>
        </p:spPr>
        <p:txBody>
          <a:bodyPr wrap="square" rtlCol="0">
            <a:spAutoFit/>
          </a:bodyPr>
          <a:lstStyle/>
          <a:p>
            <a:r>
              <a:rPr lang="it-IT" sz="2000" b="1" baseline="0" dirty="0">
                <a:solidFill>
                  <a:srgbClr val="FF0000"/>
                </a:solidFill>
                <a:latin typeface="Arial Rounded MT Bold" panose="020F0704030504030204" pitchFamily="34" charset="0"/>
              </a:rPr>
              <a:t>OMEOSTASI:</a:t>
            </a:r>
            <a:r>
              <a:rPr lang="it-IT" sz="2000" b="1" baseline="0" dirty="0">
                <a:solidFill>
                  <a:srgbClr val="FF0000"/>
                </a:solidFill>
                <a:latin typeface="Calibri" panose="020F0502020204030204" pitchFamily="34" charset="0"/>
                <a:cs typeface="Calibri" panose="020F0502020204030204" pitchFamily="34" charset="0"/>
              </a:rPr>
              <a:t> </a:t>
            </a:r>
            <a:r>
              <a:rPr lang="it-IT" sz="2000" baseline="0" dirty="0">
                <a:latin typeface="Calibri" panose="020F0502020204030204" pitchFamily="34" charset="0"/>
                <a:cs typeface="Calibri" panose="020F0502020204030204" pitchFamily="34" charset="0"/>
              </a:rPr>
              <a:t>in particolare, il pH e la concentrazione di elettroliti disciolti nei fluidi biologici devono essere mantenuti circa costanti.</a:t>
            </a:r>
          </a:p>
          <a:p>
            <a:r>
              <a:rPr lang="it-IT" sz="2000" dirty="0">
                <a:latin typeface="Calibri" panose="020F0502020204030204" pitchFamily="34" charset="0"/>
                <a:cs typeface="Calibri" panose="020F0502020204030204" pitchFamily="34" charset="0"/>
              </a:rPr>
              <a:t>Circa il 60% del corpo umano è costituito da acqua, i 2/3 della quale si trova all’interno delle cellule, mentre circa ¼ dei fluidi extracellulari è rappresentato dal sangue.</a:t>
            </a:r>
          </a:p>
          <a:p>
            <a:r>
              <a:rPr lang="it-IT" sz="2000" baseline="0" dirty="0">
                <a:latin typeface="Calibri" panose="020F0502020204030204" pitchFamily="34" charset="0"/>
                <a:cs typeface="Calibri" panose="020F0502020204030204" pitchFamily="34" charset="0"/>
              </a:rPr>
              <a:t>L’ambiente intracellulare è ricco di cation</a:t>
            </a:r>
            <a:r>
              <a:rPr lang="it-IT" sz="2000" dirty="0">
                <a:latin typeface="Calibri" panose="020F0502020204030204" pitchFamily="34" charset="0"/>
                <a:cs typeface="Calibri" panose="020F0502020204030204" pitchFamily="34" charset="0"/>
              </a:rPr>
              <a:t>i K</a:t>
            </a:r>
            <a:r>
              <a:rPr lang="it-IT" sz="2000" baseline="30000" dirty="0">
                <a:latin typeface="Calibri" panose="020F0502020204030204" pitchFamily="34" charset="0"/>
                <a:cs typeface="Calibri" panose="020F0502020204030204" pitchFamily="34" charset="0"/>
              </a:rPr>
              <a:t>+</a:t>
            </a:r>
            <a:r>
              <a:rPr lang="it-IT" sz="2000" dirty="0">
                <a:latin typeface="Calibri" panose="020F0502020204030204" pitchFamily="34" charset="0"/>
                <a:cs typeface="Calibri" panose="020F0502020204030204" pitchFamily="34" charset="0"/>
              </a:rPr>
              <a:t> e Mg</a:t>
            </a:r>
            <a:r>
              <a:rPr lang="it-IT" sz="2000" baseline="30000" dirty="0">
                <a:latin typeface="Calibri" panose="020F0502020204030204" pitchFamily="34" charset="0"/>
                <a:cs typeface="Calibri" panose="020F0502020204030204" pitchFamily="34" charset="0"/>
              </a:rPr>
              <a:t>2+</a:t>
            </a:r>
            <a:r>
              <a:rPr lang="it-IT" sz="2000" dirty="0">
                <a:latin typeface="Calibri" panose="020F0502020204030204" pitchFamily="34" charset="0"/>
                <a:cs typeface="Calibri" panose="020F0502020204030204" pitchFamily="34" charset="0"/>
              </a:rPr>
              <a:t> e di anioni fosfato , mentre quello extracellulare è ricco di Na</a:t>
            </a:r>
            <a:r>
              <a:rPr lang="it-IT" sz="2000" baseline="30000" dirty="0">
                <a:latin typeface="Calibri" panose="020F0502020204030204" pitchFamily="34" charset="0"/>
                <a:cs typeface="Calibri" panose="020F0502020204030204" pitchFamily="34" charset="0"/>
              </a:rPr>
              <a:t>+</a:t>
            </a:r>
            <a:r>
              <a:rPr lang="it-IT" sz="2000" dirty="0">
                <a:latin typeface="Calibri" panose="020F0502020204030204" pitchFamily="34" charset="0"/>
                <a:cs typeface="Calibri" panose="020F0502020204030204" pitchFamily="34" charset="0"/>
              </a:rPr>
              <a:t> e di anioni Cl</a:t>
            </a:r>
            <a:r>
              <a:rPr lang="it-IT" sz="2000" baseline="30000" dirty="0">
                <a:latin typeface="Calibri" panose="020F0502020204030204" pitchFamily="34" charset="0"/>
                <a:cs typeface="Calibri" panose="020F0502020204030204" pitchFamily="34" charset="0"/>
              </a:rPr>
              <a:t>-</a:t>
            </a:r>
            <a:r>
              <a:rPr lang="it-IT" sz="2000" dirty="0">
                <a:latin typeface="Calibri" panose="020F0502020204030204" pitchFamily="34" charset="0"/>
                <a:cs typeface="Calibri" panose="020F0502020204030204" pitchFamily="34" charset="0"/>
              </a:rPr>
              <a:t> e HCO</a:t>
            </a:r>
            <a:r>
              <a:rPr lang="it-IT" sz="2000" baseline="-25000" dirty="0">
                <a:latin typeface="Calibri" panose="020F0502020204030204" pitchFamily="34" charset="0"/>
                <a:cs typeface="Calibri" panose="020F0502020204030204" pitchFamily="34" charset="0"/>
              </a:rPr>
              <a:t>3</a:t>
            </a:r>
            <a:r>
              <a:rPr lang="it-IT" sz="2000" baseline="30000" dirty="0">
                <a:latin typeface="Calibri" panose="020F0502020204030204" pitchFamily="34" charset="0"/>
                <a:cs typeface="Calibri" panose="020F0502020204030204" pitchFamily="34" charset="0"/>
              </a:rPr>
              <a:t>-</a:t>
            </a:r>
            <a:r>
              <a:rPr lang="it-IT" sz="2000" dirty="0">
                <a:latin typeface="Calibri" panose="020F0502020204030204" pitchFamily="34" charset="0"/>
                <a:cs typeface="Calibri" panose="020F0502020204030204" pitchFamily="34" charset="0"/>
              </a:rPr>
              <a:t>.</a:t>
            </a:r>
            <a:r>
              <a:rPr lang="it-IT" sz="2000" baseline="0" dirty="0">
                <a:latin typeface="Calibri" panose="020F0502020204030204" pitchFamily="34" charset="0"/>
                <a:cs typeface="Calibri" panose="020F0502020204030204" pitchFamily="34" charset="0"/>
              </a:rPr>
              <a:t> </a:t>
            </a:r>
            <a:endParaRPr lang="it-IT" sz="2000" baseline="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42234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6243" y="705838"/>
            <a:ext cx="6096000" cy="2873607"/>
          </a:xfrm>
          <a:prstGeom prst="rect">
            <a:avLst/>
          </a:prstGeom>
        </p:spPr>
        <p:txBody>
          <a:bodyPr>
            <a:spAutoFit/>
          </a:bodyPr>
          <a:lstStyle/>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CATALIZZATORI</a:t>
            </a: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Un catalizzatore PRENDE PARTE alla reazione ma SENZA CONSUMARSI (si rigenera nel corso del processo).</a:t>
            </a:r>
          </a:p>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Se ne può usare una quantità molto piccola rispetto ai reagenti trasformati.</a:t>
            </a:r>
          </a:p>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Modifica il MECCANISMO della reazione, facendola avvenire con un’ENERGIA DI ATTIVAZIONE INFERIORE.</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descr="https://upload.wikimedia.org/wikipedia/commons/thumb/1/15/CatalysisScheme.png/310px-CatalysisScheme.png"/>
          <p:cNvPicPr/>
          <p:nvPr/>
        </p:nvPicPr>
        <p:blipFill>
          <a:blip r:embed="rId2">
            <a:extLst>
              <a:ext uri="{28A0092B-C50C-407E-A947-70E740481C1C}">
                <a14:useLocalDpi xmlns:a14="http://schemas.microsoft.com/office/drawing/2010/main" val="0"/>
              </a:ext>
            </a:extLst>
          </a:blip>
          <a:srcRect/>
          <a:stretch>
            <a:fillRect/>
          </a:stretch>
        </p:blipFill>
        <p:spPr bwMode="auto">
          <a:xfrm>
            <a:off x="7842265" y="1184189"/>
            <a:ext cx="3481705" cy="2040890"/>
          </a:xfrm>
          <a:prstGeom prst="rect">
            <a:avLst/>
          </a:prstGeom>
          <a:noFill/>
          <a:ln>
            <a:noFill/>
          </a:ln>
        </p:spPr>
      </p:pic>
      <p:sp>
        <p:nvSpPr>
          <p:cNvPr id="4" name="Rettangolo 3"/>
          <p:cNvSpPr/>
          <p:nvPr/>
        </p:nvSpPr>
        <p:spPr>
          <a:xfrm>
            <a:off x="5667215" y="3759699"/>
            <a:ext cx="6096000" cy="981423"/>
          </a:xfrm>
          <a:prstGeom prst="rect">
            <a:avLst/>
          </a:prstGeom>
        </p:spPr>
        <p:txBody>
          <a:bodyPr>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Può essere OMOGENEO (nella stessa fase di reagenti e prodotti) oppure ETEROGENEO (in una fase diversa, ad esempio solido con reagenti gassosi).</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p:cNvSpPr txBox="1"/>
          <p:nvPr/>
        </p:nvSpPr>
        <p:spPr>
          <a:xfrm>
            <a:off x="752731" y="3853863"/>
            <a:ext cx="3930718" cy="1477328"/>
          </a:xfrm>
          <a:prstGeom prst="rect">
            <a:avLst/>
          </a:prstGeom>
          <a:noFill/>
        </p:spPr>
        <p:txBody>
          <a:bodyPr wrap="square" rtlCol="0">
            <a:spAutoFit/>
          </a:bodyPr>
          <a:lstStyle/>
          <a:p>
            <a:pPr algn="just" fontAlgn="base">
              <a:spcBef>
                <a:spcPct val="0"/>
              </a:spcBef>
              <a:spcAft>
                <a:spcPct val="0"/>
              </a:spcAft>
            </a:pPr>
            <a:r>
              <a:rPr lang="it-IT" dirty="0">
                <a:solidFill>
                  <a:srgbClr val="000000"/>
                </a:solidFill>
                <a:latin typeface="Calibri" panose="020F0502020204030204" pitchFamily="34" charset="0"/>
              </a:rPr>
              <a:t>Un catalizzatore si combina col substrato, allentandone i legami e abbassando l’energia di attivazione.</a:t>
            </a:r>
          </a:p>
          <a:p>
            <a:pPr algn="just" fontAlgn="base">
              <a:spcBef>
                <a:spcPct val="0"/>
              </a:spcBef>
              <a:spcAft>
                <a:spcPct val="0"/>
              </a:spcAft>
            </a:pPr>
            <a:r>
              <a:rPr lang="it-IT" dirty="0">
                <a:solidFill>
                  <a:srgbClr val="000000"/>
                </a:solidFill>
                <a:latin typeface="Calibri" panose="020F0502020204030204" pitchFamily="34" charset="0"/>
              </a:rPr>
              <a:t>Al termine viene rilasciato ed è pronto per far reagire un’altra molecola.</a:t>
            </a:r>
          </a:p>
        </p:txBody>
      </p:sp>
      <p:sp>
        <p:nvSpPr>
          <p:cNvPr id="6" name="Rettangolo 5"/>
          <p:cNvSpPr/>
          <p:nvPr/>
        </p:nvSpPr>
        <p:spPr>
          <a:xfrm>
            <a:off x="6545120" y="4986884"/>
            <a:ext cx="3766493" cy="650691"/>
          </a:xfrm>
          <a:prstGeom prst="rect">
            <a:avLst/>
          </a:prstGeom>
        </p:spPr>
        <p:txBody>
          <a:bodyPr wrap="square">
            <a:spAutoFit/>
          </a:bodyPr>
          <a:lstStyle/>
          <a:p>
            <a:pPr algn="just" fontAlgn="base">
              <a:spcBef>
                <a:spcPct val="0"/>
              </a:spcBef>
              <a:spcAft>
                <a:spcPct val="0"/>
              </a:spcAft>
            </a:pPr>
            <a:r>
              <a:rPr lang="it-IT" sz="1814" b="1" dirty="0">
                <a:latin typeface="HelveticaNeueLT Com 55 Roman" pitchFamily="34" charset="0"/>
              </a:rPr>
              <a:t>Un catalizzatore aumenta la velocità di reazioni </a:t>
            </a:r>
            <a:r>
              <a:rPr lang="it-IT" sz="1814" b="1" dirty="0">
                <a:solidFill>
                  <a:srgbClr val="FF0000"/>
                </a:solidFill>
                <a:latin typeface="HelveticaNeueLT Com 55 Roman" pitchFamily="34" charset="0"/>
              </a:rPr>
              <a:t>spontanee.</a:t>
            </a:r>
          </a:p>
        </p:txBody>
      </p:sp>
    </p:spTree>
    <p:extLst>
      <p:ext uri="{BB962C8B-B14F-4D97-AF65-F5344CB8AC3E}">
        <p14:creationId xmlns:p14="http://schemas.microsoft.com/office/powerpoint/2010/main" val="199198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1742" y="429668"/>
            <a:ext cx="6096000" cy="2372060"/>
          </a:xfrm>
          <a:prstGeom prst="rect">
            <a:avLst/>
          </a:prstGeom>
        </p:spPr>
        <p:txBody>
          <a:bodyPr>
            <a:spAutoFit/>
          </a:bodyPr>
          <a:lstStyle/>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CATALISI ETEROGENEA</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 </a:t>
            </a:r>
            <a:endParaRPr lang="it-IT"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 reagenti si ADSORBONO sulla superficie del catalizzatore (A) fissandosi sui SITI ATTIVI, dove i loro legami vengono indeboliti (B). All’arrivo del secondo reagente (C) avviene la reazione (D) e infine il prodotto LASCIA LIBERO il sito attivo (E) che può così dar luogo a un nuovo ciclo catalitico.</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4679879" y="2749350"/>
            <a:ext cx="5528945" cy="3126105"/>
          </a:xfrm>
          <a:prstGeom prst="rect">
            <a:avLst/>
          </a:prstGeom>
          <a:noFill/>
          <a:ln>
            <a:noFill/>
          </a:ln>
        </p:spPr>
      </p:pic>
    </p:spTree>
    <p:extLst>
      <p:ext uri="{BB962C8B-B14F-4D97-AF65-F5344CB8AC3E}">
        <p14:creationId xmlns:p14="http://schemas.microsoft.com/office/powerpoint/2010/main" val="194122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3736" y="870213"/>
            <a:ext cx="5073111" cy="685059"/>
          </a:xfrm>
          <a:prstGeom prst="rect">
            <a:avLst/>
          </a:prstGeom>
        </p:spPr>
        <p:txBody>
          <a:bodyPr wrap="square">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catalizzatore, per agire in modo efficace, deve avere un’AREA SUPERFICIALE MOLTO ALTA (m</a:t>
            </a:r>
            <a:r>
              <a:rPr lang="it-IT" baseline="30000" dirty="0">
                <a:latin typeface="Calibri" panose="020F0502020204030204" pitchFamily="34" charset="0"/>
                <a:ea typeface="Calibri" panose="020F0502020204030204" pitchFamily="34" charset="0"/>
                <a:cs typeface="Times New Roman" panose="02020603050405020304" pitchFamily="18" charset="0"/>
              </a:rPr>
              <a:t>2</a:t>
            </a:r>
            <a:r>
              <a:rPr lang="it-IT" dirty="0">
                <a:latin typeface="Calibri" panose="020F0502020204030204" pitchFamily="34" charset="0"/>
                <a:ea typeface="Calibri" panose="020F0502020204030204" pitchFamily="34" charset="0"/>
                <a:cs typeface="Times New Roman" panose="02020603050405020304" pitchFamily="18" charset="0"/>
              </a:rPr>
              <a:t> / g).</a:t>
            </a:r>
            <a:endParaRPr lang="it-IT"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09" y="1901367"/>
            <a:ext cx="6600825" cy="2962275"/>
          </a:xfrm>
          <a:prstGeom prst="rect">
            <a:avLst/>
          </a:prstGeom>
        </p:spPr>
      </p:pic>
      <p:sp>
        <p:nvSpPr>
          <p:cNvPr id="4" name="CasellaDiTesto 3"/>
          <p:cNvSpPr txBox="1"/>
          <p:nvPr/>
        </p:nvSpPr>
        <p:spPr>
          <a:xfrm>
            <a:off x="7950631" y="4602997"/>
            <a:ext cx="3487119" cy="923330"/>
          </a:xfrm>
          <a:prstGeom prst="rect">
            <a:avLst/>
          </a:prstGeom>
          <a:noFill/>
        </p:spPr>
        <p:txBody>
          <a:bodyPr wrap="square" rtlCol="0">
            <a:spAutoFit/>
          </a:bodyPr>
          <a:lstStyle/>
          <a:p>
            <a:r>
              <a:rPr lang="it-IT" dirty="0"/>
              <a:t>quindi un catalizzatore eterogeneo si impiega in genere sotto forma di rete o di polvere</a:t>
            </a:r>
          </a:p>
        </p:txBody>
      </p:sp>
    </p:spTree>
    <p:extLst>
      <p:ext uri="{BB962C8B-B14F-4D97-AF65-F5344CB8AC3E}">
        <p14:creationId xmlns:p14="http://schemas.microsoft.com/office/powerpoint/2010/main" val="35077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547408" y="1003918"/>
            <a:ext cx="4268707" cy="2188732"/>
          </a:xfrm>
          <a:prstGeom prst="rect">
            <a:avLst/>
          </a:prstGeom>
        </p:spPr>
      </p:pic>
      <p:sp>
        <p:nvSpPr>
          <p:cNvPr id="2" name="CasellaDiTesto 1">
            <a:extLst>
              <a:ext uri="{FF2B5EF4-FFF2-40B4-BE49-F238E27FC236}">
                <a16:creationId xmlns:a16="http://schemas.microsoft.com/office/drawing/2014/main" id="{A000A9D7-9411-4888-9E78-AF673351FE51}"/>
              </a:ext>
            </a:extLst>
          </p:cNvPr>
          <p:cNvSpPr txBox="1"/>
          <p:nvPr/>
        </p:nvSpPr>
        <p:spPr>
          <a:xfrm>
            <a:off x="6664036" y="1274618"/>
            <a:ext cx="4156364" cy="1200329"/>
          </a:xfrm>
          <a:prstGeom prst="rect">
            <a:avLst/>
          </a:prstGeom>
          <a:noFill/>
        </p:spPr>
        <p:txBody>
          <a:bodyPr wrap="square" rtlCol="0">
            <a:spAutoFit/>
          </a:bodyPr>
          <a:lstStyle/>
          <a:p>
            <a:r>
              <a:rPr lang="it-IT" dirty="0"/>
              <a:t>Le marmitte catalitiche devono catalizzare le reazioni, TUTTE SPONTANEE, di decomposizione dei prodotti di combustione parziale</a:t>
            </a:r>
          </a:p>
        </p:txBody>
      </p:sp>
      <p:sp>
        <p:nvSpPr>
          <p:cNvPr id="4" name="CasellaDiTesto 3">
            <a:extLst>
              <a:ext uri="{FF2B5EF4-FFF2-40B4-BE49-F238E27FC236}">
                <a16:creationId xmlns:a16="http://schemas.microsoft.com/office/drawing/2014/main" id="{687539B5-CC65-4BD8-95E3-7A669F809D9B}"/>
              </a:ext>
            </a:extLst>
          </p:cNvPr>
          <p:cNvSpPr txBox="1"/>
          <p:nvPr/>
        </p:nvSpPr>
        <p:spPr>
          <a:xfrm>
            <a:off x="6664036" y="3061855"/>
            <a:ext cx="3980556" cy="461665"/>
          </a:xfrm>
          <a:prstGeom prst="rect">
            <a:avLst/>
          </a:prstGeom>
          <a:noFill/>
        </p:spPr>
        <p:txBody>
          <a:bodyPr wrap="square" rtlCol="0">
            <a:spAutoFit/>
          </a:bodyPr>
          <a:lstStyle/>
          <a:p>
            <a:r>
              <a:rPr lang="it-IT" sz="2400" dirty="0"/>
              <a:t>CO + ½ O</a:t>
            </a:r>
            <a:r>
              <a:rPr lang="it-IT" sz="2400" baseline="-25000" dirty="0"/>
              <a:t>2</a:t>
            </a:r>
            <a:r>
              <a:rPr lang="it-IT" sz="2400" dirty="0"/>
              <a:t> </a:t>
            </a:r>
            <a:r>
              <a:rPr lang="it-IT" sz="3200" baseline="-25000" dirty="0">
                <a:latin typeface="Lucida Sans Unicode" panose="020B0602030504020204" pitchFamily="34" charset="0"/>
                <a:cs typeface="Lucida Sans Unicode" panose="020B0602030504020204" pitchFamily="34" charset="0"/>
              </a:rPr>
              <a:t>⇄</a:t>
            </a:r>
            <a:r>
              <a:rPr lang="it-IT" sz="2400" dirty="0"/>
              <a:t> CO</a:t>
            </a:r>
            <a:r>
              <a:rPr lang="it-IT" sz="2400" baseline="-25000" dirty="0"/>
              <a:t>2</a:t>
            </a:r>
          </a:p>
        </p:txBody>
      </p:sp>
      <p:sp>
        <p:nvSpPr>
          <p:cNvPr id="5" name="CasellaDiTesto 4">
            <a:extLst>
              <a:ext uri="{FF2B5EF4-FFF2-40B4-BE49-F238E27FC236}">
                <a16:creationId xmlns:a16="http://schemas.microsoft.com/office/drawing/2014/main" id="{CC4350F5-8DFE-4B15-9D48-84B943EC6250}"/>
              </a:ext>
            </a:extLst>
          </p:cNvPr>
          <p:cNvSpPr txBox="1"/>
          <p:nvPr/>
        </p:nvSpPr>
        <p:spPr>
          <a:xfrm>
            <a:off x="6664036" y="3638822"/>
            <a:ext cx="3980556" cy="461665"/>
          </a:xfrm>
          <a:prstGeom prst="rect">
            <a:avLst/>
          </a:prstGeom>
          <a:noFill/>
        </p:spPr>
        <p:txBody>
          <a:bodyPr wrap="square" rtlCol="0">
            <a:spAutoFit/>
          </a:bodyPr>
          <a:lstStyle/>
          <a:p>
            <a:r>
              <a:rPr lang="it-IT" sz="2400" dirty="0" err="1"/>
              <a:t>NO</a:t>
            </a:r>
            <a:r>
              <a:rPr lang="it-IT" sz="2400" baseline="-25000" dirty="0" err="1"/>
              <a:t>x</a:t>
            </a:r>
            <a:r>
              <a:rPr lang="it-IT" sz="2400" dirty="0"/>
              <a:t> </a:t>
            </a:r>
            <a:r>
              <a:rPr lang="it-IT" sz="3200" baseline="-25000" dirty="0">
                <a:latin typeface="Lucida Sans Unicode" panose="020B0602030504020204" pitchFamily="34" charset="0"/>
                <a:cs typeface="Lucida Sans Unicode" panose="020B0602030504020204" pitchFamily="34" charset="0"/>
              </a:rPr>
              <a:t>⇄</a:t>
            </a:r>
            <a:r>
              <a:rPr lang="it-IT" sz="2400" dirty="0"/>
              <a:t> N</a:t>
            </a:r>
            <a:r>
              <a:rPr lang="it-IT" sz="2400" baseline="-25000" dirty="0"/>
              <a:t>2</a:t>
            </a:r>
            <a:r>
              <a:rPr lang="it-IT" sz="2400" dirty="0"/>
              <a:t> + O</a:t>
            </a:r>
            <a:r>
              <a:rPr lang="it-IT" sz="2400" baseline="-25000" dirty="0"/>
              <a:t>2</a:t>
            </a:r>
          </a:p>
        </p:txBody>
      </p:sp>
      <p:sp>
        <p:nvSpPr>
          <p:cNvPr id="7" name="CasellaDiTesto 6">
            <a:extLst>
              <a:ext uri="{FF2B5EF4-FFF2-40B4-BE49-F238E27FC236}">
                <a16:creationId xmlns:a16="http://schemas.microsoft.com/office/drawing/2014/main" id="{36E32B7D-D09C-469C-967D-4C8AAA102FC8}"/>
              </a:ext>
            </a:extLst>
          </p:cNvPr>
          <p:cNvSpPr txBox="1"/>
          <p:nvPr/>
        </p:nvSpPr>
        <p:spPr>
          <a:xfrm>
            <a:off x="6664036" y="4215789"/>
            <a:ext cx="3980556" cy="461665"/>
          </a:xfrm>
          <a:prstGeom prst="rect">
            <a:avLst/>
          </a:prstGeom>
          <a:noFill/>
        </p:spPr>
        <p:txBody>
          <a:bodyPr wrap="square" rtlCol="0">
            <a:spAutoFit/>
          </a:bodyPr>
          <a:lstStyle/>
          <a:p>
            <a:r>
              <a:rPr lang="it-IT" sz="2400" dirty="0"/>
              <a:t>(CH)</a:t>
            </a:r>
            <a:r>
              <a:rPr lang="it-IT" sz="2400" baseline="-25000" dirty="0"/>
              <a:t>n</a:t>
            </a:r>
            <a:r>
              <a:rPr lang="it-IT" sz="2400" dirty="0"/>
              <a:t> + x O</a:t>
            </a:r>
            <a:r>
              <a:rPr lang="it-IT" sz="2400" baseline="-25000" dirty="0"/>
              <a:t>2</a:t>
            </a:r>
            <a:r>
              <a:rPr lang="it-IT" sz="2400" dirty="0"/>
              <a:t> </a:t>
            </a:r>
            <a:r>
              <a:rPr lang="it-IT" sz="3200" baseline="-25000" dirty="0">
                <a:latin typeface="Lucida Sans Unicode" panose="020B0602030504020204" pitchFamily="34" charset="0"/>
                <a:cs typeface="Lucida Sans Unicode" panose="020B0602030504020204" pitchFamily="34" charset="0"/>
              </a:rPr>
              <a:t>⇄</a:t>
            </a:r>
            <a:r>
              <a:rPr lang="it-IT" sz="2400" dirty="0"/>
              <a:t> H</a:t>
            </a:r>
            <a:r>
              <a:rPr lang="it-IT" sz="2400" baseline="-25000" dirty="0"/>
              <a:t>2</a:t>
            </a:r>
            <a:r>
              <a:rPr lang="it-IT" sz="2400" dirty="0"/>
              <a:t>O + CO</a:t>
            </a:r>
            <a:r>
              <a:rPr lang="it-IT" sz="2400" baseline="-25000" dirty="0"/>
              <a:t>2</a:t>
            </a:r>
          </a:p>
        </p:txBody>
      </p:sp>
      <p:sp>
        <p:nvSpPr>
          <p:cNvPr id="8" name="CasellaDiTesto 7">
            <a:extLst>
              <a:ext uri="{FF2B5EF4-FFF2-40B4-BE49-F238E27FC236}">
                <a16:creationId xmlns:a16="http://schemas.microsoft.com/office/drawing/2014/main" id="{FAA08D9E-2E4E-4DCE-90A8-6274F1ED9AD4}"/>
              </a:ext>
            </a:extLst>
          </p:cNvPr>
          <p:cNvSpPr txBox="1"/>
          <p:nvPr/>
        </p:nvSpPr>
        <p:spPr>
          <a:xfrm>
            <a:off x="1659751" y="3646573"/>
            <a:ext cx="4156364" cy="923330"/>
          </a:xfrm>
          <a:prstGeom prst="rect">
            <a:avLst/>
          </a:prstGeom>
          <a:noFill/>
        </p:spPr>
        <p:txBody>
          <a:bodyPr wrap="square" rtlCol="0">
            <a:spAutoFit/>
          </a:bodyPr>
          <a:lstStyle/>
          <a:p>
            <a:r>
              <a:rPr lang="it-IT" dirty="0"/>
              <a:t>I catalizzatori sono a base di metalli nobili, Pd, Rh e Pd, uno per ciascuna trasformazione da catalizzare.</a:t>
            </a:r>
          </a:p>
        </p:txBody>
      </p:sp>
    </p:spTree>
    <p:extLst>
      <p:ext uri="{BB962C8B-B14F-4D97-AF65-F5344CB8AC3E}">
        <p14:creationId xmlns:p14="http://schemas.microsoft.com/office/powerpoint/2010/main" val="196646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9F19D6-C3B4-4D5D-A641-DB96DE7F638C}"/>
              </a:ext>
            </a:extLst>
          </p:cNvPr>
          <p:cNvSpPr txBox="1"/>
          <p:nvPr/>
        </p:nvSpPr>
        <p:spPr>
          <a:xfrm>
            <a:off x="285058" y="1042237"/>
            <a:ext cx="7128113" cy="646331"/>
          </a:xfrm>
          <a:prstGeom prst="rect">
            <a:avLst/>
          </a:prstGeom>
          <a:noFill/>
        </p:spPr>
        <p:txBody>
          <a:bodyPr wrap="square" rtlCol="0">
            <a:spAutoFit/>
          </a:bodyPr>
          <a:lstStyle/>
          <a:p>
            <a:pPr marL="1069975" indent="-1069975"/>
            <a:r>
              <a:rPr lang="it-IT" dirty="0"/>
              <a:t>Esempio: di quanto aumenta la velocità di una reazione se </a:t>
            </a:r>
            <a:r>
              <a:rPr lang="it-IT" dirty="0" err="1"/>
              <a:t>E</a:t>
            </a:r>
            <a:r>
              <a:rPr lang="it-IT" baseline="-25000" dirty="0" err="1"/>
              <a:t>att</a:t>
            </a:r>
            <a:r>
              <a:rPr lang="it-IT" baseline="-25000" dirty="0"/>
              <a:t> </a:t>
            </a:r>
            <a:r>
              <a:rPr lang="it-IT" dirty="0"/>
              <a:t>viene diminuita da 150 a 120 </a:t>
            </a:r>
            <a:r>
              <a:rPr lang="it-IT" dirty="0" err="1"/>
              <a:t>kJ</a:t>
            </a:r>
            <a:r>
              <a:rPr lang="it-IT" dirty="0"/>
              <a:t>/</a:t>
            </a:r>
            <a:r>
              <a:rPr lang="it-IT" dirty="0" err="1"/>
              <a:t>mol</a:t>
            </a:r>
            <a:r>
              <a:rPr lang="it-IT" dirty="0"/>
              <a:t> alla T costante di 298 K?</a:t>
            </a:r>
          </a:p>
        </p:txBody>
      </p:sp>
      <p:sp>
        <p:nvSpPr>
          <p:cNvPr id="5" name="CasellaDiTesto 4">
            <a:extLst>
              <a:ext uri="{FF2B5EF4-FFF2-40B4-BE49-F238E27FC236}">
                <a16:creationId xmlns:a16="http://schemas.microsoft.com/office/drawing/2014/main" id="{0076A7BF-F8CD-4607-A647-FAFE2FDA84F2}"/>
              </a:ext>
            </a:extLst>
          </p:cNvPr>
          <p:cNvSpPr txBox="1"/>
          <p:nvPr/>
        </p:nvSpPr>
        <p:spPr>
          <a:xfrm>
            <a:off x="5574132" y="3623981"/>
            <a:ext cx="4494508" cy="646331"/>
          </a:xfrm>
          <a:prstGeom prst="rect">
            <a:avLst/>
          </a:prstGeom>
          <a:noFill/>
        </p:spPr>
        <p:txBody>
          <a:bodyPr wrap="square" rtlCol="0">
            <a:spAutoFit/>
          </a:bodyPr>
          <a:lstStyle/>
          <a:p>
            <a:r>
              <a:rPr lang="it-IT" dirty="0"/>
              <a:t>significa che diminuendo </a:t>
            </a:r>
            <a:r>
              <a:rPr lang="it-IT" dirty="0" err="1"/>
              <a:t>E</a:t>
            </a:r>
            <a:r>
              <a:rPr lang="it-IT" baseline="-25000" dirty="0" err="1"/>
              <a:t>att</a:t>
            </a:r>
            <a:r>
              <a:rPr lang="it-IT" dirty="0"/>
              <a:t> di 30 </a:t>
            </a:r>
            <a:r>
              <a:rPr lang="it-IT" dirty="0" err="1"/>
              <a:t>kJ</a:t>
            </a:r>
            <a:r>
              <a:rPr lang="it-IT" dirty="0"/>
              <a:t> la reazione accelera di 180mila volte</a:t>
            </a:r>
          </a:p>
        </p:txBody>
      </p:sp>
      <p:sp>
        <p:nvSpPr>
          <p:cNvPr id="6" name="CasellaDiTesto 5">
            <a:extLst>
              <a:ext uri="{FF2B5EF4-FFF2-40B4-BE49-F238E27FC236}">
                <a16:creationId xmlns:a16="http://schemas.microsoft.com/office/drawing/2014/main" id="{64C700C7-EF2B-4BE3-BA33-2096F6DB9403}"/>
              </a:ext>
            </a:extLst>
          </p:cNvPr>
          <p:cNvSpPr txBox="1"/>
          <p:nvPr/>
        </p:nvSpPr>
        <p:spPr>
          <a:xfrm>
            <a:off x="1016155" y="4770630"/>
            <a:ext cx="6349876" cy="646331"/>
          </a:xfrm>
          <a:prstGeom prst="rect">
            <a:avLst/>
          </a:prstGeom>
          <a:noFill/>
        </p:spPr>
        <p:txBody>
          <a:bodyPr wrap="square" rtlCol="0">
            <a:spAutoFit/>
          </a:bodyPr>
          <a:lstStyle/>
          <a:p>
            <a:r>
              <a:rPr lang="it-IT" dirty="0"/>
              <a:t>se T fosse di 1000 K, l’aumento di velocità sarebbe minore :</a:t>
            </a:r>
          </a:p>
          <a:p>
            <a:r>
              <a:rPr lang="it-IT" dirty="0"/>
              <a:t>k</a:t>
            </a:r>
            <a:r>
              <a:rPr lang="it-IT" baseline="-25000" dirty="0"/>
              <a:t>2</a:t>
            </a:r>
            <a:r>
              <a:rPr lang="it-IT" dirty="0"/>
              <a:t> / k</a:t>
            </a:r>
            <a:r>
              <a:rPr lang="it-IT" baseline="-25000" dirty="0"/>
              <a:t>1</a:t>
            </a:r>
            <a:r>
              <a:rPr lang="it-IT" dirty="0"/>
              <a:t> = 4000</a:t>
            </a:r>
          </a:p>
        </p:txBody>
      </p:sp>
      <p:sp>
        <p:nvSpPr>
          <p:cNvPr id="7" name="CasellaDiTesto 6">
            <a:extLst>
              <a:ext uri="{FF2B5EF4-FFF2-40B4-BE49-F238E27FC236}">
                <a16:creationId xmlns:a16="http://schemas.microsoft.com/office/drawing/2014/main" id="{5BF05034-3C33-4026-87B8-42774D4EC7EA}"/>
              </a:ext>
            </a:extLst>
          </p:cNvPr>
          <p:cNvSpPr txBox="1"/>
          <p:nvPr/>
        </p:nvSpPr>
        <p:spPr>
          <a:xfrm>
            <a:off x="596017" y="310051"/>
            <a:ext cx="10944940" cy="461665"/>
          </a:xfrm>
          <a:prstGeom prst="rect">
            <a:avLst/>
          </a:prstGeom>
          <a:noFill/>
        </p:spPr>
        <p:txBody>
          <a:bodyPr wrap="square" rtlCol="0">
            <a:spAutoFit/>
          </a:bodyPr>
          <a:lstStyle/>
          <a:p>
            <a:pPr marL="1069975" indent="-1069975"/>
            <a:r>
              <a:rPr lang="it-IT" sz="2400" dirty="0">
                <a:solidFill>
                  <a:srgbClr val="00B050"/>
                </a:solidFill>
              </a:rPr>
              <a:t>Per accelerare una reazione è più efficace il riscaldamento o la catalisi?</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88A437D3-B66B-43D9-91C9-5AC8AC9AD10B}"/>
                  </a:ext>
                </a:extLst>
              </p:cNvPr>
              <p:cNvSpPr txBox="1"/>
              <p:nvPr/>
            </p:nvSpPr>
            <p:spPr>
              <a:xfrm>
                <a:off x="7821386" y="1167909"/>
                <a:ext cx="3265714" cy="820033"/>
              </a:xfrm>
              <a:prstGeom prst="rect">
                <a:avLst/>
              </a:prstGeom>
              <a:noFill/>
            </p:spPr>
            <p:txBody>
              <a:bodyPr wrap="square" lIns="0" tIns="0" rIns="0" bIns="0" rtlCol="0">
                <a:spAutoFit/>
              </a:bodyPr>
              <a:lstStyle/>
              <a:p>
                <a14:m>
                  <m:oMath xmlns:m="http://schemas.openxmlformats.org/officeDocument/2006/math">
                    <m:func>
                      <m:funcPr>
                        <m:ctrlPr>
                          <a:rPr lang="it-IT" sz="3200" b="0" i="1" smtClean="0">
                            <a:latin typeface="Cambria Math" panose="02040503050406030204" pitchFamily="18" charset="0"/>
                          </a:rPr>
                        </m:ctrlPr>
                      </m:funcPr>
                      <m:fName>
                        <m:r>
                          <m:rPr>
                            <m:sty m:val="p"/>
                          </m:rPr>
                          <a:rPr lang="it-IT" sz="3200" b="0" i="0" smtClean="0">
                            <a:latin typeface="Cambria Math" panose="02040503050406030204" pitchFamily="18" charset="0"/>
                          </a:rPr>
                          <m:t>log</m:t>
                        </m:r>
                      </m:fName>
                      <m:e>
                        <m:f>
                          <m:fPr>
                            <m:ctrlPr>
                              <a:rPr lang="it-IT" sz="3200" b="0" i="1" smtClean="0">
                                <a:latin typeface="Cambria Math" panose="02040503050406030204" pitchFamily="18" charset="0"/>
                              </a:rPr>
                            </m:ctrlPr>
                          </m:fPr>
                          <m:num>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𝑘</m:t>
                                </m:r>
                              </m:e>
                              <m:sub>
                                <m:r>
                                  <a:rPr lang="it-IT" sz="3200" b="0" i="1" smtClean="0">
                                    <a:latin typeface="Cambria Math" panose="02040503050406030204" pitchFamily="18" charset="0"/>
                                  </a:rPr>
                                  <m:t>2</m:t>
                                </m:r>
                              </m:sub>
                            </m:sSub>
                          </m:num>
                          <m:den>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𝑘</m:t>
                                </m:r>
                              </m:e>
                              <m:sub>
                                <m:r>
                                  <a:rPr lang="it-IT" sz="3200" b="0" i="1" smtClean="0">
                                    <a:latin typeface="Cambria Math" panose="02040503050406030204" pitchFamily="18" charset="0"/>
                                  </a:rPr>
                                  <m:t>1</m:t>
                                </m:r>
                              </m:sub>
                            </m:sSub>
                          </m:den>
                        </m:f>
                      </m:e>
                    </m:func>
                  </m:oMath>
                </a14:m>
                <a:r>
                  <a:rPr lang="it-IT" sz="3200" dirty="0"/>
                  <a:t> =  </a:t>
                </a:r>
                <a14:m>
                  <m:oMath xmlns:m="http://schemas.openxmlformats.org/officeDocument/2006/math">
                    <m:f>
                      <m:fPr>
                        <m:ctrlPr>
                          <a:rPr lang="it-IT" sz="3200" i="1" smtClean="0">
                            <a:latin typeface="Cambria Math" panose="02040503050406030204" pitchFamily="18" charset="0"/>
                          </a:rPr>
                        </m:ctrlPr>
                      </m:fPr>
                      <m:num>
                        <m:sSubSup>
                          <m:sSubSupPr>
                            <m:ctrlPr>
                              <a:rPr lang="it-IT" sz="3200" i="1" smtClean="0">
                                <a:latin typeface="Cambria Math" panose="02040503050406030204" pitchFamily="18" charset="0"/>
                              </a:rPr>
                            </m:ctrlPr>
                          </m:sSubSupPr>
                          <m:e>
                            <m:r>
                              <a:rPr lang="it-IT" sz="3200" b="0" i="1" smtClean="0">
                                <a:latin typeface="Cambria Math" panose="02040503050406030204" pitchFamily="18" charset="0"/>
                              </a:rPr>
                              <m:t>𝐸</m:t>
                            </m:r>
                          </m:e>
                          <m:sub>
                            <m:r>
                              <a:rPr lang="it-IT" sz="3200" b="0" i="1" smtClean="0">
                                <a:latin typeface="Cambria Math" panose="02040503050406030204" pitchFamily="18" charset="0"/>
                              </a:rPr>
                              <m:t>𝑎𝑡𝑡</m:t>
                            </m:r>
                          </m:sub>
                          <m:sup>
                            <m:r>
                              <a:rPr lang="it-IT" sz="3200" b="0" i="1" smtClean="0">
                                <a:latin typeface="Cambria Math" panose="02040503050406030204" pitchFamily="18" charset="0"/>
                              </a:rPr>
                              <m:t>1</m:t>
                            </m:r>
                          </m:sup>
                        </m:sSubSup>
                        <m:r>
                          <a:rPr lang="it-IT" sz="3200" b="0" i="1" smtClean="0">
                            <a:latin typeface="Cambria Math" panose="02040503050406030204" pitchFamily="18" charset="0"/>
                          </a:rPr>
                          <m:t> − </m:t>
                        </m:r>
                        <m:sSubSup>
                          <m:sSubSupPr>
                            <m:ctrlPr>
                              <a:rPr lang="it-IT" sz="3200" b="0" i="1" smtClean="0">
                                <a:latin typeface="Cambria Math" panose="02040503050406030204" pitchFamily="18" charset="0"/>
                              </a:rPr>
                            </m:ctrlPr>
                          </m:sSubSupPr>
                          <m:e>
                            <m:r>
                              <a:rPr lang="it-IT" sz="3200" b="0" i="1" smtClean="0">
                                <a:latin typeface="Cambria Math" panose="02040503050406030204" pitchFamily="18" charset="0"/>
                              </a:rPr>
                              <m:t>𝐸</m:t>
                            </m:r>
                          </m:e>
                          <m:sub>
                            <m:r>
                              <a:rPr lang="it-IT" sz="3200" b="0" i="1" smtClean="0">
                                <a:latin typeface="Cambria Math" panose="02040503050406030204" pitchFamily="18" charset="0"/>
                              </a:rPr>
                              <m:t>𝑎𝑡𝑡</m:t>
                            </m:r>
                          </m:sub>
                          <m:sup>
                            <m:r>
                              <a:rPr lang="it-IT" sz="3200" b="0" i="1" smtClean="0">
                                <a:latin typeface="Cambria Math" panose="02040503050406030204" pitchFamily="18" charset="0"/>
                              </a:rPr>
                              <m:t>2</m:t>
                            </m:r>
                          </m:sup>
                        </m:sSubSup>
                        <m:r>
                          <a:rPr lang="it-IT" sz="3200" b="0" i="1" smtClean="0">
                            <a:latin typeface="Cambria Math" panose="02040503050406030204" pitchFamily="18" charset="0"/>
                          </a:rPr>
                          <m:t> </m:t>
                        </m:r>
                      </m:num>
                      <m:den>
                        <m:r>
                          <a:rPr lang="it-IT" sz="3200" b="0" i="1" smtClean="0">
                            <a:latin typeface="Cambria Math" panose="02040503050406030204" pitchFamily="18" charset="0"/>
                          </a:rPr>
                          <m:t>2,303 </m:t>
                        </m:r>
                        <m:r>
                          <a:rPr lang="it-IT" sz="3200" b="0" i="1" smtClean="0">
                            <a:latin typeface="Cambria Math" panose="02040503050406030204" pitchFamily="18" charset="0"/>
                          </a:rPr>
                          <m:t>𝑅𝑇</m:t>
                        </m:r>
                      </m:den>
                    </m:f>
                  </m:oMath>
                </a14:m>
                <a:endParaRPr lang="it-IT" sz="3200" dirty="0"/>
              </a:p>
            </p:txBody>
          </p:sp>
        </mc:Choice>
        <mc:Fallback xmlns="">
          <p:sp>
            <p:nvSpPr>
              <p:cNvPr id="8" name="CasellaDiTesto 7">
                <a:extLst>
                  <a:ext uri="{FF2B5EF4-FFF2-40B4-BE49-F238E27FC236}">
                    <a16:creationId xmlns:a16="http://schemas.microsoft.com/office/drawing/2014/main" id="{88A437D3-B66B-43D9-91C9-5AC8AC9AD10B}"/>
                  </a:ext>
                </a:extLst>
              </p:cNvPr>
              <p:cNvSpPr txBox="1">
                <a:spLocks noRot="1" noChangeAspect="1" noMove="1" noResize="1" noEditPoints="1" noAdjustHandles="1" noChangeArrowheads="1" noChangeShapeType="1" noTextEdit="1"/>
              </p:cNvSpPr>
              <p:nvPr/>
            </p:nvSpPr>
            <p:spPr>
              <a:xfrm>
                <a:off x="7821386" y="1167909"/>
                <a:ext cx="3265714" cy="820033"/>
              </a:xfrm>
              <a:prstGeom prst="rect">
                <a:avLst/>
              </a:prstGeom>
              <a:blipFill>
                <a:blip r:embed="rId2"/>
                <a:stretch>
                  <a:fillRect b="-895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390B34A-7C3A-41AC-9813-89E736E1966A}"/>
                  </a:ext>
                </a:extLst>
              </p:cNvPr>
              <p:cNvSpPr txBox="1"/>
              <p:nvPr/>
            </p:nvSpPr>
            <p:spPr>
              <a:xfrm>
                <a:off x="1016155" y="2232221"/>
                <a:ext cx="4256936" cy="909993"/>
              </a:xfrm>
              <a:prstGeom prst="rect">
                <a:avLst/>
              </a:prstGeom>
              <a:noFill/>
            </p:spPr>
            <p:txBody>
              <a:bodyPr wrap="square" lIns="0" tIns="0" rIns="0" bIns="0" rtlCol="0">
                <a:spAutoFit/>
              </a:bodyPr>
              <a:lstStyle/>
              <a:p>
                <a14:m>
                  <m:oMath xmlns:m="http://schemas.openxmlformats.org/officeDocument/2006/math">
                    <m:func>
                      <m:funcPr>
                        <m:ctrlPr>
                          <a:rPr lang="it-IT" sz="3200" b="0" i="1" smtClean="0">
                            <a:latin typeface="Cambria Math" panose="02040503050406030204" pitchFamily="18" charset="0"/>
                          </a:rPr>
                        </m:ctrlPr>
                      </m:funcPr>
                      <m:fName>
                        <m:r>
                          <m:rPr>
                            <m:sty m:val="p"/>
                          </m:rPr>
                          <a:rPr lang="it-IT" sz="3200" b="0" i="0" smtClean="0">
                            <a:latin typeface="Cambria Math" panose="02040503050406030204" pitchFamily="18" charset="0"/>
                          </a:rPr>
                          <m:t>log</m:t>
                        </m:r>
                      </m:fName>
                      <m:e>
                        <m:f>
                          <m:fPr>
                            <m:ctrlPr>
                              <a:rPr lang="it-IT" sz="3200" b="0" i="1" smtClean="0">
                                <a:latin typeface="Cambria Math" panose="02040503050406030204" pitchFamily="18" charset="0"/>
                              </a:rPr>
                            </m:ctrlPr>
                          </m:fPr>
                          <m:num>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𝑘</m:t>
                                </m:r>
                              </m:e>
                              <m:sub>
                                <m:r>
                                  <a:rPr lang="it-IT" sz="3200" b="0" i="1" smtClean="0">
                                    <a:latin typeface="Cambria Math" panose="02040503050406030204" pitchFamily="18" charset="0"/>
                                  </a:rPr>
                                  <m:t>2</m:t>
                                </m:r>
                              </m:sub>
                            </m:sSub>
                          </m:num>
                          <m:den>
                            <m:sSub>
                              <m:sSubPr>
                                <m:ctrlPr>
                                  <a:rPr lang="it-IT" sz="3200" b="0" i="1" smtClean="0">
                                    <a:latin typeface="Cambria Math" panose="02040503050406030204" pitchFamily="18" charset="0"/>
                                  </a:rPr>
                                </m:ctrlPr>
                              </m:sSubPr>
                              <m:e>
                                <m:r>
                                  <a:rPr lang="it-IT" sz="3200" b="0" i="1" smtClean="0">
                                    <a:latin typeface="Cambria Math" panose="02040503050406030204" pitchFamily="18" charset="0"/>
                                  </a:rPr>
                                  <m:t>𝑘</m:t>
                                </m:r>
                              </m:e>
                              <m:sub>
                                <m:r>
                                  <a:rPr lang="it-IT" sz="3200" b="0" i="1" smtClean="0">
                                    <a:latin typeface="Cambria Math" panose="02040503050406030204" pitchFamily="18" charset="0"/>
                                  </a:rPr>
                                  <m:t>1</m:t>
                                </m:r>
                              </m:sub>
                            </m:sSub>
                          </m:den>
                        </m:f>
                      </m:e>
                    </m:func>
                  </m:oMath>
                </a14:m>
                <a:r>
                  <a:rPr lang="it-IT" sz="3200" dirty="0"/>
                  <a:t> =  </a:t>
                </a:r>
                <a14:m>
                  <m:oMath xmlns:m="http://schemas.openxmlformats.org/officeDocument/2006/math">
                    <m:f>
                      <m:fPr>
                        <m:ctrlPr>
                          <a:rPr lang="it-IT" sz="3200" i="1" smtClean="0">
                            <a:latin typeface="Cambria Math" panose="02040503050406030204" pitchFamily="18" charset="0"/>
                          </a:rPr>
                        </m:ctrlPr>
                      </m:fPr>
                      <m:num>
                        <m:r>
                          <a:rPr lang="it-IT" sz="3200" i="1" smtClean="0">
                            <a:latin typeface="Cambria Math" panose="02040503050406030204" pitchFamily="18" charset="0"/>
                          </a:rPr>
                          <m:t>1</m:t>
                        </m:r>
                        <m:r>
                          <a:rPr lang="it-IT" sz="3200" b="0" i="1" smtClean="0">
                            <a:latin typeface="Cambria Math" panose="02040503050406030204" pitchFamily="18" charset="0"/>
                          </a:rPr>
                          <m:t>50000−120000 </m:t>
                        </m:r>
                        <m:r>
                          <a:rPr lang="it-IT" sz="3200" b="0" i="1" smtClean="0">
                            <a:latin typeface="Cambria Math" panose="02040503050406030204" pitchFamily="18" charset="0"/>
                          </a:rPr>
                          <m:t>𝐽</m:t>
                        </m:r>
                      </m:num>
                      <m:den>
                        <m:r>
                          <a:rPr lang="it-IT" sz="3200" b="0" i="1" smtClean="0">
                            <a:latin typeface="Cambria Math" panose="02040503050406030204" pitchFamily="18" charset="0"/>
                          </a:rPr>
                          <m:t>2,303 8,31</m:t>
                        </m:r>
                        <m:f>
                          <m:fPr>
                            <m:ctrlPr>
                              <a:rPr lang="it-IT" sz="3200" b="0" i="1" smtClean="0">
                                <a:latin typeface="Cambria Math" panose="02040503050406030204" pitchFamily="18" charset="0"/>
                              </a:rPr>
                            </m:ctrlPr>
                          </m:fPr>
                          <m:num>
                            <m:r>
                              <a:rPr lang="it-IT" sz="3200" b="0" i="1" smtClean="0">
                                <a:latin typeface="Cambria Math" panose="02040503050406030204" pitchFamily="18" charset="0"/>
                              </a:rPr>
                              <m:t>𝐽</m:t>
                            </m:r>
                          </m:num>
                          <m:den>
                            <m:r>
                              <a:rPr lang="it-IT" sz="3200" b="0" i="1" smtClean="0">
                                <a:latin typeface="Cambria Math" panose="02040503050406030204" pitchFamily="18" charset="0"/>
                              </a:rPr>
                              <m:t>𝐾</m:t>
                            </m:r>
                          </m:den>
                        </m:f>
                        <m:r>
                          <a:rPr lang="it-IT" sz="3200" b="0" i="1" smtClean="0">
                            <a:latin typeface="Cambria Math" panose="02040503050406030204" pitchFamily="18" charset="0"/>
                          </a:rPr>
                          <m:t>  298 </m:t>
                        </m:r>
                        <m:r>
                          <a:rPr lang="it-IT" sz="3200" b="0" i="1" smtClean="0">
                            <a:latin typeface="Cambria Math" panose="02040503050406030204" pitchFamily="18" charset="0"/>
                          </a:rPr>
                          <m:t>𝐾</m:t>
                        </m:r>
                      </m:den>
                    </m:f>
                  </m:oMath>
                </a14:m>
                <a:endParaRPr lang="it-IT" sz="3200" dirty="0"/>
              </a:p>
            </p:txBody>
          </p:sp>
        </mc:Choice>
        <mc:Fallback xmlns="">
          <p:sp>
            <p:nvSpPr>
              <p:cNvPr id="9" name="CasellaDiTesto 8">
                <a:extLst>
                  <a:ext uri="{FF2B5EF4-FFF2-40B4-BE49-F238E27FC236}">
                    <a16:creationId xmlns:a16="http://schemas.microsoft.com/office/drawing/2014/main" id="{8390B34A-7C3A-41AC-9813-89E736E1966A}"/>
                  </a:ext>
                </a:extLst>
              </p:cNvPr>
              <p:cNvSpPr txBox="1">
                <a:spLocks noRot="1" noChangeAspect="1" noMove="1" noResize="1" noEditPoints="1" noAdjustHandles="1" noChangeArrowheads="1" noChangeShapeType="1" noTextEdit="1"/>
              </p:cNvSpPr>
              <p:nvPr/>
            </p:nvSpPr>
            <p:spPr>
              <a:xfrm>
                <a:off x="1016155" y="2232221"/>
                <a:ext cx="4256936" cy="909993"/>
              </a:xfrm>
              <a:prstGeom prst="rect">
                <a:avLst/>
              </a:prstGeom>
              <a:blipFill>
                <a:blip r:embed="rId3"/>
                <a:stretch>
                  <a:fillRect t="-2685"/>
                </a:stretch>
              </a:blipFill>
            </p:spPr>
            <p:txBody>
              <a:bodyPr/>
              <a:lstStyle/>
              <a:p>
                <a:r>
                  <a:rPr lang="it-IT">
                    <a:noFill/>
                  </a:rPr>
                  <a:t> </a:t>
                </a:r>
              </a:p>
            </p:txBody>
          </p:sp>
        </mc:Fallback>
      </mc:AlternateContent>
      <p:sp>
        <p:nvSpPr>
          <p:cNvPr id="10" name="CasellaDiTesto 9">
            <a:extLst>
              <a:ext uri="{FF2B5EF4-FFF2-40B4-BE49-F238E27FC236}">
                <a16:creationId xmlns:a16="http://schemas.microsoft.com/office/drawing/2014/main" id="{5F1467FB-BC1D-4ECF-A73D-DB3DAB259EB9}"/>
              </a:ext>
            </a:extLst>
          </p:cNvPr>
          <p:cNvSpPr txBox="1"/>
          <p:nvPr/>
        </p:nvSpPr>
        <p:spPr>
          <a:xfrm>
            <a:off x="5272539" y="2396509"/>
            <a:ext cx="1591896" cy="461665"/>
          </a:xfrm>
          <a:prstGeom prst="rect">
            <a:avLst/>
          </a:prstGeom>
          <a:noFill/>
        </p:spPr>
        <p:txBody>
          <a:bodyPr wrap="square" rtlCol="0">
            <a:spAutoFit/>
          </a:bodyPr>
          <a:lstStyle/>
          <a:p>
            <a:r>
              <a:rPr lang="it-IT" sz="2400" dirty="0"/>
              <a:t>= 5,26</a:t>
            </a:r>
          </a:p>
        </p:txBody>
      </p:sp>
      <p:grpSp>
        <p:nvGrpSpPr>
          <p:cNvPr id="13" name="Gruppo 12">
            <a:extLst>
              <a:ext uri="{FF2B5EF4-FFF2-40B4-BE49-F238E27FC236}">
                <a16:creationId xmlns:a16="http://schemas.microsoft.com/office/drawing/2014/main" id="{E25B759C-3C26-4FA4-94F5-312B7CAA6243}"/>
              </a:ext>
            </a:extLst>
          </p:cNvPr>
          <p:cNvGrpSpPr/>
          <p:nvPr/>
        </p:nvGrpSpPr>
        <p:grpSpPr>
          <a:xfrm>
            <a:off x="1384270" y="3566306"/>
            <a:ext cx="2485601" cy="761683"/>
            <a:chOff x="1384270" y="3566306"/>
            <a:chExt cx="2485601" cy="761683"/>
          </a:xfrm>
        </p:grpSpPr>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54E3497C-F6BA-4999-9A41-964013FC27F6}"/>
                    </a:ext>
                  </a:extLst>
                </p:cNvPr>
                <p:cNvSpPr txBox="1"/>
                <p:nvPr/>
              </p:nvSpPr>
              <p:spPr>
                <a:xfrm>
                  <a:off x="1384270" y="3566306"/>
                  <a:ext cx="397481"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𝑘</m:t>
                                </m:r>
                              </m:e>
                              <m:sub>
                                <m:r>
                                  <a:rPr lang="it-IT" sz="2400" b="0" i="1" smtClean="0">
                                    <a:latin typeface="Cambria Math" panose="02040503050406030204" pitchFamily="18" charset="0"/>
                                  </a:rPr>
                                  <m:t>2</m:t>
                                </m:r>
                              </m:sub>
                            </m:sSub>
                          </m:num>
                          <m:den>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𝑘</m:t>
                                </m:r>
                              </m:e>
                              <m:sub>
                                <m:r>
                                  <a:rPr lang="it-IT" sz="2400" b="0" i="1" smtClean="0">
                                    <a:latin typeface="Cambria Math" panose="02040503050406030204" pitchFamily="18" charset="0"/>
                                  </a:rPr>
                                  <m:t>1</m:t>
                                </m:r>
                              </m:sub>
                            </m:sSub>
                          </m:den>
                        </m:f>
                      </m:oMath>
                    </m:oMathPara>
                  </a14:m>
                  <a:endParaRPr lang="it-IT" sz="2400" dirty="0"/>
                </a:p>
              </p:txBody>
            </p:sp>
          </mc:Choice>
          <mc:Fallback xmlns="">
            <p:sp>
              <p:nvSpPr>
                <p:cNvPr id="11" name="CasellaDiTesto 10">
                  <a:extLst>
                    <a:ext uri="{FF2B5EF4-FFF2-40B4-BE49-F238E27FC236}">
                      <a16:creationId xmlns:a16="http://schemas.microsoft.com/office/drawing/2014/main" id="{54E3497C-F6BA-4999-9A41-964013FC27F6}"/>
                    </a:ext>
                  </a:extLst>
                </p:cNvPr>
                <p:cNvSpPr txBox="1">
                  <a:spLocks noRot="1" noChangeAspect="1" noMove="1" noResize="1" noEditPoints="1" noAdjustHandles="1" noChangeArrowheads="1" noChangeShapeType="1" noTextEdit="1"/>
                </p:cNvSpPr>
                <p:nvPr/>
              </p:nvSpPr>
              <p:spPr>
                <a:xfrm>
                  <a:off x="1384270" y="3566306"/>
                  <a:ext cx="397481" cy="761683"/>
                </a:xfrm>
                <a:prstGeom prst="rect">
                  <a:avLst/>
                </a:prstGeom>
                <a:blipFill>
                  <a:blip r:embed="rId4"/>
                  <a:stretch>
                    <a:fillRect/>
                  </a:stretch>
                </a:blipFill>
              </p:spPr>
              <p:txBody>
                <a:bodyPr/>
                <a:lstStyle/>
                <a:p>
                  <a:r>
                    <a:rPr lang="it-IT">
                      <a:noFill/>
                    </a:rPr>
                    <a:t> </a:t>
                  </a:r>
                </a:p>
              </p:txBody>
            </p:sp>
          </mc:Fallback>
        </mc:AlternateContent>
        <p:sp>
          <p:nvSpPr>
            <p:cNvPr id="12" name="CasellaDiTesto 11">
              <a:extLst>
                <a:ext uri="{FF2B5EF4-FFF2-40B4-BE49-F238E27FC236}">
                  <a16:creationId xmlns:a16="http://schemas.microsoft.com/office/drawing/2014/main" id="{A5969AAC-D32D-46BB-B7DE-570047EB587B}"/>
                </a:ext>
              </a:extLst>
            </p:cNvPr>
            <p:cNvSpPr txBox="1"/>
            <p:nvPr/>
          </p:nvSpPr>
          <p:spPr>
            <a:xfrm>
              <a:off x="1781751" y="3717463"/>
              <a:ext cx="2088120" cy="461665"/>
            </a:xfrm>
            <a:prstGeom prst="rect">
              <a:avLst/>
            </a:prstGeom>
            <a:noFill/>
          </p:spPr>
          <p:txBody>
            <a:bodyPr wrap="square" rtlCol="0">
              <a:spAutoFit/>
            </a:bodyPr>
            <a:lstStyle/>
            <a:p>
              <a:r>
                <a:rPr lang="it-IT" sz="2400" dirty="0"/>
                <a:t>= 1,8 x 10</a:t>
              </a:r>
              <a:r>
                <a:rPr lang="it-IT" sz="2400" baseline="30000" dirty="0"/>
                <a:t>5</a:t>
              </a:r>
            </a:p>
          </p:txBody>
        </p:sp>
      </p:grpSp>
    </p:spTree>
    <p:extLst>
      <p:ext uri="{BB962C8B-B14F-4D97-AF65-F5344CB8AC3E}">
        <p14:creationId xmlns:p14="http://schemas.microsoft.com/office/powerpoint/2010/main" val="428517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063345" y="1591604"/>
            <a:ext cx="5752888" cy="929870"/>
          </a:xfrm>
          <a:prstGeom prst="rect">
            <a:avLst/>
          </a:prstGeom>
          <a:noFill/>
        </p:spPr>
        <p:txBody>
          <a:bodyPr wrap="square" rtlCol="0">
            <a:spAutoFit/>
          </a:bodyPr>
          <a:lstStyle/>
          <a:p>
            <a:pPr algn="just"/>
            <a:r>
              <a:rPr lang="it-IT" sz="1814" dirty="0">
                <a:solidFill>
                  <a:srgbClr val="FF0000"/>
                </a:solidFill>
              </a:rPr>
              <a:t>Gli enzimi, come tutti i catalizzatori, </a:t>
            </a:r>
            <a:r>
              <a:rPr lang="it-IT" sz="1814" b="1" dirty="0">
                <a:solidFill>
                  <a:srgbClr val="FF0000"/>
                </a:solidFill>
              </a:rPr>
              <a:t>non possono far avvenire reazioni non spontanee</a:t>
            </a:r>
            <a:r>
              <a:rPr lang="it-IT" sz="1814" dirty="0">
                <a:solidFill>
                  <a:srgbClr val="FF0000"/>
                </a:solidFill>
              </a:rPr>
              <a:t>, ma solo accelerare reazioni spontanee. </a:t>
            </a:r>
          </a:p>
        </p:txBody>
      </p:sp>
      <p:sp>
        <p:nvSpPr>
          <p:cNvPr id="6" name="Rettangolo 5"/>
          <p:cNvSpPr/>
          <p:nvPr/>
        </p:nvSpPr>
        <p:spPr>
          <a:xfrm>
            <a:off x="6063345" y="2797000"/>
            <a:ext cx="5687578" cy="929870"/>
          </a:xfrm>
          <a:prstGeom prst="rect">
            <a:avLst/>
          </a:prstGeom>
        </p:spPr>
        <p:txBody>
          <a:bodyPr wrap="square">
            <a:spAutoFit/>
          </a:bodyPr>
          <a:lstStyle/>
          <a:p>
            <a:pPr algn="just"/>
            <a:r>
              <a:rPr lang="it-IT" sz="1814" dirty="0"/>
              <a:t>Le reazioni non spontanee vengono fatte avvenire accoppiate a reazioni spontanee, in modo che il valore complessivo di </a:t>
            </a:r>
            <a:r>
              <a:rPr lang="it-IT" sz="1814" dirty="0">
                <a:sym typeface="Symbol" panose="05050102010706020507" pitchFamily="18" charset="2"/>
              </a:rPr>
              <a:t>G sia negativo.</a:t>
            </a:r>
            <a:endParaRPr lang="it-IT" sz="1814" dirty="0"/>
          </a:p>
        </p:txBody>
      </p:sp>
      <p:sp>
        <p:nvSpPr>
          <p:cNvPr id="7" name="CasellaDiTesto 6"/>
          <p:cNvSpPr txBox="1"/>
          <p:nvPr/>
        </p:nvSpPr>
        <p:spPr>
          <a:xfrm>
            <a:off x="6063344" y="3871592"/>
            <a:ext cx="5687579" cy="929870"/>
          </a:xfrm>
          <a:prstGeom prst="rect">
            <a:avLst/>
          </a:prstGeom>
          <a:noFill/>
        </p:spPr>
        <p:txBody>
          <a:bodyPr wrap="square" rtlCol="0">
            <a:spAutoFit/>
          </a:bodyPr>
          <a:lstStyle/>
          <a:p>
            <a:pPr algn="just"/>
            <a:r>
              <a:rPr lang="it-IT" sz="1814" dirty="0"/>
              <a:t>Le reazioni esoergoniche vengono fatte avvenire in modo controllato e graduale, per recuperarne l’energia in forma utile con la massima efficienza.</a:t>
            </a:r>
          </a:p>
        </p:txBody>
      </p:sp>
      <p:pic>
        <p:nvPicPr>
          <p:cNvPr id="8" name="Immagine 7">
            <a:extLst>
              <a:ext uri="{FF2B5EF4-FFF2-40B4-BE49-F238E27FC236}">
                <a16:creationId xmlns:a16="http://schemas.microsoft.com/office/drawing/2014/main" id="{72D8493F-6AC6-4474-A1C8-1D3ECFCF3518}"/>
              </a:ext>
            </a:extLst>
          </p:cNvPr>
          <p:cNvPicPr>
            <a:picLocks noChangeAspect="1"/>
          </p:cNvPicPr>
          <p:nvPr/>
        </p:nvPicPr>
        <p:blipFill>
          <a:blip r:embed="rId2"/>
          <a:stretch>
            <a:fillRect/>
          </a:stretch>
        </p:blipFill>
        <p:spPr>
          <a:xfrm>
            <a:off x="805754" y="1330610"/>
            <a:ext cx="4447378" cy="3654674"/>
          </a:xfrm>
          <a:prstGeom prst="rect">
            <a:avLst/>
          </a:prstGeom>
        </p:spPr>
      </p:pic>
      <p:sp>
        <p:nvSpPr>
          <p:cNvPr id="9" name="CasellaDiTesto 8">
            <a:extLst>
              <a:ext uri="{FF2B5EF4-FFF2-40B4-BE49-F238E27FC236}">
                <a16:creationId xmlns:a16="http://schemas.microsoft.com/office/drawing/2014/main" id="{E38C504C-EB88-44F5-9410-0F3543BEECA8}"/>
              </a:ext>
            </a:extLst>
          </p:cNvPr>
          <p:cNvSpPr txBox="1"/>
          <p:nvPr/>
        </p:nvSpPr>
        <p:spPr>
          <a:xfrm>
            <a:off x="1654877" y="294090"/>
            <a:ext cx="1763387" cy="427361"/>
          </a:xfrm>
          <a:prstGeom prst="rect">
            <a:avLst/>
          </a:prstGeom>
          <a:noFill/>
        </p:spPr>
        <p:txBody>
          <a:bodyPr wrap="square" rtlCol="0">
            <a:spAutoFit/>
          </a:bodyPr>
          <a:lstStyle/>
          <a:p>
            <a:r>
              <a:rPr lang="it-IT" sz="2177" b="1" dirty="0">
                <a:solidFill>
                  <a:srgbClr val="FF0000"/>
                </a:solidFill>
              </a:rPr>
              <a:t>ENZIMI</a:t>
            </a:r>
          </a:p>
        </p:txBody>
      </p:sp>
      <p:sp>
        <p:nvSpPr>
          <p:cNvPr id="10" name="CasellaDiTesto 9">
            <a:extLst>
              <a:ext uri="{FF2B5EF4-FFF2-40B4-BE49-F238E27FC236}">
                <a16:creationId xmlns:a16="http://schemas.microsoft.com/office/drawing/2014/main" id="{426614D7-CF5A-4AA4-8F51-8D1900FC0539}"/>
              </a:ext>
            </a:extLst>
          </p:cNvPr>
          <p:cNvSpPr txBox="1"/>
          <p:nvPr/>
        </p:nvSpPr>
        <p:spPr>
          <a:xfrm>
            <a:off x="3810128" y="294090"/>
            <a:ext cx="4767676" cy="371512"/>
          </a:xfrm>
          <a:prstGeom prst="rect">
            <a:avLst/>
          </a:prstGeom>
          <a:noFill/>
        </p:spPr>
        <p:txBody>
          <a:bodyPr wrap="square" rtlCol="0">
            <a:spAutoFit/>
          </a:bodyPr>
          <a:lstStyle/>
          <a:p>
            <a:pPr algn="just"/>
            <a:r>
              <a:rPr lang="it-IT" sz="1814" dirty="0"/>
              <a:t>Sono i </a:t>
            </a:r>
            <a:r>
              <a:rPr lang="it-IT" sz="1814" b="1" dirty="0"/>
              <a:t>catalizzatori </a:t>
            </a:r>
            <a:r>
              <a:rPr lang="it-IT" sz="1814" dirty="0"/>
              <a:t>delle reazioni biologiche</a:t>
            </a:r>
          </a:p>
        </p:txBody>
      </p:sp>
    </p:spTree>
    <p:extLst>
      <p:ext uri="{BB962C8B-B14F-4D97-AF65-F5344CB8AC3E}">
        <p14:creationId xmlns:p14="http://schemas.microsoft.com/office/powerpoint/2010/main" val="2520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052" y="751264"/>
            <a:ext cx="7694014" cy="3669453"/>
          </a:xfrm>
          <a:prstGeom prst="rect">
            <a:avLst/>
          </a:prstGeom>
        </p:spPr>
      </p:pic>
      <p:sp>
        <p:nvSpPr>
          <p:cNvPr id="3" name="CasellaDiTesto 2"/>
          <p:cNvSpPr txBox="1"/>
          <p:nvPr/>
        </p:nvSpPr>
        <p:spPr>
          <a:xfrm>
            <a:off x="1720188" y="163469"/>
            <a:ext cx="4963608" cy="427361"/>
          </a:xfrm>
          <a:prstGeom prst="rect">
            <a:avLst/>
          </a:prstGeom>
          <a:noFill/>
        </p:spPr>
        <p:txBody>
          <a:bodyPr wrap="square" rtlCol="0">
            <a:spAutoFit/>
          </a:bodyPr>
          <a:lstStyle/>
          <a:p>
            <a:pPr algn="just"/>
            <a:r>
              <a:rPr lang="it-IT" sz="2177" b="1" dirty="0">
                <a:solidFill>
                  <a:srgbClr val="7030A0"/>
                </a:solidFill>
              </a:rPr>
              <a:t>CLASSIFICAZIONE DEGLI ENZIMI</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43" y="4278038"/>
            <a:ext cx="5416711" cy="1796931"/>
          </a:xfrm>
          <a:prstGeom prst="rect">
            <a:avLst/>
          </a:prstGeom>
        </p:spPr>
      </p:pic>
    </p:spTree>
    <p:extLst>
      <p:ext uri="{BB962C8B-B14F-4D97-AF65-F5344CB8AC3E}">
        <p14:creationId xmlns:p14="http://schemas.microsoft.com/office/powerpoint/2010/main" val="1113448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37</a:t>
            </a:fld>
            <a:endParaRPr lang="it-IT"/>
          </a:p>
        </p:txBody>
      </p:sp>
      <p:sp>
        <p:nvSpPr>
          <p:cNvPr id="3" name="CasellaDiTesto 2"/>
          <p:cNvSpPr txBox="1"/>
          <p:nvPr/>
        </p:nvSpPr>
        <p:spPr>
          <a:xfrm>
            <a:off x="581646" y="1607669"/>
            <a:ext cx="7445413" cy="1488228"/>
          </a:xfrm>
          <a:prstGeom prst="rect">
            <a:avLst/>
          </a:prstGeom>
          <a:noFill/>
        </p:spPr>
        <p:txBody>
          <a:bodyPr wrap="square" rtlCol="0">
            <a:spAutoFit/>
          </a:bodyPr>
          <a:lstStyle/>
          <a:p>
            <a:pPr algn="just"/>
            <a:r>
              <a:rPr lang="it-IT" sz="1814" dirty="0"/>
              <a:t>Per il loro funzionamento gli enzimi possono richiedere la presenza di </a:t>
            </a:r>
            <a:r>
              <a:rPr lang="it-IT" sz="1814" b="1" dirty="0"/>
              <a:t> cofattori</a:t>
            </a:r>
            <a:r>
              <a:rPr lang="it-IT" sz="1814" dirty="0"/>
              <a:t>, piccole molecole (</a:t>
            </a:r>
            <a:r>
              <a:rPr lang="it-IT" sz="1814" b="1" dirty="0"/>
              <a:t>coenzimi</a:t>
            </a:r>
            <a:r>
              <a:rPr lang="it-IT" sz="1814" dirty="0"/>
              <a:t>) o ioni metallici associati all’enzima e che prendono parte alla reazione.</a:t>
            </a:r>
          </a:p>
          <a:p>
            <a:pPr algn="just"/>
            <a:r>
              <a:rPr lang="it-IT" sz="1814" dirty="0"/>
              <a:t>L’enzima da solo è detto </a:t>
            </a:r>
            <a:r>
              <a:rPr lang="it-IT" sz="1814" b="1" dirty="0"/>
              <a:t>apoenzima</a:t>
            </a:r>
            <a:r>
              <a:rPr lang="it-IT" sz="1814" dirty="0"/>
              <a:t>, mentre l’insieme di apoenzima e coenzima è detto </a:t>
            </a:r>
            <a:r>
              <a:rPr lang="it-IT" sz="1814" b="1" dirty="0" err="1"/>
              <a:t>oloenzima</a:t>
            </a:r>
            <a:r>
              <a:rPr lang="it-IT" sz="1814" dirty="0"/>
              <a:t>.</a:t>
            </a:r>
          </a:p>
        </p:txBody>
      </p:sp>
      <p:sp>
        <p:nvSpPr>
          <p:cNvPr id="4" name="CasellaDiTesto 3"/>
          <p:cNvSpPr txBox="1"/>
          <p:nvPr/>
        </p:nvSpPr>
        <p:spPr>
          <a:xfrm>
            <a:off x="479216" y="3429000"/>
            <a:ext cx="5355472" cy="1209049"/>
          </a:xfrm>
          <a:prstGeom prst="rect">
            <a:avLst/>
          </a:prstGeom>
          <a:noFill/>
        </p:spPr>
        <p:txBody>
          <a:bodyPr wrap="square" rtlCol="0">
            <a:spAutoFit/>
          </a:bodyPr>
          <a:lstStyle/>
          <a:p>
            <a:pPr algn="just"/>
            <a:r>
              <a:rPr lang="it-IT" sz="1814" dirty="0"/>
              <a:t>Vi sono in tutto circa una ventina di coenzimi; fra i principali ci sono ATP, ADP, piridossalfosfato, coenzima A, coenzima Q (</a:t>
            </a:r>
            <a:r>
              <a:rPr lang="it-IT" sz="1814" dirty="0" err="1"/>
              <a:t>ubichinone</a:t>
            </a:r>
            <a:r>
              <a:rPr lang="it-IT" sz="1814" dirty="0"/>
              <a:t>), NAD</a:t>
            </a:r>
            <a:r>
              <a:rPr lang="it-IT" sz="1814" baseline="30000" dirty="0"/>
              <a:t>+</a:t>
            </a:r>
            <a:r>
              <a:rPr lang="it-IT" sz="1814" dirty="0"/>
              <a:t>, NADP</a:t>
            </a:r>
            <a:r>
              <a:rPr lang="it-IT" sz="1814" baseline="30000" dirty="0"/>
              <a:t>+</a:t>
            </a:r>
            <a:r>
              <a:rPr lang="it-IT" sz="1814" dirty="0"/>
              <a:t> e FAD. </a:t>
            </a:r>
          </a:p>
        </p:txBody>
      </p:sp>
      <p:sp>
        <p:nvSpPr>
          <p:cNvPr id="5" name="CasellaDiTesto 4"/>
          <p:cNvSpPr txBox="1"/>
          <p:nvPr/>
        </p:nvSpPr>
        <p:spPr>
          <a:xfrm>
            <a:off x="581646" y="4809029"/>
            <a:ext cx="4602187" cy="929870"/>
          </a:xfrm>
          <a:prstGeom prst="rect">
            <a:avLst/>
          </a:prstGeom>
          <a:noFill/>
        </p:spPr>
        <p:txBody>
          <a:bodyPr wrap="square" rtlCol="0">
            <a:spAutoFit/>
          </a:bodyPr>
          <a:lstStyle/>
          <a:p>
            <a:pPr algn="just"/>
            <a:r>
              <a:rPr lang="it-IT" sz="1814" dirty="0"/>
              <a:t>Alcuni di essi sono vitamine. Il loro ruolo è in genere di trasferire atomi o gruppi di atomi da una molecola all’altra.</a:t>
            </a:r>
          </a:p>
        </p:txBody>
      </p:sp>
      <p:pic>
        <p:nvPicPr>
          <p:cNvPr id="7" name="Immagine 6"/>
          <p:cNvPicPr>
            <a:picLocks noChangeAspect="1"/>
          </p:cNvPicPr>
          <p:nvPr/>
        </p:nvPicPr>
        <p:blipFill>
          <a:blip r:embed="rId2"/>
          <a:stretch>
            <a:fillRect/>
          </a:stretch>
        </p:blipFill>
        <p:spPr>
          <a:xfrm>
            <a:off x="6457100" y="3698003"/>
            <a:ext cx="2635332" cy="2040896"/>
          </a:xfrm>
          <a:prstGeom prst="rect">
            <a:avLst/>
          </a:prstGeom>
        </p:spPr>
      </p:pic>
      <p:sp>
        <p:nvSpPr>
          <p:cNvPr id="8" name="CasellaDiTesto 7"/>
          <p:cNvSpPr txBox="1"/>
          <p:nvPr/>
        </p:nvSpPr>
        <p:spPr>
          <a:xfrm>
            <a:off x="479216" y="246715"/>
            <a:ext cx="7445413" cy="929870"/>
          </a:xfrm>
          <a:prstGeom prst="rect">
            <a:avLst/>
          </a:prstGeom>
          <a:noFill/>
        </p:spPr>
        <p:txBody>
          <a:bodyPr wrap="square" rtlCol="0">
            <a:spAutoFit/>
          </a:bodyPr>
          <a:lstStyle/>
          <a:p>
            <a:pPr algn="just"/>
            <a:r>
              <a:rPr lang="it-IT" sz="1814" dirty="0"/>
              <a:t>Gli enzimi sono molecole </a:t>
            </a:r>
            <a:r>
              <a:rPr lang="it-IT" sz="1814" b="1" dirty="0"/>
              <a:t>proteiche</a:t>
            </a:r>
            <a:r>
              <a:rPr lang="it-IT" sz="1814" dirty="0"/>
              <a:t>, generalmente proteine globulari il cui ripiegamento è fatto in modo tale da lasciare un sito interno, nel quale la molecola del substrato si può inserire per subire la reazione. </a:t>
            </a:r>
          </a:p>
        </p:txBody>
      </p:sp>
      <p:pic>
        <p:nvPicPr>
          <p:cNvPr id="9" name="Immagine 8">
            <a:extLst>
              <a:ext uri="{FF2B5EF4-FFF2-40B4-BE49-F238E27FC236}">
                <a16:creationId xmlns:a16="http://schemas.microsoft.com/office/drawing/2014/main" id="{54EE0F65-8E71-4D3B-A9E7-5A476A275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602" y="170236"/>
            <a:ext cx="3856796" cy="2892597"/>
          </a:xfrm>
          <a:prstGeom prst="rect">
            <a:avLst/>
          </a:prstGeom>
        </p:spPr>
      </p:pic>
    </p:spTree>
    <p:extLst>
      <p:ext uri="{BB962C8B-B14F-4D97-AF65-F5344CB8AC3E}">
        <p14:creationId xmlns:p14="http://schemas.microsoft.com/office/powerpoint/2010/main" val="48135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16119" y="2612634"/>
            <a:ext cx="3049600" cy="2012909"/>
          </a:xfrm>
          <a:prstGeom prst="rect">
            <a:avLst/>
          </a:prstGeom>
        </p:spPr>
      </p:pic>
      <p:pic>
        <p:nvPicPr>
          <p:cNvPr id="3" name="Immagine 2"/>
          <p:cNvPicPr>
            <a:picLocks noChangeAspect="1"/>
          </p:cNvPicPr>
          <p:nvPr/>
        </p:nvPicPr>
        <p:blipFill>
          <a:blip r:embed="rId3"/>
          <a:stretch>
            <a:fillRect/>
          </a:stretch>
        </p:blipFill>
        <p:spPr>
          <a:xfrm>
            <a:off x="6749106" y="2677945"/>
            <a:ext cx="3075517" cy="1926518"/>
          </a:xfrm>
          <a:prstGeom prst="rect">
            <a:avLst/>
          </a:prstGeom>
        </p:spPr>
      </p:pic>
      <p:sp>
        <p:nvSpPr>
          <p:cNvPr id="4" name="CasellaDiTesto 3"/>
          <p:cNvSpPr txBox="1"/>
          <p:nvPr/>
        </p:nvSpPr>
        <p:spPr>
          <a:xfrm>
            <a:off x="1654877" y="294090"/>
            <a:ext cx="1763387" cy="427361"/>
          </a:xfrm>
          <a:prstGeom prst="rect">
            <a:avLst/>
          </a:prstGeom>
          <a:noFill/>
        </p:spPr>
        <p:txBody>
          <a:bodyPr wrap="square" rtlCol="0">
            <a:spAutoFit/>
          </a:bodyPr>
          <a:lstStyle/>
          <a:p>
            <a:r>
              <a:rPr lang="it-IT" sz="2177" b="1" dirty="0">
                <a:solidFill>
                  <a:srgbClr val="FF0000"/>
                </a:solidFill>
              </a:rPr>
              <a:t>ENZIMI</a:t>
            </a:r>
          </a:p>
        </p:txBody>
      </p:sp>
      <p:sp>
        <p:nvSpPr>
          <p:cNvPr id="5" name="CasellaDiTesto 4"/>
          <p:cNvSpPr txBox="1"/>
          <p:nvPr/>
        </p:nvSpPr>
        <p:spPr>
          <a:xfrm>
            <a:off x="1654877" y="4898507"/>
            <a:ext cx="3330842" cy="1209049"/>
          </a:xfrm>
          <a:prstGeom prst="rect">
            <a:avLst/>
          </a:prstGeom>
          <a:noFill/>
        </p:spPr>
        <p:txBody>
          <a:bodyPr wrap="square" rtlCol="0">
            <a:spAutoFit/>
          </a:bodyPr>
          <a:lstStyle/>
          <a:p>
            <a:pPr algn="just"/>
            <a:r>
              <a:rPr lang="it-IT" sz="1814" dirty="0"/>
              <a:t>modello </a:t>
            </a:r>
            <a:r>
              <a:rPr lang="it-IT" sz="1814" b="1" dirty="0"/>
              <a:t>chiave-serratura</a:t>
            </a:r>
            <a:r>
              <a:rPr lang="it-IT" sz="1814" dirty="0"/>
              <a:t>:</a:t>
            </a:r>
          </a:p>
          <a:p>
            <a:pPr algn="just"/>
            <a:r>
              <a:rPr lang="it-IT" sz="1814" dirty="0"/>
              <a:t> il substrato si lega al sito attivo dell’enzima, al quale è perfettamente complementare.</a:t>
            </a:r>
          </a:p>
        </p:txBody>
      </p:sp>
      <p:sp>
        <p:nvSpPr>
          <p:cNvPr id="6" name="CasellaDiTesto 5"/>
          <p:cNvSpPr txBox="1"/>
          <p:nvPr/>
        </p:nvSpPr>
        <p:spPr>
          <a:xfrm>
            <a:off x="6291931" y="4898506"/>
            <a:ext cx="3853328" cy="929870"/>
          </a:xfrm>
          <a:prstGeom prst="rect">
            <a:avLst/>
          </a:prstGeom>
          <a:noFill/>
        </p:spPr>
        <p:txBody>
          <a:bodyPr wrap="square" rtlCol="0">
            <a:spAutoFit/>
          </a:bodyPr>
          <a:lstStyle/>
          <a:p>
            <a:pPr algn="just"/>
            <a:r>
              <a:rPr lang="it-IT" sz="1814" dirty="0"/>
              <a:t>modello dell’</a:t>
            </a:r>
            <a:r>
              <a:rPr lang="it-IT" sz="1814" b="1" dirty="0"/>
              <a:t>adattamento indotto</a:t>
            </a:r>
            <a:r>
              <a:rPr lang="it-IT" sz="1814" dirty="0"/>
              <a:t>:</a:t>
            </a:r>
          </a:p>
          <a:p>
            <a:pPr algn="just"/>
            <a:r>
              <a:rPr lang="it-IT" sz="1814" dirty="0"/>
              <a:t>la struttura dell’enzima si adatta a quella del substrato, modificandosi</a:t>
            </a:r>
          </a:p>
        </p:txBody>
      </p:sp>
      <p:sp>
        <p:nvSpPr>
          <p:cNvPr id="7" name="CasellaDiTesto 6"/>
          <p:cNvSpPr txBox="1"/>
          <p:nvPr/>
        </p:nvSpPr>
        <p:spPr>
          <a:xfrm>
            <a:off x="3940749" y="117114"/>
            <a:ext cx="6596374" cy="650691"/>
          </a:xfrm>
          <a:prstGeom prst="rect">
            <a:avLst/>
          </a:prstGeom>
          <a:noFill/>
        </p:spPr>
        <p:txBody>
          <a:bodyPr wrap="square" rtlCol="0">
            <a:spAutoFit/>
          </a:bodyPr>
          <a:lstStyle/>
          <a:p>
            <a:pPr algn="just"/>
            <a:r>
              <a:rPr lang="it-IT" sz="1814" dirty="0"/>
              <a:t>ogni enzima ha un </a:t>
            </a:r>
            <a:r>
              <a:rPr lang="it-IT" sz="1814" b="1" dirty="0"/>
              <a:t>sito attivo</a:t>
            </a:r>
            <a:r>
              <a:rPr lang="it-IT" sz="1814" dirty="0"/>
              <a:t>, a cui il substrato si lega per subire la reazione; al termine, il prodotto viene rilasciato.</a:t>
            </a:r>
          </a:p>
        </p:txBody>
      </p:sp>
      <p:pic>
        <p:nvPicPr>
          <p:cNvPr id="8" name="Immagine 7">
            <a:extLst>
              <a:ext uri="{FF2B5EF4-FFF2-40B4-BE49-F238E27FC236}">
                <a16:creationId xmlns:a16="http://schemas.microsoft.com/office/drawing/2014/main" id="{CC6D2E58-BEEF-4206-9BA4-2324CA480A14}"/>
              </a:ext>
            </a:extLst>
          </p:cNvPr>
          <p:cNvPicPr>
            <a:picLocks noChangeAspect="1"/>
          </p:cNvPicPr>
          <p:nvPr/>
        </p:nvPicPr>
        <p:blipFill>
          <a:blip r:embed="rId4"/>
          <a:stretch>
            <a:fillRect/>
          </a:stretch>
        </p:blipFill>
        <p:spPr>
          <a:xfrm>
            <a:off x="4822442" y="820702"/>
            <a:ext cx="3853328" cy="1791932"/>
          </a:xfrm>
          <a:prstGeom prst="rect">
            <a:avLst/>
          </a:prstGeom>
        </p:spPr>
      </p:pic>
    </p:spTree>
    <p:extLst>
      <p:ext uri="{BB962C8B-B14F-4D97-AF65-F5344CB8AC3E}">
        <p14:creationId xmlns:p14="http://schemas.microsoft.com/office/powerpoint/2010/main" val="41993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39</a:t>
            </a:fld>
            <a:endParaRPr lang="it-IT"/>
          </a:p>
        </p:txBody>
      </p:sp>
      <p:sp>
        <p:nvSpPr>
          <p:cNvPr id="3" name="CasellaDiTesto 2"/>
          <p:cNvSpPr txBox="1"/>
          <p:nvPr/>
        </p:nvSpPr>
        <p:spPr>
          <a:xfrm>
            <a:off x="1981430" y="359400"/>
            <a:ext cx="3134911" cy="371512"/>
          </a:xfrm>
          <a:prstGeom prst="rect">
            <a:avLst/>
          </a:prstGeom>
          <a:noFill/>
        </p:spPr>
        <p:txBody>
          <a:bodyPr wrap="square" rtlCol="0">
            <a:spAutoFit/>
          </a:bodyPr>
          <a:lstStyle/>
          <a:p>
            <a:r>
              <a:rPr lang="it-IT" sz="1814" b="1" dirty="0">
                <a:solidFill>
                  <a:srgbClr val="FF0000"/>
                </a:solidFill>
              </a:rPr>
              <a:t>NUMERO DI TURNOVER</a:t>
            </a:r>
          </a:p>
        </p:txBody>
      </p:sp>
      <p:sp>
        <p:nvSpPr>
          <p:cNvPr id="5" name="CasellaDiTesto 4"/>
          <p:cNvSpPr txBox="1"/>
          <p:nvPr/>
        </p:nvSpPr>
        <p:spPr>
          <a:xfrm>
            <a:off x="1589566" y="947196"/>
            <a:ext cx="4898298" cy="929870"/>
          </a:xfrm>
          <a:prstGeom prst="rect">
            <a:avLst/>
          </a:prstGeom>
          <a:noFill/>
        </p:spPr>
        <p:txBody>
          <a:bodyPr wrap="square" rtlCol="0">
            <a:spAutoFit/>
          </a:bodyPr>
          <a:lstStyle/>
          <a:p>
            <a:pPr algn="just"/>
            <a:r>
              <a:rPr lang="it-IT" sz="1814" dirty="0"/>
              <a:t>la velocità di reazione massima possibile </a:t>
            </a:r>
            <a:r>
              <a:rPr lang="it-IT" sz="1814" dirty="0" err="1"/>
              <a:t>v</a:t>
            </a:r>
            <a:r>
              <a:rPr lang="it-IT" sz="1814" baseline="-25000" dirty="0" err="1"/>
              <a:t>max</a:t>
            </a:r>
            <a:r>
              <a:rPr lang="it-IT" sz="1814" dirty="0"/>
              <a:t> è la velocità che si raggiunge quando tutti i siti attivi dell’enzima sono occupati dal substrato.</a:t>
            </a:r>
          </a:p>
        </p:txBody>
      </p:sp>
      <p:pic>
        <p:nvPicPr>
          <p:cNvPr id="7" name="Immagine 6"/>
          <p:cNvPicPr>
            <a:picLocks noChangeAspect="1"/>
          </p:cNvPicPr>
          <p:nvPr/>
        </p:nvPicPr>
        <p:blipFill>
          <a:blip r:embed="rId2"/>
          <a:stretch>
            <a:fillRect/>
          </a:stretch>
        </p:blipFill>
        <p:spPr>
          <a:xfrm>
            <a:off x="7244769" y="239982"/>
            <a:ext cx="2985661" cy="2344297"/>
          </a:xfrm>
          <a:prstGeom prst="rect">
            <a:avLst/>
          </a:prstGeom>
        </p:spPr>
      </p:pic>
      <p:sp>
        <p:nvSpPr>
          <p:cNvPr id="8" name="CasellaDiTesto 7"/>
          <p:cNvSpPr txBox="1"/>
          <p:nvPr/>
        </p:nvSpPr>
        <p:spPr>
          <a:xfrm>
            <a:off x="1458945" y="2462806"/>
            <a:ext cx="8163830" cy="371512"/>
          </a:xfrm>
          <a:prstGeom prst="rect">
            <a:avLst/>
          </a:prstGeom>
          <a:noFill/>
        </p:spPr>
        <p:txBody>
          <a:bodyPr wrap="square" rtlCol="0">
            <a:spAutoFit/>
          </a:bodyPr>
          <a:lstStyle/>
          <a:p>
            <a:pPr algn="just"/>
            <a:r>
              <a:rPr lang="it-IT" sz="1814" dirty="0"/>
              <a:t>viene definito numero di turnover </a:t>
            </a:r>
            <a:r>
              <a:rPr lang="it-IT" sz="1814" dirty="0" err="1"/>
              <a:t>k</a:t>
            </a:r>
            <a:r>
              <a:rPr lang="it-IT" sz="1814" baseline="-25000" dirty="0" err="1"/>
              <a:t>cat</a:t>
            </a:r>
            <a:r>
              <a:rPr lang="it-IT" sz="1814" dirty="0"/>
              <a:t> il valore:</a:t>
            </a:r>
          </a:p>
        </p:txBody>
      </p:sp>
      <mc:AlternateContent xmlns:mc="http://schemas.openxmlformats.org/markup-compatibility/2006" xmlns:a14="http://schemas.microsoft.com/office/drawing/2010/main">
        <mc:Choice Requires="a14">
          <p:sp>
            <p:nvSpPr>
              <p:cNvPr id="9" name="Rettangolo 8"/>
              <p:cNvSpPr/>
              <p:nvPr/>
            </p:nvSpPr>
            <p:spPr>
              <a:xfrm>
                <a:off x="3192882" y="3076251"/>
                <a:ext cx="1952907" cy="630557"/>
              </a:xfrm>
              <a:prstGeom prst="rect">
                <a:avLst/>
              </a:prstGeom>
            </p:spPr>
            <p:txBody>
              <a:bodyPr wrap="none">
                <a:spAutoFit/>
              </a:bodyPr>
              <a:lstStyle/>
              <a:p>
                <a:r>
                  <a:rPr lang="it-IT" sz="2177" dirty="0"/>
                  <a:t>k</a:t>
                </a:r>
                <a:r>
                  <a:rPr lang="it-IT" sz="2177" baseline="-25000" dirty="0" err="1"/>
                  <a:t>cat</a:t>
                </a:r>
                <a:r>
                  <a:rPr lang="it-IT" sz="2177" dirty="0"/>
                  <a:t> = </a:t>
                </a:r>
                <a14:m>
                  <m:oMath xmlns:m="http://schemas.openxmlformats.org/officeDocument/2006/math">
                    <m:f>
                      <m:fPr>
                        <m:ctrlPr>
                          <a:rPr lang="it-IT" sz="2177" i="1">
                            <a:latin typeface="Cambria Math" panose="02040503050406030204" pitchFamily="18" charset="0"/>
                          </a:rPr>
                        </m:ctrlPr>
                      </m:fPr>
                      <m:num>
                        <m:r>
                          <m:rPr>
                            <m:nor/>
                          </m:rPr>
                          <a:rPr lang="it-IT" sz="2177" dirty="0"/>
                          <m:t>v</m:t>
                        </m:r>
                        <m:r>
                          <m:rPr>
                            <m:nor/>
                          </m:rPr>
                          <a:rPr lang="it-IT" sz="2177" baseline="-25000" dirty="0"/>
                          <m:t>max</m:t>
                        </m:r>
                      </m:num>
                      <m:den>
                        <m:r>
                          <a:rPr lang="it-IT" sz="2177" i="1">
                            <a:latin typeface="Cambria Math" panose="02040503050406030204" pitchFamily="18" charset="0"/>
                          </a:rPr>
                          <m:t>[</m:t>
                        </m:r>
                        <m:r>
                          <a:rPr lang="it-IT" sz="2177" i="1">
                            <a:latin typeface="Cambria Math" panose="02040503050406030204" pitchFamily="18" charset="0"/>
                          </a:rPr>
                          <m:t>𝐸𝑛𝑧𝑖𝑚𝑎</m:t>
                        </m:r>
                        <m:r>
                          <a:rPr lang="it-IT" sz="2177" i="1">
                            <a:latin typeface="Cambria Math" panose="02040503050406030204" pitchFamily="18" charset="0"/>
                          </a:rPr>
                          <m:t>]</m:t>
                        </m:r>
                      </m:den>
                    </m:f>
                  </m:oMath>
                </a14:m>
                <a:r>
                  <a:rPr lang="it-IT" sz="2177" dirty="0"/>
                  <a:t>  </a:t>
                </a:r>
              </a:p>
            </p:txBody>
          </p:sp>
        </mc:Choice>
        <mc:Fallback xmlns="">
          <p:sp>
            <p:nvSpPr>
              <p:cNvPr id="9" name="Rettangolo 8"/>
              <p:cNvSpPr>
                <a:spLocks noRot="1" noChangeAspect="1" noMove="1" noResize="1" noEditPoints="1" noAdjustHandles="1" noChangeArrowheads="1" noChangeShapeType="1" noTextEdit="1"/>
              </p:cNvSpPr>
              <p:nvPr/>
            </p:nvSpPr>
            <p:spPr>
              <a:xfrm>
                <a:off x="3192882" y="3076251"/>
                <a:ext cx="1952907" cy="630557"/>
              </a:xfrm>
              <a:prstGeom prst="rect">
                <a:avLst/>
              </a:prstGeom>
              <a:blipFill>
                <a:blip r:embed="rId3"/>
                <a:stretch>
                  <a:fillRect l="-4063"/>
                </a:stretch>
              </a:blipFill>
            </p:spPr>
            <p:txBody>
              <a:bodyPr/>
              <a:lstStyle/>
              <a:p>
                <a:r>
                  <a:rPr lang="it-IT">
                    <a:noFill/>
                  </a:rPr>
                  <a:t> </a:t>
                </a:r>
              </a:p>
            </p:txBody>
          </p:sp>
        </mc:Fallback>
      </mc:AlternateContent>
      <p:sp>
        <p:nvSpPr>
          <p:cNvPr id="10" name="CasellaDiTesto 9"/>
          <p:cNvSpPr txBox="1"/>
          <p:nvPr/>
        </p:nvSpPr>
        <p:spPr>
          <a:xfrm>
            <a:off x="1328323" y="3948741"/>
            <a:ext cx="5420783" cy="1209049"/>
          </a:xfrm>
          <a:prstGeom prst="rect">
            <a:avLst/>
          </a:prstGeom>
          <a:noFill/>
        </p:spPr>
        <p:txBody>
          <a:bodyPr wrap="square" rtlCol="0">
            <a:spAutoFit/>
          </a:bodyPr>
          <a:lstStyle/>
          <a:p>
            <a:pPr algn="just"/>
            <a:r>
              <a:rPr lang="it-IT" sz="1814" dirty="0"/>
              <a:t>quindi </a:t>
            </a:r>
            <a:r>
              <a:rPr lang="it-IT" sz="1814" dirty="0" err="1"/>
              <a:t>k</a:t>
            </a:r>
            <a:r>
              <a:rPr lang="it-IT" sz="1814" baseline="-25000" dirty="0" err="1"/>
              <a:t>cat</a:t>
            </a:r>
            <a:r>
              <a:rPr lang="it-IT" sz="1814" dirty="0"/>
              <a:t> è una costante di ogni enzima in determinate condizioni sperimentali e si misura in s</a:t>
            </a:r>
            <a:r>
              <a:rPr lang="it-IT" sz="1814" baseline="30000" dirty="0"/>
              <a:t>-1</a:t>
            </a:r>
            <a:r>
              <a:rPr lang="it-IT" sz="1814" dirty="0"/>
              <a:t>. Essa rappresenta il numero di molecole di substrato trasformate dall’enzima in ogni secondo.</a:t>
            </a:r>
          </a:p>
        </p:txBody>
      </p:sp>
      <p:pic>
        <p:nvPicPr>
          <p:cNvPr id="11" name="Immagine 10"/>
          <p:cNvPicPr>
            <a:picLocks noChangeAspect="1"/>
          </p:cNvPicPr>
          <p:nvPr/>
        </p:nvPicPr>
        <p:blipFill>
          <a:blip r:embed="rId4"/>
          <a:stretch>
            <a:fillRect/>
          </a:stretch>
        </p:blipFill>
        <p:spPr>
          <a:xfrm>
            <a:off x="7532834" y="2834318"/>
            <a:ext cx="2544063" cy="3256959"/>
          </a:xfrm>
          <a:prstGeom prst="rect">
            <a:avLst/>
          </a:prstGeom>
        </p:spPr>
      </p:pic>
    </p:spTree>
    <p:extLst>
      <p:ext uri="{BB962C8B-B14F-4D97-AF65-F5344CB8AC3E}">
        <p14:creationId xmlns:p14="http://schemas.microsoft.com/office/powerpoint/2010/main" val="38416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5"/>
          <p:cNvSpPr txBox="1">
            <a:spLocks/>
          </p:cNvSpPr>
          <p:nvPr/>
        </p:nvSpPr>
        <p:spPr>
          <a:xfrm>
            <a:off x="1731530" y="359401"/>
            <a:ext cx="6454410" cy="653106"/>
          </a:xfrm>
          <a:prstGeom prst="rect">
            <a:avLst/>
          </a:prstGeom>
        </p:spPr>
        <p:txBody>
          <a:bodyPr/>
          <a:lstStyle>
            <a:lvl1pPr algn="ctr" rtl="0" fontAlgn="base">
              <a:spcBef>
                <a:spcPct val="0"/>
              </a:spcBef>
              <a:spcAft>
                <a:spcPct val="0"/>
              </a:spcAft>
              <a:defRPr sz="4800">
                <a:solidFill>
                  <a:schemeClr val="tx2"/>
                </a:solidFill>
                <a:latin typeface="+mj-lt"/>
                <a:ea typeface="+mj-ea"/>
                <a:cs typeface="+mj-cs"/>
              </a:defRPr>
            </a:lvl1pPr>
            <a:lvl2pPr algn="ctr" rtl="0" fontAlgn="base">
              <a:spcBef>
                <a:spcPct val="0"/>
              </a:spcBef>
              <a:spcAft>
                <a:spcPct val="0"/>
              </a:spcAft>
              <a:defRPr sz="4800">
                <a:solidFill>
                  <a:schemeClr val="tx2"/>
                </a:solidFill>
                <a:latin typeface="Arial" charset="0"/>
                <a:cs typeface="Arial" charset="0"/>
              </a:defRPr>
            </a:lvl2pPr>
            <a:lvl3pPr algn="ctr" rtl="0" fontAlgn="base">
              <a:spcBef>
                <a:spcPct val="0"/>
              </a:spcBef>
              <a:spcAft>
                <a:spcPct val="0"/>
              </a:spcAft>
              <a:defRPr sz="4800">
                <a:solidFill>
                  <a:schemeClr val="tx2"/>
                </a:solidFill>
                <a:latin typeface="Arial" charset="0"/>
                <a:cs typeface="Arial" charset="0"/>
              </a:defRPr>
            </a:lvl3pPr>
            <a:lvl4pPr algn="ctr" rtl="0" fontAlgn="base">
              <a:spcBef>
                <a:spcPct val="0"/>
              </a:spcBef>
              <a:spcAft>
                <a:spcPct val="0"/>
              </a:spcAft>
              <a:defRPr sz="4800">
                <a:solidFill>
                  <a:schemeClr val="tx2"/>
                </a:solidFill>
                <a:latin typeface="Arial" charset="0"/>
                <a:cs typeface="Arial" charset="0"/>
              </a:defRPr>
            </a:lvl4pPr>
            <a:lvl5pPr algn="ctr" rtl="0" fontAlgn="base">
              <a:spcBef>
                <a:spcPct val="0"/>
              </a:spcBef>
              <a:spcAft>
                <a:spcPct val="0"/>
              </a:spcAft>
              <a:defRPr sz="4800">
                <a:solidFill>
                  <a:schemeClr val="tx2"/>
                </a:solidFill>
                <a:latin typeface="Arial" charset="0"/>
                <a:cs typeface="Arial" charset="0"/>
              </a:defRPr>
            </a:lvl5pPr>
            <a:lvl6pPr marL="497845" algn="ctr" rtl="0" fontAlgn="base">
              <a:spcBef>
                <a:spcPct val="0"/>
              </a:spcBef>
              <a:spcAft>
                <a:spcPct val="0"/>
              </a:spcAft>
              <a:defRPr sz="4800">
                <a:solidFill>
                  <a:schemeClr val="tx2"/>
                </a:solidFill>
                <a:latin typeface="Arial" charset="0"/>
                <a:cs typeface="Arial" charset="0"/>
              </a:defRPr>
            </a:lvl6pPr>
            <a:lvl7pPr marL="995690" algn="ctr" rtl="0" fontAlgn="base">
              <a:spcBef>
                <a:spcPct val="0"/>
              </a:spcBef>
              <a:spcAft>
                <a:spcPct val="0"/>
              </a:spcAft>
              <a:defRPr sz="4800">
                <a:solidFill>
                  <a:schemeClr val="tx2"/>
                </a:solidFill>
                <a:latin typeface="Arial" charset="0"/>
                <a:cs typeface="Arial" charset="0"/>
              </a:defRPr>
            </a:lvl7pPr>
            <a:lvl8pPr marL="1493535" algn="ctr" rtl="0" fontAlgn="base">
              <a:spcBef>
                <a:spcPct val="0"/>
              </a:spcBef>
              <a:spcAft>
                <a:spcPct val="0"/>
              </a:spcAft>
              <a:defRPr sz="4800">
                <a:solidFill>
                  <a:schemeClr val="tx2"/>
                </a:solidFill>
                <a:latin typeface="Arial" charset="0"/>
                <a:cs typeface="Arial" charset="0"/>
              </a:defRPr>
            </a:lvl8pPr>
            <a:lvl9pPr marL="1991380" algn="ctr" rtl="0" fontAlgn="base">
              <a:spcBef>
                <a:spcPct val="0"/>
              </a:spcBef>
              <a:spcAft>
                <a:spcPct val="0"/>
              </a:spcAft>
              <a:defRPr sz="4800">
                <a:solidFill>
                  <a:schemeClr val="tx2"/>
                </a:solidFill>
                <a:latin typeface="Arial" charset="0"/>
                <a:cs typeface="Arial" charset="0"/>
              </a:defRPr>
            </a:lvl9pPr>
          </a:lstStyle>
          <a:p>
            <a:pPr algn="just" defTabSz="829361"/>
            <a:r>
              <a:rPr lang="it-IT" sz="2540" b="1" kern="0" dirty="0">
                <a:solidFill>
                  <a:srgbClr val="000000"/>
                </a:solidFill>
                <a:latin typeface="Calibri" panose="020F0502020204030204" pitchFamily="34" charset="0"/>
                <a:cs typeface="Arial"/>
              </a:rPr>
              <a:t>I COSTITUENTI DELLA MATERIA VIVENTE</a:t>
            </a:r>
          </a:p>
        </p:txBody>
      </p:sp>
      <p:sp>
        <p:nvSpPr>
          <p:cNvPr id="4" name="Segnaposto contenuto 6"/>
          <p:cNvSpPr txBox="1">
            <a:spLocks/>
          </p:cNvSpPr>
          <p:nvPr/>
        </p:nvSpPr>
        <p:spPr>
          <a:xfrm>
            <a:off x="1785498" y="1273749"/>
            <a:ext cx="8609661" cy="718519"/>
          </a:xfrm>
          <a:prstGeom prst="rect">
            <a:avLst/>
          </a:prstGeom>
        </p:spPr>
        <p:txBody>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177" b="1" kern="0" dirty="0">
                <a:solidFill>
                  <a:srgbClr val="FF0000"/>
                </a:solidFill>
                <a:latin typeface="Calibri" panose="020F0502020204030204" pitchFamily="34" charset="0"/>
                <a:cs typeface="Arial"/>
              </a:rPr>
              <a:t>20 AMMINOACIDI, </a:t>
            </a:r>
            <a:r>
              <a:rPr lang="it-IT" sz="2177" kern="0" dirty="0">
                <a:solidFill>
                  <a:srgbClr val="FF0000"/>
                </a:solidFill>
                <a:latin typeface="Calibri" panose="020F0502020204030204" pitchFamily="34" charset="0"/>
                <a:cs typeface="Arial"/>
              </a:rPr>
              <a:t>i costituenti delle proteine</a:t>
            </a:r>
            <a:endParaRPr lang="it-IT" sz="2177" b="1" kern="0" dirty="0">
              <a:solidFill>
                <a:srgbClr val="FF0000"/>
              </a:solidFill>
              <a:latin typeface="Calibri" panose="020F0502020204030204" pitchFamily="34" charset="0"/>
              <a:cs typeface="Arial"/>
            </a:endParaRPr>
          </a:p>
        </p:txBody>
      </p:sp>
      <p:sp>
        <p:nvSpPr>
          <p:cNvPr id="6" name="Segnaposto contenuto 6"/>
          <p:cNvSpPr txBox="1">
            <a:spLocks/>
          </p:cNvSpPr>
          <p:nvPr/>
        </p:nvSpPr>
        <p:spPr bwMode="auto">
          <a:xfrm>
            <a:off x="1785498" y="2122787"/>
            <a:ext cx="8609661" cy="718519"/>
          </a:xfrm>
          <a:prstGeom prst="rect">
            <a:avLst/>
          </a:prstGeom>
          <a:noFill/>
          <a:ln w="9525">
            <a:noFill/>
            <a:miter lim="800000"/>
            <a:headEnd/>
            <a:tailEnd/>
          </a:ln>
          <a:effectLst/>
        </p:spPr>
        <p:txBody>
          <a:bodyPr vert="horz" wrap="square" lIns="90308" tIns="45155" rIns="90308" bIns="45155" numCol="1" anchor="t" anchorCtr="0" compatLnSpc="1">
            <a:prstTxWarp prst="textNoShape">
              <a:avLst/>
            </a:prstTxWarp>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177" b="1" kern="0" dirty="0">
                <a:solidFill>
                  <a:srgbClr val="00B050"/>
                </a:solidFill>
                <a:latin typeface="Calibri" panose="020F0502020204030204" pitchFamily="34" charset="0"/>
                <a:cs typeface="Arial"/>
              </a:rPr>
              <a:t>5 BASI NUCLEOTIDICHE</a:t>
            </a:r>
            <a:r>
              <a:rPr lang="it-IT" sz="2177" kern="0" dirty="0">
                <a:solidFill>
                  <a:srgbClr val="00B050"/>
                </a:solidFill>
                <a:latin typeface="Calibri" panose="020F0502020204030204" pitchFamily="34" charset="0"/>
                <a:cs typeface="Arial"/>
              </a:rPr>
              <a:t>, i costituenti degli acidi nucleici</a:t>
            </a:r>
          </a:p>
        </p:txBody>
      </p:sp>
      <p:sp>
        <p:nvSpPr>
          <p:cNvPr id="7" name="Segnaposto contenuto 6"/>
          <p:cNvSpPr txBox="1">
            <a:spLocks/>
          </p:cNvSpPr>
          <p:nvPr/>
        </p:nvSpPr>
        <p:spPr bwMode="auto">
          <a:xfrm>
            <a:off x="1785498" y="3167757"/>
            <a:ext cx="8609661" cy="718519"/>
          </a:xfrm>
          <a:prstGeom prst="rect">
            <a:avLst/>
          </a:prstGeom>
          <a:noFill/>
          <a:ln w="9525">
            <a:noFill/>
            <a:miter lim="800000"/>
            <a:headEnd/>
            <a:tailEnd/>
          </a:ln>
          <a:effectLst/>
        </p:spPr>
        <p:txBody>
          <a:bodyPr vert="horz" wrap="square" lIns="90308" tIns="45155" rIns="90308" bIns="45155" numCol="1" anchor="t" anchorCtr="0" compatLnSpc="1">
            <a:prstTxWarp prst="textNoShape">
              <a:avLst/>
            </a:prstTxWarp>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177" b="1" kern="0" dirty="0">
                <a:solidFill>
                  <a:srgbClr val="0070C0"/>
                </a:solidFill>
                <a:latin typeface="Calibri" panose="020F0502020204030204" pitchFamily="34" charset="0"/>
                <a:cs typeface="Arial"/>
              </a:rPr>
              <a:t>&lt; 10 MONOSACCARIDI</a:t>
            </a:r>
            <a:r>
              <a:rPr lang="it-IT" sz="2177" kern="0" dirty="0">
                <a:solidFill>
                  <a:srgbClr val="0070C0"/>
                </a:solidFill>
                <a:latin typeface="Calibri" panose="020F0502020204030204" pitchFamily="34" charset="0"/>
                <a:cs typeface="Arial"/>
              </a:rPr>
              <a:t>, tra cui predominante il glucosio</a:t>
            </a:r>
          </a:p>
        </p:txBody>
      </p:sp>
      <p:sp>
        <p:nvSpPr>
          <p:cNvPr id="8" name="Segnaposto contenuto 6"/>
          <p:cNvSpPr txBox="1">
            <a:spLocks/>
          </p:cNvSpPr>
          <p:nvPr/>
        </p:nvSpPr>
        <p:spPr bwMode="auto">
          <a:xfrm>
            <a:off x="1850809" y="4016796"/>
            <a:ext cx="8609661" cy="718519"/>
          </a:xfrm>
          <a:prstGeom prst="rect">
            <a:avLst/>
          </a:prstGeom>
          <a:noFill/>
          <a:ln w="9525">
            <a:noFill/>
            <a:miter lim="800000"/>
            <a:headEnd/>
            <a:tailEnd/>
          </a:ln>
          <a:effectLst/>
        </p:spPr>
        <p:txBody>
          <a:bodyPr vert="horz" wrap="square" lIns="90308" tIns="45155" rIns="90308" bIns="45155" numCol="1" anchor="t" anchorCtr="0" compatLnSpc="1">
            <a:prstTxWarp prst="textNoShape">
              <a:avLst/>
            </a:prstTxWarp>
          </a:bodyPr>
          <a:lstStyle>
            <a:lvl1pPr marL="373384" indent="-373384" algn="l" rtl="0" fontAlgn="base">
              <a:spcBef>
                <a:spcPct val="20000"/>
              </a:spcBef>
              <a:spcAft>
                <a:spcPct val="0"/>
              </a:spcAft>
              <a:buChar char="•"/>
              <a:defRPr sz="3500">
                <a:solidFill>
                  <a:schemeClr val="tx1"/>
                </a:solidFill>
                <a:latin typeface="+mn-lt"/>
                <a:ea typeface="+mn-ea"/>
                <a:cs typeface="+mn-cs"/>
              </a:defRPr>
            </a:lvl1pPr>
            <a:lvl2pPr marL="808998" indent="-311153" algn="l" rtl="0" fontAlgn="base">
              <a:spcBef>
                <a:spcPct val="20000"/>
              </a:spcBef>
              <a:spcAft>
                <a:spcPct val="0"/>
              </a:spcAft>
              <a:buChar char="–"/>
              <a:defRPr sz="3000">
                <a:solidFill>
                  <a:schemeClr val="tx1"/>
                </a:solidFill>
                <a:latin typeface="+mn-lt"/>
                <a:cs typeface="+mn-cs"/>
              </a:defRPr>
            </a:lvl2pPr>
            <a:lvl3pPr marL="1244613" indent="-248923" algn="l" rtl="0" fontAlgn="base">
              <a:spcBef>
                <a:spcPct val="20000"/>
              </a:spcBef>
              <a:spcAft>
                <a:spcPct val="0"/>
              </a:spcAft>
              <a:buChar char="•"/>
              <a:defRPr sz="2600">
                <a:solidFill>
                  <a:schemeClr val="tx1"/>
                </a:solidFill>
                <a:latin typeface="+mn-lt"/>
                <a:cs typeface="+mn-cs"/>
              </a:defRPr>
            </a:lvl3pPr>
            <a:lvl4pPr marL="1742458" indent="-248923" algn="l" rtl="0" fontAlgn="base">
              <a:spcBef>
                <a:spcPct val="20000"/>
              </a:spcBef>
              <a:spcAft>
                <a:spcPct val="0"/>
              </a:spcAft>
              <a:buChar char="–"/>
              <a:defRPr sz="2200">
                <a:solidFill>
                  <a:schemeClr val="tx1"/>
                </a:solidFill>
                <a:latin typeface="+mn-lt"/>
                <a:cs typeface="+mn-cs"/>
              </a:defRPr>
            </a:lvl4pPr>
            <a:lvl5pPr marL="2240303" indent="-248923" algn="l" rtl="0" fontAlgn="base">
              <a:spcBef>
                <a:spcPct val="20000"/>
              </a:spcBef>
              <a:spcAft>
                <a:spcPct val="0"/>
              </a:spcAft>
              <a:buChar char="»"/>
              <a:defRPr sz="2200">
                <a:solidFill>
                  <a:schemeClr val="tx1"/>
                </a:solidFill>
                <a:latin typeface="+mn-lt"/>
                <a:cs typeface="+mn-cs"/>
              </a:defRPr>
            </a:lvl5pPr>
            <a:lvl6pPr marL="2738148" indent="-248923" algn="l" rtl="0" fontAlgn="base">
              <a:spcBef>
                <a:spcPct val="20000"/>
              </a:spcBef>
              <a:spcAft>
                <a:spcPct val="0"/>
              </a:spcAft>
              <a:buChar char="»"/>
              <a:defRPr sz="2200">
                <a:solidFill>
                  <a:schemeClr val="tx1"/>
                </a:solidFill>
                <a:latin typeface="+mn-lt"/>
                <a:cs typeface="+mn-cs"/>
              </a:defRPr>
            </a:lvl6pPr>
            <a:lvl7pPr marL="3235993" indent="-248923" algn="l" rtl="0" fontAlgn="base">
              <a:spcBef>
                <a:spcPct val="20000"/>
              </a:spcBef>
              <a:spcAft>
                <a:spcPct val="0"/>
              </a:spcAft>
              <a:buChar char="»"/>
              <a:defRPr sz="2200">
                <a:solidFill>
                  <a:schemeClr val="tx1"/>
                </a:solidFill>
                <a:latin typeface="+mn-lt"/>
                <a:cs typeface="+mn-cs"/>
              </a:defRPr>
            </a:lvl7pPr>
            <a:lvl8pPr marL="3733838" indent="-248923" algn="l" rtl="0" fontAlgn="base">
              <a:spcBef>
                <a:spcPct val="20000"/>
              </a:spcBef>
              <a:spcAft>
                <a:spcPct val="0"/>
              </a:spcAft>
              <a:buChar char="»"/>
              <a:defRPr sz="2200">
                <a:solidFill>
                  <a:schemeClr val="tx1"/>
                </a:solidFill>
                <a:latin typeface="+mn-lt"/>
                <a:cs typeface="+mn-cs"/>
              </a:defRPr>
            </a:lvl8pPr>
            <a:lvl9pPr marL="4231683" indent="-248923" algn="l" rtl="0" fontAlgn="base">
              <a:spcBef>
                <a:spcPct val="20000"/>
              </a:spcBef>
              <a:spcAft>
                <a:spcPct val="0"/>
              </a:spcAft>
              <a:buChar char="»"/>
              <a:defRPr sz="2200">
                <a:solidFill>
                  <a:schemeClr val="tx1"/>
                </a:solidFill>
                <a:latin typeface="+mn-lt"/>
                <a:cs typeface="+mn-cs"/>
              </a:defRPr>
            </a:lvl9pPr>
          </a:lstStyle>
          <a:p>
            <a:pPr marL="0" indent="0" defTabSz="829361">
              <a:buNone/>
            </a:pPr>
            <a:r>
              <a:rPr lang="it-IT" sz="2177" b="1" kern="0" dirty="0">
                <a:solidFill>
                  <a:srgbClr val="F7941D"/>
                </a:solidFill>
                <a:latin typeface="Calibri" panose="020F0502020204030204" pitchFamily="34" charset="0"/>
                <a:cs typeface="Arial"/>
              </a:rPr>
              <a:t>DECINE DI ACIDI GRASSI</a:t>
            </a:r>
            <a:r>
              <a:rPr lang="it-IT" sz="2177" kern="0" dirty="0">
                <a:solidFill>
                  <a:srgbClr val="F7941D"/>
                </a:solidFill>
                <a:latin typeface="Calibri" panose="020F0502020204030204" pitchFamily="34" charset="0"/>
                <a:cs typeface="Arial"/>
              </a:rPr>
              <a:t>, costituenti dei lipidi, fra cui i trigliceridi</a:t>
            </a:r>
          </a:p>
        </p:txBody>
      </p:sp>
      <p:sp>
        <p:nvSpPr>
          <p:cNvPr id="2" name="CasellaDiTesto 1"/>
          <p:cNvSpPr txBox="1"/>
          <p:nvPr/>
        </p:nvSpPr>
        <p:spPr>
          <a:xfrm>
            <a:off x="1981430" y="4996456"/>
            <a:ext cx="7641344" cy="650691"/>
          </a:xfrm>
          <a:prstGeom prst="rect">
            <a:avLst/>
          </a:prstGeom>
          <a:noFill/>
        </p:spPr>
        <p:txBody>
          <a:bodyPr wrap="square" rtlCol="0">
            <a:spAutoFit/>
          </a:bodyPr>
          <a:lstStyle/>
          <a:p>
            <a:pPr algn="just" defTabSz="829361" fontAlgn="base">
              <a:spcBef>
                <a:spcPct val="0"/>
              </a:spcBef>
              <a:spcAft>
                <a:spcPct val="0"/>
              </a:spcAft>
            </a:pPr>
            <a:r>
              <a:rPr lang="it-IT" sz="1814" dirty="0">
                <a:solidFill>
                  <a:srgbClr val="000000"/>
                </a:solidFill>
                <a:latin typeface="HelveticaNeueLT Com 55 Roman" pitchFamily="34" charset="0"/>
                <a:cs typeface="Arial" charset="0"/>
              </a:rPr>
              <a:t>Queste piccole molecole possono entrare a far parte di strutture polimeriche, di molecole più grandi o di strutture cellulari più complesse</a:t>
            </a:r>
          </a:p>
        </p:txBody>
      </p:sp>
    </p:spTree>
    <p:extLst>
      <p:ext uri="{BB962C8B-B14F-4D97-AF65-F5344CB8AC3E}">
        <p14:creationId xmlns:p14="http://schemas.microsoft.com/office/powerpoint/2010/main" val="27113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8582" y="526943"/>
            <a:ext cx="4767676" cy="427361"/>
          </a:xfrm>
          <a:prstGeom prst="rect">
            <a:avLst/>
          </a:prstGeom>
          <a:noFill/>
        </p:spPr>
        <p:txBody>
          <a:bodyPr wrap="square" rtlCol="0">
            <a:spAutoFit/>
          </a:bodyPr>
          <a:lstStyle/>
          <a:p>
            <a:r>
              <a:rPr lang="it-IT" sz="2177" b="1" dirty="0">
                <a:solidFill>
                  <a:srgbClr val="FF0000"/>
                </a:solidFill>
              </a:rPr>
              <a:t>FUNZIONAMENTO DEGLI ENZIMI</a:t>
            </a:r>
          </a:p>
        </p:txBody>
      </p:sp>
      <p:sp>
        <p:nvSpPr>
          <p:cNvPr id="3" name="CasellaDiTesto 2"/>
          <p:cNvSpPr txBox="1"/>
          <p:nvPr/>
        </p:nvSpPr>
        <p:spPr>
          <a:xfrm>
            <a:off x="5831440" y="1016963"/>
            <a:ext cx="4963608" cy="929870"/>
          </a:xfrm>
          <a:prstGeom prst="rect">
            <a:avLst/>
          </a:prstGeom>
          <a:noFill/>
        </p:spPr>
        <p:txBody>
          <a:bodyPr wrap="square" rtlCol="0">
            <a:spAutoFit/>
          </a:bodyPr>
          <a:lstStyle/>
          <a:p>
            <a:pPr algn="just"/>
            <a:r>
              <a:rPr lang="it-IT" sz="1814" dirty="0"/>
              <a:t>la capacità catalitica degli enzimi dipende da:</a:t>
            </a:r>
          </a:p>
          <a:p>
            <a:pPr marL="311010" indent="-311010" algn="just">
              <a:buFont typeface="Arial" panose="020B0604020202020204" pitchFamily="34" charset="0"/>
              <a:buChar char="•"/>
            </a:pPr>
            <a:r>
              <a:rPr lang="it-IT" sz="1814" b="1" dirty="0"/>
              <a:t>quantità</a:t>
            </a:r>
            <a:r>
              <a:rPr lang="it-IT" sz="1814" dirty="0"/>
              <a:t> dell’enzima</a:t>
            </a:r>
          </a:p>
          <a:p>
            <a:pPr marL="311010" indent="-311010" algn="just">
              <a:buFont typeface="Arial" panose="020B0604020202020204" pitchFamily="34" charset="0"/>
              <a:buChar char="•"/>
            </a:pPr>
            <a:r>
              <a:rPr lang="it-IT" sz="1814" b="1" dirty="0"/>
              <a:t>attività</a:t>
            </a:r>
            <a:r>
              <a:rPr lang="it-IT" sz="1814" dirty="0"/>
              <a:t> dell’enzima</a:t>
            </a:r>
          </a:p>
        </p:txBody>
      </p:sp>
      <p:sp>
        <p:nvSpPr>
          <p:cNvPr id="4" name="CasellaDiTesto 3"/>
          <p:cNvSpPr txBox="1"/>
          <p:nvPr/>
        </p:nvSpPr>
        <p:spPr>
          <a:xfrm>
            <a:off x="1716870" y="2621339"/>
            <a:ext cx="8359761" cy="929870"/>
          </a:xfrm>
          <a:prstGeom prst="rect">
            <a:avLst/>
          </a:prstGeom>
          <a:noFill/>
        </p:spPr>
        <p:txBody>
          <a:bodyPr wrap="square" rtlCol="0">
            <a:spAutoFit/>
          </a:bodyPr>
          <a:lstStyle/>
          <a:p>
            <a:pPr algn="just"/>
            <a:r>
              <a:rPr lang="it-IT" sz="1814" dirty="0"/>
              <a:t>La </a:t>
            </a:r>
            <a:r>
              <a:rPr lang="it-IT" sz="1814" b="1" dirty="0"/>
              <a:t>quantità</a:t>
            </a:r>
            <a:r>
              <a:rPr lang="it-IT" sz="1814" dirty="0"/>
              <a:t> di enzima dipende dalla sua velocità di sintesi, dalla velocità della trasformazione da forma inattiva in forma attiva e dalla velocità di degradazione, tutti fattori regolati da ormoni.</a:t>
            </a:r>
          </a:p>
        </p:txBody>
      </p:sp>
      <p:sp>
        <p:nvSpPr>
          <p:cNvPr id="14" name="CasellaDiTesto 13"/>
          <p:cNvSpPr txBox="1"/>
          <p:nvPr/>
        </p:nvSpPr>
        <p:spPr>
          <a:xfrm>
            <a:off x="1782180" y="4225715"/>
            <a:ext cx="8229140" cy="1209049"/>
          </a:xfrm>
          <a:prstGeom prst="rect">
            <a:avLst/>
          </a:prstGeom>
          <a:noFill/>
        </p:spPr>
        <p:txBody>
          <a:bodyPr wrap="square" rtlCol="0">
            <a:spAutoFit/>
          </a:bodyPr>
          <a:lstStyle/>
          <a:p>
            <a:pPr algn="just"/>
            <a:r>
              <a:rPr lang="it-IT" sz="1814" dirty="0"/>
              <a:t>L’</a:t>
            </a:r>
            <a:r>
              <a:rPr lang="it-IT" sz="1814" b="1" dirty="0"/>
              <a:t>attività</a:t>
            </a:r>
            <a:r>
              <a:rPr lang="it-IT" sz="1814" dirty="0"/>
              <a:t> dell’enzima dipende dal pH, dalla temperatura, dalla quantità di substrato presente e dalla presenza di </a:t>
            </a:r>
            <a:r>
              <a:rPr lang="it-IT" sz="1814" b="1" dirty="0"/>
              <a:t>inibitori</a:t>
            </a:r>
            <a:r>
              <a:rPr lang="it-IT" sz="1814" dirty="0"/>
              <a:t>. Infatti, perché l’enzima sia attivo, occorre che sia presente nella conformazione opportuna perché il sito attivo abbia la forma richiesta.</a:t>
            </a:r>
          </a:p>
        </p:txBody>
      </p:sp>
    </p:spTree>
    <p:extLst>
      <p:ext uri="{BB962C8B-B14F-4D97-AF65-F5344CB8AC3E}">
        <p14:creationId xmlns:p14="http://schemas.microsoft.com/office/powerpoint/2010/main" val="36190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60A3562-5394-49F0-991C-DF2C0E2C52BC}"/>
              </a:ext>
            </a:extLst>
          </p:cNvPr>
          <p:cNvSpPr>
            <a:spLocks noGrp="1"/>
          </p:cNvSpPr>
          <p:nvPr>
            <p:ph type="sldNum" sz="quarter" idx="12"/>
          </p:nvPr>
        </p:nvSpPr>
        <p:spPr/>
        <p:txBody>
          <a:bodyPr/>
          <a:lstStyle/>
          <a:p>
            <a:fld id="{0004AA74-5A22-416A-8014-EA82AB745332}" type="slidenum">
              <a:rPr lang="it-IT" smtClean="0"/>
              <a:pPr/>
              <a:t>41</a:t>
            </a:fld>
            <a:endParaRPr lang="it-IT"/>
          </a:p>
        </p:txBody>
      </p:sp>
      <p:pic>
        <p:nvPicPr>
          <p:cNvPr id="3" name="Picture 2" descr="DISPENSA BIOCHIMICAfinale1">
            <a:extLst>
              <a:ext uri="{FF2B5EF4-FFF2-40B4-BE49-F238E27FC236}">
                <a16:creationId xmlns:a16="http://schemas.microsoft.com/office/drawing/2014/main" id="{A0C9F2B5-793D-4F15-82E3-E08844A3CD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09565" y="2141602"/>
            <a:ext cx="5772865" cy="257479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0E9C517A-A0C8-45B5-B504-2E2FB4AF87EF}"/>
              </a:ext>
            </a:extLst>
          </p:cNvPr>
          <p:cNvSpPr txBox="1"/>
          <p:nvPr/>
        </p:nvSpPr>
        <p:spPr>
          <a:xfrm>
            <a:off x="1916118" y="563726"/>
            <a:ext cx="8359761" cy="1209049"/>
          </a:xfrm>
          <a:prstGeom prst="rect">
            <a:avLst/>
          </a:prstGeom>
          <a:noFill/>
        </p:spPr>
        <p:txBody>
          <a:bodyPr wrap="square" rtlCol="0">
            <a:spAutoFit/>
          </a:bodyPr>
          <a:lstStyle/>
          <a:p>
            <a:pPr algn="just"/>
            <a:r>
              <a:rPr lang="it-IT" sz="1814" dirty="0"/>
              <a:t>Spesso l’enzima viene sintetizzato in una forma inattiva, che deve poi essere attivata: l’enzima in forma inattiva è detto </a:t>
            </a:r>
            <a:r>
              <a:rPr lang="it-IT" sz="1814" b="1" dirty="0"/>
              <a:t>zimogeno</a:t>
            </a:r>
            <a:r>
              <a:rPr lang="it-IT" sz="1814" dirty="0"/>
              <a:t>. L’attivazione può avvenire per rimozione di un frammento polipeptidico quando lo zimogeno si viene a trovare là dove deve esplicare la sua funzione. </a:t>
            </a:r>
          </a:p>
        </p:txBody>
      </p:sp>
      <p:sp>
        <p:nvSpPr>
          <p:cNvPr id="5" name="CasellaDiTesto 4">
            <a:extLst>
              <a:ext uri="{FF2B5EF4-FFF2-40B4-BE49-F238E27FC236}">
                <a16:creationId xmlns:a16="http://schemas.microsoft.com/office/drawing/2014/main" id="{F40ABBED-432C-4DF9-9B97-412BF5FF2E5F}"/>
              </a:ext>
            </a:extLst>
          </p:cNvPr>
          <p:cNvSpPr txBox="1"/>
          <p:nvPr/>
        </p:nvSpPr>
        <p:spPr>
          <a:xfrm>
            <a:off x="1916118" y="4840384"/>
            <a:ext cx="8359761" cy="929870"/>
          </a:xfrm>
          <a:prstGeom prst="rect">
            <a:avLst/>
          </a:prstGeom>
          <a:noFill/>
        </p:spPr>
        <p:txBody>
          <a:bodyPr wrap="square" rtlCol="0">
            <a:spAutoFit/>
          </a:bodyPr>
          <a:lstStyle/>
          <a:p>
            <a:pPr algn="just"/>
            <a:r>
              <a:rPr lang="it-IT" sz="1814" dirty="0"/>
              <a:t>Ciò è necessario quando l’azione dell’enzima è tale da poter essere dannosa se esplicata in un compartimento diverso da quello a cui è destinato, com’è ad esempio il caso degli enzimi proteolitici. </a:t>
            </a:r>
          </a:p>
        </p:txBody>
      </p:sp>
    </p:spTree>
    <p:extLst>
      <p:ext uri="{BB962C8B-B14F-4D97-AF65-F5344CB8AC3E}">
        <p14:creationId xmlns:p14="http://schemas.microsoft.com/office/powerpoint/2010/main" val="393431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C0095C8-AC3D-45F7-826A-4E7E0AAF3D25}"/>
              </a:ext>
            </a:extLst>
          </p:cNvPr>
          <p:cNvSpPr>
            <a:spLocks noGrp="1"/>
          </p:cNvSpPr>
          <p:nvPr>
            <p:ph type="sldNum" sz="quarter" idx="12"/>
          </p:nvPr>
        </p:nvSpPr>
        <p:spPr/>
        <p:txBody>
          <a:bodyPr/>
          <a:lstStyle/>
          <a:p>
            <a:fld id="{0004AA74-5A22-416A-8014-EA82AB745332}" type="slidenum">
              <a:rPr lang="it-IT" smtClean="0"/>
              <a:pPr/>
              <a:t>42</a:t>
            </a:fld>
            <a:endParaRPr lang="it-IT"/>
          </a:p>
        </p:txBody>
      </p:sp>
      <p:pic>
        <p:nvPicPr>
          <p:cNvPr id="3" name="Immagine 2">
            <a:extLst>
              <a:ext uri="{FF2B5EF4-FFF2-40B4-BE49-F238E27FC236}">
                <a16:creationId xmlns:a16="http://schemas.microsoft.com/office/drawing/2014/main" id="{9CBD7535-C0B7-48B9-A7A3-D5EA307FC3B6}"/>
              </a:ext>
            </a:extLst>
          </p:cNvPr>
          <p:cNvPicPr/>
          <p:nvPr/>
        </p:nvPicPr>
        <p:blipFill>
          <a:blip r:embed="rId2"/>
          <a:stretch>
            <a:fillRect/>
          </a:stretch>
        </p:blipFill>
        <p:spPr>
          <a:xfrm>
            <a:off x="3657178" y="3708341"/>
            <a:ext cx="4877644" cy="2382268"/>
          </a:xfrm>
          <a:prstGeom prst="rect">
            <a:avLst/>
          </a:prstGeom>
        </p:spPr>
      </p:pic>
      <p:sp>
        <p:nvSpPr>
          <p:cNvPr id="4" name="CasellaDiTesto 3">
            <a:extLst>
              <a:ext uri="{FF2B5EF4-FFF2-40B4-BE49-F238E27FC236}">
                <a16:creationId xmlns:a16="http://schemas.microsoft.com/office/drawing/2014/main" id="{45BB6D48-CA16-41E3-8008-D9B2D86572E2}"/>
              </a:ext>
            </a:extLst>
          </p:cNvPr>
          <p:cNvSpPr txBox="1"/>
          <p:nvPr/>
        </p:nvSpPr>
        <p:spPr>
          <a:xfrm>
            <a:off x="2276530" y="1150007"/>
            <a:ext cx="3819470" cy="929870"/>
          </a:xfrm>
          <a:prstGeom prst="rect">
            <a:avLst/>
          </a:prstGeom>
          <a:noFill/>
        </p:spPr>
        <p:txBody>
          <a:bodyPr wrap="square" rtlCol="0">
            <a:spAutoFit/>
          </a:bodyPr>
          <a:lstStyle/>
          <a:p>
            <a:pPr algn="just"/>
            <a:r>
              <a:rPr lang="it-IT" sz="1814" dirty="0"/>
              <a:t>Gli enzimi sono proteine globulari, caratterizzate da una struttura terziaria che forma il sito attivo.</a:t>
            </a:r>
          </a:p>
        </p:txBody>
      </p:sp>
      <p:sp>
        <p:nvSpPr>
          <p:cNvPr id="5" name="CasellaDiTesto 4">
            <a:extLst>
              <a:ext uri="{FF2B5EF4-FFF2-40B4-BE49-F238E27FC236}">
                <a16:creationId xmlns:a16="http://schemas.microsoft.com/office/drawing/2014/main" id="{7C0F11B0-177B-49CA-AFF4-6EFBE4007B60}"/>
              </a:ext>
            </a:extLst>
          </p:cNvPr>
          <p:cNvSpPr txBox="1"/>
          <p:nvPr/>
        </p:nvSpPr>
        <p:spPr>
          <a:xfrm>
            <a:off x="1747443" y="2622698"/>
            <a:ext cx="8741464" cy="929870"/>
          </a:xfrm>
          <a:prstGeom prst="rect">
            <a:avLst/>
          </a:prstGeom>
          <a:noFill/>
        </p:spPr>
        <p:txBody>
          <a:bodyPr wrap="square" rtlCol="0">
            <a:spAutoFit/>
          </a:bodyPr>
          <a:lstStyle/>
          <a:p>
            <a:pPr algn="just"/>
            <a:r>
              <a:rPr lang="it-IT" sz="1814" dirty="0"/>
              <a:t>Tutti i fattori che possono rompere le interazioni che mantengono la proteina nella sua struttura terziaria (forze di Van </a:t>
            </a:r>
            <a:r>
              <a:rPr lang="it-IT" sz="1814" dirty="0" err="1"/>
              <a:t>der</a:t>
            </a:r>
            <a:r>
              <a:rPr lang="it-IT" sz="1814" dirty="0"/>
              <a:t> </a:t>
            </a:r>
            <a:r>
              <a:rPr lang="it-IT" sz="1814" dirty="0" err="1"/>
              <a:t>Waals</a:t>
            </a:r>
            <a:r>
              <a:rPr lang="it-IT" sz="1814" dirty="0"/>
              <a:t> e di London, legami a idrogeno, legami ionici) possono provocarne la denaturazione, reversibile o irreversibile.</a:t>
            </a:r>
          </a:p>
        </p:txBody>
      </p:sp>
      <p:pic>
        <p:nvPicPr>
          <p:cNvPr id="6" name="Immagine 5">
            <a:extLst>
              <a:ext uri="{FF2B5EF4-FFF2-40B4-BE49-F238E27FC236}">
                <a16:creationId xmlns:a16="http://schemas.microsoft.com/office/drawing/2014/main" id="{9E0D8564-AD7D-4BE3-9D4E-A4FAEB505BDF}"/>
              </a:ext>
            </a:extLst>
          </p:cNvPr>
          <p:cNvPicPr>
            <a:picLocks noChangeAspect="1"/>
          </p:cNvPicPr>
          <p:nvPr/>
        </p:nvPicPr>
        <p:blipFill>
          <a:blip r:embed="rId3"/>
          <a:stretch>
            <a:fillRect/>
          </a:stretch>
        </p:blipFill>
        <p:spPr>
          <a:xfrm>
            <a:off x="7918335" y="554656"/>
            <a:ext cx="1638529" cy="1667108"/>
          </a:xfrm>
          <a:prstGeom prst="rect">
            <a:avLst/>
          </a:prstGeom>
        </p:spPr>
      </p:pic>
    </p:spTree>
    <p:extLst>
      <p:ext uri="{BB962C8B-B14F-4D97-AF65-F5344CB8AC3E}">
        <p14:creationId xmlns:p14="http://schemas.microsoft.com/office/powerpoint/2010/main" val="286529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43</a:t>
            </a:fld>
            <a:endParaRPr lang="it-IT"/>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566" y="2514652"/>
            <a:ext cx="4441123" cy="3512978"/>
          </a:xfrm>
          <a:prstGeom prst="rect">
            <a:avLst/>
          </a:prstGeom>
        </p:spPr>
      </p:pic>
      <p:grpSp>
        <p:nvGrpSpPr>
          <p:cNvPr id="4" name="Gruppo 3"/>
          <p:cNvGrpSpPr/>
          <p:nvPr/>
        </p:nvGrpSpPr>
        <p:grpSpPr>
          <a:xfrm>
            <a:off x="6879727" y="2514652"/>
            <a:ext cx="3657396" cy="3623903"/>
            <a:chOff x="6210796" y="2772519"/>
            <a:chExt cx="4032448" cy="3995521"/>
          </a:xfrm>
        </p:grpSpPr>
        <p:pic>
          <p:nvPicPr>
            <p:cNvPr id="5" name="Immagine 4"/>
            <p:cNvPicPr>
              <a:picLocks noChangeAspect="1"/>
            </p:cNvPicPr>
            <p:nvPr/>
          </p:nvPicPr>
          <p:blipFill>
            <a:blip r:embed="rId3"/>
            <a:stretch>
              <a:fillRect/>
            </a:stretch>
          </p:blipFill>
          <p:spPr>
            <a:xfrm>
              <a:off x="6210796" y="2772519"/>
              <a:ext cx="4032448" cy="3995521"/>
            </a:xfrm>
            <a:prstGeom prst="rect">
              <a:avLst/>
            </a:prstGeom>
          </p:spPr>
        </p:pic>
        <p:sp>
          <p:nvSpPr>
            <p:cNvPr id="6" name="CasellaDiTesto 5"/>
            <p:cNvSpPr txBox="1"/>
            <p:nvPr/>
          </p:nvSpPr>
          <p:spPr>
            <a:xfrm>
              <a:off x="7218908" y="3040806"/>
              <a:ext cx="936104" cy="317281"/>
            </a:xfrm>
            <a:prstGeom prst="rect">
              <a:avLst/>
            </a:prstGeom>
            <a:solidFill>
              <a:schemeClr val="bg1">
                <a:lumMod val="95000"/>
              </a:schemeClr>
            </a:solidFill>
          </p:spPr>
          <p:txBody>
            <a:bodyPr wrap="square" rtlCol="0">
              <a:spAutoFit/>
            </a:bodyPr>
            <a:lstStyle/>
            <a:p>
              <a:r>
                <a:rPr lang="it-IT" sz="1270" dirty="0"/>
                <a:t>pepsina</a:t>
              </a:r>
            </a:p>
          </p:txBody>
        </p:sp>
        <p:sp>
          <p:nvSpPr>
            <p:cNvPr id="7" name="CasellaDiTesto 6"/>
            <p:cNvSpPr txBox="1"/>
            <p:nvPr/>
          </p:nvSpPr>
          <p:spPr>
            <a:xfrm>
              <a:off x="7362924" y="3492599"/>
              <a:ext cx="864096" cy="317281"/>
            </a:xfrm>
            <a:prstGeom prst="rect">
              <a:avLst/>
            </a:prstGeom>
            <a:solidFill>
              <a:schemeClr val="bg1">
                <a:lumMod val="95000"/>
              </a:schemeClr>
            </a:solidFill>
          </p:spPr>
          <p:txBody>
            <a:bodyPr wrap="square" rtlCol="0">
              <a:spAutoFit/>
            </a:bodyPr>
            <a:lstStyle/>
            <a:p>
              <a:r>
                <a:rPr lang="it-IT" sz="1270" dirty="0"/>
                <a:t>tripsina</a:t>
              </a:r>
            </a:p>
          </p:txBody>
        </p:sp>
        <p:sp>
          <p:nvSpPr>
            <p:cNvPr id="8" name="CasellaDiTesto 7"/>
            <p:cNvSpPr txBox="1"/>
            <p:nvPr/>
          </p:nvSpPr>
          <p:spPr>
            <a:xfrm>
              <a:off x="8299028" y="5148783"/>
              <a:ext cx="1224136" cy="532760"/>
            </a:xfrm>
            <a:prstGeom prst="rect">
              <a:avLst/>
            </a:prstGeom>
            <a:solidFill>
              <a:schemeClr val="bg1">
                <a:lumMod val="95000"/>
              </a:schemeClr>
            </a:solidFill>
          </p:spPr>
          <p:txBody>
            <a:bodyPr wrap="square" rtlCol="0">
              <a:spAutoFit/>
            </a:bodyPr>
            <a:lstStyle/>
            <a:p>
              <a:r>
                <a:rPr lang="it-IT" sz="1270" dirty="0"/>
                <a:t>fosfatasi</a:t>
              </a:r>
            </a:p>
            <a:p>
              <a:r>
                <a:rPr lang="it-IT" sz="1270" dirty="0"/>
                <a:t>alcalina</a:t>
              </a:r>
            </a:p>
          </p:txBody>
        </p:sp>
      </p:grpSp>
      <p:sp>
        <p:nvSpPr>
          <p:cNvPr id="10" name="CasellaDiTesto 9"/>
          <p:cNvSpPr txBox="1"/>
          <p:nvPr/>
        </p:nvSpPr>
        <p:spPr>
          <a:xfrm>
            <a:off x="1654877" y="424711"/>
            <a:ext cx="4245191" cy="1767407"/>
          </a:xfrm>
          <a:prstGeom prst="rect">
            <a:avLst/>
          </a:prstGeom>
          <a:noFill/>
        </p:spPr>
        <p:txBody>
          <a:bodyPr wrap="square" rtlCol="0">
            <a:spAutoFit/>
          </a:bodyPr>
          <a:lstStyle/>
          <a:p>
            <a:pPr algn="just"/>
            <a:r>
              <a:rPr lang="it-IT" sz="1814" dirty="0"/>
              <a:t>L’aumento di temperatura accelera le reazioni chimiche, ma una proteina può essere </a:t>
            </a:r>
            <a:r>
              <a:rPr lang="it-IT" sz="1814" b="1" dirty="0"/>
              <a:t>denaturata</a:t>
            </a:r>
            <a:r>
              <a:rPr lang="it-IT" sz="1814" dirty="0"/>
              <a:t> da una temperatura troppo alta, perché le interazioni fra i gruppi R sulla catena vengono rotte e la struttura terziaria alterata.</a:t>
            </a:r>
          </a:p>
        </p:txBody>
      </p:sp>
      <p:sp>
        <p:nvSpPr>
          <p:cNvPr id="11" name="CasellaDiTesto 10"/>
          <p:cNvSpPr txBox="1"/>
          <p:nvPr/>
        </p:nvSpPr>
        <p:spPr>
          <a:xfrm>
            <a:off x="7140970" y="490022"/>
            <a:ext cx="3396153" cy="1767407"/>
          </a:xfrm>
          <a:prstGeom prst="rect">
            <a:avLst/>
          </a:prstGeom>
          <a:noFill/>
        </p:spPr>
        <p:txBody>
          <a:bodyPr wrap="square" rtlCol="0">
            <a:spAutoFit/>
          </a:bodyPr>
          <a:lstStyle/>
          <a:p>
            <a:pPr algn="just"/>
            <a:r>
              <a:rPr lang="it-IT" sz="1814" dirty="0"/>
              <a:t>Analogamente, ogni enzima ha un pH ottimale a cui funziona, al quale la ionizzazione dei gruppi laterali è quella richiesta per il mantenimento della struttura terziaria.</a:t>
            </a:r>
          </a:p>
        </p:txBody>
      </p:sp>
    </p:spTree>
    <p:extLst>
      <p:ext uri="{BB962C8B-B14F-4D97-AF65-F5344CB8AC3E}">
        <p14:creationId xmlns:p14="http://schemas.microsoft.com/office/powerpoint/2010/main" val="407218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44</a:t>
            </a:fld>
            <a:endParaRPr lang="it-IT"/>
          </a:p>
        </p:txBody>
      </p:sp>
      <mc:AlternateContent xmlns:mc="http://schemas.openxmlformats.org/markup-compatibility/2006" xmlns:a14="http://schemas.microsoft.com/office/drawing/2010/main">
        <mc:Choice Requires="a14">
          <p:sp>
            <p:nvSpPr>
              <p:cNvPr id="11" name="CasellaDiTesto 10"/>
              <p:cNvSpPr txBox="1"/>
              <p:nvPr/>
            </p:nvSpPr>
            <p:spPr>
              <a:xfrm>
                <a:off x="2112052" y="2645272"/>
                <a:ext cx="2718949" cy="104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0</m:t>
                          </m:r>
                        </m:sub>
                      </m:sSub>
                      <m:r>
                        <a:rPr lang="it-IT" sz="3265" i="1">
                          <a:latin typeface="Cambria Math" panose="02040503050406030204" pitchFamily="18" charset="0"/>
                        </a:rPr>
                        <m:t>=</m:t>
                      </m:r>
                      <m:f>
                        <m:fPr>
                          <m:ctrlPr>
                            <a:rPr lang="it-IT" sz="3265" i="1">
                              <a:latin typeface="Cambria Math" panose="02040503050406030204" pitchFamily="18" charset="0"/>
                            </a:rPr>
                          </m:ctrlPr>
                        </m:fPr>
                        <m:num>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𝑚𝑎𝑥</m:t>
                              </m:r>
                            </m:sub>
                          </m:sSub>
                          <m:r>
                            <a:rPr lang="it-IT" sz="3265" i="1">
                              <a:latin typeface="Cambria Math" panose="02040503050406030204" pitchFamily="18" charset="0"/>
                            </a:rPr>
                            <m:t> [</m:t>
                          </m:r>
                          <m:r>
                            <a:rPr lang="it-IT" sz="3265" i="1">
                              <a:latin typeface="Cambria Math" panose="02040503050406030204" pitchFamily="18" charset="0"/>
                            </a:rPr>
                            <m:t>𝑆</m:t>
                          </m:r>
                          <m:r>
                            <a:rPr lang="it-IT" sz="3265" i="1">
                              <a:latin typeface="Cambria Math" panose="02040503050406030204" pitchFamily="18" charset="0"/>
                            </a:rPr>
                            <m:t>]</m:t>
                          </m:r>
                        </m:num>
                        <m:den>
                          <m:sSub>
                            <m:sSubPr>
                              <m:ctrlPr>
                                <a:rPr lang="it-IT" sz="3265" i="1">
                                  <a:latin typeface="Cambria Math" panose="02040503050406030204" pitchFamily="18" charset="0"/>
                                </a:rPr>
                              </m:ctrlPr>
                            </m:sSubPr>
                            <m:e>
                              <m:r>
                                <a:rPr lang="it-IT" sz="3265" i="1">
                                  <a:latin typeface="Cambria Math" panose="02040503050406030204" pitchFamily="18" charset="0"/>
                                </a:rPr>
                                <m:t>𝐾</m:t>
                              </m:r>
                            </m:e>
                            <m:sub>
                              <m:r>
                                <a:rPr lang="it-IT" sz="3265" i="1">
                                  <a:latin typeface="Cambria Math" panose="02040503050406030204" pitchFamily="18" charset="0"/>
                                </a:rPr>
                                <m:t>𝑀</m:t>
                              </m:r>
                              <m:r>
                                <a:rPr lang="it-IT" sz="3265" i="1">
                                  <a:latin typeface="Cambria Math" panose="02040503050406030204" pitchFamily="18" charset="0"/>
                                </a:rPr>
                                <m:t> </m:t>
                              </m:r>
                            </m:sub>
                          </m:sSub>
                          <m:r>
                            <a:rPr lang="it-IT" sz="3265" i="1">
                              <a:latin typeface="Cambria Math" panose="02040503050406030204" pitchFamily="18" charset="0"/>
                            </a:rPr>
                            <m:t>+[</m:t>
                          </m:r>
                          <m:r>
                            <a:rPr lang="it-IT" sz="3265" i="1">
                              <a:latin typeface="Cambria Math" panose="02040503050406030204" pitchFamily="18" charset="0"/>
                            </a:rPr>
                            <m:t>𝑆</m:t>
                          </m:r>
                          <m:r>
                            <a:rPr lang="it-IT" sz="3265" i="1">
                              <a:latin typeface="Cambria Math" panose="02040503050406030204" pitchFamily="18" charset="0"/>
                            </a:rPr>
                            <m:t>]</m:t>
                          </m:r>
                        </m:den>
                      </m:f>
                    </m:oMath>
                  </m:oMathPara>
                </a14:m>
                <a:endParaRPr lang="it-IT" sz="3265" dirty="0" err="1"/>
              </a:p>
            </p:txBody>
          </p:sp>
        </mc:Choice>
        <mc:Fallback xmlns="">
          <p:sp>
            <p:nvSpPr>
              <p:cNvPr id="11" name="CasellaDiTesto 10"/>
              <p:cNvSpPr txBox="1">
                <a:spLocks noRot="1" noChangeAspect="1" noMove="1" noResize="1" noEditPoints="1" noAdjustHandles="1" noChangeArrowheads="1" noChangeShapeType="1" noTextEdit="1"/>
              </p:cNvSpPr>
              <p:nvPr/>
            </p:nvSpPr>
            <p:spPr>
              <a:xfrm>
                <a:off x="2112052" y="2645272"/>
                <a:ext cx="2718949" cy="1048172"/>
              </a:xfrm>
              <a:prstGeom prst="rect">
                <a:avLst/>
              </a:prstGeom>
              <a:blipFill>
                <a:blip r:embed="rId2"/>
                <a:stretch>
                  <a:fillRect/>
                </a:stretch>
              </a:blipFill>
            </p:spPr>
            <p:txBody>
              <a:bodyPr/>
              <a:lstStyle/>
              <a:p>
                <a:r>
                  <a:rPr lang="it-IT">
                    <a:noFill/>
                  </a:rPr>
                  <a:t> </a:t>
                </a:r>
              </a:p>
            </p:txBody>
          </p:sp>
        </mc:Fallback>
      </mc:AlternateContent>
      <p:sp>
        <p:nvSpPr>
          <p:cNvPr id="12" name="CasellaDiTesto 11"/>
          <p:cNvSpPr txBox="1"/>
          <p:nvPr/>
        </p:nvSpPr>
        <p:spPr>
          <a:xfrm>
            <a:off x="1274025" y="228779"/>
            <a:ext cx="4310502" cy="371512"/>
          </a:xfrm>
          <a:prstGeom prst="rect">
            <a:avLst/>
          </a:prstGeom>
          <a:noFill/>
        </p:spPr>
        <p:txBody>
          <a:bodyPr wrap="square" rtlCol="0">
            <a:spAutoFit/>
          </a:bodyPr>
          <a:lstStyle/>
          <a:p>
            <a:r>
              <a:rPr lang="it-IT" sz="1814" b="1" dirty="0">
                <a:solidFill>
                  <a:srgbClr val="7030A0"/>
                </a:solidFill>
              </a:rPr>
              <a:t>EQUAZIONE DI MICHAELIS-MENTEN</a:t>
            </a:r>
          </a:p>
        </p:txBody>
      </p:sp>
      <p:pic>
        <p:nvPicPr>
          <p:cNvPr id="14" name="Immagine 13"/>
          <p:cNvPicPr>
            <a:picLocks noChangeAspect="1"/>
          </p:cNvPicPr>
          <p:nvPr/>
        </p:nvPicPr>
        <p:blipFill>
          <a:blip r:embed="rId3"/>
          <a:stretch>
            <a:fillRect/>
          </a:stretch>
        </p:blipFill>
        <p:spPr>
          <a:xfrm>
            <a:off x="5312272" y="2514651"/>
            <a:ext cx="5166178" cy="3395164"/>
          </a:xfrm>
          <a:prstGeom prst="rect">
            <a:avLst/>
          </a:prstGeom>
        </p:spPr>
      </p:pic>
      <p:sp>
        <p:nvSpPr>
          <p:cNvPr id="15" name="CasellaDiTesto 14"/>
          <p:cNvSpPr txBox="1"/>
          <p:nvPr/>
        </p:nvSpPr>
        <p:spPr>
          <a:xfrm>
            <a:off x="8577804" y="1926856"/>
            <a:ext cx="2024630" cy="594906"/>
          </a:xfrm>
          <a:prstGeom prst="rect">
            <a:avLst/>
          </a:prstGeom>
          <a:noFill/>
        </p:spPr>
        <p:txBody>
          <a:bodyPr wrap="square" rtlCol="0">
            <a:spAutoFit/>
          </a:bodyPr>
          <a:lstStyle/>
          <a:p>
            <a:r>
              <a:rPr lang="it-IT" sz="1633" dirty="0"/>
              <a:t>saturazione dell’enzima</a:t>
            </a:r>
          </a:p>
        </p:txBody>
      </p:sp>
      <p:grpSp>
        <p:nvGrpSpPr>
          <p:cNvPr id="20" name="Gruppo 19"/>
          <p:cNvGrpSpPr/>
          <p:nvPr/>
        </p:nvGrpSpPr>
        <p:grpSpPr>
          <a:xfrm>
            <a:off x="1458945" y="3494312"/>
            <a:ext cx="2024630" cy="1062037"/>
            <a:chOff x="234132" y="3852639"/>
            <a:chExt cx="2232248" cy="1170945"/>
          </a:xfrm>
        </p:grpSpPr>
        <p:sp>
          <p:nvSpPr>
            <p:cNvPr id="16" name="CasellaDiTesto 15"/>
            <p:cNvSpPr txBox="1"/>
            <p:nvPr/>
          </p:nvSpPr>
          <p:spPr>
            <a:xfrm>
              <a:off x="234132" y="4644727"/>
              <a:ext cx="2232248" cy="378857"/>
            </a:xfrm>
            <a:prstGeom prst="rect">
              <a:avLst/>
            </a:prstGeom>
            <a:noFill/>
          </p:spPr>
          <p:txBody>
            <a:bodyPr wrap="square" rtlCol="0">
              <a:spAutoFit/>
            </a:bodyPr>
            <a:lstStyle/>
            <a:p>
              <a:r>
                <a:rPr lang="it-IT" sz="1633" dirty="0"/>
                <a:t>velocità iniziale</a:t>
              </a:r>
            </a:p>
          </p:txBody>
        </p:sp>
        <p:cxnSp>
          <p:nvCxnSpPr>
            <p:cNvPr id="18" name="Connettore 2 17"/>
            <p:cNvCxnSpPr/>
            <p:nvPr/>
          </p:nvCxnSpPr>
          <p:spPr bwMode="auto">
            <a:xfrm flipV="1">
              <a:off x="1170236" y="3852639"/>
              <a:ext cx="0" cy="792088"/>
            </a:xfrm>
            <a:prstGeom prst="straightConnector1">
              <a:avLst/>
            </a:prstGeom>
            <a:solidFill>
              <a:srgbClr val="008152"/>
            </a:solidFill>
            <a:ln w="44450" cap="flat" cmpd="sng" algn="ctr">
              <a:solidFill>
                <a:srgbClr val="5C9FC0"/>
              </a:solidFill>
              <a:prstDash val="solid"/>
              <a:round/>
              <a:headEnd type="none" w="med" len="med"/>
              <a:tailEnd type="triangle"/>
            </a:ln>
            <a:effectLst/>
          </p:spPr>
        </p:cxnSp>
      </p:grpSp>
      <p:sp>
        <p:nvSpPr>
          <p:cNvPr id="4" name="CasellaDiTesto 3"/>
          <p:cNvSpPr txBox="1"/>
          <p:nvPr/>
        </p:nvSpPr>
        <p:spPr>
          <a:xfrm>
            <a:off x="1458945" y="816575"/>
            <a:ext cx="4049259" cy="929870"/>
          </a:xfrm>
          <a:prstGeom prst="rect">
            <a:avLst/>
          </a:prstGeom>
          <a:noFill/>
        </p:spPr>
        <p:txBody>
          <a:bodyPr wrap="square" rtlCol="0">
            <a:spAutoFit/>
          </a:bodyPr>
          <a:lstStyle/>
          <a:p>
            <a:pPr algn="just"/>
            <a:r>
              <a:rPr lang="it-IT" sz="1814" dirty="0"/>
              <a:t>mette in relazione la velocità iniziale v</a:t>
            </a:r>
            <a:r>
              <a:rPr lang="it-IT" sz="1814" baseline="-25000" dirty="0"/>
              <a:t>0</a:t>
            </a:r>
            <a:r>
              <a:rPr lang="it-IT" sz="1814" dirty="0"/>
              <a:t> di una reazione enzimatica con la concentrazione del substrato, [S].</a:t>
            </a:r>
          </a:p>
        </p:txBody>
      </p:sp>
      <p:sp>
        <p:nvSpPr>
          <p:cNvPr id="13" name="CasellaDiTesto 12">
            <a:extLst>
              <a:ext uri="{FF2B5EF4-FFF2-40B4-BE49-F238E27FC236}">
                <a16:creationId xmlns:a16="http://schemas.microsoft.com/office/drawing/2014/main" id="{E1148C18-8E25-4EF1-BF6E-B0F663413584}"/>
              </a:ext>
            </a:extLst>
          </p:cNvPr>
          <p:cNvSpPr txBox="1"/>
          <p:nvPr/>
        </p:nvSpPr>
        <p:spPr>
          <a:xfrm>
            <a:off x="6096000" y="483250"/>
            <a:ext cx="5083218" cy="1209049"/>
          </a:xfrm>
          <a:prstGeom prst="rect">
            <a:avLst/>
          </a:prstGeom>
          <a:noFill/>
        </p:spPr>
        <p:txBody>
          <a:bodyPr wrap="square" rtlCol="0">
            <a:spAutoFit/>
          </a:bodyPr>
          <a:lstStyle/>
          <a:p>
            <a:pPr algn="just"/>
            <a:r>
              <a:rPr lang="it-IT" sz="1814" dirty="0"/>
              <a:t>la velocità massima </a:t>
            </a:r>
            <a:r>
              <a:rPr lang="it-IT" sz="1814" dirty="0" err="1"/>
              <a:t>v</a:t>
            </a:r>
            <a:r>
              <a:rPr lang="it-IT" sz="1814" baseline="-25000" dirty="0" err="1"/>
              <a:t>max</a:t>
            </a:r>
            <a:r>
              <a:rPr lang="it-IT" sz="1814" dirty="0"/>
              <a:t> di una reazione enzimatica corrisponde alla velocità che si ha quando tutti i siti attivi enzimatici disponibili sono occupati da substrato (</a:t>
            </a:r>
            <a:r>
              <a:rPr lang="it-IT" sz="1814" b="1" dirty="0"/>
              <a:t>enzima saturo</a:t>
            </a:r>
            <a:r>
              <a:rPr lang="it-IT" sz="1814" dirty="0"/>
              <a:t>).</a:t>
            </a:r>
          </a:p>
        </p:txBody>
      </p:sp>
    </p:spTree>
    <p:extLst>
      <p:ext uri="{BB962C8B-B14F-4D97-AF65-F5344CB8AC3E}">
        <p14:creationId xmlns:p14="http://schemas.microsoft.com/office/powerpoint/2010/main" val="31560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out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4"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45</a:t>
            </a:fld>
            <a:endParaRPr lang="it-IT"/>
          </a:p>
        </p:txBody>
      </p:sp>
      <mc:AlternateContent xmlns:mc="http://schemas.openxmlformats.org/markup-compatibility/2006" xmlns:a14="http://schemas.microsoft.com/office/drawing/2010/main">
        <mc:Choice Requires="a14">
          <p:sp>
            <p:nvSpPr>
              <p:cNvPr id="11" name="CasellaDiTesto 10"/>
              <p:cNvSpPr txBox="1"/>
              <p:nvPr/>
            </p:nvSpPr>
            <p:spPr>
              <a:xfrm>
                <a:off x="6487864" y="0"/>
                <a:ext cx="2718949" cy="104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0</m:t>
                          </m:r>
                        </m:sub>
                      </m:sSub>
                      <m:r>
                        <a:rPr lang="it-IT" sz="3265" i="1">
                          <a:latin typeface="Cambria Math" panose="02040503050406030204" pitchFamily="18" charset="0"/>
                        </a:rPr>
                        <m:t>=</m:t>
                      </m:r>
                      <m:f>
                        <m:fPr>
                          <m:ctrlPr>
                            <a:rPr lang="it-IT" sz="3265" i="1">
                              <a:latin typeface="Cambria Math" panose="02040503050406030204" pitchFamily="18" charset="0"/>
                            </a:rPr>
                          </m:ctrlPr>
                        </m:fPr>
                        <m:num>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𝑚𝑎𝑥</m:t>
                              </m:r>
                            </m:sub>
                          </m:sSub>
                          <m:r>
                            <a:rPr lang="it-IT" sz="3265" i="1">
                              <a:latin typeface="Cambria Math" panose="02040503050406030204" pitchFamily="18" charset="0"/>
                            </a:rPr>
                            <m:t> [</m:t>
                          </m:r>
                          <m:r>
                            <a:rPr lang="it-IT" sz="3265" i="1">
                              <a:latin typeface="Cambria Math" panose="02040503050406030204" pitchFamily="18" charset="0"/>
                            </a:rPr>
                            <m:t>𝑆</m:t>
                          </m:r>
                          <m:r>
                            <a:rPr lang="it-IT" sz="3265" i="1">
                              <a:latin typeface="Cambria Math" panose="02040503050406030204" pitchFamily="18" charset="0"/>
                            </a:rPr>
                            <m:t>]</m:t>
                          </m:r>
                        </m:num>
                        <m:den>
                          <m:sSub>
                            <m:sSubPr>
                              <m:ctrlPr>
                                <a:rPr lang="it-IT" sz="3265" i="1">
                                  <a:latin typeface="Cambria Math" panose="02040503050406030204" pitchFamily="18" charset="0"/>
                                </a:rPr>
                              </m:ctrlPr>
                            </m:sSubPr>
                            <m:e>
                              <m:r>
                                <a:rPr lang="it-IT" sz="3265" i="1">
                                  <a:latin typeface="Cambria Math" panose="02040503050406030204" pitchFamily="18" charset="0"/>
                                </a:rPr>
                                <m:t>𝐾</m:t>
                              </m:r>
                            </m:e>
                            <m:sub>
                              <m:r>
                                <a:rPr lang="it-IT" sz="3265" i="1">
                                  <a:latin typeface="Cambria Math" panose="02040503050406030204" pitchFamily="18" charset="0"/>
                                </a:rPr>
                                <m:t>𝑀</m:t>
                              </m:r>
                              <m:r>
                                <a:rPr lang="it-IT" sz="3265" i="1">
                                  <a:latin typeface="Cambria Math" panose="02040503050406030204" pitchFamily="18" charset="0"/>
                                </a:rPr>
                                <m:t> </m:t>
                              </m:r>
                            </m:sub>
                          </m:sSub>
                          <m:r>
                            <a:rPr lang="it-IT" sz="3265" i="1">
                              <a:latin typeface="Cambria Math" panose="02040503050406030204" pitchFamily="18" charset="0"/>
                            </a:rPr>
                            <m:t>+[</m:t>
                          </m:r>
                          <m:r>
                            <a:rPr lang="it-IT" sz="3265" i="1">
                              <a:latin typeface="Cambria Math" panose="02040503050406030204" pitchFamily="18" charset="0"/>
                            </a:rPr>
                            <m:t>𝑆</m:t>
                          </m:r>
                          <m:r>
                            <a:rPr lang="it-IT" sz="3265" i="1">
                              <a:latin typeface="Cambria Math" panose="02040503050406030204" pitchFamily="18" charset="0"/>
                            </a:rPr>
                            <m:t>]</m:t>
                          </m:r>
                        </m:den>
                      </m:f>
                    </m:oMath>
                  </m:oMathPara>
                </a14:m>
                <a:endParaRPr lang="it-IT" sz="3265" dirty="0" err="1"/>
              </a:p>
            </p:txBody>
          </p:sp>
        </mc:Choice>
        <mc:Fallback xmlns="">
          <p:sp>
            <p:nvSpPr>
              <p:cNvPr id="11" name="CasellaDiTesto 10"/>
              <p:cNvSpPr txBox="1">
                <a:spLocks noRot="1" noChangeAspect="1" noMove="1" noResize="1" noEditPoints="1" noAdjustHandles="1" noChangeArrowheads="1" noChangeShapeType="1" noTextEdit="1"/>
              </p:cNvSpPr>
              <p:nvPr/>
            </p:nvSpPr>
            <p:spPr>
              <a:xfrm>
                <a:off x="6487864" y="0"/>
                <a:ext cx="2718949" cy="1048172"/>
              </a:xfrm>
              <a:prstGeom prst="rect">
                <a:avLst/>
              </a:prstGeom>
              <a:blipFill>
                <a:blip r:embed="rId2"/>
                <a:stretch>
                  <a:fillRect/>
                </a:stretch>
              </a:blipFill>
            </p:spPr>
            <p:txBody>
              <a:bodyPr/>
              <a:lstStyle/>
              <a:p>
                <a:r>
                  <a:rPr lang="it-IT">
                    <a:noFill/>
                  </a:rPr>
                  <a:t> </a:t>
                </a:r>
              </a:p>
            </p:txBody>
          </p:sp>
        </mc:Fallback>
      </mc:AlternateContent>
      <p:sp>
        <p:nvSpPr>
          <p:cNvPr id="12" name="CasellaDiTesto 11"/>
          <p:cNvSpPr txBox="1"/>
          <p:nvPr/>
        </p:nvSpPr>
        <p:spPr>
          <a:xfrm>
            <a:off x="1274025" y="228779"/>
            <a:ext cx="4310502" cy="371512"/>
          </a:xfrm>
          <a:prstGeom prst="rect">
            <a:avLst/>
          </a:prstGeom>
          <a:noFill/>
        </p:spPr>
        <p:txBody>
          <a:bodyPr wrap="square" rtlCol="0">
            <a:spAutoFit/>
          </a:bodyPr>
          <a:lstStyle/>
          <a:p>
            <a:r>
              <a:rPr lang="it-IT" sz="1814" b="1" dirty="0">
                <a:solidFill>
                  <a:srgbClr val="7030A0"/>
                </a:solidFill>
              </a:rPr>
              <a:t>EQUAZIONE DI MICHAELIS-MENTEN</a:t>
            </a:r>
          </a:p>
        </p:txBody>
      </p:sp>
      <p:sp>
        <p:nvSpPr>
          <p:cNvPr id="15" name="CasellaDiTesto 14"/>
          <p:cNvSpPr txBox="1"/>
          <p:nvPr/>
        </p:nvSpPr>
        <p:spPr>
          <a:xfrm>
            <a:off x="1524255" y="881886"/>
            <a:ext cx="2718948" cy="427361"/>
          </a:xfrm>
          <a:prstGeom prst="rect">
            <a:avLst/>
          </a:prstGeom>
          <a:noFill/>
        </p:spPr>
        <p:txBody>
          <a:bodyPr wrap="square" rtlCol="0">
            <a:spAutoFit/>
          </a:bodyPr>
          <a:lstStyle/>
          <a:p>
            <a:pPr algn="just"/>
            <a:r>
              <a:rPr lang="it-IT" sz="2177" dirty="0">
                <a:latin typeface="Calibri" panose="020F0502020204030204" pitchFamily="34" charset="0"/>
              </a:rPr>
              <a:t>quando v</a:t>
            </a:r>
            <a:r>
              <a:rPr lang="it-IT" sz="2177" baseline="-25000" dirty="0">
                <a:latin typeface="Calibri" panose="020F0502020204030204" pitchFamily="34" charset="0"/>
              </a:rPr>
              <a:t>0</a:t>
            </a:r>
            <a:r>
              <a:rPr lang="it-IT" sz="2177" dirty="0">
                <a:latin typeface="Calibri" panose="020F0502020204030204" pitchFamily="34" charset="0"/>
              </a:rPr>
              <a:t> = ½ </a:t>
            </a:r>
            <a:r>
              <a:rPr lang="it-IT" sz="2177" dirty="0" err="1">
                <a:latin typeface="Calibri" panose="020F0502020204030204" pitchFamily="34" charset="0"/>
              </a:rPr>
              <a:t>v</a:t>
            </a:r>
            <a:r>
              <a:rPr lang="it-IT" sz="2177" baseline="-25000" dirty="0" err="1">
                <a:latin typeface="Calibri" panose="020F0502020204030204" pitchFamily="34" charset="0"/>
              </a:rPr>
              <a:t>max</a:t>
            </a:r>
            <a:endParaRPr lang="it-IT" sz="2177" baseline="-250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CasellaDiTesto 16"/>
              <p:cNvSpPr txBox="1"/>
              <p:nvPr/>
            </p:nvSpPr>
            <p:spPr>
              <a:xfrm>
                <a:off x="1524256" y="1600302"/>
                <a:ext cx="3187604" cy="104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3265" i="1">
                              <a:latin typeface="Cambria Math" panose="02040503050406030204" pitchFamily="18" charset="0"/>
                            </a:rPr>
                          </m:ctrlPr>
                        </m:fPr>
                        <m:num>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𝑚𝑎𝑥</m:t>
                              </m:r>
                            </m:sub>
                          </m:sSub>
                        </m:num>
                        <m:den>
                          <m:r>
                            <a:rPr lang="it-IT" sz="3265" i="1">
                              <a:latin typeface="Cambria Math" panose="02040503050406030204" pitchFamily="18" charset="0"/>
                            </a:rPr>
                            <m:t>2</m:t>
                          </m:r>
                        </m:den>
                      </m:f>
                      <m:r>
                        <a:rPr lang="it-IT" sz="3265" i="1">
                          <a:latin typeface="Cambria Math" panose="02040503050406030204" pitchFamily="18" charset="0"/>
                        </a:rPr>
                        <m:t>=</m:t>
                      </m:r>
                      <m:f>
                        <m:fPr>
                          <m:ctrlPr>
                            <a:rPr lang="it-IT" sz="3265" i="1">
                              <a:latin typeface="Cambria Math" panose="02040503050406030204" pitchFamily="18" charset="0"/>
                            </a:rPr>
                          </m:ctrlPr>
                        </m:fPr>
                        <m:num>
                          <m:sSub>
                            <m:sSubPr>
                              <m:ctrlPr>
                                <a:rPr lang="it-IT" sz="3265" i="1">
                                  <a:latin typeface="Cambria Math" panose="02040503050406030204" pitchFamily="18" charset="0"/>
                                </a:rPr>
                              </m:ctrlPr>
                            </m:sSubPr>
                            <m:e>
                              <m:r>
                                <a:rPr lang="it-IT" sz="3265" i="1">
                                  <a:latin typeface="Cambria Math" panose="02040503050406030204" pitchFamily="18" charset="0"/>
                                </a:rPr>
                                <m:t>𝑣</m:t>
                              </m:r>
                            </m:e>
                            <m:sub>
                              <m:r>
                                <a:rPr lang="it-IT" sz="3265" i="1">
                                  <a:latin typeface="Cambria Math" panose="02040503050406030204" pitchFamily="18" charset="0"/>
                                </a:rPr>
                                <m:t>𝑚𝑎𝑥</m:t>
                              </m:r>
                            </m:sub>
                          </m:sSub>
                          <m:r>
                            <a:rPr lang="it-IT" sz="3265" i="1">
                              <a:latin typeface="Cambria Math" panose="02040503050406030204" pitchFamily="18" charset="0"/>
                            </a:rPr>
                            <m:t> [</m:t>
                          </m:r>
                          <m:r>
                            <a:rPr lang="it-IT" sz="3265" i="1">
                              <a:latin typeface="Cambria Math" panose="02040503050406030204" pitchFamily="18" charset="0"/>
                            </a:rPr>
                            <m:t>𝑆</m:t>
                          </m:r>
                          <m:r>
                            <a:rPr lang="it-IT" sz="3265" i="1">
                              <a:latin typeface="Cambria Math" panose="02040503050406030204" pitchFamily="18" charset="0"/>
                            </a:rPr>
                            <m:t>]</m:t>
                          </m:r>
                        </m:num>
                        <m:den>
                          <m:sSub>
                            <m:sSubPr>
                              <m:ctrlPr>
                                <a:rPr lang="it-IT" sz="3265" i="1">
                                  <a:latin typeface="Cambria Math" panose="02040503050406030204" pitchFamily="18" charset="0"/>
                                </a:rPr>
                              </m:ctrlPr>
                            </m:sSubPr>
                            <m:e>
                              <m:r>
                                <a:rPr lang="it-IT" sz="3265" i="1">
                                  <a:latin typeface="Cambria Math" panose="02040503050406030204" pitchFamily="18" charset="0"/>
                                </a:rPr>
                                <m:t>𝐾</m:t>
                              </m:r>
                            </m:e>
                            <m:sub>
                              <m:r>
                                <a:rPr lang="it-IT" sz="3265" i="1">
                                  <a:latin typeface="Cambria Math" panose="02040503050406030204" pitchFamily="18" charset="0"/>
                                </a:rPr>
                                <m:t>𝑀</m:t>
                              </m:r>
                              <m:r>
                                <a:rPr lang="it-IT" sz="3265" i="1">
                                  <a:latin typeface="Cambria Math" panose="02040503050406030204" pitchFamily="18" charset="0"/>
                                </a:rPr>
                                <m:t> </m:t>
                              </m:r>
                            </m:sub>
                          </m:sSub>
                          <m:r>
                            <a:rPr lang="it-IT" sz="3265" i="1">
                              <a:latin typeface="Cambria Math" panose="02040503050406030204" pitchFamily="18" charset="0"/>
                            </a:rPr>
                            <m:t>+[</m:t>
                          </m:r>
                          <m:r>
                            <a:rPr lang="it-IT" sz="3265" i="1">
                              <a:latin typeface="Cambria Math" panose="02040503050406030204" pitchFamily="18" charset="0"/>
                            </a:rPr>
                            <m:t>𝑆</m:t>
                          </m:r>
                          <m:r>
                            <a:rPr lang="it-IT" sz="3265" i="1">
                              <a:latin typeface="Cambria Math" panose="02040503050406030204" pitchFamily="18" charset="0"/>
                            </a:rPr>
                            <m:t>]</m:t>
                          </m:r>
                        </m:den>
                      </m:f>
                    </m:oMath>
                  </m:oMathPara>
                </a14:m>
                <a:endParaRPr lang="it-IT" sz="3265" dirty="0" err="1"/>
              </a:p>
            </p:txBody>
          </p:sp>
        </mc:Choice>
        <mc:Fallback xmlns="">
          <p:sp>
            <p:nvSpPr>
              <p:cNvPr id="17" name="CasellaDiTesto 16"/>
              <p:cNvSpPr txBox="1">
                <a:spLocks noRot="1" noChangeAspect="1" noMove="1" noResize="1" noEditPoints="1" noAdjustHandles="1" noChangeArrowheads="1" noChangeShapeType="1" noTextEdit="1"/>
              </p:cNvSpPr>
              <p:nvPr/>
            </p:nvSpPr>
            <p:spPr>
              <a:xfrm>
                <a:off x="1524256" y="1600302"/>
                <a:ext cx="3187604" cy="1048172"/>
              </a:xfrm>
              <a:prstGeom prst="rect">
                <a:avLst/>
              </a:prstGeom>
              <a:blipFill>
                <a:blip r:embed="rId3"/>
                <a:stretch>
                  <a:fillRect/>
                </a:stretch>
              </a:blipFill>
            </p:spPr>
            <p:txBody>
              <a:bodyPr/>
              <a:lstStyle/>
              <a:p>
                <a:r>
                  <a:rPr lang="it-IT">
                    <a:noFill/>
                  </a:rPr>
                  <a:t> </a:t>
                </a:r>
              </a:p>
            </p:txBody>
          </p:sp>
        </mc:Fallback>
      </mc:AlternateContent>
      <p:grpSp>
        <p:nvGrpSpPr>
          <p:cNvPr id="6" name="Gruppo 5"/>
          <p:cNvGrpSpPr/>
          <p:nvPr/>
        </p:nvGrpSpPr>
        <p:grpSpPr>
          <a:xfrm>
            <a:off x="1431461" y="1665613"/>
            <a:ext cx="2416494" cy="522485"/>
            <a:chOff x="203830" y="1836415"/>
            <a:chExt cx="2664296" cy="576064"/>
          </a:xfrm>
        </p:grpSpPr>
        <p:cxnSp>
          <p:nvCxnSpPr>
            <p:cNvPr id="5" name="Connettore 1 4"/>
            <p:cNvCxnSpPr/>
            <p:nvPr/>
          </p:nvCxnSpPr>
          <p:spPr bwMode="auto">
            <a:xfrm flipV="1">
              <a:off x="203830" y="1908423"/>
              <a:ext cx="864096" cy="504056"/>
            </a:xfrm>
            <a:prstGeom prst="line">
              <a:avLst/>
            </a:prstGeom>
            <a:solidFill>
              <a:srgbClr val="008152"/>
            </a:solidFill>
            <a:ln w="44450" cap="flat" cmpd="sng" algn="ctr">
              <a:solidFill>
                <a:srgbClr val="FF0000"/>
              </a:solidFill>
              <a:prstDash val="solid"/>
              <a:round/>
              <a:headEnd type="none" w="med" len="med"/>
              <a:tailEnd type="none" w="med" len="med"/>
            </a:ln>
            <a:effectLst/>
          </p:spPr>
        </p:cxnSp>
        <p:cxnSp>
          <p:nvCxnSpPr>
            <p:cNvPr id="19" name="Connettore 1 18"/>
            <p:cNvCxnSpPr/>
            <p:nvPr/>
          </p:nvCxnSpPr>
          <p:spPr bwMode="auto">
            <a:xfrm flipV="1">
              <a:off x="2004030" y="1836415"/>
              <a:ext cx="864096" cy="504056"/>
            </a:xfrm>
            <a:prstGeom prst="line">
              <a:avLst/>
            </a:prstGeom>
            <a:solidFill>
              <a:srgbClr val="008152"/>
            </a:solidFill>
            <a:ln w="44450" cap="flat" cmpd="sng" algn="ctr">
              <a:solidFill>
                <a:srgbClr val="FF0000"/>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21" name="CasellaDiTesto 20"/>
              <p:cNvSpPr txBox="1"/>
              <p:nvPr/>
            </p:nvSpPr>
            <p:spPr>
              <a:xfrm>
                <a:off x="1589566" y="2971826"/>
                <a:ext cx="2534155" cy="1048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sz="3265" i="1">
                              <a:latin typeface="Cambria Math" panose="02040503050406030204" pitchFamily="18" charset="0"/>
                            </a:rPr>
                          </m:ctrlPr>
                        </m:fPr>
                        <m:num>
                          <m:r>
                            <a:rPr lang="it-IT" sz="3265" i="1">
                              <a:latin typeface="Cambria Math" panose="02040503050406030204" pitchFamily="18" charset="0"/>
                            </a:rPr>
                            <m:t>1</m:t>
                          </m:r>
                        </m:num>
                        <m:den>
                          <m:r>
                            <a:rPr lang="it-IT" sz="3265" i="1">
                              <a:latin typeface="Cambria Math" panose="02040503050406030204" pitchFamily="18" charset="0"/>
                            </a:rPr>
                            <m:t>2</m:t>
                          </m:r>
                        </m:den>
                      </m:f>
                      <m:r>
                        <a:rPr lang="it-IT" sz="3265" i="1">
                          <a:latin typeface="Cambria Math" panose="02040503050406030204" pitchFamily="18" charset="0"/>
                        </a:rPr>
                        <m:t>=</m:t>
                      </m:r>
                      <m:f>
                        <m:fPr>
                          <m:ctrlPr>
                            <a:rPr lang="it-IT" sz="3265" i="1">
                              <a:latin typeface="Cambria Math" panose="02040503050406030204" pitchFamily="18" charset="0"/>
                            </a:rPr>
                          </m:ctrlPr>
                        </m:fPr>
                        <m:num>
                          <m:r>
                            <a:rPr lang="it-IT" sz="3265" i="1">
                              <a:latin typeface="Cambria Math" panose="02040503050406030204" pitchFamily="18" charset="0"/>
                            </a:rPr>
                            <m:t> [</m:t>
                          </m:r>
                          <m:r>
                            <a:rPr lang="it-IT" sz="3265" i="1">
                              <a:latin typeface="Cambria Math" panose="02040503050406030204" pitchFamily="18" charset="0"/>
                            </a:rPr>
                            <m:t>𝑆</m:t>
                          </m:r>
                          <m:r>
                            <a:rPr lang="it-IT" sz="3265" i="1">
                              <a:latin typeface="Cambria Math" panose="02040503050406030204" pitchFamily="18" charset="0"/>
                            </a:rPr>
                            <m:t>]</m:t>
                          </m:r>
                        </m:num>
                        <m:den>
                          <m:sSub>
                            <m:sSubPr>
                              <m:ctrlPr>
                                <a:rPr lang="it-IT" sz="3265" i="1">
                                  <a:latin typeface="Cambria Math" panose="02040503050406030204" pitchFamily="18" charset="0"/>
                                </a:rPr>
                              </m:ctrlPr>
                            </m:sSubPr>
                            <m:e>
                              <m:r>
                                <a:rPr lang="it-IT" sz="3265" i="1">
                                  <a:latin typeface="Cambria Math" panose="02040503050406030204" pitchFamily="18" charset="0"/>
                                </a:rPr>
                                <m:t>𝐾</m:t>
                              </m:r>
                            </m:e>
                            <m:sub>
                              <m:r>
                                <a:rPr lang="it-IT" sz="3265" i="1">
                                  <a:latin typeface="Cambria Math" panose="02040503050406030204" pitchFamily="18" charset="0"/>
                                </a:rPr>
                                <m:t>𝑀</m:t>
                              </m:r>
                              <m:r>
                                <a:rPr lang="it-IT" sz="3265" i="1">
                                  <a:latin typeface="Cambria Math" panose="02040503050406030204" pitchFamily="18" charset="0"/>
                                </a:rPr>
                                <m:t> </m:t>
                              </m:r>
                            </m:sub>
                          </m:sSub>
                          <m:r>
                            <a:rPr lang="it-IT" sz="3265" i="1">
                              <a:latin typeface="Cambria Math" panose="02040503050406030204" pitchFamily="18" charset="0"/>
                            </a:rPr>
                            <m:t>+[</m:t>
                          </m:r>
                          <m:r>
                            <a:rPr lang="it-IT" sz="3265" i="1">
                              <a:latin typeface="Cambria Math" panose="02040503050406030204" pitchFamily="18" charset="0"/>
                            </a:rPr>
                            <m:t>𝑆</m:t>
                          </m:r>
                          <m:r>
                            <a:rPr lang="it-IT" sz="3265" i="1">
                              <a:latin typeface="Cambria Math" panose="02040503050406030204" pitchFamily="18" charset="0"/>
                            </a:rPr>
                            <m:t>]</m:t>
                          </m:r>
                        </m:den>
                      </m:f>
                    </m:oMath>
                  </m:oMathPara>
                </a14:m>
                <a:endParaRPr lang="it-IT" sz="3265" dirty="0" err="1"/>
              </a:p>
            </p:txBody>
          </p:sp>
        </mc:Choice>
        <mc:Fallback xmlns="">
          <p:sp>
            <p:nvSpPr>
              <p:cNvPr id="21" name="CasellaDiTesto 20"/>
              <p:cNvSpPr txBox="1">
                <a:spLocks noRot="1" noChangeAspect="1" noMove="1" noResize="1" noEditPoints="1" noAdjustHandles="1" noChangeArrowheads="1" noChangeShapeType="1" noTextEdit="1"/>
              </p:cNvSpPr>
              <p:nvPr/>
            </p:nvSpPr>
            <p:spPr>
              <a:xfrm>
                <a:off x="1589566" y="2971826"/>
                <a:ext cx="2534155" cy="1048172"/>
              </a:xfrm>
              <a:prstGeom prst="rect">
                <a:avLst/>
              </a:prstGeom>
              <a:blipFill>
                <a:blip r:embed="rId4"/>
                <a:stretch>
                  <a:fillRect/>
                </a:stretch>
              </a:blipFill>
            </p:spPr>
            <p:txBody>
              <a:bodyPr/>
              <a:lstStyle/>
              <a:p>
                <a:r>
                  <a:rPr lang="it-IT">
                    <a:noFill/>
                  </a:rPr>
                  <a:t> </a:t>
                </a:r>
              </a:p>
            </p:txBody>
          </p:sp>
        </mc:Fallback>
      </mc:AlternateContent>
      <p:sp>
        <p:nvSpPr>
          <p:cNvPr id="24" name="CasellaDiTesto 23"/>
          <p:cNvSpPr txBox="1"/>
          <p:nvPr/>
        </p:nvSpPr>
        <p:spPr>
          <a:xfrm>
            <a:off x="1589566" y="4343349"/>
            <a:ext cx="1894008" cy="427361"/>
          </a:xfrm>
          <a:prstGeom prst="rect">
            <a:avLst/>
          </a:prstGeom>
          <a:noFill/>
        </p:spPr>
        <p:txBody>
          <a:bodyPr wrap="square" rtlCol="0">
            <a:spAutoFit/>
          </a:bodyPr>
          <a:lstStyle/>
          <a:p>
            <a:pPr algn="just"/>
            <a:r>
              <a:rPr lang="it-IT" sz="2177" dirty="0">
                <a:latin typeface="Calibri" panose="020F0502020204030204" pitchFamily="34" charset="0"/>
              </a:rPr>
              <a:t>da cui si ricava</a:t>
            </a:r>
          </a:p>
        </p:txBody>
      </p:sp>
      <p:sp>
        <p:nvSpPr>
          <p:cNvPr id="25" name="CasellaDiTesto 24"/>
          <p:cNvSpPr txBox="1"/>
          <p:nvPr/>
        </p:nvSpPr>
        <p:spPr>
          <a:xfrm>
            <a:off x="3483575" y="4278038"/>
            <a:ext cx="1632766" cy="594778"/>
          </a:xfrm>
          <a:prstGeom prst="rect">
            <a:avLst/>
          </a:prstGeom>
          <a:noFill/>
        </p:spPr>
        <p:txBody>
          <a:bodyPr wrap="square" rtlCol="0">
            <a:spAutoFit/>
          </a:bodyPr>
          <a:lstStyle/>
          <a:p>
            <a:pPr algn="just"/>
            <a:r>
              <a:rPr lang="it-IT" sz="3265" b="1" dirty="0">
                <a:solidFill>
                  <a:srgbClr val="FF0000"/>
                </a:solidFill>
                <a:latin typeface="Calibri" panose="020F0502020204030204" pitchFamily="34" charset="0"/>
              </a:rPr>
              <a:t>K</a:t>
            </a:r>
            <a:r>
              <a:rPr lang="it-IT" sz="3265" b="1" baseline="-25000" dirty="0">
                <a:solidFill>
                  <a:srgbClr val="FF0000"/>
                </a:solidFill>
                <a:latin typeface="Calibri" panose="020F0502020204030204" pitchFamily="34" charset="0"/>
              </a:rPr>
              <a:t>M</a:t>
            </a:r>
            <a:r>
              <a:rPr lang="it-IT" sz="3265" b="1" dirty="0">
                <a:solidFill>
                  <a:srgbClr val="FF0000"/>
                </a:solidFill>
                <a:latin typeface="Calibri" panose="020F0502020204030204" pitchFamily="34" charset="0"/>
              </a:rPr>
              <a:t> = [S]</a:t>
            </a:r>
          </a:p>
        </p:txBody>
      </p:sp>
      <p:sp>
        <p:nvSpPr>
          <p:cNvPr id="26" name="CasellaDiTesto 25"/>
          <p:cNvSpPr txBox="1"/>
          <p:nvPr/>
        </p:nvSpPr>
        <p:spPr>
          <a:xfrm>
            <a:off x="1654877" y="4931145"/>
            <a:ext cx="8947557" cy="1097416"/>
          </a:xfrm>
          <a:prstGeom prst="rect">
            <a:avLst/>
          </a:prstGeom>
          <a:noFill/>
        </p:spPr>
        <p:txBody>
          <a:bodyPr wrap="square" rtlCol="0">
            <a:spAutoFit/>
          </a:bodyPr>
          <a:lstStyle/>
          <a:p>
            <a:pPr algn="just"/>
            <a:r>
              <a:rPr lang="it-IT" sz="2177" dirty="0">
                <a:latin typeface="Calibri" panose="020F0502020204030204" pitchFamily="34" charset="0"/>
              </a:rPr>
              <a:t>ovvero, la costante di </a:t>
            </a:r>
            <a:r>
              <a:rPr lang="it-IT" sz="2177" dirty="0" err="1">
                <a:latin typeface="Calibri" panose="020F0502020204030204" pitchFamily="34" charset="0"/>
              </a:rPr>
              <a:t>Michaelis-Menten</a:t>
            </a:r>
            <a:r>
              <a:rPr lang="it-IT" sz="2177" dirty="0">
                <a:latin typeface="Calibri" panose="020F0502020204030204" pitchFamily="34" charset="0"/>
              </a:rPr>
              <a:t> K</a:t>
            </a:r>
            <a:r>
              <a:rPr lang="it-IT" sz="2177" baseline="-25000" dirty="0">
                <a:latin typeface="Calibri" panose="020F0502020204030204" pitchFamily="34" charset="0"/>
              </a:rPr>
              <a:t>M</a:t>
            </a:r>
            <a:r>
              <a:rPr lang="it-IT" sz="2177" dirty="0">
                <a:latin typeface="Calibri" panose="020F0502020204030204" pitchFamily="34" charset="0"/>
              </a:rPr>
              <a:t> rappresenta la concentrazione di substrato per la quale v</a:t>
            </a:r>
            <a:r>
              <a:rPr lang="it-IT" sz="2177" baseline="-25000" dirty="0">
                <a:latin typeface="Calibri" panose="020F0502020204030204" pitchFamily="34" charset="0"/>
              </a:rPr>
              <a:t>0</a:t>
            </a:r>
            <a:r>
              <a:rPr lang="it-IT" sz="2177" dirty="0">
                <a:latin typeface="Calibri" panose="020F0502020204030204" pitchFamily="34" charset="0"/>
              </a:rPr>
              <a:t> = ½ </a:t>
            </a:r>
            <a:r>
              <a:rPr lang="it-IT" sz="2177" dirty="0" err="1">
                <a:latin typeface="Calibri" panose="020F0502020204030204" pitchFamily="34" charset="0"/>
              </a:rPr>
              <a:t>v</a:t>
            </a:r>
            <a:r>
              <a:rPr lang="it-IT" sz="2177" baseline="-25000" dirty="0" err="1">
                <a:latin typeface="Calibri" panose="020F0502020204030204" pitchFamily="34" charset="0"/>
              </a:rPr>
              <a:t>max</a:t>
            </a:r>
            <a:r>
              <a:rPr lang="it-IT" sz="2177" dirty="0">
                <a:latin typeface="Calibri" panose="020F0502020204030204" pitchFamily="34" charset="0"/>
              </a:rPr>
              <a:t>.</a:t>
            </a:r>
            <a:r>
              <a:rPr lang="it-IT" sz="2177" b="1" dirty="0">
                <a:latin typeface="Calibri" panose="020F0502020204030204" pitchFamily="34" charset="0"/>
              </a:rPr>
              <a:t> Quanto maggiore è K</a:t>
            </a:r>
            <a:r>
              <a:rPr lang="it-IT" sz="2177" b="1" baseline="-25000" dirty="0">
                <a:latin typeface="Calibri" panose="020F0502020204030204" pitchFamily="34" charset="0"/>
              </a:rPr>
              <a:t>M</a:t>
            </a:r>
            <a:r>
              <a:rPr lang="it-IT" sz="2177" b="1" dirty="0">
                <a:latin typeface="Calibri" panose="020F0502020204030204" pitchFamily="34" charset="0"/>
              </a:rPr>
              <a:t>, tanto </a:t>
            </a:r>
            <a:r>
              <a:rPr lang="it-IT" sz="2177" b="1" dirty="0">
                <a:solidFill>
                  <a:srgbClr val="FF0000"/>
                </a:solidFill>
                <a:latin typeface="Calibri" panose="020F0502020204030204" pitchFamily="34" charset="0"/>
              </a:rPr>
              <a:t>minore</a:t>
            </a:r>
            <a:r>
              <a:rPr lang="it-IT" sz="2177" b="1" dirty="0">
                <a:latin typeface="Calibri" panose="020F0502020204030204" pitchFamily="34" charset="0"/>
              </a:rPr>
              <a:t> è l’affinità del substrato per l’enzima.</a:t>
            </a:r>
            <a:endParaRPr lang="it-IT" sz="2177" dirty="0">
              <a:latin typeface="Calibri" panose="020F0502020204030204" pitchFamily="34" charset="0"/>
            </a:endParaRPr>
          </a:p>
        </p:txBody>
      </p:sp>
      <p:pic>
        <p:nvPicPr>
          <p:cNvPr id="16" name="Immagine 15"/>
          <p:cNvPicPr>
            <a:picLocks noChangeAspect="1"/>
          </p:cNvPicPr>
          <p:nvPr/>
        </p:nvPicPr>
        <p:blipFill>
          <a:blip r:embed="rId5"/>
          <a:stretch>
            <a:fillRect/>
          </a:stretch>
        </p:blipFill>
        <p:spPr>
          <a:xfrm>
            <a:off x="5312272" y="1404371"/>
            <a:ext cx="5166178" cy="3395164"/>
          </a:xfrm>
          <a:prstGeom prst="rect">
            <a:avLst/>
          </a:prstGeom>
        </p:spPr>
      </p:pic>
    </p:spTree>
    <p:extLst>
      <p:ext uri="{BB962C8B-B14F-4D97-AF65-F5344CB8AC3E}">
        <p14:creationId xmlns:p14="http://schemas.microsoft.com/office/powerpoint/2010/main" val="376804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21" grpId="0"/>
      <p:bldP spid="24" grpId="0"/>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6589" y="163469"/>
            <a:ext cx="4114570" cy="427361"/>
          </a:xfrm>
          <a:prstGeom prst="rect">
            <a:avLst/>
          </a:prstGeom>
          <a:noFill/>
        </p:spPr>
        <p:txBody>
          <a:bodyPr wrap="square" rtlCol="0">
            <a:spAutoFit/>
          </a:bodyPr>
          <a:lstStyle/>
          <a:p>
            <a:r>
              <a:rPr lang="it-IT" sz="2177" b="1" dirty="0">
                <a:solidFill>
                  <a:srgbClr val="FF0000"/>
                </a:solidFill>
              </a:rPr>
              <a:t>INIBIZIONE COMPETITIVA</a:t>
            </a:r>
          </a:p>
        </p:txBody>
      </p:sp>
      <p:sp>
        <p:nvSpPr>
          <p:cNvPr id="3" name="CasellaDiTesto 2"/>
          <p:cNvSpPr txBox="1"/>
          <p:nvPr/>
        </p:nvSpPr>
        <p:spPr>
          <a:xfrm>
            <a:off x="7467523" y="163468"/>
            <a:ext cx="3069600" cy="929870"/>
          </a:xfrm>
          <a:prstGeom prst="rect">
            <a:avLst/>
          </a:prstGeom>
          <a:noFill/>
        </p:spPr>
        <p:txBody>
          <a:bodyPr wrap="square" rtlCol="0">
            <a:spAutoFit/>
          </a:bodyPr>
          <a:lstStyle/>
          <a:p>
            <a:pPr algn="just"/>
            <a:r>
              <a:rPr lang="it-IT" sz="1814" dirty="0"/>
              <a:t>gli inibitori possono essere:</a:t>
            </a:r>
          </a:p>
          <a:p>
            <a:pPr marL="311010" indent="-311010" algn="just">
              <a:buFont typeface="Arial" panose="020B0604020202020204" pitchFamily="34" charset="0"/>
              <a:buChar char="•"/>
            </a:pPr>
            <a:r>
              <a:rPr lang="it-IT" sz="1814" b="1" dirty="0"/>
              <a:t>competitivi</a:t>
            </a:r>
          </a:p>
          <a:p>
            <a:pPr marL="311010" indent="-311010" algn="just">
              <a:buFont typeface="Arial" panose="020B0604020202020204" pitchFamily="34" charset="0"/>
              <a:buChar char="•"/>
            </a:pPr>
            <a:r>
              <a:rPr lang="it-IT" sz="1814" b="1" dirty="0"/>
              <a:t>non competitivi</a:t>
            </a:r>
          </a:p>
        </p:txBody>
      </p:sp>
      <p:sp>
        <p:nvSpPr>
          <p:cNvPr id="6" name="CasellaDiTesto 5"/>
          <p:cNvSpPr txBox="1"/>
          <p:nvPr/>
        </p:nvSpPr>
        <p:spPr>
          <a:xfrm>
            <a:off x="1524256" y="5061766"/>
            <a:ext cx="8555693" cy="929870"/>
          </a:xfrm>
          <a:prstGeom prst="rect">
            <a:avLst/>
          </a:prstGeom>
          <a:noFill/>
        </p:spPr>
        <p:txBody>
          <a:bodyPr wrap="square" rtlCol="0">
            <a:spAutoFit/>
          </a:bodyPr>
          <a:lstStyle/>
          <a:p>
            <a:pPr algn="just"/>
            <a:r>
              <a:rPr lang="it-IT" sz="1814" dirty="0"/>
              <a:t>L’inibitore compete con il substrato per il sito attivo. Aumentando [S] è il substrato che va a occupare il sito attivo riducendo l’effetto di inibizione (viene spostato a destra l’equilibrio E + S = ES).   </a:t>
            </a:r>
            <a:r>
              <a:rPr lang="it-IT" sz="1814" dirty="0" err="1"/>
              <a:t>v</a:t>
            </a:r>
            <a:r>
              <a:rPr lang="it-IT" sz="1814" baseline="-25000" dirty="0" err="1"/>
              <a:t>max</a:t>
            </a:r>
            <a:r>
              <a:rPr lang="it-IT" sz="1814" dirty="0"/>
              <a:t> rimane uguale, mentre K</a:t>
            </a:r>
            <a:r>
              <a:rPr lang="it-IT" sz="1814" baseline="-25000" dirty="0"/>
              <a:t>M</a:t>
            </a:r>
            <a:r>
              <a:rPr lang="it-IT" sz="1814" dirty="0"/>
              <a:t> aumenta.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566" y="1012506"/>
            <a:ext cx="4665047" cy="3265532"/>
          </a:xfrm>
          <a:prstGeom prst="rect">
            <a:avLst/>
          </a:prstGeom>
        </p:spPr>
      </p:pic>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796" y="1992166"/>
            <a:ext cx="3722706" cy="2578750"/>
          </a:xfrm>
          <a:prstGeom prst="rect">
            <a:avLst/>
          </a:prstGeom>
        </p:spPr>
      </p:pic>
    </p:spTree>
    <p:extLst>
      <p:ext uri="{BB962C8B-B14F-4D97-AF65-F5344CB8AC3E}">
        <p14:creationId xmlns:p14="http://schemas.microsoft.com/office/powerpoint/2010/main" val="8060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29824" y="163469"/>
            <a:ext cx="4834765" cy="427361"/>
          </a:xfrm>
          <a:prstGeom prst="rect">
            <a:avLst/>
          </a:prstGeom>
          <a:noFill/>
        </p:spPr>
        <p:txBody>
          <a:bodyPr wrap="square" rtlCol="0">
            <a:spAutoFit/>
          </a:bodyPr>
          <a:lstStyle/>
          <a:p>
            <a:r>
              <a:rPr lang="it-IT" sz="2177" b="1" dirty="0">
                <a:solidFill>
                  <a:srgbClr val="0070C0"/>
                </a:solidFill>
              </a:rPr>
              <a:t>INIBIZIONE NON COMPETITIVA</a:t>
            </a:r>
          </a:p>
        </p:txBody>
      </p:sp>
      <p:sp>
        <p:nvSpPr>
          <p:cNvPr id="6" name="CasellaDiTesto 5"/>
          <p:cNvSpPr txBox="1"/>
          <p:nvPr/>
        </p:nvSpPr>
        <p:spPr>
          <a:xfrm>
            <a:off x="1654877" y="5061766"/>
            <a:ext cx="8490383" cy="929870"/>
          </a:xfrm>
          <a:prstGeom prst="rect">
            <a:avLst/>
          </a:prstGeom>
          <a:noFill/>
        </p:spPr>
        <p:txBody>
          <a:bodyPr wrap="square" rtlCol="0">
            <a:spAutoFit/>
          </a:bodyPr>
          <a:lstStyle/>
          <a:p>
            <a:pPr algn="just"/>
            <a:r>
              <a:rPr lang="it-IT" sz="1814" dirty="0"/>
              <a:t>L’inibitore può legarsi al complesso ES, oppure all’enzima libero. Diminuisce </a:t>
            </a:r>
            <a:r>
              <a:rPr lang="it-IT" sz="1814" dirty="0" err="1"/>
              <a:t>v</a:t>
            </a:r>
            <a:r>
              <a:rPr lang="it-IT" sz="1814" baseline="-25000" dirty="0" err="1"/>
              <a:t>max</a:t>
            </a:r>
            <a:r>
              <a:rPr lang="it-IT" sz="1814" dirty="0"/>
              <a:t> mentre K</a:t>
            </a:r>
            <a:r>
              <a:rPr lang="it-IT" sz="1814" baseline="-25000" dirty="0"/>
              <a:t>M</a:t>
            </a:r>
            <a:r>
              <a:rPr lang="it-IT" sz="1814" dirty="0"/>
              <a:t> rimane costante, dato che l’inibitore sottrae parte del complesso ES alla reazione, ma non influenza l’affinità del substrato per l’enzima.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741" y="841856"/>
            <a:ext cx="4310502" cy="3893357"/>
          </a:xfrm>
          <a:prstGeom prst="rect">
            <a:avLst/>
          </a:prstGeom>
        </p:spPr>
      </p:pic>
      <p:pic>
        <p:nvPicPr>
          <p:cNvPr id="7" name="Immagine 6"/>
          <p:cNvPicPr>
            <a:picLocks noChangeAspect="1"/>
          </p:cNvPicPr>
          <p:nvPr/>
        </p:nvPicPr>
        <p:blipFill>
          <a:blip r:embed="rId3"/>
          <a:stretch>
            <a:fillRect/>
          </a:stretch>
        </p:blipFill>
        <p:spPr>
          <a:xfrm>
            <a:off x="6683796" y="1534992"/>
            <a:ext cx="3749366" cy="2807705"/>
          </a:xfrm>
          <a:prstGeom prst="rect">
            <a:avLst/>
          </a:prstGeom>
        </p:spPr>
      </p:pic>
    </p:spTree>
    <p:extLst>
      <p:ext uri="{BB962C8B-B14F-4D97-AF65-F5344CB8AC3E}">
        <p14:creationId xmlns:p14="http://schemas.microsoft.com/office/powerpoint/2010/main" val="18495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48</a:t>
            </a:fld>
            <a:endParaRPr lang="it-IT"/>
          </a:p>
        </p:txBody>
      </p:sp>
      <p:sp>
        <p:nvSpPr>
          <p:cNvPr id="3" name="CasellaDiTesto 2"/>
          <p:cNvSpPr txBox="1"/>
          <p:nvPr/>
        </p:nvSpPr>
        <p:spPr>
          <a:xfrm>
            <a:off x="3973404" y="1674581"/>
            <a:ext cx="4245191" cy="483209"/>
          </a:xfrm>
          <a:prstGeom prst="rect">
            <a:avLst/>
          </a:prstGeom>
          <a:noFill/>
        </p:spPr>
        <p:txBody>
          <a:bodyPr wrap="square" rtlCol="0">
            <a:spAutoFit/>
          </a:bodyPr>
          <a:lstStyle/>
          <a:p>
            <a:pPr algn="just"/>
            <a:r>
              <a:rPr lang="it-IT" sz="2540" dirty="0"/>
              <a:t>A </a:t>
            </a:r>
            <a:r>
              <a:rPr lang="it-IT" sz="2540" dirty="0">
                <a:sym typeface="Wingdings" panose="05000000000000000000" pitchFamily="2" charset="2"/>
              </a:rPr>
              <a:t>  B  C  D  E   F</a:t>
            </a:r>
            <a:endParaRPr lang="it-IT" sz="2540" dirty="0"/>
          </a:p>
        </p:txBody>
      </p:sp>
      <p:sp>
        <p:nvSpPr>
          <p:cNvPr id="4" name="CasellaDiTesto 3"/>
          <p:cNvSpPr txBox="1"/>
          <p:nvPr/>
        </p:nvSpPr>
        <p:spPr>
          <a:xfrm>
            <a:off x="2046741" y="490021"/>
            <a:ext cx="7902587" cy="762388"/>
          </a:xfrm>
          <a:prstGeom prst="rect">
            <a:avLst/>
          </a:prstGeom>
          <a:noFill/>
        </p:spPr>
        <p:txBody>
          <a:bodyPr wrap="square" rtlCol="0">
            <a:spAutoFit/>
          </a:bodyPr>
          <a:lstStyle/>
          <a:p>
            <a:pPr algn="just"/>
            <a:r>
              <a:rPr lang="it-IT" sz="2177" dirty="0"/>
              <a:t>Quando si ha una catena di reazioni catalizzate da enzimi (una </a:t>
            </a:r>
            <a:r>
              <a:rPr lang="it-IT" sz="2177" b="1" dirty="0"/>
              <a:t>via metabolica</a:t>
            </a:r>
            <a:r>
              <a:rPr lang="it-IT" sz="2177" dirty="0"/>
              <a:t>) che porta dal precursore A al prodotto F:</a:t>
            </a:r>
          </a:p>
        </p:txBody>
      </p:sp>
      <p:sp>
        <p:nvSpPr>
          <p:cNvPr id="5" name="CasellaDiTesto 4"/>
          <p:cNvSpPr txBox="1"/>
          <p:nvPr/>
        </p:nvSpPr>
        <p:spPr>
          <a:xfrm>
            <a:off x="2046741" y="2579962"/>
            <a:ext cx="7902587" cy="1432443"/>
          </a:xfrm>
          <a:prstGeom prst="rect">
            <a:avLst/>
          </a:prstGeom>
          <a:noFill/>
        </p:spPr>
        <p:txBody>
          <a:bodyPr wrap="square" rtlCol="0">
            <a:spAutoFit/>
          </a:bodyPr>
          <a:lstStyle/>
          <a:p>
            <a:pPr algn="just"/>
            <a:r>
              <a:rPr lang="it-IT" sz="2177" dirty="0"/>
              <a:t>è opportuno che la velocità con cui si produce F sia regolata dalla necessità che l’organismo ne ha, in modo da non sprecare materiali ed energia per produrlo quando non serve, e accelerarne la produzione quando è richiesto.</a:t>
            </a:r>
          </a:p>
        </p:txBody>
      </p:sp>
      <p:sp>
        <p:nvSpPr>
          <p:cNvPr id="7" name="CasellaDiTesto 6">
            <a:extLst>
              <a:ext uri="{FF2B5EF4-FFF2-40B4-BE49-F238E27FC236}">
                <a16:creationId xmlns:a16="http://schemas.microsoft.com/office/drawing/2014/main" id="{7945B380-94E2-4024-ABC6-349F64A3381B}"/>
              </a:ext>
            </a:extLst>
          </p:cNvPr>
          <p:cNvSpPr txBox="1"/>
          <p:nvPr/>
        </p:nvSpPr>
        <p:spPr>
          <a:xfrm>
            <a:off x="1214012" y="4203064"/>
            <a:ext cx="3766202" cy="1323439"/>
          </a:xfrm>
          <a:prstGeom prst="rect">
            <a:avLst/>
          </a:prstGeom>
          <a:noFill/>
        </p:spPr>
        <p:txBody>
          <a:bodyPr wrap="square" rtlCol="0">
            <a:spAutoFit/>
          </a:bodyPr>
          <a:lstStyle/>
          <a:p>
            <a:pPr algn="just"/>
            <a:r>
              <a:rPr lang="it-IT" sz="2000" dirty="0"/>
              <a:t>il prodotto finale di una via metabolica può fare da inibitore al primo enzima della catena </a:t>
            </a:r>
            <a:r>
              <a:rPr lang="it-IT" sz="2000" b="1" dirty="0"/>
              <a:t>(inibizione a feedback).</a:t>
            </a:r>
          </a:p>
        </p:txBody>
      </p:sp>
      <p:sp>
        <p:nvSpPr>
          <p:cNvPr id="8" name="CasellaDiTesto 7">
            <a:extLst>
              <a:ext uri="{FF2B5EF4-FFF2-40B4-BE49-F238E27FC236}">
                <a16:creationId xmlns:a16="http://schemas.microsoft.com/office/drawing/2014/main" id="{788E496B-7E23-4B84-813D-0B10008D9D54}"/>
              </a:ext>
            </a:extLst>
          </p:cNvPr>
          <p:cNvSpPr txBox="1"/>
          <p:nvPr/>
        </p:nvSpPr>
        <p:spPr>
          <a:xfrm>
            <a:off x="5711993" y="4242542"/>
            <a:ext cx="4114800" cy="1097416"/>
          </a:xfrm>
          <a:prstGeom prst="rect">
            <a:avLst/>
          </a:prstGeom>
          <a:noFill/>
        </p:spPr>
        <p:txBody>
          <a:bodyPr wrap="square" rtlCol="0">
            <a:spAutoFit/>
          </a:bodyPr>
          <a:lstStyle/>
          <a:p>
            <a:pPr algn="just"/>
            <a:r>
              <a:rPr lang="it-IT" sz="2177" dirty="0"/>
              <a:t>L’attività degli enzimi </a:t>
            </a:r>
            <a:r>
              <a:rPr lang="it-IT" sz="2177" b="1" dirty="0"/>
              <a:t>allosterici</a:t>
            </a:r>
            <a:r>
              <a:rPr lang="it-IT" sz="2177" dirty="0"/>
              <a:t> è modulata dalla presenza di effettori e inibitori.</a:t>
            </a:r>
          </a:p>
        </p:txBody>
      </p:sp>
    </p:spTree>
    <p:extLst>
      <p:ext uri="{BB962C8B-B14F-4D97-AF65-F5344CB8AC3E}">
        <p14:creationId xmlns:p14="http://schemas.microsoft.com/office/powerpoint/2010/main" val="30214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49</a:t>
            </a:fld>
            <a:endParaRPr lang="it-IT"/>
          </a:p>
        </p:txBody>
      </p:sp>
      <p:sp>
        <p:nvSpPr>
          <p:cNvPr id="3" name="CasellaDiTesto 2"/>
          <p:cNvSpPr txBox="1"/>
          <p:nvPr/>
        </p:nvSpPr>
        <p:spPr>
          <a:xfrm>
            <a:off x="1654877" y="424711"/>
            <a:ext cx="8490383" cy="371512"/>
          </a:xfrm>
          <a:prstGeom prst="rect">
            <a:avLst/>
          </a:prstGeom>
          <a:noFill/>
        </p:spPr>
        <p:txBody>
          <a:bodyPr wrap="square" rtlCol="0">
            <a:spAutoFit/>
          </a:bodyPr>
          <a:lstStyle/>
          <a:p>
            <a:pPr algn="just"/>
            <a:r>
              <a:rPr lang="it-IT" sz="1814" dirty="0"/>
              <a:t>Un </a:t>
            </a:r>
            <a:r>
              <a:rPr lang="it-IT" sz="1814" b="1" dirty="0"/>
              <a:t>modulatore allosterico </a:t>
            </a:r>
            <a:r>
              <a:rPr lang="it-IT" sz="1814" dirty="0"/>
              <a:t>è una molecola che controlla l’attività di un enzima.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04" y="1861545"/>
            <a:ext cx="5529020" cy="2643562"/>
          </a:xfrm>
          <a:prstGeom prst="rect">
            <a:avLst/>
          </a:prstGeom>
        </p:spPr>
      </p:pic>
      <p:sp>
        <p:nvSpPr>
          <p:cNvPr id="5" name="CasellaDiTesto 4"/>
          <p:cNvSpPr txBox="1"/>
          <p:nvPr/>
        </p:nvSpPr>
        <p:spPr>
          <a:xfrm>
            <a:off x="1589566" y="881885"/>
            <a:ext cx="4114570" cy="929870"/>
          </a:xfrm>
          <a:prstGeom prst="rect">
            <a:avLst/>
          </a:prstGeom>
          <a:noFill/>
        </p:spPr>
        <p:txBody>
          <a:bodyPr wrap="square" rtlCol="0">
            <a:spAutoFit/>
          </a:bodyPr>
          <a:lstStyle/>
          <a:p>
            <a:pPr algn="just"/>
            <a:r>
              <a:rPr lang="it-IT" sz="1814" dirty="0"/>
              <a:t>L’effettore allosterico è negativo (inibitore) quando blocca l’enzima in una conformazione meno attiva</a:t>
            </a:r>
          </a:p>
        </p:txBody>
      </p:sp>
      <p:pic>
        <p:nvPicPr>
          <p:cNvPr id="6" name="Immagine 5"/>
          <p:cNvPicPr>
            <a:picLocks noChangeAspect="1"/>
          </p:cNvPicPr>
          <p:nvPr/>
        </p:nvPicPr>
        <p:blipFill>
          <a:blip r:embed="rId3"/>
          <a:stretch>
            <a:fillRect/>
          </a:stretch>
        </p:blipFill>
        <p:spPr>
          <a:xfrm>
            <a:off x="7010349" y="1730923"/>
            <a:ext cx="2488059" cy="4146765"/>
          </a:xfrm>
          <a:prstGeom prst="rect">
            <a:avLst/>
          </a:prstGeom>
        </p:spPr>
      </p:pic>
      <p:grpSp>
        <p:nvGrpSpPr>
          <p:cNvPr id="14" name="Gruppo 13"/>
          <p:cNvGrpSpPr/>
          <p:nvPr/>
        </p:nvGrpSpPr>
        <p:grpSpPr>
          <a:xfrm>
            <a:off x="5442894" y="5061767"/>
            <a:ext cx="1872306" cy="921459"/>
            <a:chOff x="4626620" y="5580831"/>
            <a:chExt cx="1728192" cy="1015951"/>
          </a:xfrm>
        </p:grpSpPr>
        <p:pic>
          <p:nvPicPr>
            <p:cNvPr id="8" name="Immagine 7"/>
            <p:cNvPicPr>
              <a:picLocks noChangeAspect="1"/>
            </p:cNvPicPr>
            <p:nvPr/>
          </p:nvPicPr>
          <p:blipFill>
            <a:blip r:embed="rId4"/>
            <a:stretch>
              <a:fillRect/>
            </a:stretch>
          </p:blipFill>
          <p:spPr>
            <a:xfrm>
              <a:off x="4626620" y="5580831"/>
              <a:ext cx="381000" cy="714375"/>
            </a:xfrm>
            <a:prstGeom prst="rect">
              <a:avLst/>
            </a:prstGeom>
          </p:spPr>
        </p:pic>
        <p:sp>
          <p:nvSpPr>
            <p:cNvPr id="9" name="CasellaDiTesto 8"/>
            <p:cNvSpPr txBox="1"/>
            <p:nvPr/>
          </p:nvSpPr>
          <p:spPr>
            <a:xfrm>
              <a:off x="4986660" y="5580831"/>
              <a:ext cx="1080120" cy="655911"/>
            </a:xfrm>
            <a:prstGeom prst="rect">
              <a:avLst/>
            </a:prstGeom>
            <a:noFill/>
          </p:spPr>
          <p:txBody>
            <a:bodyPr wrap="square" rtlCol="0">
              <a:spAutoFit/>
            </a:bodyPr>
            <a:lstStyle/>
            <a:p>
              <a:r>
                <a:rPr lang="it-IT" sz="1633" dirty="0"/>
                <a:t>substrato</a:t>
              </a:r>
            </a:p>
          </p:txBody>
        </p:sp>
        <p:sp>
          <p:nvSpPr>
            <p:cNvPr id="10" name="CasellaDiTesto 9"/>
            <p:cNvSpPr txBox="1"/>
            <p:nvPr/>
          </p:nvSpPr>
          <p:spPr>
            <a:xfrm>
              <a:off x="5058668" y="5940871"/>
              <a:ext cx="1296144" cy="655911"/>
            </a:xfrm>
            <a:prstGeom prst="rect">
              <a:avLst/>
            </a:prstGeom>
            <a:noFill/>
          </p:spPr>
          <p:txBody>
            <a:bodyPr wrap="square" rtlCol="0">
              <a:spAutoFit/>
            </a:bodyPr>
            <a:lstStyle/>
            <a:p>
              <a:r>
                <a:rPr lang="it-IT" sz="1633" dirty="0"/>
                <a:t>modulatore</a:t>
              </a:r>
            </a:p>
          </p:txBody>
        </p:sp>
      </p:grpSp>
      <p:sp>
        <p:nvSpPr>
          <p:cNvPr id="11" name="CasellaDiTesto 10"/>
          <p:cNvSpPr txBox="1"/>
          <p:nvPr/>
        </p:nvSpPr>
        <p:spPr>
          <a:xfrm>
            <a:off x="9557463" y="1926856"/>
            <a:ext cx="979660" cy="846194"/>
          </a:xfrm>
          <a:prstGeom prst="rect">
            <a:avLst/>
          </a:prstGeom>
          <a:noFill/>
        </p:spPr>
        <p:txBody>
          <a:bodyPr wrap="square" rtlCol="0">
            <a:spAutoFit/>
          </a:bodyPr>
          <a:lstStyle/>
          <a:p>
            <a:r>
              <a:rPr lang="it-IT" sz="1633" dirty="0"/>
              <a:t>enzima meno attivo</a:t>
            </a:r>
          </a:p>
        </p:txBody>
      </p:sp>
      <p:sp>
        <p:nvSpPr>
          <p:cNvPr id="13" name="CasellaDiTesto 12"/>
          <p:cNvSpPr txBox="1"/>
          <p:nvPr/>
        </p:nvSpPr>
        <p:spPr>
          <a:xfrm>
            <a:off x="9688085" y="3494311"/>
            <a:ext cx="979660" cy="846194"/>
          </a:xfrm>
          <a:prstGeom prst="rect">
            <a:avLst/>
          </a:prstGeom>
          <a:noFill/>
        </p:spPr>
        <p:txBody>
          <a:bodyPr wrap="square" rtlCol="0">
            <a:spAutoFit/>
          </a:bodyPr>
          <a:lstStyle/>
          <a:p>
            <a:r>
              <a:rPr lang="it-IT" sz="1633" dirty="0"/>
              <a:t>enzima più attivo</a:t>
            </a:r>
          </a:p>
        </p:txBody>
      </p:sp>
      <p:sp>
        <p:nvSpPr>
          <p:cNvPr id="15" name="CasellaDiTesto 14"/>
          <p:cNvSpPr txBox="1"/>
          <p:nvPr/>
        </p:nvSpPr>
        <p:spPr>
          <a:xfrm>
            <a:off x="6683796" y="881885"/>
            <a:ext cx="4114570" cy="929870"/>
          </a:xfrm>
          <a:prstGeom prst="rect">
            <a:avLst/>
          </a:prstGeom>
          <a:noFill/>
        </p:spPr>
        <p:txBody>
          <a:bodyPr wrap="square" rtlCol="0">
            <a:spAutoFit/>
          </a:bodyPr>
          <a:lstStyle/>
          <a:p>
            <a:pPr algn="just"/>
            <a:r>
              <a:rPr lang="it-IT" sz="1814" dirty="0"/>
              <a:t>L’effettore allosterico è positivo (attivatore) quando blocca l’enzima in una conformazione più attiva</a:t>
            </a:r>
          </a:p>
        </p:txBody>
      </p:sp>
    </p:spTree>
    <p:extLst>
      <p:ext uri="{BB962C8B-B14F-4D97-AF65-F5344CB8AC3E}">
        <p14:creationId xmlns:p14="http://schemas.microsoft.com/office/powerpoint/2010/main" val="20219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out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858" y="2118583"/>
            <a:ext cx="3863676" cy="3863676"/>
          </a:xfrm>
          <a:prstGeom prst="rect">
            <a:avLst/>
          </a:prstGeom>
        </p:spPr>
      </p:pic>
      <p:sp>
        <p:nvSpPr>
          <p:cNvPr id="3" name="CasellaDiTesto 2"/>
          <p:cNvSpPr txBox="1"/>
          <p:nvPr/>
        </p:nvSpPr>
        <p:spPr>
          <a:xfrm>
            <a:off x="1309324" y="2884270"/>
            <a:ext cx="3181033" cy="566950"/>
          </a:xfrm>
          <a:prstGeom prst="rect">
            <a:avLst/>
          </a:prstGeom>
          <a:noFill/>
        </p:spPr>
        <p:txBody>
          <a:bodyPr wrap="square" rtlCol="0">
            <a:spAutoFit/>
          </a:bodyPr>
          <a:lstStyle/>
          <a:p>
            <a:pPr algn="just" defTabSz="829361" fontAlgn="base">
              <a:spcBef>
                <a:spcPct val="0"/>
              </a:spcBef>
              <a:spcAft>
                <a:spcPct val="0"/>
              </a:spcAft>
            </a:pPr>
            <a:r>
              <a:rPr lang="it-IT" sz="1542" dirty="0">
                <a:solidFill>
                  <a:srgbClr val="0070C0"/>
                </a:solidFill>
                <a:latin typeface="HelveticaNeueLT Com 55 Roman" pitchFamily="34" charset="0"/>
                <a:cs typeface="Arial" charset="0"/>
              </a:rPr>
              <a:t>idrolisi dell’amido e dei trigliceridi</a:t>
            </a:r>
          </a:p>
          <a:p>
            <a:pPr algn="just" defTabSz="829361" fontAlgn="base">
              <a:spcBef>
                <a:spcPct val="0"/>
              </a:spcBef>
              <a:spcAft>
                <a:spcPct val="0"/>
              </a:spcAft>
            </a:pPr>
            <a:r>
              <a:rPr lang="it-IT" sz="1542" dirty="0">
                <a:solidFill>
                  <a:srgbClr val="0070C0"/>
                </a:solidFill>
                <a:latin typeface="HelveticaNeueLT Com 55 Roman" pitchFamily="34" charset="0"/>
                <a:cs typeface="Arial" charset="0"/>
              </a:rPr>
              <a:t>pH intorno a 6,6</a:t>
            </a:r>
          </a:p>
        </p:txBody>
      </p:sp>
      <p:cxnSp>
        <p:nvCxnSpPr>
          <p:cNvPr id="5" name="Connettore 2 4"/>
          <p:cNvCxnSpPr>
            <a:cxnSpLocks/>
          </p:cNvCxnSpPr>
          <p:nvPr/>
        </p:nvCxnSpPr>
        <p:spPr bwMode="auto">
          <a:xfrm flipV="1">
            <a:off x="4239824" y="2922842"/>
            <a:ext cx="1240902" cy="244903"/>
          </a:xfrm>
          <a:prstGeom prst="straightConnector1">
            <a:avLst/>
          </a:prstGeom>
          <a:solidFill>
            <a:srgbClr val="008152"/>
          </a:solidFill>
          <a:ln w="44450" cap="flat" cmpd="sng" algn="ctr">
            <a:solidFill>
              <a:srgbClr val="5C9FC0"/>
            </a:solidFill>
            <a:prstDash val="solid"/>
            <a:round/>
            <a:headEnd type="none" w="med" len="med"/>
            <a:tailEnd type="triangle"/>
          </a:ln>
          <a:effectLst/>
        </p:spPr>
      </p:cxnSp>
      <p:grpSp>
        <p:nvGrpSpPr>
          <p:cNvPr id="4" name="Gruppo 3">
            <a:extLst>
              <a:ext uri="{FF2B5EF4-FFF2-40B4-BE49-F238E27FC236}">
                <a16:creationId xmlns:a16="http://schemas.microsoft.com/office/drawing/2014/main" id="{7E17DAAA-1328-4D8C-91AE-6824AAA8DBC2}"/>
              </a:ext>
            </a:extLst>
          </p:cNvPr>
          <p:cNvGrpSpPr/>
          <p:nvPr/>
        </p:nvGrpSpPr>
        <p:grpSpPr>
          <a:xfrm>
            <a:off x="6449786" y="3167745"/>
            <a:ext cx="4392254" cy="1189096"/>
            <a:chOff x="10461213" y="6017241"/>
            <a:chExt cx="4392254" cy="1189096"/>
          </a:xfrm>
        </p:grpSpPr>
        <p:sp>
          <p:nvSpPr>
            <p:cNvPr id="6" name="CasellaDiTesto 5"/>
            <p:cNvSpPr txBox="1"/>
            <p:nvPr/>
          </p:nvSpPr>
          <p:spPr>
            <a:xfrm>
              <a:off x="12502284" y="6017241"/>
              <a:ext cx="2351183" cy="566950"/>
            </a:xfrm>
            <a:prstGeom prst="rect">
              <a:avLst/>
            </a:prstGeom>
            <a:noFill/>
          </p:spPr>
          <p:txBody>
            <a:bodyPr wrap="square" rtlCol="0">
              <a:spAutoFit/>
            </a:bodyPr>
            <a:lstStyle/>
            <a:p>
              <a:pPr algn="just" defTabSz="829361" fontAlgn="base">
                <a:spcBef>
                  <a:spcPct val="0"/>
                </a:spcBef>
                <a:spcAft>
                  <a:spcPct val="0"/>
                </a:spcAft>
              </a:pPr>
              <a:r>
                <a:rPr lang="it-IT" sz="1542" dirty="0">
                  <a:solidFill>
                    <a:srgbClr val="000000"/>
                  </a:solidFill>
                  <a:latin typeface="HelveticaNeueLT Com 55 Roman" pitchFamily="34" charset="0"/>
                  <a:cs typeface="Arial" charset="0"/>
                </a:rPr>
                <a:t>scissione delle proteine</a:t>
              </a:r>
            </a:p>
            <a:p>
              <a:pPr algn="just" defTabSz="829361" fontAlgn="base">
                <a:spcBef>
                  <a:spcPct val="0"/>
                </a:spcBef>
                <a:spcAft>
                  <a:spcPct val="0"/>
                </a:spcAft>
              </a:pPr>
              <a:r>
                <a:rPr lang="it-IT" sz="1542" dirty="0">
                  <a:solidFill>
                    <a:srgbClr val="000000"/>
                  </a:solidFill>
                  <a:latin typeface="HelveticaNeueLT Com 55 Roman" pitchFamily="34" charset="0"/>
                  <a:cs typeface="Arial" charset="0"/>
                </a:rPr>
                <a:t>pH tra 1 e 2</a:t>
              </a:r>
            </a:p>
          </p:txBody>
        </p:sp>
        <p:cxnSp>
          <p:nvCxnSpPr>
            <p:cNvPr id="8" name="Connettore 2 7"/>
            <p:cNvCxnSpPr>
              <a:cxnSpLocks/>
            </p:cNvCxnSpPr>
            <p:nvPr/>
          </p:nvCxnSpPr>
          <p:spPr bwMode="auto">
            <a:xfrm flipH="1">
              <a:off x="10461213" y="6637725"/>
              <a:ext cx="2041071" cy="568612"/>
            </a:xfrm>
            <a:prstGeom prst="straightConnector1">
              <a:avLst/>
            </a:prstGeom>
            <a:solidFill>
              <a:srgbClr val="008152"/>
            </a:solidFill>
            <a:ln w="44450" cap="flat" cmpd="sng" algn="ctr">
              <a:solidFill>
                <a:schemeClr val="tx1"/>
              </a:solidFill>
              <a:prstDash val="solid"/>
              <a:round/>
              <a:headEnd type="none" w="med" len="med"/>
              <a:tailEnd type="triangle"/>
            </a:ln>
            <a:effectLst/>
          </p:spPr>
        </p:cxnSp>
      </p:grpSp>
      <p:grpSp>
        <p:nvGrpSpPr>
          <p:cNvPr id="7" name="Gruppo 6">
            <a:extLst>
              <a:ext uri="{FF2B5EF4-FFF2-40B4-BE49-F238E27FC236}">
                <a16:creationId xmlns:a16="http://schemas.microsoft.com/office/drawing/2014/main" id="{74788C9E-9BFE-4752-9DFD-F370D231B61C}"/>
              </a:ext>
            </a:extLst>
          </p:cNvPr>
          <p:cNvGrpSpPr/>
          <p:nvPr/>
        </p:nvGrpSpPr>
        <p:grpSpPr>
          <a:xfrm>
            <a:off x="1251779" y="5178000"/>
            <a:ext cx="4664278" cy="804259"/>
            <a:chOff x="4370701" y="4968079"/>
            <a:chExt cx="4664278" cy="804259"/>
          </a:xfrm>
        </p:grpSpPr>
        <p:sp>
          <p:nvSpPr>
            <p:cNvPr id="9" name="CasellaDiTesto 8"/>
            <p:cNvSpPr txBox="1"/>
            <p:nvPr/>
          </p:nvSpPr>
          <p:spPr>
            <a:xfrm>
              <a:off x="4370701" y="4968079"/>
              <a:ext cx="2770269" cy="804259"/>
            </a:xfrm>
            <a:prstGeom prst="rect">
              <a:avLst/>
            </a:prstGeom>
            <a:noFill/>
          </p:spPr>
          <p:txBody>
            <a:bodyPr wrap="square" rtlCol="0">
              <a:spAutoFit/>
            </a:bodyPr>
            <a:lstStyle/>
            <a:p>
              <a:pPr algn="just" defTabSz="829361" fontAlgn="base">
                <a:spcBef>
                  <a:spcPct val="0"/>
                </a:spcBef>
                <a:spcAft>
                  <a:spcPct val="0"/>
                </a:spcAft>
              </a:pPr>
              <a:r>
                <a:rPr lang="it-IT" sz="1542" dirty="0">
                  <a:solidFill>
                    <a:srgbClr val="FF0000"/>
                  </a:solidFill>
                  <a:latin typeface="HelveticaNeueLT Com 55 Roman" pitchFamily="34" charset="0"/>
                  <a:cs typeface="Arial" charset="0"/>
                </a:rPr>
                <a:t>digestione e assorbimento di carboidrati, lipidi e proteine</a:t>
              </a:r>
            </a:p>
            <a:p>
              <a:pPr algn="just" defTabSz="829361" fontAlgn="base">
                <a:spcBef>
                  <a:spcPct val="0"/>
                </a:spcBef>
                <a:spcAft>
                  <a:spcPct val="0"/>
                </a:spcAft>
              </a:pPr>
              <a:r>
                <a:rPr lang="it-IT" sz="1542" dirty="0">
                  <a:solidFill>
                    <a:srgbClr val="FF0000"/>
                  </a:solidFill>
                  <a:latin typeface="HelveticaNeueLT Com 55 Roman" pitchFamily="34" charset="0"/>
                  <a:cs typeface="Arial" charset="0"/>
                </a:rPr>
                <a:t>pH &gt; 7</a:t>
              </a:r>
            </a:p>
          </p:txBody>
        </p:sp>
        <p:cxnSp>
          <p:nvCxnSpPr>
            <p:cNvPr id="11" name="Connettore 2 10"/>
            <p:cNvCxnSpPr/>
            <p:nvPr/>
          </p:nvCxnSpPr>
          <p:spPr bwMode="auto">
            <a:xfrm flipV="1">
              <a:off x="7271592" y="5006804"/>
              <a:ext cx="1763387" cy="261243"/>
            </a:xfrm>
            <a:prstGeom prst="straightConnector1">
              <a:avLst/>
            </a:prstGeom>
            <a:solidFill>
              <a:srgbClr val="008152"/>
            </a:solidFill>
            <a:ln w="44450" cap="flat" cmpd="sng" algn="ctr">
              <a:solidFill>
                <a:srgbClr val="FF0000"/>
              </a:solidFill>
              <a:prstDash val="solid"/>
              <a:round/>
              <a:headEnd type="none" w="med" len="med"/>
              <a:tailEnd type="triangle"/>
            </a:ln>
            <a:effectLst/>
          </p:spPr>
        </p:cxnSp>
      </p:grpSp>
      <p:sp>
        <p:nvSpPr>
          <p:cNvPr id="12" name="CasellaDiTesto 11"/>
          <p:cNvSpPr txBox="1"/>
          <p:nvPr/>
        </p:nvSpPr>
        <p:spPr>
          <a:xfrm>
            <a:off x="1860658" y="398582"/>
            <a:ext cx="8294451" cy="1209049"/>
          </a:xfrm>
          <a:prstGeom prst="rect">
            <a:avLst/>
          </a:prstGeom>
          <a:noFill/>
        </p:spPr>
        <p:txBody>
          <a:bodyPr wrap="square" rtlCol="0">
            <a:spAutoFit/>
          </a:bodyPr>
          <a:lstStyle/>
          <a:p>
            <a:pPr algn="just" defTabSz="829361" fontAlgn="base">
              <a:spcBef>
                <a:spcPct val="0"/>
              </a:spcBef>
              <a:spcAft>
                <a:spcPct val="0"/>
              </a:spcAft>
            </a:pPr>
            <a:r>
              <a:rPr lang="it-IT" sz="1814" dirty="0">
                <a:solidFill>
                  <a:srgbClr val="000000"/>
                </a:solidFill>
                <a:latin typeface="HelveticaNeueLT Com 55 Roman" pitchFamily="34" charset="0"/>
                <a:cs typeface="Arial" charset="0"/>
              </a:rPr>
              <a:t>Per poter essere assorbiti, i nutrienti devono essere spezzati in frammenti molecolari piccoli e resi solubili in acqua.</a:t>
            </a:r>
          </a:p>
          <a:p>
            <a:pPr algn="just" defTabSz="829361" fontAlgn="base">
              <a:spcBef>
                <a:spcPct val="0"/>
              </a:spcBef>
              <a:spcAft>
                <a:spcPct val="0"/>
              </a:spcAft>
            </a:pPr>
            <a:r>
              <a:rPr lang="it-IT" sz="1814" dirty="0">
                <a:solidFill>
                  <a:srgbClr val="000000"/>
                </a:solidFill>
                <a:latin typeface="HelveticaNeueLT Com 55 Roman" pitchFamily="34" charset="0"/>
                <a:cs typeface="Arial" charset="0"/>
              </a:rPr>
              <a:t>Le molecole così ottenute entrano nei cicli catabolici e vengono ossidate per produrre energia, tramite la catena respiratoria.</a:t>
            </a:r>
          </a:p>
        </p:txBody>
      </p:sp>
    </p:spTree>
    <p:extLst>
      <p:ext uri="{BB962C8B-B14F-4D97-AF65-F5344CB8AC3E}">
        <p14:creationId xmlns:p14="http://schemas.microsoft.com/office/powerpoint/2010/main" val="5011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par>
                                <p:cTn id="19" presetID="16" presetClass="entr" presetSubtype="37"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defTabSz="829361" fontAlgn="base">
              <a:spcBef>
                <a:spcPct val="0"/>
              </a:spcBef>
              <a:spcAft>
                <a:spcPct val="0"/>
              </a:spcAft>
            </a:pPr>
            <a:fld id="{0004AA74-5A22-416A-8014-EA82AB745332}" type="slidenum">
              <a:rPr lang="it-IT">
                <a:solidFill>
                  <a:srgbClr val="000000"/>
                </a:solidFill>
                <a:latin typeface="Arial"/>
                <a:cs typeface="Arial" charset="0"/>
              </a:rPr>
              <a:pPr defTabSz="829361" fontAlgn="base">
                <a:spcBef>
                  <a:spcPct val="0"/>
                </a:spcBef>
                <a:spcAft>
                  <a:spcPct val="0"/>
                </a:spcAft>
              </a:pPr>
              <a:t>6</a:t>
            </a:fld>
            <a:endParaRPr lang="it-IT">
              <a:solidFill>
                <a:srgbClr val="000000"/>
              </a:solidFill>
              <a:latin typeface="Arial"/>
              <a:cs typeface="Arial" charset="0"/>
            </a:endParaRPr>
          </a:p>
        </p:txBody>
      </p:sp>
      <p:sp>
        <p:nvSpPr>
          <p:cNvPr id="4" name="CasellaDiTesto 3"/>
          <p:cNvSpPr txBox="1"/>
          <p:nvPr/>
        </p:nvSpPr>
        <p:spPr>
          <a:xfrm>
            <a:off x="1720188" y="881885"/>
            <a:ext cx="8359761" cy="929870"/>
          </a:xfrm>
          <a:prstGeom prst="rect">
            <a:avLst/>
          </a:prstGeom>
          <a:solidFill>
            <a:srgbClr val="CFCFEE"/>
          </a:solidFill>
        </p:spPr>
        <p:txBody>
          <a:bodyPr wrap="square" rtlCol="0">
            <a:spAutoFit/>
          </a:bodyPr>
          <a:lstStyle/>
          <a:p>
            <a:pPr algn="just" defTabSz="829361" fontAlgn="base">
              <a:spcBef>
                <a:spcPct val="0"/>
              </a:spcBef>
              <a:spcAft>
                <a:spcPct val="0"/>
              </a:spcAft>
            </a:pPr>
            <a:r>
              <a:rPr lang="it-IT" sz="1814" dirty="0">
                <a:solidFill>
                  <a:srgbClr val="000000"/>
                </a:solidFill>
                <a:latin typeface="HelveticaNeueLT Com 55 Roman" pitchFamily="34" charset="0"/>
                <a:cs typeface="Arial" charset="0"/>
              </a:rPr>
              <a:t>Le diverse vie metaboliche non sono indipendenti fra loro, ma collegate in modo da utilizzare in una i prodotti dell’altra, riciclando efficientemente i materiali.</a:t>
            </a:r>
          </a:p>
          <a:p>
            <a:pPr algn="just" defTabSz="829361" fontAlgn="base">
              <a:spcBef>
                <a:spcPct val="0"/>
              </a:spcBef>
              <a:spcAft>
                <a:spcPct val="0"/>
              </a:spcAft>
            </a:pPr>
            <a:r>
              <a:rPr lang="it-IT" sz="1814" dirty="0">
                <a:solidFill>
                  <a:srgbClr val="000000"/>
                </a:solidFill>
                <a:latin typeface="HelveticaNeueLT Com 55 Roman" pitchFamily="34" charset="0"/>
                <a:cs typeface="Arial" charset="0"/>
              </a:rPr>
              <a:t>Molti processi avvengono in entrambe le direzioni, utilizzando enzimi comuni.</a:t>
            </a:r>
          </a:p>
        </p:txBody>
      </p:sp>
      <p:pic>
        <p:nvPicPr>
          <p:cNvPr id="5" name="Immagine 4"/>
          <p:cNvPicPr>
            <a:picLocks noChangeAspect="1"/>
          </p:cNvPicPr>
          <p:nvPr/>
        </p:nvPicPr>
        <p:blipFill>
          <a:blip r:embed="rId2"/>
          <a:stretch>
            <a:fillRect/>
          </a:stretch>
        </p:blipFill>
        <p:spPr>
          <a:xfrm>
            <a:off x="1720188" y="1796235"/>
            <a:ext cx="8359761" cy="3657962"/>
          </a:xfrm>
          <a:prstGeom prst="rect">
            <a:avLst/>
          </a:prstGeom>
        </p:spPr>
      </p:pic>
    </p:spTree>
    <p:extLst>
      <p:ext uri="{BB962C8B-B14F-4D97-AF65-F5344CB8AC3E}">
        <p14:creationId xmlns:p14="http://schemas.microsoft.com/office/powerpoint/2010/main" val="104948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defTabSz="829361" fontAlgn="base">
              <a:spcBef>
                <a:spcPct val="0"/>
              </a:spcBef>
              <a:spcAft>
                <a:spcPct val="0"/>
              </a:spcAft>
            </a:pPr>
            <a:fld id="{0004AA74-5A22-416A-8014-EA82AB745332}" type="slidenum">
              <a:rPr lang="it-IT">
                <a:solidFill>
                  <a:srgbClr val="000000"/>
                </a:solidFill>
                <a:latin typeface="Arial"/>
                <a:cs typeface="Arial" charset="0"/>
              </a:rPr>
              <a:pPr defTabSz="829361" fontAlgn="base">
                <a:spcBef>
                  <a:spcPct val="0"/>
                </a:spcBef>
                <a:spcAft>
                  <a:spcPct val="0"/>
                </a:spcAft>
              </a:pPr>
              <a:t>7</a:t>
            </a:fld>
            <a:endParaRPr lang="it-IT">
              <a:solidFill>
                <a:srgbClr val="000000"/>
              </a:solidFill>
              <a:latin typeface="Arial"/>
              <a:cs typeface="Arial" charset="0"/>
            </a:endParaRPr>
          </a:p>
        </p:txBody>
      </p:sp>
      <p:sp>
        <p:nvSpPr>
          <p:cNvPr id="3" name="CasellaDiTesto 2"/>
          <p:cNvSpPr txBox="1"/>
          <p:nvPr/>
        </p:nvSpPr>
        <p:spPr>
          <a:xfrm>
            <a:off x="1654877" y="228779"/>
            <a:ext cx="4571745" cy="483209"/>
          </a:xfrm>
          <a:prstGeom prst="rect">
            <a:avLst/>
          </a:prstGeom>
          <a:noFill/>
        </p:spPr>
        <p:txBody>
          <a:bodyPr wrap="square" rtlCol="0">
            <a:spAutoFit/>
          </a:bodyPr>
          <a:lstStyle/>
          <a:p>
            <a:pPr algn="just" defTabSz="829361" fontAlgn="base">
              <a:spcBef>
                <a:spcPct val="0"/>
              </a:spcBef>
              <a:spcAft>
                <a:spcPct val="0"/>
              </a:spcAft>
            </a:pPr>
            <a:r>
              <a:rPr lang="it-IT" sz="2540" b="1" dirty="0">
                <a:solidFill>
                  <a:srgbClr val="FF0000"/>
                </a:solidFill>
                <a:latin typeface="HelveticaNeueLT Com 55 Roman" pitchFamily="34" charset="0"/>
                <a:cs typeface="Arial" charset="0"/>
              </a:rPr>
              <a:t>LE REAZIONI BIOCHIMICHE</a:t>
            </a:r>
          </a:p>
        </p:txBody>
      </p:sp>
      <p:sp>
        <p:nvSpPr>
          <p:cNvPr id="4" name="CasellaDiTesto 3"/>
          <p:cNvSpPr txBox="1"/>
          <p:nvPr/>
        </p:nvSpPr>
        <p:spPr>
          <a:xfrm>
            <a:off x="1850808" y="947196"/>
            <a:ext cx="7572161" cy="846194"/>
          </a:xfrm>
          <a:prstGeom prst="rect">
            <a:avLst/>
          </a:prstGeom>
          <a:noFill/>
        </p:spPr>
        <p:txBody>
          <a:bodyPr wrap="square" rtlCol="0">
            <a:spAutoFit/>
          </a:bodyPr>
          <a:lstStyle/>
          <a:p>
            <a:pPr algn="just" defTabSz="829361" fontAlgn="base">
              <a:spcBef>
                <a:spcPct val="0"/>
              </a:spcBef>
              <a:spcAft>
                <a:spcPct val="0"/>
              </a:spcAft>
            </a:pPr>
            <a:r>
              <a:rPr lang="it-IT" sz="1633" dirty="0">
                <a:solidFill>
                  <a:srgbClr val="000000"/>
                </a:solidFill>
                <a:latin typeface="HelveticaNeueLT Com 55 Roman" pitchFamily="34" charset="0"/>
                <a:cs typeface="Arial" charset="0"/>
              </a:rPr>
              <a:t>Le reazioni che avvengono </a:t>
            </a:r>
            <a:r>
              <a:rPr lang="it-IT" sz="1633" i="1" dirty="0">
                <a:solidFill>
                  <a:srgbClr val="000000"/>
                </a:solidFill>
                <a:latin typeface="HelveticaNeueLT Com 55 Roman" pitchFamily="34" charset="0"/>
                <a:cs typeface="Arial" charset="0"/>
              </a:rPr>
              <a:t>in vivo </a:t>
            </a:r>
            <a:r>
              <a:rPr lang="it-IT" sz="1633" dirty="0">
                <a:solidFill>
                  <a:srgbClr val="000000"/>
                </a:solidFill>
                <a:latin typeface="HelveticaNeueLT Com 55 Roman" pitchFamily="34" charset="0"/>
                <a:cs typeface="Arial" charset="0"/>
              </a:rPr>
              <a:t>devono essere spontanee (</a:t>
            </a:r>
            <a:r>
              <a:rPr lang="it-IT" sz="1633" dirty="0">
                <a:solidFill>
                  <a:srgbClr val="000000"/>
                </a:solidFill>
                <a:latin typeface="HelveticaNeueLT Com 55 Roman" pitchFamily="34" charset="0"/>
                <a:cs typeface="Arial" charset="0"/>
                <a:sym typeface="Symbol" panose="05050102010706020507" pitchFamily="18" charset="2"/>
              </a:rPr>
              <a:t>G &lt; 0). Per le reazioni endoergoniche</a:t>
            </a:r>
            <a:r>
              <a:rPr lang="it-IT" sz="1633" dirty="0">
                <a:solidFill>
                  <a:srgbClr val="000000"/>
                </a:solidFill>
                <a:latin typeface="HelveticaNeueLT Com 55 Roman" pitchFamily="34" charset="0"/>
                <a:cs typeface="Arial" charset="0"/>
              </a:rPr>
              <a:t> (</a:t>
            </a:r>
            <a:r>
              <a:rPr lang="it-IT" sz="1633" dirty="0">
                <a:solidFill>
                  <a:srgbClr val="000000"/>
                </a:solidFill>
                <a:latin typeface="HelveticaNeueLT Com 55 Roman" pitchFamily="34" charset="0"/>
                <a:cs typeface="Arial" charset="0"/>
                <a:sym typeface="Symbol" panose="05050102010706020507" pitchFamily="18" charset="2"/>
              </a:rPr>
              <a:t>G &gt; 0) questo significa che devono essere accoppiate a reazioni esoergoniche in modo che il bilancio energetico totale sia G &lt; 0.</a:t>
            </a:r>
            <a:endParaRPr lang="it-IT" sz="1633" dirty="0">
              <a:solidFill>
                <a:srgbClr val="000000"/>
              </a:solidFill>
              <a:latin typeface="HelveticaNeueLT Com 55 Roman" pitchFamily="34" charset="0"/>
              <a:cs typeface="Arial" charset="0"/>
            </a:endParaRPr>
          </a:p>
        </p:txBody>
      </p:sp>
      <p:sp>
        <p:nvSpPr>
          <p:cNvPr id="5" name="CasellaDiTesto 4"/>
          <p:cNvSpPr txBox="1"/>
          <p:nvPr/>
        </p:nvSpPr>
        <p:spPr>
          <a:xfrm>
            <a:off x="1981430" y="3494311"/>
            <a:ext cx="4441123" cy="2353914"/>
          </a:xfrm>
          <a:prstGeom prst="rect">
            <a:avLst/>
          </a:prstGeom>
          <a:noFill/>
        </p:spPr>
        <p:txBody>
          <a:bodyPr wrap="square" rtlCol="0">
            <a:spAutoFit/>
          </a:bodyPr>
          <a:lstStyle/>
          <a:p>
            <a:pPr algn="just" defTabSz="829361" fontAlgn="base">
              <a:spcBef>
                <a:spcPct val="0"/>
              </a:spcBef>
              <a:spcAft>
                <a:spcPct val="0"/>
              </a:spcAft>
            </a:pPr>
            <a:r>
              <a:rPr lang="it-IT" sz="1633" dirty="0">
                <a:solidFill>
                  <a:srgbClr val="000000"/>
                </a:solidFill>
                <a:latin typeface="HelveticaNeueLT Com 55 Roman" pitchFamily="34" charset="0"/>
                <a:cs typeface="Arial" charset="0"/>
              </a:rPr>
              <a:t>Occorrono quindi degli </a:t>
            </a:r>
            <a:r>
              <a:rPr lang="it-IT" sz="1633" b="1" dirty="0">
                <a:solidFill>
                  <a:srgbClr val="000000"/>
                </a:solidFill>
                <a:latin typeface="HelveticaNeueLT Com 55 Roman" pitchFamily="34" charset="0"/>
                <a:cs typeface="Arial" charset="0"/>
              </a:rPr>
              <a:t>scambiatori di energia</a:t>
            </a:r>
            <a:r>
              <a:rPr lang="it-IT" sz="1633" dirty="0">
                <a:solidFill>
                  <a:srgbClr val="000000"/>
                </a:solidFill>
                <a:latin typeface="HelveticaNeueLT Com 55 Roman" pitchFamily="34" charset="0"/>
                <a:cs typeface="Arial" charset="0"/>
              </a:rPr>
              <a:t>, molecole in grado di formarsi in reazioni esoergoniche ed essere utilizzati in quelle endoergoniche. Queste molecole immagazzinano l’energia dei processi esoergonici sotto forma di energia potenziale chimica (legami ad alto contenuto energetico, relativamente poco stabili), la trasportano e la rilasciano quando questi legami si rompono.</a:t>
            </a:r>
          </a:p>
        </p:txBody>
      </p:sp>
      <p:sp>
        <p:nvSpPr>
          <p:cNvPr id="8" name="CasellaDiTesto 7"/>
          <p:cNvSpPr txBox="1"/>
          <p:nvPr/>
        </p:nvSpPr>
        <p:spPr>
          <a:xfrm>
            <a:off x="1850808" y="1861545"/>
            <a:ext cx="7249481" cy="1097480"/>
          </a:xfrm>
          <a:prstGeom prst="rect">
            <a:avLst/>
          </a:prstGeom>
          <a:noFill/>
        </p:spPr>
        <p:txBody>
          <a:bodyPr wrap="square" rtlCol="0">
            <a:spAutoFit/>
          </a:bodyPr>
          <a:lstStyle/>
          <a:p>
            <a:pPr algn="just" defTabSz="829361" fontAlgn="base">
              <a:spcBef>
                <a:spcPct val="0"/>
              </a:spcBef>
              <a:spcAft>
                <a:spcPct val="0"/>
              </a:spcAft>
            </a:pPr>
            <a:r>
              <a:rPr lang="it-IT" sz="1633" dirty="0">
                <a:solidFill>
                  <a:srgbClr val="000000"/>
                </a:solidFill>
                <a:latin typeface="HelveticaNeueLT Com 55 Roman" pitchFamily="34" charset="0"/>
                <a:cs typeface="Arial" charset="0"/>
              </a:rPr>
              <a:t>Com’è noto, gli organismi </a:t>
            </a:r>
            <a:r>
              <a:rPr lang="it-IT" sz="1633" b="1" dirty="0">
                <a:solidFill>
                  <a:srgbClr val="000000"/>
                </a:solidFill>
                <a:latin typeface="HelveticaNeueLT Com 55 Roman" pitchFamily="34" charset="0"/>
                <a:cs typeface="Arial" charset="0"/>
              </a:rPr>
              <a:t>autotrofi</a:t>
            </a:r>
            <a:r>
              <a:rPr lang="it-IT" sz="1633" dirty="0">
                <a:solidFill>
                  <a:srgbClr val="000000"/>
                </a:solidFill>
                <a:latin typeface="HelveticaNeueLT Com 55 Roman" pitchFamily="34" charset="0"/>
                <a:cs typeface="Arial" charset="0"/>
              </a:rPr>
              <a:t> ricavano l’energia necessaria dalla luce solare, mentre gli </a:t>
            </a:r>
            <a:r>
              <a:rPr lang="it-IT" sz="1633" b="1" dirty="0">
                <a:solidFill>
                  <a:srgbClr val="000000"/>
                </a:solidFill>
                <a:latin typeface="HelveticaNeueLT Com 55 Roman" pitchFamily="34" charset="0"/>
                <a:cs typeface="Arial" charset="0"/>
              </a:rPr>
              <a:t>eterotrofi</a:t>
            </a:r>
            <a:r>
              <a:rPr lang="it-IT" sz="1633" dirty="0">
                <a:solidFill>
                  <a:srgbClr val="000000"/>
                </a:solidFill>
                <a:latin typeface="HelveticaNeueLT Com 55 Roman" pitchFamily="34" charset="0"/>
                <a:cs typeface="Arial" charset="0"/>
              </a:rPr>
              <a:t> la ottengono dall’ossidazione degli alimenti:</a:t>
            </a:r>
          </a:p>
          <a:p>
            <a:pPr algn="just" defTabSz="829361" fontAlgn="base">
              <a:spcBef>
                <a:spcPct val="0"/>
              </a:spcBef>
              <a:spcAft>
                <a:spcPct val="0"/>
              </a:spcAft>
            </a:pPr>
            <a:endParaRPr lang="it-IT" sz="1633" dirty="0">
              <a:solidFill>
                <a:srgbClr val="000000"/>
              </a:solidFill>
              <a:latin typeface="HelveticaNeueLT Com 55 Roman" pitchFamily="34" charset="0"/>
              <a:cs typeface="Arial" charset="0"/>
            </a:endParaRPr>
          </a:p>
          <a:p>
            <a:pPr algn="ctr" defTabSz="829361" fontAlgn="base">
              <a:spcBef>
                <a:spcPct val="0"/>
              </a:spcBef>
              <a:spcAft>
                <a:spcPct val="0"/>
              </a:spcAft>
            </a:pPr>
            <a:r>
              <a:rPr lang="it-IT" sz="1633" dirty="0">
                <a:solidFill>
                  <a:srgbClr val="000000"/>
                </a:solidFill>
                <a:latin typeface="HelveticaNeueLT Com 55 Roman" pitchFamily="34" charset="0"/>
                <a:cs typeface="Arial" charset="0"/>
              </a:rPr>
              <a:t>sostanza organica (C,H,O) + O</a:t>
            </a:r>
            <a:r>
              <a:rPr lang="it-IT" sz="1633" baseline="-25000" dirty="0">
                <a:solidFill>
                  <a:srgbClr val="000000"/>
                </a:solidFill>
                <a:latin typeface="HelveticaNeueLT Com 55 Roman" pitchFamily="34" charset="0"/>
                <a:cs typeface="Arial" charset="0"/>
              </a:rPr>
              <a:t>2</a:t>
            </a:r>
            <a:r>
              <a:rPr lang="it-IT" sz="1633" dirty="0">
                <a:solidFill>
                  <a:srgbClr val="000000"/>
                </a:solidFill>
                <a:latin typeface="HelveticaNeueLT Com 55 Roman" pitchFamily="34" charset="0"/>
                <a:cs typeface="Arial" charset="0"/>
              </a:rPr>
              <a:t> = CO</a:t>
            </a:r>
            <a:r>
              <a:rPr lang="it-IT" sz="1633" baseline="-25000" dirty="0">
                <a:solidFill>
                  <a:srgbClr val="000000"/>
                </a:solidFill>
                <a:latin typeface="HelveticaNeueLT Com 55 Roman" pitchFamily="34" charset="0"/>
                <a:cs typeface="Arial" charset="0"/>
              </a:rPr>
              <a:t>2</a:t>
            </a:r>
            <a:r>
              <a:rPr lang="it-IT" sz="1633" dirty="0">
                <a:solidFill>
                  <a:srgbClr val="000000"/>
                </a:solidFill>
                <a:latin typeface="HelveticaNeueLT Com 55 Roman" pitchFamily="34" charset="0"/>
                <a:cs typeface="Arial" charset="0"/>
              </a:rPr>
              <a:t> + H</a:t>
            </a:r>
            <a:r>
              <a:rPr lang="it-IT" sz="1633" baseline="-25000" dirty="0">
                <a:solidFill>
                  <a:srgbClr val="000000"/>
                </a:solidFill>
                <a:latin typeface="HelveticaNeueLT Com 55 Roman" pitchFamily="34" charset="0"/>
                <a:cs typeface="Arial" charset="0"/>
              </a:rPr>
              <a:t>2</a:t>
            </a:r>
            <a:r>
              <a:rPr lang="it-IT" sz="1633" dirty="0">
                <a:solidFill>
                  <a:srgbClr val="000000"/>
                </a:solidFill>
                <a:latin typeface="HelveticaNeueLT Com 55 Roman" pitchFamily="34" charset="0"/>
                <a:cs typeface="Arial" charset="0"/>
              </a:rPr>
              <a:t>O.</a:t>
            </a:r>
          </a:p>
        </p:txBody>
      </p:sp>
      <p:pic>
        <p:nvPicPr>
          <p:cNvPr id="9" name="Immagine 8"/>
          <p:cNvPicPr>
            <a:picLocks noChangeAspect="1"/>
          </p:cNvPicPr>
          <p:nvPr/>
        </p:nvPicPr>
        <p:blipFill>
          <a:blip r:embed="rId2"/>
          <a:stretch>
            <a:fillRect/>
          </a:stretch>
        </p:blipFill>
        <p:spPr>
          <a:xfrm>
            <a:off x="7206281" y="3298379"/>
            <a:ext cx="3464276" cy="2859540"/>
          </a:xfrm>
          <a:prstGeom prst="rect">
            <a:avLst/>
          </a:prstGeom>
        </p:spPr>
      </p:pic>
    </p:spTree>
    <p:extLst>
      <p:ext uri="{BB962C8B-B14F-4D97-AF65-F5344CB8AC3E}">
        <p14:creationId xmlns:p14="http://schemas.microsoft.com/office/powerpoint/2010/main" val="29502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28324" y="424711"/>
            <a:ext cx="3722706" cy="762388"/>
          </a:xfrm>
          <a:prstGeom prst="rect">
            <a:avLst/>
          </a:prstGeom>
          <a:noFill/>
        </p:spPr>
        <p:txBody>
          <a:bodyPr wrap="square" rtlCol="0">
            <a:spAutoFit/>
          </a:bodyPr>
          <a:lstStyle/>
          <a:p>
            <a:r>
              <a:rPr lang="it-IT" sz="2177" b="1" dirty="0">
                <a:solidFill>
                  <a:srgbClr val="FF0000"/>
                </a:solidFill>
              </a:rPr>
              <a:t>ATP</a:t>
            </a:r>
            <a:endParaRPr lang="it-IT" sz="2177" dirty="0">
              <a:solidFill>
                <a:srgbClr val="FF0000"/>
              </a:solidFill>
            </a:endParaRPr>
          </a:p>
          <a:p>
            <a:r>
              <a:rPr lang="it-IT" sz="2177" dirty="0">
                <a:solidFill>
                  <a:srgbClr val="FF0000"/>
                </a:solidFill>
              </a:rPr>
              <a:t>ADENOSINTRIFOSFATO</a:t>
            </a:r>
          </a:p>
        </p:txBody>
      </p:sp>
      <p:sp>
        <p:nvSpPr>
          <p:cNvPr id="4" name="CasellaDiTesto 3"/>
          <p:cNvSpPr txBox="1"/>
          <p:nvPr/>
        </p:nvSpPr>
        <p:spPr>
          <a:xfrm>
            <a:off x="1589566" y="4147417"/>
            <a:ext cx="7837276" cy="1097416"/>
          </a:xfrm>
          <a:prstGeom prst="rect">
            <a:avLst/>
          </a:prstGeom>
          <a:noFill/>
        </p:spPr>
        <p:txBody>
          <a:bodyPr wrap="square" rtlCol="0">
            <a:spAutoFit/>
          </a:bodyPr>
          <a:lstStyle/>
          <a:p>
            <a:pPr algn="just"/>
            <a:r>
              <a:rPr lang="it-IT" sz="2177" dirty="0"/>
              <a:t>è un NUCLEOTIDE, come i costituenti degli acidi nucleici</a:t>
            </a:r>
          </a:p>
          <a:p>
            <a:pPr algn="just"/>
            <a:r>
              <a:rPr lang="it-IT" sz="2177" dirty="0"/>
              <a:t>è il più importante trasportatore di energia nelle cellule</a:t>
            </a:r>
          </a:p>
          <a:p>
            <a:pPr algn="just"/>
            <a:r>
              <a:rPr lang="it-IT" sz="2177" dirty="0"/>
              <a:t>viene sintetizzato soprattutto nella fosforilazione ossidativa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924" y="228779"/>
            <a:ext cx="5743822" cy="3355349"/>
          </a:xfrm>
          <a:prstGeom prst="rect">
            <a:avLst/>
          </a:prstGeom>
        </p:spPr>
      </p:pic>
    </p:spTree>
    <p:extLst>
      <p:ext uri="{BB962C8B-B14F-4D97-AF65-F5344CB8AC3E}">
        <p14:creationId xmlns:p14="http://schemas.microsoft.com/office/powerpoint/2010/main" val="36898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004AA74-5A22-416A-8014-EA82AB745332}" type="slidenum">
              <a:rPr lang="it-IT" smtClean="0"/>
              <a:pPr/>
              <a:t>9</a:t>
            </a:fld>
            <a:endParaRPr lang="it-IT"/>
          </a:p>
        </p:txBody>
      </p:sp>
      <p:grpSp>
        <p:nvGrpSpPr>
          <p:cNvPr id="30" name="Gruppo 29"/>
          <p:cNvGrpSpPr/>
          <p:nvPr/>
        </p:nvGrpSpPr>
        <p:grpSpPr>
          <a:xfrm>
            <a:off x="4985719" y="1926856"/>
            <a:ext cx="3382729" cy="2200554"/>
            <a:chOff x="4122564" y="2124447"/>
            <a:chExt cx="3729615" cy="2426213"/>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4572" y="2124447"/>
              <a:ext cx="3657607" cy="2426213"/>
            </a:xfrm>
            <a:prstGeom prst="rect">
              <a:avLst/>
            </a:prstGeom>
          </p:spPr>
        </p:pic>
        <p:sp>
          <p:nvSpPr>
            <p:cNvPr id="6" name="CasellaDiTesto 5"/>
            <p:cNvSpPr txBox="1"/>
            <p:nvPr/>
          </p:nvSpPr>
          <p:spPr>
            <a:xfrm>
              <a:off x="4122564" y="4140671"/>
              <a:ext cx="1224136" cy="378857"/>
            </a:xfrm>
            <a:prstGeom prst="rect">
              <a:avLst/>
            </a:prstGeom>
            <a:noFill/>
          </p:spPr>
          <p:txBody>
            <a:bodyPr wrap="square" rtlCol="0">
              <a:spAutoFit/>
            </a:bodyPr>
            <a:lstStyle/>
            <a:p>
              <a:r>
                <a:rPr lang="it-IT" sz="1633" b="1" dirty="0">
                  <a:solidFill>
                    <a:srgbClr val="FF0000"/>
                  </a:solidFill>
                </a:rPr>
                <a:t>ADP</a:t>
              </a:r>
            </a:p>
          </p:txBody>
        </p:sp>
      </p:grpSp>
      <p:grpSp>
        <p:nvGrpSpPr>
          <p:cNvPr id="32" name="Gruppo 31"/>
          <p:cNvGrpSpPr/>
          <p:nvPr/>
        </p:nvGrpSpPr>
        <p:grpSpPr>
          <a:xfrm>
            <a:off x="7728766" y="3886175"/>
            <a:ext cx="2430833" cy="1947613"/>
            <a:chOff x="7146900" y="4284687"/>
            <a:chExt cx="2680106" cy="2147334"/>
          </a:xfrm>
        </p:grpSpPr>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908" y="4284687"/>
              <a:ext cx="2608098" cy="2147334"/>
            </a:xfrm>
            <a:prstGeom prst="rect">
              <a:avLst/>
            </a:prstGeom>
          </p:spPr>
        </p:pic>
        <p:sp>
          <p:nvSpPr>
            <p:cNvPr id="8" name="CasellaDiTesto 7"/>
            <p:cNvSpPr txBox="1"/>
            <p:nvPr/>
          </p:nvSpPr>
          <p:spPr>
            <a:xfrm>
              <a:off x="7146900" y="6012879"/>
              <a:ext cx="936104" cy="378857"/>
            </a:xfrm>
            <a:prstGeom prst="rect">
              <a:avLst/>
            </a:prstGeom>
            <a:noFill/>
          </p:spPr>
          <p:txBody>
            <a:bodyPr wrap="square" rtlCol="0">
              <a:spAutoFit/>
            </a:bodyPr>
            <a:lstStyle/>
            <a:p>
              <a:r>
                <a:rPr lang="it-IT" sz="1633" b="1" dirty="0">
                  <a:solidFill>
                    <a:srgbClr val="00B050"/>
                  </a:solidFill>
                </a:rPr>
                <a:t>AMP</a:t>
              </a:r>
            </a:p>
          </p:txBody>
        </p:sp>
      </p:grpSp>
      <p:grpSp>
        <p:nvGrpSpPr>
          <p:cNvPr id="29" name="Gruppo 28"/>
          <p:cNvGrpSpPr/>
          <p:nvPr/>
        </p:nvGrpSpPr>
        <p:grpSpPr>
          <a:xfrm>
            <a:off x="5116342" y="1404370"/>
            <a:ext cx="2120557" cy="866106"/>
            <a:chOff x="4266580" y="1548382"/>
            <a:chExt cx="2338012" cy="954922"/>
          </a:xfrm>
        </p:grpSpPr>
        <p:cxnSp>
          <p:nvCxnSpPr>
            <p:cNvPr id="10" name="Connettore 2 9"/>
            <p:cNvCxnSpPr/>
            <p:nvPr/>
          </p:nvCxnSpPr>
          <p:spPr bwMode="auto">
            <a:xfrm>
              <a:off x="4986660" y="1692399"/>
              <a:ext cx="936104" cy="576064"/>
            </a:xfrm>
            <a:prstGeom prst="straightConnector1">
              <a:avLst/>
            </a:prstGeom>
            <a:solidFill>
              <a:srgbClr val="008152"/>
            </a:solidFill>
            <a:ln w="44450" cap="flat" cmpd="sng" algn="ctr">
              <a:solidFill>
                <a:schemeClr val="tx1"/>
              </a:solidFill>
              <a:prstDash val="solid"/>
              <a:round/>
              <a:headEnd type="none" w="med" len="med"/>
              <a:tailEnd type="triangle"/>
            </a:ln>
            <a:effectLst/>
          </p:spPr>
        </p:cxnSp>
        <p:cxnSp>
          <p:nvCxnSpPr>
            <p:cNvPr id="12" name="Connettore 2 11"/>
            <p:cNvCxnSpPr/>
            <p:nvPr/>
          </p:nvCxnSpPr>
          <p:spPr bwMode="auto">
            <a:xfrm flipH="1" flipV="1">
              <a:off x="4770636" y="1764407"/>
              <a:ext cx="1008112" cy="648072"/>
            </a:xfrm>
            <a:prstGeom prst="straightConnector1">
              <a:avLst/>
            </a:prstGeom>
            <a:solidFill>
              <a:srgbClr val="008152"/>
            </a:solidFill>
            <a:ln w="44450" cap="flat" cmpd="sng" algn="ctr">
              <a:solidFill>
                <a:schemeClr val="tx1"/>
              </a:solidFill>
              <a:prstDash val="solid"/>
              <a:round/>
              <a:headEnd type="none" w="med" len="med"/>
              <a:tailEnd type="triangle"/>
            </a:ln>
            <a:effectLst/>
          </p:spPr>
        </p:cxnSp>
        <p:sp>
          <p:nvSpPr>
            <p:cNvPr id="16" name="CasellaDiTesto 15"/>
            <p:cNvSpPr txBox="1"/>
            <p:nvPr/>
          </p:nvSpPr>
          <p:spPr>
            <a:xfrm>
              <a:off x="5308448" y="1548382"/>
              <a:ext cx="1296144" cy="378857"/>
            </a:xfrm>
            <a:prstGeom prst="rect">
              <a:avLst/>
            </a:prstGeom>
            <a:noFill/>
          </p:spPr>
          <p:txBody>
            <a:bodyPr wrap="square" rtlCol="0">
              <a:spAutoFit/>
            </a:bodyPr>
            <a:lstStyle/>
            <a:p>
              <a:r>
                <a:rPr lang="it-IT" sz="1633" dirty="0">
                  <a:sym typeface="Symbol" panose="05050102010706020507" pitchFamily="18" charset="2"/>
                </a:rPr>
                <a:t></a:t>
              </a:r>
              <a:r>
                <a:rPr lang="it-IT" sz="1633" dirty="0"/>
                <a:t> PO</a:t>
              </a:r>
              <a:r>
                <a:rPr lang="it-IT" sz="1633" baseline="-25000" dirty="0"/>
                <a:t>4</a:t>
              </a:r>
              <a:r>
                <a:rPr lang="it-IT" sz="1633" baseline="30000" dirty="0"/>
                <a:t>3-</a:t>
              </a:r>
              <a:endParaRPr lang="it-IT" sz="1633" dirty="0"/>
            </a:p>
          </p:txBody>
        </p:sp>
        <p:sp>
          <p:nvSpPr>
            <p:cNvPr id="18" name="CasellaDiTesto 17"/>
            <p:cNvSpPr txBox="1"/>
            <p:nvPr/>
          </p:nvSpPr>
          <p:spPr>
            <a:xfrm>
              <a:off x="4266580" y="2124447"/>
              <a:ext cx="1296144" cy="378857"/>
            </a:xfrm>
            <a:prstGeom prst="rect">
              <a:avLst/>
            </a:prstGeom>
            <a:noFill/>
          </p:spPr>
          <p:txBody>
            <a:bodyPr wrap="square" rtlCol="0">
              <a:spAutoFit/>
            </a:bodyPr>
            <a:lstStyle/>
            <a:p>
              <a:r>
                <a:rPr lang="it-IT" sz="1633" dirty="0"/>
                <a:t>+ PO</a:t>
              </a:r>
              <a:r>
                <a:rPr lang="it-IT" sz="1633" baseline="-25000" dirty="0"/>
                <a:t>4</a:t>
              </a:r>
              <a:r>
                <a:rPr lang="it-IT" sz="1633" baseline="30000" dirty="0"/>
                <a:t>3-</a:t>
              </a:r>
              <a:endParaRPr lang="it-IT" sz="1633" dirty="0"/>
            </a:p>
          </p:txBody>
        </p:sp>
      </p:grpSp>
      <p:grpSp>
        <p:nvGrpSpPr>
          <p:cNvPr id="31" name="Gruppo 30"/>
          <p:cNvGrpSpPr/>
          <p:nvPr/>
        </p:nvGrpSpPr>
        <p:grpSpPr>
          <a:xfrm>
            <a:off x="7728766" y="3411935"/>
            <a:ext cx="1735708" cy="948483"/>
            <a:chOff x="7146900" y="3761814"/>
            <a:chExt cx="1913699" cy="1045746"/>
          </a:xfrm>
        </p:grpSpPr>
        <p:cxnSp>
          <p:nvCxnSpPr>
            <p:cNvPr id="14" name="Connettore 2 13"/>
            <p:cNvCxnSpPr/>
            <p:nvPr/>
          </p:nvCxnSpPr>
          <p:spPr bwMode="auto">
            <a:xfrm>
              <a:off x="7578948" y="3924647"/>
              <a:ext cx="936104" cy="576064"/>
            </a:xfrm>
            <a:prstGeom prst="straightConnector1">
              <a:avLst/>
            </a:prstGeom>
            <a:solidFill>
              <a:srgbClr val="008152"/>
            </a:solidFill>
            <a:ln w="44450" cap="flat" cmpd="sng" algn="ctr">
              <a:solidFill>
                <a:schemeClr val="tx1"/>
              </a:solidFill>
              <a:prstDash val="solid"/>
              <a:round/>
              <a:headEnd type="none" w="med" len="med"/>
              <a:tailEnd type="triangle"/>
            </a:ln>
            <a:effectLst/>
          </p:spPr>
        </p:cxnSp>
        <p:cxnSp>
          <p:nvCxnSpPr>
            <p:cNvPr id="15" name="Connettore 2 14"/>
            <p:cNvCxnSpPr/>
            <p:nvPr/>
          </p:nvCxnSpPr>
          <p:spPr bwMode="auto">
            <a:xfrm flipH="1" flipV="1">
              <a:off x="7362924" y="3996655"/>
              <a:ext cx="1008112" cy="648072"/>
            </a:xfrm>
            <a:prstGeom prst="straightConnector1">
              <a:avLst/>
            </a:prstGeom>
            <a:solidFill>
              <a:srgbClr val="008152"/>
            </a:solidFill>
            <a:ln w="44450" cap="flat" cmpd="sng" algn="ctr">
              <a:solidFill>
                <a:schemeClr val="tx1"/>
              </a:solidFill>
              <a:prstDash val="solid"/>
              <a:round/>
              <a:headEnd type="none" w="med" len="med"/>
              <a:tailEnd type="triangle"/>
            </a:ln>
            <a:effectLst/>
          </p:spPr>
        </p:cxnSp>
        <p:sp>
          <p:nvSpPr>
            <p:cNvPr id="17" name="CasellaDiTesto 16"/>
            <p:cNvSpPr txBox="1"/>
            <p:nvPr/>
          </p:nvSpPr>
          <p:spPr>
            <a:xfrm>
              <a:off x="7764455" y="3761814"/>
              <a:ext cx="1296144" cy="378857"/>
            </a:xfrm>
            <a:prstGeom prst="rect">
              <a:avLst/>
            </a:prstGeom>
            <a:noFill/>
          </p:spPr>
          <p:txBody>
            <a:bodyPr wrap="square" rtlCol="0">
              <a:spAutoFit/>
            </a:bodyPr>
            <a:lstStyle/>
            <a:p>
              <a:r>
                <a:rPr lang="it-IT" sz="1633" dirty="0">
                  <a:sym typeface="Symbol" panose="05050102010706020507" pitchFamily="18" charset="2"/>
                </a:rPr>
                <a:t></a:t>
              </a:r>
              <a:r>
                <a:rPr lang="it-IT" sz="1633" dirty="0"/>
                <a:t> PO</a:t>
              </a:r>
              <a:r>
                <a:rPr lang="it-IT" sz="1633" baseline="-25000" dirty="0"/>
                <a:t>4</a:t>
              </a:r>
              <a:r>
                <a:rPr lang="it-IT" sz="1633" baseline="30000" dirty="0"/>
                <a:t>3-</a:t>
              </a:r>
              <a:endParaRPr lang="it-IT" sz="1633" dirty="0"/>
            </a:p>
          </p:txBody>
        </p:sp>
        <p:sp>
          <p:nvSpPr>
            <p:cNvPr id="19" name="CasellaDiTesto 18"/>
            <p:cNvSpPr txBox="1"/>
            <p:nvPr/>
          </p:nvSpPr>
          <p:spPr>
            <a:xfrm>
              <a:off x="7146900" y="4428703"/>
              <a:ext cx="1296144" cy="378857"/>
            </a:xfrm>
            <a:prstGeom prst="rect">
              <a:avLst/>
            </a:prstGeom>
            <a:noFill/>
          </p:spPr>
          <p:txBody>
            <a:bodyPr wrap="square" rtlCol="0">
              <a:spAutoFit/>
            </a:bodyPr>
            <a:lstStyle/>
            <a:p>
              <a:r>
                <a:rPr lang="it-IT" sz="1633" dirty="0"/>
                <a:t>+  PO</a:t>
              </a:r>
              <a:r>
                <a:rPr lang="it-IT" sz="1633" baseline="-25000" dirty="0"/>
                <a:t>4</a:t>
              </a:r>
              <a:r>
                <a:rPr lang="it-IT" sz="1633" baseline="30000" dirty="0"/>
                <a:t>3-</a:t>
              </a:r>
              <a:endParaRPr lang="it-IT" sz="1633" dirty="0"/>
            </a:p>
          </p:txBody>
        </p:sp>
      </p:grpSp>
      <p:grpSp>
        <p:nvGrpSpPr>
          <p:cNvPr id="33" name="Gruppo 32"/>
          <p:cNvGrpSpPr/>
          <p:nvPr/>
        </p:nvGrpSpPr>
        <p:grpSpPr>
          <a:xfrm>
            <a:off x="1850809" y="424711"/>
            <a:ext cx="3673819" cy="2237629"/>
            <a:chOff x="738188" y="4140671"/>
            <a:chExt cx="4050556" cy="2467089"/>
          </a:xfrm>
        </p:grpSpPr>
        <p:sp>
          <p:nvSpPr>
            <p:cNvPr id="5" name="CasellaDiTesto 4"/>
            <p:cNvSpPr txBox="1"/>
            <p:nvPr/>
          </p:nvSpPr>
          <p:spPr>
            <a:xfrm>
              <a:off x="1602285" y="6228903"/>
              <a:ext cx="648072" cy="378857"/>
            </a:xfrm>
            <a:prstGeom prst="rect">
              <a:avLst/>
            </a:prstGeom>
            <a:noFill/>
          </p:spPr>
          <p:txBody>
            <a:bodyPr wrap="square" rtlCol="0">
              <a:spAutoFit/>
            </a:bodyPr>
            <a:lstStyle/>
            <a:p>
              <a:r>
                <a:rPr lang="it-IT" sz="1633" b="1" dirty="0">
                  <a:solidFill>
                    <a:srgbClr val="FF0000"/>
                  </a:solidFill>
                </a:rPr>
                <a:t>ATP</a:t>
              </a:r>
            </a:p>
          </p:txBody>
        </p:sp>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188" y="4140671"/>
              <a:ext cx="4050556" cy="2366200"/>
            </a:xfrm>
            <a:prstGeom prst="rect">
              <a:avLst/>
            </a:prstGeom>
          </p:spPr>
        </p:pic>
      </p:grpSp>
      <p:sp>
        <p:nvSpPr>
          <p:cNvPr id="21" name="CasellaDiTesto 20"/>
          <p:cNvSpPr txBox="1"/>
          <p:nvPr/>
        </p:nvSpPr>
        <p:spPr>
          <a:xfrm>
            <a:off x="1627322" y="2579962"/>
            <a:ext cx="2705291" cy="1097480"/>
          </a:xfrm>
          <a:prstGeom prst="rect">
            <a:avLst/>
          </a:prstGeom>
          <a:noFill/>
        </p:spPr>
        <p:txBody>
          <a:bodyPr wrap="square" rtlCol="0">
            <a:spAutoFit/>
          </a:bodyPr>
          <a:lstStyle/>
          <a:p>
            <a:pPr algn="just"/>
            <a:r>
              <a:rPr lang="it-IT" sz="1633" dirty="0"/>
              <a:t>4 cariche negative</a:t>
            </a:r>
          </a:p>
          <a:p>
            <a:pPr algn="just"/>
            <a:r>
              <a:rPr lang="it-IT" sz="1633" dirty="0"/>
              <a:t>repulsione elettrostatica</a:t>
            </a:r>
          </a:p>
          <a:p>
            <a:pPr algn="just"/>
            <a:r>
              <a:rPr lang="it-IT" sz="1633" dirty="0"/>
              <a:t>l’idrolisi rilascia la tensione</a:t>
            </a:r>
          </a:p>
          <a:p>
            <a:pPr algn="just"/>
            <a:r>
              <a:rPr lang="it-IT" sz="1633" dirty="0"/>
              <a:t>si libera energia </a:t>
            </a:r>
          </a:p>
        </p:txBody>
      </p:sp>
      <p:sp>
        <p:nvSpPr>
          <p:cNvPr id="4" name="CasellaDiTesto 3"/>
          <p:cNvSpPr txBox="1"/>
          <p:nvPr/>
        </p:nvSpPr>
        <p:spPr>
          <a:xfrm>
            <a:off x="6553173" y="620643"/>
            <a:ext cx="1735709" cy="594906"/>
          </a:xfrm>
          <a:prstGeom prst="rect">
            <a:avLst/>
          </a:prstGeom>
          <a:noFill/>
        </p:spPr>
        <p:txBody>
          <a:bodyPr wrap="square" rtlCol="0">
            <a:spAutoFit/>
          </a:bodyPr>
          <a:lstStyle/>
          <a:p>
            <a:r>
              <a:rPr lang="it-IT" sz="1633" b="1" dirty="0"/>
              <a:t>30,5 </a:t>
            </a:r>
            <a:r>
              <a:rPr lang="it-IT" sz="1633" b="1" dirty="0" err="1"/>
              <a:t>kJ</a:t>
            </a:r>
            <a:r>
              <a:rPr lang="it-IT" sz="1633" b="1" dirty="0"/>
              <a:t>/</a:t>
            </a:r>
            <a:r>
              <a:rPr lang="it-IT" sz="1633" b="1" dirty="0" err="1"/>
              <a:t>mol</a:t>
            </a:r>
            <a:r>
              <a:rPr lang="it-IT" sz="1633" b="1" dirty="0"/>
              <a:t> </a:t>
            </a:r>
          </a:p>
          <a:p>
            <a:r>
              <a:rPr lang="it-IT" sz="1633" b="1" dirty="0"/>
              <a:t>(7,3 kcal/</a:t>
            </a:r>
            <a:r>
              <a:rPr lang="it-IT" sz="1633" b="1" dirty="0" err="1"/>
              <a:t>mol</a:t>
            </a:r>
            <a:r>
              <a:rPr lang="it-IT" sz="1633" b="1" dirty="0"/>
              <a:t>)</a:t>
            </a:r>
          </a:p>
        </p:txBody>
      </p:sp>
      <p:sp>
        <p:nvSpPr>
          <p:cNvPr id="22" name="CasellaDiTesto 21"/>
          <p:cNvSpPr txBox="1"/>
          <p:nvPr/>
        </p:nvSpPr>
        <p:spPr>
          <a:xfrm>
            <a:off x="8904356" y="2645273"/>
            <a:ext cx="1660321" cy="594906"/>
          </a:xfrm>
          <a:prstGeom prst="rect">
            <a:avLst/>
          </a:prstGeom>
          <a:noFill/>
        </p:spPr>
        <p:txBody>
          <a:bodyPr wrap="square" rtlCol="0">
            <a:spAutoFit/>
          </a:bodyPr>
          <a:lstStyle/>
          <a:p>
            <a:r>
              <a:rPr lang="it-IT" sz="1633" b="1" dirty="0"/>
              <a:t>30,5 </a:t>
            </a:r>
            <a:r>
              <a:rPr lang="it-IT" sz="1633" b="1" dirty="0" err="1"/>
              <a:t>kJ</a:t>
            </a:r>
            <a:r>
              <a:rPr lang="it-IT" sz="1633" b="1" dirty="0"/>
              <a:t>/</a:t>
            </a:r>
            <a:r>
              <a:rPr lang="it-IT" sz="1633" b="1" dirty="0" err="1"/>
              <a:t>mol</a:t>
            </a:r>
            <a:r>
              <a:rPr lang="it-IT" sz="1633" b="1" dirty="0"/>
              <a:t> </a:t>
            </a:r>
          </a:p>
          <a:p>
            <a:r>
              <a:rPr lang="it-IT" sz="1633" b="1" dirty="0"/>
              <a:t>(7,3 kcal/</a:t>
            </a:r>
            <a:r>
              <a:rPr lang="it-IT" sz="1633" b="1" dirty="0" err="1"/>
              <a:t>mol</a:t>
            </a:r>
            <a:r>
              <a:rPr lang="it-IT" sz="1633" b="1" dirty="0"/>
              <a:t>)</a:t>
            </a:r>
          </a:p>
        </p:txBody>
      </p:sp>
      <p:sp>
        <p:nvSpPr>
          <p:cNvPr id="23" name="CasellaDiTesto 22"/>
          <p:cNvSpPr txBox="1"/>
          <p:nvPr/>
        </p:nvSpPr>
        <p:spPr>
          <a:xfrm>
            <a:off x="5769448" y="5323009"/>
            <a:ext cx="1763386" cy="594906"/>
          </a:xfrm>
          <a:prstGeom prst="rect">
            <a:avLst/>
          </a:prstGeom>
          <a:noFill/>
        </p:spPr>
        <p:txBody>
          <a:bodyPr wrap="square" rtlCol="0">
            <a:spAutoFit/>
          </a:bodyPr>
          <a:lstStyle/>
          <a:p>
            <a:r>
              <a:rPr lang="it-IT" sz="1633" b="1" dirty="0"/>
              <a:t>14,2 </a:t>
            </a:r>
            <a:r>
              <a:rPr lang="it-IT" sz="1633" b="1" dirty="0" err="1"/>
              <a:t>kJ</a:t>
            </a:r>
            <a:r>
              <a:rPr lang="it-IT" sz="1633" b="1" dirty="0"/>
              <a:t>/</a:t>
            </a:r>
            <a:r>
              <a:rPr lang="it-IT" sz="1633" b="1" dirty="0" err="1"/>
              <a:t>mol</a:t>
            </a:r>
            <a:r>
              <a:rPr lang="it-IT" sz="1633" b="1" dirty="0"/>
              <a:t> </a:t>
            </a:r>
          </a:p>
          <a:p>
            <a:r>
              <a:rPr lang="it-IT" sz="1633" b="1" dirty="0"/>
              <a:t>(3,4 kcal/</a:t>
            </a:r>
            <a:r>
              <a:rPr lang="it-IT" sz="1633" b="1" dirty="0" err="1"/>
              <a:t>mol</a:t>
            </a:r>
            <a:r>
              <a:rPr lang="it-IT" sz="1633" b="1" dirty="0"/>
              <a:t>)</a:t>
            </a:r>
          </a:p>
        </p:txBody>
      </p:sp>
      <p:grpSp>
        <p:nvGrpSpPr>
          <p:cNvPr id="28" name="Gruppo 27"/>
          <p:cNvGrpSpPr/>
          <p:nvPr/>
        </p:nvGrpSpPr>
        <p:grpSpPr>
          <a:xfrm>
            <a:off x="2046741" y="424711"/>
            <a:ext cx="1763387" cy="881885"/>
            <a:chOff x="810196" y="0"/>
            <a:chExt cx="1944216" cy="972319"/>
          </a:xfrm>
        </p:grpSpPr>
        <p:sp>
          <p:nvSpPr>
            <p:cNvPr id="24" name="CasellaDiTesto 23"/>
            <p:cNvSpPr txBox="1"/>
            <p:nvPr/>
          </p:nvSpPr>
          <p:spPr>
            <a:xfrm>
              <a:off x="810196" y="0"/>
              <a:ext cx="1944216" cy="378857"/>
            </a:xfrm>
            <a:prstGeom prst="rect">
              <a:avLst/>
            </a:prstGeom>
            <a:noFill/>
          </p:spPr>
          <p:txBody>
            <a:bodyPr wrap="square" rtlCol="0">
              <a:spAutoFit/>
            </a:bodyPr>
            <a:lstStyle/>
            <a:p>
              <a:r>
                <a:rPr lang="it-IT" sz="1633" dirty="0"/>
                <a:t>legami anidride</a:t>
              </a:r>
            </a:p>
          </p:txBody>
        </p:sp>
        <p:cxnSp>
          <p:nvCxnSpPr>
            <p:cNvPr id="11" name="Connettore 2 10"/>
            <p:cNvCxnSpPr/>
            <p:nvPr/>
          </p:nvCxnSpPr>
          <p:spPr bwMode="auto">
            <a:xfrm flipH="1">
              <a:off x="1314252" y="396255"/>
              <a:ext cx="144016" cy="504056"/>
            </a:xfrm>
            <a:prstGeom prst="straightConnector1">
              <a:avLst/>
            </a:prstGeom>
            <a:solidFill>
              <a:srgbClr val="008152"/>
            </a:solidFill>
            <a:ln w="44450" cap="flat" cmpd="sng" algn="ctr">
              <a:solidFill>
                <a:srgbClr val="5C9FC0"/>
              </a:solidFill>
              <a:prstDash val="solid"/>
              <a:round/>
              <a:headEnd type="none" w="med" len="med"/>
              <a:tailEnd type="triangle"/>
            </a:ln>
            <a:effectLst/>
          </p:spPr>
        </p:cxnSp>
        <p:cxnSp>
          <p:nvCxnSpPr>
            <p:cNvPr id="25" name="Connettore 2 24"/>
            <p:cNvCxnSpPr/>
            <p:nvPr/>
          </p:nvCxnSpPr>
          <p:spPr bwMode="auto">
            <a:xfrm>
              <a:off x="1962324" y="396255"/>
              <a:ext cx="216024" cy="576064"/>
            </a:xfrm>
            <a:prstGeom prst="straightConnector1">
              <a:avLst/>
            </a:prstGeom>
            <a:solidFill>
              <a:srgbClr val="008152"/>
            </a:solidFill>
            <a:ln w="44450" cap="flat" cmpd="sng" algn="ctr">
              <a:solidFill>
                <a:srgbClr val="5C9FC0"/>
              </a:solidFill>
              <a:prstDash val="solid"/>
              <a:round/>
              <a:headEnd type="none" w="med" len="med"/>
              <a:tailEnd type="triangle"/>
            </a:ln>
            <a:effectLst/>
          </p:spPr>
        </p:cxnSp>
      </p:grpSp>
      <p:sp>
        <p:nvSpPr>
          <p:cNvPr id="26" name="CasellaDiTesto 25"/>
          <p:cNvSpPr txBox="1"/>
          <p:nvPr/>
        </p:nvSpPr>
        <p:spPr>
          <a:xfrm>
            <a:off x="5900069" y="4884067"/>
            <a:ext cx="1894008" cy="343620"/>
          </a:xfrm>
          <a:prstGeom prst="rect">
            <a:avLst/>
          </a:prstGeom>
          <a:noFill/>
        </p:spPr>
        <p:txBody>
          <a:bodyPr wrap="square" rtlCol="0">
            <a:spAutoFit/>
          </a:bodyPr>
          <a:lstStyle/>
          <a:p>
            <a:r>
              <a:rPr lang="it-IT" sz="1633" dirty="0"/>
              <a:t>legame estere</a:t>
            </a:r>
          </a:p>
        </p:txBody>
      </p:sp>
      <p:sp>
        <p:nvSpPr>
          <p:cNvPr id="27" name="Ovale 26"/>
          <p:cNvSpPr/>
          <p:nvPr/>
        </p:nvSpPr>
        <p:spPr bwMode="auto">
          <a:xfrm>
            <a:off x="8512494" y="4735213"/>
            <a:ext cx="522485" cy="457174"/>
          </a:xfrm>
          <a:prstGeom prst="ellipse">
            <a:avLst/>
          </a:prstGeom>
          <a:noFill/>
          <a:ln w="44450" cap="flat" cmpd="sng" algn="ctr">
            <a:solidFill>
              <a:srgbClr val="FF0000"/>
            </a:solidFill>
            <a:prstDash val="solid"/>
            <a:round/>
            <a:headEnd type="none" w="med" len="med"/>
            <a:tailEnd type="none" w="med" len="med"/>
          </a:ln>
          <a:effectLst/>
        </p:spPr>
        <p:txBody>
          <a:bodyPr vert="horz" wrap="none" lIns="82935" tIns="41468" rIns="82935" bIns="41468" numCol="1" rtlCol="0" anchor="ctr" anchorCtr="0" compatLnSpc="1">
            <a:prstTxWarp prst="textNoShape">
              <a:avLst/>
            </a:prstTxWarp>
          </a:bodyPr>
          <a:lstStyle/>
          <a:p>
            <a:pPr marL="414680" algn="ctr" defTabSz="829361" fontAlgn="base">
              <a:spcBef>
                <a:spcPct val="0"/>
              </a:spcBef>
              <a:spcAft>
                <a:spcPct val="0"/>
              </a:spcAft>
            </a:pPr>
            <a:endParaRPr lang="it-IT" sz="1451" baseline="-25000">
              <a:latin typeface="HelveticaNeueLT Com 55 Roman" pitchFamily="34" charset="0"/>
              <a:cs typeface="Arial" charset="0"/>
            </a:endParaRPr>
          </a:p>
        </p:txBody>
      </p:sp>
      <p:cxnSp>
        <p:nvCxnSpPr>
          <p:cNvPr id="34" name="Connettore 2 33">
            <a:extLst>
              <a:ext uri="{FF2B5EF4-FFF2-40B4-BE49-F238E27FC236}">
                <a16:creationId xmlns:a16="http://schemas.microsoft.com/office/drawing/2014/main" id="{FE29AE0B-A9CF-4878-BD8E-4F64268532A5}"/>
              </a:ext>
            </a:extLst>
          </p:cNvPr>
          <p:cNvCxnSpPr>
            <a:cxnSpLocks/>
          </p:cNvCxnSpPr>
          <p:nvPr/>
        </p:nvCxnSpPr>
        <p:spPr bwMode="auto">
          <a:xfrm>
            <a:off x="7400978" y="5014106"/>
            <a:ext cx="1086030" cy="0"/>
          </a:xfrm>
          <a:prstGeom prst="straightConnector1">
            <a:avLst/>
          </a:prstGeom>
          <a:solidFill>
            <a:srgbClr val="008152"/>
          </a:solidFill>
          <a:ln w="444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6643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out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 calcmode="lin" valueType="num">
                                      <p:cBhvr additive="base">
                                        <p:cTn id="4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2">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2">
                                            <p:txEl>
                                              <p:pRg st="1" end="1"/>
                                            </p:txEl>
                                          </p:spTgt>
                                        </p:tgtEl>
                                        <p:attrNameLst>
                                          <p:attrName>style.visibility</p:attrName>
                                        </p:attrNameLst>
                                      </p:cBhvr>
                                      <p:to>
                                        <p:strVal val="visible"/>
                                      </p:to>
                                    </p:set>
                                    <p:anim calcmode="lin" valueType="num">
                                      <p:cBhvr additive="base">
                                        <p:cTn id="48" dur="500" fill="hold"/>
                                        <p:tgtEl>
                                          <p:spTgt spid="22">
                                            <p:txEl>
                                              <p:pRg st="1" end="1"/>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37"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outVertic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23" grpId="0"/>
      <p:bldP spid="26" grpId="0"/>
      <p:bldP spid="27"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3544</Words>
  <Application>Microsoft Office PowerPoint</Application>
  <PresentationFormat>Widescreen</PresentationFormat>
  <Paragraphs>325</Paragraphs>
  <Slides>49</Slides>
  <Notes>0</Notes>
  <HiddenSlides>0</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49</vt:i4>
      </vt:variant>
    </vt:vector>
  </HeadingPairs>
  <TitlesOfParts>
    <vt:vector size="62" baseType="lpstr">
      <vt:lpstr>Arial</vt:lpstr>
      <vt:lpstr>Arial Rounded MT Bold</vt:lpstr>
      <vt:lpstr>Calibri</vt:lpstr>
      <vt:lpstr>Cambria Math</vt:lpstr>
      <vt:lpstr>Engravers MT</vt:lpstr>
      <vt:lpstr>Euphemia</vt:lpstr>
      <vt:lpstr>HelveticaNeueLT Com 55 Roman</vt:lpstr>
      <vt:lpstr>Lucida Sans Unicode</vt:lpstr>
      <vt:lpstr>Symbol</vt:lpstr>
      <vt:lpstr>Times New Roman</vt:lpstr>
      <vt:lpstr>Wingdings</vt:lpstr>
      <vt:lpstr>Struttura predefinita</vt:lpstr>
      <vt:lpstr>MDLDrawObject Class</vt:lpstr>
      <vt:lpstr>introduzione alla biochimica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Fontana</dc:creator>
  <cp:lastModifiedBy>Francesca Fontana</cp:lastModifiedBy>
  <cp:revision>20</cp:revision>
  <cp:lastPrinted>2019-11-26T09:28:38Z</cp:lastPrinted>
  <dcterms:created xsi:type="dcterms:W3CDTF">2019-11-26T09:27:59Z</dcterms:created>
  <dcterms:modified xsi:type="dcterms:W3CDTF">2022-11-29T08:53:00Z</dcterms:modified>
</cp:coreProperties>
</file>