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6" r:id="rId4"/>
  </p:sldMasterIdLst>
  <p:notesMasterIdLst>
    <p:notesMasterId r:id="rId68"/>
  </p:notesMasterIdLst>
  <p:sldIdLst>
    <p:sldId id="342" r:id="rId5"/>
    <p:sldId id="412" r:id="rId6"/>
    <p:sldId id="352" r:id="rId7"/>
    <p:sldId id="349" r:id="rId8"/>
    <p:sldId id="257" r:id="rId9"/>
    <p:sldId id="259"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45" autoAdjust="0"/>
  </p:normalViewPr>
  <p:slideViewPr>
    <p:cSldViewPr snapToGrid="0" snapToObjects="1">
      <p:cViewPr varScale="1">
        <p:scale>
          <a:sx n="69" d="100"/>
          <a:sy n="69" d="100"/>
        </p:scale>
        <p:origin x="60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4D50B-AFC4-8642-AF69-852EE54E6D2B}" type="datetimeFigureOut">
              <a:rPr lang="es-ES_tradnl" smtClean="0"/>
              <a:t>07/05/2024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77FBD-CAFD-0C42-9FC6-06A17017D54E}" type="slidenum">
              <a:rPr lang="es-ES_tradnl" smtClean="0"/>
              <a:t>‹N›</a:t>
            </a:fld>
            <a:endParaRPr lang="es-ES_tradnl"/>
          </a:p>
        </p:txBody>
      </p:sp>
    </p:spTree>
    <p:extLst>
      <p:ext uri="{BB962C8B-B14F-4D97-AF65-F5344CB8AC3E}">
        <p14:creationId xmlns:p14="http://schemas.microsoft.com/office/powerpoint/2010/main" val="322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28470220-1BCD-B94A-8334-B3F83323345C}" type="datetime1">
              <a:rPr lang="es-ES" smtClean="0"/>
              <a:t>07/05/2024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0341490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ABE386-A73A-034C-97F8-9FB83F4EBDB9}" type="datetime1">
              <a:rPr lang="es-ES" smtClean="0"/>
              <a:t>07/05/2024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250493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F00754-EE4E-194F-893E-001AB32BE25B}" type="datetime1">
              <a:rPr lang="es-ES" smtClean="0"/>
              <a:t>07/05/2024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8693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A3FE5DA-5CA1-7F4B-AEE8-7131987BD9B7}" type="datetime1">
              <a:rPr lang="es-ES" smtClean="0"/>
              <a:t>07/05/2024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7922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65AF8230-C992-D34D-93B0-B8F3566F2433}" type="datetime1">
              <a:rPr lang="es-ES" smtClean="0"/>
              <a:t>07/05/2024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949887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0B412864-5B6A-8246-B7E2-AEDEDCB7F024}" type="datetime1">
              <a:rPr lang="es-ES" smtClean="0"/>
              <a:t>07/05/2024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17910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6AD0C5F6-F7D0-4D47-BCE9-E4288C821972}" type="datetime1">
              <a:rPr lang="es-ES" smtClean="0"/>
              <a:t>07/05/2024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28165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30DF508-083C-DC46-B97A-1C56466F88F2}" type="datetime1">
              <a:rPr lang="es-ES" smtClean="0"/>
              <a:t>07/05/2024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3390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9B880-03C5-8747-AAB1-72226A5ECB7C}" type="datetime1">
              <a:rPr lang="es-ES" smtClean="0"/>
              <a:t>07/05/2024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6332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7597F3F5-627A-9341-BCFB-04C0F66EA81C}" type="datetime1">
              <a:rPr lang="es-ES" smtClean="0"/>
              <a:t>07/05/2024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45211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3539CA6-8A41-FF4C-BA87-DF3A4EC1A958}" type="datetime1">
              <a:rPr lang="es-ES" smtClean="0"/>
              <a:t>07/05/2024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383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0572218-CF0C-144D-97E7-46E0F6509F28}" type="datetime1">
              <a:rPr lang="es-ES" smtClean="0"/>
              <a:t>07/05/2024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3973760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qGpFIefUTlk"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theguardian.com/world/guatemala" TargetMode="External"/><Relationship Id="rId2" Type="http://schemas.openxmlformats.org/officeDocument/2006/relationships/hyperlink" Target="https://www.theguardian.com/world/1999/mar/12/jeremylennard.martinkettle"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8C6160-84A9-427B-A7E4-4BAB617C4C1C}"/>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077CBF99-73A5-4CE0-AA3D-7E368E2202C8}"/>
              </a:ext>
            </a:extLst>
          </p:cNvPr>
          <p:cNvSpPr>
            <a:spLocks noGrp="1"/>
          </p:cNvSpPr>
          <p:nvPr>
            <p:ph idx="1"/>
          </p:nvPr>
        </p:nvSpPr>
        <p:spPr/>
        <p:txBody>
          <a:bodyPr>
            <a:normAutofit/>
          </a:bodyPr>
          <a:lstStyle/>
          <a:p>
            <a:pPr marL="0" indent="0">
              <a:buNone/>
            </a:pPr>
            <a:endParaRPr lang="it-IT" sz="2800" b="1" dirty="0">
              <a:solidFill>
                <a:srgbClr val="00B050"/>
              </a:solidFill>
            </a:endParaRPr>
          </a:p>
          <a:p>
            <a:pPr marL="0" indent="0">
              <a:buNone/>
            </a:pPr>
            <a:r>
              <a:rPr lang="it-IT" sz="2800" b="1" dirty="0">
                <a:solidFill>
                  <a:srgbClr val="00B050"/>
                </a:solidFill>
              </a:rPr>
              <a:t>La Guerra Fredda latinoamericana tra rivoluzioni e guerriglie, il caso Guatemala. </a:t>
            </a:r>
          </a:p>
        </p:txBody>
      </p:sp>
      <p:sp>
        <p:nvSpPr>
          <p:cNvPr id="4" name="Segnaposto numero diapositiva 3">
            <a:extLst>
              <a:ext uri="{FF2B5EF4-FFF2-40B4-BE49-F238E27FC236}">
                <a16:creationId xmlns:a16="http://schemas.microsoft.com/office/drawing/2014/main" id="{7526EAA5-34DA-4B98-A4CF-134EA0F7FF5E}"/>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423769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31136" y="964692"/>
            <a:ext cx="7358032" cy="815982"/>
          </a:xfrm>
        </p:spPr>
        <p:txBody>
          <a:bodyPr/>
          <a:lstStyle/>
          <a:p>
            <a:r>
              <a:rPr lang="it-IT" dirty="0"/>
              <a:t>Reazioni usa </a:t>
            </a:r>
          </a:p>
        </p:txBody>
      </p:sp>
      <p:sp>
        <p:nvSpPr>
          <p:cNvPr id="3" name="Segnaposto contenuto 2"/>
          <p:cNvSpPr>
            <a:spLocks noGrp="1"/>
          </p:cNvSpPr>
          <p:nvPr>
            <p:ph idx="1"/>
          </p:nvPr>
        </p:nvSpPr>
        <p:spPr>
          <a:xfrm>
            <a:off x="1383632" y="1973179"/>
            <a:ext cx="8577232" cy="3766849"/>
          </a:xfrm>
        </p:spPr>
        <p:txBody>
          <a:bodyPr/>
          <a:lstStyle/>
          <a:p>
            <a:pPr marL="0" indent="0">
              <a:buNone/>
            </a:pPr>
            <a:endParaRPr lang="en-US" dirty="0"/>
          </a:p>
          <a:p>
            <a:pPr marL="0" indent="0">
              <a:buNone/>
            </a:pPr>
            <a:r>
              <a:rPr lang="en-US" sz="2400" dirty="0" err="1"/>
              <a:t>Reazione</a:t>
            </a:r>
            <a:r>
              <a:rPr lang="en-US" sz="2400" dirty="0"/>
              <a:t> </a:t>
            </a:r>
            <a:r>
              <a:rPr lang="en-US" sz="2400" dirty="0" err="1"/>
              <a:t>immediata</a:t>
            </a:r>
            <a:r>
              <a:rPr lang="en-US" sz="2400" dirty="0"/>
              <a:t> </a:t>
            </a:r>
            <a:r>
              <a:rPr lang="en-US" sz="2400" dirty="0" err="1"/>
              <a:t>Dipartimento</a:t>
            </a:r>
            <a:r>
              <a:rPr lang="en-US" sz="2400" dirty="0"/>
              <a:t> di </a:t>
            </a:r>
            <a:r>
              <a:rPr lang="en-US" sz="2400" dirty="0" err="1"/>
              <a:t>Stato</a:t>
            </a:r>
            <a:r>
              <a:rPr lang="en-US" sz="2400" dirty="0"/>
              <a:t> USA :</a:t>
            </a:r>
          </a:p>
          <a:p>
            <a:pPr marL="0" indent="0">
              <a:buNone/>
            </a:pPr>
            <a:r>
              <a:rPr lang="en-US" sz="2400" dirty="0" err="1"/>
              <a:t>Etichettare</a:t>
            </a:r>
            <a:r>
              <a:rPr lang="en-US" sz="2400" dirty="0"/>
              <a:t> come SOCIALISTE l </a:t>
            </a:r>
            <a:r>
              <a:rPr lang="en-US" sz="2400" dirty="0" err="1"/>
              <a:t>rivoluzioni</a:t>
            </a:r>
            <a:r>
              <a:rPr lang="en-US" sz="2400" dirty="0"/>
              <a:t> </a:t>
            </a:r>
            <a:r>
              <a:rPr lang="en-US" sz="2400" dirty="0" err="1"/>
              <a:t>che</a:t>
            </a:r>
            <a:r>
              <a:rPr lang="en-US" sz="2400" dirty="0"/>
              <a:t> di </a:t>
            </a:r>
            <a:r>
              <a:rPr lang="en-US" sz="2400" dirty="0" err="1"/>
              <a:t>fatto</a:t>
            </a:r>
            <a:r>
              <a:rPr lang="en-US" sz="2400" dirty="0"/>
              <a:t> </a:t>
            </a:r>
            <a:r>
              <a:rPr lang="en-US" sz="2400" dirty="0" err="1"/>
              <a:t>erano</a:t>
            </a:r>
            <a:endParaRPr lang="en-US" sz="2400" dirty="0"/>
          </a:p>
          <a:p>
            <a:pPr marL="0" indent="0">
              <a:buNone/>
            </a:pPr>
            <a:r>
              <a:rPr lang="en-US" sz="2400" dirty="0" err="1"/>
              <a:t>Democratiche</a:t>
            </a:r>
            <a:r>
              <a:rPr lang="en-US" sz="2400" dirty="0"/>
              <a:t> </a:t>
            </a:r>
          </a:p>
          <a:p>
            <a:pPr marL="0" indent="0">
              <a:buNone/>
            </a:pPr>
            <a:r>
              <a:rPr lang="en-US" sz="2400" dirty="0" err="1"/>
              <a:t>Riformiste</a:t>
            </a:r>
            <a:r>
              <a:rPr lang="en-US" sz="2400" dirty="0"/>
              <a:t> </a:t>
            </a:r>
          </a:p>
          <a:p>
            <a:pPr marL="0" indent="0">
              <a:buNone/>
            </a:pPr>
            <a:r>
              <a:rPr lang="en-US" sz="2400" dirty="0" err="1"/>
              <a:t>Nazionaliste</a:t>
            </a:r>
            <a:r>
              <a:rPr lang="en-US" sz="2400" dirty="0"/>
              <a:t> </a:t>
            </a:r>
          </a:p>
          <a:p>
            <a:pPr marL="0" indent="0">
              <a:buNone/>
            </a:pPr>
            <a:r>
              <a:rPr lang="en-US" sz="2400" dirty="0" err="1"/>
              <a:t>Antimperialiste</a:t>
            </a:r>
            <a:r>
              <a:rPr lang="en-US" sz="2400" dirty="0"/>
              <a:t> </a:t>
            </a:r>
          </a:p>
          <a:p>
            <a:pPr marL="0" indent="0">
              <a:buNone/>
            </a:pPr>
            <a:endParaRPr lang="it-IT" dirty="0"/>
          </a:p>
        </p:txBody>
      </p:sp>
      <p:pic>
        <p:nvPicPr>
          <p:cNvPr id="4" name="Immagine 3"/>
          <p:cNvPicPr>
            <a:picLocks noChangeAspect="1"/>
          </p:cNvPicPr>
          <p:nvPr/>
        </p:nvPicPr>
        <p:blipFill>
          <a:blip r:embed="rId2" cstate="print"/>
          <a:stretch>
            <a:fillRect/>
          </a:stretch>
        </p:blipFill>
        <p:spPr>
          <a:xfrm>
            <a:off x="8290223" y="3399744"/>
            <a:ext cx="2221939" cy="2824877"/>
          </a:xfrm>
          <a:prstGeom prst="rect">
            <a:avLst/>
          </a:prstGeom>
        </p:spPr>
      </p:pic>
    </p:spTree>
    <p:extLst>
      <p:ext uri="{BB962C8B-B14F-4D97-AF65-F5344CB8AC3E}">
        <p14:creationId xmlns:p14="http://schemas.microsoft.com/office/powerpoint/2010/main" val="217500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chemeClr val="accent2">
                    <a:lumMod val="75000"/>
                  </a:schemeClr>
                </a:solidFill>
              </a:rPr>
              <a:t>Bolivia</a:t>
            </a:r>
            <a:r>
              <a:rPr lang="en-US" dirty="0"/>
              <a:t> e </a:t>
            </a:r>
            <a:r>
              <a:rPr lang="en-US" dirty="0">
                <a:solidFill>
                  <a:schemeClr val="accent6">
                    <a:lumMod val="75000"/>
                  </a:schemeClr>
                </a:solidFill>
              </a:rPr>
              <a:t>Guatemala</a:t>
            </a:r>
            <a:endParaRPr lang="it-IT" dirty="0"/>
          </a:p>
        </p:txBody>
      </p:sp>
      <p:sp>
        <p:nvSpPr>
          <p:cNvPr id="3" name="Segnaposto contenuto 2"/>
          <p:cNvSpPr>
            <a:spLocks noGrp="1"/>
          </p:cNvSpPr>
          <p:nvPr>
            <p:ph idx="1"/>
          </p:nvPr>
        </p:nvSpPr>
        <p:spPr>
          <a:xfrm>
            <a:off x="414867" y="2401093"/>
            <a:ext cx="10746428" cy="3775870"/>
          </a:xfrm>
        </p:spPr>
        <p:txBody>
          <a:bodyPr/>
          <a:lstStyle/>
          <a:p>
            <a:pPr marL="0" indent="0">
              <a:buNone/>
            </a:pPr>
            <a:r>
              <a:rPr lang="en-US" dirty="0" err="1"/>
              <a:t>Entrambi</a:t>
            </a:r>
            <a:r>
              <a:rPr lang="en-US" dirty="0"/>
              <a:t> I </a:t>
            </a:r>
            <a:r>
              <a:rPr lang="en-US" dirty="0" err="1"/>
              <a:t>processi</a:t>
            </a:r>
            <a:r>
              <a:rPr lang="en-US" dirty="0"/>
              <a:t> </a:t>
            </a:r>
            <a:r>
              <a:rPr lang="en-US" dirty="0" err="1"/>
              <a:t>rivoluzionari</a:t>
            </a:r>
            <a:r>
              <a:rPr lang="en-US" dirty="0"/>
              <a:t> </a:t>
            </a:r>
            <a:r>
              <a:rPr lang="en-US" dirty="0" err="1"/>
              <a:t>implicavano</a:t>
            </a:r>
            <a:r>
              <a:rPr lang="en-US" dirty="0"/>
              <a:t> la </a:t>
            </a:r>
            <a:r>
              <a:rPr lang="en-US" b="1" dirty="0" err="1">
                <a:solidFill>
                  <a:schemeClr val="accent1">
                    <a:lumMod val="75000"/>
                  </a:schemeClr>
                </a:solidFill>
              </a:rPr>
              <a:t>nazionalizzazione</a:t>
            </a:r>
            <a:endParaRPr lang="en-US" b="1" dirty="0">
              <a:solidFill>
                <a:schemeClr val="accent1">
                  <a:lumMod val="75000"/>
                </a:schemeClr>
              </a:solidFill>
            </a:endParaRPr>
          </a:p>
          <a:p>
            <a:pPr marL="0" indent="0">
              <a:buNone/>
            </a:pPr>
            <a:r>
              <a:rPr lang="en-US" dirty="0"/>
              <a:t>Di </a:t>
            </a:r>
            <a:r>
              <a:rPr lang="en-US" dirty="0" err="1"/>
              <a:t>settori</a:t>
            </a:r>
            <a:r>
              <a:rPr lang="en-US" dirty="0"/>
              <a:t> </a:t>
            </a:r>
            <a:r>
              <a:rPr lang="en-US" dirty="0" err="1"/>
              <a:t>chiave</a:t>
            </a:r>
            <a:r>
              <a:rPr lang="en-US" dirty="0"/>
              <a:t> </a:t>
            </a:r>
            <a:r>
              <a:rPr lang="en-US" dirty="0" err="1"/>
              <a:t>economia</a:t>
            </a:r>
            <a:r>
              <a:rPr lang="en-US" dirty="0"/>
              <a:t> di </a:t>
            </a:r>
            <a:r>
              <a:rPr lang="en-US" dirty="0" err="1"/>
              <a:t>esportazione</a:t>
            </a:r>
            <a:r>
              <a:rPr lang="en-US" dirty="0"/>
              <a:t> </a:t>
            </a:r>
            <a:r>
              <a:rPr lang="en-US" b="1" dirty="0">
                <a:solidFill>
                  <a:srgbClr val="FF66FF"/>
                </a:solidFill>
              </a:rPr>
              <a:t> </a:t>
            </a:r>
            <a:r>
              <a:rPr lang="en-US" dirty="0"/>
              <a:t>.</a:t>
            </a:r>
            <a:endParaRPr lang="it-IT" dirty="0"/>
          </a:p>
        </p:txBody>
      </p:sp>
      <p:pic>
        <p:nvPicPr>
          <p:cNvPr id="5" name="Immagine 4"/>
          <p:cNvPicPr>
            <a:picLocks noChangeAspect="1"/>
          </p:cNvPicPr>
          <p:nvPr/>
        </p:nvPicPr>
        <p:blipFill>
          <a:blip r:embed="rId2" cstate="print"/>
          <a:stretch>
            <a:fillRect/>
          </a:stretch>
        </p:blipFill>
        <p:spPr>
          <a:xfrm>
            <a:off x="6096000" y="2910379"/>
            <a:ext cx="4022766" cy="2260283"/>
          </a:xfrm>
          <a:prstGeom prst="rect">
            <a:avLst/>
          </a:prstGeom>
        </p:spPr>
      </p:pic>
      <p:pic>
        <p:nvPicPr>
          <p:cNvPr id="6" name="Immagine 5"/>
          <p:cNvPicPr>
            <a:picLocks noChangeAspect="1"/>
          </p:cNvPicPr>
          <p:nvPr/>
        </p:nvPicPr>
        <p:blipFill>
          <a:blip r:embed="rId3" cstate="print"/>
          <a:stretch>
            <a:fillRect/>
          </a:stretch>
        </p:blipFill>
        <p:spPr>
          <a:xfrm>
            <a:off x="1030705" y="3495076"/>
            <a:ext cx="2081535" cy="2929568"/>
          </a:xfrm>
          <a:prstGeom prst="rect">
            <a:avLst/>
          </a:prstGeom>
        </p:spPr>
      </p:pic>
    </p:spTree>
    <p:extLst>
      <p:ext uri="{BB962C8B-B14F-4D97-AF65-F5344CB8AC3E}">
        <p14:creationId xmlns:p14="http://schemas.microsoft.com/office/powerpoint/2010/main" val="64059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4800" b="1" dirty="0"/>
              <a:t>In </a:t>
            </a:r>
            <a:r>
              <a:rPr lang="en-US" sz="4800" b="1" dirty="0">
                <a:solidFill>
                  <a:schemeClr val="accent2">
                    <a:lumMod val="75000"/>
                  </a:schemeClr>
                </a:solidFill>
              </a:rPr>
              <a:t>Bolivia </a:t>
            </a:r>
            <a:r>
              <a:rPr lang="en-US" b="1" dirty="0">
                <a:solidFill>
                  <a:schemeClr val="accent2">
                    <a:lumMod val="75000"/>
                  </a:schemeClr>
                </a:solidFill>
              </a:rPr>
              <a:t>(1952-1964)</a:t>
            </a:r>
            <a:endParaRPr lang="it-IT" b="1" dirty="0"/>
          </a:p>
        </p:txBody>
      </p:sp>
      <p:sp>
        <p:nvSpPr>
          <p:cNvPr id="3" name="Segnaposto contenuto 2"/>
          <p:cNvSpPr>
            <a:spLocks noGrp="1"/>
          </p:cNvSpPr>
          <p:nvPr>
            <p:ph idx="1"/>
          </p:nvPr>
        </p:nvSpPr>
        <p:spPr/>
        <p:txBody>
          <a:bodyPr>
            <a:normAutofit/>
          </a:bodyPr>
          <a:lstStyle/>
          <a:p>
            <a:pPr marL="0" indent="0">
              <a:buNone/>
            </a:pPr>
            <a:r>
              <a:rPr lang="it-IT" sz="2000" b="1" dirty="0">
                <a:solidFill>
                  <a:schemeClr val="accent6">
                    <a:lumMod val="75000"/>
                  </a:schemeClr>
                </a:solidFill>
              </a:rPr>
              <a:t>Aprile 1952</a:t>
            </a:r>
            <a:r>
              <a:rPr lang="it-IT" sz="2000" dirty="0"/>
              <a:t>, in Bolivia </a:t>
            </a:r>
            <a:r>
              <a:rPr lang="it-IT" sz="2000" dirty="0">
                <a:solidFill>
                  <a:srgbClr val="FF66FF"/>
                </a:solidFill>
              </a:rPr>
              <a:t>Victor Paz </a:t>
            </a:r>
            <a:r>
              <a:rPr lang="it-IT" sz="2000" dirty="0" err="1">
                <a:solidFill>
                  <a:srgbClr val="FF66FF"/>
                </a:solidFill>
              </a:rPr>
              <a:t>Estenssoro</a:t>
            </a:r>
            <a:r>
              <a:rPr lang="it-IT" sz="2000" dirty="0">
                <a:solidFill>
                  <a:srgbClr val="FF66FF"/>
                </a:solidFill>
              </a:rPr>
              <a:t> </a:t>
            </a:r>
            <a:r>
              <a:rPr lang="it-IT" sz="2000" dirty="0"/>
              <a:t>crea il</a:t>
            </a:r>
            <a:endParaRPr lang="en-US" sz="2000" dirty="0"/>
          </a:p>
          <a:p>
            <a:pPr marL="0" indent="0">
              <a:buNone/>
            </a:pPr>
            <a:r>
              <a:rPr lang="en-US" sz="2000" b="1" dirty="0">
                <a:solidFill>
                  <a:srgbClr val="7030A0"/>
                </a:solidFill>
              </a:rPr>
              <a:t>MNR </a:t>
            </a:r>
            <a:r>
              <a:rPr lang="en-US" sz="2000" dirty="0"/>
              <a:t> (</a:t>
            </a:r>
            <a:r>
              <a:rPr lang="en-US" sz="2000" dirty="0" err="1">
                <a:solidFill>
                  <a:srgbClr val="7030A0"/>
                </a:solidFill>
              </a:rPr>
              <a:t>Movimento</a:t>
            </a:r>
            <a:r>
              <a:rPr lang="en-US" sz="2000" dirty="0">
                <a:solidFill>
                  <a:srgbClr val="7030A0"/>
                </a:solidFill>
              </a:rPr>
              <a:t> </a:t>
            </a:r>
            <a:r>
              <a:rPr lang="en-US" sz="2000" dirty="0" err="1">
                <a:solidFill>
                  <a:srgbClr val="7030A0"/>
                </a:solidFill>
              </a:rPr>
              <a:t>Nazionalista</a:t>
            </a:r>
            <a:r>
              <a:rPr lang="en-US" sz="2000" dirty="0">
                <a:solidFill>
                  <a:srgbClr val="7030A0"/>
                </a:solidFill>
              </a:rPr>
              <a:t> </a:t>
            </a:r>
            <a:r>
              <a:rPr lang="en-US" sz="2000" dirty="0" err="1">
                <a:solidFill>
                  <a:srgbClr val="7030A0"/>
                </a:solidFill>
              </a:rPr>
              <a:t>Rivoluzionario</a:t>
            </a:r>
            <a:r>
              <a:rPr lang="en-US" sz="2000" dirty="0">
                <a:solidFill>
                  <a:srgbClr val="7030A0"/>
                </a:solidFill>
              </a:rPr>
              <a:t>) </a:t>
            </a: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Nel 51 </a:t>
            </a:r>
            <a:r>
              <a:rPr lang="en-US" sz="2000" dirty="0" err="1"/>
              <a:t>aveva</a:t>
            </a:r>
            <a:r>
              <a:rPr lang="en-US" sz="2000" dirty="0"/>
              <a:t> </a:t>
            </a:r>
            <a:r>
              <a:rPr lang="en-US" sz="2000" dirty="0" err="1"/>
              <a:t>vinto</a:t>
            </a:r>
            <a:r>
              <a:rPr lang="en-US" sz="2000" dirty="0"/>
              <a:t> le </a:t>
            </a:r>
            <a:r>
              <a:rPr lang="en-US" sz="2000" dirty="0" err="1">
                <a:solidFill>
                  <a:srgbClr val="7030A0"/>
                </a:solidFill>
              </a:rPr>
              <a:t>elezioni</a:t>
            </a:r>
            <a:r>
              <a:rPr lang="en-US" sz="2000" dirty="0">
                <a:solidFill>
                  <a:srgbClr val="7030A0"/>
                </a:solidFill>
              </a:rPr>
              <a:t> </a:t>
            </a:r>
            <a:r>
              <a:rPr lang="en-US" sz="2000" dirty="0" err="1">
                <a:solidFill>
                  <a:srgbClr val="7030A0"/>
                </a:solidFill>
              </a:rPr>
              <a:t>presidenziali</a:t>
            </a:r>
            <a:endParaRPr lang="it-IT" sz="2000" dirty="0">
              <a:solidFill>
                <a:srgbClr val="7030A0"/>
              </a:solidFill>
            </a:endParaRPr>
          </a:p>
        </p:txBody>
      </p:sp>
      <p:pic>
        <p:nvPicPr>
          <p:cNvPr id="4" name="Immagine 3"/>
          <p:cNvPicPr>
            <a:picLocks noChangeAspect="1"/>
          </p:cNvPicPr>
          <p:nvPr/>
        </p:nvPicPr>
        <p:blipFill>
          <a:blip r:embed="rId2" cstate="print"/>
          <a:stretch>
            <a:fillRect/>
          </a:stretch>
        </p:blipFill>
        <p:spPr>
          <a:xfrm>
            <a:off x="8059661" y="2391312"/>
            <a:ext cx="2639043" cy="2414444"/>
          </a:xfrm>
          <a:prstGeom prst="rect">
            <a:avLst/>
          </a:prstGeom>
        </p:spPr>
      </p:pic>
    </p:spTree>
    <p:extLst>
      <p:ext uri="{BB962C8B-B14F-4D97-AF65-F5344CB8AC3E}">
        <p14:creationId xmlns:p14="http://schemas.microsoft.com/office/powerpoint/2010/main" val="345862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In </a:t>
            </a:r>
            <a:r>
              <a:rPr lang="en-US" b="1" dirty="0">
                <a:solidFill>
                  <a:schemeClr val="accent2">
                    <a:lumMod val="75000"/>
                  </a:schemeClr>
                </a:solidFill>
              </a:rPr>
              <a:t>Bolivia </a:t>
            </a:r>
            <a:r>
              <a:rPr lang="en-US" sz="3600" b="1" dirty="0">
                <a:solidFill>
                  <a:schemeClr val="accent2">
                    <a:lumMod val="75000"/>
                  </a:schemeClr>
                </a:solidFill>
              </a:rPr>
              <a:t>(1952-1964)</a:t>
            </a:r>
            <a:endParaRPr lang="it-IT" sz="3600" dirty="0"/>
          </a:p>
        </p:txBody>
      </p:sp>
      <p:sp>
        <p:nvSpPr>
          <p:cNvPr id="3" name="Segnaposto contenuto 2"/>
          <p:cNvSpPr>
            <a:spLocks noGrp="1"/>
          </p:cNvSpPr>
          <p:nvPr>
            <p:ph idx="1"/>
          </p:nvPr>
        </p:nvSpPr>
        <p:spPr>
          <a:xfrm>
            <a:off x="521941" y="1720551"/>
            <a:ext cx="10515600" cy="4351338"/>
          </a:xfrm>
        </p:spPr>
        <p:txBody>
          <a:bodyPr>
            <a:normAutofit/>
          </a:bodyPr>
          <a:lstStyle/>
          <a:p>
            <a:pPr marL="0" indent="0">
              <a:buNone/>
            </a:pPr>
            <a:r>
              <a:rPr lang="it-IT" b="1" dirty="0">
                <a:solidFill>
                  <a:srgbClr val="7030A0"/>
                </a:solidFill>
              </a:rPr>
              <a:t>Gli obiettivi di Paz</a:t>
            </a:r>
            <a:endParaRPr lang="it-IT" dirty="0"/>
          </a:p>
          <a:p>
            <a:pPr marL="0" indent="0">
              <a:buNone/>
            </a:pPr>
            <a:r>
              <a:rPr lang="it-IT" dirty="0" err="1">
                <a:solidFill>
                  <a:srgbClr val="00B0F0"/>
                </a:solidFill>
              </a:rPr>
              <a:t>Nationalizzazone</a:t>
            </a:r>
            <a:r>
              <a:rPr lang="it-IT" dirty="0">
                <a:solidFill>
                  <a:srgbClr val="00B0F0"/>
                </a:solidFill>
              </a:rPr>
              <a:t> </a:t>
            </a:r>
            <a:r>
              <a:rPr lang="en-US" b="1" dirty="0" err="1">
                <a:solidFill>
                  <a:srgbClr val="00B0F0"/>
                </a:solidFill>
              </a:rPr>
              <a:t>industria</a:t>
            </a:r>
            <a:r>
              <a:rPr lang="en-US" b="1" dirty="0">
                <a:solidFill>
                  <a:srgbClr val="00B0F0"/>
                </a:solidFill>
              </a:rPr>
              <a:t> </a:t>
            </a:r>
            <a:r>
              <a:rPr lang="en-US" b="1" dirty="0" err="1">
                <a:solidFill>
                  <a:srgbClr val="00B0F0"/>
                </a:solidFill>
              </a:rPr>
              <a:t>stagno</a:t>
            </a:r>
            <a:r>
              <a:rPr lang="en-US" b="1" dirty="0">
                <a:solidFill>
                  <a:srgbClr val="00B0F0"/>
                </a:solidFill>
              </a:rPr>
              <a:t>  </a:t>
            </a:r>
          </a:p>
          <a:p>
            <a:pPr marL="0" indent="0">
              <a:buNone/>
            </a:pPr>
            <a:r>
              <a:rPr lang="en-US" dirty="0"/>
              <a:t>(</a:t>
            </a:r>
            <a:r>
              <a:rPr lang="en-US" dirty="0" err="1"/>
              <a:t>contro</a:t>
            </a:r>
            <a:r>
              <a:rPr lang="en-US" dirty="0"/>
              <a:t> </a:t>
            </a:r>
            <a:r>
              <a:rPr lang="en-US" dirty="0" err="1"/>
              <a:t>i</a:t>
            </a:r>
            <a:r>
              <a:rPr lang="en-US" dirty="0"/>
              <a:t> </a:t>
            </a:r>
            <a:r>
              <a:rPr lang="en-US" dirty="0" err="1"/>
              <a:t>magnati</a:t>
            </a:r>
            <a:r>
              <a:rPr lang="en-US" dirty="0"/>
              <a:t> </a:t>
            </a:r>
            <a:r>
              <a:rPr lang="en-US" dirty="0" err="1"/>
              <a:t>finanziati</a:t>
            </a:r>
            <a:r>
              <a:rPr lang="en-US" dirty="0"/>
              <a:t> </a:t>
            </a:r>
            <a:r>
              <a:rPr lang="en-US" dirty="0" err="1"/>
              <a:t>dello</a:t>
            </a:r>
            <a:r>
              <a:rPr lang="en-US" dirty="0"/>
              <a:t> </a:t>
            </a:r>
            <a:r>
              <a:rPr lang="en-US" dirty="0" err="1"/>
              <a:t>sfruttamento</a:t>
            </a:r>
            <a:r>
              <a:rPr lang="en-US" dirty="0"/>
              <a:t>)</a:t>
            </a:r>
          </a:p>
          <a:p>
            <a:pPr marL="0" indent="0">
              <a:buNone/>
            </a:pPr>
            <a:endParaRPr lang="en-US" dirty="0">
              <a:solidFill>
                <a:srgbClr val="00B0F0"/>
              </a:solidFill>
            </a:endParaRPr>
          </a:p>
          <a:p>
            <a:pPr marL="0" indent="0">
              <a:buNone/>
            </a:pPr>
            <a:r>
              <a:rPr lang="en-US" b="1" dirty="0">
                <a:solidFill>
                  <a:srgbClr val="00B050"/>
                </a:solidFill>
              </a:rPr>
              <a:t>E </a:t>
            </a:r>
            <a:r>
              <a:rPr lang="en-US" b="1" dirty="0" err="1">
                <a:solidFill>
                  <a:srgbClr val="00B050"/>
                </a:solidFill>
              </a:rPr>
              <a:t>riforma</a:t>
            </a:r>
            <a:r>
              <a:rPr lang="en-US" b="1" dirty="0">
                <a:solidFill>
                  <a:srgbClr val="00B050"/>
                </a:solidFill>
              </a:rPr>
              <a:t> </a:t>
            </a:r>
            <a:r>
              <a:rPr lang="en-US" b="1" dirty="0" err="1">
                <a:solidFill>
                  <a:srgbClr val="00B050"/>
                </a:solidFill>
              </a:rPr>
              <a:t>agraria</a:t>
            </a:r>
            <a:r>
              <a:rPr lang="en-US" b="1" dirty="0">
                <a:solidFill>
                  <a:srgbClr val="00B050"/>
                </a:solidFill>
              </a:rPr>
              <a:t> </a:t>
            </a:r>
          </a:p>
          <a:p>
            <a:pPr marL="0" indent="0">
              <a:buNone/>
            </a:pPr>
            <a:r>
              <a:rPr lang="en-US" dirty="0"/>
              <a:t>(</a:t>
            </a:r>
            <a:r>
              <a:rPr lang="en-US" dirty="0" err="1"/>
              <a:t>rompere</a:t>
            </a:r>
            <a:r>
              <a:rPr lang="en-US" dirty="0"/>
              <a:t> col Sistema del </a:t>
            </a:r>
            <a:r>
              <a:rPr lang="en-US" dirty="0" err="1"/>
              <a:t>latifondo</a:t>
            </a:r>
            <a:r>
              <a:rPr lang="en-US" dirty="0"/>
              <a:t> in  </a:t>
            </a:r>
            <a:r>
              <a:rPr lang="it-IT" dirty="0"/>
              <a:t>Bolivia)</a:t>
            </a:r>
            <a:endParaRPr lang="en-US" b="1" dirty="0">
              <a:solidFill>
                <a:srgbClr val="00B050"/>
              </a:solidFill>
            </a:endParaRPr>
          </a:p>
          <a:p>
            <a:pPr marL="0" indent="0">
              <a:buNone/>
            </a:pPr>
            <a:endParaRPr lang="en-US" dirty="0"/>
          </a:p>
          <a:p>
            <a:pPr marL="0" indent="0">
              <a:buNone/>
            </a:pPr>
            <a:r>
              <a:rPr lang="en-US" dirty="0"/>
              <a:t>Ma </a:t>
            </a:r>
            <a:r>
              <a:rPr lang="en-US" dirty="0" err="1"/>
              <a:t>convincendo</a:t>
            </a:r>
            <a:r>
              <a:rPr lang="en-US" dirty="0"/>
              <a:t> I policymakers a Washington </a:t>
            </a:r>
            <a:r>
              <a:rPr lang="en-US" dirty="0" err="1"/>
              <a:t>che</a:t>
            </a:r>
            <a:r>
              <a:rPr lang="en-US" dirty="0"/>
              <a:t> la </a:t>
            </a:r>
            <a:r>
              <a:rPr lang="en-US" dirty="0" err="1"/>
              <a:t>sua</a:t>
            </a:r>
            <a:r>
              <a:rPr lang="en-US" dirty="0"/>
              <a:t>  </a:t>
            </a:r>
          </a:p>
          <a:p>
            <a:pPr marL="0" indent="0">
              <a:buNone/>
            </a:pPr>
            <a:r>
              <a:rPr lang="en-US" dirty="0">
                <a:solidFill>
                  <a:srgbClr val="C00000"/>
                </a:solidFill>
              </a:rPr>
              <a:t>Non fosse </a:t>
            </a:r>
            <a:r>
              <a:rPr lang="en-US" dirty="0" err="1">
                <a:solidFill>
                  <a:srgbClr val="C00000"/>
                </a:solidFill>
              </a:rPr>
              <a:t>rivoluzione</a:t>
            </a:r>
            <a:r>
              <a:rPr lang="en-US" dirty="0">
                <a:solidFill>
                  <a:srgbClr val="C00000"/>
                </a:solidFill>
              </a:rPr>
              <a:t> </a:t>
            </a:r>
            <a:r>
              <a:rPr lang="en-US" dirty="0" err="1">
                <a:solidFill>
                  <a:srgbClr val="C00000"/>
                </a:solidFill>
              </a:rPr>
              <a:t>comunista</a:t>
            </a:r>
            <a:r>
              <a:rPr lang="en-US" dirty="0">
                <a:solidFill>
                  <a:srgbClr val="C00000"/>
                </a:solidFill>
              </a:rPr>
              <a:t> o filo </a:t>
            </a:r>
            <a:r>
              <a:rPr lang="it-IT" dirty="0">
                <a:solidFill>
                  <a:srgbClr val="FF0000"/>
                </a:solidFill>
              </a:rPr>
              <a:t>Sovietica</a:t>
            </a:r>
            <a:r>
              <a:rPr lang="it-IT" dirty="0"/>
              <a:t>.</a:t>
            </a:r>
          </a:p>
        </p:txBody>
      </p:sp>
      <p:pic>
        <p:nvPicPr>
          <p:cNvPr id="4" name="Immagine 3"/>
          <p:cNvPicPr>
            <a:picLocks noChangeAspect="1"/>
          </p:cNvPicPr>
          <p:nvPr/>
        </p:nvPicPr>
        <p:blipFill>
          <a:blip r:embed="rId2" cstate="print"/>
          <a:stretch>
            <a:fillRect/>
          </a:stretch>
        </p:blipFill>
        <p:spPr>
          <a:xfrm>
            <a:off x="6653395" y="2153412"/>
            <a:ext cx="4290806" cy="2940218"/>
          </a:xfrm>
          <a:prstGeom prst="rect">
            <a:avLst/>
          </a:prstGeom>
        </p:spPr>
      </p:pic>
    </p:spTree>
    <p:extLst>
      <p:ext uri="{BB962C8B-B14F-4D97-AF65-F5344CB8AC3E}">
        <p14:creationId xmlns:p14="http://schemas.microsoft.com/office/powerpoint/2010/main" val="384437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SECONDO Benjamin Keen… </a:t>
            </a:r>
          </a:p>
        </p:txBody>
      </p:sp>
      <p:sp>
        <p:nvSpPr>
          <p:cNvPr id="3" name="Segnaposto contenuto 2"/>
          <p:cNvSpPr>
            <a:spLocks noGrp="1"/>
          </p:cNvSpPr>
          <p:nvPr>
            <p:ph idx="1"/>
          </p:nvPr>
        </p:nvSpPr>
        <p:spPr/>
        <p:txBody>
          <a:bodyPr>
            <a:normAutofit/>
          </a:bodyPr>
          <a:lstStyle/>
          <a:p>
            <a:pPr marL="0" indent="0">
              <a:buNone/>
            </a:pPr>
            <a:r>
              <a:rPr lang="it-IT" dirty="0"/>
              <a:t>La riforma agraria ha portato benefici indiscutibili </a:t>
            </a:r>
            <a:r>
              <a:rPr lang="en-US" dirty="0"/>
              <a:t>:</a:t>
            </a:r>
          </a:p>
          <a:p>
            <a:pPr marL="0" indent="0">
              <a:buNone/>
            </a:pPr>
            <a:endParaRPr lang="en-US" dirty="0"/>
          </a:p>
          <a:p>
            <a:pPr marL="0" indent="0">
              <a:buNone/>
            </a:pPr>
            <a:r>
              <a:rPr lang="en-US" b="1" dirty="0" err="1">
                <a:solidFill>
                  <a:schemeClr val="accent1">
                    <a:lumMod val="75000"/>
                  </a:schemeClr>
                </a:solidFill>
              </a:rPr>
              <a:t>Espansione</a:t>
            </a:r>
            <a:r>
              <a:rPr lang="en-US" b="1" dirty="0">
                <a:solidFill>
                  <a:schemeClr val="accent1">
                    <a:lumMod val="75000"/>
                  </a:schemeClr>
                </a:solidFill>
              </a:rPr>
              <a:t> </a:t>
            </a:r>
            <a:r>
              <a:rPr lang="en-US" b="1" dirty="0" err="1">
                <a:solidFill>
                  <a:schemeClr val="accent1">
                    <a:lumMod val="75000"/>
                  </a:schemeClr>
                </a:solidFill>
              </a:rPr>
              <a:t>mercato</a:t>
            </a:r>
            <a:r>
              <a:rPr lang="en-US" b="1" dirty="0">
                <a:solidFill>
                  <a:schemeClr val="accent1">
                    <a:lumMod val="75000"/>
                  </a:schemeClr>
                </a:solidFill>
              </a:rPr>
              <a:t>  </a:t>
            </a:r>
            <a:r>
              <a:rPr lang="en-US" b="1" dirty="0" err="1">
                <a:solidFill>
                  <a:schemeClr val="accent1">
                    <a:lumMod val="75000"/>
                  </a:schemeClr>
                </a:solidFill>
              </a:rPr>
              <a:t>interno</a:t>
            </a:r>
            <a:endParaRPr lang="en-US" dirty="0"/>
          </a:p>
          <a:p>
            <a:pPr marL="0" indent="0">
              <a:buNone/>
            </a:pPr>
            <a:r>
              <a:rPr lang="en-US" dirty="0" err="1"/>
              <a:t>Miglioramento</a:t>
            </a:r>
            <a:r>
              <a:rPr lang="en-US" dirty="0"/>
              <a:t> </a:t>
            </a:r>
            <a:r>
              <a:rPr lang="en-US" dirty="0" err="1"/>
              <a:t>condizioni</a:t>
            </a:r>
            <a:r>
              <a:rPr lang="en-US" dirty="0"/>
              <a:t> di vita </a:t>
            </a:r>
            <a:r>
              <a:rPr lang="en-US" dirty="0" err="1"/>
              <a:t>contadini</a:t>
            </a:r>
            <a:r>
              <a:rPr lang="en-US" dirty="0"/>
              <a:t> </a:t>
            </a:r>
            <a:endParaRPr lang="en-US" b="1" dirty="0">
              <a:solidFill>
                <a:srgbClr val="92D050"/>
              </a:solidFill>
            </a:endParaRPr>
          </a:p>
          <a:p>
            <a:pPr marL="0" indent="0">
              <a:buNone/>
            </a:pPr>
            <a:endParaRPr lang="en-US" dirty="0"/>
          </a:p>
          <a:p>
            <a:pPr marL="0" indent="0">
              <a:buNone/>
            </a:pPr>
            <a:r>
              <a:rPr lang="en-US" dirty="0"/>
              <a:t>“</a:t>
            </a:r>
            <a:r>
              <a:rPr lang="en-US" dirty="0" err="1"/>
              <a:t>trasformazione</a:t>
            </a:r>
            <a:r>
              <a:rPr lang="en-US" dirty="0"/>
              <a:t> da una </a:t>
            </a:r>
            <a:r>
              <a:rPr lang="en-US" b="1" dirty="0" err="1">
                <a:solidFill>
                  <a:srgbClr val="7030A0"/>
                </a:solidFill>
              </a:rPr>
              <a:t>popolazione</a:t>
            </a:r>
            <a:r>
              <a:rPr lang="en-US" dirty="0"/>
              <a:t> </a:t>
            </a:r>
            <a:r>
              <a:rPr lang="en-US" b="1" dirty="0" err="1">
                <a:solidFill>
                  <a:srgbClr val="7030A0"/>
                </a:solidFill>
              </a:rPr>
              <a:t>passiva</a:t>
            </a:r>
            <a:r>
              <a:rPr lang="en-US" b="1" dirty="0">
                <a:solidFill>
                  <a:srgbClr val="7030A0"/>
                </a:solidFill>
              </a:rPr>
              <a:t> e </a:t>
            </a:r>
            <a:r>
              <a:rPr lang="en-US" b="1" dirty="0" err="1">
                <a:solidFill>
                  <a:srgbClr val="7030A0"/>
                </a:solidFill>
              </a:rPr>
              <a:t>dipendente</a:t>
            </a:r>
            <a:r>
              <a:rPr lang="en-US" b="1" dirty="0">
                <a:solidFill>
                  <a:srgbClr val="7030A0"/>
                </a:solidFill>
              </a:rPr>
              <a:t> in una </a:t>
            </a:r>
            <a:r>
              <a:rPr lang="en-US" b="1" dirty="0" err="1">
                <a:solidFill>
                  <a:srgbClr val="7030A0"/>
                </a:solidFill>
              </a:rPr>
              <a:t>indipendente</a:t>
            </a:r>
            <a:r>
              <a:rPr lang="en-US" b="1" dirty="0">
                <a:solidFill>
                  <a:srgbClr val="7030A0"/>
                </a:solidFill>
              </a:rPr>
              <a:t> e </a:t>
            </a:r>
            <a:r>
              <a:rPr lang="en-US" b="1" dirty="0" err="1">
                <a:solidFill>
                  <a:srgbClr val="7030A0"/>
                </a:solidFill>
              </a:rPr>
              <a:t>attiva</a:t>
            </a:r>
            <a:r>
              <a:rPr lang="en-US" b="1" dirty="0">
                <a:solidFill>
                  <a:srgbClr val="7030A0"/>
                </a:solidFill>
              </a:rPr>
              <a:t> “</a:t>
            </a:r>
            <a:endParaRPr lang="it-IT" dirty="0"/>
          </a:p>
        </p:txBody>
      </p:sp>
    </p:spTree>
    <p:extLst>
      <p:ext uri="{BB962C8B-B14F-4D97-AF65-F5344CB8AC3E}">
        <p14:creationId xmlns:p14="http://schemas.microsoft.com/office/powerpoint/2010/main" val="2380411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en-US" b="1" dirty="0" err="1">
                <a:solidFill>
                  <a:srgbClr val="FF66FF"/>
                </a:solidFill>
              </a:rPr>
              <a:t>donne</a:t>
            </a:r>
            <a:r>
              <a:rPr lang="en-US" dirty="0"/>
              <a:t>, </a:t>
            </a:r>
            <a:r>
              <a:rPr lang="en-US" dirty="0" err="1"/>
              <a:t>lavoratori</a:t>
            </a:r>
            <a:r>
              <a:rPr lang="en-US" dirty="0"/>
              <a:t>, </a:t>
            </a:r>
            <a:r>
              <a:rPr lang="en-US" b="1" dirty="0" err="1">
                <a:solidFill>
                  <a:schemeClr val="accent4">
                    <a:lumMod val="60000"/>
                    <a:lumOff val="40000"/>
                  </a:schemeClr>
                </a:solidFill>
              </a:rPr>
              <a:t>comunità</a:t>
            </a:r>
            <a:r>
              <a:rPr lang="en-US" b="1" dirty="0">
                <a:solidFill>
                  <a:schemeClr val="accent4">
                    <a:lumMod val="60000"/>
                    <a:lumOff val="40000"/>
                  </a:schemeClr>
                </a:solidFill>
              </a:rPr>
              <a:t> indigene</a:t>
            </a:r>
            <a:r>
              <a:rPr lang="en-US" dirty="0"/>
              <a:t/>
            </a:r>
            <a:br>
              <a:rPr lang="en-US" dirty="0"/>
            </a:br>
            <a:endParaRPr lang="it-IT" dirty="0"/>
          </a:p>
        </p:txBody>
      </p:sp>
      <p:sp>
        <p:nvSpPr>
          <p:cNvPr id="3" name="Segnaposto contenuto 2"/>
          <p:cNvSpPr>
            <a:spLocks noGrp="1"/>
          </p:cNvSpPr>
          <p:nvPr>
            <p:ph idx="1"/>
          </p:nvPr>
        </p:nvSpPr>
        <p:spPr/>
        <p:txBody>
          <a:bodyPr>
            <a:normAutofit/>
          </a:bodyPr>
          <a:lstStyle/>
          <a:p>
            <a:pPr marL="0" indent="0">
              <a:buNone/>
            </a:pPr>
            <a:r>
              <a:rPr lang="it-IT" sz="2000" dirty="0">
                <a:solidFill>
                  <a:srgbClr val="C00000"/>
                </a:solidFill>
              </a:rPr>
              <a:t>Mobilizzazione p</a:t>
            </a:r>
            <a:r>
              <a:rPr lang="it-IT" sz="2000" dirty="0"/>
              <a:t>olitica</a:t>
            </a:r>
          </a:p>
          <a:p>
            <a:pPr marL="0" indent="0">
              <a:buNone/>
            </a:pPr>
            <a:endParaRPr lang="it-IT" sz="2000" dirty="0"/>
          </a:p>
          <a:p>
            <a:pPr marL="0" indent="0">
              <a:buNone/>
            </a:pPr>
            <a:endParaRPr lang="it-IT" sz="2000" dirty="0"/>
          </a:p>
          <a:p>
            <a:pPr marL="0" indent="0">
              <a:buNone/>
            </a:pPr>
            <a:r>
              <a:rPr lang="it-IT" sz="2000" b="1" dirty="0">
                <a:solidFill>
                  <a:srgbClr val="FF66FF"/>
                </a:solidFill>
              </a:rPr>
              <a:t>Donne, che riuniscono nella </a:t>
            </a:r>
            <a:r>
              <a:rPr lang="en-US" sz="2000" dirty="0"/>
              <a:t>e</a:t>
            </a:r>
          </a:p>
          <a:p>
            <a:pPr marL="0" indent="0">
              <a:buNone/>
            </a:pPr>
            <a:r>
              <a:rPr lang="en-US" sz="2000" dirty="0" err="1">
                <a:solidFill>
                  <a:srgbClr val="7030A0"/>
                </a:solidFill>
              </a:rPr>
              <a:t>Comision</a:t>
            </a:r>
            <a:r>
              <a:rPr lang="en-US" sz="2000" dirty="0">
                <a:solidFill>
                  <a:srgbClr val="7030A0"/>
                </a:solidFill>
              </a:rPr>
              <a:t> </a:t>
            </a:r>
            <a:r>
              <a:rPr lang="en-US" sz="2000" dirty="0" err="1">
                <a:solidFill>
                  <a:srgbClr val="7030A0"/>
                </a:solidFill>
              </a:rPr>
              <a:t>Interamericana</a:t>
            </a:r>
            <a:r>
              <a:rPr lang="en-US" sz="2000" dirty="0">
                <a:solidFill>
                  <a:srgbClr val="7030A0"/>
                </a:solidFill>
              </a:rPr>
              <a:t> de </a:t>
            </a:r>
            <a:r>
              <a:rPr lang="en-US" sz="2000" dirty="0" err="1">
                <a:solidFill>
                  <a:srgbClr val="7030A0"/>
                </a:solidFill>
              </a:rPr>
              <a:t>Mujeres</a:t>
            </a:r>
            <a:r>
              <a:rPr lang="en-US" sz="2000" dirty="0">
                <a:solidFill>
                  <a:srgbClr val="7030A0"/>
                </a:solidFill>
              </a:rPr>
              <a:t> </a:t>
            </a:r>
            <a:r>
              <a:rPr lang="en-US" sz="2000" dirty="0"/>
              <a:t>(CIM)</a:t>
            </a:r>
          </a:p>
          <a:p>
            <a:pPr marL="0" indent="0">
              <a:buNone/>
            </a:pPr>
            <a:r>
              <a:rPr lang="en-US" sz="2000" dirty="0" err="1"/>
              <a:t>Protestando</a:t>
            </a:r>
            <a:r>
              <a:rPr lang="en-US" sz="2000" dirty="0"/>
              <a:t> per il </a:t>
            </a:r>
            <a:r>
              <a:rPr lang="en-US" sz="2000" dirty="0" err="1"/>
              <a:t>diritto</a:t>
            </a:r>
            <a:r>
              <a:rPr lang="en-US" sz="2000" dirty="0"/>
              <a:t> </a:t>
            </a:r>
            <a:r>
              <a:rPr lang="en-US" sz="2000" dirty="0">
                <a:solidFill>
                  <a:srgbClr val="FF66FF"/>
                </a:solidFill>
              </a:rPr>
              <a:t>al </a:t>
            </a:r>
            <a:r>
              <a:rPr lang="en-US" sz="2000" dirty="0" err="1">
                <a:solidFill>
                  <a:srgbClr val="FF66FF"/>
                </a:solidFill>
              </a:rPr>
              <a:t>voto</a:t>
            </a:r>
            <a:r>
              <a:rPr lang="en-US" sz="2000" dirty="0"/>
              <a:t>, </a:t>
            </a:r>
            <a:r>
              <a:rPr lang="en-US" sz="2000" dirty="0" err="1"/>
              <a:t>diritti</a:t>
            </a:r>
            <a:r>
              <a:rPr lang="en-US" sz="2000" dirty="0"/>
              <a:t> </a:t>
            </a:r>
            <a:r>
              <a:rPr lang="en-US" sz="2000" dirty="0" err="1"/>
              <a:t>civili</a:t>
            </a:r>
            <a:r>
              <a:rPr lang="en-US" sz="2000" dirty="0"/>
              <a:t> </a:t>
            </a:r>
            <a:r>
              <a:rPr lang="en-US" sz="2000" dirty="0" err="1"/>
              <a:t>paritari</a:t>
            </a:r>
            <a:r>
              <a:rPr lang="en-US" sz="2000" dirty="0"/>
              <a:t>, </a:t>
            </a:r>
          </a:p>
          <a:p>
            <a:pPr marL="0" indent="0">
              <a:buNone/>
            </a:pPr>
            <a:r>
              <a:rPr lang="en-US" sz="2000" dirty="0" err="1"/>
              <a:t>Migliore</a:t>
            </a:r>
            <a:r>
              <a:rPr lang="en-US" sz="2000" dirty="0"/>
              <a:t> accesso </a:t>
            </a:r>
            <a:r>
              <a:rPr lang="en-US" sz="2000" dirty="0" err="1"/>
              <a:t>alla</a:t>
            </a:r>
            <a:r>
              <a:rPr lang="en-US" sz="2000" dirty="0"/>
              <a:t> </a:t>
            </a:r>
            <a:r>
              <a:rPr lang="en-US" sz="2000" dirty="0" err="1">
                <a:solidFill>
                  <a:srgbClr val="FF66FF"/>
                </a:solidFill>
              </a:rPr>
              <a:t>educazione</a:t>
            </a:r>
            <a:r>
              <a:rPr lang="en-US" sz="2000" dirty="0">
                <a:solidFill>
                  <a:srgbClr val="FF66FF"/>
                </a:solidFill>
              </a:rPr>
              <a:t> e </a:t>
            </a:r>
            <a:r>
              <a:rPr lang="en-US" sz="2000" dirty="0" err="1">
                <a:solidFill>
                  <a:srgbClr val="FF66FF"/>
                </a:solidFill>
              </a:rPr>
              <a:t>istruzione</a:t>
            </a:r>
            <a:r>
              <a:rPr lang="en-US" sz="2000" dirty="0"/>
              <a:t>.</a:t>
            </a:r>
            <a:endParaRPr lang="it-IT" sz="2000" dirty="0"/>
          </a:p>
          <a:p>
            <a:pPr marL="0" indent="0">
              <a:buNone/>
            </a:pPr>
            <a:endParaRPr lang="it-IT" dirty="0"/>
          </a:p>
        </p:txBody>
      </p:sp>
      <p:pic>
        <p:nvPicPr>
          <p:cNvPr id="5" name="Immagine 4"/>
          <p:cNvPicPr>
            <a:picLocks noChangeAspect="1"/>
          </p:cNvPicPr>
          <p:nvPr/>
        </p:nvPicPr>
        <p:blipFill>
          <a:blip r:embed="rId2" cstate="print"/>
          <a:stretch>
            <a:fillRect/>
          </a:stretch>
        </p:blipFill>
        <p:spPr>
          <a:xfrm>
            <a:off x="7986818" y="1890324"/>
            <a:ext cx="2731827" cy="2887931"/>
          </a:xfrm>
          <a:prstGeom prst="rect">
            <a:avLst/>
          </a:prstGeom>
        </p:spPr>
      </p:pic>
    </p:spTree>
    <p:extLst>
      <p:ext uri="{BB962C8B-B14F-4D97-AF65-F5344CB8AC3E}">
        <p14:creationId xmlns:p14="http://schemas.microsoft.com/office/powerpoint/2010/main" val="1223016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err="1">
                <a:solidFill>
                  <a:srgbClr val="FF66FF"/>
                </a:solidFill>
              </a:rPr>
              <a:t>donne</a:t>
            </a:r>
            <a:r>
              <a:rPr lang="en-US" dirty="0"/>
              <a:t>, </a:t>
            </a:r>
            <a:r>
              <a:rPr lang="en-US" dirty="0" err="1"/>
              <a:t>lavoratori</a:t>
            </a:r>
            <a:r>
              <a:rPr lang="en-US" dirty="0"/>
              <a:t>, </a:t>
            </a:r>
            <a:r>
              <a:rPr lang="en-US" b="1" dirty="0" err="1">
                <a:solidFill>
                  <a:schemeClr val="accent4">
                    <a:lumMod val="60000"/>
                    <a:lumOff val="40000"/>
                  </a:schemeClr>
                </a:solidFill>
              </a:rPr>
              <a:t>comunità</a:t>
            </a:r>
            <a:r>
              <a:rPr lang="en-US" b="1" dirty="0">
                <a:solidFill>
                  <a:schemeClr val="accent4">
                    <a:lumMod val="60000"/>
                    <a:lumOff val="40000"/>
                  </a:schemeClr>
                </a:solidFill>
              </a:rPr>
              <a:t> indigene</a:t>
            </a:r>
            <a:endParaRPr lang="it-IT" dirty="0"/>
          </a:p>
        </p:txBody>
      </p:sp>
      <p:sp>
        <p:nvSpPr>
          <p:cNvPr id="6" name="Segnaposto contenuto 5"/>
          <p:cNvSpPr>
            <a:spLocks noGrp="1"/>
          </p:cNvSpPr>
          <p:nvPr>
            <p:ph idx="1"/>
          </p:nvPr>
        </p:nvSpPr>
        <p:spPr>
          <a:xfrm>
            <a:off x="1649691" y="2394408"/>
            <a:ext cx="8311173" cy="3345619"/>
          </a:xfrm>
        </p:spPr>
        <p:txBody>
          <a:bodyPr>
            <a:normAutofit/>
          </a:bodyPr>
          <a:lstStyle/>
          <a:p>
            <a:pPr marL="0" indent="0">
              <a:buNone/>
            </a:pPr>
            <a:r>
              <a:rPr lang="it-IT" sz="2000" b="1" dirty="0">
                <a:solidFill>
                  <a:schemeClr val="accent1">
                    <a:lumMod val="75000"/>
                  </a:schemeClr>
                </a:solidFill>
              </a:rPr>
              <a:t>I minatori dello stagno </a:t>
            </a:r>
            <a:r>
              <a:rPr lang="en-US" sz="2000" dirty="0" err="1"/>
              <a:t>domandavano</a:t>
            </a:r>
            <a:r>
              <a:rPr lang="en-US" sz="2000" dirty="0"/>
              <a:t> </a:t>
            </a:r>
            <a:r>
              <a:rPr lang="en-US" sz="2000" b="1" dirty="0" err="1">
                <a:solidFill>
                  <a:schemeClr val="accent1">
                    <a:lumMod val="75000"/>
                  </a:schemeClr>
                </a:solidFill>
              </a:rPr>
              <a:t>nazionalizzazione</a:t>
            </a:r>
            <a:r>
              <a:rPr lang="en-US" sz="2000" b="1" dirty="0">
                <a:solidFill>
                  <a:schemeClr val="accent1">
                    <a:lumMod val="75000"/>
                  </a:schemeClr>
                </a:solidFill>
              </a:rPr>
              <a:t> </a:t>
            </a:r>
            <a:r>
              <a:rPr lang="en-US" sz="2000" b="1" dirty="0" err="1">
                <a:solidFill>
                  <a:schemeClr val="accent1">
                    <a:lumMod val="75000"/>
                  </a:schemeClr>
                </a:solidFill>
              </a:rPr>
              <a:t>delle</a:t>
            </a:r>
            <a:r>
              <a:rPr lang="en-US" sz="2000" b="1" dirty="0">
                <a:solidFill>
                  <a:schemeClr val="accent1">
                    <a:lumMod val="75000"/>
                  </a:schemeClr>
                </a:solidFill>
              </a:rPr>
              <a:t> </a:t>
            </a:r>
            <a:r>
              <a:rPr lang="en-US" sz="2000" b="1" dirty="0" err="1">
                <a:solidFill>
                  <a:schemeClr val="accent1">
                    <a:lumMod val="75000"/>
                  </a:schemeClr>
                </a:solidFill>
              </a:rPr>
              <a:t>miniere</a:t>
            </a:r>
            <a:r>
              <a:rPr lang="en-US" sz="2000" b="1" dirty="0">
                <a:solidFill>
                  <a:schemeClr val="accent1">
                    <a:lumMod val="75000"/>
                  </a:schemeClr>
                </a:solidFill>
              </a:rPr>
              <a:t> di </a:t>
            </a:r>
            <a:r>
              <a:rPr lang="en-US" sz="2000" b="1" dirty="0" err="1">
                <a:solidFill>
                  <a:schemeClr val="accent1">
                    <a:lumMod val="75000"/>
                  </a:schemeClr>
                </a:solidFill>
              </a:rPr>
              <a:t>stagno</a:t>
            </a:r>
            <a:r>
              <a:rPr lang="en-US" sz="2000" b="1" dirty="0">
                <a:solidFill>
                  <a:schemeClr val="accent1">
                    <a:lumMod val="75000"/>
                  </a:schemeClr>
                </a:solidFill>
              </a:rPr>
              <a:t> </a:t>
            </a:r>
          </a:p>
          <a:p>
            <a:pPr marL="0" indent="0">
              <a:buNone/>
            </a:pPr>
            <a:r>
              <a:rPr lang="en-US" sz="2000" dirty="0"/>
              <a:t>E </a:t>
            </a:r>
            <a:r>
              <a:rPr lang="en-US" sz="2000" b="1" i="1" dirty="0">
                <a:solidFill>
                  <a:srgbClr val="C00000"/>
                </a:solidFill>
              </a:rPr>
              <a:t>control </a:t>
            </a:r>
            <a:r>
              <a:rPr lang="en-US" sz="2000" b="1" i="1" dirty="0" err="1">
                <a:solidFill>
                  <a:srgbClr val="C00000"/>
                </a:solidFill>
              </a:rPr>
              <a:t>obrero</a:t>
            </a:r>
            <a:endParaRPr lang="en-US" sz="2000" b="1" i="1" dirty="0">
              <a:solidFill>
                <a:srgbClr val="C00000"/>
              </a:solidFill>
            </a:endParaRPr>
          </a:p>
          <a:p>
            <a:pPr marL="0" indent="0">
              <a:buNone/>
            </a:pPr>
            <a:endParaRPr lang="en-US" sz="2000" dirty="0"/>
          </a:p>
          <a:p>
            <a:pPr marL="0" indent="0">
              <a:buNone/>
            </a:pPr>
            <a:r>
              <a:rPr lang="en-US" sz="2000" dirty="0" err="1"/>
              <a:t>Cioè</a:t>
            </a:r>
            <a:r>
              <a:rPr lang="en-US" sz="2000" dirty="0"/>
              <a:t> </a:t>
            </a:r>
            <a:r>
              <a:rPr lang="en-US" sz="2000" b="1" dirty="0" err="1">
                <a:solidFill>
                  <a:srgbClr val="00B050"/>
                </a:solidFill>
              </a:rPr>
              <a:t>controllo</a:t>
            </a:r>
            <a:r>
              <a:rPr lang="en-US" sz="2000" b="1" dirty="0">
                <a:solidFill>
                  <a:srgbClr val="00B050"/>
                </a:solidFill>
              </a:rPr>
              <a:t> </a:t>
            </a:r>
            <a:r>
              <a:rPr lang="en-US" sz="2000" b="1" dirty="0" err="1">
                <a:solidFill>
                  <a:srgbClr val="00B050"/>
                </a:solidFill>
              </a:rPr>
              <a:t>operaio</a:t>
            </a:r>
            <a:r>
              <a:rPr lang="en-US" sz="2000" b="1" dirty="0">
                <a:solidFill>
                  <a:srgbClr val="00B050"/>
                </a:solidFill>
              </a:rPr>
              <a:t> </a:t>
            </a:r>
            <a:r>
              <a:rPr lang="en-US" sz="2000" b="1" dirty="0" err="1">
                <a:solidFill>
                  <a:srgbClr val="00B050"/>
                </a:solidFill>
              </a:rPr>
              <a:t>nella</a:t>
            </a:r>
            <a:r>
              <a:rPr lang="en-US" sz="2000" b="1" dirty="0">
                <a:solidFill>
                  <a:srgbClr val="00B050"/>
                </a:solidFill>
              </a:rPr>
              <a:t> </a:t>
            </a:r>
            <a:r>
              <a:rPr lang="en-US" sz="2000" b="1" dirty="0" err="1">
                <a:solidFill>
                  <a:srgbClr val="00B050"/>
                </a:solidFill>
              </a:rPr>
              <a:t>gestione</a:t>
            </a:r>
            <a:r>
              <a:rPr lang="en-US" sz="2000" b="1" dirty="0">
                <a:solidFill>
                  <a:srgbClr val="00B050"/>
                </a:solidFill>
              </a:rPr>
              <a:t> </a:t>
            </a:r>
            <a:endParaRPr lang="en-US" sz="2000" dirty="0"/>
          </a:p>
          <a:p>
            <a:pPr marL="0" indent="0">
              <a:buNone/>
            </a:pPr>
            <a:r>
              <a:rPr lang="it-IT" sz="2000" dirty="0"/>
              <a:t>Delle miniere statali </a:t>
            </a:r>
          </a:p>
        </p:txBody>
      </p:sp>
      <p:pic>
        <p:nvPicPr>
          <p:cNvPr id="7" name="Immagine 6"/>
          <p:cNvPicPr>
            <a:picLocks noChangeAspect="1"/>
          </p:cNvPicPr>
          <p:nvPr/>
        </p:nvPicPr>
        <p:blipFill>
          <a:blip r:embed="rId2" cstate="print"/>
          <a:stretch>
            <a:fillRect/>
          </a:stretch>
        </p:blipFill>
        <p:spPr>
          <a:xfrm>
            <a:off x="7336351" y="3532372"/>
            <a:ext cx="3379728" cy="2816440"/>
          </a:xfrm>
          <a:prstGeom prst="rect">
            <a:avLst/>
          </a:prstGeom>
        </p:spPr>
      </p:pic>
    </p:spTree>
    <p:extLst>
      <p:ext uri="{BB962C8B-B14F-4D97-AF65-F5344CB8AC3E}">
        <p14:creationId xmlns:p14="http://schemas.microsoft.com/office/powerpoint/2010/main" val="2277614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err="1">
                <a:solidFill>
                  <a:srgbClr val="FF66FF"/>
                </a:solidFill>
              </a:rPr>
              <a:t>donne</a:t>
            </a:r>
            <a:r>
              <a:rPr lang="en-US" dirty="0"/>
              <a:t>, </a:t>
            </a:r>
            <a:r>
              <a:rPr lang="en-US" dirty="0" err="1"/>
              <a:t>lavoratori</a:t>
            </a:r>
            <a:r>
              <a:rPr lang="en-US" dirty="0"/>
              <a:t>, </a:t>
            </a:r>
            <a:r>
              <a:rPr lang="en-US" b="1" dirty="0" err="1">
                <a:solidFill>
                  <a:schemeClr val="accent4">
                    <a:lumMod val="60000"/>
                    <a:lumOff val="40000"/>
                  </a:schemeClr>
                </a:solidFill>
              </a:rPr>
              <a:t>comunità</a:t>
            </a:r>
            <a:r>
              <a:rPr lang="en-US" b="1" dirty="0">
                <a:solidFill>
                  <a:schemeClr val="accent4">
                    <a:lumMod val="60000"/>
                    <a:lumOff val="40000"/>
                  </a:schemeClr>
                </a:solidFill>
              </a:rPr>
              <a:t> indigene</a:t>
            </a:r>
            <a:endParaRPr lang="it-IT" dirty="0"/>
          </a:p>
        </p:txBody>
      </p:sp>
      <p:sp>
        <p:nvSpPr>
          <p:cNvPr id="3" name="Segnaposto contenuto 2"/>
          <p:cNvSpPr>
            <a:spLocks noGrp="1"/>
          </p:cNvSpPr>
          <p:nvPr>
            <p:ph idx="1"/>
          </p:nvPr>
        </p:nvSpPr>
        <p:spPr/>
        <p:txBody>
          <a:bodyPr>
            <a:normAutofit fontScale="92500"/>
          </a:bodyPr>
          <a:lstStyle/>
          <a:p>
            <a:pPr marL="0" indent="0">
              <a:buNone/>
            </a:pPr>
            <a:r>
              <a:rPr lang="it-IT" sz="3600" b="1" dirty="0">
                <a:solidFill>
                  <a:schemeClr val="accent2">
                    <a:lumMod val="75000"/>
                  </a:schemeClr>
                </a:solidFill>
              </a:rPr>
              <a:t>Comunità  Indigene</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200" dirty="0" err="1"/>
              <a:t>Richiedevano</a:t>
            </a:r>
            <a:r>
              <a:rPr lang="en-US" sz="2200" dirty="0"/>
              <a:t> a gran voce non solo </a:t>
            </a:r>
            <a:r>
              <a:rPr lang="en-US" sz="2200" dirty="0" err="1"/>
              <a:t>ri</a:t>
            </a:r>
            <a:r>
              <a:rPr lang="en-US" sz="2200" b="1" dirty="0" err="1">
                <a:solidFill>
                  <a:schemeClr val="accent6">
                    <a:lumMod val="60000"/>
                    <a:lumOff val="40000"/>
                  </a:schemeClr>
                </a:solidFill>
              </a:rPr>
              <a:t>forma</a:t>
            </a:r>
            <a:r>
              <a:rPr lang="en-US" sz="2200" b="1" dirty="0">
                <a:solidFill>
                  <a:schemeClr val="accent6">
                    <a:lumMod val="60000"/>
                    <a:lumOff val="40000"/>
                  </a:schemeClr>
                </a:solidFill>
              </a:rPr>
              <a:t> </a:t>
            </a:r>
            <a:r>
              <a:rPr lang="en-US" sz="2200" b="1" dirty="0" err="1">
                <a:solidFill>
                  <a:schemeClr val="accent6">
                    <a:lumMod val="60000"/>
                    <a:lumOff val="40000"/>
                  </a:schemeClr>
                </a:solidFill>
              </a:rPr>
              <a:t>agraria</a:t>
            </a:r>
            <a:r>
              <a:rPr lang="en-US" sz="2200" b="1" dirty="0">
                <a:solidFill>
                  <a:schemeClr val="accent6">
                    <a:lumMod val="60000"/>
                    <a:lumOff val="40000"/>
                  </a:schemeClr>
                </a:solidFill>
              </a:rPr>
              <a:t> </a:t>
            </a:r>
          </a:p>
          <a:p>
            <a:pPr marL="0" indent="0">
              <a:buNone/>
            </a:pPr>
            <a:r>
              <a:rPr lang="en-US" sz="2200" b="1" dirty="0" err="1">
                <a:solidFill>
                  <a:schemeClr val="accent6">
                    <a:lumMod val="60000"/>
                    <a:lumOff val="40000"/>
                  </a:schemeClr>
                </a:solidFill>
              </a:rPr>
              <a:t>radicale</a:t>
            </a:r>
            <a:r>
              <a:rPr lang="en-US" sz="2200" b="1" dirty="0">
                <a:solidFill>
                  <a:schemeClr val="accent6">
                    <a:lumMod val="60000"/>
                    <a:lumOff val="40000"/>
                  </a:schemeClr>
                </a:solidFill>
              </a:rPr>
              <a:t> ma  </a:t>
            </a:r>
            <a:r>
              <a:rPr lang="en-US" sz="2200" b="1" dirty="0" err="1">
                <a:solidFill>
                  <a:schemeClr val="accent6">
                    <a:lumMod val="60000"/>
                    <a:lumOff val="40000"/>
                  </a:schemeClr>
                </a:solidFill>
              </a:rPr>
              <a:t>anche</a:t>
            </a:r>
            <a:r>
              <a:rPr lang="en-US" sz="2200" b="1" dirty="0">
                <a:solidFill>
                  <a:schemeClr val="accent6">
                    <a:lumMod val="60000"/>
                    <a:lumOff val="40000"/>
                  </a:schemeClr>
                </a:solidFill>
              </a:rPr>
              <a:t> </a:t>
            </a:r>
            <a:r>
              <a:rPr lang="en-US" sz="2200" b="1" dirty="0" err="1">
                <a:solidFill>
                  <a:schemeClr val="accent6">
                    <a:lumMod val="60000"/>
                    <a:lumOff val="40000"/>
                  </a:schemeClr>
                </a:solidFill>
              </a:rPr>
              <a:t>diritti</a:t>
            </a:r>
            <a:r>
              <a:rPr lang="en-US" sz="2200" b="1" dirty="0">
                <a:solidFill>
                  <a:schemeClr val="accent6">
                    <a:lumMod val="60000"/>
                    <a:lumOff val="40000"/>
                  </a:schemeClr>
                </a:solidFill>
              </a:rPr>
              <a:t> di natura socio-</a:t>
            </a:r>
            <a:r>
              <a:rPr lang="en-US" sz="2200" b="1" dirty="0" err="1">
                <a:solidFill>
                  <a:schemeClr val="accent6">
                    <a:lumMod val="60000"/>
                    <a:lumOff val="40000"/>
                  </a:schemeClr>
                </a:solidFill>
              </a:rPr>
              <a:t>culturale</a:t>
            </a:r>
            <a:r>
              <a:rPr lang="en-US" sz="2200" b="1" dirty="0">
                <a:solidFill>
                  <a:schemeClr val="accent6">
                    <a:lumMod val="60000"/>
                    <a:lumOff val="40000"/>
                  </a:schemeClr>
                </a:solidFill>
              </a:rPr>
              <a:t> </a:t>
            </a:r>
            <a:r>
              <a:rPr lang="en-US" sz="2200" b="1" dirty="0" err="1">
                <a:solidFill>
                  <a:schemeClr val="accent6">
                    <a:lumMod val="60000"/>
                    <a:lumOff val="40000"/>
                  </a:schemeClr>
                </a:solidFill>
              </a:rPr>
              <a:t>linguistica</a:t>
            </a:r>
            <a:r>
              <a:rPr lang="it-IT" sz="2200" dirty="0"/>
              <a:t>.</a:t>
            </a:r>
          </a:p>
        </p:txBody>
      </p:sp>
      <p:pic>
        <p:nvPicPr>
          <p:cNvPr id="4" name="Immagine 3"/>
          <p:cNvPicPr>
            <a:picLocks noChangeAspect="1"/>
          </p:cNvPicPr>
          <p:nvPr/>
        </p:nvPicPr>
        <p:blipFill>
          <a:blip r:embed="rId2" cstate="print"/>
          <a:stretch>
            <a:fillRect/>
          </a:stretch>
        </p:blipFill>
        <p:spPr>
          <a:xfrm>
            <a:off x="8181824" y="1823212"/>
            <a:ext cx="4010176" cy="3007632"/>
          </a:xfrm>
          <a:prstGeom prst="rect">
            <a:avLst/>
          </a:prstGeom>
        </p:spPr>
      </p:pic>
    </p:spTree>
    <p:extLst>
      <p:ext uri="{BB962C8B-B14F-4D97-AF65-F5344CB8AC3E}">
        <p14:creationId xmlns:p14="http://schemas.microsoft.com/office/powerpoint/2010/main" val="1231868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solidFill>
                  <a:srgbClr val="0070C0"/>
                </a:solidFill>
              </a:rPr>
              <a:t>La </a:t>
            </a:r>
            <a:r>
              <a:rPr lang="en-US" b="1" dirty="0" err="1">
                <a:solidFill>
                  <a:srgbClr val="0070C0"/>
                </a:solidFill>
              </a:rPr>
              <a:t>risposta</a:t>
            </a:r>
            <a:r>
              <a:rPr lang="en-US" b="1" dirty="0">
                <a:solidFill>
                  <a:srgbClr val="0070C0"/>
                </a:solidFill>
              </a:rPr>
              <a:t> del nuovo </a:t>
            </a:r>
            <a:r>
              <a:rPr lang="en-US" dirty="0" err="1"/>
              <a:t>governo</a:t>
            </a:r>
            <a:r>
              <a:rPr lang="en-US" dirty="0"/>
              <a:t> </a:t>
            </a:r>
            <a:r>
              <a:rPr lang="en-US" dirty="0" err="1"/>
              <a:t>mnr</a:t>
            </a:r>
            <a:r>
              <a:rPr lang="en-US" dirty="0"/>
              <a:t> </a:t>
            </a:r>
            <a:endParaRPr lang="it-IT" dirty="0"/>
          </a:p>
        </p:txBody>
      </p:sp>
      <p:sp>
        <p:nvSpPr>
          <p:cNvPr id="3" name="Segnaposto contenuto 2"/>
          <p:cNvSpPr>
            <a:spLocks noGrp="1"/>
          </p:cNvSpPr>
          <p:nvPr>
            <p:ph idx="1"/>
          </p:nvPr>
        </p:nvSpPr>
        <p:spPr>
          <a:xfrm>
            <a:off x="1291472" y="2357370"/>
            <a:ext cx="8669392" cy="3382657"/>
          </a:xfrm>
        </p:spPr>
        <p:txBody>
          <a:bodyPr/>
          <a:lstStyle/>
          <a:p>
            <a:pPr marL="0" indent="0">
              <a:buNone/>
            </a:pPr>
            <a:r>
              <a:rPr lang="en-US" sz="2400" dirty="0"/>
              <a:t>Si </a:t>
            </a:r>
            <a:r>
              <a:rPr lang="en-US" sz="2400" dirty="0" err="1"/>
              <a:t>sono</a:t>
            </a:r>
            <a:r>
              <a:rPr lang="en-US" sz="2400" dirty="0"/>
              <a:t> </a:t>
            </a:r>
            <a:r>
              <a:rPr lang="en-US" sz="2400" dirty="0" err="1">
                <a:solidFill>
                  <a:schemeClr val="accent1">
                    <a:lumMod val="75000"/>
                  </a:schemeClr>
                </a:solidFill>
              </a:rPr>
              <a:t>nazionalizzate</a:t>
            </a:r>
            <a:r>
              <a:rPr lang="en-US" sz="2400" dirty="0">
                <a:solidFill>
                  <a:schemeClr val="accent1">
                    <a:lumMod val="75000"/>
                  </a:schemeClr>
                </a:solidFill>
              </a:rPr>
              <a:t> le </a:t>
            </a:r>
            <a:r>
              <a:rPr lang="en-US" sz="2400" dirty="0" err="1"/>
              <a:t>principali</a:t>
            </a:r>
            <a:r>
              <a:rPr lang="en-US" sz="2400" dirty="0"/>
              <a:t> </a:t>
            </a:r>
            <a:r>
              <a:rPr lang="en-US" sz="2400" dirty="0" err="1">
                <a:solidFill>
                  <a:schemeClr val="accent1">
                    <a:lumMod val="75000"/>
                  </a:schemeClr>
                </a:solidFill>
              </a:rPr>
              <a:t>minere</a:t>
            </a:r>
            <a:r>
              <a:rPr lang="en-US" sz="2400" dirty="0">
                <a:solidFill>
                  <a:schemeClr val="accent1">
                    <a:lumMod val="75000"/>
                  </a:schemeClr>
                </a:solidFill>
              </a:rPr>
              <a:t> di </a:t>
            </a:r>
            <a:r>
              <a:rPr lang="en-US" sz="2400" dirty="0" err="1">
                <a:solidFill>
                  <a:schemeClr val="accent1">
                    <a:lumMod val="75000"/>
                  </a:schemeClr>
                </a:solidFill>
              </a:rPr>
              <a:t>stagno</a:t>
            </a:r>
            <a:r>
              <a:rPr lang="en-US" sz="2400" dirty="0">
                <a:solidFill>
                  <a:schemeClr val="accent1">
                    <a:lumMod val="75000"/>
                  </a:schemeClr>
                </a:solidFill>
              </a:rPr>
              <a:t> </a:t>
            </a:r>
            <a:r>
              <a:rPr lang="en-US" sz="2400" dirty="0" err="1">
                <a:solidFill>
                  <a:schemeClr val="accent1">
                    <a:lumMod val="75000"/>
                  </a:schemeClr>
                </a:solidFill>
              </a:rPr>
              <a:t>delle</a:t>
            </a:r>
            <a:r>
              <a:rPr lang="en-US" sz="2400" dirty="0">
                <a:solidFill>
                  <a:schemeClr val="accent1">
                    <a:lumMod val="75000"/>
                  </a:schemeClr>
                </a:solidFill>
              </a:rPr>
              <a:t> </a:t>
            </a:r>
            <a:r>
              <a:rPr lang="en-US" sz="2400" dirty="0" err="1">
                <a:solidFill>
                  <a:schemeClr val="accent1">
                    <a:lumMod val="75000"/>
                  </a:schemeClr>
                </a:solidFill>
              </a:rPr>
              <a:t>maggiori</a:t>
            </a:r>
            <a:r>
              <a:rPr lang="en-US" sz="2400" dirty="0">
                <a:solidFill>
                  <a:schemeClr val="accent1">
                    <a:lumMod val="75000"/>
                  </a:schemeClr>
                </a:solidFill>
              </a:rPr>
              <a:t> compagnie </a:t>
            </a:r>
            <a:endParaRPr lang="it-IT" sz="2400" dirty="0"/>
          </a:p>
          <a:p>
            <a:pPr marL="0" indent="0">
              <a:buNone/>
            </a:pPr>
            <a:endParaRPr lang="it-IT" sz="2400" dirty="0"/>
          </a:p>
          <a:p>
            <a:pPr marL="0" indent="0">
              <a:buNone/>
            </a:pPr>
            <a:r>
              <a:rPr lang="it-IT" sz="2400" dirty="0"/>
              <a:t>Si sono a</a:t>
            </a:r>
            <a:r>
              <a:rPr lang="it-IT" sz="2400" dirty="0">
                <a:solidFill>
                  <a:srgbClr val="7030A0"/>
                </a:solidFill>
              </a:rPr>
              <a:t>bolite le </a:t>
            </a:r>
            <a:r>
              <a:rPr lang="en-US" sz="2400" dirty="0"/>
              <a:t> </a:t>
            </a:r>
            <a:r>
              <a:rPr lang="en-US" sz="2400" dirty="0" err="1"/>
              <a:t>restrizioni</a:t>
            </a:r>
            <a:r>
              <a:rPr lang="en-US" sz="2400" dirty="0"/>
              <a:t> al </a:t>
            </a:r>
            <a:r>
              <a:rPr lang="en-US" sz="2400" dirty="0" err="1"/>
              <a:t>voto</a:t>
            </a:r>
            <a:r>
              <a:rPr lang="en-US" sz="2400" dirty="0"/>
              <a:t> legate ad </a:t>
            </a:r>
            <a:r>
              <a:rPr lang="en-US" sz="2400" dirty="0" err="1"/>
              <a:t>analfabetismo</a:t>
            </a:r>
            <a:r>
              <a:rPr lang="en-US" sz="2400" dirty="0"/>
              <a:t> e </a:t>
            </a:r>
            <a:r>
              <a:rPr lang="en-US" sz="2400" dirty="0" err="1">
                <a:solidFill>
                  <a:srgbClr val="FF66FF"/>
                </a:solidFill>
              </a:rPr>
              <a:t>genere</a:t>
            </a:r>
            <a:endParaRPr lang="en-US" sz="2400" dirty="0"/>
          </a:p>
          <a:p>
            <a:pPr marL="0" indent="0">
              <a:buNone/>
            </a:pPr>
            <a:r>
              <a:rPr lang="en-US" sz="2400" b="1" dirty="0">
                <a:solidFill>
                  <a:srgbClr val="92D050"/>
                </a:solidFill>
              </a:rPr>
              <a:t>Si è </a:t>
            </a:r>
            <a:r>
              <a:rPr lang="en-US" sz="2400" b="1" dirty="0" err="1">
                <a:solidFill>
                  <a:srgbClr val="92D050"/>
                </a:solidFill>
              </a:rPr>
              <a:t>concesso</a:t>
            </a:r>
            <a:r>
              <a:rPr lang="en-US" sz="2400" b="1" dirty="0">
                <a:solidFill>
                  <a:srgbClr val="92D050"/>
                </a:solidFill>
              </a:rPr>
              <a:t> </a:t>
            </a:r>
            <a:r>
              <a:rPr lang="en-US" sz="2400" b="1" dirty="0" err="1">
                <a:solidFill>
                  <a:srgbClr val="92D050"/>
                </a:solidFill>
              </a:rPr>
              <a:t>potere</a:t>
            </a:r>
            <a:r>
              <a:rPr lang="en-US" sz="2400" b="1" dirty="0">
                <a:solidFill>
                  <a:srgbClr val="92D050"/>
                </a:solidFill>
              </a:rPr>
              <a:t> a </a:t>
            </a:r>
            <a:r>
              <a:rPr lang="en-US" sz="2400" b="1" dirty="0" err="1">
                <a:solidFill>
                  <a:srgbClr val="92D050"/>
                </a:solidFill>
              </a:rPr>
              <a:t>organizz</a:t>
            </a:r>
            <a:r>
              <a:rPr lang="en-US" sz="2400" b="1" dirty="0">
                <a:solidFill>
                  <a:srgbClr val="92D050"/>
                </a:solidFill>
              </a:rPr>
              <a:t> </a:t>
            </a:r>
            <a:r>
              <a:rPr lang="en-US" sz="2400" b="1" dirty="0" err="1">
                <a:solidFill>
                  <a:srgbClr val="92D050"/>
                </a:solidFill>
              </a:rPr>
              <a:t>donne</a:t>
            </a:r>
            <a:r>
              <a:rPr lang="en-US" sz="2400" b="1" dirty="0">
                <a:solidFill>
                  <a:srgbClr val="92D050"/>
                </a:solidFill>
              </a:rPr>
              <a:t> e </a:t>
            </a:r>
          </a:p>
          <a:p>
            <a:pPr marL="0" indent="0">
              <a:buNone/>
            </a:pPr>
            <a:r>
              <a:rPr lang="en-US" sz="2400" dirty="0"/>
              <a:t>Indigene </a:t>
            </a:r>
          </a:p>
          <a:p>
            <a:pPr marL="0" indent="0">
              <a:buNone/>
            </a:pPr>
            <a:endParaRPr lang="en-US" dirty="0"/>
          </a:p>
          <a:p>
            <a:pPr marL="0" indent="0">
              <a:buNone/>
            </a:pPr>
            <a:endParaRPr lang="it-IT" dirty="0"/>
          </a:p>
        </p:txBody>
      </p:sp>
      <p:pic>
        <p:nvPicPr>
          <p:cNvPr id="4" name="Immagine 3"/>
          <p:cNvPicPr>
            <a:picLocks noChangeAspect="1"/>
          </p:cNvPicPr>
          <p:nvPr/>
        </p:nvPicPr>
        <p:blipFill>
          <a:blip r:embed="rId2" cstate="print"/>
          <a:stretch>
            <a:fillRect/>
          </a:stretch>
        </p:blipFill>
        <p:spPr>
          <a:xfrm>
            <a:off x="7858002" y="4337446"/>
            <a:ext cx="2242849" cy="3382658"/>
          </a:xfrm>
          <a:prstGeom prst="rect">
            <a:avLst/>
          </a:prstGeom>
        </p:spPr>
      </p:pic>
    </p:spTree>
    <p:extLst>
      <p:ext uri="{BB962C8B-B14F-4D97-AF65-F5344CB8AC3E}">
        <p14:creationId xmlns:p14="http://schemas.microsoft.com/office/powerpoint/2010/main" val="2576158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tuttavia… </a:t>
            </a:r>
          </a:p>
        </p:txBody>
      </p:sp>
      <p:sp>
        <p:nvSpPr>
          <p:cNvPr id="3" name="Segnaposto contenuto 2"/>
          <p:cNvSpPr>
            <a:spLocks noGrp="1"/>
          </p:cNvSpPr>
          <p:nvPr>
            <p:ph idx="1"/>
          </p:nvPr>
        </p:nvSpPr>
        <p:spPr>
          <a:xfrm>
            <a:off x="1791093" y="2441542"/>
            <a:ext cx="8276734" cy="3987538"/>
          </a:xfrm>
        </p:spPr>
        <p:txBody>
          <a:bodyPr>
            <a:noAutofit/>
          </a:bodyPr>
          <a:lstStyle/>
          <a:p>
            <a:pPr marL="0" indent="0">
              <a:buNone/>
            </a:pPr>
            <a:r>
              <a:rPr lang="en-US" sz="2800" dirty="0" err="1"/>
              <a:t>Spavento</a:t>
            </a:r>
            <a:r>
              <a:rPr lang="en-US" sz="2800" dirty="0"/>
              <a:t> </a:t>
            </a:r>
            <a:r>
              <a:rPr lang="en-US" sz="2800" dirty="0" err="1"/>
              <a:t>crescentenei</a:t>
            </a:r>
            <a:r>
              <a:rPr lang="en-US" sz="2800" dirty="0"/>
              <a:t> </a:t>
            </a:r>
            <a:r>
              <a:rPr lang="en-US" sz="2800" dirty="0" err="1"/>
              <a:t>cfr</a:t>
            </a:r>
            <a:r>
              <a:rPr lang="en-US" sz="2800" dirty="0"/>
              <a:t> </a:t>
            </a:r>
            <a:r>
              <a:rPr lang="en-US" sz="2800" dirty="0" err="1"/>
              <a:t>delle</a:t>
            </a:r>
            <a:r>
              <a:rPr lang="en-US" sz="2800" dirty="0"/>
              <a:t> </a:t>
            </a:r>
            <a:r>
              <a:rPr lang="en-US" sz="2800" dirty="0" err="1"/>
              <a:t>domane</a:t>
            </a:r>
            <a:r>
              <a:rPr lang="en-US" sz="2800" dirty="0"/>
              <a:t> </a:t>
            </a:r>
            <a:r>
              <a:rPr lang="en-US" sz="2800" dirty="0" err="1"/>
              <a:t>delle</a:t>
            </a:r>
            <a:r>
              <a:rPr lang="en-US" sz="2800" dirty="0"/>
              <a:t> </a:t>
            </a:r>
            <a:r>
              <a:rPr lang="en-US" sz="2800" dirty="0" err="1"/>
              <a:t>classi</a:t>
            </a:r>
            <a:r>
              <a:rPr lang="en-US" sz="2800" dirty="0"/>
              <a:t> </a:t>
            </a:r>
            <a:r>
              <a:rPr lang="en-US" sz="2800" dirty="0" err="1"/>
              <a:t>popolari</a:t>
            </a:r>
            <a:r>
              <a:rPr lang="en-US" sz="2800" dirty="0"/>
              <a:t> </a:t>
            </a:r>
            <a:r>
              <a:rPr lang="en-US" sz="2800" dirty="0">
                <a:solidFill>
                  <a:srgbClr val="FF0000"/>
                </a:solidFill>
              </a:rPr>
              <a:t>, sempre </a:t>
            </a:r>
            <a:r>
              <a:rPr lang="en-US" sz="2800" dirty="0" err="1">
                <a:solidFill>
                  <a:srgbClr val="FF0000"/>
                </a:solidFill>
              </a:rPr>
              <a:t>più</a:t>
            </a:r>
            <a:r>
              <a:rPr lang="en-US" sz="2800" dirty="0">
                <a:solidFill>
                  <a:srgbClr val="FF0000"/>
                </a:solidFill>
              </a:rPr>
              <a:t> </a:t>
            </a:r>
            <a:r>
              <a:rPr lang="en-US" sz="2800" b="1" dirty="0" err="1">
                <a:solidFill>
                  <a:srgbClr val="FFC000"/>
                </a:solidFill>
              </a:rPr>
              <a:t>rivoluzionarie</a:t>
            </a:r>
            <a:r>
              <a:rPr lang="en-US" sz="2800" b="1" dirty="0">
                <a:solidFill>
                  <a:srgbClr val="FFC000"/>
                </a:solidFill>
              </a:rPr>
              <a:t>, per </a:t>
            </a:r>
            <a:r>
              <a:rPr lang="en-US" sz="2800" b="1" dirty="0" err="1">
                <a:solidFill>
                  <a:srgbClr val="FFC000"/>
                </a:solidFill>
              </a:rPr>
              <a:t>uguglianza</a:t>
            </a:r>
            <a:r>
              <a:rPr lang="en-US" sz="2800" b="1" dirty="0">
                <a:solidFill>
                  <a:srgbClr val="FFC000"/>
                </a:solidFill>
              </a:rPr>
              <a:t> e </a:t>
            </a:r>
            <a:r>
              <a:rPr lang="en-US" sz="2800" dirty="0" err="1"/>
              <a:t>giustizia</a:t>
            </a:r>
            <a:r>
              <a:rPr lang="en-US" sz="2800" dirty="0"/>
              <a:t> </a:t>
            </a:r>
            <a:r>
              <a:rPr lang="en-US" sz="2800" dirty="0" err="1"/>
              <a:t>sociale</a:t>
            </a:r>
            <a:endParaRPr lang="en-US" sz="2800" dirty="0"/>
          </a:p>
          <a:p>
            <a:pPr marL="0" indent="0">
              <a:buNone/>
            </a:pPr>
            <a:r>
              <a:rPr lang="en-US" sz="2800" dirty="0"/>
              <a:t>E sotto la forte </a:t>
            </a:r>
            <a:r>
              <a:rPr lang="en-US" sz="2800" b="1" dirty="0" err="1">
                <a:solidFill>
                  <a:schemeClr val="accent4">
                    <a:lumMod val="75000"/>
                  </a:schemeClr>
                </a:solidFill>
              </a:rPr>
              <a:t>pressione</a:t>
            </a:r>
            <a:r>
              <a:rPr lang="en-US" sz="2800" b="1" dirty="0">
                <a:solidFill>
                  <a:schemeClr val="accent4">
                    <a:lumMod val="75000"/>
                  </a:schemeClr>
                </a:solidFill>
              </a:rPr>
              <a:t> </a:t>
            </a:r>
            <a:r>
              <a:rPr lang="en-US" sz="2800" b="1" dirty="0" err="1">
                <a:solidFill>
                  <a:schemeClr val="accent4">
                    <a:lumMod val="75000"/>
                  </a:schemeClr>
                </a:solidFill>
              </a:rPr>
              <a:t>dagli</a:t>
            </a:r>
            <a:r>
              <a:rPr lang="en-US" sz="2800" b="1" dirty="0">
                <a:solidFill>
                  <a:schemeClr val="accent4">
                    <a:lumMod val="75000"/>
                  </a:schemeClr>
                </a:solidFill>
              </a:rPr>
              <a:t> United States</a:t>
            </a:r>
            <a:r>
              <a:rPr lang="en-US" sz="2800" dirty="0"/>
              <a:t>, </a:t>
            </a:r>
            <a:r>
              <a:rPr lang="en-US" sz="2800" dirty="0" err="1"/>
              <a:t>che</a:t>
            </a:r>
            <a:r>
              <a:rPr lang="en-US" sz="2800" dirty="0"/>
              <a:t> rese </a:t>
            </a:r>
            <a:r>
              <a:rPr lang="en-US" sz="2800" dirty="0" err="1"/>
              <a:t>gli</a:t>
            </a:r>
            <a:r>
              <a:rPr lang="en-US" sz="2800" dirty="0"/>
              <a:t> </a:t>
            </a:r>
            <a:r>
              <a:rPr lang="en-US" sz="2800" dirty="0" err="1"/>
              <a:t>aiuti</a:t>
            </a:r>
            <a:r>
              <a:rPr lang="en-US" sz="2800" dirty="0"/>
              <a:t> economici </a:t>
            </a:r>
            <a:r>
              <a:rPr lang="en-US" sz="2800" dirty="0" err="1"/>
              <a:t>condizionati</a:t>
            </a:r>
            <a:r>
              <a:rPr lang="en-US" sz="2800" dirty="0"/>
              <a:t> </a:t>
            </a:r>
            <a:r>
              <a:rPr lang="en-US" sz="2800" dirty="0" err="1"/>
              <a:t>all’adozione</a:t>
            </a:r>
            <a:r>
              <a:rPr lang="en-US" sz="2800" dirty="0"/>
              <a:t> di </a:t>
            </a:r>
            <a:r>
              <a:rPr lang="en-US" sz="2800" dirty="0" err="1"/>
              <a:t>politiche</a:t>
            </a:r>
            <a:r>
              <a:rPr lang="en-US" sz="2800" dirty="0"/>
              <a:t> </a:t>
            </a:r>
            <a:r>
              <a:rPr lang="en-US" sz="2800" dirty="0" err="1"/>
              <a:t>economiche</a:t>
            </a:r>
            <a:r>
              <a:rPr lang="en-US" sz="2800" dirty="0"/>
              <a:t> legate al libero </a:t>
            </a:r>
            <a:r>
              <a:rPr lang="en-US" sz="2800" dirty="0" err="1"/>
              <a:t>mercato</a:t>
            </a:r>
            <a:r>
              <a:rPr lang="en-US" sz="2800" dirty="0"/>
              <a:t> …</a:t>
            </a:r>
          </a:p>
          <a:p>
            <a:pPr marL="0" indent="0">
              <a:buNone/>
            </a:pPr>
            <a:r>
              <a:rPr lang="en-US" sz="2800" dirty="0"/>
              <a:t>Il MNR </a:t>
            </a:r>
            <a:r>
              <a:rPr lang="en-US" sz="2800" dirty="0" err="1"/>
              <a:t>si</a:t>
            </a:r>
            <a:r>
              <a:rPr lang="en-US" sz="2800" dirty="0"/>
              <a:t> </a:t>
            </a:r>
            <a:r>
              <a:rPr lang="en-US" sz="2800" dirty="0" err="1"/>
              <a:t>ritrova</a:t>
            </a:r>
            <a:r>
              <a:rPr lang="en-US" sz="2800" dirty="0"/>
              <a:t> ad </a:t>
            </a:r>
            <a:r>
              <a:rPr lang="en-US" sz="2800" b="1" dirty="0" err="1">
                <a:solidFill>
                  <a:srgbClr val="0070C0"/>
                </a:solidFill>
              </a:rPr>
              <a:t>abbandonare</a:t>
            </a:r>
            <a:r>
              <a:rPr lang="en-US" sz="2800" b="1" dirty="0">
                <a:solidFill>
                  <a:srgbClr val="0070C0"/>
                </a:solidFill>
              </a:rPr>
              <a:t> </a:t>
            </a:r>
            <a:r>
              <a:rPr lang="en-US" sz="2800" b="1" dirty="0" err="1">
                <a:solidFill>
                  <a:srgbClr val="0070C0"/>
                </a:solidFill>
              </a:rPr>
              <a:t>gradualmente</a:t>
            </a:r>
            <a:r>
              <a:rPr lang="en-US" sz="2800" b="1" dirty="0">
                <a:solidFill>
                  <a:srgbClr val="0070C0"/>
                </a:solidFill>
              </a:rPr>
              <a:t> la </a:t>
            </a:r>
            <a:r>
              <a:rPr lang="en-US" sz="2800" b="1" dirty="0" err="1">
                <a:solidFill>
                  <a:srgbClr val="0070C0"/>
                </a:solidFill>
              </a:rPr>
              <a:t>sua</a:t>
            </a:r>
            <a:r>
              <a:rPr lang="en-US" sz="2800" b="1" dirty="0">
                <a:solidFill>
                  <a:srgbClr val="0070C0"/>
                </a:solidFill>
              </a:rPr>
              <a:t> </a:t>
            </a:r>
            <a:r>
              <a:rPr lang="en-US" sz="2800" dirty="0"/>
              <a:t>agenda </a:t>
            </a:r>
            <a:r>
              <a:rPr lang="en-US" sz="2800" dirty="0" err="1"/>
              <a:t>populista</a:t>
            </a:r>
            <a:r>
              <a:rPr lang="en-US" sz="2800" dirty="0"/>
              <a:t> </a:t>
            </a:r>
            <a:endParaRPr lang="it-IT" sz="2800" dirty="0"/>
          </a:p>
        </p:txBody>
      </p:sp>
    </p:spTree>
    <p:extLst>
      <p:ext uri="{BB962C8B-B14F-4D97-AF65-F5344CB8AC3E}">
        <p14:creationId xmlns:p14="http://schemas.microsoft.com/office/powerpoint/2010/main" val="3305566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it-IT" sz="4400" dirty="0"/>
              <a:t>Populismi: in conclusione.. </a:t>
            </a:r>
            <a:r>
              <a:rPr lang="it-IT" dirty="0"/>
              <a:t>. </a:t>
            </a:r>
          </a:p>
        </p:txBody>
      </p:sp>
      <p:sp>
        <p:nvSpPr>
          <p:cNvPr id="3" name="Segnaposto contenuto 2"/>
          <p:cNvSpPr>
            <a:spLocks noGrp="1"/>
          </p:cNvSpPr>
          <p:nvPr>
            <p:ph idx="1"/>
          </p:nvPr>
        </p:nvSpPr>
        <p:spPr>
          <a:xfrm>
            <a:off x="1439333" y="2379134"/>
            <a:ext cx="8521531" cy="3360894"/>
          </a:xfrm>
        </p:spPr>
        <p:txBody>
          <a:bodyPr>
            <a:normAutofit/>
          </a:bodyPr>
          <a:lstStyle/>
          <a:p>
            <a:pPr marL="0" indent="0">
              <a:buNone/>
            </a:pPr>
            <a:r>
              <a:rPr lang="it-IT" sz="2000" dirty="0"/>
              <a:t>Si ritrovano a una strettoia</a:t>
            </a:r>
            <a:endParaRPr lang="en-US" sz="2000" dirty="0"/>
          </a:p>
          <a:p>
            <a:pPr marL="0" indent="0">
              <a:buNone/>
            </a:pPr>
            <a:r>
              <a:rPr lang="en-US" sz="2000" dirty="0" err="1"/>
              <a:t>Costruiscono</a:t>
            </a:r>
            <a:r>
              <a:rPr lang="en-US" sz="2000" dirty="0"/>
              <a:t> </a:t>
            </a:r>
            <a:r>
              <a:rPr lang="en-US" sz="2000" dirty="0" err="1"/>
              <a:t>sentimento</a:t>
            </a:r>
            <a:r>
              <a:rPr lang="en-US" sz="2000" dirty="0"/>
              <a:t> </a:t>
            </a:r>
          </a:p>
          <a:p>
            <a:pPr marL="0" indent="0">
              <a:buNone/>
            </a:pPr>
            <a:r>
              <a:rPr lang="en-US" sz="2000" dirty="0" err="1"/>
              <a:t>nazionalista</a:t>
            </a:r>
            <a:r>
              <a:rPr lang="en-US" sz="2000" dirty="0"/>
              <a:t> </a:t>
            </a:r>
            <a:r>
              <a:rPr lang="en-US" sz="2000" dirty="0" err="1"/>
              <a:t>attraverso</a:t>
            </a:r>
            <a:r>
              <a:rPr lang="en-US" sz="2000" dirty="0"/>
              <a:t> </a:t>
            </a:r>
            <a:r>
              <a:rPr lang="en-US" sz="2000" dirty="0" err="1"/>
              <a:t>riforme</a:t>
            </a:r>
            <a:endParaRPr lang="en-US" sz="2000" dirty="0"/>
          </a:p>
          <a:p>
            <a:pPr marL="0" indent="0">
              <a:buNone/>
            </a:pPr>
            <a:endParaRPr lang="en-US" sz="2000" dirty="0"/>
          </a:p>
          <a:p>
            <a:pPr marL="0" indent="0">
              <a:buNone/>
            </a:pPr>
            <a:endParaRPr lang="en-US" sz="2000" dirty="0"/>
          </a:p>
          <a:p>
            <a:pPr marL="0" indent="0">
              <a:buNone/>
            </a:pPr>
            <a:r>
              <a:rPr lang="en-US" sz="2000" dirty="0" err="1"/>
              <a:t>Rimanendo</a:t>
            </a:r>
            <a:r>
              <a:rPr lang="en-US" sz="2000" dirty="0"/>
              <a:t> </a:t>
            </a:r>
            <a:r>
              <a:rPr lang="en-US" sz="2000" dirty="0" err="1"/>
              <a:t>allo</a:t>
            </a:r>
            <a:r>
              <a:rPr lang="en-US" sz="2000" dirty="0"/>
              <a:t> </a:t>
            </a:r>
            <a:r>
              <a:rPr lang="en-US" sz="2000" dirty="0" err="1"/>
              <a:t>stesso</a:t>
            </a:r>
            <a:r>
              <a:rPr lang="en-US" sz="2000" dirty="0"/>
              <a:t> tempo </a:t>
            </a:r>
            <a:r>
              <a:rPr lang="en-US" sz="2000" dirty="0" err="1"/>
              <a:t>lontani</a:t>
            </a:r>
            <a:r>
              <a:rPr lang="en-US" sz="2000" dirty="0"/>
              <a:t> da </a:t>
            </a:r>
            <a:r>
              <a:rPr lang="en-US" sz="2000" dirty="0" err="1">
                <a:solidFill>
                  <a:srgbClr val="7030A0"/>
                </a:solidFill>
              </a:rPr>
              <a:t>soluzioni</a:t>
            </a:r>
            <a:r>
              <a:rPr lang="en-US" sz="2000" dirty="0">
                <a:solidFill>
                  <a:srgbClr val="7030A0"/>
                </a:solidFill>
              </a:rPr>
              <a:t> </a:t>
            </a:r>
            <a:r>
              <a:rPr lang="en-US" sz="2000" dirty="0" err="1">
                <a:solidFill>
                  <a:srgbClr val="7030A0"/>
                </a:solidFill>
              </a:rPr>
              <a:t>più</a:t>
            </a:r>
            <a:r>
              <a:rPr lang="en-US" sz="2000" dirty="0">
                <a:solidFill>
                  <a:srgbClr val="7030A0"/>
                </a:solidFill>
              </a:rPr>
              <a:t> </a:t>
            </a:r>
            <a:r>
              <a:rPr lang="en-US" sz="2000" dirty="0" err="1">
                <a:solidFill>
                  <a:srgbClr val="7030A0"/>
                </a:solidFill>
              </a:rPr>
              <a:t>drastiche</a:t>
            </a:r>
            <a:r>
              <a:rPr lang="en-US" sz="2000" dirty="0">
                <a:solidFill>
                  <a:srgbClr val="7030A0"/>
                </a:solidFill>
              </a:rPr>
              <a:t>, </a:t>
            </a:r>
            <a:r>
              <a:rPr lang="en-US" sz="2000" dirty="0" err="1">
                <a:solidFill>
                  <a:srgbClr val="7030A0"/>
                </a:solidFill>
              </a:rPr>
              <a:t>dunque</a:t>
            </a:r>
            <a:r>
              <a:rPr lang="en-US" sz="2000" dirty="0">
                <a:solidFill>
                  <a:srgbClr val="7030A0"/>
                </a:solidFill>
              </a:rPr>
              <a:t> </a:t>
            </a:r>
            <a:r>
              <a:rPr lang="en-US" sz="2000" dirty="0" err="1">
                <a:solidFill>
                  <a:srgbClr val="C00000"/>
                </a:solidFill>
              </a:rPr>
              <a:t>opzioni</a:t>
            </a:r>
            <a:r>
              <a:rPr lang="en-US" sz="2000" dirty="0">
                <a:solidFill>
                  <a:srgbClr val="C00000"/>
                </a:solidFill>
              </a:rPr>
              <a:t> </a:t>
            </a:r>
            <a:r>
              <a:rPr lang="en-US" sz="2000" dirty="0" err="1">
                <a:solidFill>
                  <a:srgbClr val="C00000"/>
                </a:solidFill>
              </a:rPr>
              <a:t>rivoluzionarie</a:t>
            </a:r>
            <a:r>
              <a:rPr lang="en-US" sz="2000" dirty="0">
                <a:solidFill>
                  <a:srgbClr val="C00000"/>
                </a:solidFill>
              </a:rPr>
              <a:t> </a:t>
            </a:r>
            <a:endParaRPr lang="it-IT" sz="2000" dirty="0"/>
          </a:p>
        </p:txBody>
      </p:sp>
      <p:pic>
        <p:nvPicPr>
          <p:cNvPr id="4" name="Immagine 3"/>
          <p:cNvPicPr>
            <a:picLocks noChangeAspect="1"/>
          </p:cNvPicPr>
          <p:nvPr/>
        </p:nvPicPr>
        <p:blipFill>
          <a:blip r:embed="rId2" cstate="print"/>
          <a:stretch>
            <a:fillRect/>
          </a:stretch>
        </p:blipFill>
        <p:spPr>
          <a:xfrm>
            <a:off x="8305801" y="1676400"/>
            <a:ext cx="1685925" cy="2705100"/>
          </a:xfrm>
          <a:prstGeom prst="rect">
            <a:avLst/>
          </a:prstGeom>
        </p:spPr>
      </p:pic>
    </p:spTree>
    <p:extLst>
      <p:ext uri="{BB962C8B-B14F-4D97-AF65-F5344CB8AC3E}">
        <p14:creationId xmlns:p14="http://schemas.microsoft.com/office/powerpoint/2010/main" val="207449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dirty="0"/>
              <a:t>Il governo di Paz </a:t>
            </a:r>
            <a:r>
              <a:rPr lang="it-IT" sz="4000" dirty="0" err="1"/>
              <a:t>Estenssoro</a:t>
            </a:r>
            <a:endParaRPr lang="it-IT" sz="4000" dirty="0"/>
          </a:p>
        </p:txBody>
      </p:sp>
      <p:sp>
        <p:nvSpPr>
          <p:cNvPr id="3" name="Segnaposto contenuto 2"/>
          <p:cNvSpPr>
            <a:spLocks noGrp="1"/>
          </p:cNvSpPr>
          <p:nvPr>
            <p:ph idx="1"/>
          </p:nvPr>
        </p:nvSpPr>
        <p:spPr>
          <a:xfrm>
            <a:off x="776896" y="1690688"/>
            <a:ext cx="10576904" cy="4486275"/>
          </a:xfrm>
        </p:spPr>
        <p:txBody>
          <a:bodyPr>
            <a:normAutofit fontScale="92500"/>
          </a:bodyPr>
          <a:lstStyle/>
          <a:p>
            <a:pPr marL="0" indent="0">
              <a:buNone/>
            </a:pPr>
            <a:endParaRPr lang="it-IT" dirty="0"/>
          </a:p>
          <a:p>
            <a:pPr marL="0" indent="0">
              <a:buNone/>
            </a:pPr>
            <a:endParaRPr lang="it-IT" sz="2400" dirty="0"/>
          </a:p>
          <a:p>
            <a:pPr marL="0" indent="0">
              <a:buNone/>
            </a:pPr>
            <a:r>
              <a:rPr lang="it-IT" sz="2400" dirty="0" err="1"/>
              <a:t>Ofre</a:t>
            </a:r>
            <a:r>
              <a:rPr lang="it-IT" sz="2400" dirty="0"/>
              <a:t> </a:t>
            </a:r>
            <a:r>
              <a:rPr lang="it-IT" sz="2400" dirty="0">
                <a:solidFill>
                  <a:srgbClr val="00B0F0"/>
                </a:solidFill>
              </a:rPr>
              <a:t>generose </a:t>
            </a:r>
            <a:r>
              <a:rPr lang="en-US" sz="2400" dirty="0" err="1">
                <a:solidFill>
                  <a:srgbClr val="00B0F0"/>
                </a:solidFill>
              </a:rPr>
              <a:t>compensazioni</a:t>
            </a:r>
            <a:r>
              <a:rPr lang="en-US" sz="2400" dirty="0">
                <a:solidFill>
                  <a:srgbClr val="00B0F0"/>
                </a:solidFill>
              </a:rPr>
              <a:t> </a:t>
            </a:r>
            <a:r>
              <a:rPr lang="en-US" sz="2400" dirty="0" err="1">
                <a:solidFill>
                  <a:srgbClr val="00B0F0"/>
                </a:solidFill>
              </a:rPr>
              <a:t>finanziarie</a:t>
            </a:r>
            <a:r>
              <a:rPr lang="en-US" sz="2400" dirty="0">
                <a:solidFill>
                  <a:srgbClr val="00B0F0"/>
                </a:solidFill>
              </a:rPr>
              <a:t> ai precedent </a:t>
            </a:r>
            <a:r>
              <a:rPr lang="en-US" sz="2400" dirty="0" err="1">
                <a:solidFill>
                  <a:srgbClr val="00B0F0"/>
                </a:solidFill>
              </a:rPr>
              <a:t>propritari</a:t>
            </a:r>
            <a:r>
              <a:rPr lang="en-US" sz="2400" dirty="0">
                <a:solidFill>
                  <a:srgbClr val="00B0F0"/>
                </a:solidFill>
              </a:rPr>
              <a:t> </a:t>
            </a:r>
            <a:r>
              <a:rPr lang="en-US" sz="2400" dirty="0" err="1"/>
              <a:t>espropriati</a:t>
            </a:r>
            <a:r>
              <a:rPr lang="en-US" sz="2400" dirty="0"/>
              <a:t> </a:t>
            </a:r>
            <a:r>
              <a:rPr lang="en-US" sz="2400" dirty="0" err="1"/>
              <a:t>dalle</a:t>
            </a:r>
            <a:r>
              <a:rPr lang="en-US" sz="2400" dirty="0"/>
              <a:t> </a:t>
            </a:r>
            <a:r>
              <a:rPr lang="en-US" sz="2400" dirty="0" err="1"/>
              <a:t>miniere</a:t>
            </a:r>
            <a:endParaRPr lang="en-US" sz="2400" dirty="0"/>
          </a:p>
          <a:p>
            <a:pPr marL="0" indent="0">
              <a:buNone/>
            </a:pPr>
            <a:endParaRPr lang="it-IT" sz="2400" dirty="0"/>
          </a:p>
          <a:p>
            <a:pPr marL="0" indent="0">
              <a:buNone/>
            </a:pPr>
            <a:r>
              <a:rPr lang="en-US" sz="2400" dirty="0" err="1">
                <a:solidFill>
                  <a:srgbClr val="00B050"/>
                </a:solidFill>
              </a:rPr>
              <a:t>Invita</a:t>
            </a:r>
            <a:r>
              <a:rPr lang="en-US" sz="2400" dirty="0">
                <a:solidFill>
                  <a:srgbClr val="00B050"/>
                </a:solidFill>
              </a:rPr>
              <a:t> </a:t>
            </a:r>
            <a:r>
              <a:rPr lang="en-US" sz="2400" dirty="0" err="1">
                <a:solidFill>
                  <a:srgbClr val="00B050"/>
                </a:solidFill>
              </a:rPr>
              <a:t>investitori</a:t>
            </a:r>
            <a:r>
              <a:rPr lang="en-US" sz="2400" dirty="0">
                <a:solidFill>
                  <a:srgbClr val="00B050"/>
                </a:solidFill>
              </a:rPr>
              <a:t> </a:t>
            </a:r>
            <a:r>
              <a:rPr lang="en-US" sz="2400" dirty="0" err="1">
                <a:solidFill>
                  <a:srgbClr val="00B050"/>
                </a:solidFill>
              </a:rPr>
              <a:t>esteri</a:t>
            </a:r>
            <a:r>
              <a:rPr lang="en-US" sz="2400" dirty="0">
                <a:solidFill>
                  <a:srgbClr val="00B050"/>
                </a:solidFill>
              </a:rPr>
              <a:t> cion termini di </a:t>
            </a:r>
            <a:r>
              <a:rPr lang="en-US" sz="2400" dirty="0" err="1">
                <a:solidFill>
                  <a:srgbClr val="00B050"/>
                </a:solidFill>
              </a:rPr>
              <a:t>scambio</a:t>
            </a:r>
            <a:r>
              <a:rPr lang="en-US" sz="2400" dirty="0">
                <a:solidFill>
                  <a:srgbClr val="00B050"/>
                </a:solidFill>
              </a:rPr>
              <a:t> molto </a:t>
            </a:r>
            <a:r>
              <a:rPr lang="en-US" sz="2400" dirty="0" err="1">
                <a:solidFill>
                  <a:srgbClr val="00B050"/>
                </a:solidFill>
              </a:rPr>
              <a:t>favorevoli</a:t>
            </a:r>
            <a:r>
              <a:rPr lang="en-US" sz="2400" dirty="0">
                <a:solidFill>
                  <a:srgbClr val="00B050"/>
                </a:solidFill>
              </a:rPr>
              <a:t> </a:t>
            </a:r>
          </a:p>
          <a:p>
            <a:pPr marL="0" indent="0">
              <a:buNone/>
            </a:pPr>
            <a:endParaRPr lang="en-US" sz="2400" dirty="0">
              <a:solidFill>
                <a:srgbClr val="00B050"/>
              </a:solidFill>
            </a:endParaRPr>
          </a:p>
          <a:p>
            <a:pPr marL="0" indent="0">
              <a:buNone/>
            </a:pPr>
            <a:r>
              <a:rPr lang="it-IT" sz="2400" dirty="0">
                <a:solidFill>
                  <a:srgbClr val="FFC000"/>
                </a:solidFill>
              </a:rPr>
              <a:t>Riduce il welfare  e i benefici ai </a:t>
            </a:r>
            <a:r>
              <a:rPr lang="it-IT" sz="2400" dirty="0"/>
              <a:t>minatori </a:t>
            </a:r>
          </a:p>
          <a:p>
            <a:pPr marL="0" indent="0">
              <a:buNone/>
            </a:pPr>
            <a:endParaRPr lang="it-IT" sz="2400" dirty="0"/>
          </a:p>
          <a:p>
            <a:pPr marL="0" indent="0">
              <a:buNone/>
            </a:pPr>
            <a:r>
              <a:rPr lang="it-IT" sz="2400" dirty="0">
                <a:solidFill>
                  <a:srgbClr val="FF66FF"/>
                </a:solidFill>
              </a:rPr>
              <a:t>Abbandona la p</a:t>
            </a:r>
            <a:r>
              <a:rPr lang="it-IT" sz="2400" dirty="0"/>
              <a:t>articolare attenzione e interesse verso </a:t>
            </a:r>
            <a:r>
              <a:rPr lang="en-US" sz="2400" dirty="0" err="1">
                <a:solidFill>
                  <a:srgbClr val="FF66FF"/>
                </a:solidFill>
              </a:rPr>
              <a:t>diritti</a:t>
            </a:r>
            <a:r>
              <a:rPr lang="en-US" sz="2400" dirty="0">
                <a:solidFill>
                  <a:srgbClr val="FF66FF"/>
                </a:solidFill>
              </a:rPr>
              <a:t> </a:t>
            </a:r>
            <a:r>
              <a:rPr lang="en-US" sz="2400" dirty="0" err="1">
                <a:solidFill>
                  <a:srgbClr val="FF66FF"/>
                </a:solidFill>
              </a:rPr>
              <a:t>delle</a:t>
            </a:r>
            <a:r>
              <a:rPr lang="en-US" sz="2400" dirty="0">
                <a:solidFill>
                  <a:srgbClr val="FF66FF"/>
                </a:solidFill>
              </a:rPr>
              <a:t> </a:t>
            </a:r>
            <a:r>
              <a:rPr lang="en-US" sz="2400" dirty="0" err="1">
                <a:solidFill>
                  <a:srgbClr val="FF66FF"/>
                </a:solidFill>
              </a:rPr>
              <a:t>donne</a:t>
            </a:r>
            <a:r>
              <a:rPr lang="en-US" sz="2400" dirty="0">
                <a:solidFill>
                  <a:srgbClr val="FF66FF"/>
                </a:solidFill>
              </a:rPr>
              <a:t> </a:t>
            </a:r>
            <a:r>
              <a:rPr lang="en-US" sz="2400" dirty="0" err="1">
                <a:solidFill>
                  <a:srgbClr val="FF66FF"/>
                </a:solidFill>
              </a:rPr>
              <a:t>nella</a:t>
            </a:r>
            <a:r>
              <a:rPr lang="en-US" sz="2400" dirty="0">
                <a:solidFill>
                  <a:srgbClr val="FF66FF"/>
                </a:solidFill>
              </a:rPr>
              <a:t> </a:t>
            </a:r>
            <a:r>
              <a:rPr lang="en-US" sz="2400" dirty="0" err="1">
                <a:solidFill>
                  <a:srgbClr val="FF66FF"/>
                </a:solidFill>
              </a:rPr>
              <a:t>loro</a:t>
            </a:r>
            <a:r>
              <a:rPr lang="en-US" sz="2400" dirty="0">
                <a:solidFill>
                  <a:srgbClr val="FF66FF"/>
                </a:solidFill>
              </a:rPr>
              <a:t> agenda </a:t>
            </a:r>
            <a:endParaRPr lang="it-IT" sz="2400" dirty="0"/>
          </a:p>
        </p:txBody>
      </p:sp>
    </p:spTree>
    <p:extLst>
      <p:ext uri="{BB962C8B-B14F-4D97-AF65-F5344CB8AC3E}">
        <p14:creationId xmlns:p14="http://schemas.microsoft.com/office/powerpoint/2010/main" val="343626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In </a:t>
            </a:r>
            <a:r>
              <a:rPr lang="en-US" dirty="0" err="1"/>
              <a:t>ogni</a:t>
            </a:r>
            <a:r>
              <a:rPr lang="en-US" dirty="0"/>
              <a:t> </a:t>
            </a:r>
            <a:r>
              <a:rPr lang="en-US" dirty="0" err="1"/>
              <a:t>caso</a:t>
            </a:r>
            <a:r>
              <a:rPr lang="en-US" dirty="0"/>
              <a:t>…</a:t>
            </a:r>
            <a:endParaRPr lang="it-IT" dirty="0"/>
          </a:p>
        </p:txBody>
      </p:sp>
      <p:sp>
        <p:nvSpPr>
          <p:cNvPr id="3" name="Segnaposto contenuto 2"/>
          <p:cNvSpPr>
            <a:spLocks noGrp="1"/>
          </p:cNvSpPr>
          <p:nvPr>
            <p:ph idx="1"/>
          </p:nvPr>
        </p:nvSpPr>
        <p:spPr>
          <a:xfrm>
            <a:off x="2231136" y="2375556"/>
            <a:ext cx="7729728" cy="3364472"/>
          </a:xfrm>
        </p:spPr>
        <p:txBody>
          <a:bodyPr>
            <a:normAutofit/>
          </a:bodyPr>
          <a:lstStyle/>
          <a:p>
            <a:pPr marL="0" indent="0">
              <a:buNone/>
            </a:pPr>
            <a:r>
              <a:rPr lang="en-US" sz="2400" dirty="0"/>
              <a:t>La </a:t>
            </a:r>
            <a:r>
              <a:rPr lang="en-US" sz="2400" dirty="0" err="1"/>
              <a:t>già</a:t>
            </a:r>
            <a:r>
              <a:rPr lang="en-US" sz="2400" dirty="0"/>
              <a:t> </a:t>
            </a:r>
            <a:r>
              <a:rPr lang="en-US" sz="2400" dirty="0" err="1"/>
              <a:t>avvenuta</a:t>
            </a:r>
            <a:r>
              <a:rPr lang="en-US" sz="2400" dirty="0"/>
              <a:t> </a:t>
            </a:r>
            <a:r>
              <a:rPr lang="en-US" sz="2400" dirty="0" err="1">
                <a:solidFill>
                  <a:srgbClr val="7030A0"/>
                </a:solidFill>
              </a:rPr>
              <a:t>nazionalizzazione</a:t>
            </a:r>
            <a:r>
              <a:rPr lang="en-US" sz="2400" dirty="0">
                <a:solidFill>
                  <a:srgbClr val="7030A0"/>
                </a:solidFill>
              </a:rPr>
              <a:t> di </a:t>
            </a:r>
            <a:r>
              <a:rPr lang="en-US" sz="2400" dirty="0" err="1"/>
              <a:t>tre</a:t>
            </a:r>
            <a:r>
              <a:rPr lang="en-US" sz="2400" dirty="0"/>
              <a:t> important </a:t>
            </a:r>
            <a:r>
              <a:rPr lang="en-US" sz="2400" dirty="0" err="1"/>
              <a:t>miniere</a:t>
            </a:r>
            <a:r>
              <a:rPr lang="en-US" sz="2400" dirty="0"/>
              <a:t> di </a:t>
            </a:r>
            <a:r>
              <a:rPr lang="en-US" sz="2400" dirty="0" err="1"/>
              <a:t>stagno</a:t>
            </a:r>
            <a:endParaRPr lang="en-US" sz="2400" dirty="0"/>
          </a:p>
          <a:p>
            <a:pPr marL="0" indent="0">
              <a:buNone/>
            </a:pPr>
            <a:r>
              <a:rPr lang="en-US" sz="2400" dirty="0"/>
              <a:t>E la </a:t>
            </a:r>
            <a:r>
              <a:rPr lang="en-US" sz="2400" dirty="0" err="1"/>
              <a:t>ri</a:t>
            </a:r>
            <a:r>
              <a:rPr lang="en-US" sz="2400" dirty="0" err="1">
                <a:solidFill>
                  <a:schemeClr val="accent2">
                    <a:lumMod val="75000"/>
                  </a:schemeClr>
                </a:solidFill>
              </a:rPr>
              <a:t>forma</a:t>
            </a:r>
            <a:r>
              <a:rPr lang="en-US" sz="2400" dirty="0">
                <a:solidFill>
                  <a:schemeClr val="accent2">
                    <a:lumMod val="75000"/>
                  </a:schemeClr>
                </a:solidFill>
              </a:rPr>
              <a:t> agrarian </a:t>
            </a:r>
            <a:r>
              <a:rPr lang="en-US" sz="2400" dirty="0" err="1">
                <a:solidFill>
                  <a:schemeClr val="accent2">
                    <a:lumMod val="75000"/>
                  </a:schemeClr>
                </a:solidFill>
              </a:rPr>
              <a:t>diretta</a:t>
            </a:r>
            <a:r>
              <a:rPr lang="en-US" sz="2400" dirty="0">
                <a:solidFill>
                  <a:schemeClr val="accent2">
                    <a:lumMod val="75000"/>
                  </a:schemeClr>
                </a:solidFill>
              </a:rPr>
              <a:t> ai </a:t>
            </a:r>
            <a:r>
              <a:rPr lang="en-US" sz="2400" dirty="0" err="1">
                <a:solidFill>
                  <a:schemeClr val="accent2">
                    <a:lumMod val="75000"/>
                  </a:schemeClr>
                </a:solidFill>
              </a:rPr>
              <a:t>meno</a:t>
            </a:r>
            <a:r>
              <a:rPr lang="en-US" sz="2400" dirty="0">
                <a:solidFill>
                  <a:schemeClr val="accent2">
                    <a:lumMod val="75000"/>
                  </a:schemeClr>
                </a:solidFill>
              </a:rPr>
              <a:t> </a:t>
            </a:r>
            <a:r>
              <a:rPr lang="en-US" sz="2400" dirty="0" err="1">
                <a:solidFill>
                  <a:schemeClr val="accent2">
                    <a:lumMod val="75000"/>
                  </a:schemeClr>
                </a:solidFill>
              </a:rPr>
              <a:t>abbienti</a:t>
            </a:r>
            <a:r>
              <a:rPr lang="en-US" sz="2400" dirty="0">
                <a:solidFill>
                  <a:schemeClr val="accent2">
                    <a:lumMod val="75000"/>
                  </a:schemeClr>
                </a:solidFill>
              </a:rPr>
              <a:t>  </a:t>
            </a:r>
          </a:p>
          <a:p>
            <a:pPr marL="0" indent="0">
              <a:buNone/>
            </a:pPr>
            <a:endParaRPr lang="en-US" sz="2400" dirty="0"/>
          </a:p>
          <a:p>
            <a:pPr marL="0" indent="0">
              <a:buNone/>
            </a:pPr>
            <a:r>
              <a:rPr lang="en-US" sz="2400" dirty="0" err="1"/>
              <a:t>Finì</a:t>
            </a:r>
            <a:r>
              <a:rPr lang="en-US" sz="2400" dirty="0"/>
              <a:t> per </a:t>
            </a:r>
            <a:r>
              <a:rPr lang="en-US" sz="2400" dirty="0" err="1"/>
              <a:t>mandare</a:t>
            </a:r>
            <a:r>
              <a:rPr lang="en-US" sz="2400" dirty="0"/>
              <a:t> ai </a:t>
            </a:r>
            <a:r>
              <a:rPr lang="it-IT" sz="2400" dirty="0">
                <a:solidFill>
                  <a:srgbClr val="00B0F0"/>
                </a:solidFill>
              </a:rPr>
              <a:t>policymakers di </a:t>
            </a:r>
            <a:r>
              <a:rPr lang="en-US" sz="2400" dirty="0">
                <a:solidFill>
                  <a:srgbClr val="00B0F0"/>
                </a:solidFill>
              </a:rPr>
              <a:t>Washington </a:t>
            </a:r>
            <a:r>
              <a:rPr lang="en-US" sz="2400" dirty="0" err="1">
                <a:solidFill>
                  <a:srgbClr val="C00000"/>
                </a:solidFill>
              </a:rPr>
              <a:t>messaggi</a:t>
            </a:r>
            <a:r>
              <a:rPr lang="en-US" sz="2400" dirty="0">
                <a:solidFill>
                  <a:srgbClr val="C00000"/>
                </a:solidFill>
              </a:rPr>
              <a:t> </a:t>
            </a:r>
            <a:r>
              <a:rPr lang="en-US" sz="2400" dirty="0" err="1">
                <a:solidFill>
                  <a:srgbClr val="C00000"/>
                </a:solidFill>
              </a:rPr>
              <a:t>contraddittori</a:t>
            </a:r>
            <a:endParaRPr lang="it-IT" sz="2400" dirty="0">
              <a:solidFill>
                <a:srgbClr val="00B0F0"/>
              </a:solidFill>
            </a:endParaRPr>
          </a:p>
        </p:txBody>
      </p:sp>
    </p:spTree>
    <p:extLst>
      <p:ext uri="{BB962C8B-B14F-4D97-AF65-F5344CB8AC3E}">
        <p14:creationId xmlns:p14="http://schemas.microsoft.com/office/powerpoint/2010/main" val="4244201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2231136" y="2271860"/>
            <a:ext cx="8044080" cy="4298622"/>
          </a:xfrm>
        </p:spPr>
        <p:txBody>
          <a:bodyPr>
            <a:normAutofit/>
          </a:bodyPr>
          <a:lstStyle/>
          <a:p>
            <a:pPr marL="0" indent="0">
              <a:buNone/>
            </a:pPr>
            <a:r>
              <a:rPr lang="en-US" sz="2400" dirty="0"/>
              <a:t>I </a:t>
            </a:r>
            <a:r>
              <a:rPr lang="en-US" sz="2400" dirty="0" err="1"/>
              <a:t>proprietari</a:t>
            </a:r>
            <a:r>
              <a:rPr lang="en-US" sz="2400" dirty="0"/>
              <a:t> </a:t>
            </a:r>
            <a:r>
              <a:rPr lang="en-US" sz="2400" dirty="0" err="1"/>
              <a:t>delle</a:t>
            </a:r>
            <a:r>
              <a:rPr lang="en-US" sz="2400" dirty="0"/>
              <a:t> </a:t>
            </a:r>
            <a:r>
              <a:rPr lang="en-US" sz="2400" dirty="0" err="1"/>
              <a:t>miniere</a:t>
            </a:r>
            <a:r>
              <a:rPr lang="en-US" sz="2400" dirty="0"/>
              <a:t> di </a:t>
            </a:r>
            <a:r>
              <a:rPr lang="en-US" sz="2400" dirty="0" err="1"/>
              <a:t>stagno</a:t>
            </a:r>
            <a:r>
              <a:rPr lang="en-US" sz="2400" dirty="0"/>
              <a:t> </a:t>
            </a:r>
            <a:r>
              <a:rPr lang="en-US" sz="2400" dirty="0" err="1"/>
              <a:t>erano</a:t>
            </a:r>
            <a:r>
              <a:rPr lang="en-US" sz="2400" dirty="0"/>
              <a:t> I </a:t>
            </a:r>
            <a:r>
              <a:rPr lang="en-US" sz="2400" dirty="0" err="1"/>
              <a:t>famosi</a:t>
            </a:r>
            <a:r>
              <a:rPr lang="en-US" sz="2400" dirty="0"/>
              <a:t> “</a:t>
            </a:r>
            <a:r>
              <a:rPr lang="en-US" sz="2400" dirty="0" err="1">
                <a:solidFill>
                  <a:srgbClr val="00B0F0"/>
                </a:solidFill>
              </a:rPr>
              <a:t>magnati</a:t>
            </a:r>
            <a:r>
              <a:rPr lang="en-US" sz="2400" dirty="0">
                <a:solidFill>
                  <a:srgbClr val="00B0F0"/>
                </a:solidFill>
              </a:rPr>
              <a:t> </a:t>
            </a:r>
            <a:r>
              <a:rPr lang="en-US" sz="2400" dirty="0" err="1">
                <a:solidFill>
                  <a:srgbClr val="00B0F0"/>
                </a:solidFill>
              </a:rPr>
              <a:t>dello</a:t>
            </a:r>
            <a:r>
              <a:rPr lang="en-US" sz="2400" dirty="0">
                <a:solidFill>
                  <a:srgbClr val="00B0F0"/>
                </a:solidFill>
              </a:rPr>
              <a:t> </a:t>
            </a:r>
            <a:r>
              <a:rPr lang="en-US" sz="2400" dirty="0" err="1">
                <a:solidFill>
                  <a:srgbClr val="00B0F0"/>
                </a:solidFill>
              </a:rPr>
              <a:t>stagno“boliviani</a:t>
            </a:r>
            <a:r>
              <a:rPr lang="en-US" sz="2400" dirty="0">
                <a:solidFill>
                  <a:srgbClr val="00B0F0"/>
                </a:solidFill>
              </a:rPr>
              <a:t> (</a:t>
            </a:r>
            <a:r>
              <a:rPr lang="en-US" sz="2400" i="1" dirty="0">
                <a:solidFill>
                  <a:srgbClr val="00B0F0"/>
                </a:solidFill>
              </a:rPr>
              <a:t>la </a:t>
            </a:r>
            <a:r>
              <a:rPr lang="en-US" sz="2400" i="1" dirty="0" err="1">
                <a:solidFill>
                  <a:srgbClr val="00B0F0"/>
                </a:solidFill>
              </a:rPr>
              <a:t>rosca</a:t>
            </a:r>
            <a:r>
              <a:rPr lang="en-US" sz="2400" dirty="0">
                <a:solidFill>
                  <a:srgbClr val="00B0F0"/>
                </a:solidFill>
              </a:rPr>
              <a:t>) </a:t>
            </a:r>
            <a:r>
              <a:rPr lang="en-US" sz="2400" dirty="0" err="1">
                <a:solidFill>
                  <a:srgbClr val="00B0F0"/>
                </a:solidFill>
              </a:rPr>
              <a:t>che</a:t>
            </a:r>
            <a:r>
              <a:rPr lang="en-US" sz="2400" dirty="0">
                <a:solidFill>
                  <a:srgbClr val="00B0F0"/>
                </a:solidFill>
              </a:rPr>
              <a:t> </a:t>
            </a:r>
            <a:r>
              <a:rPr lang="en-US" sz="2400" dirty="0" err="1">
                <a:solidFill>
                  <a:srgbClr val="00B0F0"/>
                </a:solidFill>
              </a:rPr>
              <a:t>risiedevano</a:t>
            </a:r>
            <a:r>
              <a:rPr lang="en-US" sz="2400" dirty="0">
                <a:solidFill>
                  <a:srgbClr val="00B0F0"/>
                </a:solidFill>
              </a:rPr>
              <a:t> </a:t>
            </a:r>
            <a:r>
              <a:rPr lang="en-US" sz="2400" dirty="0" err="1">
                <a:solidFill>
                  <a:srgbClr val="00B0F0"/>
                </a:solidFill>
              </a:rPr>
              <a:t>all’estero</a:t>
            </a:r>
            <a:r>
              <a:rPr lang="en-US" sz="2400" dirty="0">
                <a:solidFill>
                  <a:srgbClr val="00B0F0"/>
                </a:solidFill>
              </a:rPr>
              <a:t>, </a:t>
            </a:r>
            <a:r>
              <a:rPr lang="en-US" sz="2400" dirty="0" err="1">
                <a:solidFill>
                  <a:srgbClr val="00B0F0"/>
                </a:solidFill>
              </a:rPr>
              <a:t>sopratutto</a:t>
            </a:r>
            <a:r>
              <a:rPr lang="en-US" sz="2400" dirty="0">
                <a:solidFill>
                  <a:srgbClr val="00B0F0"/>
                </a:solidFill>
              </a:rPr>
              <a:t> </a:t>
            </a:r>
            <a:r>
              <a:rPr lang="en-US" sz="2400" dirty="0"/>
              <a:t>in Europa. </a:t>
            </a:r>
          </a:p>
          <a:p>
            <a:endParaRPr lang="en-US" sz="2400" dirty="0"/>
          </a:p>
          <a:p>
            <a:pPr marL="0" indent="0">
              <a:buNone/>
            </a:pPr>
            <a:r>
              <a:rPr lang="en-US" sz="2400" dirty="0" err="1"/>
              <a:t>Confusi</a:t>
            </a:r>
            <a:r>
              <a:rPr lang="en-US" sz="2400" dirty="0"/>
              <a:t> dal gap </a:t>
            </a:r>
            <a:r>
              <a:rPr lang="en-US" sz="2400" dirty="0" err="1"/>
              <a:t>tra</a:t>
            </a:r>
            <a:r>
              <a:rPr lang="en-US" sz="2400" dirty="0"/>
              <a:t> parole e </a:t>
            </a:r>
            <a:r>
              <a:rPr lang="en-US" sz="2400" dirty="0" err="1"/>
              <a:t>azioni</a:t>
            </a:r>
            <a:r>
              <a:rPr lang="en-US" sz="2400" dirty="0"/>
              <a:t> di Paz, ma </a:t>
            </a:r>
            <a:r>
              <a:rPr lang="en-US" sz="2400" dirty="0" err="1"/>
              <a:t>propensi</a:t>
            </a:r>
            <a:r>
              <a:rPr lang="en-US" sz="2400" dirty="0"/>
              <a:t> a </a:t>
            </a:r>
            <a:r>
              <a:rPr lang="en-US" sz="2400" dirty="0" err="1"/>
              <a:t>tollerare</a:t>
            </a:r>
            <a:r>
              <a:rPr lang="en-US" sz="2400" dirty="0"/>
              <a:t> </a:t>
            </a:r>
            <a:r>
              <a:rPr lang="en-US" sz="2400" dirty="0" err="1"/>
              <a:t>iI</a:t>
            </a:r>
            <a:r>
              <a:rPr lang="en-US" sz="2400" dirty="0"/>
              <a:t> </a:t>
            </a:r>
            <a:r>
              <a:rPr lang="en-US" sz="2400" dirty="0" err="1"/>
              <a:t>suo</a:t>
            </a:r>
            <a:r>
              <a:rPr lang="en-US" sz="2400" dirty="0"/>
              <a:t> </a:t>
            </a:r>
            <a:r>
              <a:rPr lang="en-US" sz="2400" dirty="0" err="1"/>
              <a:t>governo</a:t>
            </a:r>
            <a:r>
              <a:rPr lang="en-US" sz="2400" dirty="0"/>
              <a:t>, </a:t>
            </a:r>
            <a:r>
              <a:rPr lang="en-US" sz="2400" dirty="0" err="1"/>
              <a:t>gli</a:t>
            </a:r>
            <a:r>
              <a:rPr lang="en-US" sz="2400" dirty="0"/>
              <a:t> </a:t>
            </a:r>
            <a:r>
              <a:rPr lang="en-US" sz="2400" dirty="0" err="1">
                <a:solidFill>
                  <a:schemeClr val="accent1">
                    <a:lumMod val="75000"/>
                  </a:schemeClr>
                </a:solidFill>
              </a:rPr>
              <a:t>Stati</a:t>
            </a:r>
            <a:r>
              <a:rPr lang="en-US" sz="2400" dirty="0">
                <a:solidFill>
                  <a:schemeClr val="accent1">
                    <a:lumMod val="75000"/>
                  </a:schemeClr>
                </a:solidFill>
              </a:rPr>
              <a:t> </a:t>
            </a:r>
            <a:r>
              <a:rPr lang="en-US" sz="2400" dirty="0" err="1">
                <a:solidFill>
                  <a:schemeClr val="accent1">
                    <a:lumMod val="75000"/>
                  </a:schemeClr>
                </a:solidFill>
              </a:rPr>
              <a:t>Uniti</a:t>
            </a:r>
            <a:r>
              <a:rPr lang="en-US" sz="2400" dirty="0">
                <a:solidFill>
                  <a:schemeClr val="accent1">
                    <a:lumMod val="75000"/>
                  </a:schemeClr>
                </a:solidFill>
              </a:rPr>
              <a:t> </a:t>
            </a:r>
            <a:r>
              <a:rPr lang="en-US" sz="2400" dirty="0" err="1"/>
              <a:t>adottarono</a:t>
            </a:r>
            <a:r>
              <a:rPr lang="en-US" sz="2400" dirty="0"/>
              <a:t> una </a:t>
            </a:r>
            <a:r>
              <a:rPr lang="en-US" sz="2400" dirty="0" err="1"/>
              <a:t>politica</a:t>
            </a:r>
            <a:r>
              <a:rPr lang="en-US" sz="2400" dirty="0"/>
              <a:t> di "</a:t>
            </a:r>
            <a:r>
              <a:rPr lang="en-US" sz="2400" dirty="0">
                <a:solidFill>
                  <a:schemeClr val="accent4">
                    <a:lumMod val="75000"/>
                  </a:schemeClr>
                </a:solidFill>
              </a:rPr>
              <a:t> </a:t>
            </a:r>
            <a:r>
              <a:rPr lang="en-US" sz="2400" dirty="0" err="1">
                <a:solidFill>
                  <a:schemeClr val="accent4">
                    <a:lumMod val="75000"/>
                  </a:schemeClr>
                </a:solidFill>
              </a:rPr>
              <a:t>impegno</a:t>
            </a:r>
            <a:r>
              <a:rPr lang="en-US" sz="2400" dirty="0">
                <a:solidFill>
                  <a:schemeClr val="accent4">
                    <a:lumMod val="75000"/>
                  </a:schemeClr>
                </a:solidFill>
              </a:rPr>
              <a:t> </a:t>
            </a:r>
            <a:r>
              <a:rPr lang="en-US" sz="2400" dirty="0" err="1">
                <a:solidFill>
                  <a:schemeClr val="accent4">
                    <a:lumMod val="75000"/>
                  </a:schemeClr>
                </a:solidFill>
              </a:rPr>
              <a:t>costruttivo</a:t>
            </a:r>
            <a:r>
              <a:rPr lang="en-US" sz="2400" dirty="0">
                <a:solidFill>
                  <a:schemeClr val="accent4">
                    <a:lumMod val="75000"/>
                  </a:schemeClr>
                </a:solidFill>
              </a:rPr>
              <a:t> </a:t>
            </a:r>
            <a:r>
              <a:rPr lang="en-US" sz="2400" dirty="0"/>
              <a:t>" </a:t>
            </a:r>
            <a:r>
              <a:rPr lang="en-US" sz="2400" dirty="0" err="1"/>
              <a:t>attraverso</a:t>
            </a:r>
            <a:r>
              <a:rPr lang="en-US" sz="2400" dirty="0"/>
              <a:t> </a:t>
            </a:r>
            <a:r>
              <a:rPr lang="en-US" sz="2400" dirty="0" err="1"/>
              <a:t>prestiti</a:t>
            </a:r>
            <a:r>
              <a:rPr lang="en-US" sz="2400" dirty="0"/>
              <a:t>, </a:t>
            </a:r>
            <a:r>
              <a:rPr lang="en-US" sz="2400" dirty="0" err="1"/>
              <a:t>finanziamenti</a:t>
            </a:r>
            <a:r>
              <a:rPr lang="en-US" sz="2400" dirty="0"/>
              <a:t> e </a:t>
            </a:r>
            <a:r>
              <a:rPr lang="en-US" sz="2400" dirty="0" err="1"/>
              <a:t>assistenza</a:t>
            </a:r>
            <a:r>
              <a:rPr lang="en-US" sz="2400" dirty="0"/>
              <a:t> </a:t>
            </a:r>
            <a:r>
              <a:rPr lang="en-US" sz="2400" dirty="0" err="1"/>
              <a:t>tecnica</a:t>
            </a:r>
            <a:r>
              <a:rPr lang="en-US" sz="2400" dirty="0"/>
              <a:t> per la Bolivia </a:t>
            </a:r>
            <a:r>
              <a:rPr lang="en-US" sz="2400" dirty="0" err="1"/>
              <a:t>incoraggiando</a:t>
            </a:r>
            <a:r>
              <a:rPr lang="en-US" sz="2400" dirty="0"/>
              <a:t> </a:t>
            </a:r>
            <a:r>
              <a:rPr lang="en-US" sz="2400" dirty="0" err="1"/>
              <a:t>più</a:t>
            </a:r>
            <a:r>
              <a:rPr lang="en-US" sz="2400" dirty="0"/>
              <a:t> le </a:t>
            </a:r>
            <a:r>
              <a:rPr lang="en-US" sz="2400" b="1" dirty="0" err="1">
                <a:solidFill>
                  <a:schemeClr val="accent6">
                    <a:lumMod val="75000"/>
                  </a:schemeClr>
                </a:solidFill>
              </a:rPr>
              <a:t>riforme</a:t>
            </a:r>
            <a:r>
              <a:rPr lang="en-US" sz="2400" b="1" dirty="0">
                <a:solidFill>
                  <a:schemeClr val="accent6">
                    <a:lumMod val="75000"/>
                  </a:schemeClr>
                </a:solidFill>
              </a:rPr>
              <a:t> moderate </a:t>
            </a:r>
            <a:r>
              <a:rPr lang="en-US" sz="2400" b="1" dirty="0" err="1">
                <a:solidFill>
                  <a:schemeClr val="accent6">
                    <a:lumMod val="75000"/>
                  </a:schemeClr>
                </a:solidFill>
              </a:rPr>
              <a:t>che</a:t>
            </a:r>
            <a:r>
              <a:rPr lang="en-US" sz="2400" b="1" dirty="0">
                <a:solidFill>
                  <a:schemeClr val="accent6">
                    <a:lumMod val="75000"/>
                  </a:schemeClr>
                </a:solidFill>
              </a:rPr>
              <a:t> </a:t>
            </a:r>
            <a:r>
              <a:rPr lang="en-US" sz="2400" b="1" dirty="0" err="1">
                <a:solidFill>
                  <a:schemeClr val="accent6">
                    <a:lumMod val="75000"/>
                  </a:schemeClr>
                </a:solidFill>
              </a:rPr>
              <a:t>i</a:t>
            </a:r>
            <a:r>
              <a:rPr lang="en-US" sz="2400" b="1" dirty="0">
                <a:solidFill>
                  <a:schemeClr val="accent6">
                    <a:lumMod val="75000"/>
                  </a:schemeClr>
                </a:solidFill>
              </a:rPr>
              <a:t> </a:t>
            </a:r>
            <a:r>
              <a:rPr lang="it-IT" sz="2400" dirty="0">
                <a:solidFill>
                  <a:srgbClr val="C00000"/>
                </a:solidFill>
              </a:rPr>
              <a:t>rivoluzionari</a:t>
            </a:r>
            <a:r>
              <a:rPr lang="it-IT" sz="2400" dirty="0"/>
              <a:t> </a:t>
            </a:r>
            <a:r>
              <a:rPr lang="en-US" sz="2400" dirty="0" err="1"/>
              <a:t>militanti</a:t>
            </a:r>
            <a:r>
              <a:rPr lang="en-US" sz="2400" dirty="0"/>
              <a:t> </a:t>
            </a:r>
            <a:r>
              <a:rPr lang="en-US" sz="2400" dirty="0" err="1"/>
              <a:t>all’interno</a:t>
            </a:r>
            <a:r>
              <a:rPr lang="en-US" sz="2400" dirty="0"/>
              <a:t> del </a:t>
            </a:r>
            <a:r>
              <a:rPr lang="it-IT" sz="2400" dirty="0" err="1"/>
              <a:t>MNR</a:t>
            </a:r>
            <a:r>
              <a:rPr lang="it-IT" sz="2400" dirty="0"/>
              <a:t>.</a:t>
            </a:r>
          </a:p>
        </p:txBody>
      </p:sp>
    </p:spTree>
    <p:extLst>
      <p:ext uri="{BB962C8B-B14F-4D97-AF65-F5344CB8AC3E}">
        <p14:creationId xmlns:p14="http://schemas.microsoft.com/office/powerpoint/2010/main" val="2145450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3146" y="365125"/>
            <a:ext cx="10590654" cy="1003037"/>
          </a:xfrm>
        </p:spPr>
        <p:txBody>
          <a:bodyPr>
            <a:normAutofit fontScale="90000"/>
          </a:bodyPr>
          <a:lstStyle/>
          <a:p>
            <a:r>
              <a:rPr lang="it-IT" sz="4000" b="1" dirty="0">
                <a:solidFill>
                  <a:srgbClr val="C00000"/>
                </a:solidFill>
              </a:rPr>
              <a:t>La fine della </a:t>
            </a:r>
            <a:r>
              <a:rPr lang="it-IT" sz="4000" dirty="0"/>
              <a:t>Rivoluzione </a:t>
            </a:r>
            <a:r>
              <a:rPr lang="en-US" sz="4000" dirty="0">
                <a:solidFill>
                  <a:srgbClr val="C00000"/>
                </a:solidFill>
              </a:rPr>
              <a:t>(1952-1964)</a:t>
            </a:r>
            <a:r>
              <a:rPr lang="it-IT" sz="4000" dirty="0">
                <a:solidFill>
                  <a:srgbClr val="C00000"/>
                </a:solidFill>
              </a:rPr>
              <a:t> </a:t>
            </a:r>
          </a:p>
        </p:txBody>
      </p:sp>
      <p:sp>
        <p:nvSpPr>
          <p:cNvPr id="3" name="Segnaposto contenuto 2"/>
          <p:cNvSpPr>
            <a:spLocks noGrp="1"/>
          </p:cNvSpPr>
          <p:nvPr>
            <p:ph idx="1"/>
          </p:nvPr>
        </p:nvSpPr>
        <p:spPr>
          <a:xfrm>
            <a:off x="570641" y="1540042"/>
            <a:ext cx="10783159" cy="4636921"/>
          </a:xfrm>
        </p:spPr>
        <p:txBody>
          <a:bodyPr>
            <a:normAutofit/>
          </a:bodyPr>
          <a:lstStyle/>
          <a:p>
            <a:pPr marL="0" indent="0">
              <a:buNone/>
            </a:pPr>
            <a:r>
              <a:rPr lang="en-US" sz="2400" dirty="0"/>
              <a:t>Paz, </a:t>
            </a:r>
            <a:r>
              <a:rPr lang="en-US" sz="2400" dirty="0" err="1"/>
              <a:t>alla</a:t>
            </a:r>
            <a:r>
              <a:rPr lang="en-US" sz="2400" dirty="0"/>
              <a:t> fine, </a:t>
            </a:r>
            <a:r>
              <a:rPr lang="en-US" sz="2400" dirty="0" err="1"/>
              <a:t>accettò</a:t>
            </a:r>
            <a:r>
              <a:rPr lang="en-US" sz="2400" dirty="0"/>
              <a:t> il </a:t>
            </a:r>
            <a:r>
              <a:rPr lang="en-US" sz="2400" dirty="0" err="1">
                <a:solidFill>
                  <a:srgbClr val="C00000"/>
                </a:solidFill>
              </a:rPr>
              <a:t>ripristino</a:t>
            </a:r>
            <a:r>
              <a:rPr lang="en-US" sz="2400" dirty="0">
                <a:solidFill>
                  <a:srgbClr val="C00000"/>
                </a:solidFill>
              </a:rPr>
              <a:t> di un </a:t>
            </a:r>
            <a:r>
              <a:rPr lang="en-US" sz="2400" dirty="0" err="1">
                <a:solidFill>
                  <a:srgbClr val="C00000"/>
                </a:solidFill>
              </a:rPr>
              <a:t>potente</a:t>
            </a:r>
            <a:r>
              <a:rPr lang="en-US" sz="2400" dirty="0">
                <a:solidFill>
                  <a:srgbClr val="C00000"/>
                </a:solidFill>
              </a:rPr>
              <a:t> </a:t>
            </a:r>
            <a:r>
              <a:rPr lang="en-US" sz="2400" dirty="0" err="1">
                <a:solidFill>
                  <a:srgbClr val="C00000"/>
                </a:solidFill>
              </a:rPr>
              <a:t>esercito</a:t>
            </a:r>
            <a:r>
              <a:rPr lang="en-US" sz="2400" dirty="0">
                <a:solidFill>
                  <a:srgbClr val="C00000"/>
                </a:solidFill>
              </a:rPr>
              <a:t> </a:t>
            </a:r>
            <a:r>
              <a:rPr lang="en-US" sz="2400" dirty="0" err="1">
                <a:solidFill>
                  <a:srgbClr val="C00000"/>
                </a:solidFill>
              </a:rPr>
              <a:t>nazionale</a:t>
            </a:r>
            <a:r>
              <a:rPr lang="en-US" sz="2400" dirty="0">
                <a:solidFill>
                  <a:srgbClr val="C00000"/>
                </a:solidFill>
              </a:rPr>
              <a:t> </a:t>
            </a:r>
            <a:r>
              <a:rPr lang="en-US" sz="2400" dirty="0" err="1">
                <a:solidFill>
                  <a:srgbClr val="C00000"/>
                </a:solidFill>
              </a:rPr>
              <a:t>addestrato</a:t>
            </a:r>
            <a:r>
              <a:rPr lang="en-US" sz="2400" dirty="0">
                <a:solidFill>
                  <a:srgbClr val="C00000"/>
                </a:solidFill>
              </a:rPr>
              <a:t> </a:t>
            </a:r>
            <a:r>
              <a:rPr lang="en-US" sz="2400" dirty="0" err="1">
                <a:solidFill>
                  <a:srgbClr val="C00000"/>
                </a:solidFill>
              </a:rPr>
              <a:t>dagli</a:t>
            </a:r>
            <a:r>
              <a:rPr lang="en-US" sz="2400" dirty="0">
                <a:solidFill>
                  <a:srgbClr val="C00000"/>
                </a:solidFill>
              </a:rPr>
              <a:t> U.S. per </a:t>
            </a:r>
            <a:r>
              <a:rPr lang="en-US" sz="2400" dirty="0" err="1">
                <a:solidFill>
                  <a:srgbClr val="C00000"/>
                </a:solidFill>
              </a:rPr>
              <a:t>indebolire</a:t>
            </a:r>
            <a:r>
              <a:rPr lang="en-US" sz="2400" dirty="0">
                <a:solidFill>
                  <a:srgbClr val="C00000"/>
                </a:solidFill>
              </a:rPr>
              <a:t> </a:t>
            </a:r>
            <a:r>
              <a:rPr lang="en-US" sz="2400" dirty="0"/>
              <a:t>la </a:t>
            </a:r>
            <a:r>
              <a:rPr lang="en-US" sz="2400" dirty="0" err="1"/>
              <a:t>forze</a:t>
            </a:r>
            <a:r>
              <a:rPr lang="en-US" sz="2400" dirty="0"/>
              <a:t> </a:t>
            </a:r>
            <a:r>
              <a:rPr lang="en-US" sz="2400" dirty="0" err="1"/>
              <a:t>dei</a:t>
            </a:r>
            <a:r>
              <a:rPr lang="en-US" sz="2400" dirty="0"/>
              <a:t> </a:t>
            </a:r>
            <a:r>
              <a:rPr lang="en-US" sz="2400" dirty="0" err="1"/>
              <a:t>movimenti</a:t>
            </a:r>
            <a:r>
              <a:rPr lang="en-US" sz="2400" dirty="0"/>
              <a:t> </a:t>
            </a:r>
            <a:r>
              <a:rPr lang="en-US" sz="2400" dirty="0" err="1"/>
              <a:t>contadini</a:t>
            </a:r>
            <a:r>
              <a:rPr lang="en-US" sz="2400" dirty="0"/>
              <a:t> . </a:t>
            </a:r>
          </a:p>
          <a:p>
            <a:pPr marL="0" indent="0">
              <a:buNone/>
            </a:pPr>
            <a:endParaRPr lang="en-US" sz="2400" dirty="0"/>
          </a:p>
          <a:p>
            <a:pPr marL="0" indent="0">
              <a:buNone/>
            </a:pPr>
            <a:r>
              <a:rPr lang="en-US" sz="2400" dirty="0" err="1"/>
              <a:t>Tali</a:t>
            </a:r>
            <a:r>
              <a:rPr lang="en-US" sz="2400" dirty="0"/>
              <a:t> </a:t>
            </a:r>
            <a:r>
              <a:rPr lang="en-US" sz="2400" dirty="0" err="1"/>
              <a:t>misure</a:t>
            </a:r>
            <a:r>
              <a:rPr lang="en-US" sz="2400" dirty="0"/>
              <a:t> di </a:t>
            </a:r>
            <a:r>
              <a:rPr lang="en-US" sz="2400" dirty="0" err="1"/>
              <a:t>fatto</a:t>
            </a:r>
            <a:r>
              <a:rPr lang="en-US" sz="2400" dirty="0"/>
              <a:t> </a:t>
            </a:r>
            <a:r>
              <a:rPr lang="en-US" sz="2400" dirty="0" err="1"/>
              <a:t>ruppero</a:t>
            </a:r>
            <a:r>
              <a:rPr lang="en-US" sz="2400" dirty="0"/>
              <a:t> la </a:t>
            </a:r>
            <a:r>
              <a:rPr lang="en-US" sz="2400" dirty="0" err="1"/>
              <a:t>alleanza</a:t>
            </a:r>
            <a:r>
              <a:rPr lang="en-US" sz="2400" dirty="0"/>
              <a:t> </a:t>
            </a:r>
            <a:r>
              <a:rPr lang="en-US" sz="2400" dirty="0" err="1"/>
              <a:t>tra</a:t>
            </a:r>
            <a:r>
              <a:rPr lang="en-US" sz="2400" dirty="0"/>
              <a:t> </a:t>
            </a:r>
            <a:r>
              <a:rPr lang="en-US" sz="2400" b="1" dirty="0">
                <a:solidFill>
                  <a:schemeClr val="accent6">
                    <a:lumMod val="60000"/>
                    <a:lumOff val="40000"/>
                  </a:schemeClr>
                </a:solidFill>
              </a:rPr>
              <a:t>middle class e </a:t>
            </a:r>
            <a:r>
              <a:rPr lang="en-US" sz="2400" b="1" dirty="0" err="1">
                <a:solidFill>
                  <a:schemeClr val="accent6">
                    <a:lumMod val="60000"/>
                    <a:lumOff val="40000"/>
                  </a:schemeClr>
                </a:solidFill>
              </a:rPr>
              <a:t>forze</a:t>
            </a:r>
            <a:r>
              <a:rPr lang="en-US" sz="2400" b="1" dirty="0">
                <a:solidFill>
                  <a:schemeClr val="accent6">
                    <a:lumMod val="60000"/>
                    <a:lumOff val="40000"/>
                  </a:schemeClr>
                </a:solidFill>
              </a:rPr>
              <a:t> </a:t>
            </a:r>
            <a:r>
              <a:rPr lang="en-US" sz="2400" b="1" dirty="0" err="1">
                <a:solidFill>
                  <a:schemeClr val="accent6">
                    <a:lumMod val="60000"/>
                    <a:lumOff val="40000"/>
                  </a:schemeClr>
                </a:solidFill>
              </a:rPr>
              <a:t>armate</a:t>
            </a:r>
            <a:r>
              <a:rPr lang="en-US" sz="2400" b="1" dirty="0">
                <a:solidFill>
                  <a:schemeClr val="accent6">
                    <a:lumMod val="60000"/>
                    <a:lumOff val="40000"/>
                  </a:schemeClr>
                </a:solidFill>
              </a:rPr>
              <a:t>  alliance </a:t>
            </a:r>
            <a:r>
              <a:rPr lang="en-US" sz="2400" dirty="0" err="1"/>
              <a:t>durante</a:t>
            </a:r>
            <a:r>
              <a:rPr lang="en-US" sz="2400" dirty="0"/>
              <a:t> la </a:t>
            </a:r>
            <a:r>
              <a:rPr lang="en-US" sz="2400" dirty="0" err="1"/>
              <a:t>Rivoluzione</a:t>
            </a:r>
            <a:r>
              <a:rPr lang="en-US" sz="2400" dirty="0"/>
              <a:t>, </a:t>
            </a:r>
            <a:r>
              <a:rPr lang="en-US" sz="2400" dirty="0" err="1"/>
              <a:t>andarono</a:t>
            </a:r>
            <a:r>
              <a:rPr lang="en-US" sz="2400" dirty="0"/>
              <a:t> a </a:t>
            </a:r>
            <a:r>
              <a:rPr lang="en-US" sz="2400" dirty="0" err="1"/>
              <a:t>scalfire</a:t>
            </a:r>
            <a:r>
              <a:rPr lang="en-US" sz="2400" dirty="0"/>
              <a:t> </a:t>
            </a:r>
            <a:r>
              <a:rPr lang="en-US" sz="2400" dirty="0" err="1"/>
              <a:t>tutte</a:t>
            </a:r>
            <a:r>
              <a:rPr lang="en-US" sz="2400" dirty="0"/>
              <a:t> le </a:t>
            </a:r>
            <a:r>
              <a:rPr lang="en-US" sz="2400" dirty="0" err="1"/>
              <a:t>riforme</a:t>
            </a:r>
            <a:r>
              <a:rPr lang="en-US" sz="2400" dirty="0"/>
              <a:t> </a:t>
            </a:r>
            <a:r>
              <a:rPr lang="en-US" sz="2400" dirty="0" err="1"/>
              <a:t>populiste</a:t>
            </a:r>
            <a:r>
              <a:rPr lang="en-US" sz="2400" dirty="0"/>
              <a:t>  e </a:t>
            </a:r>
            <a:r>
              <a:rPr lang="en-US" sz="2400" dirty="0" err="1"/>
              <a:t>facilitarono</a:t>
            </a:r>
            <a:r>
              <a:rPr lang="en-US" sz="2400" dirty="0"/>
              <a:t> </a:t>
            </a:r>
            <a:r>
              <a:rPr lang="en-US" sz="2400" dirty="0" err="1"/>
              <a:t>i</a:t>
            </a:r>
            <a:r>
              <a:rPr lang="en-US" sz="2400" dirty="0"/>
              <a:t> </a:t>
            </a:r>
            <a:r>
              <a:rPr lang="en-US" sz="2400" b="1" dirty="0" err="1">
                <a:solidFill>
                  <a:srgbClr val="0070C0"/>
                </a:solidFill>
              </a:rPr>
              <a:t>militari</a:t>
            </a:r>
            <a:r>
              <a:rPr lang="en-US" sz="2400" b="1" dirty="0">
                <a:solidFill>
                  <a:srgbClr val="0070C0"/>
                </a:solidFill>
              </a:rPr>
              <a:t> al </a:t>
            </a:r>
            <a:r>
              <a:rPr lang="en-US" sz="2400" b="1" dirty="0" err="1">
                <a:solidFill>
                  <a:srgbClr val="0070C0"/>
                </a:solidFill>
              </a:rPr>
              <a:t>potere</a:t>
            </a:r>
            <a:r>
              <a:rPr lang="en-US" sz="2400" b="1" dirty="0">
                <a:solidFill>
                  <a:srgbClr val="0070C0"/>
                </a:solidFill>
              </a:rPr>
              <a:t> </a:t>
            </a:r>
            <a:r>
              <a:rPr lang="en-US" sz="2400" b="1" dirty="0" err="1">
                <a:solidFill>
                  <a:srgbClr val="0070C0"/>
                </a:solidFill>
              </a:rPr>
              <a:t>nel</a:t>
            </a:r>
            <a:r>
              <a:rPr lang="en-US" sz="2400" b="1" dirty="0">
                <a:solidFill>
                  <a:srgbClr val="0070C0"/>
                </a:solidFill>
              </a:rPr>
              <a:t> 1964</a:t>
            </a:r>
            <a:r>
              <a:rPr lang="en-US" sz="2400" dirty="0"/>
              <a:t>.</a:t>
            </a:r>
          </a:p>
          <a:p>
            <a:pPr marL="0" indent="0">
              <a:buNone/>
            </a:pPr>
            <a:endParaRPr lang="it-IT" sz="2400" dirty="0"/>
          </a:p>
          <a:p>
            <a:pPr marL="0" indent="0">
              <a:buNone/>
            </a:pPr>
            <a:r>
              <a:rPr lang="it-IT" sz="2400" dirty="0"/>
              <a:t>I militari, dunque, intervennero nella politica e da quel momento imposero stabilità attraverso la </a:t>
            </a:r>
            <a:r>
              <a:rPr lang="en-US" sz="2400" dirty="0">
                <a:solidFill>
                  <a:srgbClr val="C00000"/>
                </a:solidFill>
              </a:rPr>
              <a:t>forza </a:t>
            </a:r>
            <a:r>
              <a:rPr lang="en-US" sz="2400" dirty="0" err="1">
                <a:solidFill>
                  <a:srgbClr val="C00000"/>
                </a:solidFill>
              </a:rPr>
              <a:t>delle</a:t>
            </a:r>
            <a:r>
              <a:rPr lang="en-US" sz="2400" dirty="0">
                <a:solidFill>
                  <a:srgbClr val="C00000"/>
                </a:solidFill>
              </a:rPr>
              <a:t> </a:t>
            </a:r>
            <a:r>
              <a:rPr lang="en-US" sz="2400" dirty="0" err="1">
                <a:solidFill>
                  <a:srgbClr val="C00000"/>
                </a:solidFill>
              </a:rPr>
              <a:t>armi</a:t>
            </a:r>
            <a:r>
              <a:rPr lang="en-US" sz="2400" dirty="0"/>
              <a:t>.</a:t>
            </a:r>
            <a:endParaRPr lang="it-IT" sz="2400" dirty="0"/>
          </a:p>
        </p:txBody>
      </p:sp>
    </p:spTree>
    <p:extLst>
      <p:ext uri="{BB962C8B-B14F-4D97-AF65-F5344CB8AC3E}">
        <p14:creationId xmlns:p14="http://schemas.microsoft.com/office/powerpoint/2010/main" val="2203245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In</a:t>
            </a:r>
            <a:r>
              <a:rPr lang="en-US" dirty="0">
                <a:solidFill>
                  <a:schemeClr val="accent6">
                    <a:lumMod val="75000"/>
                  </a:schemeClr>
                </a:solidFill>
              </a:rPr>
              <a:t> </a:t>
            </a:r>
            <a:r>
              <a:rPr lang="en-US" b="1" dirty="0">
                <a:solidFill>
                  <a:schemeClr val="accent6">
                    <a:lumMod val="75000"/>
                  </a:schemeClr>
                </a:solidFill>
              </a:rPr>
              <a:t>Guatemala </a:t>
            </a:r>
            <a:r>
              <a:rPr lang="en-US" sz="4000" b="1" dirty="0">
                <a:solidFill>
                  <a:schemeClr val="accent6">
                    <a:lumMod val="75000"/>
                  </a:schemeClr>
                </a:solidFill>
              </a:rPr>
              <a:t>(1944-1954)</a:t>
            </a:r>
            <a:endParaRPr lang="it-IT" sz="4000" b="1" dirty="0"/>
          </a:p>
        </p:txBody>
      </p:sp>
      <p:sp>
        <p:nvSpPr>
          <p:cNvPr id="5" name="Segnaposto contenuto 4"/>
          <p:cNvSpPr>
            <a:spLocks noGrp="1"/>
          </p:cNvSpPr>
          <p:nvPr>
            <p:ph idx="1"/>
          </p:nvPr>
        </p:nvSpPr>
        <p:spPr>
          <a:xfrm>
            <a:off x="2055043" y="2290714"/>
            <a:ext cx="7905821" cy="3449314"/>
          </a:xfrm>
        </p:spPr>
        <p:txBody>
          <a:bodyPr>
            <a:normAutofit fontScale="85000" lnSpcReduction="20000"/>
          </a:bodyPr>
          <a:lstStyle/>
          <a:p>
            <a:pPr marL="0" indent="0">
              <a:buNone/>
            </a:pPr>
            <a:r>
              <a:rPr lang="en-US" sz="2600" dirty="0" err="1">
                <a:solidFill>
                  <a:srgbClr val="00B0F0"/>
                </a:solidFill>
              </a:rPr>
              <a:t>Investmenti</a:t>
            </a:r>
            <a:r>
              <a:rPr lang="en-US" sz="2600" dirty="0">
                <a:solidFill>
                  <a:srgbClr val="00B0F0"/>
                </a:solidFill>
              </a:rPr>
              <a:t> U.S. molto </a:t>
            </a:r>
            <a:r>
              <a:rPr lang="en-US" sz="2600" dirty="0" err="1">
                <a:solidFill>
                  <a:srgbClr val="00B0F0"/>
                </a:solidFill>
              </a:rPr>
              <a:t>estesi</a:t>
            </a:r>
            <a:r>
              <a:rPr lang="en-US" sz="2600" dirty="0">
                <a:solidFill>
                  <a:srgbClr val="00B0F0"/>
                </a:solidFill>
              </a:rPr>
              <a:t>, e </a:t>
            </a:r>
            <a:r>
              <a:rPr lang="en-US" sz="2600" dirty="0" err="1">
                <a:solidFill>
                  <a:srgbClr val="00B0F0"/>
                </a:solidFill>
              </a:rPr>
              <a:t>affiliati</a:t>
            </a:r>
            <a:r>
              <a:rPr lang="en-US" sz="2600" dirty="0">
                <a:solidFill>
                  <a:srgbClr val="00B0F0"/>
                </a:solidFill>
              </a:rPr>
              <a:t> </a:t>
            </a:r>
            <a:r>
              <a:rPr lang="en-US" sz="2600" dirty="0" err="1">
                <a:solidFill>
                  <a:srgbClr val="00B0F0"/>
                </a:solidFill>
              </a:rPr>
              <a:t>alla</a:t>
            </a:r>
            <a:endParaRPr lang="en-US" sz="2600" dirty="0"/>
          </a:p>
          <a:p>
            <a:pPr marL="0" indent="0">
              <a:buNone/>
            </a:pPr>
            <a:r>
              <a:rPr lang="en-US" sz="2600" b="1" dirty="0">
                <a:solidFill>
                  <a:srgbClr val="FF66FF"/>
                </a:solidFill>
              </a:rPr>
              <a:t>United Fruit Company </a:t>
            </a:r>
            <a:r>
              <a:rPr lang="en-US" sz="2600" dirty="0"/>
              <a:t>(</a:t>
            </a:r>
            <a:r>
              <a:rPr lang="en-US" sz="2600" b="1" dirty="0">
                <a:solidFill>
                  <a:srgbClr val="FF66FF"/>
                </a:solidFill>
              </a:rPr>
              <a:t>UFCO, </a:t>
            </a:r>
            <a:r>
              <a:rPr lang="en-US" sz="2600" dirty="0"/>
              <a:t>or </a:t>
            </a:r>
            <a:r>
              <a:rPr lang="en-US" sz="2600" i="1" dirty="0"/>
              <a:t>la </a:t>
            </a:r>
            <a:r>
              <a:rPr lang="en-US" sz="2600" i="1" dirty="0" err="1"/>
              <a:t>frutería</a:t>
            </a:r>
            <a:r>
              <a:rPr lang="en-US" sz="2600"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200" dirty="0"/>
              <a:t>United Fruit </a:t>
            </a:r>
            <a:r>
              <a:rPr lang="en-US" sz="2200" dirty="0" err="1"/>
              <a:t>operava</a:t>
            </a:r>
            <a:r>
              <a:rPr lang="en-US" sz="2200" dirty="0"/>
              <a:t> come </a:t>
            </a:r>
            <a:r>
              <a:rPr lang="en-US" sz="2200" dirty="0" err="1">
                <a:solidFill>
                  <a:srgbClr val="FF66FF"/>
                </a:solidFill>
              </a:rPr>
              <a:t>economia</a:t>
            </a:r>
            <a:r>
              <a:rPr lang="en-US" sz="2200" dirty="0">
                <a:solidFill>
                  <a:srgbClr val="FF66FF"/>
                </a:solidFill>
              </a:rPr>
              <a:t> </a:t>
            </a:r>
            <a:r>
              <a:rPr lang="en-US" sz="2200" dirty="0" err="1">
                <a:solidFill>
                  <a:srgbClr val="FF66FF"/>
                </a:solidFill>
              </a:rPr>
              <a:t>d’enclave</a:t>
            </a:r>
            <a:r>
              <a:rPr lang="en-US" sz="2200" dirty="0">
                <a:solidFill>
                  <a:srgbClr val="FF66FF"/>
                </a:solidFill>
              </a:rPr>
              <a:t> </a:t>
            </a:r>
            <a:r>
              <a:rPr lang="en-US" sz="2200" dirty="0"/>
              <a:t>in Guatemala</a:t>
            </a:r>
          </a:p>
          <a:p>
            <a:pPr marL="0" indent="0">
              <a:buNone/>
            </a:pPr>
            <a:r>
              <a:rPr lang="en-US" sz="2200" dirty="0"/>
              <a:t>e in </a:t>
            </a:r>
            <a:r>
              <a:rPr lang="en-US" sz="2200" dirty="0" err="1"/>
              <a:t>altre</a:t>
            </a:r>
            <a:r>
              <a:rPr lang="en-US" sz="2200" dirty="0"/>
              <a:t> </a:t>
            </a:r>
            <a:r>
              <a:rPr lang="en-US" sz="2200" dirty="0" err="1"/>
              <a:t>nazioni</a:t>
            </a:r>
            <a:r>
              <a:rPr lang="en-US" sz="2200" dirty="0"/>
              <a:t> </a:t>
            </a:r>
            <a:r>
              <a:rPr lang="en-US" sz="2200" dirty="0" err="1"/>
              <a:t>LatinoAmericane</a:t>
            </a:r>
            <a:r>
              <a:rPr lang="en-US" sz="2200" dirty="0"/>
              <a:t> come </a:t>
            </a:r>
            <a:r>
              <a:rPr lang="en-US" sz="2200" dirty="0">
                <a:solidFill>
                  <a:schemeClr val="accent6">
                    <a:lumMod val="75000"/>
                  </a:schemeClr>
                </a:solidFill>
              </a:rPr>
              <a:t>Honduras</a:t>
            </a:r>
          </a:p>
          <a:p>
            <a:pPr marL="0" indent="0">
              <a:buNone/>
            </a:pPr>
            <a:r>
              <a:rPr lang="it-IT" sz="2200" dirty="0">
                <a:solidFill>
                  <a:schemeClr val="accent6">
                    <a:lumMod val="75000"/>
                  </a:schemeClr>
                </a:solidFill>
              </a:rPr>
              <a:t>E Colombia. (G. G. Marquez, </a:t>
            </a:r>
            <a:r>
              <a:rPr lang="it-IT" sz="2200" dirty="0" err="1">
                <a:solidFill>
                  <a:schemeClr val="accent6">
                    <a:lumMod val="75000"/>
                  </a:schemeClr>
                </a:solidFill>
              </a:rPr>
              <a:t>Cien</a:t>
            </a:r>
            <a:r>
              <a:rPr lang="it-IT" sz="2200" dirty="0">
                <a:solidFill>
                  <a:schemeClr val="accent6">
                    <a:lumMod val="75000"/>
                  </a:schemeClr>
                </a:solidFill>
              </a:rPr>
              <a:t> a</a:t>
            </a:r>
            <a:r>
              <a:rPr lang="fr-FR" sz="1800" i="1" dirty="0">
                <a:solidFill>
                  <a:srgbClr val="000000"/>
                </a:solidFill>
                <a:effectLst/>
                <a:latin typeface="Verdana" panose="020B0604030504040204" pitchFamily="34" charset="0"/>
                <a:ea typeface="Times New Roman" panose="02020603050405020304" pitchFamily="18" charset="0"/>
              </a:rPr>
              <a:t>ñ</a:t>
            </a:r>
            <a:r>
              <a:rPr lang="it-IT" sz="2200" dirty="0" err="1">
                <a:solidFill>
                  <a:schemeClr val="accent6">
                    <a:lumMod val="75000"/>
                  </a:schemeClr>
                </a:solidFill>
              </a:rPr>
              <a:t>os</a:t>
            </a:r>
            <a:r>
              <a:rPr lang="it-IT" sz="2200" dirty="0">
                <a:solidFill>
                  <a:schemeClr val="accent6">
                    <a:lumMod val="75000"/>
                  </a:schemeClr>
                </a:solidFill>
              </a:rPr>
              <a:t> de </a:t>
            </a:r>
            <a:r>
              <a:rPr lang="it-IT" sz="2200" dirty="0" err="1">
                <a:solidFill>
                  <a:schemeClr val="accent6">
                    <a:lumMod val="75000"/>
                  </a:schemeClr>
                </a:solidFill>
              </a:rPr>
              <a:t>soledad</a:t>
            </a:r>
            <a:r>
              <a:rPr lang="it-IT" sz="2200" dirty="0">
                <a:solidFill>
                  <a:schemeClr val="accent6">
                    <a:lumMod val="75000"/>
                  </a:schemeClr>
                </a:solidFill>
              </a:rPr>
              <a:t>)</a:t>
            </a:r>
          </a:p>
        </p:txBody>
      </p:sp>
      <p:pic>
        <p:nvPicPr>
          <p:cNvPr id="6" name="Immagine 5"/>
          <p:cNvPicPr>
            <a:picLocks noChangeAspect="1"/>
          </p:cNvPicPr>
          <p:nvPr/>
        </p:nvPicPr>
        <p:blipFill>
          <a:blip r:embed="rId2" cstate="print"/>
          <a:stretch>
            <a:fillRect/>
          </a:stretch>
        </p:blipFill>
        <p:spPr>
          <a:xfrm>
            <a:off x="-646963" y="2905113"/>
            <a:ext cx="2705100" cy="1695450"/>
          </a:xfrm>
          <a:prstGeom prst="rect">
            <a:avLst/>
          </a:prstGeom>
        </p:spPr>
      </p:pic>
      <p:pic>
        <p:nvPicPr>
          <p:cNvPr id="7" name="Immagine 6"/>
          <p:cNvPicPr>
            <a:picLocks noChangeAspect="1"/>
          </p:cNvPicPr>
          <p:nvPr/>
        </p:nvPicPr>
        <p:blipFill>
          <a:blip r:embed="rId3" cstate="print"/>
          <a:stretch>
            <a:fillRect/>
          </a:stretch>
        </p:blipFill>
        <p:spPr>
          <a:xfrm>
            <a:off x="8211854" y="3168963"/>
            <a:ext cx="5579096" cy="1419905"/>
          </a:xfrm>
          <a:prstGeom prst="rect">
            <a:avLst/>
          </a:prstGeom>
        </p:spPr>
      </p:pic>
    </p:spTree>
    <p:extLst>
      <p:ext uri="{BB962C8B-B14F-4D97-AF65-F5344CB8AC3E}">
        <p14:creationId xmlns:p14="http://schemas.microsoft.com/office/powerpoint/2010/main" val="4029931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a:solidFill>
                  <a:srgbClr val="00B0F0"/>
                </a:solidFill>
              </a:rPr>
              <a:t>Rivoluzione</a:t>
            </a:r>
            <a:r>
              <a:rPr lang="en-US" dirty="0"/>
              <a:t> </a:t>
            </a:r>
            <a:r>
              <a:rPr lang="en-US" dirty="0" err="1">
                <a:solidFill>
                  <a:srgbClr val="00B0F0"/>
                </a:solidFill>
              </a:rPr>
              <a:t>Democratica</a:t>
            </a:r>
            <a:r>
              <a:rPr lang="en-US" dirty="0">
                <a:solidFill>
                  <a:srgbClr val="00B0F0"/>
                </a:solidFill>
              </a:rPr>
              <a:t> in</a:t>
            </a:r>
            <a:r>
              <a:rPr lang="en-US" dirty="0"/>
              <a:t> Guatemala </a:t>
            </a:r>
            <a:r>
              <a:rPr lang="en-US" dirty="0" err="1"/>
              <a:t>nel</a:t>
            </a:r>
            <a:r>
              <a:rPr lang="en-US" dirty="0"/>
              <a:t> </a:t>
            </a:r>
            <a:r>
              <a:rPr lang="en-US" dirty="0">
                <a:solidFill>
                  <a:srgbClr val="00B0F0"/>
                </a:solidFill>
              </a:rPr>
              <a:t>1944</a:t>
            </a:r>
            <a:endParaRPr lang="it-IT" dirty="0">
              <a:solidFill>
                <a:srgbClr val="00B0F0"/>
              </a:solidFill>
            </a:endParaRPr>
          </a:p>
        </p:txBody>
      </p:sp>
      <p:sp>
        <p:nvSpPr>
          <p:cNvPr id="3" name="Segnaposto contenuto 2"/>
          <p:cNvSpPr>
            <a:spLocks noGrp="1"/>
          </p:cNvSpPr>
          <p:nvPr>
            <p:ph idx="1"/>
          </p:nvPr>
        </p:nvSpPr>
        <p:spPr>
          <a:xfrm>
            <a:off x="923827" y="2153412"/>
            <a:ext cx="10322350" cy="4417069"/>
          </a:xfrm>
        </p:spPr>
        <p:txBody>
          <a:bodyPr>
            <a:noAutofit/>
          </a:bodyPr>
          <a:lstStyle/>
          <a:p>
            <a:pPr marL="0" indent="0">
              <a:buNone/>
            </a:pPr>
            <a:r>
              <a:rPr lang="en-US" sz="2400" dirty="0"/>
              <a:t>È </a:t>
            </a:r>
            <a:r>
              <a:rPr lang="en-US" sz="2400" dirty="0" err="1"/>
              <a:t>stata</a:t>
            </a:r>
            <a:r>
              <a:rPr lang="en-US" sz="2400" dirty="0"/>
              <a:t> </a:t>
            </a:r>
            <a:r>
              <a:rPr lang="en-US" sz="2400" dirty="0" err="1"/>
              <a:t>dovuta</a:t>
            </a:r>
            <a:r>
              <a:rPr lang="en-US" sz="2400" dirty="0"/>
              <a:t> </a:t>
            </a:r>
            <a:r>
              <a:rPr lang="en-US" sz="2400" dirty="0" err="1"/>
              <a:t>essenzialmente</a:t>
            </a:r>
            <a:r>
              <a:rPr lang="en-US" sz="2400" dirty="0"/>
              <a:t> a una </a:t>
            </a:r>
            <a:r>
              <a:rPr lang="en-US" sz="2400" dirty="0" err="1"/>
              <a:t>coalizione</a:t>
            </a:r>
            <a:r>
              <a:rPr lang="en-US" sz="2400" dirty="0"/>
              <a:t> </a:t>
            </a:r>
            <a:r>
              <a:rPr lang="en-US" sz="2400" dirty="0" err="1"/>
              <a:t>ampia</a:t>
            </a:r>
            <a:endParaRPr lang="en-US" sz="2400" dirty="0"/>
          </a:p>
          <a:p>
            <a:pPr marL="0" indent="0">
              <a:buNone/>
            </a:pPr>
            <a:r>
              <a:rPr lang="en-US" sz="2400" b="1" dirty="0">
                <a:solidFill>
                  <a:schemeClr val="accent2">
                    <a:lumMod val="75000"/>
                  </a:schemeClr>
                </a:solidFill>
              </a:rPr>
              <a:t> </a:t>
            </a:r>
            <a:r>
              <a:rPr lang="en-US" sz="2400" dirty="0" err="1"/>
              <a:t>gruppi</a:t>
            </a:r>
            <a:r>
              <a:rPr lang="en-US" sz="2400" dirty="0"/>
              <a:t> </a:t>
            </a:r>
            <a:r>
              <a:rPr lang="en-US" sz="2400" b="1" dirty="0" err="1">
                <a:solidFill>
                  <a:schemeClr val="accent2">
                    <a:lumMod val="75000"/>
                  </a:schemeClr>
                </a:solidFill>
              </a:rPr>
              <a:t>urbani</a:t>
            </a:r>
            <a:r>
              <a:rPr lang="en-US" sz="2400" b="1" dirty="0">
                <a:solidFill>
                  <a:schemeClr val="accent2">
                    <a:lumMod val="75000"/>
                  </a:schemeClr>
                </a:solidFill>
              </a:rPr>
              <a:t> middle- class</a:t>
            </a:r>
            <a:endParaRPr lang="en-US" sz="2400" dirty="0"/>
          </a:p>
          <a:p>
            <a:pPr marL="0" indent="0">
              <a:buNone/>
            </a:pPr>
            <a:r>
              <a:rPr lang="en-US" sz="2400" b="1" dirty="0" err="1">
                <a:solidFill>
                  <a:srgbClr val="00B0F0"/>
                </a:solidFill>
              </a:rPr>
              <a:t>militari</a:t>
            </a:r>
            <a:r>
              <a:rPr lang="en-US" sz="2400" b="1" dirty="0">
                <a:solidFill>
                  <a:srgbClr val="00B0F0"/>
                </a:solidFill>
              </a:rPr>
              <a:t> di </a:t>
            </a:r>
            <a:r>
              <a:rPr lang="en-US" sz="2400" b="1" dirty="0" err="1">
                <a:solidFill>
                  <a:srgbClr val="00B0F0"/>
                </a:solidFill>
              </a:rPr>
              <a:t>rango</a:t>
            </a:r>
            <a:r>
              <a:rPr lang="en-US" sz="2400" b="1" dirty="0">
                <a:solidFill>
                  <a:srgbClr val="00B0F0"/>
                </a:solidFill>
              </a:rPr>
              <a:t> </a:t>
            </a:r>
            <a:r>
              <a:rPr lang="en-US" sz="2400" b="1" dirty="0" err="1">
                <a:solidFill>
                  <a:srgbClr val="00B0F0"/>
                </a:solidFill>
              </a:rPr>
              <a:t>minore</a:t>
            </a:r>
            <a:r>
              <a:rPr lang="en-US" sz="2400" b="1" dirty="0">
                <a:solidFill>
                  <a:srgbClr val="00B0F0"/>
                </a:solidFill>
              </a:rPr>
              <a:t> </a:t>
            </a:r>
            <a:r>
              <a:rPr lang="en-US" sz="2400" dirty="0" err="1">
                <a:solidFill>
                  <a:schemeClr val="tx1"/>
                </a:solidFill>
              </a:rPr>
              <a:t>insoddisfatti</a:t>
            </a:r>
            <a:r>
              <a:rPr lang="en-US" sz="2400" dirty="0">
                <a:solidFill>
                  <a:schemeClr val="tx1"/>
                </a:solidFill>
              </a:rPr>
              <a:t> </a:t>
            </a:r>
            <a:r>
              <a:rPr lang="en-US" sz="2400" dirty="0" err="1">
                <a:solidFill>
                  <a:schemeClr val="tx1"/>
                </a:solidFill>
              </a:rPr>
              <a:t>delle</a:t>
            </a:r>
            <a:r>
              <a:rPr lang="en-US" sz="2400" dirty="0">
                <a:solidFill>
                  <a:schemeClr val="tx1"/>
                </a:solidFill>
              </a:rPr>
              <a:t> </a:t>
            </a:r>
            <a:r>
              <a:rPr lang="en-US" sz="2400" dirty="0" err="1">
                <a:solidFill>
                  <a:schemeClr val="tx1"/>
                </a:solidFill>
              </a:rPr>
              <a:t>politche</a:t>
            </a:r>
            <a:r>
              <a:rPr lang="en-US" sz="2400" dirty="0">
                <a:solidFill>
                  <a:schemeClr val="tx1"/>
                </a:solidFill>
              </a:rPr>
              <a:t> </a:t>
            </a:r>
            <a:r>
              <a:rPr lang="en-US" sz="2400" dirty="0" err="1">
                <a:solidFill>
                  <a:schemeClr val="tx1"/>
                </a:solidFill>
              </a:rPr>
              <a:t>dell’esercito</a:t>
            </a:r>
            <a:endParaRPr lang="en-US" sz="2400" dirty="0">
              <a:solidFill>
                <a:schemeClr val="tx1"/>
              </a:solidFill>
            </a:endParaRPr>
          </a:p>
          <a:p>
            <a:pPr marL="0" indent="0">
              <a:buNone/>
            </a:pPr>
            <a:r>
              <a:rPr lang="en-US" sz="2400" dirty="0" err="1"/>
              <a:t>Piccola</a:t>
            </a:r>
            <a:r>
              <a:rPr lang="en-US" sz="2400" dirty="0"/>
              <a:t> </a:t>
            </a:r>
            <a:r>
              <a:rPr lang="en-US" sz="2400" dirty="0" err="1"/>
              <a:t>borghesia</a:t>
            </a:r>
            <a:r>
              <a:rPr lang="en-US" sz="2400" dirty="0"/>
              <a:t> </a:t>
            </a:r>
          </a:p>
          <a:p>
            <a:pPr marL="0" indent="0">
              <a:buNone/>
            </a:pPr>
            <a:endParaRPr lang="en-US" sz="2400" dirty="0"/>
          </a:p>
          <a:p>
            <a:pPr marL="0" indent="0">
              <a:buNone/>
            </a:pPr>
            <a:r>
              <a:rPr lang="en-US" sz="2400" dirty="0" err="1"/>
              <a:t>Contadini</a:t>
            </a:r>
            <a:r>
              <a:rPr lang="en-US" sz="2400" dirty="0"/>
              <a:t> </a:t>
            </a:r>
            <a:r>
              <a:rPr lang="en-US" sz="2400" dirty="0" err="1"/>
              <a:t>indigeni</a:t>
            </a:r>
            <a:r>
              <a:rPr lang="en-US" sz="2400" dirty="0"/>
              <a:t>, </a:t>
            </a:r>
            <a:r>
              <a:rPr lang="en-US" sz="2400" dirty="0" err="1"/>
              <a:t>anche</a:t>
            </a:r>
            <a:r>
              <a:rPr lang="en-US" sz="2400" dirty="0"/>
              <a:t> se in </a:t>
            </a:r>
            <a:r>
              <a:rPr lang="en-US" sz="2400" dirty="0" err="1"/>
              <a:t>ruolo</a:t>
            </a:r>
            <a:r>
              <a:rPr lang="en-US" sz="2400" dirty="0"/>
              <a:t> </a:t>
            </a:r>
            <a:r>
              <a:rPr lang="en-US" sz="2400" dirty="0" err="1"/>
              <a:t>marginale</a:t>
            </a:r>
            <a:r>
              <a:rPr lang="en-US" sz="2400" dirty="0"/>
              <a:t> </a:t>
            </a:r>
            <a:endParaRPr lang="it-IT" sz="2400" dirty="0"/>
          </a:p>
        </p:txBody>
      </p:sp>
    </p:spTree>
    <p:extLst>
      <p:ext uri="{BB962C8B-B14F-4D97-AF65-F5344CB8AC3E}">
        <p14:creationId xmlns:p14="http://schemas.microsoft.com/office/powerpoint/2010/main" val="2787671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
            </a:r>
            <a:br>
              <a:rPr lang="it-IT" dirty="0"/>
            </a:br>
            <a:r>
              <a:rPr lang="it-IT" dirty="0">
                <a:solidFill>
                  <a:srgbClr val="00B0F0"/>
                </a:solidFill>
              </a:rPr>
              <a:t>Presidente Juan José Arévalo</a:t>
            </a:r>
            <a:r>
              <a:rPr lang="it-IT" dirty="0"/>
              <a:t/>
            </a:r>
            <a:br>
              <a:rPr lang="it-IT" dirty="0"/>
            </a:br>
            <a:r>
              <a:rPr lang="it-IT" sz="3600" dirty="0">
                <a:solidFill>
                  <a:srgbClr val="00B0F0"/>
                </a:solidFill>
              </a:rPr>
              <a:t>(1945-51)</a:t>
            </a:r>
            <a:r>
              <a:rPr lang="it-IT" dirty="0"/>
              <a:t/>
            </a:r>
            <a:br>
              <a:rPr lang="it-IT" dirty="0"/>
            </a:br>
            <a:endParaRPr lang="it-IT" dirty="0"/>
          </a:p>
        </p:txBody>
      </p:sp>
      <p:sp>
        <p:nvSpPr>
          <p:cNvPr id="3" name="Segnaposto contenuto 2"/>
          <p:cNvSpPr>
            <a:spLocks noGrp="1"/>
          </p:cNvSpPr>
          <p:nvPr>
            <p:ph idx="1"/>
          </p:nvPr>
        </p:nvSpPr>
        <p:spPr>
          <a:xfrm>
            <a:off x="1121790" y="2432115"/>
            <a:ext cx="9785022" cy="3799003"/>
          </a:xfrm>
        </p:spPr>
        <p:txBody>
          <a:bodyPr>
            <a:noAutofit/>
          </a:bodyPr>
          <a:lstStyle/>
          <a:p>
            <a:pPr marL="0" indent="0">
              <a:buNone/>
            </a:pPr>
            <a:r>
              <a:rPr lang="en-US" sz="2000" dirty="0"/>
              <a:t>Lancia un </a:t>
            </a:r>
            <a:r>
              <a:rPr lang="en-US" sz="2000" dirty="0" err="1"/>
              <a:t>programma</a:t>
            </a:r>
            <a:r>
              <a:rPr lang="en-US" sz="2000" dirty="0"/>
              <a:t> molto </a:t>
            </a:r>
            <a:r>
              <a:rPr lang="en-US" sz="2000" dirty="0" err="1"/>
              <a:t>ambizioso</a:t>
            </a:r>
            <a:r>
              <a:rPr lang="en-US" sz="2000" dirty="0"/>
              <a:t> </a:t>
            </a:r>
            <a:r>
              <a:rPr lang="en-US" sz="2000" dirty="0">
                <a:solidFill>
                  <a:srgbClr val="00B0F0"/>
                </a:solidFill>
              </a:rPr>
              <a:t>social welfare </a:t>
            </a:r>
            <a:r>
              <a:rPr lang="en-US" sz="2000" dirty="0" err="1">
                <a:solidFill>
                  <a:srgbClr val="00B0F0"/>
                </a:solidFill>
              </a:rPr>
              <a:t>soprattutto</a:t>
            </a:r>
            <a:r>
              <a:rPr lang="en-US" sz="2000" dirty="0">
                <a:solidFill>
                  <a:srgbClr val="00B0F0"/>
                </a:solidFill>
              </a:rPr>
              <a:t> </a:t>
            </a:r>
            <a:r>
              <a:rPr lang="en-US" sz="2000" dirty="0" err="1">
                <a:solidFill>
                  <a:srgbClr val="00B0F0"/>
                </a:solidFill>
              </a:rPr>
              <a:t>centrato</a:t>
            </a:r>
            <a:r>
              <a:rPr lang="en-US" sz="2000" dirty="0">
                <a:solidFill>
                  <a:srgbClr val="00B0F0"/>
                </a:solidFill>
              </a:rPr>
              <a:t> </a:t>
            </a:r>
            <a:endParaRPr lang="en-US" sz="2000" dirty="0"/>
          </a:p>
          <a:p>
            <a:pPr marL="0" indent="0">
              <a:buNone/>
            </a:pPr>
            <a:r>
              <a:rPr lang="en-US" sz="2000" dirty="0" err="1"/>
              <a:t>su</a:t>
            </a:r>
            <a:r>
              <a:rPr lang="en-US" sz="2000" dirty="0"/>
              <a:t> una </a:t>
            </a:r>
            <a:r>
              <a:rPr lang="en-US" sz="2000" b="1" dirty="0">
                <a:solidFill>
                  <a:srgbClr val="FF9933"/>
                </a:solidFill>
              </a:rPr>
              <a:t>campagna </a:t>
            </a:r>
            <a:r>
              <a:rPr lang="en-US" sz="2000" b="1" dirty="0" err="1">
                <a:solidFill>
                  <a:srgbClr val="FF9933"/>
                </a:solidFill>
              </a:rPr>
              <a:t>nazionale</a:t>
            </a:r>
            <a:r>
              <a:rPr lang="en-US" sz="2000" b="1" dirty="0">
                <a:solidFill>
                  <a:srgbClr val="FF9933"/>
                </a:solidFill>
              </a:rPr>
              <a:t> di </a:t>
            </a:r>
            <a:r>
              <a:rPr lang="en-US" sz="2000" b="1" dirty="0" err="1">
                <a:solidFill>
                  <a:srgbClr val="FF9933"/>
                </a:solidFill>
              </a:rPr>
              <a:t>alfabetizzazione</a:t>
            </a:r>
            <a:endParaRPr lang="en-US" sz="2000" b="1" dirty="0">
              <a:solidFill>
                <a:srgbClr val="FF9933"/>
              </a:solidFill>
            </a:endParaRPr>
          </a:p>
          <a:p>
            <a:pPr marL="0" indent="0">
              <a:buNone/>
            </a:pPr>
            <a:endParaRPr lang="en-US" sz="2000" b="1" dirty="0">
              <a:solidFill>
                <a:srgbClr val="FF9933"/>
              </a:solidFill>
            </a:endParaRPr>
          </a:p>
          <a:p>
            <a:pPr marL="0" indent="0">
              <a:buNone/>
            </a:pPr>
            <a:endParaRPr lang="en-US" sz="2000" b="1" dirty="0">
              <a:solidFill>
                <a:srgbClr val="FF9933"/>
              </a:solidFill>
            </a:endParaRPr>
          </a:p>
          <a:p>
            <a:pPr marL="0" indent="0">
              <a:buNone/>
            </a:pPr>
            <a:endParaRPr lang="en-US" sz="2000" b="1" dirty="0">
              <a:solidFill>
                <a:srgbClr val="FF9933"/>
              </a:solidFill>
            </a:endParaRPr>
          </a:p>
          <a:p>
            <a:pPr marL="0" indent="0">
              <a:buNone/>
            </a:pPr>
            <a:endParaRPr lang="en-US" sz="2000" dirty="0"/>
          </a:p>
          <a:p>
            <a:pPr marL="0" indent="0">
              <a:buNone/>
            </a:pPr>
            <a:r>
              <a:rPr lang="en-US" sz="2000" dirty="0"/>
              <a:t>E </a:t>
            </a:r>
            <a:r>
              <a:rPr lang="en-US" sz="2000" dirty="0" err="1"/>
              <a:t>Costruzione</a:t>
            </a:r>
            <a:r>
              <a:rPr lang="en-US" sz="2000" dirty="0"/>
              <a:t> </a:t>
            </a:r>
            <a:r>
              <a:rPr lang="en-US" sz="2000" dirty="0" err="1">
                <a:solidFill>
                  <a:srgbClr val="7030A0"/>
                </a:solidFill>
              </a:rPr>
              <a:t>scuole</a:t>
            </a:r>
            <a:r>
              <a:rPr lang="en-US" sz="2000" dirty="0">
                <a:solidFill>
                  <a:srgbClr val="7030A0"/>
                </a:solidFill>
              </a:rPr>
              <a:t>, </a:t>
            </a:r>
            <a:r>
              <a:rPr lang="en-US" sz="2000" dirty="0" err="1">
                <a:solidFill>
                  <a:srgbClr val="7030A0"/>
                </a:solidFill>
              </a:rPr>
              <a:t>ospedali</a:t>
            </a:r>
            <a:r>
              <a:rPr lang="en-US" sz="2000" dirty="0">
                <a:solidFill>
                  <a:srgbClr val="7030A0"/>
                </a:solidFill>
              </a:rPr>
              <a:t>, </a:t>
            </a:r>
            <a:r>
              <a:rPr lang="en-US" sz="2000" dirty="0" err="1">
                <a:solidFill>
                  <a:srgbClr val="7030A0"/>
                </a:solidFill>
              </a:rPr>
              <a:t>edilizia</a:t>
            </a:r>
            <a:r>
              <a:rPr lang="en-US" sz="2000" dirty="0">
                <a:solidFill>
                  <a:srgbClr val="7030A0"/>
                </a:solidFill>
              </a:rPr>
              <a:t> </a:t>
            </a:r>
            <a:r>
              <a:rPr lang="en-US" sz="2000" dirty="0" err="1">
                <a:solidFill>
                  <a:srgbClr val="7030A0"/>
                </a:solidFill>
              </a:rPr>
              <a:t>popolare</a:t>
            </a:r>
            <a:r>
              <a:rPr lang="en-US" sz="2000" dirty="0">
                <a:solidFill>
                  <a:srgbClr val="7030A0"/>
                </a:solidFill>
              </a:rPr>
              <a:t> </a:t>
            </a:r>
            <a:endParaRPr lang="it-IT" sz="2000" dirty="0">
              <a:solidFill>
                <a:srgbClr val="7030A0"/>
              </a:solidFill>
            </a:endParaRPr>
          </a:p>
        </p:txBody>
      </p:sp>
      <p:pic>
        <p:nvPicPr>
          <p:cNvPr id="4" name="Immagine 3"/>
          <p:cNvPicPr>
            <a:picLocks noChangeAspect="1"/>
          </p:cNvPicPr>
          <p:nvPr/>
        </p:nvPicPr>
        <p:blipFill>
          <a:blip r:embed="rId2" cstate="print"/>
          <a:stretch>
            <a:fillRect/>
          </a:stretch>
        </p:blipFill>
        <p:spPr>
          <a:xfrm>
            <a:off x="8215817" y="2970763"/>
            <a:ext cx="2392244" cy="2922545"/>
          </a:xfrm>
          <a:prstGeom prst="rect">
            <a:avLst/>
          </a:prstGeom>
        </p:spPr>
      </p:pic>
    </p:spTree>
    <p:extLst>
      <p:ext uri="{BB962C8B-B14F-4D97-AF65-F5344CB8AC3E}">
        <p14:creationId xmlns:p14="http://schemas.microsoft.com/office/powerpoint/2010/main" val="3774994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solidFill>
                  <a:srgbClr val="00B0F0"/>
                </a:solidFill>
              </a:rPr>
              <a:t>la </a:t>
            </a:r>
            <a:r>
              <a:rPr lang="en-US" b="1" dirty="0" err="1">
                <a:solidFill>
                  <a:srgbClr val="00B0F0"/>
                </a:solidFill>
              </a:rPr>
              <a:t>costituzione</a:t>
            </a:r>
            <a:r>
              <a:rPr lang="en-US" b="1" dirty="0">
                <a:solidFill>
                  <a:srgbClr val="00B0F0"/>
                </a:solidFill>
              </a:rPr>
              <a:t> del 1945</a:t>
            </a:r>
            <a:endParaRPr lang="it-IT" b="1" dirty="0">
              <a:solidFill>
                <a:srgbClr val="00B0F0"/>
              </a:solidFill>
            </a:endParaRPr>
          </a:p>
        </p:txBody>
      </p:sp>
      <p:sp>
        <p:nvSpPr>
          <p:cNvPr id="3" name="Segnaposto contenuto 2"/>
          <p:cNvSpPr>
            <a:spLocks noGrp="1"/>
          </p:cNvSpPr>
          <p:nvPr>
            <p:ph idx="1"/>
          </p:nvPr>
        </p:nvSpPr>
        <p:spPr>
          <a:xfrm>
            <a:off x="1640265" y="2262433"/>
            <a:ext cx="8427562" cy="3987537"/>
          </a:xfrm>
        </p:spPr>
        <p:txBody>
          <a:bodyPr>
            <a:noAutofit/>
          </a:bodyPr>
          <a:lstStyle/>
          <a:p>
            <a:pPr marL="0" indent="0">
              <a:buNone/>
            </a:pPr>
            <a:r>
              <a:rPr lang="en-US" sz="2000" dirty="0" err="1">
                <a:solidFill>
                  <a:srgbClr val="FF0000"/>
                </a:solidFill>
              </a:rPr>
              <a:t>Abolisce</a:t>
            </a:r>
            <a:r>
              <a:rPr lang="en-US" sz="2000" dirty="0">
                <a:solidFill>
                  <a:srgbClr val="FF0000"/>
                </a:solidFill>
              </a:rPr>
              <a:t> </a:t>
            </a:r>
            <a:r>
              <a:rPr lang="en-US" sz="2000" dirty="0" err="1">
                <a:solidFill>
                  <a:srgbClr val="FF0000"/>
                </a:solidFill>
              </a:rPr>
              <a:t>qualisasi</a:t>
            </a:r>
            <a:r>
              <a:rPr lang="en-US" sz="2000" dirty="0">
                <a:solidFill>
                  <a:srgbClr val="FF0000"/>
                </a:solidFill>
              </a:rPr>
              <a:t> forma di </a:t>
            </a:r>
            <a:r>
              <a:rPr lang="en-US" sz="2000" dirty="0" err="1">
                <a:solidFill>
                  <a:srgbClr val="FF0000"/>
                </a:solidFill>
              </a:rPr>
              <a:t>lavoro</a:t>
            </a:r>
            <a:r>
              <a:rPr lang="en-US" sz="2000" dirty="0">
                <a:solidFill>
                  <a:srgbClr val="FF0000"/>
                </a:solidFill>
              </a:rPr>
              <a:t>  </a:t>
            </a:r>
            <a:r>
              <a:rPr lang="en-US" sz="2000" dirty="0" err="1">
                <a:solidFill>
                  <a:srgbClr val="FF0000"/>
                </a:solidFill>
              </a:rPr>
              <a:t>forzato</a:t>
            </a:r>
            <a:endParaRPr lang="en-US" sz="2000" dirty="0"/>
          </a:p>
          <a:p>
            <a:pPr marL="0" indent="0">
              <a:buNone/>
            </a:pPr>
            <a:r>
              <a:rPr lang="en-US" sz="2000" dirty="0" err="1">
                <a:solidFill>
                  <a:srgbClr val="FF66FF"/>
                </a:solidFill>
              </a:rPr>
              <a:t>Proibisce</a:t>
            </a:r>
            <a:r>
              <a:rPr lang="en-US" sz="2000" dirty="0">
                <a:solidFill>
                  <a:srgbClr val="FF66FF"/>
                </a:solidFill>
              </a:rPr>
              <a:t> la </a:t>
            </a:r>
            <a:r>
              <a:rPr lang="en-US" sz="2000" dirty="0" err="1">
                <a:solidFill>
                  <a:srgbClr val="FF66FF"/>
                </a:solidFill>
              </a:rPr>
              <a:t>censura</a:t>
            </a:r>
            <a:r>
              <a:rPr lang="en-US" sz="2000" dirty="0">
                <a:solidFill>
                  <a:srgbClr val="FF66FF"/>
                </a:solidFill>
              </a:rPr>
              <a:t> </a:t>
            </a:r>
            <a:r>
              <a:rPr lang="en-US" sz="2000" dirty="0" err="1">
                <a:solidFill>
                  <a:srgbClr val="FF66FF"/>
                </a:solidFill>
              </a:rPr>
              <a:t>dei</a:t>
            </a:r>
            <a:r>
              <a:rPr lang="en-US" sz="2000" dirty="0">
                <a:solidFill>
                  <a:srgbClr val="FF66FF"/>
                </a:solidFill>
              </a:rPr>
              <a:t> media </a:t>
            </a:r>
          </a:p>
          <a:p>
            <a:pPr marL="0" indent="0">
              <a:buNone/>
            </a:pPr>
            <a:endParaRPr lang="en-US" sz="2000" dirty="0"/>
          </a:p>
          <a:p>
            <a:pPr marL="0" indent="0">
              <a:buNone/>
            </a:pPr>
            <a:r>
              <a:rPr lang="en-US" sz="2000" dirty="0" err="1"/>
              <a:t>Criminalizza</a:t>
            </a:r>
            <a:r>
              <a:rPr lang="en-US" sz="2000" dirty="0"/>
              <a:t> la </a:t>
            </a:r>
            <a:r>
              <a:rPr lang="en-US" sz="2000" dirty="0" err="1"/>
              <a:t>discriminazione</a:t>
            </a:r>
            <a:r>
              <a:rPr lang="en-US" sz="2000" dirty="0"/>
              <a:t> </a:t>
            </a:r>
            <a:r>
              <a:rPr lang="en-US" sz="2000" dirty="0" err="1"/>
              <a:t>razziale</a:t>
            </a:r>
            <a:r>
              <a:rPr lang="en-US" sz="2000" dirty="0"/>
              <a:t> </a:t>
            </a:r>
          </a:p>
          <a:p>
            <a:pPr marL="0" indent="0">
              <a:buNone/>
            </a:pPr>
            <a:endParaRPr lang="en-US" sz="2000" dirty="0"/>
          </a:p>
          <a:p>
            <a:pPr marL="0" indent="0">
              <a:buNone/>
            </a:pPr>
            <a:r>
              <a:rPr lang="en-US" sz="2000" dirty="0" err="1"/>
              <a:t>Richiede</a:t>
            </a:r>
            <a:r>
              <a:rPr lang="en-US" sz="2000" dirty="0"/>
              <a:t> </a:t>
            </a:r>
            <a:r>
              <a:rPr lang="en-US" sz="2000" dirty="0" err="1"/>
              <a:t>salari</a:t>
            </a:r>
            <a:r>
              <a:rPr lang="en-US" sz="2000" dirty="0"/>
              <a:t> </a:t>
            </a:r>
            <a:r>
              <a:rPr lang="en-US" sz="2000" dirty="0" err="1"/>
              <a:t>equi</a:t>
            </a:r>
            <a:r>
              <a:rPr lang="en-US" sz="2000" dirty="0"/>
              <a:t> </a:t>
            </a:r>
            <a:endParaRPr lang="en-US" sz="2000" dirty="0">
              <a:solidFill>
                <a:srgbClr val="FF0000"/>
              </a:solidFill>
            </a:endParaRPr>
          </a:p>
          <a:p>
            <a:pPr marL="0" indent="0">
              <a:buNone/>
            </a:pPr>
            <a:endParaRPr lang="en-US" sz="2000" dirty="0"/>
          </a:p>
          <a:p>
            <a:pPr marL="0" indent="0">
              <a:buNone/>
            </a:pPr>
            <a:r>
              <a:rPr lang="en-US" sz="2000" dirty="0" err="1"/>
              <a:t>Stabilisce</a:t>
            </a:r>
            <a:r>
              <a:rPr lang="en-US" sz="2000" dirty="0"/>
              <a:t> </a:t>
            </a:r>
            <a:r>
              <a:rPr lang="en-US" sz="2000" b="1" dirty="0" err="1">
                <a:solidFill>
                  <a:schemeClr val="tx1"/>
                </a:solidFill>
              </a:rPr>
              <a:t>uguaglianza</a:t>
            </a:r>
            <a:r>
              <a:rPr lang="en-US" sz="2000" b="1" dirty="0">
                <a:solidFill>
                  <a:schemeClr val="tx1"/>
                </a:solidFill>
              </a:rPr>
              <a:t> civile </a:t>
            </a:r>
            <a:r>
              <a:rPr lang="en-US" sz="2000" b="1" dirty="0" err="1">
                <a:solidFill>
                  <a:schemeClr val="tx1"/>
                </a:solidFill>
              </a:rPr>
              <a:t>tra</a:t>
            </a:r>
            <a:r>
              <a:rPr lang="en-US" sz="2000" b="1" dirty="0">
                <a:solidFill>
                  <a:schemeClr val="tx1"/>
                </a:solidFill>
              </a:rPr>
              <a:t> </a:t>
            </a:r>
            <a:r>
              <a:rPr lang="en-US" sz="2000" b="1" dirty="0" err="1">
                <a:solidFill>
                  <a:schemeClr val="tx1"/>
                </a:solidFill>
              </a:rPr>
              <a:t>uomini</a:t>
            </a:r>
            <a:r>
              <a:rPr lang="en-US" sz="2000" b="1" dirty="0">
                <a:solidFill>
                  <a:schemeClr val="tx1"/>
                </a:solidFill>
              </a:rPr>
              <a:t> e </a:t>
            </a:r>
            <a:r>
              <a:rPr lang="en-US" sz="2000" b="1" dirty="0" err="1">
                <a:solidFill>
                  <a:schemeClr val="tx1"/>
                </a:solidFill>
              </a:rPr>
              <a:t>donne</a:t>
            </a:r>
            <a:r>
              <a:rPr lang="en-US" sz="2000" b="1" dirty="0">
                <a:solidFill>
                  <a:schemeClr val="tx1"/>
                </a:solidFill>
              </a:rPr>
              <a:t> </a:t>
            </a:r>
            <a:endParaRPr lang="it-IT" sz="2000" dirty="0">
              <a:solidFill>
                <a:schemeClr val="tx1"/>
              </a:solidFill>
            </a:endParaRPr>
          </a:p>
        </p:txBody>
      </p:sp>
    </p:spTree>
    <p:extLst>
      <p:ext uri="{BB962C8B-B14F-4D97-AF65-F5344CB8AC3E}">
        <p14:creationId xmlns:p14="http://schemas.microsoft.com/office/powerpoint/2010/main" val="2616391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3193" y="-109346"/>
            <a:ext cx="10515600" cy="1325563"/>
          </a:xfrm>
        </p:spPr>
        <p:txBody>
          <a:bodyPr/>
          <a:lstStyle/>
          <a:p>
            <a:r>
              <a:rPr lang="en-US" b="1" dirty="0" err="1">
                <a:solidFill>
                  <a:srgbClr val="00B050"/>
                </a:solidFill>
              </a:rPr>
              <a:t>Codice</a:t>
            </a:r>
            <a:r>
              <a:rPr lang="en-US" b="1" dirty="0">
                <a:solidFill>
                  <a:srgbClr val="00B050"/>
                </a:solidFill>
              </a:rPr>
              <a:t> del </a:t>
            </a:r>
            <a:r>
              <a:rPr lang="en-US" b="1" dirty="0" err="1">
                <a:solidFill>
                  <a:srgbClr val="00B050"/>
                </a:solidFill>
              </a:rPr>
              <a:t>lavoro</a:t>
            </a:r>
            <a:r>
              <a:rPr lang="en-US" b="1" dirty="0">
                <a:solidFill>
                  <a:srgbClr val="00B050"/>
                </a:solidFill>
              </a:rPr>
              <a:t> del 1947 </a:t>
            </a:r>
            <a:endParaRPr lang="it-IT" b="1" dirty="0">
              <a:solidFill>
                <a:srgbClr val="00B050"/>
              </a:solidFill>
            </a:endParaRPr>
          </a:p>
        </p:txBody>
      </p:sp>
      <p:sp>
        <p:nvSpPr>
          <p:cNvPr id="3" name="Segnaposto contenuto 2"/>
          <p:cNvSpPr>
            <a:spLocks noGrp="1"/>
          </p:cNvSpPr>
          <p:nvPr>
            <p:ph idx="1"/>
          </p:nvPr>
        </p:nvSpPr>
        <p:spPr>
          <a:xfrm>
            <a:off x="312535" y="1065655"/>
            <a:ext cx="11016916" cy="4877552"/>
          </a:xfrm>
        </p:spPr>
        <p:txBody>
          <a:bodyPr>
            <a:normAutofit/>
          </a:bodyPr>
          <a:lstStyle/>
          <a:p>
            <a:pPr marL="0" indent="0">
              <a:buNone/>
            </a:pPr>
            <a:endParaRPr lang="en-US" dirty="0"/>
          </a:p>
          <a:p>
            <a:pPr marL="0" indent="0">
              <a:buNone/>
            </a:pPr>
            <a:r>
              <a:rPr lang="en-US" sz="2000" dirty="0" err="1"/>
              <a:t>Garantiva</a:t>
            </a:r>
            <a:r>
              <a:rPr lang="en-US" sz="2000" dirty="0"/>
              <a:t> ai </a:t>
            </a:r>
            <a:r>
              <a:rPr lang="en-US" sz="2000" dirty="0" err="1"/>
              <a:t>lavoratori</a:t>
            </a:r>
            <a:r>
              <a:rPr lang="en-US" sz="2000" dirty="0"/>
              <a:t> </a:t>
            </a:r>
            <a:r>
              <a:rPr lang="en-US" sz="2000" dirty="0" err="1"/>
              <a:t>diritto</a:t>
            </a:r>
            <a:r>
              <a:rPr lang="en-US" sz="2000" dirty="0"/>
              <a:t> a </a:t>
            </a:r>
          </a:p>
          <a:p>
            <a:pPr marL="0" indent="0">
              <a:buNone/>
            </a:pPr>
            <a:endParaRPr lang="en-US" sz="2000" dirty="0"/>
          </a:p>
          <a:p>
            <a:pPr marL="0" indent="0">
              <a:buNone/>
            </a:pPr>
            <a:r>
              <a:rPr lang="en-US" sz="2000" dirty="0" err="1"/>
              <a:t>Condizioni</a:t>
            </a:r>
            <a:r>
              <a:rPr lang="en-US" sz="2000" dirty="0"/>
              <a:t> </a:t>
            </a:r>
            <a:r>
              <a:rPr lang="en-US" sz="2000" dirty="0" err="1">
                <a:solidFill>
                  <a:srgbClr val="FF9933"/>
                </a:solidFill>
              </a:rPr>
              <a:t>Lavorative</a:t>
            </a:r>
            <a:r>
              <a:rPr lang="en-US" sz="2000" dirty="0">
                <a:solidFill>
                  <a:srgbClr val="FF9933"/>
                </a:solidFill>
              </a:rPr>
              <a:t> </a:t>
            </a:r>
            <a:r>
              <a:rPr lang="en-US" sz="2000" dirty="0" err="1">
                <a:solidFill>
                  <a:srgbClr val="FF9933"/>
                </a:solidFill>
              </a:rPr>
              <a:t>Degne</a:t>
            </a:r>
            <a:r>
              <a:rPr lang="en-US" sz="2000" dirty="0">
                <a:solidFill>
                  <a:srgbClr val="FF9933"/>
                </a:solidFill>
              </a:rPr>
              <a:t> </a:t>
            </a:r>
          </a:p>
          <a:p>
            <a:pPr marL="0" indent="0">
              <a:buNone/>
            </a:pPr>
            <a:endParaRPr lang="en-US" sz="2000" dirty="0">
              <a:solidFill>
                <a:srgbClr val="FF9933"/>
              </a:solidFill>
            </a:endParaRPr>
          </a:p>
          <a:p>
            <a:pPr marL="0" indent="0">
              <a:buNone/>
            </a:pPr>
            <a:r>
              <a:rPr lang="en-US" sz="2000" dirty="0" err="1"/>
              <a:t>copertura</a:t>
            </a:r>
            <a:r>
              <a:rPr lang="en-US" sz="2000" dirty="0"/>
              <a:t>  </a:t>
            </a:r>
            <a:r>
              <a:rPr lang="en-US" sz="2000" dirty="0" err="1"/>
              <a:t>assicurativa</a:t>
            </a:r>
            <a:r>
              <a:rPr lang="en-US" sz="2000" dirty="0"/>
              <a:t> salute </a:t>
            </a:r>
          </a:p>
          <a:p>
            <a:pPr marL="0" indent="0">
              <a:buNone/>
            </a:pPr>
            <a:endParaRPr lang="en-US" sz="2000" dirty="0">
              <a:solidFill>
                <a:srgbClr val="FF9933"/>
              </a:solidFill>
            </a:endParaRPr>
          </a:p>
          <a:p>
            <a:pPr marL="0" indent="0">
              <a:buNone/>
            </a:pPr>
            <a:r>
              <a:rPr lang="en-US" sz="2000" dirty="0" err="1">
                <a:solidFill>
                  <a:srgbClr val="FF9933"/>
                </a:solidFill>
              </a:rPr>
              <a:t>Negoziazione</a:t>
            </a:r>
            <a:r>
              <a:rPr lang="en-US" sz="2000" dirty="0">
                <a:solidFill>
                  <a:srgbClr val="FF9933"/>
                </a:solidFill>
              </a:rPr>
              <a:t> </a:t>
            </a:r>
            <a:r>
              <a:rPr lang="en-US" sz="2000" dirty="0" err="1">
                <a:solidFill>
                  <a:srgbClr val="FF9933"/>
                </a:solidFill>
              </a:rPr>
              <a:t>Collettiva</a:t>
            </a:r>
            <a:r>
              <a:rPr lang="en-US" sz="2000" dirty="0">
                <a:solidFill>
                  <a:srgbClr val="FF9933"/>
                </a:solidFill>
              </a:rPr>
              <a:t> </a:t>
            </a:r>
            <a:r>
              <a:rPr lang="en-US" sz="2000" dirty="0" err="1">
                <a:solidFill>
                  <a:srgbClr val="FF9933"/>
                </a:solidFill>
              </a:rPr>
              <a:t>attraverso</a:t>
            </a:r>
            <a:r>
              <a:rPr lang="en-US" sz="2000" dirty="0">
                <a:solidFill>
                  <a:srgbClr val="FF9933"/>
                </a:solidFill>
              </a:rPr>
              <a:t> </a:t>
            </a:r>
            <a:r>
              <a:rPr lang="en-US" sz="2000" dirty="0" err="1">
                <a:solidFill>
                  <a:srgbClr val="FF9933"/>
                </a:solidFill>
              </a:rPr>
              <a:t>sindacati</a:t>
            </a:r>
            <a:r>
              <a:rPr lang="en-US" sz="2000" dirty="0">
                <a:solidFill>
                  <a:srgbClr val="FF9933"/>
                </a:solidFill>
              </a:rPr>
              <a:t> a </a:t>
            </a:r>
            <a:r>
              <a:rPr lang="en-US" sz="2000" dirty="0" err="1">
                <a:solidFill>
                  <a:srgbClr val="FF9933"/>
                </a:solidFill>
              </a:rPr>
              <a:t>loro</a:t>
            </a:r>
            <a:r>
              <a:rPr lang="en-US" sz="2000" dirty="0">
                <a:solidFill>
                  <a:srgbClr val="FF9933"/>
                </a:solidFill>
              </a:rPr>
              <a:t> </a:t>
            </a:r>
            <a:r>
              <a:rPr lang="en-US" sz="2000" dirty="0" err="1">
                <a:solidFill>
                  <a:srgbClr val="FF9933"/>
                </a:solidFill>
              </a:rPr>
              <a:t>scelta</a:t>
            </a:r>
            <a:endParaRPr lang="it-IT" sz="2000" dirty="0"/>
          </a:p>
          <a:p>
            <a:pPr marL="0" indent="0">
              <a:buNone/>
            </a:pPr>
            <a:endParaRPr lang="it-IT" sz="2000" dirty="0"/>
          </a:p>
          <a:p>
            <a:pPr marL="0" indent="0">
              <a:buNone/>
            </a:pPr>
            <a:r>
              <a:rPr lang="it-IT" sz="2000" dirty="0"/>
              <a:t>Congedi </a:t>
            </a:r>
            <a:r>
              <a:rPr lang="it-IT" sz="2000" dirty="0">
                <a:solidFill>
                  <a:srgbClr val="FF66FF"/>
                </a:solidFill>
              </a:rPr>
              <a:t>maternità obbligatori</a:t>
            </a:r>
            <a:endParaRPr lang="it-IT" sz="2000" dirty="0"/>
          </a:p>
          <a:p>
            <a:pPr marL="0" indent="0">
              <a:buNone/>
            </a:pPr>
            <a:endParaRPr lang="it-IT" sz="2000" dirty="0"/>
          </a:p>
          <a:p>
            <a:pPr marL="0" indent="0">
              <a:buNone/>
            </a:pPr>
            <a:endParaRPr lang="it-IT" sz="2000" dirty="0"/>
          </a:p>
          <a:p>
            <a:pPr marL="0" indent="0">
              <a:buNone/>
            </a:pPr>
            <a:endParaRPr lang="it-IT" sz="2000" dirty="0"/>
          </a:p>
        </p:txBody>
      </p:sp>
      <p:pic>
        <p:nvPicPr>
          <p:cNvPr id="4" name="Immagine 3"/>
          <p:cNvPicPr>
            <a:picLocks noChangeAspect="1"/>
          </p:cNvPicPr>
          <p:nvPr/>
        </p:nvPicPr>
        <p:blipFill>
          <a:blip r:embed="rId2" cstate="print"/>
          <a:stretch>
            <a:fillRect/>
          </a:stretch>
        </p:blipFill>
        <p:spPr>
          <a:xfrm>
            <a:off x="5335146" y="1440879"/>
            <a:ext cx="4216249" cy="2361100"/>
          </a:xfrm>
          <a:prstGeom prst="rect">
            <a:avLst/>
          </a:prstGeom>
        </p:spPr>
      </p:pic>
    </p:spTree>
    <p:extLst>
      <p:ext uri="{BB962C8B-B14F-4D97-AF65-F5344CB8AC3E}">
        <p14:creationId xmlns:p14="http://schemas.microsoft.com/office/powerpoint/2010/main" val="2515202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8194" y="-521775"/>
            <a:ext cx="10515600" cy="1325563"/>
          </a:xfrm>
        </p:spPr>
        <p:txBody>
          <a:bodyPr/>
          <a:lstStyle/>
          <a:p>
            <a:endParaRPr lang="it-IT" dirty="0"/>
          </a:p>
        </p:txBody>
      </p:sp>
      <p:sp>
        <p:nvSpPr>
          <p:cNvPr id="3" name="Segnaposto contenuto 2"/>
          <p:cNvSpPr>
            <a:spLocks noGrp="1"/>
          </p:cNvSpPr>
          <p:nvPr>
            <p:ph idx="1"/>
          </p:nvPr>
        </p:nvSpPr>
        <p:spPr>
          <a:xfrm>
            <a:off x="443060" y="1113780"/>
            <a:ext cx="10910740" cy="5063183"/>
          </a:xfrm>
        </p:spPr>
        <p:txBody>
          <a:bodyPr>
            <a:normAutofit/>
          </a:bodyPr>
          <a:lstStyle/>
          <a:p>
            <a:pPr marL="0" indent="0">
              <a:buNone/>
            </a:pPr>
            <a:r>
              <a:rPr lang="en-US" sz="2000" dirty="0" err="1"/>
              <a:t>Nonostante</a:t>
            </a:r>
            <a:r>
              <a:rPr lang="en-US" sz="2000" dirty="0"/>
              <a:t> la </a:t>
            </a:r>
            <a:r>
              <a:rPr lang="en-US" sz="2000" dirty="0" err="1"/>
              <a:t>costituzione</a:t>
            </a:r>
            <a:r>
              <a:rPr lang="en-US" sz="2000" dirty="0"/>
              <a:t> del 1945 </a:t>
            </a:r>
            <a:r>
              <a:rPr lang="en-US" sz="2000" dirty="0" err="1"/>
              <a:t>permettesse</a:t>
            </a:r>
            <a:r>
              <a:rPr lang="en-US" sz="2000" dirty="0"/>
              <a:t> </a:t>
            </a:r>
            <a:r>
              <a:rPr lang="en-US" sz="2000" dirty="0" err="1"/>
              <a:t>l’espropriazione</a:t>
            </a:r>
            <a:r>
              <a:rPr lang="en-US" sz="2000" dirty="0"/>
              <a:t> </a:t>
            </a:r>
            <a:r>
              <a:rPr lang="en-US" sz="2000" dirty="0" err="1"/>
              <a:t>della</a:t>
            </a:r>
            <a:r>
              <a:rPr lang="en-US" sz="2000" dirty="0"/>
              <a:t> </a:t>
            </a:r>
          </a:p>
          <a:p>
            <a:pPr marL="0" indent="0">
              <a:buNone/>
            </a:pPr>
            <a:r>
              <a:rPr lang="en-US" sz="2000" dirty="0"/>
              <a:t> </a:t>
            </a:r>
            <a:r>
              <a:rPr lang="en-US" sz="2000" dirty="0" err="1"/>
              <a:t>proprietà</a:t>
            </a:r>
            <a:r>
              <a:rPr lang="en-US" sz="2000" dirty="0"/>
              <a:t> private </a:t>
            </a:r>
            <a:r>
              <a:rPr lang="en-US" sz="2000" dirty="0" err="1"/>
              <a:t>nel</a:t>
            </a:r>
            <a:r>
              <a:rPr lang="en-US" sz="2000" dirty="0"/>
              <a:t> </a:t>
            </a:r>
            <a:r>
              <a:rPr lang="en-US" sz="2000" dirty="0" err="1"/>
              <a:t>nome</a:t>
            </a:r>
            <a:r>
              <a:rPr lang="en-US" sz="2000" dirty="0"/>
              <a:t> </a:t>
            </a:r>
            <a:r>
              <a:rPr lang="en-US" sz="2000" dirty="0" err="1"/>
              <a:t>dell’interesse</a:t>
            </a:r>
            <a:r>
              <a:rPr lang="en-US" sz="2000" dirty="0"/>
              <a:t> </a:t>
            </a:r>
            <a:r>
              <a:rPr lang="en-US" sz="2000" dirty="0" err="1"/>
              <a:t>nazionale</a:t>
            </a:r>
            <a:r>
              <a:rPr lang="en-US" sz="2000" dirty="0"/>
              <a:t>, </a:t>
            </a:r>
            <a:r>
              <a:rPr lang="en-US" sz="2000" dirty="0">
                <a:solidFill>
                  <a:srgbClr val="00B0F0"/>
                </a:solidFill>
              </a:rPr>
              <a:t>la </a:t>
            </a:r>
            <a:r>
              <a:rPr lang="en-US" sz="2000" dirty="0" err="1">
                <a:solidFill>
                  <a:srgbClr val="00B0F0"/>
                </a:solidFill>
              </a:rPr>
              <a:t>riforma</a:t>
            </a:r>
            <a:r>
              <a:rPr lang="en-US" sz="2000" dirty="0">
                <a:solidFill>
                  <a:srgbClr val="00B0F0"/>
                </a:solidFill>
              </a:rPr>
              <a:t> </a:t>
            </a:r>
            <a:r>
              <a:rPr lang="en-US" sz="2000" dirty="0" err="1">
                <a:solidFill>
                  <a:srgbClr val="00B0F0"/>
                </a:solidFill>
              </a:rPr>
              <a:t>agraria</a:t>
            </a:r>
            <a:r>
              <a:rPr lang="en-US" sz="2000" dirty="0">
                <a:solidFill>
                  <a:srgbClr val="00B0F0"/>
                </a:solidFill>
              </a:rPr>
              <a:t> di </a:t>
            </a:r>
            <a:r>
              <a:rPr lang="en-US" sz="2000" dirty="0"/>
              <a:t> </a:t>
            </a:r>
            <a:r>
              <a:rPr lang="en-US" sz="2000" dirty="0" err="1">
                <a:solidFill>
                  <a:srgbClr val="00B0F0"/>
                </a:solidFill>
              </a:rPr>
              <a:t>Arévalo</a:t>
            </a:r>
            <a:r>
              <a:rPr lang="en-US" sz="2000" dirty="0">
                <a:solidFill>
                  <a:srgbClr val="00B0F0"/>
                </a:solidFill>
              </a:rPr>
              <a:t>  era </a:t>
            </a:r>
            <a:r>
              <a:rPr lang="en-US" sz="2000" dirty="0" err="1">
                <a:solidFill>
                  <a:srgbClr val="00B0F0"/>
                </a:solidFill>
              </a:rPr>
              <a:t>decisamente</a:t>
            </a:r>
            <a:r>
              <a:rPr lang="en-US" sz="2000" dirty="0">
                <a:solidFill>
                  <a:srgbClr val="00B0F0"/>
                </a:solidFill>
              </a:rPr>
              <a:t> </a:t>
            </a:r>
            <a:r>
              <a:rPr lang="it-IT" sz="2000" dirty="0">
                <a:solidFill>
                  <a:srgbClr val="00B0F0"/>
                </a:solidFill>
              </a:rPr>
              <a:t>moderata</a:t>
            </a:r>
            <a:r>
              <a:rPr lang="it-IT" sz="2000" dirty="0"/>
              <a:t>.</a:t>
            </a:r>
          </a:p>
          <a:p>
            <a:pPr marL="0" indent="0">
              <a:buNone/>
            </a:pPr>
            <a:endParaRPr lang="it-IT" sz="2000" dirty="0"/>
          </a:p>
          <a:p>
            <a:pPr marL="0" indent="0">
              <a:buNone/>
            </a:pPr>
            <a:endParaRPr lang="it-IT" sz="2000" dirty="0"/>
          </a:p>
          <a:p>
            <a:pPr marL="0" indent="0">
              <a:buNone/>
            </a:pPr>
            <a:r>
              <a:rPr lang="en-US" sz="2000" dirty="0"/>
              <a:t>Una </a:t>
            </a:r>
            <a:r>
              <a:rPr lang="en-US" sz="2000" dirty="0" err="1"/>
              <a:t>nuova</a:t>
            </a:r>
            <a:r>
              <a:rPr lang="en-US" sz="2000" dirty="0"/>
              <a:t> </a:t>
            </a:r>
            <a:r>
              <a:rPr lang="en-US" sz="2000" dirty="0" err="1"/>
              <a:t>legge</a:t>
            </a:r>
            <a:r>
              <a:rPr lang="en-US" sz="2000" dirty="0"/>
              <a:t> </a:t>
            </a:r>
            <a:r>
              <a:rPr lang="en-US" sz="2000" dirty="0" err="1"/>
              <a:t>proteggeva</a:t>
            </a:r>
            <a:r>
              <a:rPr lang="en-US" sz="2000" dirty="0"/>
              <a:t> I </a:t>
            </a:r>
            <a:r>
              <a:rPr lang="en-US" sz="2000" dirty="0" err="1"/>
              <a:t>contadini</a:t>
            </a:r>
            <a:r>
              <a:rPr lang="en-US" sz="2000" dirty="0"/>
              <a:t> e </a:t>
            </a:r>
            <a:r>
              <a:rPr lang="en-US" sz="2000" dirty="0" err="1"/>
              <a:t>rendeva</a:t>
            </a:r>
            <a:r>
              <a:rPr lang="en-US" sz="2000" dirty="0"/>
              <a:t> </a:t>
            </a:r>
            <a:r>
              <a:rPr lang="en-US" sz="2000" dirty="0" err="1"/>
              <a:t>loro</a:t>
            </a:r>
            <a:r>
              <a:rPr lang="en-US" sz="2000" dirty="0"/>
              <a:t> le </a:t>
            </a:r>
            <a:r>
              <a:rPr lang="en-US" sz="2000" dirty="0" err="1"/>
              <a:t>terre</a:t>
            </a:r>
            <a:r>
              <a:rPr lang="en-US" sz="2000" dirty="0"/>
              <a:t> </a:t>
            </a:r>
            <a:r>
              <a:rPr lang="en-US" sz="2000" dirty="0" err="1"/>
              <a:t>incolte</a:t>
            </a:r>
            <a:r>
              <a:rPr lang="en-US" sz="2000" dirty="0"/>
              <a:t>, ma di </a:t>
            </a:r>
            <a:r>
              <a:rPr lang="en-US" sz="2000" dirty="0" err="1"/>
              <a:t>fatto</a:t>
            </a:r>
            <a:r>
              <a:rPr lang="en-US" sz="2000" dirty="0"/>
              <a:t> il </a:t>
            </a:r>
            <a:r>
              <a:rPr lang="en-US" sz="2000" dirty="0" err="1"/>
              <a:t>sistema</a:t>
            </a:r>
            <a:r>
              <a:rPr lang="en-US" sz="2000" dirty="0"/>
              <a:t> del </a:t>
            </a:r>
            <a:r>
              <a:rPr lang="en-US" sz="2000" dirty="0" err="1">
                <a:solidFill>
                  <a:srgbClr val="C00000"/>
                </a:solidFill>
              </a:rPr>
              <a:t>latifondo</a:t>
            </a:r>
            <a:r>
              <a:rPr lang="en-US" sz="2000" dirty="0">
                <a:solidFill>
                  <a:srgbClr val="C00000"/>
                </a:solidFill>
              </a:rPr>
              <a:t> </a:t>
            </a:r>
            <a:r>
              <a:rPr lang="en-US" sz="2000" dirty="0" err="1">
                <a:solidFill>
                  <a:srgbClr val="C00000"/>
                </a:solidFill>
              </a:rPr>
              <a:t>rimaneva</a:t>
            </a:r>
            <a:r>
              <a:rPr lang="en-US" sz="2000" dirty="0">
                <a:solidFill>
                  <a:srgbClr val="C00000"/>
                </a:solidFill>
              </a:rPr>
              <a:t> </a:t>
            </a:r>
            <a:r>
              <a:rPr lang="en-US" sz="2000" dirty="0" err="1">
                <a:solidFill>
                  <a:srgbClr val="C00000"/>
                </a:solidFill>
              </a:rPr>
              <a:t>intatto</a:t>
            </a:r>
            <a:r>
              <a:rPr lang="en-US" sz="2000" dirty="0"/>
              <a:t>.</a:t>
            </a:r>
            <a:endParaRPr lang="it-IT" sz="2000" dirty="0"/>
          </a:p>
        </p:txBody>
      </p:sp>
      <p:pic>
        <p:nvPicPr>
          <p:cNvPr id="4" name="Immagine 3"/>
          <p:cNvPicPr>
            <a:picLocks noChangeAspect="1"/>
          </p:cNvPicPr>
          <p:nvPr/>
        </p:nvPicPr>
        <p:blipFill>
          <a:blip r:embed="rId2" cstate="print"/>
          <a:stretch>
            <a:fillRect/>
          </a:stretch>
        </p:blipFill>
        <p:spPr>
          <a:xfrm>
            <a:off x="5875994" y="4217426"/>
            <a:ext cx="2944659" cy="1959537"/>
          </a:xfrm>
          <a:prstGeom prst="rect">
            <a:avLst/>
          </a:prstGeom>
        </p:spPr>
      </p:pic>
    </p:spTree>
    <p:extLst>
      <p:ext uri="{BB962C8B-B14F-4D97-AF65-F5344CB8AC3E}">
        <p14:creationId xmlns:p14="http://schemas.microsoft.com/office/powerpoint/2010/main" val="350919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7030A0"/>
                </a:solidFill>
              </a:rPr>
              <a:t>esperimenti rivoluzionari</a:t>
            </a:r>
            <a:endParaRPr lang="it-IT" dirty="0"/>
          </a:p>
        </p:txBody>
      </p:sp>
      <p:sp>
        <p:nvSpPr>
          <p:cNvPr id="3" name="Segnaposto contenuto 2"/>
          <p:cNvSpPr>
            <a:spLocks noGrp="1"/>
          </p:cNvSpPr>
          <p:nvPr>
            <p:ph idx="1"/>
          </p:nvPr>
        </p:nvSpPr>
        <p:spPr>
          <a:xfrm>
            <a:off x="611319" y="1763748"/>
            <a:ext cx="10515600" cy="4351338"/>
          </a:xfrm>
        </p:spPr>
        <p:txBody>
          <a:bodyPr>
            <a:normAutofit fontScale="77500" lnSpcReduction="20000"/>
          </a:bodyPr>
          <a:lstStyle/>
          <a:p>
            <a:pPr marL="0" indent="0">
              <a:buNone/>
            </a:pPr>
            <a:r>
              <a:rPr lang="it-IT" dirty="0"/>
              <a:t> </a:t>
            </a:r>
          </a:p>
          <a:p>
            <a:pPr marL="0" indent="0">
              <a:buNone/>
            </a:pPr>
            <a:endParaRPr lang="it-IT" dirty="0"/>
          </a:p>
          <a:p>
            <a:pPr marL="0" indent="0">
              <a:buNone/>
            </a:pPr>
            <a:r>
              <a:rPr lang="it-IT" sz="3200" dirty="0">
                <a:solidFill>
                  <a:srgbClr val="FFC000"/>
                </a:solidFill>
              </a:rPr>
              <a:t>Anni 1940 -Primi anni 1950  </a:t>
            </a:r>
          </a:p>
          <a:p>
            <a:pPr marL="0" indent="0">
              <a:buNone/>
            </a:pPr>
            <a:endParaRPr lang="en-US" sz="3200" dirty="0"/>
          </a:p>
          <a:p>
            <a:pPr marL="0" indent="0">
              <a:buNone/>
            </a:pPr>
            <a:r>
              <a:rPr lang="en-US" sz="3200" dirty="0" err="1"/>
              <a:t>Populismo</a:t>
            </a:r>
            <a:r>
              <a:rPr lang="en-US" sz="3200" dirty="0"/>
              <a:t> </a:t>
            </a:r>
            <a:endParaRPr lang="en-US" sz="3200" dirty="0">
              <a:solidFill>
                <a:srgbClr val="C00000"/>
              </a:solidFill>
            </a:endParaRPr>
          </a:p>
          <a:p>
            <a:pPr marL="0" indent="0">
              <a:buNone/>
            </a:pPr>
            <a:r>
              <a:rPr lang="en-US" sz="3200" dirty="0" err="1">
                <a:solidFill>
                  <a:schemeClr val="accent2">
                    <a:lumMod val="75000"/>
                  </a:schemeClr>
                </a:solidFill>
              </a:rPr>
              <a:t>Modello</a:t>
            </a:r>
            <a:r>
              <a:rPr lang="en-US" sz="3200" dirty="0">
                <a:solidFill>
                  <a:schemeClr val="accent2">
                    <a:lumMod val="75000"/>
                  </a:schemeClr>
                </a:solidFill>
              </a:rPr>
              <a:t> ISI </a:t>
            </a:r>
            <a:endParaRPr lang="en-US" sz="3200" dirty="0"/>
          </a:p>
          <a:p>
            <a:pPr marL="0" indent="0">
              <a:buNone/>
            </a:pPr>
            <a:r>
              <a:rPr lang="en-US" sz="3200" dirty="0" err="1">
                <a:solidFill>
                  <a:srgbClr val="FF66FF"/>
                </a:solidFill>
              </a:rPr>
              <a:t>Processi</a:t>
            </a:r>
            <a:r>
              <a:rPr lang="en-US" sz="3200" dirty="0">
                <a:solidFill>
                  <a:srgbClr val="FF66FF"/>
                </a:solidFill>
              </a:rPr>
              <a:t> di </a:t>
            </a:r>
            <a:r>
              <a:rPr lang="en-US" sz="3200" dirty="0" err="1">
                <a:solidFill>
                  <a:srgbClr val="FF66FF"/>
                </a:solidFill>
              </a:rPr>
              <a:t>Modernizzazione</a:t>
            </a:r>
            <a:r>
              <a:rPr lang="en-US" sz="3200" dirty="0">
                <a:solidFill>
                  <a:srgbClr val="FF66FF"/>
                </a:solidFill>
              </a:rPr>
              <a:t> </a:t>
            </a:r>
          </a:p>
          <a:p>
            <a:pPr marL="0" indent="0">
              <a:buNone/>
            </a:pPr>
            <a:r>
              <a:rPr lang="en-US" sz="3200" b="1" dirty="0" err="1">
                <a:solidFill>
                  <a:schemeClr val="accent5">
                    <a:lumMod val="60000"/>
                    <a:lumOff val="40000"/>
                  </a:schemeClr>
                </a:solidFill>
              </a:rPr>
              <a:t>Migrazione</a:t>
            </a:r>
            <a:r>
              <a:rPr lang="en-US" sz="3200" b="1" dirty="0">
                <a:solidFill>
                  <a:schemeClr val="accent5">
                    <a:lumMod val="60000"/>
                    <a:lumOff val="40000"/>
                  </a:schemeClr>
                </a:solidFill>
              </a:rPr>
              <a:t> </a:t>
            </a:r>
            <a:r>
              <a:rPr lang="en-US" sz="3200" b="1" dirty="0" err="1">
                <a:solidFill>
                  <a:schemeClr val="accent5">
                    <a:lumMod val="60000"/>
                    <a:lumOff val="40000"/>
                  </a:schemeClr>
                </a:solidFill>
              </a:rPr>
              <a:t>rurali</a:t>
            </a:r>
            <a:r>
              <a:rPr lang="en-US" sz="3200" b="1" dirty="0">
                <a:solidFill>
                  <a:schemeClr val="accent5">
                    <a:lumMod val="60000"/>
                    <a:lumOff val="40000"/>
                  </a:schemeClr>
                </a:solidFill>
              </a:rPr>
              <a:t>-urbane </a:t>
            </a:r>
          </a:p>
          <a:p>
            <a:pPr marL="0" indent="0">
              <a:buNone/>
            </a:pPr>
            <a:endParaRPr lang="en-US" sz="3200" b="1" dirty="0">
              <a:solidFill>
                <a:schemeClr val="accent5">
                  <a:lumMod val="60000"/>
                  <a:lumOff val="40000"/>
                </a:schemeClr>
              </a:solidFill>
            </a:endParaRPr>
          </a:p>
          <a:p>
            <a:pPr marL="0" indent="0">
              <a:buNone/>
            </a:pPr>
            <a:r>
              <a:rPr lang="en-US" sz="4800" b="1" dirty="0" err="1">
                <a:solidFill>
                  <a:schemeClr val="tx1"/>
                </a:solidFill>
              </a:rPr>
              <a:t>Enormi</a:t>
            </a:r>
            <a:r>
              <a:rPr lang="en-US" sz="4800" b="1" dirty="0">
                <a:solidFill>
                  <a:schemeClr val="tx1"/>
                </a:solidFill>
              </a:rPr>
              <a:t> </a:t>
            </a:r>
            <a:r>
              <a:rPr lang="en-US" sz="4800" b="1" dirty="0" err="1">
                <a:solidFill>
                  <a:schemeClr val="tx1"/>
                </a:solidFill>
              </a:rPr>
              <a:t>aspettative</a:t>
            </a:r>
            <a:r>
              <a:rPr lang="en-US" sz="4800" b="1" dirty="0">
                <a:solidFill>
                  <a:schemeClr val="tx1"/>
                </a:solidFill>
              </a:rPr>
              <a:t> </a:t>
            </a:r>
            <a:r>
              <a:rPr lang="en-US" sz="4800" b="1" dirty="0" err="1">
                <a:solidFill>
                  <a:schemeClr val="tx1"/>
                </a:solidFill>
              </a:rPr>
              <a:t>sollevate</a:t>
            </a:r>
            <a:r>
              <a:rPr lang="en-US" sz="4800" b="1" dirty="0">
                <a:solidFill>
                  <a:schemeClr val="tx1"/>
                </a:solidFill>
              </a:rPr>
              <a:t> </a:t>
            </a:r>
            <a:endParaRPr lang="it-IT" sz="3200" dirty="0">
              <a:solidFill>
                <a:schemeClr val="tx1"/>
              </a:solidFill>
            </a:endParaRPr>
          </a:p>
          <a:p>
            <a:pPr marL="0" indent="0">
              <a:buNone/>
            </a:pPr>
            <a:endParaRPr lang="it-IT" sz="3200" dirty="0">
              <a:solidFill>
                <a:srgbClr val="FFC000"/>
              </a:solidFill>
            </a:endParaRPr>
          </a:p>
        </p:txBody>
      </p:sp>
      <p:pic>
        <p:nvPicPr>
          <p:cNvPr id="4" name="Immagine 3"/>
          <p:cNvPicPr>
            <a:picLocks noChangeAspect="1"/>
          </p:cNvPicPr>
          <p:nvPr/>
        </p:nvPicPr>
        <p:blipFill>
          <a:blip r:embed="rId2" cstate="print"/>
          <a:stretch>
            <a:fillRect/>
          </a:stretch>
        </p:blipFill>
        <p:spPr>
          <a:xfrm>
            <a:off x="8510158" y="2153412"/>
            <a:ext cx="2120931" cy="3403075"/>
          </a:xfrm>
          <a:prstGeom prst="rect">
            <a:avLst/>
          </a:prstGeom>
        </p:spPr>
      </p:pic>
    </p:spTree>
    <p:extLst>
      <p:ext uri="{BB962C8B-B14F-4D97-AF65-F5344CB8AC3E}">
        <p14:creationId xmlns:p14="http://schemas.microsoft.com/office/powerpoint/2010/main" val="180144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solidFill>
                  <a:schemeClr val="accent6">
                    <a:lumMod val="75000"/>
                  </a:schemeClr>
                </a:solidFill>
              </a:rPr>
              <a:t>Guatemala, 1950 </a:t>
            </a:r>
            <a:endParaRPr lang="it-IT" dirty="0"/>
          </a:p>
        </p:txBody>
      </p:sp>
      <p:sp>
        <p:nvSpPr>
          <p:cNvPr id="3" name="Segnaposto contenuto 2"/>
          <p:cNvSpPr>
            <a:spLocks noGrp="1"/>
          </p:cNvSpPr>
          <p:nvPr>
            <p:ph idx="1"/>
          </p:nvPr>
        </p:nvSpPr>
        <p:spPr>
          <a:xfrm>
            <a:off x="1715678" y="2441542"/>
            <a:ext cx="8245186" cy="3298485"/>
          </a:xfrm>
        </p:spPr>
        <p:txBody>
          <a:bodyPr>
            <a:normAutofit/>
          </a:bodyPr>
          <a:lstStyle/>
          <a:p>
            <a:pPr marL="0" indent="0">
              <a:buNone/>
            </a:pPr>
            <a:r>
              <a:rPr lang="it-IT" sz="2000" dirty="0"/>
              <a:t>Alla </a:t>
            </a:r>
            <a:r>
              <a:rPr lang="it-IT" sz="2000" b="1" dirty="0">
                <a:solidFill>
                  <a:srgbClr val="00B0F0"/>
                </a:solidFill>
              </a:rPr>
              <a:t>presidenza va </a:t>
            </a:r>
            <a:r>
              <a:rPr lang="it-IT" sz="2000" b="1" dirty="0" err="1">
                <a:solidFill>
                  <a:srgbClr val="00B0F0"/>
                </a:solidFill>
              </a:rPr>
              <a:t>Jacobo</a:t>
            </a:r>
            <a:r>
              <a:rPr lang="it-IT" sz="2000" b="1" dirty="0">
                <a:solidFill>
                  <a:srgbClr val="00B0F0"/>
                </a:solidFill>
              </a:rPr>
              <a:t> Arbenz</a:t>
            </a:r>
          </a:p>
          <a:p>
            <a:pPr marL="0" indent="0">
              <a:buNone/>
            </a:pPr>
            <a:r>
              <a:rPr lang="en-US" sz="2000" dirty="0"/>
              <a:t>(1950-1954) </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err="1"/>
              <a:t>Implementa</a:t>
            </a:r>
            <a:r>
              <a:rPr lang="en-US" sz="2000" dirty="0"/>
              <a:t> </a:t>
            </a:r>
            <a:r>
              <a:rPr lang="en-US" sz="2000" dirty="0" err="1"/>
              <a:t>un’accellerata</a:t>
            </a:r>
            <a:r>
              <a:rPr lang="en-US" sz="2000" dirty="0"/>
              <a:t> </a:t>
            </a:r>
            <a:r>
              <a:rPr lang="en-US" sz="2000" b="1" dirty="0" err="1">
                <a:solidFill>
                  <a:srgbClr val="92D050"/>
                </a:solidFill>
              </a:rPr>
              <a:t>riforma</a:t>
            </a:r>
            <a:r>
              <a:rPr lang="en-US" sz="2000" b="1" dirty="0">
                <a:solidFill>
                  <a:srgbClr val="92D050"/>
                </a:solidFill>
              </a:rPr>
              <a:t> </a:t>
            </a:r>
            <a:r>
              <a:rPr lang="en-US" sz="2000" b="1" dirty="0" err="1">
                <a:solidFill>
                  <a:srgbClr val="92D050"/>
                </a:solidFill>
              </a:rPr>
              <a:t>agraria</a:t>
            </a:r>
            <a:endParaRPr lang="en-US" sz="2000" b="1" dirty="0">
              <a:solidFill>
                <a:srgbClr val="92D050"/>
              </a:solidFill>
            </a:endParaRPr>
          </a:p>
          <a:p>
            <a:pPr marL="0" indent="0">
              <a:buNone/>
            </a:pPr>
            <a:r>
              <a:rPr lang="en-US" sz="2000" b="1" dirty="0">
                <a:solidFill>
                  <a:srgbClr val="92D050"/>
                </a:solidFill>
              </a:rPr>
              <a:t>Con lo </a:t>
            </a:r>
            <a:r>
              <a:rPr lang="en-US" sz="2000" b="1" dirty="0" err="1">
                <a:solidFill>
                  <a:srgbClr val="92D050"/>
                </a:solidFill>
              </a:rPr>
              <a:t>scopo</a:t>
            </a:r>
            <a:r>
              <a:rPr lang="en-US" sz="2000" b="1" dirty="0">
                <a:solidFill>
                  <a:srgbClr val="92D050"/>
                </a:solidFill>
              </a:rPr>
              <a:t> di </a:t>
            </a:r>
            <a:r>
              <a:rPr lang="en-US" sz="2000" dirty="0" err="1">
                <a:solidFill>
                  <a:srgbClr val="7030A0"/>
                </a:solidFill>
              </a:rPr>
              <a:t>modernizzare</a:t>
            </a:r>
            <a:r>
              <a:rPr lang="en-US" sz="2000" dirty="0">
                <a:solidFill>
                  <a:srgbClr val="7030A0"/>
                </a:solidFill>
              </a:rPr>
              <a:t> il </a:t>
            </a:r>
            <a:r>
              <a:rPr lang="en-US" sz="2000" dirty="0" err="1">
                <a:solidFill>
                  <a:srgbClr val="7030A0"/>
                </a:solidFill>
              </a:rPr>
              <a:t>paese</a:t>
            </a:r>
            <a:r>
              <a:rPr lang="en-US" sz="2000" dirty="0">
                <a:solidFill>
                  <a:srgbClr val="7030A0"/>
                </a:solidFill>
              </a:rPr>
              <a:t> </a:t>
            </a:r>
            <a:endParaRPr lang="it-IT" sz="2000" dirty="0"/>
          </a:p>
        </p:txBody>
      </p:sp>
      <p:pic>
        <p:nvPicPr>
          <p:cNvPr id="4" name="Immagine 3"/>
          <p:cNvPicPr>
            <a:picLocks noChangeAspect="1"/>
          </p:cNvPicPr>
          <p:nvPr/>
        </p:nvPicPr>
        <p:blipFill>
          <a:blip r:embed="rId2" cstate="print"/>
          <a:stretch>
            <a:fillRect/>
          </a:stretch>
        </p:blipFill>
        <p:spPr>
          <a:xfrm>
            <a:off x="7330912" y="2975608"/>
            <a:ext cx="2162175" cy="2114550"/>
          </a:xfrm>
          <a:prstGeom prst="rect">
            <a:avLst/>
          </a:prstGeom>
        </p:spPr>
      </p:pic>
    </p:spTree>
    <p:extLst>
      <p:ext uri="{BB962C8B-B14F-4D97-AF65-F5344CB8AC3E}">
        <p14:creationId xmlns:p14="http://schemas.microsoft.com/office/powerpoint/2010/main" val="878883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00B0F0"/>
                </a:solidFill>
              </a:rPr>
              <a:t>Presidente Arbenz (1950-54)</a:t>
            </a:r>
            <a:br>
              <a:rPr lang="it-IT" b="1" dirty="0">
                <a:solidFill>
                  <a:srgbClr val="00B0F0"/>
                </a:solidFill>
              </a:rPr>
            </a:br>
            <a:endParaRPr lang="it-IT" dirty="0"/>
          </a:p>
        </p:txBody>
      </p:sp>
      <p:sp>
        <p:nvSpPr>
          <p:cNvPr id="3" name="Segnaposto contenuto 2"/>
          <p:cNvSpPr>
            <a:spLocks noGrp="1"/>
          </p:cNvSpPr>
          <p:nvPr>
            <p:ph idx="1"/>
          </p:nvPr>
        </p:nvSpPr>
        <p:spPr/>
        <p:txBody>
          <a:bodyPr>
            <a:normAutofit/>
          </a:bodyPr>
          <a:lstStyle/>
          <a:p>
            <a:pPr marL="0" indent="0">
              <a:buNone/>
            </a:pPr>
            <a:r>
              <a:rPr lang="en-US" dirty="0" err="1"/>
              <a:t>Tentava</a:t>
            </a:r>
            <a:r>
              <a:rPr lang="en-US" dirty="0"/>
              <a:t> di </a:t>
            </a:r>
            <a:r>
              <a:rPr lang="en-US" dirty="0" err="1"/>
              <a:t>convertire</a:t>
            </a:r>
            <a:r>
              <a:rPr lang="en-US" dirty="0"/>
              <a:t> il Guatemala da una </a:t>
            </a:r>
            <a:r>
              <a:rPr lang="en-US" dirty="0" err="1">
                <a:solidFill>
                  <a:srgbClr val="FF9933"/>
                </a:solidFill>
              </a:rPr>
              <a:t>nazione</a:t>
            </a:r>
            <a:r>
              <a:rPr lang="en-US" dirty="0">
                <a:solidFill>
                  <a:srgbClr val="FF9933"/>
                </a:solidFill>
              </a:rPr>
              <a:t> </a:t>
            </a:r>
            <a:r>
              <a:rPr lang="en-US" dirty="0" err="1">
                <a:solidFill>
                  <a:srgbClr val="FF9933"/>
                </a:solidFill>
              </a:rPr>
              <a:t>dipendente</a:t>
            </a:r>
            <a:r>
              <a:rPr lang="en-US" dirty="0">
                <a:solidFill>
                  <a:srgbClr val="FF9933"/>
                </a:solidFill>
              </a:rPr>
              <a:t> </a:t>
            </a:r>
            <a:r>
              <a:rPr lang="en-US" dirty="0" err="1">
                <a:solidFill>
                  <a:srgbClr val="FF9933"/>
                </a:solidFill>
              </a:rPr>
              <a:t>inserita</a:t>
            </a:r>
            <a:r>
              <a:rPr lang="en-US" dirty="0">
                <a:solidFill>
                  <a:srgbClr val="FF9933"/>
                </a:solidFill>
              </a:rPr>
              <a:t> in </a:t>
            </a:r>
            <a:r>
              <a:rPr lang="en-US" dirty="0" err="1">
                <a:solidFill>
                  <a:srgbClr val="FF9933"/>
                </a:solidFill>
              </a:rPr>
              <a:t>un’economia</a:t>
            </a:r>
            <a:r>
              <a:rPr lang="en-US" dirty="0">
                <a:solidFill>
                  <a:srgbClr val="FF9933"/>
                </a:solidFill>
              </a:rPr>
              <a:t>  </a:t>
            </a:r>
            <a:r>
              <a:rPr lang="en-US" dirty="0" err="1"/>
              <a:t>semicoloniale</a:t>
            </a:r>
            <a:endParaRPr lang="en-US" dirty="0"/>
          </a:p>
          <a:p>
            <a:pPr marL="0" indent="0">
              <a:buNone/>
            </a:pPr>
            <a:r>
              <a:rPr lang="en-US" dirty="0"/>
              <a:t>A un </a:t>
            </a:r>
            <a:r>
              <a:rPr lang="en-US" dirty="0" err="1"/>
              <a:t>paese</a:t>
            </a:r>
            <a:r>
              <a:rPr lang="en-US" dirty="0"/>
              <a:t> </a:t>
            </a:r>
            <a:r>
              <a:rPr lang="en-US" dirty="0" err="1">
                <a:solidFill>
                  <a:srgbClr val="00B050"/>
                </a:solidFill>
              </a:rPr>
              <a:t>economicamente</a:t>
            </a:r>
            <a:r>
              <a:rPr lang="en-US" dirty="0">
                <a:solidFill>
                  <a:srgbClr val="00B050"/>
                </a:solidFill>
              </a:rPr>
              <a:t> </a:t>
            </a:r>
            <a:r>
              <a:rPr lang="en-US" dirty="0" err="1">
                <a:solidFill>
                  <a:srgbClr val="00B050"/>
                </a:solidFill>
              </a:rPr>
              <a:t>indipendente</a:t>
            </a:r>
            <a:r>
              <a:rPr lang="en-US" dirty="0">
                <a:solidFill>
                  <a:srgbClr val="00B050"/>
                </a:solidFill>
              </a:rPr>
              <a:t> </a:t>
            </a:r>
          </a:p>
          <a:p>
            <a:pPr marL="0" indent="0">
              <a:buNone/>
            </a:pPr>
            <a:endParaRPr lang="en-US" dirty="0"/>
          </a:p>
          <a:p>
            <a:pPr marL="0" indent="0">
              <a:buNone/>
            </a:pPr>
            <a:r>
              <a:rPr lang="en-US" dirty="0"/>
              <a:t>La </a:t>
            </a:r>
            <a:r>
              <a:rPr lang="it-IT" dirty="0"/>
              <a:t>creazione di una società capitalista moderna sarebbe stata </a:t>
            </a:r>
            <a:r>
              <a:rPr lang="en-US" dirty="0" err="1"/>
              <a:t>impossibile</a:t>
            </a:r>
            <a:r>
              <a:rPr lang="en-US" dirty="0"/>
              <a:t> senza </a:t>
            </a:r>
          </a:p>
          <a:p>
            <a:pPr marL="0" indent="0">
              <a:buNone/>
            </a:pPr>
            <a:r>
              <a:rPr lang="en-US" dirty="0" err="1">
                <a:solidFill>
                  <a:srgbClr val="FF9933"/>
                </a:solidFill>
              </a:rPr>
              <a:t>Espansione</a:t>
            </a:r>
            <a:r>
              <a:rPr lang="en-US" dirty="0">
                <a:solidFill>
                  <a:srgbClr val="FF9933"/>
                </a:solidFill>
              </a:rPr>
              <a:t> del </a:t>
            </a:r>
            <a:r>
              <a:rPr lang="en-US" dirty="0" err="1">
                <a:solidFill>
                  <a:srgbClr val="FF9933"/>
                </a:solidFill>
              </a:rPr>
              <a:t>mercato</a:t>
            </a:r>
            <a:r>
              <a:rPr lang="en-US" dirty="0">
                <a:solidFill>
                  <a:srgbClr val="FF9933"/>
                </a:solidFill>
              </a:rPr>
              <a:t> </a:t>
            </a:r>
            <a:r>
              <a:rPr lang="en-US" dirty="0" err="1">
                <a:solidFill>
                  <a:srgbClr val="FF9933"/>
                </a:solidFill>
              </a:rPr>
              <a:t>interno</a:t>
            </a:r>
            <a:r>
              <a:rPr lang="en-US" dirty="0">
                <a:solidFill>
                  <a:srgbClr val="FF9933"/>
                </a:solidFill>
              </a:rPr>
              <a:t> e uno </a:t>
            </a:r>
            <a:r>
              <a:rPr lang="en-US" dirty="0" err="1">
                <a:solidFill>
                  <a:srgbClr val="FF9933"/>
                </a:solidFill>
              </a:rPr>
              <a:t>Stato</a:t>
            </a:r>
            <a:r>
              <a:rPr lang="en-US" dirty="0">
                <a:solidFill>
                  <a:srgbClr val="FF9933"/>
                </a:solidFill>
              </a:rPr>
              <a:t> forte</a:t>
            </a:r>
            <a:endParaRPr lang="it-IT" dirty="0">
              <a:solidFill>
                <a:srgbClr val="FFC000"/>
              </a:solidFill>
            </a:endParaRPr>
          </a:p>
        </p:txBody>
      </p:sp>
    </p:spTree>
    <p:extLst>
      <p:ext uri="{BB962C8B-B14F-4D97-AF65-F5344CB8AC3E}">
        <p14:creationId xmlns:p14="http://schemas.microsoft.com/office/powerpoint/2010/main" val="2286212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solidFill>
                  <a:srgbClr val="00B0F0"/>
                </a:solidFill>
              </a:rPr>
              <a:t>President</a:t>
            </a:r>
            <a:r>
              <a:rPr lang="it-IT" b="1" dirty="0">
                <a:solidFill>
                  <a:srgbClr val="00B0F0"/>
                </a:solidFill>
              </a:rPr>
              <a:t> </a:t>
            </a:r>
            <a:r>
              <a:rPr lang="it-IT" b="1" dirty="0" err="1">
                <a:solidFill>
                  <a:srgbClr val="00B0F0"/>
                </a:solidFill>
              </a:rPr>
              <a:t>Arbenz</a:t>
            </a:r>
            <a:r>
              <a:rPr lang="it-IT" b="1" dirty="0">
                <a:solidFill>
                  <a:srgbClr val="00B0F0"/>
                </a:solidFill>
              </a:rPr>
              <a:t> (1950-54)</a:t>
            </a:r>
            <a:endParaRPr lang="it-IT" dirty="0"/>
          </a:p>
        </p:txBody>
      </p:sp>
      <p:sp>
        <p:nvSpPr>
          <p:cNvPr id="3" name="Segnaposto contenuto 2"/>
          <p:cNvSpPr>
            <a:spLocks noGrp="1"/>
          </p:cNvSpPr>
          <p:nvPr>
            <p:ph idx="1"/>
          </p:nvPr>
        </p:nvSpPr>
        <p:spPr>
          <a:xfrm>
            <a:off x="2026763" y="2479250"/>
            <a:ext cx="7934101" cy="3260778"/>
          </a:xfrm>
        </p:spPr>
        <p:txBody>
          <a:bodyPr>
            <a:normAutofit/>
          </a:bodyPr>
          <a:lstStyle/>
          <a:p>
            <a:pPr marL="0" indent="0">
              <a:buNone/>
            </a:pPr>
            <a:r>
              <a:rPr lang="en-US" sz="2000" dirty="0" err="1"/>
              <a:t>Arbenz</a:t>
            </a:r>
            <a:r>
              <a:rPr lang="en-US" sz="2000" dirty="0"/>
              <a:t> supported a </a:t>
            </a:r>
            <a:r>
              <a:rPr lang="en-US" sz="2000" dirty="0">
                <a:solidFill>
                  <a:srgbClr val="00B050"/>
                </a:solidFill>
              </a:rPr>
              <a:t>1952 agrarian reform law</a:t>
            </a:r>
            <a:r>
              <a:rPr lang="en-US" sz="2000" dirty="0"/>
              <a:t>.</a:t>
            </a:r>
          </a:p>
          <a:p>
            <a:pPr marL="0" indent="0">
              <a:buNone/>
            </a:pPr>
            <a:r>
              <a:rPr lang="en-US" sz="2000" dirty="0"/>
              <a:t>It provided for the </a:t>
            </a:r>
            <a:r>
              <a:rPr lang="en-US" sz="2000" dirty="0">
                <a:solidFill>
                  <a:srgbClr val="C00000"/>
                </a:solidFill>
              </a:rPr>
              <a:t>expropriation of holdings greater</a:t>
            </a:r>
          </a:p>
          <a:p>
            <a:pPr marL="0" indent="0">
              <a:buNone/>
            </a:pPr>
            <a:r>
              <a:rPr lang="en-US" sz="2000" dirty="0">
                <a:solidFill>
                  <a:srgbClr val="C00000"/>
                </a:solidFill>
              </a:rPr>
              <a:t>than 223 acres</a:t>
            </a:r>
            <a:r>
              <a:rPr lang="en-US" sz="2000" dirty="0"/>
              <a:t> and their </a:t>
            </a:r>
            <a:r>
              <a:rPr lang="en-US" sz="2000" dirty="0">
                <a:solidFill>
                  <a:srgbClr val="FF9933"/>
                </a:solidFill>
              </a:rPr>
              <a:t>distribution to the landless</a:t>
            </a:r>
          </a:p>
          <a:p>
            <a:pPr marL="0" indent="0">
              <a:buNone/>
            </a:pPr>
            <a:endParaRPr lang="en-US" sz="2000" dirty="0"/>
          </a:p>
          <a:p>
            <a:pPr marL="0" indent="0">
              <a:buNone/>
            </a:pPr>
            <a:r>
              <a:rPr lang="en-US" sz="2000" dirty="0"/>
              <a:t> By </a:t>
            </a:r>
            <a:r>
              <a:rPr lang="en-US" sz="2000" dirty="0">
                <a:solidFill>
                  <a:srgbClr val="FF9933"/>
                </a:solidFill>
              </a:rPr>
              <a:t>June 1954</a:t>
            </a:r>
            <a:r>
              <a:rPr lang="en-US" sz="2000" dirty="0"/>
              <a:t>, approximately </a:t>
            </a:r>
            <a:r>
              <a:rPr lang="en-US" sz="2000" dirty="0">
                <a:solidFill>
                  <a:srgbClr val="FF9933"/>
                </a:solidFill>
              </a:rPr>
              <a:t>one hundred</a:t>
            </a:r>
          </a:p>
          <a:p>
            <a:pPr marL="0" indent="0">
              <a:buNone/>
            </a:pPr>
            <a:r>
              <a:rPr lang="en-US" sz="2000" dirty="0">
                <a:solidFill>
                  <a:srgbClr val="FF9933"/>
                </a:solidFill>
              </a:rPr>
              <a:t>thousand peasant families</a:t>
            </a:r>
            <a:r>
              <a:rPr lang="en-US" sz="2000" dirty="0"/>
              <a:t> had received land</a:t>
            </a:r>
            <a:endParaRPr lang="it-IT" sz="2000" dirty="0"/>
          </a:p>
        </p:txBody>
      </p:sp>
    </p:spTree>
    <p:extLst>
      <p:ext uri="{BB962C8B-B14F-4D97-AF65-F5344CB8AC3E}">
        <p14:creationId xmlns:p14="http://schemas.microsoft.com/office/powerpoint/2010/main" val="2334987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pPr marL="0" indent="0">
              <a:buNone/>
            </a:pPr>
            <a:r>
              <a:rPr lang="it-IT" dirty="0"/>
              <a:t>La </a:t>
            </a:r>
            <a:r>
              <a:rPr lang="en-US" dirty="0" err="1"/>
              <a:t>riforma</a:t>
            </a:r>
            <a:r>
              <a:rPr lang="en-US" dirty="0"/>
              <a:t>, </a:t>
            </a:r>
            <a:r>
              <a:rPr lang="en-US" dirty="0" err="1"/>
              <a:t>inevitabilmente</a:t>
            </a:r>
            <a:r>
              <a:rPr lang="en-US" dirty="0"/>
              <a:t> </a:t>
            </a:r>
            <a:r>
              <a:rPr lang="en-US" dirty="0" err="1"/>
              <a:t>andò</a:t>
            </a:r>
            <a:r>
              <a:rPr lang="en-US" dirty="0"/>
              <a:t> a </a:t>
            </a:r>
            <a:r>
              <a:rPr lang="en-US" dirty="0" err="1"/>
              <a:t>colpire</a:t>
            </a:r>
            <a:r>
              <a:rPr lang="en-US" dirty="0"/>
              <a:t> la </a:t>
            </a:r>
            <a:r>
              <a:rPr lang="en-US" dirty="0" err="1">
                <a:solidFill>
                  <a:srgbClr val="FF66FF"/>
                </a:solidFill>
              </a:rPr>
              <a:t>UFCO</a:t>
            </a:r>
            <a:r>
              <a:rPr lang="en-US" dirty="0"/>
              <a:t>, </a:t>
            </a:r>
          </a:p>
          <a:p>
            <a:pPr marL="0" indent="0">
              <a:buNone/>
            </a:pPr>
            <a:r>
              <a:rPr lang="en-US" dirty="0" err="1"/>
              <a:t>Proprietaria</a:t>
            </a:r>
            <a:r>
              <a:rPr lang="en-US" dirty="0"/>
              <a:t> di </a:t>
            </a:r>
            <a:r>
              <a:rPr lang="en-US" dirty="0" err="1"/>
              <a:t>più</a:t>
            </a:r>
            <a:r>
              <a:rPr lang="en-US" dirty="0"/>
              <a:t> di mezzo </a:t>
            </a:r>
            <a:r>
              <a:rPr lang="en-US" dirty="0" err="1"/>
              <a:t>milione</a:t>
            </a:r>
            <a:r>
              <a:rPr lang="en-US" dirty="0"/>
              <a:t> di </a:t>
            </a:r>
            <a:r>
              <a:rPr lang="en-US" dirty="0" err="1"/>
              <a:t>ettari</a:t>
            </a:r>
            <a:r>
              <a:rPr lang="en-US" dirty="0"/>
              <a:t> </a:t>
            </a:r>
            <a:r>
              <a:rPr lang="en-US" dirty="0" err="1"/>
              <a:t>nel</a:t>
            </a:r>
            <a:r>
              <a:rPr lang="en-US" dirty="0"/>
              <a:t> </a:t>
            </a:r>
            <a:r>
              <a:rPr lang="en-US" dirty="0" err="1"/>
              <a:t>paese</a:t>
            </a:r>
            <a:r>
              <a:rPr lang="en-US" dirty="0"/>
              <a:t> . </a:t>
            </a:r>
          </a:p>
          <a:p>
            <a:pPr marL="0" indent="0">
              <a:buNone/>
            </a:pPr>
            <a:endParaRPr lang="en-US" dirty="0"/>
          </a:p>
          <a:p>
            <a:pPr marL="0" indent="0">
              <a:buNone/>
            </a:pPr>
            <a:endParaRPr lang="en-US" dirty="0"/>
          </a:p>
          <a:p>
            <a:pPr marL="0" indent="0">
              <a:buNone/>
            </a:pPr>
            <a:endParaRPr lang="en-US" dirty="0"/>
          </a:p>
          <a:p>
            <a:pPr marL="0" indent="0">
              <a:buNone/>
            </a:pPr>
            <a:r>
              <a:rPr lang="en-US" dirty="0"/>
              <a:t>Circa </a:t>
            </a:r>
            <a:r>
              <a:rPr lang="en-US" dirty="0">
                <a:solidFill>
                  <a:srgbClr val="00B050"/>
                </a:solidFill>
              </a:rPr>
              <a:t>100.000 </a:t>
            </a:r>
            <a:r>
              <a:rPr lang="en-US" dirty="0" err="1">
                <a:solidFill>
                  <a:srgbClr val="00B050"/>
                </a:solidFill>
              </a:rPr>
              <a:t>contadini</a:t>
            </a:r>
            <a:r>
              <a:rPr lang="en-US" dirty="0"/>
              <a:t>, </a:t>
            </a:r>
            <a:r>
              <a:rPr lang="en-US" dirty="0" err="1"/>
              <a:t>famiglie</a:t>
            </a:r>
            <a:r>
              <a:rPr lang="en-US" dirty="0"/>
              <a:t>  senza terra,  </a:t>
            </a:r>
          </a:p>
          <a:p>
            <a:pPr marL="0" indent="0">
              <a:buNone/>
            </a:pPr>
            <a:r>
              <a:rPr lang="en-US" dirty="0" err="1"/>
              <a:t>Ricevettero</a:t>
            </a:r>
            <a:r>
              <a:rPr lang="en-US" dirty="0"/>
              <a:t> </a:t>
            </a:r>
            <a:r>
              <a:rPr lang="en-US" dirty="0" err="1"/>
              <a:t>terre</a:t>
            </a:r>
            <a:r>
              <a:rPr lang="en-US" dirty="0"/>
              <a:t> </a:t>
            </a:r>
            <a:r>
              <a:rPr lang="en-US" dirty="0" err="1"/>
              <a:t>coltivabili</a:t>
            </a:r>
            <a:r>
              <a:rPr lang="en-US" dirty="0"/>
              <a:t> </a:t>
            </a:r>
            <a:r>
              <a:rPr lang="en-US" dirty="0" err="1"/>
              <a:t>tra</a:t>
            </a:r>
            <a:r>
              <a:rPr lang="en-US" dirty="0"/>
              <a:t> il </a:t>
            </a:r>
            <a:r>
              <a:rPr lang="en-US" b="1" dirty="0">
                <a:solidFill>
                  <a:srgbClr val="7030A0"/>
                </a:solidFill>
              </a:rPr>
              <a:t>1952  e il 1954 </a:t>
            </a:r>
          </a:p>
          <a:p>
            <a:pPr marL="0" indent="0">
              <a:buNone/>
            </a:pPr>
            <a:r>
              <a:rPr lang="en-US" dirty="0"/>
              <a:t>in </a:t>
            </a:r>
            <a:r>
              <a:rPr lang="en-US" dirty="0" err="1"/>
              <a:t>un’operazione</a:t>
            </a:r>
            <a:r>
              <a:rPr lang="en-US" dirty="0"/>
              <a:t> a </a:t>
            </a:r>
            <a:r>
              <a:rPr lang="en-US" dirty="0" err="1"/>
              <a:t>conduzione</a:t>
            </a:r>
            <a:r>
              <a:rPr lang="en-US" dirty="0"/>
              <a:t> </a:t>
            </a:r>
            <a:r>
              <a:rPr lang="en-US" dirty="0" err="1"/>
              <a:t>statale</a:t>
            </a:r>
            <a:r>
              <a:rPr lang="en-US" dirty="0"/>
              <a:t> </a:t>
            </a:r>
            <a:endParaRPr lang="it-IT" dirty="0"/>
          </a:p>
        </p:txBody>
      </p:sp>
      <p:pic>
        <p:nvPicPr>
          <p:cNvPr id="4" name="Immagine 3"/>
          <p:cNvPicPr>
            <a:picLocks noChangeAspect="1"/>
          </p:cNvPicPr>
          <p:nvPr/>
        </p:nvPicPr>
        <p:blipFill>
          <a:blip r:embed="rId2" cstate="print"/>
          <a:stretch>
            <a:fillRect/>
          </a:stretch>
        </p:blipFill>
        <p:spPr>
          <a:xfrm>
            <a:off x="8430991" y="2266172"/>
            <a:ext cx="2219794" cy="3335756"/>
          </a:xfrm>
          <a:prstGeom prst="rect">
            <a:avLst/>
          </a:prstGeom>
        </p:spPr>
      </p:pic>
    </p:spTree>
    <p:extLst>
      <p:ext uri="{BB962C8B-B14F-4D97-AF65-F5344CB8AC3E}">
        <p14:creationId xmlns:p14="http://schemas.microsoft.com/office/powerpoint/2010/main" val="1671347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The U.S. </a:t>
            </a:r>
            <a:r>
              <a:rPr lang="en-US" dirty="0" err="1"/>
              <a:t>govemment</a:t>
            </a:r>
            <a:endParaRPr lang="it-IT" dirty="0"/>
          </a:p>
        </p:txBody>
      </p:sp>
      <p:sp>
        <p:nvSpPr>
          <p:cNvPr id="3" name="Segnaposto contenuto 2"/>
          <p:cNvSpPr>
            <a:spLocks noGrp="1"/>
          </p:cNvSpPr>
          <p:nvPr>
            <p:ph idx="1"/>
          </p:nvPr>
        </p:nvSpPr>
        <p:spPr>
          <a:xfrm>
            <a:off x="2073897" y="2545238"/>
            <a:ext cx="7886967" cy="3194790"/>
          </a:xfrm>
        </p:spPr>
        <p:txBody>
          <a:bodyPr>
            <a:normAutofit/>
          </a:bodyPr>
          <a:lstStyle/>
          <a:p>
            <a:pPr marL="0" indent="0">
              <a:buNone/>
            </a:pPr>
            <a:r>
              <a:rPr lang="en-US" sz="2400" dirty="0"/>
              <a:t>Had already attacked moderate </a:t>
            </a:r>
            <a:r>
              <a:rPr lang="en-US" sz="2400" dirty="0" err="1">
                <a:solidFill>
                  <a:srgbClr val="C00000"/>
                </a:solidFill>
              </a:rPr>
              <a:t>Arévalo</a:t>
            </a:r>
            <a:r>
              <a:rPr lang="en-US" sz="2400" dirty="0">
                <a:solidFill>
                  <a:srgbClr val="C00000"/>
                </a:solidFill>
              </a:rPr>
              <a:t> as being procommunist</a:t>
            </a:r>
            <a:r>
              <a:rPr lang="en-US" sz="2400" dirty="0"/>
              <a:t>. </a:t>
            </a:r>
          </a:p>
          <a:p>
            <a:pPr marL="0" indent="0">
              <a:buNone/>
            </a:pPr>
            <a:endParaRPr lang="en-US" sz="2400" dirty="0"/>
          </a:p>
          <a:p>
            <a:pPr marL="0" indent="0">
              <a:buNone/>
            </a:pPr>
            <a:r>
              <a:rPr lang="en-US" sz="2400" b="1" dirty="0" err="1">
                <a:solidFill>
                  <a:srgbClr val="7030A0"/>
                </a:solidFill>
              </a:rPr>
              <a:t>Arbenz’s</a:t>
            </a:r>
            <a:r>
              <a:rPr lang="en-US" sz="2400" b="1" dirty="0">
                <a:solidFill>
                  <a:srgbClr val="7030A0"/>
                </a:solidFill>
              </a:rPr>
              <a:t> deepening of the revolution</a:t>
            </a:r>
            <a:r>
              <a:rPr lang="en-US" sz="2400" dirty="0"/>
              <a:t>, threatening the profits and properties of UFCO, </a:t>
            </a:r>
            <a:r>
              <a:rPr lang="en-US" sz="2400" dirty="0">
                <a:solidFill>
                  <a:srgbClr val="FF9933"/>
                </a:solidFill>
              </a:rPr>
              <a:t>evoked a much angrier reaction </a:t>
            </a:r>
            <a:r>
              <a:rPr lang="en-US" sz="2400" dirty="0"/>
              <a:t>in the United States and caused UFCO friends in high places </a:t>
            </a:r>
            <a:r>
              <a:rPr lang="en-US" sz="2400" dirty="0">
                <a:solidFill>
                  <a:srgbClr val="FF9933"/>
                </a:solidFill>
              </a:rPr>
              <a:t>to prepare for direct action </a:t>
            </a:r>
            <a:r>
              <a:rPr lang="it-IT" sz="2400" dirty="0" err="1">
                <a:solidFill>
                  <a:srgbClr val="FF9933"/>
                </a:solidFill>
              </a:rPr>
              <a:t>against</a:t>
            </a:r>
            <a:r>
              <a:rPr lang="it-IT" sz="2400" dirty="0">
                <a:solidFill>
                  <a:srgbClr val="FF9933"/>
                </a:solidFill>
              </a:rPr>
              <a:t> Guatemala.</a:t>
            </a:r>
          </a:p>
        </p:txBody>
      </p:sp>
    </p:spTree>
    <p:extLst>
      <p:ext uri="{BB962C8B-B14F-4D97-AF65-F5344CB8AC3E}">
        <p14:creationId xmlns:p14="http://schemas.microsoft.com/office/powerpoint/2010/main" val="3300570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a:t>
            </a:r>
            <a:r>
              <a:rPr lang="en-US" b="1" dirty="0">
                <a:solidFill>
                  <a:schemeClr val="accent6">
                    <a:lumMod val="60000"/>
                    <a:lumOff val="40000"/>
                  </a:schemeClr>
                </a:solidFill>
              </a:rPr>
              <a:t>Operation Success</a:t>
            </a:r>
            <a:r>
              <a:rPr lang="en-US" dirty="0"/>
              <a:t>"</a:t>
            </a:r>
            <a:endParaRPr lang="it-IT" dirty="0"/>
          </a:p>
        </p:txBody>
      </p:sp>
      <p:sp>
        <p:nvSpPr>
          <p:cNvPr id="3" name="Segnaposto contenuto 2"/>
          <p:cNvSpPr>
            <a:spLocks noGrp="1"/>
          </p:cNvSpPr>
          <p:nvPr>
            <p:ph idx="1"/>
          </p:nvPr>
        </p:nvSpPr>
        <p:spPr>
          <a:xfrm>
            <a:off x="1847654" y="2432116"/>
            <a:ext cx="8113210" cy="3307912"/>
          </a:xfrm>
        </p:spPr>
        <p:txBody>
          <a:bodyPr>
            <a:noAutofit/>
          </a:bodyPr>
          <a:lstStyle/>
          <a:p>
            <a:pPr marL="0" indent="0">
              <a:buNone/>
            </a:pPr>
            <a:r>
              <a:rPr lang="en-US" sz="2000" dirty="0"/>
              <a:t>Was the code name for the </a:t>
            </a:r>
            <a:r>
              <a:rPr lang="en-US" sz="2000" dirty="0">
                <a:solidFill>
                  <a:srgbClr val="FF66FF"/>
                </a:solidFill>
              </a:rPr>
              <a:t>plan to overthrow</a:t>
            </a:r>
          </a:p>
          <a:p>
            <a:pPr marL="0" indent="0">
              <a:buNone/>
            </a:pPr>
            <a:r>
              <a:rPr lang="en-US" sz="2000" dirty="0" err="1">
                <a:solidFill>
                  <a:srgbClr val="FF66FF"/>
                </a:solidFill>
              </a:rPr>
              <a:t>Arbenz</a:t>
            </a:r>
            <a:r>
              <a:rPr lang="en-US" sz="2000" dirty="0"/>
              <a:t>-went into effect in </a:t>
            </a:r>
            <a:r>
              <a:rPr lang="en-US" sz="2000" dirty="0">
                <a:solidFill>
                  <a:srgbClr val="FF66FF"/>
                </a:solidFill>
              </a:rPr>
              <a:t>May 1954</a:t>
            </a:r>
            <a:r>
              <a:rPr lang="en-US" sz="2000" dirty="0"/>
              <a: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Beginning with the dropping of pamphlets over the </a:t>
            </a:r>
          </a:p>
          <a:p>
            <a:pPr marL="0" indent="0">
              <a:buNone/>
            </a:pPr>
            <a:r>
              <a:rPr lang="en-US" sz="2000" dirty="0"/>
              <a:t>Capital </a:t>
            </a:r>
            <a:r>
              <a:rPr lang="en-US" sz="2000" dirty="0" err="1"/>
              <a:t>Guat</a:t>
            </a:r>
            <a:r>
              <a:rPr lang="it-IT" sz="2000" dirty="0" err="1"/>
              <a:t>emala</a:t>
            </a:r>
            <a:r>
              <a:rPr lang="it-IT" sz="2000" dirty="0"/>
              <a:t> City.</a:t>
            </a:r>
          </a:p>
        </p:txBody>
      </p:sp>
      <p:pic>
        <p:nvPicPr>
          <p:cNvPr id="4" name="Immagine 3"/>
          <p:cNvPicPr>
            <a:picLocks noChangeAspect="1"/>
          </p:cNvPicPr>
          <p:nvPr/>
        </p:nvPicPr>
        <p:blipFill>
          <a:blip r:embed="rId2" cstate="print"/>
          <a:stretch>
            <a:fillRect/>
          </a:stretch>
        </p:blipFill>
        <p:spPr>
          <a:xfrm>
            <a:off x="7206591" y="2522584"/>
            <a:ext cx="2872648" cy="1911617"/>
          </a:xfrm>
          <a:prstGeom prst="rect">
            <a:avLst/>
          </a:prstGeom>
        </p:spPr>
      </p:pic>
    </p:spTree>
    <p:extLst>
      <p:ext uri="{BB962C8B-B14F-4D97-AF65-F5344CB8AC3E}">
        <p14:creationId xmlns:p14="http://schemas.microsoft.com/office/powerpoint/2010/main" val="1454651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Arbenz</a:t>
            </a:r>
            <a:r>
              <a:rPr lang="it-IT" dirty="0"/>
              <a:t> </a:t>
            </a:r>
            <a:r>
              <a:rPr lang="it-IT" dirty="0">
                <a:solidFill>
                  <a:srgbClr val="00B050"/>
                </a:solidFill>
              </a:rPr>
              <a:t>r</a:t>
            </a:r>
            <a:r>
              <a:rPr lang="en-US" dirty="0" err="1">
                <a:solidFill>
                  <a:srgbClr val="00B050"/>
                </a:solidFill>
              </a:rPr>
              <a:t>elatively</a:t>
            </a:r>
            <a:r>
              <a:rPr lang="en-US" dirty="0">
                <a:solidFill>
                  <a:srgbClr val="00B050"/>
                </a:solidFill>
              </a:rPr>
              <a:t> mild land reform </a:t>
            </a:r>
            <a:r>
              <a:rPr lang="en-US" dirty="0"/>
              <a:t>plan</a:t>
            </a:r>
            <a:endParaRPr lang="it-IT" dirty="0"/>
          </a:p>
        </p:txBody>
      </p:sp>
      <p:sp>
        <p:nvSpPr>
          <p:cNvPr id="3" name="Segnaposto contenuto 2"/>
          <p:cNvSpPr>
            <a:spLocks noGrp="1"/>
          </p:cNvSpPr>
          <p:nvPr>
            <p:ph idx="1"/>
          </p:nvPr>
        </p:nvSpPr>
        <p:spPr>
          <a:xfrm>
            <a:off x="1998482" y="2526384"/>
            <a:ext cx="7962382" cy="3213643"/>
          </a:xfrm>
        </p:spPr>
        <p:txBody>
          <a:bodyPr>
            <a:normAutofit fontScale="92500" lnSpcReduction="10000"/>
          </a:bodyPr>
          <a:lstStyle/>
          <a:p>
            <a:pPr marL="0" indent="0">
              <a:buNone/>
            </a:pPr>
            <a:r>
              <a:rPr lang="en-US" dirty="0"/>
              <a:t>Frightened individuals at the top ranks of government in the United States.</a:t>
            </a:r>
          </a:p>
          <a:p>
            <a:pPr marL="0" indent="0">
              <a:buNone/>
            </a:pPr>
            <a:r>
              <a:rPr lang="en-US" dirty="0"/>
              <a:t>They took action, preferring to </a:t>
            </a:r>
            <a:r>
              <a:rPr lang="en-US" b="1" dirty="0">
                <a:solidFill>
                  <a:schemeClr val="accent2">
                    <a:lumMod val="75000"/>
                  </a:schemeClr>
                </a:solidFill>
              </a:rPr>
              <a:t>overthrow the reformist,</a:t>
            </a:r>
          </a:p>
          <a:p>
            <a:pPr marL="0" indent="0">
              <a:buNone/>
            </a:pPr>
            <a:r>
              <a:rPr lang="en-US" b="1" dirty="0">
                <a:solidFill>
                  <a:schemeClr val="accent2">
                    <a:lumMod val="75000"/>
                  </a:schemeClr>
                </a:solidFill>
              </a:rPr>
              <a:t>nationalist president</a:t>
            </a:r>
            <a:r>
              <a:rPr lang="en-US" dirty="0"/>
              <a:t>.</a:t>
            </a:r>
          </a:p>
          <a:p>
            <a:pPr marL="0" indent="0">
              <a:buNone/>
            </a:pPr>
            <a:endParaRPr lang="it-IT" dirty="0"/>
          </a:p>
          <a:p>
            <a:pPr marL="0" indent="0">
              <a:buNone/>
            </a:pPr>
            <a:endParaRPr lang="it-IT" dirty="0"/>
          </a:p>
          <a:p>
            <a:pPr marL="0" indent="0">
              <a:buNone/>
            </a:pPr>
            <a:endParaRPr lang="it-IT" b="1" dirty="0">
              <a:solidFill>
                <a:srgbClr val="00B050"/>
              </a:solidFill>
            </a:endParaRPr>
          </a:p>
          <a:p>
            <a:pPr marL="0" indent="0">
              <a:buNone/>
            </a:pPr>
            <a:r>
              <a:rPr lang="it-IT" b="1" dirty="0">
                <a:solidFill>
                  <a:srgbClr val="00B050"/>
                </a:solidFill>
              </a:rPr>
              <a:t>Land </a:t>
            </a:r>
            <a:r>
              <a:rPr lang="it-IT" b="1" dirty="0" err="1">
                <a:solidFill>
                  <a:srgbClr val="00B050"/>
                </a:solidFill>
              </a:rPr>
              <a:t>reform</a:t>
            </a:r>
            <a:r>
              <a:rPr lang="it-IT" b="1" dirty="0">
                <a:solidFill>
                  <a:srgbClr val="00B050"/>
                </a:solidFill>
              </a:rPr>
              <a:t> in Central America </a:t>
            </a:r>
            <a:r>
              <a:rPr lang="it-IT" dirty="0"/>
              <a:t>– </a:t>
            </a:r>
            <a:r>
              <a:rPr lang="it-IT" dirty="0" err="1"/>
              <a:t>where</a:t>
            </a:r>
            <a:r>
              <a:rPr lang="it-IT" dirty="0"/>
              <a:t> </a:t>
            </a:r>
            <a:r>
              <a:rPr lang="en-US" dirty="0"/>
              <a:t>U.S. corporations had traditionally found a way to express their will-</a:t>
            </a:r>
          </a:p>
          <a:p>
            <a:pPr marL="0" indent="0">
              <a:buNone/>
            </a:pPr>
            <a:r>
              <a:rPr lang="en-US" b="1" dirty="0">
                <a:solidFill>
                  <a:srgbClr val="FF66FF"/>
                </a:solidFill>
              </a:rPr>
              <a:t>would not be tolerated</a:t>
            </a:r>
            <a:r>
              <a:rPr lang="en-US" dirty="0"/>
              <a:t>, especially in t</a:t>
            </a:r>
            <a:r>
              <a:rPr lang="pt-BR" dirty="0"/>
              <a:t>he </a:t>
            </a:r>
            <a:r>
              <a:rPr lang="pt-BR" dirty="0">
                <a:solidFill>
                  <a:srgbClr val="C00000"/>
                </a:solidFill>
              </a:rPr>
              <a:t>tense Cold War era.</a:t>
            </a:r>
            <a:endParaRPr lang="it-IT" dirty="0">
              <a:solidFill>
                <a:srgbClr val="C00000"/>
              </a:solidFill>
            </a:endParaRPr>
          </a:p>
        </p:txBody>
      </p:sp>
      <p:pic>
        <p:nvPicPr>
          <p:cNvPr id="4" name="Immagine 3"/>
          <p:cNvPicPr>
            <a:picLocks noChangeAspect="1"/>
          </p:cNvPicPr>
          <p:nvPr/>
        </p:nvPicPr>
        <p:blipFill>
          <a:blip r:embed="rId2" cstate="print"/>
          <a:stretch>
            <a:fillRect/>
          </a:stretch>
        </p:blipFill>
        <p:spPr>
          <a:xfrm>
            <a:off x="9570206" y="2763646"/>
            <a:ext cx="2295525" cy="1990725"/>
          </a:xfrm>
          <a:prstGeom prst="rect">
            <a:avLst/>
          </a:prstGeom>
        </p:spPr>
      </p:pic>
    </p:spTree>
    <p:extLst>
      <p:ext uri="{BB962C8B-B14F-4D97-AF65-F5344CB8AC3E}">
        <p14:creationId xmlns:p14="http://schemas.microsoft.com/office/powerpoint/2010/main" val="542663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z="4000" b="1" dirty="0">
                <a:solidFill>
                  <a:srgbClr val="7030A0"/>
                </a:solidFill>
              </a:rPr>
              <a:t>General Carlos Castillo </a:t>
            </a:r>
            <a:r>
              <a:rPr lang="en-US" sz="4000" b="1" dirty="0" err="1">
                <a:solidFill>
                  <a:srgbClr val="7030A0"/>
                </a:solidFill>
              </a:rPr>
              <a:t>Armas</a:t>
            </a:r>
            <a:r>
              <a:rPr lang="en-US" sz="4000" b="1" dirty="0">
                <a:solidFill>
                  <a:srgbClr val="7030A0"/>
                </a:solidFill>
              </a:rPr>
              <a:t>- 1954 </a:t>
            </a:r>
            <a:endParaRPr lang="it-IT" sz="4000" dirty="0"/>
          </a:p>
        </p:txBody>
      </p:sp>
      <p:sp>
        <p:nvSpPr>
          <p:cNvPr id="3" name="Segnaposto contenuto 2"/>
          <p:cNvSpPr>
            <a:spLocks noGrp="1"/>
          </p:cNvSpPr>
          <p:nvPr>
            <p:ph idx="1"/>
          </p:nvPr>
        </p:nvSpPr>
        <p:spPr>
          <a:xfrm>
            <a:off x="2121031" y="2347274"/>
            <a:ext cx="7839833" cy="3392753"/>
          </a:xfrm>
        </p:spPr>
        <p:txBody>
          <a:bodyPr>
            <a:normAutofit/>
          </a:bodyPr>
          <a:lstStyle/>
          <a:p>
            <a:pPr marL="0" indent="0">
              <a:buNone/>
            </a:pPr>
            <a:r>
              <a:rPr lang="it-IT" sz="2000" dirty="0" err="1"/>
              <a:t>According</a:t>
            </a:r>
            <a:r>
              <a:rPr lang="it-IT" sz="2000" dirty="0"/>
              <a:t> to </a:t>
            </a:r>
            <a:r>
              <a:rPr lang="it-IT" sz="2000" dirty="0" err="1"/>
              <a:t>one</a:t>
            </a:r>
            <a:r>
              <a:rPr lang="it-IT" sz="2000" dirty="0"/>
              <a:t> est</a:t>
            </a:r>
            <a:r>
              <a:rPr lang="en-US" sz="2000" dirty="0" err="1"/>
              <a:t>imate</a:t>
            </a:r>
            <a:r>
              <a:rPr lang="en-US" sz="2000" dirty="0"/>
              <a:t>, his regime </a:t>
            </a:r>
            <a:r>
              <a:rPr lang="en-US" sz="2000" dirty="0">
                <a:solidFill>
                  <a:srgbClr val="FF0000"/>
                </a:solidFill>
              </a:rPr>
              <a:t>executed eight thousand people</a:t>
            </a:r>
            <a:r>
              <a:rPr lang="en-US" sz="2000" dirty="0"/>
              <a:t>.</a:t>
            </a:r>
          </a:p>
          <a:p>
            <a:pPr marL="0" indent="0">
              <a:buNone/>
            </a:pPr>
            <a:endParaRPr lang="en-US" sz="2000" dirty="0"/>
          </a:p>
          <a:p>
            <a:pPr marL="0" indent="0">
              <a:buNone/>
            </a:pPr>
            <a:r>
              <a:rPr lang="en-US" sz="2000" b="1" dirty="0">
                <a:solidFill>
                  <a:srgbClr val="92D050"/>
                </a:solidFill>
              </a:rPr>
              <a:t>The counterrevolution </a:t>
            </a:r>
          </a:p>
          <a:p>
            <a:pPr marL="0" indent="0">
              <a:buNone/>
            </a:pPr>
            <a:r>
              <a:rPr lang="en-US" sz="2000" dirty="0"/>
              <a:t>returned power and property to the landed oligarchy</a:t>
            </a:r>
          </a:p>
          <a:p>
            <a:pPr marL="0" indent="0">
              <a:buNone/>
            </a:pPr>
            <a:endParaRPr lang="en-US" sz="2000" dirty="0"/>
          </a:p>
          <a:p>
            <a:pPr marL="0" indent="0">
              <a:buNone/>
            </a:pPr>
            <a:r>
              <a:rPr lang="en-US" sz="2000" dirty="0"/>
              <a:t>It </a:t>
            </a:r>
            <a:r>
              <a:rPr lang="en-US" sz="2000" dirty="0">
                <a:solidFill>
                  <a:srgbClr val="FFC000"/>
                </a:solidFill>
              </a:rPr>
              <a:t>revoked the 1952 </a:t>
            </a:r>
            <a:r>
              <a:rPr lang="en-US" sz="2000" dirty="0"/>
              <a:t>land reform, </a:t>
            </a:r>
            <a:r>
              <a:rPr lang="en-US" sz="2000" dirty="0">
                <a:solidFill>
                  <a:srgbClr val="FFC000"/>
                </a:solidFill>
              </a:rPr>
              <a:t>returning</a:t>
            </a:r>
            <a:r>
              <a:rPr lang="en-US" sz="2000" dirty="0"/>
              <a:t> formerly expropriated</a:t>
            </a:r>
          </a:p>
          <a:p>
            <a:pPr marL="0" indent="0">
              <a:buNone/>
            </a:pPr>
            <a:r>
              <a:rPr lang="en-US" sz="2000" dirty="0"/>
              <a:t>lands to UFCO and other </a:t>
            </a:r>
            <a:r>
              <a:rPr lang="en-US" sz="2000" dirty="0" err="1">
                <a:solidFill>
                  <a:srgbClr val="FFC000"/>
                </a:solidFill>
              </a:rPr>
              <a:t>latifundistas</a:t>
            </a:r>
            <a:endParaRPr lang="it-IT" sz="2000" dirty="0">
              <a:solidFill>
                <a:srgbClr val="FFC000"/>
              </a:solidFill>
            </a:endParaRPr>
          </a:p>
        </p:txBody>
      </p:sp>
    </p:spTree>
    <p:extLst>
      <p:ext uri="{BB962C8B-B14F-4D97-AF65-F5344CB8AC3E}">
        <p14:creationId xmlns:p14="http://schemas.microsoft.com/office/powerpoint/2010/main" val="3434493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DC5AF-79B9-4108-B7E0-DDE289083423}"/>
              </a:ext>
            </a:extLst>
          </p:cNvPr>
          <p:cNvSpPr>
            <a:spLocks noGrp="1"/>
          </p:cNvSpPr>
          <p:nvPr>
            <p:ph type="title"/>
          </p:nvPr>
        </p:nvSpPr>
        <p:spPr>
          <a:xfrm>
            <a:off x="2231136" y="-556181"/>
            <a:ext cx="7798984" cy="2709593"/>
          </a:xfrm>
        </p:spPr>
        <p:txBody>
          <a:bodyPr/>
          <a:lstStyle/>
          <a:p>
            <a:r>
              <a:rPr lang="en-US" dirty="0">
                <a:solidFill>
                  <a:srgbClr val="FF9933"/>
                </a:solidFill>
              </a:rPr>
              <a:t>Direct action </a:t>
            </a:r>
            <a:r>
              <a:rPr lang="it-IT" dirty="0" err="1">
                <a:solidFill>
                  <a:srgbClr val="FF9933"/>
                </a:solidFill>
              </a:rPr>
              <a:t>against</a:t>
            </a:r>
            <a:r>
              <a:rPr lang="it-IT" dirty="0">
                <a:solidFill>
                  <a:srgbClr val="FF9933"/>
                </a:solidFill>
              </a:rPr>
              <a:t> Guatemala.</a:t>
            </a:r>
            <a:endParaRPr lang="it-IT" dirty="0"/>
          </a:p>
        </p:txBody>
      </p:sp>
      <p:sp>
        <p:nvSpPr>
          <p:cNvPr id="3" name="Segnaposto contenuto 2">
            <a:extLst>
              <a:ext uri="{FF2B5EF4-FFF2-40B4-BE49-F238E27FC236}">
                <a16:creationId xmlns:a16="http://schemas.microsoft.com/office/drawing/2014/main" id="{8646B45A-B344-484A-801F-029960440FFC}"/>
              </a:ext>
            </a:extLst>
          </p:cNvPr>
          <p:cNvSpPr>
            <a:spLocks noGrp="1"/>
          </p:cNvSpPr>
          <p:nvPr>
            <p:ph idx="1"/>
          </p:nvPr>
        </p:nvSpPr>
        <p:spPr>
          <a:xfrm>
            <a:off x="461639" y="1287262"/>
            <a:ext cx="10892162" cy="4889701"/>
          </a:xfrm>
        </p:spPr>
        <p:txBody>
          <a:bodyPr>
            <a:normAutofit fontScale="92500" lnSpcReduction="10000"/>
          </a:bodyPr>
          <a:lstStyle/>
          <a:p>
            <a:pPr marL="0" indent="0">
              <a:lnSpc>
                <a:spcPct val="107000"/>
              </a:lnSpc>
              <a:spcAft>
                <a:spcPts val="800"/>
              </a:spcAft>
              <a:buNone/>
            </a:pPr>
            <a:r>
              <a:rPr lang="it-IT" sz="2600" dirty="0">
                <a:effectLst/>
                <a:latin typeface="Calibri" panose="020F0502020204030204" pitchFamily="34" charset="0"/>
                <a:ea typeface="Calibri" panose="020F0502020204030204" pitchFamily="34" charset="0"/>
                <a:cs typeface="Times New Roman" panose="02020603050405020304" pitchFamily="18" charset="0"/>
              </a:rPr>
              <a:t>Freedom of </a:t>
            </a:r>
            <a:r>
              <a:rPr lang="it-IT" sz="2600" dirty="0" err="1">
                <a:effectLst/>
                <a:latin typeface="Calibri" panose="020F0502020204030204" pitchFamily="34" charset="0"/>
                <a:ea typeface="Calibri" panose="020F0502020204030204" pitchFamily="34" charset="0"/>
                <a:cs typeface="Times New Roman" panose="02020603050405020304" pitchFamily="18" charset="0"/>
              </a:rPr>
              <a:t>association</a:t>
            </a:r>
            <a:r>
              <a:rPr lang="it-IT" sz="2600" dirty="0">
                <a:effectLst/>
                <a:latin typeface="Calibri" panose="020F0502020204030204" pitchFamily="34" charset="0"/>
                <a:ea typeface="Calibri" panose="020F0502020204030204" pitchFamily="34" charset="0"/>
                <a:cs typeface="Times New Roman" panose="02020603050405020304" pitchFamily="18" charset="0"/>
              </a:rPr>
              <a:t>, free speech, the rights of </a:t>
            </a:r>
            <a:r>
              <a:rPr lang="it-IT" sz="2600" dirty="0" err="1">
                <a:effectLst/>
                <a:latin typeface="Calibri" panose="020F0502020204030204" pitchFamily="34" charset="0"/>
                <a:ea typeface="Calibri" panose="020F0502020204030204" pitchFamily="34" charset="0"/>
                <a:cs typeface="Times New Roman" panose="02020603050405020304" pitchFamily="18" charset="0"/>
              </a:rPr>
              <a:t>labor</a:t>
            </a:r>
            <a:r>
              <a:rPr lang="it-IT" sz="2600" dirty="0">
                <a:effectLst/>
                <a:latin typeface="Calibri" panose="020F0502020204030204" pitchFamily="34" charset="0"/>
                <a:ea typeface="Calibri" panose="020F0502020204030204" pitchFamily="34" charset="0"/>
                <a:cs typeface="Times New Roman" panose="02020603050405020304" pitchFamily="18" charset="0"/>
              </a:rPr>
              <a:t>, and </a:t>
            </a:r>
            <a:r>
              <a:rPr lang="it-IT" sz="2600" b="1" dirty="0" err="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land</a:t>
            </a:r>
            <a:r>
              <a:rPr lang="it-IT" sz="2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tenure issues </a:t>
            </a:r>
            <a:r>
              <a:rPr lang="it-IT" sz="2600" dirty="0" err="1">
                <a:effectLst/>
                <a:latin typeface="Calibri" panose="020F0502020204030204" pitchFamily="34" charset="0"/>
                <a:ea typeface="Calibri" panose="020F0502020204030204" pitchFamily="34" charset="0"/>
                <a:cs typeface="Times New Roman" panose="02020603050405020304" pitchFamily="18" charset="0"/>
              </a:rPr>
              <a:t>became</a:t>
            </a:r>
            <a:r>
              <a:rPr lang="it-IT" sz="2600" dirty="0">
                <a:effectLst/>
                <a:latin typeface="Calibri" panose="020F0502020204030204" pitchFamily="34" charset="0"/>
                <a:ea typeface="Calibri" panose="020F0502020204030204" pitchFamily="34" charset="0"/>
                <a:cs typeface="Times New Roman" panose="02020603050405020304" pitchFamily="18" charset="0"/>
              </a:rPr>
              <a:t> the </a:t>
            </a:r>
            <a:r>
              <a:rPr lang="it-IT" sz="2600" dirty="0" err="1">
                <a:effectLst/>
                <a:latin typeface="Calibri" panose="020F0502020204030204" pitchFamily="34" charset="0"/>
                <a:ea typeface="Calibri" panose="020F0502020204030204" pitchFamily="34" charset="0"/>
                <a:cs typeface="Times New Roman" panose="02020603050405020304" pitchFamily="18" charset="0"/>
              </a:rPr>
              <a:t>central</a:t>
            </a:r>
            <a:r>
              <a:rPr lang="it-IT" sz="2600" dirty="0">
                <a:effectLst/>
                <a:latin typeface="Calibri" panose="020F0502020204030204" pitchFamily="34" charset="0"/>
                <a:ea typeface="Calibri" panose="020F0502020204030204" pitchFamily="34" charset="0"/>
                <a:cs typeface="Times New Roman" panose="02020603050405020304" pitchFamily="18" charset="0"/>
              </a:rPr>
              <a:t> focus of </a:t>
            </a:r>
            <a:r>
              <a:rPr lang="it-IT" sz="2600" dirty="0" err="1">
                <a:effectLst/>
                <a:latin typeface="Calibri" panose="020F0502020204030204" pitchFamily="34" charset="0"/>
                <a:ea typeface="Calibri" panose="020F0502020204030204" pitchFamily="34" charset="0"/>
                <a:cs typeface="Times New Roman" panose="02020603050405020304" pitchFamily="18" charset="0"/>
              </a:rPr>
              <a:t>agitation</a:t>
            </a:r>
            <a:r>
              <a:rPr lang="it-IT" sz="2600" dirty="0">
                <a:effectLst/>
                <a:latin typeface="Calibri" panose="020F0502020204030204" pitchFamily="34" charset="0"/>
                <a:ea typeface="Calibri" panose="020F0502020204030204" pitchFamily="34" charset="0"/>
                <a:cs typeface="Times New Roman" panose="02020603050405020304" pitchFamily="18" charset="0"/>
              </a:rPr>
              <a:t> and </a:t>
            </a:r>
            <a:r>
              <a:rPr lang="it-IT" sz="2600" dirty="0" err="1">
                <a:effectLst/>
                <a:latin typeface="Calibri" panose="020F0502020204030204" pitchFamily="34" charset="0"/>
                <a:ea typeface="Calibri" panose="020F0502020204030204" pitchFamily="34" charset="0"/>
                <a:cs typeface="Times New Roman" panose="02020603050405020304" pitchFamily="18" charset="0"/>
              </a:rPr>
              <a:t>debate</a:t>
            </a:r>
            <a:r>
              <a:rPr lang="it-IT" sz="2600" dirty="0">
                <a:effectLst/>
                <a:latin typeface="Calibri" panose="020F0502020204030204" pitchFamily="34" charset="0"/>
                <a:ea typeface="Calibri" panose="020F0502020204030204" pitchFamily="34" charset="0"/>
                <a:cs typeface="Times New Roman" panose="02020603050405020304" pitchFamily="18" charset="0"/>
              </a:rPr>
              <a:t> in Guatemala</a:t>
            </a:r>
            <a:r>
              <a:rPr lang="it-IT" sz="22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endParaRPr lang="it-IT" sz="2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2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In the new </a:t>
            </a:r>
            <a:r>
              <a:rPr lang="it-IT" sz="2200" dirty="0" err="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democratic</a:t>
            </a:r>
            <a:r>
              <a:rPr lang="it-IT" sz="2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Guatemala,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political</a:t>
            </a:r>
            <a:r>
              <a:rPr lang="it-IT" sz="2200" dirty="0">
                <a:effectLst/>
                <a:latin typeface="Calibri" panose="020F0502020204030204" pitchFamily="34" charset="0"/>
                <a:ea typeface="Calibri" panose="020F0502020204030204" pitchFamily="34" charset="0"/>
                <a:cs typeface="Times New Roman" panose="02020603050405020304" pitchFamily="18" charset="0"/>
              </a:rPr>
              <a:t> life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flourished</a:t>
            </a:r>
            <a:r>
              <a:rPr lang="it-IT" sz="2200" dirty="0">
                <a:effectLst/>
                <a:latin typeface="Calibri" panose="020F0502020204030204" pitchFamily="34" charset="0"/>
                <a:ea typeface="Calibri" panose="020F0502020204030204" pitchFamily="34" charset="0"/>
                <a:cs typeface="Times New Roman" panose="02020603050405020304" pitchFamily="18" charset="0"/>
              </a:rPr>
              <a:t>, with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political</a:t>
            </a:r>
            <a:r>
              <a:rPr lang="it-IT" sz="2200" dirty="0">
                <a:effectLst/>
                <a:latin typeface="Calibri" panose="020F0502020204030204" pitchFamily="34" charset="0"/>
                <a:ea typeface="Calibri" panose="020F0502020204030204" pitchFamily="34" charset="0"/>
                <a:cs typeface="Times New Roman" panose="02020603050405020304" pitchFamily="18" charset="0"/>
              </a:rPr>
              <a:t> parties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forming</a:t>
            </a: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including</a:t>
            </a:r>
            <a:r>
              <a:rPr lang="it-IT" sz="2200" dirty="0">
                <a:effectLst/>
                <a:latin typeface="Calibri" panose="020F0502020204030204" pitchFamily="34" charset="0"/>
                <a:ea typeface="Calibri" panose="020F0502020204030204" pitchFamily="34" charset="0"/>
                <a:cs typeface="Times New Roman" panose="02020603050405020304" pitchFamily="18" charset="0"/>
              </a:rPr>
              <a:t> a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communist</a:t>
            </a: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organization</a:t>
            </a: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Partido</a:t>
            </a:r>
            <a:r>
              <a:rPr lang="it-IT" sz="2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Guatemalteco del </a:t>
            </a:r>
            <a:r>
              <a:rPr lang="it-IT" sz="22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Trabajo</a:t>
            </a:r>
            <a:r>
              <a:rPr lang="it-IT" sz="2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(PGT).</a:t>
            </a:r>
          </a:p>
          <a:p>
            <a:pPr marL="0" indent="0">
              <a:lnSpc>
                <a:spcPct val="107000"/>
              </a:lnSpc>
              <a:spcAft>
                <a:spcPts val="800"/>
              </a:spcAft>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In </a:t>
            </a:r>
            <a:r>
              <a:rPr lang="it-IT" sz="2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1952, </a:t>
            </a:r>
            <a:r>
              <a:rPr lang="it-IT" sz="22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it</a:t>
            </a:r>
            <a:r>
              <a:rPr lang="it-IT" sz="2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had</a:t>
            </a:r>
            <a:r>
              <a:rPr lang="it-IT" sz="2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five</a:t>
            </a:r>
            <a:r>
              <a:rPr lang="it-IT" sz="2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hundred</a:t>
            </a:r>
            <a:r>
              <a:rPr lang="it-IT" sz="2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members</a:t>
            </a:r>
            <a:r>
              <a:rPr lang="it-IT" sz="2200" dirty="0">
                <a:effectLst/>
                <a:latin typeface="Calibri" panose="020F0502020204030204" pitchFamily="34" charset="0"/>
                <a:ea typeface="Calibri" panose="020F0502020204030204" pitchFamily="34" charset="0"/>
                <a:cs typeface="Times New Roman" panose="02020603050405020304" pitchFamily="18" charset="0"/>
              </a:rPr>
              <a:t>, with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less</a:t>
            </a: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than</a:t>
            </a: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two</a:t>
            </a: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hundred</a:t>
            </a: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actively</a:t>
            </a: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involved</a:t>
            </a:r>
            <a:r>
              <a:rPr lang="it-IT" sz="2200" dirty="0">
                <a:effectLst/>
                <a:latin typeface="Calibri" panose="020F0502020204030204" pitchFamily="34" charset="0"/>
                <a:ea typeface="Calibri" panose="020F0502020204030204" pitchFamily="34" charset="0"/>
                <a:cs typeface="Times New Roman" panose="02020603050405020304" pitchFamily="18" charset="0"/>
              </a:rPr>
              <a:t> in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politics</a:t>
            </a: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it-IT" sz="2200" dirty="0" err="1">
                <a:effectLst/>
                <a:latin typeface="Calibri" panose="020F0502020204030204" pitchFamily="34" charset="0"/>
                <a:ea typeface="Calibri" panose="020F0502020204030204" pitchFamily="34" charset="0"/>
                <a:cs typeface="Times New Roman" panose="02020603050405020304" pitchFamily="18" charset="0"/>
              </a:rPr>
              <a:t>Beginning</a:t>
            </a:r>
            <a:r>
              <a:rPr lang="it-IT" sz="2200" dirty="0">
                <a:effectLst/>
                <a:latin typeface="Calibri" panose="020F0502020204030204" pitchFamily="34" charset="0"/>
                <a:ea typeface="Calibri" panose="020F0502020204030204" pitchFamily="34" charset="0"/>
                <a:cs typeface="Times New Roman" panose="02020603050405020304" pitchFamily="18" charset="0"/>
              </a:rPr>
              <a:t> in the late 1940s</a:t>
            </a:r>
            <a:r>
              <a:rPr lang="it-IT" sz="2600" dirty="0">
                <a:effectLst/>
                <a:latin typeface="Calibri" panose="020F0502020204030204" pitchFamily="34" charset="0"/>
                <a:ea typeface="Calibri" panose="020F0502020204030204" pitchFamily="34" charset="0"/>
                <a:cs typeface="Times New Roman" panose="02020603050405020304" pitchFamily="18" charset="0"/>
              </a:rPr>
              <a:t>, </a:t>
            </a:r>
            <a:r>
              <a:rPr lang="it-IT" sz="2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CIA </a:t>
            </a:r>
            <a:r>
              <a:rPr lang="it-IT" sz="26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began</a:t>
            </a:r>
            <a:r>
              <a:rPr lang="it-IT" sz="2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to monitor </a:t>
            </a:r>
            <a:r>
              <a:rPr lang="it-IT" sz="2600" dirty="0">
                <a:effectLst/>
                <a:latin typeface="Calibri" panose="020F0502020204030204" pitchFamily="34" charset="0"/>
                <a:ea typeface="Calibri" panose="020F0502020204030204" pitchFamily="34" charset="0"/>
                <a:cs typeface="Times New Roman" panose="02020603050405020304" pitchFamily="18" charset="0"/>
              </a:rPr>
              <a:t>the travel of </a:t>
            </a:r>
            <a:r>
              <a:rPr lang="it-IT" sz="2600" dirty="0" err="1">
                <a:effectLst/>
                <a:latin typeface="Calibri" panose="020F0502020204030204" pitchFamily="34" charset="0"/>
                <a:ea typeface="Calibri" panose="020F0502020204030204" pitchFamily="34" charset="0"/>
                <a:cs typeface="Times New Roman" panose="02020603050405020304" pitchFamily="18" charset="0"/>
              </a:rPr>
              <a:t>Guatemalan</a:t>
            </a:r>
            <a:r>
              <a:rPr lang="it-IT" sz="2600" dirty="0">
                <a:effectLst/>
                <a:latin typeface="Calibri" panose="020F0502020204030204" pitchFamily="34" charset="0"/>
                <a:ea typeface="Calibri" panose="020F0502020204030204" pitchFamily="34" charset="0"/>
                <a:cs typeface="Times New Roman" panose="02020603050405020304" pitchFamily="18" charset="0"/>
              </a:rPr>
              <a:t> </a:t>
            </a:r>
            <a:r>
              <a:rPr lang="it-IT" sz="2600" dirty="0" err="1">
                <a:effectLst/>
                <a:latin typeface="Calibri" panose="020F0502020204030204" pitchFamily="34" charset="0"/>
                <a:ea typeface="Calibri" panose="020F0502020204030204" pitchFamily="34" charset="0"/>
                <a:cs typeface="Times New Roman" panose="02020603050405020304" pitchFamily="18" charset="0"/>
              </a:rPr>
              <a:t>communists</a:t>
            </a:r>
            <a:r>
              <a:rPr lang="it-IT" sz="2600" dirty="0">
                <a:effectLst/>
                <a:latin typeface="Calibri" panose="020F0502020204030204" pitchFamily="34" charset="0"/>
                <a:ea typeface="Calibri" panose="020F0502020204030204" pitchFamily="34" charset="0"/>
                <a:cs typeface="Times New Roman" panose="02020603050405020304" pitchFamily="18" charset="0"/>
              </a:rPr>
              <a:t> </a:t>
            </a:r>
            <a:r>
              <a:rPr lang="it-IT" sz="2200" dirty="0">
                <a:effectLst/>
                <a:latin typeface="Calibri" panose="020F0502020204030204" pitchFamily="34" charset="0"/>
                <a:ea typeface="Calibri" panose="020F0502020204030204" pitchFamily="34" charset="0"/>
                <a:cs typeface="Times New Roman" panose="02020603050405020304" pitchFamily="18" charset="0"/>
              </a:rPr>
              <a:t>and look for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signs</a:t>
            </a:r>
            <a:r>
              <a:rPr lang="it-IT" sz="2200" dirty="0">
                <a:effectLst/>
                <a:latin typeface="Calibri" panose="020F0502020204030204" pitchFamily="34" charset="0"/>
                <a:ea typeface="Calibri" panose="020F0502020204030204" pitchFamily="34" charset="0"/>
                <a:cs typeface="Times New Roman" panose="02020603050405020304" pitchFamily="18" charset="0"/>
              </a:rPr>
              <a:t> of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ties</a:t>
            </a:r>
            <a:r>
              <a:rPr lang="it-IT" sz="2200" dirty="0">
                <a:effectLst/>
                <a:latin typeface="Calibri" panose="020F0502020204030204" pitchFamily="34" charset="0"/>
                <a:ea typeface="Calibri" panose="020F0502020204030204" pitchFamily="34" charset="0"/>
                <a:cs typeface="Times New Roman" panose="02020603050405020304" pitchFamily="18" charset="0"/>
              </a:rPr>
              <a:t> with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Moscow</a:t>
            </a:r>
            <a:r>
              <a:rPr lang="it-IT" sz="2200" dirty="0">
                <a:effectLst/>
                <a:latin typeface="Calibri" panose="020F0502020204030204" pitchFamily="34" charset="0"/>
                <a:ea typeface="Calibri" panose="020F0502020204030204" pitchFamily="34" charset="0"/>
                <a:cs typeface="Times New Roman" panose="02020603050405020304" pitchFamily="18" charset="0"/>
              </a:rPr>
              <a:t>. The CIA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would</a:t>
            </a: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never</a:t>
            </a: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find</a:t>
            </a: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any</a:t>
            </a: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meaningful</a:t>
            </a:r>
            <a:r>
              <a:rPr lang="it-IT" sz="2200" dirty="0">
                <a:effectLst/>
                <a:latin typeface="Calibri" panose="020F0502020204030204" pitchFamily="34" charset="0"/>
                <a:ea typeface="Calibri" panose="020F0502020204030204" pitchFamily="34" charset="0"/>
                <a:cs typeface="Times New Roman" panose="02020603050405020304" pitchFamily="18" charset="0"/>
              </a:rPr>
              <a:t> international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Communist</a:t>
            </a: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influence</a:t>
            </a:r>
            <a:r>
              <a:rPr lang="it-IT" sz="2200" dirty="0">
                <a:effectLst/>
                <a:latin typeface="Calibri" panose="020F0502020204030204" pitchFamily="34" charset="0"/>
                <a:ea typeface="Calibri" panose="020F0502020204030204" pitchFamily="34" charset="0"/>
                <a:cs typeface="Times New Roman" panose="02020603050405020304" pitchFamily="18" charset="0"/>
              </a:rPr>
              <a:t> in Guatemala.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Nonetheless</a:t>
            </a:r>
            <a:r>
              <a:rPr lang="it-IT" sz="2200" dirty="0">
                <a:effectLst/>
                <a:latin typeface="Calibri" panose="020F0502020204030204" pitchFamily="34" charset="0"/>
                <a:ea typeface="Calibri" panose="020F0502020204030204" pitchFamily="34" charset="0"/>
                <a:cs typeface="Times New Roman" panose="02020603050405020304" pitchFamily="18" charset="0"/>
              </a:rPr>
              <a:t>, the agency </a:t>
            </a:r>
            <a:r>
              <a:rPr lang="it-IT" sz="2200" dirty="0" err="1">
                <a:effectLst/>
                <a:latin typeface="Calibri" panose="020F0502020204030204" pitchFamily="34" charset="0"/>
                <a:ea typeface="Calibri" panose="020F0502020204030204" pitchFamily="34" charset="0"/>
                <a:cs typeface="Times New Roman" panose="02020603050405020304" pitchFamily="18" charset="0"/>
              </a:rPr>
              <a:t>repeatedly</a:t>
            </a: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issued</a:t>
            </a:r>
            <a:r>
              <a:rPr lang="it-IT"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dark warnings </a:t>
            </a:r>
            <a:r>
              <a:rPr lang="it-IT" sz="22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about</a:t>
            </a:r>
            <a:r>
              <a:rPr lang="it-IT"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Communist</a:t>
            </a:r>
            <a:r>
              <a:rPr lang="it-IT"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2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influence</a:t>
            </a:r>
            <a:r>
              <a:rPr lang="it-IT"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in Guatemala</a:t>
            </a:r>
            <a:r>
              <a:rPr lang="it-IT" sz="2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652601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A0CDAA-8956-474F-9A68-CA499BA44A6B}"/>
              </a:ext>
            </a:extLst>
          </p:cNvPr>
          <p:cNvSpPr>
            <a:spLocks noGrp="1"/>
          </p:cNvSpPr>
          <p:nvPr>
            <p:ph type="title"/>
          </p:nvPr>
        </p:nvSpPr>
        <p:spPr>
          <a:xfrm>
            <a:off x="2231136" y="-301658"/>
            <a:ext cx="7846118" cy="2455070"/>
          </a:xfrm>
        </p:spPr>
        <p:txBody>
          <a:bodyPr/>
          <a:lstStyle/>
          <a:p>
            <a:r>
              <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Stephen G</a:t>
            </a:r>
            <a:r>
              <a:rPr lang="it-IT" sz="1800" i="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it-IT" sz="1800" i="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Rabe</a:t>
            </a:r>
            <a:r>
              <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it-IT" sz="18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Killing Zone</a:t>
            </a:r>
            <a:r>
              <a:rPr lang="it-IT"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 United States </a:t>
            </a:r>
            <a:r>
              <a:rPr lang="it-IT" sz="18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Wages</a:t>
            </a:r>
            <a:r>
              <a:rPr lang="it-IT"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it-IT" sz="18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Cold</a:t>
            </a:r>
            <a:r>
              <a:rPr lang="it-IT"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War in Latin America. </a:t>
            </a:r>
            <a:r>
              <a:rPr lang="it-IT" sz="1800" dirty="0">
                <a:effectLst/>
                <a:latin typeface="Calibri" panose="020F0502020204030204" pitchFamily="34" charset="0"/>
                <a:ea typeface="Calibri" panose="020F0502020204030204" pitchFamily="34" charset="0"/>
                <a:cs typeface="Times New Roman" panose="02020603050405020304" pitchFamily="18" charset="0"/>
              </a:rPr>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13F13D83-60B1-4520-BD39-C6B2EEF90506}"/>
              </a:ext>
            </a:extLst>
          </p:cNvPr>
          <p:cNvSpPr>
            <a:spLocks noGrp="1"/>
          </p:cNvSpPr>
          <p:nvPr>
            <p:ph idx="1"/>
          </p:nvPr>
        </p:nvSpPr>
        <p:spPr>
          <a:xfrm>
            <a:off x="506027" y="1207363"/>
            <a:ext cx="10847773" cy="4969600"/>
          </a:xfrm>
        </p:spPr>
        <p:txBody>
          <a:bodyPr/>
          <a:lstStyle/>
          <a:p>
            <a:pPr marL="0" indent="0">
              <a:buNone/>
            </a:pPr>
            <a:r>
              <a:rPr lang="it-IT"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Horror</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characterised</a:t>
            </a:r>
            <a:r>
              <a:rPr lang="it-IT" sz="2400" dirty="0">
                <a:effectLst/>
                <a:latin typeface="Calibri" panose="020F0502020204030204" pitchFamily="34" charset="0"/>
                <a:ea typeface="Calibri" panose="020F0502020204030204" pitchFamily="34" charset="0"/>
                <a:cs typeface="Times New Roman" panose="02020603050405020304" pitchFamily="18" charset="0"/>
              </a:rPr>
              <a:t> the </a:t>
            </a:r>
            <a:r>
              <a:rPr lang="it-IT" sz="24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Cold</a:t>
            </a:r>
            <a:r>
              <a:rPr lang="it-IT"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War in Central America. </a:t>
            </a:r>
          </a:p>
          <a:p>
            <a:pPr marL="0" indent="0">
              <a:buNone/>
            </a:pPr>
            <a:r>
              <a:rPr lang="it-IT" sz="2000" dirty="0" err="1">
                <a:effectLst/>
                <a:latin typeface="Calibri" panose="020F0502020204030204" pitchFamily="34" charset="0"/>
                <a:ea typeface="Calibri" panose="020F0502020204030204" pitchFamily="34" charset="0"/>
                <a:cs typeface="Times New Roman" panose="02020603050405020304" pitchFamily="18" charset="0"/>
              </a:rPr>
              <a:t>During</a:t>
            </a:r>
            <a:r>
              <a:rPr lang="it-IT" sz="2000" dirty="0">
                <a:effectLst/>
                <a:latin typeface="Calibri" panose="020F0502020204030204" pitchFamily="34" charset="0"/>
                <a:ea typeface="Calibri" panose="020F0502020204030204" pitchFamily="34" charset="0"/>
                <a:cs typeface="Times New Roman" panose="02020603050405020304" pitchFamily="18" charset="0"/>
              </a:rPr>
              <a:t> the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period</a:t>
            </a:r>
            <a:r>
              <a:rPr lang="it-IT" sz="2000" dirty="0">
                <a:effectLst/>
                <a:latin typeface="Calibri" panose="020F0502020204030204" pitchFamily="34" charset="0"/>
                <a:ea typeface="Calibri" panose="020F0502020204030204" pitchFamily="34" charset="0"/>
                <a:cs typeface="Times New Roman" panose="02020603050405020304" pitchFamily="18" charset="0"/>
              </a:rPr>
              <a:t> from 1945 to 1989, the United States </a:t>
            </a:r>
            <a:r>
              <a:rPr lang="it-IT" sz="20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destabilized</a:t>
            </a:r>
            <a:r>
              <a:rPr lang="it-IT"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governments </a:t>
            </a:r>
            <a:r>
              <a:rPr lang="it-IT" sz="2000" dirty="0">
                <a:effectLst/>
                <a:latin typeface="Calibri" panose="020F0502020204030204" pitchFamily="34" charset="0"/>
                <a:ea typeface="Calibri" panose="020F0502020204030204" pitchFamily="34" charset="0"/>
                <a:cs typeface="Times New Roman" panose="02020603050405020304" pitchFamily="18" charset="0"/>
              </a:rPr>
              <a:t>in Argentina,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Brazil,British</a:t>
            </a:r>
            <a:r>
              <a:rPr lang="it-IT" sz="2000" dirty="0">
                <a:effectLst/>
                <a:latin typeface="Calibri" panose="020F0502020204030204" pitchFamily="34" charset="0"/>
                <a:ea typeface="Calibri" panose="020F0502020204030204" pitchFamily="34" charset="0"/>
                <a:cs typeface="Times New Roman" panose="02020603050405020304" pitchFamily="18" charset="0"/>
              </a:rPr>
              <a:t> Guiana (Guyana), Bolivia, Chile, the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Dominican</a:t>
            </a:r>
            <a:r>
              <a:rPr lang="it-IT" sz="2000" dirty="0">
                <a:effectLst/>
                <a:latin typeface="Calibri" panose="020F0502020204030204" pitchFamily="34" charset="0"/>
                <a:ea typeface="Calibri" panose="020F0502020204030204" pitchFamily="34" charset="0"/>
                <a:cs typeface="Times New Roman" panose="02020603050405020304" pitchFamily="18" charset="0"/>
              </a:rPr>
              <a:t> Republic, Ecuador, El Salvador, Guatemala, and Nicaragua.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These</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interventions</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helped</a:t>
            </a:r>
            <a:r>
              <a:rPr lang="it-IT" sz="2000" dirty="0">
                <a:effectLst/>
                <a:latin typeface="Calibri" panose="020F0502020204030204" pitchFamily="34" charset="0"/>
                <a:ea typeface="Calibri" panose="020F0502020204030204" pitchFamily="34" charset="0"/>
                <a:cs typeface="Times New Roman" panose="02020603050405020304" pitchFamily="18" charset="0"/>
              </a:rPr>
              <a:t> perpetuate and </a:t>
            </a:r>
            <a:r>
              <a:rPr lang="it-IT"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spread </a:t>
            </a:r>
            <a:r>
              <a:rPr lang="it-IT"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violence</a:t>
            </a:r>
            <a:r>
              <a:rPr lang="it-IT"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poverty</a:t>
            </a:r>
            <a:r>
              <a:rPr lang="it-IT" sz="2000" dirty="0">
                <a:effectLst/>
                <a:latin typeface="Calibri" panose="020F0502020204030204" pitchFamily="34" charset="0"/>
                <a:ea typeface="Calibri" panose="020F0502020204030204" pitchFamily="34" charset="0"/>
                <a:cs typeface="Times New Roman" panose="02020603050405020304" pitchFamily="18" charset="0"/>
              </a:rPr>
              <a:t>, and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despair</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within</a:t>
            </a:r>
            <a:r>
              <a:rPr lang="it-IT" sz="2000" dirty="0">
                <a:effectLst/>
                <a:latin typeface="Calibri" panose="020F0502020204030204" pitchFamily="34" charset="0"/>
                <a:ea typeface="Calibri" panose="020F0502020204030204" pitchFamily="34" charset="0"/>
                <a:cs typeface="Times New Roman" panose="02020603050405020304" pitchFamily="18" charset="0"/>
              </a:rPr>
              <a:t> the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region</a:t>
            </a:r>
            <a:r>
              <a:rPr lang="it-IT" sz="2000" dirty="0">
                <a:effectLst/>
                <a:latin typeface="Calibri" panose="020F0502020204030204" pitchFamily="34" charset="0"/>
                <a:ea typeface="Calibri" panose="020F0502020204030204" pitchFamily="34" charset="0"/>
                <a:cs typeface="Times New Roman" panose="02020603050405020304" pitchFamily="18" charset="0"/>
              </a:rPr>
              <a:t>.</a:t>
            </a:r>
          </a:p>
          <a:p>
            <a:endParaRPr lang="it-IT" dirty="0"/>
          </a:p>
        </p:txBody>
      </p:sp>
      <p:pic>
        <p:nvPicPr>
          <p:cNvPr id="5" name="Immagine 4">
            <a:extLst>
              <a:ext uri="{FF2B5EF4-FFF2-40B4-BE49-F238E27FC236}">
                <a16:creationId xmlns:a16="http://schemas.microsoft.com/office/drawing/2014/main" id="{8E4BAE08-4215-4EE2-B365-9C2BE2C732E8}"/>
              </a:ext>
            </a:extLst>
          </p:cNvPr>
          <p:cNvPicPr>
            <a:picLocks noChangeAspect="1"/>
          </p:cNvPicPr>
          <p:nvPr/>
        </p:nvPicPr>
        <p:blipFill>
          <a:blip r:embed="rId2"/>
          <a:stretch>
            <a:fillRect/>
          </a:stretch>
        </p:blipFill>
        <p:spPr>
          <a:xfrm>
            <a:off x="8560894" y="2710480"/>
            <a:ext cx="2502779" cy="3782395"/>
          </a:xfrm>
          <a:prstGeom prst="rect">
            <a:avLst/>
          </a:prstGeom>
        </p:spPr>
      </p:pic>
    </p:spTree>
    <p:extLst>
      <p:ext uri="{BB962C8B-B14F-4D97-AF65-F5344CB8AC3E}">
        <p14:creationId xmlns:p14="http://schemas.microsoft.com/office/powerpoint/2010/main" val="18988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DF9C31-69C2-4F6C-823E-69175B903725}"/>
              </a:ext>
            </a:extLst>
          </p:cNvPr>
          <p:cNvSpPr>
            <a:spLocks noGrp="1"/>
          </p:cNvSpPr>
          <p:nvPr>
            <p:ph type="title"/>
          </p:nvPr>
        </p:nvSpPr>
        <p:spPr/>
        <p:txBody>
          <a:bodyPr>
            <a:normAutofit/>
          </a:bodyPr>
          <a:lstStyle/>
          <a:p>
            <a:r>
              <a:rPr lang="it-IT" sz="2800" b="1" dirty="0">
                <a:solidFill>
                  <a:srgbClr val="0070C0"/>
                </a:solidFill>
              </a:rPr>
              <a:t>UNA PERIODIZZAZIONE DI CARATTERE </a:t>
            </a:r>
            <a:r>
              <a:rPr lang="it-IT" sz="2800" b="1" dirty="0">
                <a:solidFill>
                  <a:srgbClr val="0070C0"/>
                </a:solidFill>
                <a:latin typeface="Calibri" panose="020F0502020204030204" pitchFamily="34" charset="0"/>
                <a:cs typeface="Calibri" panose="020F0502020204030204" pitchFamily="34" charset="0"/>
              </a:rPr>
              <a:t>GENERALE </a:t>
            </a:r>
            <a:endParaRPr lang="en-GB" sz="2800" dirty="0"/>
          </a:p>
        </p:txBody>
      </p:sp>
      <p:sp>
        <p:nvSpPr>
          <p:cNvPr id="3" name="Segnaposto contenuto 2">
            <a:extLst>
              <a:ext uri="{FF2B5EF4-FFF2-40B4-BE49-F238E27FC236}">
                <a16:creationId xmlns:a16="http://schemas.microsoft.com/office/drawing/2014/main" id="{947D44CD-D95B-44DB-965D-9044BB5CFD52}"/>
              </a:ext>
            </a:extLst>
          </p:cNvPr>
          <p:cNvSpPr>
            <a:spLocks noGrp="1"/>
          </p:cNvSpPr>
          <p:nvPr>
            <p:ph idx="1"/>
          </p:nvPr>
        </p:nvSpPr>
        <p:spPr>
          <a:xfrm>
            <a:off x="753726" y="2153411"/>
            <a:ext cx="10598791" cy="4023551"/>
          </a:xfrm>
        </p:spPr>
        <p:txBody>
          <a:bodyPr>
            <a:normAutofit fontScale="92500"/>
          </a:bodyPr>
          <a:lstStyle/>
          <a:p>
            <a:pPr marL="0" indent="0">
              <a:buNone/>
            </a:pPr>
            <a:r>
              <a:rPr lang="es-ES_tradnl" sz="3000" b="1" dirty="0">
                <a:solidFill>
                  <a:srgbClr val="00B050"/>
                </a:solidFill>
                <a:effectLst/>
                <a:latin typeface="Tahoma" panose="020B0604030504040204" pitchFamily="34" charset="0"/>
                <a:ea typeface="Times New Roman" panose="02020603050405020304" pitchFamily="18" charset="0"/>
              </a:rPr>
              <a:t>1954-1990 - </a:t>
            </a:r>
            <a:r>
              <a:rPr lang="es-ES_tradnl" sz="3000" b="1" spc="-20" dirty="0">
                <a:solidFill>
                  <a:srgbClr val="00B050"/>
                </a:solidFill>
                <a:effectLst/>
                <a:ea typeface="Times New Roman" panose="02020603050405020304" pitchFamily="18" charset="0"/>
              </a:rPr>
              <a:t>La Guerra Fredda in America Latina</a:t>
            </a:r>
            <a:endParaRPr lang="es-ES_tradnl" sz="3000" b="1" dirty="0">
              <a:solidFill>
                <a:srgbClr val="00B050"/>
              </a:solidFill>
              <a:effectLst/>
              <a:latin typeface="Tahoma" panose="020B0604030504040204" pitchFamily="34" charset="0"/>
              <a:ea typeface="Times New Roman" panose="02020603050405020304" pitchFamily="18" charset="0"/>
            </a:endParaRPr>
          </a:p>
          <a:p>
            <a:pPr marL="0" indent="0">
              <a:buNone/>
            </a:pPr>
            <a:endParaRPr lang="es-ES_tradnl" sz="2800" spc="-20" dirty="0">
              <a:ea typeface="Times New Roman" panose="02020603050405020304" pitchFamily="18" charset="0"/>
            </a:endParaRPr>
          </a:p>
          <a:p>
            <a:pPr marL="0" indent="0">
              <a:buNone/>
            </a:pPr>
            <a:r>
              <a:rPr lang="es-ES_tradnl" sz="2800" b="1" spc="-20" dirty="0">
                <a:solidFill>
                  <a:srgbClr val="00B050"/>
                </a:solidFill>
                <a:ea typeface="Times New Roman" panose="02020603050405020304" pitchFamily="18" charset="0"/>
              </a:rPr>
              <a:t>Guerriglie e rivoluzioni: Guatemala 1954, Bolivia 1952, Cuba 1959</a:t>
            </a:r>
          </a:p>
          <a:p>
            <a:pPr marL="0" indent="0">
              <a:buNone/>
            </a:pPr>
            <a:endParaRPr lang="es-ES_tradnl" sz="2400" spc="-20" dirty="0">
              <a:effectLst/>
              <a:latin typeface="Tahoma" panose="020B0604030504040204" pitchFamily="34" charset="0"/>
              <a:ea typeface="Times New Roman" panose="02020603050405020304" pitchFamily="18" charset="0"/>
            </a:endParaRPr>
          </a:p>
          <a:p>
            <a:pPr marL="0" indent="0">
              <a:buNone/>
            </a:pPr>
            <a:r>
              <a:rPr lang="es-ES_tradnl" sz="2400" spc="-20" dirty="0">
                <a:effectLst/>
                <a:latin typeface="Tahoma" panose="020B0604030504040204" pitchFamily="34" charset="0"/>
                <a:ea typeface="Times New Roman" panose="02020603050405020304" pitchFamily="18" charset="0"/>
              </a:rPr>
              <a:t>Il ciclo controrivoluzionario: golpes, dittature militari e violazioni dei diritti umani. Brasile,1964, Cile, 1973, Argentina, 1976.</a:t>
            </a:r>
          </a:p>
          <a:p>
            <a:pPr marL="0" indent="0">
              <a:buNone/>
            </a:pPr>
            <a:endParaRPr lang="es-ES_tradnl" sz="2400" spc="-20" dirty="0">
              <a:latin typeface="Tahoma" panose="020B0604030504040204" pitchFamily="34" charset="0"/>
              <a:ea typeface="Times New Roman" panose="02020603050405020304" pitchFamily="18" charset="0"/>
            </a:endParaRPr>
          </a:p>
          <a:p>
            <a:pPr marL="0" indent="0">
              <a:buNone/>
            </a:pPr>
            <a:r>
              <a:rPr lang="es-ES_tradnl" sz="2400" spc="-20" dirty="0">
                <a:latin typeface="Tahoma" panose="020B0604030504040204" pitchFamily="34" charset="0"/>
                <a:ea typeface="Times New Roman" panose="02020603050405020304" pitchFamily="18" charset="0"/>
              </a:rPr>
              <a:t>Anni ’80-90: Transizioni alla democrazia e nuove forme di cittadinanza</a:t>
            </a:r>
            <a:r>
              <a:rPr lang="es-ES_tradnl" sz="2400" spc="-20" dirty="0">
                <a:effectLst/>
                <a:latin typeface="Tahoma" panose="020B0604030504040204" pitchFamily="34" charset="0"/>
                <a:ea typeface="Times New Roman" panose="02020603050405020304" pitchFamily="18" charset="0"/>
              </a:rPr>
              <a:t> </a:t>
            </a:r>
          </a:p>
          <a:p>
            <a:pPr marL="0" indent="0">
              <a:buNone/>
            </a:pPr>
            <a:endParaRPr lang="es-ES_tradnl" sz="2400" spc="-20" dirty="0">
              <a:latin typeface="Tahoma" panose="020B0604030504040204" pitchFamily="34"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20121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E9F08F-5659-40E6-B15B-7AC1D6363DF7}"/>
              </a:ext>
            </a:extLst>
          </p:cNvPr>
          <p:cNvSpPr>
            <a:spLocks noGrp="1"/>
          </p:cNvSpPr>
          <p:nvPr>
            <p:ph type="title"/>
          </p:nvPr>
        </p:nvSpPr>
        <p:spPr>
          <a:xfrm>
            <a:off x="838200" y="365126"/>
            <a:ext cx="9735105" cy="1073058"/>
          </a:xfrm>
        </p:spPr>
        <p:txBody>
          <a:bodyPr/>
          <a:lstStyle/>
          <a:p>
            <a:r>
              <a:rPr lang="it-IT" sz="4400" dirty="0">
                <a:effectLst/>
                <a:latin typeface="Calibri" panose="020F0502020204030204" pitchFamily="34" charset="0"/>
                <a:ea typeface="Calibri" panose="020F0502020204030204" pitchFamily="34" charset="0"/>
                <a:cs typeface="Times New Roman" panose="02020603050405020304" pitchFamily="18" charset="0"/>
              </a:rPr>
              <a:t> </a:t>
            </a:r>
            <a:r>
              <a:rPr lang="it-IT" sz="32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President</a:t>
            </a:r>
            <a:r>
              <a:rPr lang="it-IT"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Eisenhower (1953-1960) </a:t>
            </a:r>
            <a:endParaRPr lang="it-IT" sz="3200" b="1" dirty="0">
              <a:solidFill>
                <a:srgbClr val="00B050"/>
              </a:solidFill>
            </a:endParaRPr>
          </a:p>
        </p:txBody>
      </p:sp>
      <p:sp>
        <p:nvSpPr>
          <p:cNvPr id="3" name="Segnaposto contenuto 2">
            <a:extLst>
              <a:ext uri="{FF2B5EF4-FFF2-40B4-BE49-F238E27FC236}">
                <a16:creationId xmlns:a16="http://schemas.microsoft.com/office/drawing/2014/main" id="{074601DC-A6D7-4A9C-9951-027E3C79EE1E}"/>
              </a:ext>
            </a:extLst>
          </p:cNvPr>
          <p:cNvSpPr>
            <a:spLocks noGrp="1"/>
          </p:cNvSpPr>
          <p:nvPr>
            <p:ph idx="1"/>
          </p:nvPr>
        </p:nvSpPr>
        <p:spPr>
          <a:xfrm>
            <a:off x="248575" y="1287263"/>
            <a:ext cx="11105225" cy="4907456"/>
          </a:xfrm>
        </p:spPr>
        <p:txBody>
          <a:bodyPr>
            <a:normAutofit/>
          </a:bodyPr>
          <a:lstStyle/>
          <a:p>
            <a:pPr marL="0" indent="0">
              <a:lnSpc>
                <a:spcPct val="107000"/>
              </a:lnSpc>
              <a:spcAft>
                <a:spcPts val="800"/>
              </a:spcAft>
              <a:buNone/>
            </a:pPr>
            <a:r>
              <a:rPr lang="it-IT" sz="2900" dirty="0">
                <a:effectLst/>
                <a:latin typeface="Calibri" panose="020F0502020204030204" pitchFamily="34" charset="0"/>
                <a:ea typeface="Calibri" panose="020F0502020204030204" pitchFamily="34" charset="0"/>
                <a:cs typeface="Times New Roman" panose="02020603050405020304" pitchFamily="18" charset="0"/>
              </a:rPr>
              <a:t>The Eisenhower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administration</a:t>
            </a:r>
            <a:r>
              <a:rPr lang="it-IT" sz="2900" dirty="0">
                <a:effectLst/>
                <a:latin typeface="Calibri" panose="020F0502020204030204" pitchFamily="34" charset="0"/>
                <a:ea typeface="Calibri" panose="020F0502020204030204" pitchFamily="34" charset="0"/>
                <a:cs typeface="Times New Roman" panose="02020603050405020304" pitchFamily="18" charset="0"/>
              </a:rPr>
              <a:t>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would</a:t>
            </a:r>
            <a:r>
              <a:rPr lang="it-IT" sz="2900" dirty="0">
                <a:effectLst/>
                <a:latin typeface="Calibri" panose="020F0502020204030204" pitchFamily="34" charset="0"/>
                <a:ea typeface="Calibri" panose="020F0502020204030204" pitchFamily="34" charset="0"/>
                <a:cs typeface="Times New Roman" panose="02020603050405020304" pitchFamily="18" charset="0"/>
              </a:rPr>
              <a:t>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wage</a:t>
            </a:r>
            <a:r>
              <a:rPr lang="it-IT" sz="2900" dirty="0">
                <a:effectLst/>
                <a:latin typeface="Calibri" panose="020F0502020204030204" pitchFamily="34" charset="0"/>
                <a:ea typeface="Calibri" panose="020F0502020204030204" pitchFamily="34" charset="0"/>
                <a:cs typeface="Times New Roman" panose="02020603050405020304" pitchFamily="18" charset="0"/>
              </a:rPr>
              <a:t> </a:t>
            </a:r>
            <a:r>
              <a:rPr lang="it-IT" sz="2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 </a:t>
            </a:r>
            <a:r>
              <a:rPr lang="it-IT" sz="29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foreing</a:t>
            </a:r>
            <a:r>
              <a:rPr lang="it-IT" sz="2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policy of </a:t>
            </a:r>
            <a:r>
              <a:rPr lang="it-IT" sz="29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relentless</a:t>
            </a:r>
            <a:r>
              <a:rPr lang="it-IT" sz="2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9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anticommunism</a:t>
            </a:r>
            <a:r>
              <a:rPr lang="it-IT" sz="2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900" dirty="0">
                <a:effectLst/>
                <a:latin typeface="Calibri" panose="020F0502020204030204" pitchFamily="34" charset="0"/>
                <a:ea typeface="Calibri" panose="020F0502020204030204" pitchFamily="34" charset="0"/>
                <a:cs typeface="Times New Roman" panose="02020603050405020304" pitchFamily="18" charset="0"/>
              </a:rPr>
              <a:t>in Guatemala and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throughout</a:t>
            </a:r>
            <a:r>
              <a:rPr lang="it-IT" sz="2900" dirty="0">
                <a:effectLst/>
                <a:latin typeface="Calibri" panose="020F0502020204030204" pitchFamily="34" charset="0"/>
                <a:ea typeface="Calibri" panose="020F0502020204030204" pitchFamily="34" charset="0"/>
                <a:cs typeface="Times New Roman" panose="02020603050405020304" pitchFamily="18" charset="0"/>
              </a:rPr>
              <a:t> the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region</a:t>
            </a:r>
            <a:r>
              <a:rPr lang="it-IT" sz="2900" dirty="0">
                <a:effectLst/>
                <a:latin typeface="Calibri" panose="020F0502020204030204" pitchFamily="34" charset="0"/>
                <a:ea typeface="Calibri" panose="020F0502020204030204" pitchFamily="34" charset="0"/>
                <a:cs typeface="Times New Roman" panose="02020603050405020304" pitchFamily="18" charset="0"/>
              </a:rPr>
              <a:t>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during</a:t>
            </a:r>
            <a:r>
              <a:rPr lang="it-IT" sz="2900" dirty="0">
                <a:effectLst/>
                <a:latin typeface="Calibri" panose="020F0502020204030204" pitchFamily="34" charset="0"/>
                <a:ea typeface="Calibri" panose="020F0502020204030204" pitchFamily="34" charset="0"/>
                <a:cs typeface="Times New Roman" panose="02020603050405020304" pitchFamily="18" charset="0"/>
              </a:rPr>
              <a:t> the 1950s. </a:t>
            </a:r>
          </a:p>
          <a:p>
            <a:pPr marL="0" indent="0">
              <a:lnSpc>
                <a:spcPct val="107000"/>
              </a:lnSpc>
              <a:spcAft>
                <a:spcPts val="800"/>
              </a:spcAft>
              <a:buNone/>
            </a:pPr>
            <a:endParaRPr lang="it-IT" sz="29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it-IT"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2900" dirty="0">
                <a:effectLst/>
                <a:latin typeface="Calibri" panose="020F0502020204030204" pitchFamily="34" charset="0"/>
                <a:ea typeface="Calibri" panose="020F0502020204030204" pitchFamily="34" charset="0"/>
                <a:cs typeface="Times New Roman" panose="02020603050405020304" pitchFamily="18" charset="0"/>
              </a:rPr>
              <a:t>Rolling back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communism</a:t>
            </a:r>
            <a:r>
              <a:rPr lang="it-IT" sz="2900" dirty="0">
                <a:effectLst/>
                <a:latin typeface="Calibri" panose="020F0502020204030204" pitchFamily="34" charset="0"/>
                <a:ea typeface="Calibri" panose="020F0502020204030204" pitchFamily="34" charset="0"/>
                <a:cs typeface="Times New Roman" panose="02020603050405020304" pitchFamily="18" charset="0"/>
              </a:rPr>
              <a:t> in Latin America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posed</a:t>
            </a:r>
            <a:r>
              <a:rPr lang="it-IT" sz="2900" dirty="0">
                <a:effectLst/>
                <a:latin typeface="Calibri" panose="020F0502020204030204" pitchFamily="34" charset="0"/>
                <a:ea typeface="Calibri" panose="020F0502020204030204" pitchFamily="34" charset="0"/>
                <a:cs typeface="Times New Roman" panose="02020603050405020304" pitchFamily="18" charset="0"/>
              </a:rPr>
              <a:t> </a:t>
            </a:r>
            <a:r>
              <a:rPr lang="it-IT" sz="29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little</a:t>
            </a:r>
            <a:r>
              <a:rPr lang="it-IT" sz="2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risk</a:t>
            </a:r>
          </a:p>
          <a:p>
            <a:pPr marL="0" indent="0">
              <a:lnSpc>
                <a:spcPct val="107000"/>
              </a:lnSpc>
              <a:spcAft>
                <a:spcPts val="800"/>
              </a:spcAft>
              <a:buNone/>
            </a:pPr>
            <a:r>
              <a:rPr lang="it-IT" sz="2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of global </a:t>
            </a:r>
            <a:r>
              <a:rPr lang="it-IT" sz="29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conflict</a:t>
            </a:r>
            <a:r>
              <a:rPr lang="it-IT" sz="2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it-IT" sz="2900" dirty="0">
                <a:effectLst/>
                <a:latin typeface="Calibri" panose="020F0502020204030204" pitchFamily="34" charset="0"/>
                <a:ea typeface="Calibri" panose="020F0502020204030204" pitchFamily="34" charset="0"/>
                <a:cs typeface="Times New Roman" panose="02020603050405020304" pitchFamily="18" charset="0"/>
              </a:rPr>
              <a:t>and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would</a:t>
            </a:r>
            <a:r>
              <a:rPr lang="it-IT" sz="2900" dirty="0">
                <a:effectLst/>
                <a:latin typeface="Calibri" panose="020F0502020204030204" pitchFamily="34" charset="0"/>
                <a:ea typeface="Calibri" panose="020F0502020204030204" pitchFamily="34" charset="0"/>
                <a:cs typeface="Times New Roman" panose="02020603050405020304" pitchFamily="18" charset="0"/>
              </a:rPr>
              <a:t> help the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administration</a:t>
            </a:r>
            <a:r>
              <a:rPr lang="it-IT" sz="2900" dirty="0">
                <a:effectLst/>
                <a:latin typeface="Calibri" panose="020F0502020204030204" pitchFamily="34" charset="0"/>
                <a:ea typeface="Calibri" panose="020F0502020204030204" pitchFamily="34" charset="0"/>
                <a:cs typeface="Times New Roman" panose="02020603050405020304" pitchFamily="18" charset="0"/>
              </a:rPr>
              <a:t> make good on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its</a:t>
            </a:r>
            <a:r>
              <a:rPr lang="it-IT" sz="2900" dirty="0">
                <a:effectLst/>
                <a:latin typeface="Calibri" panose="020F0502020204030204" pitchFamily="34" charset="0"/>
                <a:ea typeface="Calibri" panose="020F0502020204030204" pitchFamily="34" charset="0"/>
                <a:cs typeface="Times New Roman" panose="02020603050405020304" pitchFamily="18" charset="0"/>
              </a:rPr>
              <a:t>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claim</a:t>
            </a:r>
            <a:r>
              <a:rPr lang="it-IT" sz="2900" dirty="0">
                <a:effectLst/>
                <a:latin typeface="Calibri" panose="020F0502020204030204" pitchFamily="34" charset="0"/>
                <a:ea typeface="Calibri" panose="020F0502020204030204" pitchFamily="34" charset="0"/>
                <a:cs typeface="Times New Roman" panose="02020603050405020304" pitchFamily="18" charset="0"/>
              </a:rPr>
              <a:t>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2900" dirty="0">
                <a:effectLst/>
                <a:latin typeface="Calibri" panose="020F0502020204030204" pitchFamily="34" charset="0"/>
                <a:ea typeface="Calibri" panose="020F0502020204030204" pitchFamily="34" charset="0"/>
                <a:cs typeface="Times New Roman" panose="02020603050405020304" pitchFamily="18" charset="0"/>
              </a:rPr>
              <a:t>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it</a:t>
            </a:r>
            <a:r>
              <a:rPr lang="it-IT" sz="2900" dirty="0">
                <a:effectLst/>
                <a:latin typeface="Calibri" panose="020F0502020204030204" pitchFamily="34" charset="0"/>
                <a:ea typeface="Calibri" panose="020F0502020204030204" pitchFamily="34" charset="0"/>
                <a:cs typeface="Times New Roman" panose="02020603050405020304" pitchFamily="18" charset="0"/>
              </a:rPr>
              <a:t>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was</a:t>
            </a:r>
            <a:r>
              <a:rPr lang="it-IT" sz="2900" dirty="0">
                <a:effectLst/>
                <a:latin typeface="Calibri" panose="020F0502020204030204" pitchFamily="34" charset="0"/>
                <a:ea typeface="Calibri" panose="020F0502020204030204" pitchFamily="34" charset="0"/>
                <a:cs typeface="Times New Roman" panose="02020603050405020304" pitchFamily="18" charset="0"/>
              </a:rPr>
              <a:t>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fulfilling</a:t>
            </a:r>
            <a:r>
              <a:rPr lang="it-IT" sz="2900" dirty="0">
                <a:effectLst/>
                <a:latin typeface="Calibri" panose="020F0502020204030204" pitchFamily="34" charset="0"/>
                <a:ea typeface="Calibri" panose="020F0502020204030204" pitchFamily="34" charset="0"/>
                <a:cs typeface="Times New Roman" panose="02020603050405020304" pitchFamily="18" charset="0"/>
              </a:rPr>
              <a:t>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its</a:t>
            </a:r>
            <a:r>
              <a:rPr lang="it-IT" sz="2900" dirty="0">
                <a:effectLst/>
                <a:latin typeface="Calibri" panose="020F0502020204030204" pitchFamily="34" charset="0"/>
                <a:ea typeface="Calibri" panose="020F0502020204030204" pitchFamily="34" charset="0"/>
                <a:cs typeface="Times New Roman" panose="02020603050405020304" pitchFamily="18" charset="0"/>
              </a:rPr>
              <a:t> </a:t>
            </a:r>
            <a:r>
              <a:rPr lang="it-IT" sz="2900" dirty="0" err="1">
                <a:effectLst/>
                <a:latin typeface="Calibri" panose="020F0502020204030204" pitchFamily="34" charset="0"/>
                <a:ea typeface="Calibri" panose="020F0502020204030204" pitchFamily="34" charset="0"/>
                <a:cs typeface="Times New Roman" panose="02020603050405020304" pitchFamily="18" charset="0"/>
              </a:rPr>
              <a:t>campaign</a:t>
            </a:r>
            <a:r>
              <a:rPr lang="it-IT" sz="2900" dirty="0">
                <a:effectLst/>
                <a:latin typeface="Calibri" panose="020F0502020204030204" pitchFamily="34" charset="0"/>
                <a:ea typeface="Calibri" panose="020F0502020204030204" pitchFamily="34" charset="0"/>
                <a:cs typeface="Times New Roman" panose="02020603050405020304" pitchFamily="18" charset="0"/>
              </a:rPr>
              <a:t> </a:t>
            </a:r>
            <a:r>
              <a:rPr lang="it-IT" sz="29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pledge</a:t>
            </a:r>
            <a:r>
              <a:rPr lang="it-IT" sz="2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to </a:t>
            </a:r>
            <a:r>
              <a:rPr lang="it-IT" sz="29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wage</a:t>
            </a:r>
            <a:r>
              <a:rPr lang="it-IT" sz="2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it-IT" sz="29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vigorous</a:t>
            </a:r>
            <a:r>
              <a:rPr lang="it-IT" sz="2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it-IT" sz="29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Cold</a:t>
            </a:r>
            <a:r>
              <a:rPr lang="it-IT" sz="2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War</a:t>
            </a:r>
            <a:r>
              <a:rPr lang="it-IT" sz="29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endParaRPr lang="it-IT" sz="2900" dirty="0">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id="{322CB6A8-50D5-4268-AB00-9B0553AAE83E}"/>
              </a:ext>
            </a:extLst>
          </p:cNvPr>
          <p:cNvPicPr>
            <a:picLocks noChangeAspect="1"/>
          </p:cNvPicPr>
          <p:nvPr/>
        </p:nvPicPr>
        <p:blipFill>
          <a:blip r:embed="rId2"/>
          <a:stretch>
            <a:fillRect/>
          </a:stretch>
        </p:blipFill>
        <p:spPr>
          <a:xfrm>
            <a:off x="8953223" y="2355374"/>
            <a:ext cx="2400577" cy="2400577"/>
          </a:xfrm>
          <a:prstGeom prst="rect">
            <a:avLst/>
          </a:prstGeom>
        </p:spPr>
      </p:pic>
    </p:spTree>
    <p:extLst>
      <p:ext uri="{BB962C8B-B14F-4D97-AF65-F5344CB8AC3E}">
        <p14:creationId xmlns:p14="http://schemas.microsoft.com/office/powerpoint/2010/main" val="2364132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6CADC2-8663-48F1-A523-966A139BE35C}"/>
              </a:ext>
            </a:extLst>
          </p:cNvPr>
          <p:cNvSpPr>
            <a:spLocks noGrp="1"/>
          </p:cNvSpPr>
          <p:nvPr>
            <p:ph type="title"/>
          </p:nvPr>
        </p:nvSpPr>
        <p:spPr/>
        <p:txBody>
          <a:bodyPr>
            <a:normAutofit fontScale="90000"/>
          </a:bodyPr>
          <a:lstStyle/>
          <a:p>
            <a:r>
              <a:rPr lang="it-IT" sz="4400" dirty="0">
                <a:effectLst/>
                <a:latin typeface="Calibri" panose="020F0502020204030204" pitchFamily="34" charset="0"/>
                <a:ea typeface="Calibri" panose="020F0502020204030204" pitchFamily="34" charset="0"/>
                <a:cs typeface="Times New Roman" panose="02020603050405020304" pitchFamily="18" charset="0"/>
              </a:rPr>
              <a:t>NSC 14411. </a:t>
            </a:r>
            <a:br>
              <a:rPr lang="it-IT" sz="4400" dirty="0">
                <a:effectLst/>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401838CC-2995-4700-899D-B7BF881797D7}"/>
              </a:ext>
            </a:extLst>
          </p:cNvPr>
          <p:cNvSpPr>
            <a:spLocks noGrp="1"/>
          </p:cNvSpPr>
          <p:nvPr>
            <p:ph idx="1"/>
          </p:nvPr>
        </p:nvSpPr>
        <p:spPr>
          <a:xfrm>
            <a:off x="674703" y="1384917"/>
            <a:ext cx="10679097" cy="4792046"/>
          </a:xfrm>
        </p:spPr>
        <p:txBody>
          <a:bodyPr>
            <a:normAutofit/>
          </a:bodyPr>
          <a:lstStyle/>
          <a:p>
            <a:pPr marL="0" indent="0">
              <a:lnSpc>
                <a:spcPct val="107000"/>
              </a:lnSpc>
              <a:spcAft>
                <a:spcPts val="800"/>
              </a:spcAft>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latin typeface="Calibri" panose="020F0502020204030204" pitchFamily="34" charset="0"/>
                <a:ea typeface="Calibri" panose="020F0502020204030204" pitchFamily="34" charset="0"/>
                <a:cs typeface="Times New Roman" panose="02020603050405020304" pitchFamily="18" charset="0"/>
              </a:rPr>
              <a:t>Less</a:t>
            </a:r>
            <a:r>
              <a:rPr lang="it-IT" sz="2400" dirty="0">
                <a:latin typeface="Calibri" panose="020F0502020204030204" pitchFamily="34" charset="0"/>
                <a:ea typeface="Calibri" panose="020F0502020204030204" pitchFamily="34" charset="0"/>
                <a:cs typeface="Times New Roman" panose="02020603050405020304" pitchFamily="18" charset="0"/>
              </a:rPr>
              <a:t> </a:t>
            </a:r>
            <a:r>
              <a:rPr lang="it-IT" sz="2400" dirty="0" err="1">
                <a:latin typeface="Calibri" panose="020F0502020204030204" pitchFamily="34" charset="0"/>
                <a:ea typeface="Calibri" panose="020F0502020204030204" pitchFamily="34" charset="0"/>
                <a:cs typeface="Times New Roman" panose="02020603050405020304" pitchFamily="18" charset="0"/>
              </a:rPr>
              <a:t>than</a:t>
            </a:r>
            <a:r>
              <a:rPr lang="it-IT" sz="2400" dirty="0">
                <a:latin typeface="Calibri" panose="020F0502020204030204" pitchFamily="34" charset="0"/>
                <a:ea typeface="Calibri" panose="020F0502020204030204" pitchFamily="34" charset="0"/>
                <a:cs typeface="Times New Roman" panose="02020603050405020304" pitchFamily="18" charset="0"/>
              </a:rPr>
              <a:t> </a:t>
            </a:r>
            <a:r>
              <a:rPr lang="it-IT" sz="2400" dirty="0" err="1">
                <a:latin typeface="Calibri" panose="020F0502020204030204" pitchFamily="34" charset="0"/>
                <a:ea typeface="Calibri" panose="020F0502020204030204" pitchFamily="34" charset="0"/>
                <a:cs typeface="Times New Roman" panose="02020603050405020304" pitchFamily="18" charset="0"/>
              </a:rPr>
              <a:t>two</a:t>
            </a:r>
            <a:r>
              <a:rPr lang="it-IT" sz="2400" dirty="0">
                <a:latin typeface="Calibri" panose="020F0502020204030204" pitchFamily="34" charset="0"/>
                <a:ea typeface="Calibri" panose="020F0502020204030204" pitchFamily="34" charset="0"/>
                <a:cs typeface="Times New Roman" panose="02020603050405020304" pitchFamily="18" charset="0"/>
              </a:rPr>
              <a:t> </a:t>
            </a:r>
            <a:r>
              <a:rPr lang="it-IT" sz="2400" dirty="0" err="1">
                <a:latin typeface="Calibri" panose="020F0502020204030204" pitchFamily="34" charset="0"/>
                <a:ea typeface="Calibri" panose="020F0502020204030204" pitchFamily="34" charset="0"/>
                <a:cs typeface="Times New Roman" panose="02020603050405020304" pitchFamily="18" charset="0"/>
              </a:rPr>
              <a:t>months</a:t>
            </a:r>
            <a:r>
              <a:rPr lang="it-IT" sz="2400" dirty="0">
                <a:latin typeface="Calibri" panose="020F0502020204030204" pitchFamily="34" charset="0"/>
                <a:ea typeface="Calibri" panose="020F0502020204030204" pitchFamily="34" charset="0"/>
                <a:cs typeface="Times New Roman" panose="02020603050405020304" pitchFamily="18" charset="0"/>
              </a:rPr>
              <a:t> </a:t>
            </a:r>
            <a:r>
              <a:rPr lang="it-IT" sz="2400" dirty="0" err="1">
                <a:latin typeface="Calibri" panose="020F0502020204030204" pitchFamily="34" charset="0"/>
                <a:ea typeface="Calibri" panose="020F0502020204030204" pitchFamily="34" charset="0"/>
                <a:cs typeface="Times New Roman" panose="02020603050405020304" pitchFamily="18" charset="0"/>
              </a:rPr>
              <a:t>into</a:t>
            </a:r>
            <a:r>
              <a:rPr lang="it-IT" sz="2400" dirty="0">
                <a:latin typeface="Calibri" panose="020F0502020204030204" pitchFamily="34" charset="0"/>
                <a:ea typeface="Calibri" panose="020F0502020204030204" pitchFamily="34" charset="0"/>
                <a:cs typeface="Times New Roman" panose="02020603050405020304" pitchFamily="18" charset="0"/>
              </a:rPr>
              <a:t> office, the Eisenhower </a:t>
            </a:r>
            <a:r>
              <a:rPr lang="it-IT" sz="2400" dirty="0" err="1">
                <a:latin typeface="Calibri" panose="020F0502020204030204" pitchFamily="34" charset="0"/>
                <a:ea typeface="Calibri" panose="020F0502020204030204" pitchFamily="34" charset="0"/>
                <a:cs typeface="Times New Roman" panose="02020603050405020304" pitchFamily="18" charset="0"/>
              </a:rPr>
              <a:t>administration</a:t>
            </a:r>
            <a:r>
              <a:rPr lang="it-IT" sz="2400" dirty="0">
                <a:latin typeface="Calibri" panose="020F0502020204030204" pitchFamily="34" charset="0"/>
                <a:ea typeface="Calibri" panose="020F0502020204030204" pitchFamily="34" charset="0"/>
                <a:cs typeface="Times New Roman" panose="02020603050405020304" pitchFamily="18" charset="0"/>
              </a:rPr>
              <a:t> </a:t>
            </a:r>
            <a:r>
              <a:rPr lang="it-IT" sz="2400" dirty="0" err="1">
                <a:latin typeface="Calibri" panose="020F0502020204030204" pitchFamily="34" charset="0"/>
                <a:ea typeface="Calibri" panose="020F0502020204030204" pitchFamily="34" charset="0"/>
                <a:cs typeface="Times New Roman" panose="02020603050405020304" pitchFamily="18" charset="0"/>
              </a:rPr>
              <a:t>had</a:t>
            </a:r>
            <a:r>
              <a:rPr lang="it-IT" sz="2400" dirty="0">
                <a:latin typeface="Calibri" panose="020F0502020204030204" pitchFamily="34" charset="0"/>
                <a:ea typeface="Calibri" panose="020F0502020204030204" pitchFamily="34" charset="0"/>
                <a:cs typeface="Times New Roman" panose="02020603050405020304" pitchFamily="18" charset="0"/>
              </a:rPr>
              <a:t> </a:t>
            </a:r>
            <a:r>
              <a:rPr lang="it-IT" sz="2400" dirty="0" err="1">
                <a:latin typeface="Calibri" panose="020F0502020204030204" pitchFamily="34" charset="0"/>
                <a:ea typeface="Calibri" panose="020F0502020204030204" pitchFamily="34" charset="0"/>
                <a:cs typeface="Times New Roman" panose="02020603050405020304" pitchFamily="18" charset="0"/>
              </a:rPr>
              <a:t>its</a:t>
            </a:r>
            <a:r>
              <a:rPr lang="it-IT" sz="2400" dirty="0">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7030A0"/>
                </a:solidFill>
                <a:latin typeface="Calibri" panose="020F0502020204030204" pitchFamily="34" charset="0"/>
                <a:ea typeface="Calibri" panose="020F0502020204030204" pitchFamily="34" charset="0"/>
                <a:cs typeface="Times New Roman" panose="02020603050405020304" pitchFamily="18" charset="0"/>
              </a:rPr>
              <a:t>basic</a:t>
            </a:r>
            <a:r>
              <a:rPr lang="it-IT" sz="24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7030A0"/>
                </a:solidFill>
                <a:latin typeface="Calibri" panose="020F0502020204030204" pitchFamily="34" charset="0"/>
                <a:ea typeface="Calibri" panose="020F0502020204030204" pitchFamily="34" charset="0"/>
                <a:cs typeface="Times New Roman" panose="02020603050405020304" pitchFamily="18" charset="0"/>
              </a:rPr>
              <a:t>approach</a:t>
            </a:r>
            <a:r>
              <a:rPr lang="it-IT" sz="24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to Latin America </a:t>
            </a:r>
            <a:r>
              <a:rPr lang="it-IT" sz="2400" dirty="0" err="1">
                <a:solidFill>
                  <a:srgbClr val="7030A0"/>
                </a:solidFill>
                <a:latin typeface="Calibri" panose="020F0502020204030204" pitchFamily="34" charset="0"/>
                <a:ea typeface="Calibri" panose="020F0502020204030204" pitchFamily="34" charset="0"/>
                <a:cs typeface="Times New Roman" panose="02020603050405020304" pitchFamily="18" charset="0"/>
              </a:rPr>
              <a:t>outlined</a:t>
            </a:r>
            <a:r>
              <a:rPr lang="it-IT" sz="24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7030A0"/>
                </a:solidFill>
                <a:latin typeface="Calibri" panose="020F0502020204030204" pitchFamily="34" charset="0"/>
                <a:ea typeface="Calibri" panose="020F0502020204030204" pitchFamily="34" charset="0"/>
                <a:cs typeface="Times New Roman" panose="02020603050405020304" pitchFamily="18" charset="0"/>
              </a:rPr>
              <a:t>adopting</a:t>
            </a:r>
            <a:r>
              <a:rPr lang="it-IT" sz="24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NSC 14411</a:t>
            </a:r>
            <a:r>
              <a:rPr lang="it-IT" sz="2400"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it-IT" sz="2400" dirty="0">
                <a:latin typeface="Calibri" panose="020F0502020204030204" pitchFamily="34" charset="0"/>
                <a:ea typeface="Calibri" panose="020F0502020204030204" pitchFamily="34" charset="0"/>
                <a:cs typeface="Times New Roman" panose="02020603050405020304" pitchFamily="18" charset="0"/>
              </a:rPr>
              <a:t>NSC 14411 </a:t>
            </a:r>
            <a:r>
              <a:rPr lang="it-IT" sz="2400" dirty="0" err="1">
                <a:latin typeface="Calibri" panose="020F0502020204030204" pitchFamily="34" charset="0"/>
                <a:ea typeface="Calibri" panose="020F0502020204030204" pitchFamily="34" charset="0"/>
                <a:cs typeface="Times New Roman" panose="02020603050405020304" pitchFamily="18" charset="0"/>
              </a:rPr>
              <a:t>interpreted</a:t>
            </a:r>
            <a:r>
              <a:rPr lang="it-IT" sz="2400" dirty="0">
                <a:latin typeface="Calibri" panose="020F0502020204030204" pitchFamily="34" charset="0"/>
                <a:ea typeface="Calibri" panose="020F0502020204030204" pitchFamily="34" charset="0"/>
                <a:cs typeface="Times New Roman" panose="02020603050405020304" pitchFamily="18" charset="0"/>
              </a:rPr>
              <a:t> </a:t>
            </a:r>
            <a:r>
              <a:rPr lang="it-IT"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inter-American </a:t>
            </a:r>
            <a:r>
              <a:rPr lang="it-IT" sz="24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affairs</a:t>
            </a:r>
            <a:r>
              <a:rPr lang="it-IT"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solely</a:t>
            </a:r>
            <a:r>
              <a:rPr lang="it-IT"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within</a:t>
            </a:r>
            <a:r>
              <a:rPr lang="it-IT"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the </a:t>
            </a:r>
            <a:r>
              <a:rPr lang="it-IT" sz="24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context</a:t>
            </a:r>
            <a:r>
              <a:rPr lang="it-IT"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of the global </a:t>
            </a:r>
            <a:r>
              <a:rPr lang="it-IT" sz="24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struggle</a:t>
            </a:r>
            <a:r>
              <a:rPr lang="it-IT"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with the Soviet Union</a:t>
            </a:r>
            <a:r>
              <a:rPr lang="it-IT" sz="2400" dirty="0">
                <a:latin typeface="Calibri" panose="020F0502020204030204" pitchFamily="34" charset="0"/>
                <a:ea typeface="Calibri" panose="020F0502020204030204" pitchFamily="34" charset="0"/>
                <a:cs typeface="Times New Roman" panose="02020603050405020304" pitchFamily="18" charset="0"/>
              </a:rPr>
              <a:t>. </a:t>
            </a:r>
            <a:r>
              <a:rPr lang="it-IT" sz="2400" dirty="0" err="1">
                <a:latin typeface="Calibri" panose="020F0502020204030204" pitchFamily="34" charset="0"/>
                <a:ea typeface="Calibri" panose="020F0502020204030204" pitchFamily="34" charset="0"/>
                <a:cs typeface="Times New Roman" panose="02020603050405020304" pitchFamily="18" charset="0"/>
              </a:rPr>
              <a:t>What</a:t>
            </a:r>
            <a:r>
              <a:rPr lang="it-IT" sz="2400" dirty="0">
                <a:latin typeface="Calibri" panose="020F0502020204030204" pitchFamily="34" charset="0"/>
                <a:ea typeface="Calibri" panose="020F0502020204030204" pitchFamily="34" charset="0"/>
                <a:cs typeface="Times New Roman" panose="02020603050405020304" pitchFamily="18" charset="0"/>
              </a:rPr>
              <a:t> the United States </a:t>
            </a:r>
            <a:r>
              <a:rPr lang="it-IT" sz="2400" dirty="0" err="1">
                <a:latin typeface="Calibri" panose="020F0502020204030204" pitchFamily="34" charset="0"/>
                <a:ea typeface="Calibri" panose="020F0502020204030204" pitchFamily="34" charset="0"/>
                <a:cs typeface="Times New Roman" panose="02020603050405020304" pitchFamily="18" charset="0"/>
              </a:rPr>
              <a:t>wanted</a:t>
            </a:r>
            <a:r>
              <a:rPr lang="it-IT" sz="2400" dirty="0">
                <a:latin typeface="Calibri" panose="020F0502020204030204" pitchFamily="34" charset="0"/>
                <a:ea typeface="Calibri" panose="020F0502020204030204" pitchFamily="34" charset="0"/>
                <a:cs typeface="Times New Roman" panose="02020603050405020304" pitchFamily="18" charset="0"/>
              </a:rPr>
              <a:t> </a:t>
            </a:r>
            <a:r>
              <a:rPr lang="it-IT" sz="2400" dirty="0" err="1">
                <a:latin typeface="Calibri" panose="020F0502020204030204" pitchFamily="34" charset="0"/>
                <a:ea typeface="Calibri" panose="020F0502020204030204" pitchFamily="34" charset="0"/>
                <a:cs typeface="Times New Roman" panose="02020603050405020304" pitchFamily="18" charset="0"/>
              </a:rPr>
              <a:t>was</a:t>
            </a:r>
            <a:r>
              <a:rPr lang="it-IT" sz="2400" dirty="0">
                <a:latin typeface="Calibri" panose="020F0502020204030204" pitchFamily="34" charset="0"/>
                <a:ea typeface="Calibri" panose="020F0502020204030204" pitchFamily="34" charset="0"/>
                <a:cs typeface="Times New Roman" panose="02020603050405020304" pitchFamily="18" charset="0"/>
              </a:rPr>
              <a:t> for Latin America to support the U.S. position </a:t>
            </a:r>
            <a:r>
              <a:rPr lang="it-IT" sz="2400" dirty="0" err="1">
                <a:latin typeface="Calibri" panose="020F0502020204030204" pitchFamily="34" charset="0"/>
                <a:ea typeface="Calibri" panose="020F0502020204030204" pitchFamily="34" charset="0"/>
                <a:cs typeface="Times New Roman" panose="02020603050405020304" pitchFamily="18" charset="0"/>
              </a:rPr>
              <a:t>at</a:t>
            </a:r>
            <a:r>
              <a:rPr lang="it-IT" sz="2400" dirty="0">
                <a:latin typeface="Calibri" panose="020F0502020204030204" pitchFamily="34" charset="0"/>
                <a:ea typeface="Calibri" panose="020F0502020204030204" pitchFamily="34" charset="0"/>
                <a:cs typeface="Times New Roman" panose="02020603050405020304" pitchFamily="18" charset="0"/>
              </a:rPr>
              <a:t> the United Nations, </a:t>
            </a:r>
            <a:r>
              <a:rPr lang="it-IT"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eliminate the "</a:t>
            </a:r>
            <a:r>
              <a:rPr lang="it-IT" sz="24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menace</a:t>
            </a:r>
            <a:r>
              <a:rPr lang="it-IT"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of </a:t>
            </a:r>
            <a:r>
              <a:rPr lang="it-IT" sz="24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internal</a:t>
            </a:r>
            <a:r>
              <a:rPr lang="it-IT"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communist</a:t>
            </a:r>
            <a:r>
              <a:rPr lang="it-IT"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or </a:t>
            </a:r>
            <a:r>
              <a:rPr lang="it-IT" sz="24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other</a:t>
            </a:r>
            <a:r>
              <a:rPr lang="it-IT"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anti-U.S. </a:t>
            </a:r>
            <a:r>
              <a:rPr lang="it-IT" sz="24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subversion</a:t>
            </a:r>
            <a:r>
              <a:rPr lang="it-IT"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it-IT" sz="2400" dirty="0">
                <a:latin typeface="Calibri" panose="020F0502020204030204" pitchFamily="34" charset="0"/>
                <a:ea typeface="Calibri" panose="020F0502020204030204" pitchFamily="34" charset="0"/>
                <a:cs typeface="Times New Roman" panose="02020603050405020304" pitchFamily="18" charset="0"/>
              </a:rPr>
              <a:t>in 'produce </a:t>
            </a:r>
            <a:r>
              <a:rPr lang="it-IT" sz="2400" dirty="0" err="1">
                <a:latin typeface="Calibri" panose="020F0502020204030204" pitchFamily="34" charset="0"/>
                <a:ea typeface="Calibri" panose="020F0502020204030204" pitchFamily="34" charset="0"/>
                <a:cs typeface="Times New Roman" panose="02020603050405020304" pitchFamily="18" charset="0"/>
              </a:rPr>
              <a:t>strategic</a:t>
            </a:r>
            <a:r>
              <a:rPr lang="it-IT" sz="2400" dirty="0">
                <a:latin typeface="Calibri" panose="020F0502020204030204" pitchFamily="34" charset="0"/>
                <a:ea typeface="Calibri" panose="020F0502020204030204" pitchFamily="34" charset="0"/>
                <a:cs typeface="Times New Roman" panose="02020603050405020304" pitchFamily="18" charset="0"/>
              </a:rPr>
              <a:t> </a:t>
            </a:r>
            <a:r>
              <a:rPr lang="it-IT" sz="2400" dirty="0" err="1">
                <a:latin typeface="Calibri" panose="020F0502020204030204" pitchFamily="34" charset="0"/>
                <a:ea typeface="Calibri" panose="020F0502020204030204" pitchFamily="34" charset="0"/>
                <a:cs typeface="Times New Roman" panose="02020603050405020304" pitchFamily="18" charset="0"/>
              </a:rPr>
              <a:t>raw</a:t>
            </a:r>
            <a:r>
              <a:rPr lang="it-IT" sz="2400" dirty="0">
                <a:latin typeface="Calibri" panose="020F0502020204030204" pitchFamily="34" charset="0"/>
                <a:ea typeface="Calibri" panose="020F0502020204030204" pitchFamily="34" charset="0"/>
                <a:cs typeface="Times New Roman" panose="02020603050405020304" pitchFamily="18" charset="0"/>
              </a:rPr>
              <a:t> </a:t>
            </a:r>
            <a:r>
              <a:rPr lang="it-IT" sz="2400" dirty="0" err="1">
                <a:latin typeface="Calibri" panose="020F0502020204030204" pitchFamily="34" charset="0"/>
                <a:ea typeface="Calibri" panose="020F0502020204030204" pitchFamily="34" charset="0"/>
                <a:cs typeface="Times New Roman" panose="02020603050405020304" pitchFamily="18" charset="0"/>
              </a:rPr>
              <a:t>materials</a:t>
            </a:r>
            <a:r>
              <a:rPr lang="it-IT" sz="2400" dirty="0">
                <a:latin typeface="Calibri" panose="020F0502020204030204" pitchFamily="34" charset="0"/>
                <a:ea typeface="Calibri" panose="020F0502020204030204" pitchFamily="34" charset="0"/>
                <a:cs typeface="Times New Roman" panose="02020603050405020304" pitchFamily="18" charset="0"/>
              </a:rPr>
              <a:t>, and cooperate in </a:t>
            </a:r>
            <a:r>
              <a:rPr lang="it-IT" sz="2400" dirty="0" err="1">
                <a:latin typeface="Calibri" panose="020F0502020204030204" pitchFamily="34" charset="0"/>
                <a:ea typeface="Calibri" panose="020F0502020204030204" pitchFamily="34" charset="0"/>
                <a:cs typeface="Times New Roman" panose="02020603050405020304" pitchFamily="18" charset="0"/>
              </a:rPr>
              <a:t>defending</a:t>
            </a:r>
            <a:r>
              <a:rPr lang="it-IT" sz="2400" dirty="0">
                <a:latin typeface="Calibri" panose="020F0502020204030204" pitchFamily="34" charset="0"/>
                <a:ea typeface="Calibri" panose="020F0502020204030204" pitchFamily="34" charset="0"/>
                <a:cs typeface="Times New Roman" panose="02020603050405020304" pitchFamily="18" charset="0"/>
              </a:rPr>
              <a:t> the </a:t>
            </a:r>
            <a:r>
              <a:rPr lang="it-IT" sz="2400" dirty="0" err="1">
                <a:latin typeface="Calibri" panose="020F0502020204030204" pitchFamily="34" charset="0"/>
                <a:ea typeface="Calibri" panose="020F0502020204030204" pitchFamily="34" charset="0"/>
                <a:cs typeface="Times New Roman" panose="02020603050405020304" pitchFamily="18" charset="0"/>
              </a:rPr>
              <a:t>hemisphere</a:t>
            </a:r>
            <a:r>
              <a:rPr lang="it-IT"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262288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7A6E22-0425-4CD4-B3B0-6A3DFB6C280B}"/>
              </a:ext>
            </a:extLst>
          </p:cNvPr>
          <p:cNvSpPr>
            <a:spLocks noGrp="1"/>
          </p:cNvSpPr>
          <p:nvPr>
            <p:ph type="title"/>
          </p:nvPr>
        </p:nvSpPr>
        <p:spPr/>
        <p:txBody>
          <a:bodyPr/>
          <a:lstStyle/>
          <a:p>
            <a:r>
              <a:rPr lang="it-IT" dirty="0"/>
              <a:t>The CIA </a:t>
            </a:r>
          </a:p>
        </p:txBody>
      </p:sp>
      <p:sp>
        <p:nvSpPr>
          <p:cNvPr id="3" name="Segnaposto contenuto 2">
            <a:extLst>
              <a:ext uri="{FF2B5EF4-FFF2-40B4-BE49-F238E27FC236}">
                <a16:creationId xmlns:a16="http://schemas.microsoft.com/office/drawing/2014/main" id="{04E5F4E8-9B84-40F2-BD7A-AAFB145DA21B}"/>
              </a:ext>
            </a:extLst>
          </p:cNvPr>
          <p:cNvSpPr>
            <a:spLocks noGrp="1"/>
          </p:cNvSpPr>
          <p:nvPr>
            <p:ph idx="1"/>
          </p:nvPr>
        </p:nvSpPr>
        <p:spPr>
          <a:xfrm>
            <a:off x="523783" y="1455938"/>
            <a:ext cx="10732363" cy="4653934"/>
          </a:xfrm>
        </p:spPr>
        <p:txBody>
          <a:bodyPr>
            <a:normAutofit/>
          </a:bodyPr>
          <a:lstStyle/>
          <a:p>
            <a:pPr marL="0" indent="0">
              <a:lnSpc>
                <a:spcPct val="107000"/>
              </a:lnSpc>
              <a:spcAft>
                <a:spcPts val="800"/>
              </a:spcAft>
              <a:buNone/>
            </a:pPr>
            <a:r>
              <a:rPr lang="it-IT" sz="2400" dirty="0" err="1">
                <a:effectLst/>
                <a:latin typeface="Calibri" panose="020F0502020204030204" pitchFamily="34" charset="0"/>
                <a:ea typeface="Calibri" panose="020F0502020204030204" pitchFamily="34" charset="0"/>
                <a:cs typeface="Times New Roman" panose="02020603050405020304" pitchFamily="18" charset="0"/>
              </a:rPr>
              <a:t>President</a:t>
            </a:r>
            <a:r>
              <a:rPr lang="it-IT" sz="2400" dirty="0">
                <a:effectLst/>
                <a:latin typeface="Calibri" panose="020F0502020204030204" pitchFamily="34" charset="0"/>
                <a:ea typeface="Calibri" panose="020F0502020204030204" pitchFamily="34" charset="0"/>
                <a:cs typeface="Times New Roman" panose="02020603050405020304" pitchFamily="18" charset="0"/>
              </a:rPr>
              <a:t> Eisenhower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approved</a:t>
            </a:r>
            <a:r>
              <a:rPr lang="it-IT" sz="2400" dirty="0">
                <a:effectLst/>
                <a:latin typeface="Calibri" panose="020F0502020204030204" pitchFamily="34" charset="0"/>
                <a:ea typeface="Calibri" panose="020F0502020204030204" pitchFamily="34" charset="0"/>
                <a:cs typeface="Times New Roman" panose="02020603050405020304" pitchFamily="18" charset="0"/>
              </a:rPr>
              <a:t> NSC 144l I, after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having</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previously</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heard</a:t>
            </a:r>
            <a:r>
              <a:rPr lang="it-IT" sz="2400" dirty="0">
                <a:effectLst/>
                <a:latin typeface="Calibri" panose="020F0502020204030204" pitchFamily="34" charset="0"/>
                <a:ea typeface="Calibri" panose="020F0502020204030204" pitchFamily="34" charset="0"/>
                <a:cs typeface="Times New Roman" panose="02020603050405020304" pitchFamily="18" charset="0"/>
              </a:rPr>
              <a:t> an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alarming</a:t>
            </a:r>
            <a:r>
              <a:rPr lang="it-IT" sz="2400" dirty="0">
                <a:effectLst/>
                <a:latin typeface="Calibri" panose="020F0502020204030204" pitchFamily="34" charset="0"/>
                <a:ea typeface="Calibri" panose="020F0502020204030204" pitchFamily="34" charset="0"/>
                <a:cs typeface="Times New Roman" panose="02020603050405020304" pitchFamily="18" charset="0"/>
              </a:rPr>
              <a:t> briefing from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his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new director of the CIA, </a:t>
            </a:r>
            <a:r>
              <a:rPr lang="it-IT"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Allen Dulles</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r>
              <a:rPr lang="it-IT" sz="2400" dirty="0">
                <a:effectLst/>
                <a:latin typeface="Calibri" panose="020F0502020204030204" pitchFamily="34" charset="0"/>
                <a:ea typeface="Calibri" panose="020F0502020204030204" pitchFamily="34" charset="0"/>
                <a:cs typeface="Times New Roman" panose="02020603050405020304" pitchFamily="18" charset="0"/>
              </a:rPr>
              <a:t> Dulles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warned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2400" dirty="0">
                <a:effectLst/>
                <a:latin typeface="Calibri" panose="020F0502020204030204" pitchFamily="34" charset="0"/>
                <a:ea typeface="Calibri" panose="020F0502020204030204" pitchFamily="34" charset="0"/>
                <a:cs typeface="Times New Roman" panose="02020603050405020304" pitchFamily="18" charset="0"/>
              </a:rPr>
              <a:t> the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political</a:t>
            </a:r>
            <a:r>
              <a:rPr lang="it-IT" sz="2400" dirty="0">
                <a:effectLst/>
                <a:latin typeface="Calibri" panose="020F0502020204030204" pitchFamily="34" charset="0"/>
                <a:ea typeface="Calibri" panose="020F0502020204030204" pitchFamily="34" charset="0"/>
                <a:cs typeface="Times New Roman" panose="02020603050405020304" pitchFamily="18" charset="0"/>
              </a:rPr>
              <a:t> and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it-IT" sz="2400" dirty="0">
                <a:effectLst/>
                <a:latin typeface="Calibri" panose="020F0502020204030204" pitchFamily="34" charset="0"/>
                <a:ea typeface="Calibri" panose="020F0502020204030204" pitchFamily="34" charset="0"/>
                <a:cs typeface="Times New Roman" panose="02020603050405020304" pitchFamily="18" charset="0"/>
              </a:rPr>
              <a:t> situation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was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deteriorating</a:t>
            </a:r>
            <a:r>
              <a:rPr lang="it-IT" sz="2400" dirty="0">
                <a:effectLst/>
                <a:latin typeface="Calibri" panose="020F0502020204030204" pitchFamily="34" charset="0"/>
                <a:ea typeface="Calibri" panose="020F0502020204030204" pitchFamily="34" charset="0"/>
                <a:cs typeface="Times New Roman" panose="02020603050405020304" pitchFamily="18" charset="0"/>
              </a:rPr>
              <a:t> in Latin America and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2400" dirty="0">
                <a:effectLst/>
                <a:latin typeface="Calibri" panose="020F0502020204030204" pitchFamily="34" charset="0"/>
                <a:ea typeface="Calibri" panose="020F0502020204030204" pitchFamily="34" charset="0"/>
                <a:cs typeface="Times New Roman" panose="02020603050405020304" pitchFamily="18" charset="0"/>
              </a:rPr>
              <a:t> "the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Kremlin</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was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exploiting</a:t>
            </a:r>
            <a:r>
              <a:rPr lang="it-IT" sz="2400" dirty="0">
                <a:effectLst/>
                <a:latin typeface="Calibri" panose="020F0502020204030204" pitchFamily="34" charset="0"/>
                <a:ea typeface="Calibri" panose="020F0502020204030204" pitchFamily="34" charset="0"/>
                <a:cs typeface="Times New Roman" panose="02020603050405020304" pitchFamily="18" charset="0"/>
              </a:rPr>
              <a:t> the situation. </a:t>
            </a:r>
          </a:p>
          <a:p>
            <a:pPr marL="0" indent="0">
              <a:lnSpc>
                <a:spcPct val="107000"/>
              </a:lnSpc>
              <a:spcAft>
                <a:spcPts val="800"/>
              </a:spcAft>
              <a:buNone/>
            </a:pPr>
            <a:endParaRPr lang="it-IT"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it-IT"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2800" dirty="0">
                <a:effectLst/>
                <a:latin typeface="Calibri" panose="020F0502020204030204" pitchFamily="34" charset="0"/>
                <a:ea typeface="Calibri" panose="020F0502020204030204" pitchFamily="34" charset="0"/>
                <a:cs typeface="Times New Roman" panose="02020603050405020304" pitchFamily="18" charset="0"/>
              </a:rPr>
              <a:t>In </a:t>
            </a:r>
            <a:r>
              <a:rPr lang="it-IT" sz="2800" dirty="0" err="1">
                <a:effectLst/>
                <a:latin typeface="Calibri" panose="020F0502020204030204" pitchFamily="34" charset="0"/>
                <a:ea typeface="Calibri" panose="020F0502020204030204" pitchFamily="34" charset="0"/>
                <a:cs typeface="Times New Roman" panose="02020603050405020304" pitchFamily="18" charset="0"/>
              </a:rPr>
              <a:t>particular</a:t>
            </a:r>
            <a:r>
              <a:rPr lang="it-IT" sz="2800" dirty="0">
                <a:effectLst/>
                <a:latin typeface="Calibri" panose="020F0502020204030204" pitchFamily="34" charset="0"/>
                <a:ea typeface="Calibri" panose="020F0502020204030204" pitchFamily="34" charset="0"/>
                <a:cs typeface="Times New Roman" panose="02020603050405020304" pitchFamily="18" charset="0"/>
              </a:rPr>
              <a:t>, </a:t>
            </a:r>
            <a:r>
              <a:rPr lang="it-IT"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Dulles </a:t>
            </a:r>
            <a:r>
              <a:rPr lang="it-IT" sz="28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warned</a:t>
            </a:r>
            <a:r>
              <a:rPr lang="it-IT"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8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2800" dirty="0">
                <a:effectLst/>
                <a:latin typeface="Calibri" panose="020F0502020204030204" pitchFamily="34" charset="0"/>
                <a:ea typeface="Calibri" panose="020F0502020204030204" pitchFamily="34" charset="0"/>
                <a:cs typeface="Times New Roman" panose="02020603050405020304" pitchFamily="18" charset="0"/>
              </a:rPr>
              <a:t> </a:t>
            </a:r>
            <a:r>
              <a:rPr lang="it-IT"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r>
              <a:rPr lang="it-IT" sz="28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Communist</a:t>
            </a:r>
            <a:r>
              <a:rPr lang="it-IT"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8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infection'in</a:t>
            </a:r>
            <a:r>
              <a:rPr lang="it-IT"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Guatemala </a:t>
            </a:r>
            <a:r>
              <a:rPr lang="it-IT" sz="2800" dirty="0" err="1">
                <a:effectLst/>
                <a:latin typeface="Calibri" panose="020F0502020204030204" pitchFamily="34" charset="0"/>
                <a:ea typeface="Calibri" panose="020F0502020204030204" pitchFamily="34" charset="0"/>
                <a:cs typeface="Times New Roman" panose="02020603050405020304" pitchFamily="18" charset="0"/>
              </a:rPr>
              <a:t>was</a:t>
            </a:r>
            <a:r>
              <a:rPr lang="it-IT" sz="2800" dirty="0">
                <a:effectLst/>
                <a:latin typeface="Calibri" panose="020F0502020204030204" pitchFamily="34" charset="0"/>
                <a:ea typeface="Calibri" panose="020F0502020204030204" pitchFamily="34" charset="0"/>
                <a:cs typeface="Times New Roman" panose="02020603050405020304" pitchFamily="18" charset="0"/>
              </a:rPr>
              <a:t> "</a:t>
            </a:r>
            <a:r>
              <a:rPr lang="it-IT" sz="2800" dirty="0" err="1">
                <a:effectLst/>
                <a:latin typeface="Calibri" panose="020F0502020204030204" pitchFamily="34" charset="0"/>
                <a:ea typeface="Calibri" panose="020F0502020204030204" pitchFamily="34" charset="0"/>
                <a:cs typeface="Times New Roman" panose="02020603050405020304" pitchFamily="18" charset="0"/>
              </a:rPr>
              <a:t>such</a:t>
            </a:r>
            <a:r>
              <a:rPr lang="it-IT" sz="2800" dirty="0">
                <a:effectLst/>
                <a:latin typeface="Calibri" panose="020F0502020204030204" pitchFamily="34" charset="0"/>
                <a:ea typeface="Calibri" panose="020F0502020204030204" pitchFamily="34" charset="0"/>
                <a:cs typeface="Times New Roman" panose="02020603050405020304" pitchFamily="18" charset="0"/>
              </a:rPr>
              <a:t> to </a:t>
            </a:r>
            <a:r>
              <a:rPr lang="it-IT" sz="2800" dirty="0" err="1">
                <a:effectLst/>
                <a:latin typeface="Calibri" panose="020F0502020204030204" pitchFamily="34" charset="0"/>
                <a:ea typeface="Calibri" panose="020F0502020204030204" pitchFamily="34" charset="0"/>
                <a:cs typeface="Times New Roman" panose="02020603050405020304" pitchFamily="18" charset="0"/>
              </a:rPr>
              <a:t>mark</a:t>
            </a:r>
            <a:r>
              <a:rPr lang="it-IT" sz="2800" dirty="0">
                <a:effectLst/>
                <a:latin typeface="Calibri" panose="020F0502020204030204" pitchFamily="34" charset="0"/>
                <a:ea typeface="Calibri" panose="020F0502020204030204" pitchFamily="34" charset="0"/>
                <a:cs typeface="Times New Roman" panose="02020603050405020304" pitchFamily="18" charset="0"/>
              </a:rPr>
              <a:t> an </a:t>
            </a:r>
            <a:r>
              <a:rPr lang="it-IT" sz="2800" dirty="0" err="1">
                <a:effectLst/>
                <a:latin typeface="Calibri" panose="020F0502020204030204" pitchFamily="34" charset="0"/>
                <a:ea typeface="Calibri" panose="020F0502020204030204" pitchFamily="34" charset="0"/>
                <a:cs typeface="Times New Roman" panose="02020603050405020304" pitchFamily="18" charset="0"/>
              </a:rPr>
              <a:t>approaching</a:t>
            </a:r>
            <a:r>
              <a:rPr lang="it-IT" sz="2800" dirty="0">
                <a:effectLst/>
                <a:latin typeface="Calibri" panose="020F0502020204030204" pitchFamily="34" charset="0"/>
                <a:ea typeface="Calibri" panose="020F0502020204030204" pitchFamily="34" charset="0"/>
                <a:cs typeface="Times New Roman" panose="02020603050405020304" pitchFamily="18" charset="0"/>
              </a:rPr>
              <a:t> </a:t>
            </a:r>
            <a:r>
              <a:rPr lang="it-IT" sz="2800" dirty="0" err="1">
                <a:effectLst/>
                <a:latin typeface="Calibri" panose="020F0502020204030204" pitchFamily="34" charset="0"/>
                <a:ea typeface="Calibri" panose="020F0502020204030204" pitchFamily="34" charset="0"/>
                <a:cs typeface="Times New Roman" panose="02020603050405020304" pitchFamily="18" charset="0"/>
              </a:rPr>
              <a:t>crisis</a:t>
            </a:r>
            <a:r>
              <a:rPr lang="it-IT" sz="2800" dirty="0">
                <a:effectLst/>
                <a:latin typeface="Calibri" panose="020F0502020204030204" pitchFamily="34" charset="0"/>
                <a:ea typeface="Calibri" panose="020F0502020204030204" pitchFamily="34" charset="0"/>
                <a:cs typeface="Times New Roman" panose="02020603050405020304" pitchFamily="18" charset="0"/>
              </a:rPr>
              <a:t>.</a:t>
            </a:r>
          </a:p>
          <a:p>
            <a:endParaRPr lang="it-IT" dirty="0"/>
          </a:p>
        </p:txBody>
      </p:sp>
      <p:pic>
        <p:nvPicPr>
          <p:cNvPr id="4" name="Immagine 3">
            <a:extLst>
              <a:ext uri="{FF2B5EF4-FFF2-40B4-BE49-F238E27FC236}">
                <a16:creationId xmlns:a16="http://schemas.microsoft.com/office/drawing/2014/main" id="{DA6A9431-A14C-44E8-97C8-8704A9D2BDEE}"/>
              </a:ext>
            </a:extLst>
          </p:cNvPr>
          <p:cNvPicPr>
            <a:picLocks noChangeAspect="1"/>
          </p:cNvPicPr>
          <p:nvPr/>
        </p:nvPicPr>
        <p:blipFill>
          <a:blip r:embed="rId2"/>
          <a:stretch>
            <a:fillRect/>
          </a:stretch>
        </p:blipFill>
        <p:spPr>
          <a:xfrm>
            <a:off x="7239925" y="2590893"/>
            <a:ext cx="1866900" cy="2457450"/>
          </a:xfrm>
          <a:prstGeom prst="rect">
            <a:avLst/>
          </a:prstGeom>
        </p:spPr>
      </p:pic>
    </p:spTree>
    <p:extLst>
      <p:ext uri="{BB962C8B-B14F-4D97-AF65-F5344CB8AC3E}">
        <p14:creationId xmlns:p14="http://schemas.microsoft.com/office/powerpoint/2010/main" val="126069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22CAF2-6448-44E0-A0E4-580820C612EA}"/>
              </a:ext>
            </a:extLst>
          </p:cNvPr>
          <p:cNvSpPr>
            <a:spLocks noGrp="1"/>
          </p:cNvSpPr>
          <p:nvPr>
            <p:ph type="title"/>
          </p:nvPr>
        </p:nvSpPr>
        <p:spPr>
          <a:xfrm>
            <a:off x="349928" y="489412"/>
            <a:ext cx="10515600" cy="1325563"/>
          </a:xfrm>
        </p:spPr>
        <p:txBody>
          <a:bodyPr>
            <a:normAutofit/>
          </a:bodyPr>
          <a:lstStyle/>
          <a:p>
            <a:r>
              <a:rPr lang="it-IT"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Stephen G</a:t>
            </a:r>
            <a:r>
              <a:rPr lang="it-IT" sz="2000" i="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it-IT" sz="2000" i="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Rabe</a:t>
            </a:r>
            <a:r>
              <a:rPr lang="it-IT"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it-IT" sz="20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Killing Zone</a:t>
            </a:r>
            <a:r>
              <a:rPr lang="it-IT"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 United States </a:t>
            </a:r>
            <a:r>
              <a:rPr lang="it-IT" sz="2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Wages</a:t>
            </a:r>
            <a:r>
              <a:rPr lang="it-IT"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it-IT" sz="2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Cold</a:t>
            </a:r>
            <a:r>
              <a:rPr lang="it-IT"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War in Latin America.</a:t>
            </a:r>
            <a:endParaRPr lang="it-IT" sz="2000" dirty="0"/>
          </a:p>
        </p:txBody>
      </p:sp>
      <p:sp>
        <p:nvSpPr>
          <p:cNvPr id="3" name="Segnaposto contenuto 2">
            <a:extLst>
              <a:ext uri="{FF2B5EF4-FFF2-40B4-BE49-F238E27FC236}">
                <a16:creationId xmlns:a16="http://schemas.microsoft.com/office/drawing/2014/main" id="{FA3AFF73-D81B-4E26-A722-15ACE2E4E834}"/>
              </a:ext>
            </a:extLst>
          </p:cNvPr>
          <p:cNvSpPr>
            <a:spLocks noGrp="1"/>
          </p:cNvSpPr>
          <p:nvPr>
            <p:ph idx="1"/>
          </p:nvPr>
        </p:nvSpPr>
        <p:spPr>
          <a:xfrm>
            <a:off x="665825" y="1500326"/>
            <a:ext cx="10687975" cy="4676637"/>
          </a:xfrm>
        </p:spPr>
        <p:txBody>
          <a:bodyPr/>
          <a:lstStyle/>
          <a:p>
            <a:pPr marL="0" indent="0">
              <a:buNone/>
            </a:pPr>
            <a:r>
              <a:rPr lang="it-IT"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GUATEMALA: the MOTHER OF INTERVENTIONS </a:t>
            </a:r>
            <a:endParaRPr lang="it-IT"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2000" dirty="0">
                <a:effectLst/>
                <a:latin typeface="Calibri" panose="020F0502020204030204" pitchFamily="34" charset="0"/>
                <a:ea typeface="Calibri" panose="020F0502020204030204" pitchFamily="34" charset="0"/>
                <a:cs typeface="Times New Roman" panose="02020603050405020304" pitchFamily="18" charset="0"/>
              </a:rPr>
              <a:t>The U.S.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decision</a:t>
            </a:r>
            <a:r>
              <a:rPr lang="it-IT" sz="2000" dirty="0">
                <a:effectLst/>
                <a:latin typeface="Calibri" panose="020F0502020204030204" pitchFamily="34" charset="0"/>
                <a:ea typeface="Calibri" panose="020F0502020204030204" pitchFamily="34" charset="0"/>
                <a:cs typeface="Times New Roman" panose="02020603050405020304" pitchFamily="18" charset="0"/>
              </a:rPr>
              <a:t> in the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early</a:t>
            </a:r>
            <a:r>
              <a:rPr lang="it-IT" sz="2000" dirty="0">
                <a:effectLst/>
                <a:latin typeface="Calibri" panose="020F0502020204030204" pitchFamily="34" charset="0"/>
                <a:ea typeface="Calibri" panose="020F0502020204030204" pitchFamily="34" charset="0"/>
                <a:cs typeface="Times New Roman" panose="02020603050405020304" pitchFamily="18" charset="0"/>
              </a:rPr>
              <a:t> 1950s to </a:t>
            </a:r>
            <a:r>
              <a:rPr lang="it-IT" sz="20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destroy</a:t>
            </a:r>
            <a:r>
              <a:rPr lang="it-IT"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the </a:t>
            </a:r>
            <a:r>
              <a:rPr lang="it-IT" sz="20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constitutional</a:t>
            </a:r>
            <a:r>
              <a:rPr lang="it-IT"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government of Guatemala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represented</a:t>
            </a:r>
            <a:r>
              <a:rPr lang="it-IT" sz="2000" dirty="0">
                <a:effectLst/>
                <a:latin typeface="Calibri" panose="020F0502020204030204" pitchFamily="34" charset="0"/>
                <a:ea typeface="Calibri" panose="020F0502020204030204" pitchFamily="34" charset="0"/>
                <a:cs typeface="Times New Roman" panose="02020603050405020304" pitchFamily="18" charset="0"/>
              </a:rPr>
              <a:t> a </a:t>
            </a:r>
            <a:r>
              <a:rPr lang="it-IT" sz="20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momentous</a:t>
            </a:r>
            <a:r>
              <a:rPr lang="it-IT" sz="20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event in the history of inter-American relations</a:t>
            </a:r>
            <a:r>
              <a:rPr lang="it-IT" sz="2000" dirty="0">
                <a:effectLst/>
                <a:latin typeface="Calibri" panose="020F0502020204030204" pitchFamily="34" charset="0"/>
                <a:ea typeface="Calibri" panose="020F0502020204030204" pitchFamily="34" charset="0"/>
                <a:cs typeface="Times New Roman" panose="02020603050405020304" pitchFamily="18" charset="0"/>
              </a:rPr>
              <a:t>. The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attack</a:t>
            </a:r>
            <a:r>
              <a:rPr lang="it-IT" sz="2000" dirty="0">
                <a:effectLst/>
                <a:latin typeface="Calibri" panose="020F0502020204030204" pitchFamily="34" charset="0"/>
                <a:ea typeface="Calibri" panose="020F0502020204030204" pitchFamily="34" charset="0"/>
                <a:cs typeface="Times New Roman" panose="02020603050405020304" pitchFamily="18" charset="0"/>
              </a:rPr>
              <a:t> on Guatemala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signaled</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2000" dirty="0">
                <a:effectLst/>
                <a:latin typeface="Calibri" panose="020F0502020204030204" pitchFamily="34" charset="0"/>
                <a:ea typeface="Calibri" panose="020F0502020204030204" pitchFamily="34" charset="0"/>
                <a:cs typeface="Times New Roman" panose="02020603050405020304" pitchFamily="18" charset="0"/>
              </a:rPr>
              <a:t> the </a:t>
            </a:r>
            <a:r>
              <a:rPr lang="it-IT"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United States </a:t>
            </a:r>
            <a:r>
              <a:rPr lang="it-IT"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could</a:t>
            </a:r>
            <a:r>
              <a:rPr lang="it-IT"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no </a:t>
            </a:r>
            <a:r>
              <a:rPr lang="it-IT"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longer</a:t>
            </a:r>
            <a:r>
              <a:rPr lang="it-IT"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stick to the non-</a:t>
            </a:r>
            <a:r>
              <a:rPr lang="it-IT"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intervention</a:t>
            </a:r>
            <a:r>
              <a:rPr lang="it-IT"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principle</a:t>
            </a:r>
            <a:r>
              <a:rPr lang="it-IT"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a:t>
            </a:r>
            <a:r>
              <a:rPr lang="it-IT"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heart</a:t>
            </a:r>
            <a:r>
              <a:rPr lang="it-IT"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of the Good </a:t>
            </a:r>
            <a:r>
              <a:rPr lang="it-IT"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Neighbor</a:t>
            </a:r>
            <a:r>
              <a:rPr lang="it-IT"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policy </a:t>
            </a:r>
            <a:r>
              <a:rPr lang="it-IT" sz="2000" dirty="0">
                <a:effectLst/>
                <a:latin typeface="Calibri" panose="020F0502020204030204" pitchFamily="34" charset="0"/>
                <a:ea typeface="Calibri" panose="020F0502020204030204" pitchFamily="34" charset="0"/>
                <a:cs typeface="Times New Roman" panose="02020603050405020304" pitchFamily="18" charset="0"/>
              </a:rPr>
              <a:t>and the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fundamental</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tenet</a:t>
            </a:r>
            <a:r>
              <a:rPr lang="it-IT" sz="2000" dirty="0">
                <a:effectLst/>
                <a:latin typeface="Calibri" panose="020F0502020204030204" pitchFamily="34" charset="0"/>
                <a:ea typeface="Calibri" panose="020F0502020204030204" pitchFamily="34" charset="0"/>
                <a:cs typeface="Times New Roman" panose="02020603050405020304" pitchFamily="18" charset="0"/>
              </a:rPr>
              <a:t> of the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organization</a:t>
            </a:r>
            <a:r>
              <a:rPr lang="it-IT" sz="2000" dirty="0">
                <a:effectLst/>
                <a:latin typeface="Calibri" panose="020F0502020204030204" pitchFamily="34" charset="0"/>
                <a:ea typeface="Calibri" panose="020F0502020204030204" pitchFamily="34" charset="0"/>
                <a:cs typeface="Times New Roman" panose="02020603050405020304" pitchFamily="18" charset="0"/>
              </a:rPr>
              <a:t> of American States.</a:t>
            </a:r>
          </a:p>
          <a:p>
            <a:pPr marL="0" indent="0">
              <a:buNone/>
            </a:pPr>
            <a:r>
              <a:rPr lang="it-IT"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Guatemala </a:t>
            </a:r>
            <a:r>
              <a:rPr lang="it-IT"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served</a:t>
            </a:r>
            <a:r>
              <a:rPr lang="it-IT"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as</a:t>
            </a:r>
            <a:r>
              <a:rPr lang="it-IT"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 training ground for </a:t>
            </a:r>
            <a:r>
              <a:rPr lang="it-IT"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subsequent</a:t>
            </a:r>
            <a:r>
              <a:rPr lang="it-IT"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U.S. </a:t>
            </a:r>
            <a:r>
              <a:rPr lang="it-IT"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interventions</a:t>
            </a:r>
            <a:r>
              <a:rPr lang="it-IT"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000" dirty="0">
                <a:effectLst/>
                <a:latin typeface="Calibri" panose="020F0502020204030204" pitchFamily="34" charset="0"/>
                <a:ea typeface="Calibri" panose="020F0502020204030204" pitchFamily="34" charset="0"/>
                <a:cs typeface="Times New Roman" panose="02020603050405020304" pitchFamily="18" charset="0"/>
              </a:rPr>
              <a:t>in countries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such</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as</a:t>
            </a:r>
            <a:r>
              <a:rPr lang="it-IT" sz="2000" dirty="0">
                <a:effectLst/>
                <a:latin typeface="Calibri" panose="020F0502020204030204" pitchFamily="34" charset="0"/>
                <a:ea typeface="Calibri" panose="020F0502020204030204" pitchFamily="34" charset="0"/>
                <a:cs typeface="Times New Roman" panose="02020603050405020304" pitchFamily="18" charset="0"/>
              </a:rPr>
              <a:t> Cuba, Brazil, British Guiana, and Chile. In Guatemala, the Central Intelligence Agency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would</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develop</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tactics-psychological</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warfare</a:t>
            </a:r>
            <a:r>
              <a:rPr lang="it-IT" sz="2000" dirty="0">
                <a:effectLst/>
                <a:latin typeface="Calibri" panose="020F0502020204030204" pitchFamily="34" charset="0"/>
                <a:ea typeface="Calibri" panose="020F0502020204030204" pitchFamily="34" charset="0"/>
                <a:cs typeface="Times New Roman" panose="02020603050405020304" pitchFamily="18" charset="0"/>
              </a:rPr>
              <a:t> and the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controlled</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penetration</a:t>
            </a:r>
            <a:r>
              <a:rPr lang="it-IT" sz="2000" dirty="0">
                <a:effectLst/>
                <a:latin typeface="Calibri" panose="020F0502020204030204" pitchFamily="34" charset="0"/>
                <a:ea typeface="Calibri" panose="020F0502020204030204" pitchFamily="34" charset="0"/>
                <a:cs typeface="Times New Roman" panose="02020603050405020304" pitchFamily="18" charset="0"/>
              </a:rPr>
              <a:t> of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military</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units</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labor</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unions</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religious</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organizations</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student</a:t>
            </a:r>
            <a:r>
              <a:rPr lang="it-IT" sz="2000" dirty="0">
                <a:effectLst/>
                <a:latin typeface="Calibri" panose="020F0502020204030204" pitchFamily="34" charset="0"/>
                <a:ea typeface="Calibri" panose="020F0502020204030204" pitchFamily="34" charset="0"/>
                <a:cs typeface="Times New Roman" panose="02020603050405020304" pitchFamily="18" charset="0"/>
              </a:rPr>
              <a:t> groups, and media outlets-</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would</a:t>
            </a:r>
            <a:r>
              <a:rPr lang="it-IT" sz="2000" dirty="0">
                <a:effectLst/>
                <a:latin typeface="Calibri" panose="020F0502020204030204" pitchFamily="34" charset="0"/>
                <a:ea typeface="Calibri" panose="020F0502020204030204" pitchFamily="34" charset="0"/>
                <a:cs typeface="Times New Roman" panose="02020603050405020304" pitchFamily="18" charset="0"/>
              </a:rPr>
              <a:t> be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used</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throughout</a:t>
            </a:r>
            <a:r>
              <a:rPr lang="it-IT" sz="2000" dirty="0">
                <a:effectLst/>
                <a:latin typeface="Calibri" panose="020F0502020204030204" pitchFamily="34" charset="0"/>
                <a:ea typeface="Calibri" panose="020F0502020204030204" pitchFamily="34" charset="0"/>
                <a:cs typeface="Times New Roman" panose="02020603050405020304" pitchFamily="18" charset="0"/>
              </a:rPr>
              <a:t> the western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Hemisphere</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during</a:t>
            </a:r>
            <a:r>
              <a:rPr lang="it-IT" sz="2000" dirty="0">
                <a:effectLst/>
                <a:latin typeface="Calibri" panose="020F0502020204030204" pitchFamily="34" charset="0"/>
                <a:ea typeface="Calibri" panose="020F0502020204030204" pitchFamily="34" charset="0"/>
                <a:cs typeface="Times New Roman" panose="02020603050405020304" pitchFamily="18" charset="0"/>
              </a:rPr>
              <a:t> the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cold</a:t>
            </a:r>
            <a:r>
              <a:rPr lang="it-IT" sz="2000" dirty="0">
                <a:effectLst/>
                <a:latin typeface="Calibri" panose="020F0502020204030204" pitchFamily="34" charset="0"/>
                <a:ea typeface="Calibri" panose="020F0502020204030204" pitchFamily="34" charset="0"/>
                <a:cs typeface="Times New Roman" panose="02020603050405020304" pitchFamily="18" charset="0"/>
              </a:rPr>
              <a:t> war. </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294354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1BE9BE-B943-4AF5-AA65-D380C4E7E979}"/>
              </a:ext>
            </a:extLst>
          </p:cNvPr>
          <p:cNvSpPr>
            <a:spLocks noGrp="1"/>
          </p:cNvSpPr>
          <p:nvPr>
            <p:ph type="title"/>
          </p:nvPr>
        </p:nvSpPr>
        <p:spPr/>
        <p:txBody>
          <a:bodyPr>
            <a:normAutofit/>
          </a:bodyPr>
          <a:lstStyle/>
          <a:p>
            <a:r>
              <a:rPr lang="it-IT"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Stephen G</a:t>
            </a:r>
            <a:r>
              <a:rPr lang="it-IT" sz="2000" i="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it-IT" sz="2000" i="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Rabe</a:t>
            </a:r>
            <a:r>
              <a:rPr lang="it-IT"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it-IT" sz="20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Killing Zone</a:t>
            </a:r>
            <a:r>
              <a:rPr lang="it-IT"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 United States </a:t>
            </a:r>
            <a:r>
              <a:rPr lang="it-IT" sz="2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Wages</a:t>
            </a:r>
            <a:r>
              <a:rPr lang="it-IT"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it-IT" sz="2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Cold</a:t>
            </a:r>
            <a:r>
              <a:rPr lang="it-IT"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War in Latin America.</a:t>
            </a:r>
            <a:endParaRPr lang="it-IT" sz="2000" dirty="0"/>
          </a:p>
        </p:txBody>
      </p:sp>
      <p:sp>
        <p:nvSpPr>
          <p:cNvPr id="3" name="Segnaposto contenuto 2">
            <a:extLst>
              <a:ext uri="{FF2B5EF4-FFF2-40B4-BE49-F238E27FC236}">
                <a16:creationId xmlns:a16="http://schemas.microsoft.com/office/drawing/2014/main" id="{8FF955E8-47D1-429C-AE66-5A726A1BAE67}"/>
              </a:ext>
            </a:extLst>
          </p:cNvPr>
          <p:cNvSpPr>
            <a:spLocks noGrp="1"/>
          </p:cNvSpPr>
          <p:nvPr>
            <p:ph idx="1"/>
          </p:nvPr>
        </p:nvSpPr>
        <p:spPr>
          <a:xfrm>
            <a:off x="772357" y="1690688"/>
            <a:ext cx="10581443" cy="4486275"/>
          </a:xfrm>
        </p:spPr>
        <p:txBody>
          <a:bodyPr/>
          <a:lstStyle/>
          <a:p>
            <a:pPr marL="0" indent="0">
              <a:lnSpc>
                <a:spcPct val="107000"/>
              </a:lnSpc>
              <a:spcAft>
                <a:spcPts val="800"/>
              </a:spcAft>
              <a:buNone/>
            </a:pPr>
            <a:r>
              <a:rPr lang="it-IT" sz="2000" dirty="0">
                <a:latin typeface="Calibri" panose="020F0502020204030204" pitchFamily="34" charset="0"/>
                <a:ea typeface="Calibri" panose="020F0502020204030204" pitchFamily="34" charset="0"/>
                <a:cs typeface="Times New Roman" panose="02020603050405020304" pitchFamily="18" charset="0"/>
              </a:rPr>
              <a:t>T</a:t>
            </a:r>
            <a:r>
              <a:rPr lang="it-IT" sz="2000" dirty="0">
                <a:effectLst/>
                <a:latin typeface="Calibri" panose="020F0502020204030204" pitchFamily="34" charset="0"/>
                <a:ea typeface="Calibri" panose="020F0502020204030204" pitchFamily="34" charset="0"/>
                <a:cs typeface="Times New Roman" panose="02020603050405020304" pitchFamily="18" charset="0"/>
              </a:rPr>
              <a:t>he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overthrow</a:t>
            </a:r>
            <a:r>
              <a:rPr lang="it-IT" sz="2000" dirty="0">
                <a:effectLst/>
                <a:latin typeface="Calibri" panose="020F0502020204030204" pitchFamily="34" charset="0"/>
                <a:ea typeface="Calibri" panose="020F0502020204030204" pitchFamily="34" charset="0"/>
                <a:cs typeface="Times New Roman" panose="02020603050405020304" pitchFamily="18" charset="0"/>
              </a:rPr>
              <a:t> of the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Guatemalan</a:t>
            </a:r>
            <a:r>
              <a:rPr lang="it-IT" sz="2000" dirty="0">
                <a:effectLst/>
                <a:latin typeface="Calibri" panose="020F0502020204030204" pitchFamily="34" charset="0"/>
                <a:ea typeface="Calibri" panose="020F0502020204030204" pitchFamily="34" charset="0"/>
                <a:cs typeface="Times New Roman" panose="02020603050405020304" pitchFamily="18" charset="0"/>
              </a:rPr>
              <a:t> government </a:t>
            </a:r>
            <a:r>
              <a:rPr lang="it-IT"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contributed</a:t>
            </a:r>
            <a:r>
              <a:rPr lang="it-IT"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to </a:t>
            </a:r>
            <a:r>
              <a:rPr lang="it-IT"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political</a:t>
            </a:r>
            <a:r>
              <a:rPr lang="it-IT"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polarization</a:t>
            </a:r>
            <a:r>
              <a:rPr lang="it-IT"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in the </a:t>
            </a:r>
            <a:r>
              <a:rPr lang="it-IT" sz="20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region</a:t>
            </a:r>
            <a:r>
              <a:rPr lang="it-IT"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000" dirty="0">
                <a:effectLst/>
                <a:latin typeface="Calibri" panose="020F0502020204030204" pitchFamily="34" charset="0"/>
                <a:ea typeface="Calibri" panose="020F0502020204030204" pitchFamily="34" charset="0"/>
                <a:cs typeface="Times New Roman" panose="02020603050405020304" pitchFamily="18" charset="0"/>
              </a:rPr>
              <a:t>Latin Americans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drew</a:t>
            </a:r>
            <a:r>
              <a:rPr lang="it-IT" sz="2000" dirty="0">
                <a:effectLst/>
                <a:latin typeface="Calibri" panose="020F0502020204030204" pitchFamily="34" charset="0"/>
                <a:ea typeface="Calibri" panose="020F0502020204030204" pitchFamily="34" charset="0"/>
                <a:cs typeface="Times New Roman" panose="02020603050405020304" pitchFamily="18" charset="0"/>
              </a:rPr>
              <a:t> the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lesson</a:t>
            </a:r>
            <a:r>
              <a:rPr lang="it-IT" sz="2000" dirty="0">
                <a:effectLst/>
                <a:latin typeface="Calibri" panose="020F0502020204030204" pitchFamily="34" charset="0"/>
                <a:ea typeface="Calibri" panose="020F0502020204030204" pitchFamily="34" charset="0"/>
                <a:cs typeface="Times New Roman" panose="02020603050405020304" pitchFamily="18" charset="0"/>
              </a:rPr>
              <a:t> from the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Guatemalan</a:t>
            </a:r>
            <a:r>
              <a:rPr lang="it-IT" sz="2000" dirty="0">
                <a:effectLst/>
                <a:latin typeface="Calibri" panose="020F0502020204030204" pitchFamily="34" charset="0"/>
                <a:ea typeface="Calibri" panose="020F0502020204030204" pitchFamily="34" charset="0"/>
                <a:cs typeface="Times New Roman" panose="02020603050405020304" pitchFamily="18" charset="0"/>
              </a:rPr>
              <a:t> situation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2000" dirty="0">
                <a:effectLst/>
                <a:latin typeface="Calibri" panose="020F0502020204030204" pitchFamily="34" charset="0"/>
                <a:ea typeface="Calibri" panose="020F0502020204030204" pitchFamily="34" charset="0"/>
                <a:cs typeface="Times New Roman" panose="02020603050405020304" pitchFamily="18" charset="0"/>
              </a:rPr>
              <a:t> the United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states</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would</a:t>
            </a:r>
            <a:r>
              <a:rPr lang="it-IT" sz="2000" dirty="0">
                <a:effectLst/>
                <a:latin typeface="Calibri" panose="020F0502020204030204" pitchFamily="34" charset="0"/>
                <a:ea typeface="Calibri" panose="020F0502020204030204" pitchFamily="34" charset="0"/>
                <a:cs typeface="Times New Roman" panose="02020603050405020304" pitchFamily="18" charset="0"/>
              </a:rPr>
              <a:t> oppose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fundamental</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change</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through</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constitutional</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processes</a:t>
            </a:r>
            <a:r>
              <a:rPr lang="it-IT" sz="20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it-IT" sz="2000" dirty="0">
                <a:effectLst/>
                <a:latin typeface="Calibri" panose="020F0502020204030204" pitchFamily="34" charset="0"/>
                <a:ea typeface="Calibri" panose="020F0502020204030204" pitchFamily="34" charset="0"/>
                <a:cs typeface="Times New Roman" panose="02020603050405020304" pitchFamily="18" charset="0"/>
              </a:rPr>
              <a:t>The </a:t>
            </a:r>
            <a:r>
              <a:rPr lang="it-IT" sz="20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intervention</a:t>
            </a:r>
            <a:r>
              <a:rPr lang="it-IT"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0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also</a:t>
            </a:r>
            <a:r>
              <a:rPr lang="it-IT"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0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had</a:t>
            </a:r>
            <a:r>
              <a:rPr lang="it-IT"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grave </a:t>
            </a:r>
            <a:r>
              <a:rPr lang="it-IT" sz="20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consequences</a:t>
            </a:r>
            <a:r>
              <a:rPr lang="it-IT"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for the people of Guatemala </a:t>
            </a:r>
            <a:r>
              <a:rPr lang="it-IT" sz="2000" dirty="0">
                <a:effectLst/>
                <a:latin typeface="Calibri" panose="020F0502020204030204" pitchFamily="34" charset="0"/>
                <a:ea typeface="Calibri" panose="020F0502020204030204" pitchFamily="34" charset="0"/>
                <a:cs typeface="Times New Roman" panose="02020603050405020304" pitchFamily="18" charset="0"/>
              </a:rPr>
              <a:t>and the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region</a:t>
            </a:r>
            <a:r>
              <a:rPr lang="it-IT" sz="2000" dirty="0">
                <a:effectLst/>
                <a:latin typeface="Calibri" panose="020F0502020204030204" pitchFamily="34" charset="0"/>
                <a:ea typeface="Calibri" panose="020F0502020204030204" pitchFamily="34" charset="0"/>
                <a:cs typeface="Times New Roman" panose="02020603050405020304" pitchFamily="18" charset="0"/>
              </a:rPr>
              <a:t>.  The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intervention</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triggered</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political</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terror</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would</a:t>
            </a:r>
            <a:r>
              <a:rPr lang="it-IT" sz="2000" dirty="0">
                <a:effectLst/>
                <a:latin typeface="Calibri" panose="020F0502020204030204" pitchFamily="34" charset="0"/>
                <a:ea typeface="Calibri" panose="020F0502020204030204" pitchFamily="34" charset="0"/>
                <a:cs typeface="Times New Roman" panose="02020603050405020304" pitchFamily="18" charset="0"/>
              </a:rPr>
              <a:t> last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four</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decades</a:t>
            </a:r>
            <a:r>
              <a:rPr lang="it-IT" sz="2000" dirty="0">
                <a:effectLst/>
                <a:latin typeface="Calibri" panose="020F0502020204030204" pitchFamily="34" charset="0"/>
                <a:ea typeface="Calibri" panose="020F0502020204030204" pitchFamily="34" charset="0"/>
                <a:cs typeface="Times New Roman" panose="02020603050405020304" pitchFamily="18" charset="0"/>
              </a:rPr>
              <a:t> and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leave</a:t>
            </a:r>
            <a:r>
              <a:rPr lang="it-IT" sz="2000" dirty="0">
                <a:effectLst/>
                <a:latin typeface="Calibri" panose="020F0502020204030204" pitchFamily="34" charset="0"/>
                <a:ea typeface="Calibri" panose="020F0502020204030204" pitchFamily="34" charset="0"/>
                <a:cs typeface="Times New Roman" panose="02020603050405020304" pitchFamily="18" charset="0"/>
              </a:rPr>
              <a:t> up to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two</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hundred</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thousand</a:t>
            </a:r>
            <a:r>
              <a:rPr lang="it-IT" sz="20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dirty="0" err="1">
                <a:effectLst/>
                <a:latin typeface="Calibri" panose="020F0502020204030204" pitchFamily="34" charset="0"/>
                <a:ea typeface="Calibri" panose="020F0502020204030204" pitchFamily="34" charset="0"/>
                <a:cs typeface="Times New Roman" panose="02020603050405020304" pitchFamily="18" charset="0"/>
              </a:rPr>
              <a:t>Guatemalans</a:t>
            </a:r>
            <a:r>
              <a:rPr lang="it-IT" sz="2000" dirty="0">
                <a:effectLst/>
                <a:latin typeface="Calibri" panose="020F0502020204030204" pitchFamily="34" charset="0"/>
                <a:ea typeface="Calibri" panose="020F0502020204030204" pitchFamily="34" charset="0"/>
                <a:cs typeface="Times New Roman" panose="02020603050405020304" pitchFamily="18" charset="0"/>
              </a:rPr>
              <a:t> dead. </a:t>
            </a:r>
          </a:p>
          <a:p>
            <a:pPr marL="0" indent="0">
              <a:lnSpc>
                <a:spcPct val="107000"/>
              </a:lnSpc>
              <a:spcAft>
                <a:spcPts val="800"/>
              </a:spcAft>
              <a:buNone/>
            </a:pPr>
            <a:r>
              <a:rPr lang="it-IT"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From </a:t>
            </a:r>
            <a:r>
              <a:rPr lang="it-IT" sz="20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that</a:t>
            </a:r>
            <a:r>
              <a:rPr lang="it-IT"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moment </a:t>
            </a:r>
            <a:r>
              <a:rPr lang="it-IT" sz="20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onward</a:t>
            </a:r>
            <a:r>
              <a:rPr lang="it-IT"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Latin America </a:t>
            </a:r>
            <a:r>
              <a:rPr lang="it-IT" sz="20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would</a:t>
            </a:r>
            <a:r>
              <a:rPr lang="it-IT"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0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become</a:t>
            </a:r>
            <a:r>
              <a:rPr lang="it-IT"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the "</a:t>
            </a:r>
            <a:r>
              <a:rPr lang="it-IT" sz="20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killing</a:t>
            </a:r>
            <a:r>
              <a:rPr lang="it-IT"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zone' of the </a:t>
            </a:r>
            <a:r>
              <a:rPr lang="it-IT" sz="20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Cold</a:t>
            </a:r>
            <a:r>
              <a:rPr lang="it-IT"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War.</a:t>
            </a:r>
          </a:p>
          <a:p>
            <a:endParaRPr lang="it-IT" dirty="0"/>
          </a:p>
        </p:txBody>
      </p:sp>
    </p:spTree>
    <p:extLst>
      <p:ext uri="{BB962C8B-B14F-4D97-AF65-F5344CB8AC3E}">
        <p14:creationId xmlns:p14="http://schemas.microsoft.com/office/powerpoint/2010/main" val="759225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6253" y="69492"/>
            <a:ext cx="10810660" cy="1037413"/>
          </a:xfrm>
        </p:spPr>
        <p:txBody>
          <a:bodyPr>
            <a:normAutofit/>
          </a:bodyPr>
          <a:lstStyle/>
          <a:p>
            <a:r>
              <a:rPr lang="it-IT" sz="4000" dirty="0"/>
              <a:t>	</a:t>
            </a:r>
          </a:p>
        </p:txBody>
      </p:sp>
      <p:sp>
        <p:nvSpPr>
          <p:cNvPr id="3" name="Segnaposto contenuto 2"/>
          <p:cNvSpPr>
            <a:spLocks noGrp="1"/>
          </p:cNvSpPr>
          <p:nvPr>
            <p:ph idx="1"/>
          </p:nvPr>
        </p:nvSpPr>
        <p:spPr>
          <a:xfrm>
            <a:off x="350635" y="1333786"/>
            <a:ext cx="10708105" cy="4540668"/>
          </a:xfrm>
        </p:spPr>
        <p:txBody>
          <a:bodyPr>
            <a:normAutofit/>
          </a:bodyPr>
          <a:lstStyle/>
          <a:p>
            <a:pPr marL="0" indent="0">
              <a:buNone/>
            </a:pPr>
            <a:endParaRPr lang="en-US" sz="2400" dirty="0"/>
          </a:p>
          <a:p>
            <a:pPr marL="0" indent="0">
              <a:buNone/>
            </a:pPr>
            <a:r>
              <a:rPr lang="en-US" sz="2400" dirty="0"/>
              <a:t>The government in Guatemala</a:t>
            </a:r>
            <a:r>
              <a:rPr lang="en-US" sz="2400" dirty="0">
                <a:solidFill>
                  <a:schemeClr val="accent5">
                    <a:lumMod val="60000"/>
                    <a:lumOff val="40000"/>
                  </a:schemeClr>
                </a:solidFill>
              </a:rPr>
              <a:t> threatened </a:t>
            </a:r>
            <a:r>
              <a:rPr lang="en-US" sz="2400" dirty="0"/>
              <a:t>the sovereignty </a:t>
            </a:r>
          </a:p>
          <a:p>
            <a:pPr marL="0" indent="0">
              <a:buNone/>
            </a:pPr>
            <a:r>
              <a:rPr lang="en-US" sz="2400" dirty="0"/>
              <a:t>and land holdings of a </a:t>
            </a:r>
            <a:r>
              <a:rPr lang="en-US" sz="2400" dirty="0">
                <a:solidFill>
                  <a:schemeClr val="accent5">
                    <a:lumMod val="60000"/>
                    <a:lumOff val="40000"/>
                  </a:schemeClr>
                </a:solidFill>
              </a:rPr>
              <a:t>powerful U.S. company</a:t>
            </a:r>
            <a:r>
              <a:rPr lang="en-US" sz="2400" dirty="0"/>
              <a:t>. </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U.S. president </a:t>
            </a:r>
            <a:r>
              <a:rPr lang="en-US" sz="2400" dirty="0">
                <a:solidFill>
                  <a:srgbClr val="C00000"/>
                </a:solidFill>
              </a:rPr>
              <a:t>Dwight D. Eisenhower decided to remove </a:t>
            </a:r>
            <a:r>
              <a:rPr lang="en-US" sz="2400" dirty="0" err="1">
                <a:solidFill>
                  <a:srgbClr val="C00000"/>
                </a:solidFill>
              </a:rPr>
              <a:t>Arbenz</a:t>
            </a:r>
            <a:endParaRPr lang="en-US" sz="2400" dirty="0">
              <a:solidFill>
                <a:srgbClr val="C00000"/>
              </a:solidFill>
            </a:endParaRPr>
          </a:p>
          <a:p>
            <a:pPr marL="0" indent="0">
              <a:buNone/>
            </a:pPr>
            <a:r>
              <a:rPr lang="en-US" sz="2400" dirty="0"/>
              <a:t> after </a:t>
            </a:r>
            <a:r>
              <a:rPr lang="en-US" sz="2400" dirty="0">
                <a:solidFill>
                  <a:srgbClr val="7030A0"/>
                </a:solidFill>
              </a:rPr>
              <a:t>pressure</a:t>
            </a:r>
            <a:r>
              <a:rPr lang="en-US" sz="2400" dirty="0"/>
              <a:t> was applied by </a:t>
            </a:r>
            <a:r>
              <a:rPr lang="en-US" sz="2400" b="1" dirty="0">
                <a:solidFill>
                  <a:srgbClr val="7030A0"/>
                </a:solidFill>
              </a:rPr>
              <a:t>lobbyists </a:t>
            </a:r>
            <a:r>
              <a:rPr lang="en-US" sz="2400" dirty="0"/>
              <a:t>and lawyers </a:t>
            </a:r>
            <a:r>
              <a:rPr lang="en-US" sz="2400" b="1" dirty="0">
                <a:solidFill>
                  <a:srgbClr val="7030A0"/>
                </a:solidFill>
              </a:rPr>
              <a:t>from UFCO</a:t>
            </a:r>
            <a:endParaRPr lang="it-IT" sz="2400" b="1" dirty="0">
              <a:solidFill>
                <a:srgbClr val="7030A0"/>
              </a:solidFill>
            </a:endParaRPr>
          </a:p>
        </p:txBody>
      </p:sp>
      <p:pic>
        <p:nvPicPr>
          <p:cNvPr id="4" name="Immagine 3"/>
          <p:cNvPicPr>
            <a:picLocks noChangeAspect="1"/>
          </p:cNvPicPr>
          <p:nvPr/>
        </p:nvPicPr>
        <p:blipFill>
          <a:blip r:embed="rId2" cstate="print"/>
          <a:stretch>
            <a:fillRect/>
          </a:stretch>
        </p:blipFill>
        <p:spPr>
          <a:xfrm>
            <a:off x="7163588" y="2384920"/>
            <a:ext cx="3743325" cy="1219200"/>
          </a:xfrm>
          <a:prstGeom prst="rect">
            <a:avLst/>
          </a:prstGeom>
        </p:spPr>
      </p:pic>
    </p:spTree>
    <p:extLst>
      <p:ext uri="{BB962C8B-B14F-4D97-AF65-F5344CB8AC3E}">
        <p14:creationId xmlns:p14="http://schemas.microsoft.com/office/powerpoint/2010/main" val="655621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solidFill>
                  <a:srgbClr val="7030A0"/>
                </a:solidFill>
              </a:rPr>
              <a:t>U.S.  lobbyists</a:t>
            </a:r>
            <a:endParaRPr lang="it-IT" dirty="0"/>
          </a:p>
        </p:txBody>
      </p:sp>
      <p:sp>
        <p:nvSpPr>
          <p:cNvPr id="3" name="Segnaposto contenuto 2"/>
          <p:cNvSpPr>
            <a:spLocks noGrp="1"/>
          </p:cNvSpPr>
          <p:nvPr>
            <p:ph idx="1"/>
          </p:nvPr>
        </p:nvSpPr>
        <p:spPr>
          <a:xfrm>
            <a:off x="1376313" y="2183136"/>
            <a:ext cx="8584551" cy="3556891"/>
          </a:xfrm>
        </p:spPr>
        <p:txBody>
          <a:bodyPr>
            <a:normAutofit/>
          </a:bodyPr>
          <a:lstStyle/>
          <a:p>
            <a:pPr marL="0" indent="0">
              <a:buNone/>
            </a:pPr>
            <a:endParaRPr lang="en-US" dirty="0"/>
          </a:p>
          <a:p>
            <a:pPr marL="0" indent="0">
              <a:buNone/>
            </a:pPr>
            <a:r>
              <a:rPr lang="en-US" sz="2000" dirty="0"/>
              <a:t>The </a:t>
            </a:r>
            <a:r>
              <a:rPr lang="en-US" sz="2000" b="1" dirty="0">
                <a:solidFill>
                  <a:srgbClr val="00B0F0"/>
                </a:solidFill>
              </a:rPr>
              <a:t>director of the CIA</a:t>
            </a:r>
            <a:r>
              <a:rPr lang="en-US" sz="2000" dirty="0"/>
              <a:t>, </a:t>
            </a:r>
            <a:r>
              <a:rPr lang="en-US" sz="2000" dirty="0">
                <a:solidFill>
                  <a:srgbClr val="00B0F0"/>
                </a:solidFill>
              </a:rPr>
              <a:t>Allen Dulles</a:t>
            </a:r>
            <a:r>
              <a:rPr lang="en-US" sz="2000" dirty="0"/>
              <a:t>, </a:t>
            </a:r>
          </a:p>
          <a:p>
            <a:pPr marL="0" indent="0">
              <a:buNone/>
            </a:pPr>
            <a:r>
              <a:rPr lang="en-US" sz="2000" dirty="0"/>
              <a:t>and </a:t>
            </a:r>
            <a:r>
              <a:rPr lang="en-US" sz="2000" b="1" dirty="0">
                <a:solidFill>
                  <a:srgbClr val="00B0F0"/>
                </a:solidFill>
              </a:rPr>
              <a:t>his brother </a:t>
            </a:r>
            <a:r>
              <a:rPr lang="en-US" sz="2000" b="1" dirty="0">
                <a:solidFill>
                  <a:srgbClr val="FFC000"/>
                </a:solidFill>
              </a:rPr>
              <a:t>Secretary of State John Foster Dulles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had both </a:t>
            </a:r>
            <a:r>
              <a:rPr lang="en-US" sz="2000" dirty="0">
                <a:solidFill>
                  <a:srgbClr val="7030A0"/>
                </a:solidFill>
              </a:rPr>
              <a:t>worked for a for a New York law </a:t>
            </a:r>
            <a:r>
              <a:rPr lang="en-US" sz="2000" dirty="0"/>
              <a:t>firm that </a:t>
            </a:r>
            <a:r>
              <a:rPr lang="en-US" sz="2000" dirty="0">
                <a:solidFill>
                  <a:srgbClr val="7030A0"/>
                </a:solidFill>
              </a:rPr>
              <a:t>represented UFCO</a:t>
            </a:r>
            <a:endParaRPr lang="it-IT" sz="2000" dirty="0">
              <a:solidFill>
                <a:srgbClr val="7030A0"/>
              </a:solidFill>
            </a:endParaRPr>
          </a:p>
        </p:txBody>
      </p:sp>
      <p:pic>
        <p:nvPicPr>
          <p:cNvPr id="4" name="Immagine 3"/>
          <p:cNvPicPr>
            <a:picLocks noChangeAspect="1"/>
          </p:cNvPicPr>
          <p:nvPr/>
        </p:nvPicPr>
        <p:blipFill>
          <a:blip r:embed="rId2" cstate="print"/>
          <a:stretch>
            <a:fillRect/>
          </a:stretch>
        </p:blipFill>
        <p:spPr>
          <a:xfrm>
            <a:off x="8617699" y="2183136"/>
            <a:ext cx="2015168" cy="3028258"/>
          </a:xfrm>
          <a:prstGeom prst="rect">
            <a:avLst/>
          </a:prstGeom>
        </p:spPr>
      </p:pic>
    </p:spTree>
    <p:extLst>
      <p:ext uri="{BB962C8B-B14F-4D97-AF65-F5344CB8AC3E}">
        <p14:creationId xmlns:p14="http://schemas.microsoft.com/office/powerpoint/2010/main" val="2938490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64A60C-85E4-4231-8B18-1B509CE9DBF0}"/>
              </a:ext>
            </a:extLst>
          </p:cNvPr>
          <p:cNvSpPr>
            <a:spLocks noGrp="1"/>
          </p:cNvSpPr>
          <p:nvPr>
            <p:ph type="title"/>
          </p:nvPr>
        </p:nvSpPr>
        <p:spPr>
          <a:xfrm>
            <a:off x="2231136" y="-188536"/>
            <a:ext cx="7729728" cy="2341948"/>
          </a:xfrm>
        </p:spPr>
        <p:txBody>
          <a:bodyPr>
            <a:normAutofit/>
          </a:bodyPr>
          <a:lstStyle/>
          <a:p>
            <a:r>
              <a:rPr lang="it-IT" sz="3200" dirty="0" err="1">
                <a:effectLst/>
                <a:latin typeface="Calibri" panose="020F0502020204030204" pitchFamily="34" charset="0"/>
                <a:ea typeface="Calibri" panose="020F0502020204030204" pitchFamily="34" charset="0"/>
                <a:cs typeface="Times New Roman" panose="02020603050405020304" pitchFamily="18" charset="0"/>
              </a:rPr>
              <a:t>Analysts</a:t>
            </a:r>
            <a:r>
              <a:rPr lang="it-IT" sz="3200" dirty="0">
                <a:effectLst/>
                <a:latin typeface="Calibri" panose="020F0502020204030204" pitchFamily="34" charset="0"/>
                <a:ea typeface="Calibri" panose="020F0502020204030204" pitchFamily="34" charset="0"/>
                <a:cs typeface="Times New Roman" panose="02020603050405020304" pitchFamily="18" charset="0"/>
              </a:rPr>
              <a:t> </a:t>
            </a:r>
            <a:r>
              <a:rPr lang="it-IT" sz="3200" dirty="0" err="1">
                <a:effectLst/>
                <a:latin typeface="Calibri" panose="020F0502020204030204" pitchFamily="34" charset="0"/>
                <a:ea typeface="Calibri" panose="020F0502020204030204" pitchFamily="34" charset="0"/>
                <a:cs typeface="Times New Roman" panose="02020603050405020304" pitchFamily="18" charset="0"/>
              </a:rPr>
              <a:t>have</a:t>
            </a:r>
            <a:r>
              <a:rPr lang="it-IT" sz="3200" dirty="0">
                <a:effectLst/>
                <a:latin typeface="Calibri" panose="020F0502020204030204" pitchFamily="34" charset="0"/>
                <a:ea typeface="Calibri" panose="020F0502020204030204" pitchFamily="34" charset="0"/>
                <a:cs typeface="Times New Roman" panose="02020603050405020304" pitchFamily="18" charset="0"/>
              </a:rPr>
              <a:t> </a:t>
            </a:r>
            <a:r>
              <a:rPr lang="it-IT" sz="3200" dirty="0" err="1">
                <a:effectLst/>
                <a:latin typeface="Calibri" panose="020F0502020204030204" pitchFamily="34" charset="0"/>
                <a:ea typeface="Calibri" panose="020F0502020204030204" pitchFamily="34" charset="0"/>
                <a:cs typeface="Times New Roman" panose="02020603050405020304" pitchFamily="18" charset="0"/>
              </a:rPr>
              <a:t>pointed</a:t>
            </a:r>
            <a:r>
              <a:rPr lang="it-IT" sz="3200" dirty="0">
                <a:effectLst/>
                <a:latin typeface="Calibri" panose="020F0502020204030204" pitchFamily="34" charset="0"/>
                <a:ea typeface="Calibri" panose="020F0502020204030204" pitchFamily="34" charset="0"/>
                <a:cs typeface="Times New Roman" panose="02020603050405020304" pitchFamily="18" charset="0"/>
              </a:rPr>
              <a:t> out to the </a:t>
            </a:r>
            <a:r>
              <a:rPr lang="it-IT" sz="3200" dirty="0" err="1">
                <a:effectLst/>
                <a:latin typeface="Calibri" panose="020F0502020204030204" pitchFamily="34" charset="0"/>
                <a:ea typeface="Calibri" panose="020F0502020204030204" pitchFamily="34" charset="0"/>
                <a:cs typeface="Times New Roman" panose="02020603050405020304" pitchFamily="18" charset="0"/>
              </a:rPr>
              <a:t>ties</a:t>
            </a:r>
            <a:r>
              <a:rPr lang="it-IT" sz="3200" dirty="0">
                <a:effectLst/>
                <a:latin typeface="Calibri" panose="020F0502020204030204" pitchFamily="34" charset="0"/>
                <a:ea typeface="Calibri" panose="020F0502020204030204" pitchFamily="34" charset="0"/>
                <a:cs typeface="Times New Roman" panose="02020603050405020304" pitchFamily="18" charset="0"/>
              </a:rPr>
              <a:t> </a:t>
            </a:r>
            <a:r>
              <a:rPr lang="it-IT" sz="32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3200" dirty="0">
                <a:effectLst/>
                <a:latin typeface="Calibri" panose="020F0502020204030204" pitchFamily="34" charset="0"/>
                <a:ea typeface="Calibri" panose="020F0502020204030204" pitchFamily="34" charset="0"/>
                <a:cs typeface="Times New Roman" panose="02020603050405020304" pitchFamily="18" charset="0"/>
              </a:rPr>
              <a:t> </a:t>
            </a:r>
            <a:r>
              <a:rPr lang="it-IT" sz="3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Dulles </a:t>
            </a:r>
            <a:r>
              <a:rPr lang="it-IT" sz="32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brothers</a:t>
            </a:r>
            <a:r>
              <a:rPr lang="it-IT" sz="3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it-IT" sz="32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had</a:t>
            </a:r>
            <a:r>
              <a:rPr lang="it-IT" sz="3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to the United </a:t>
            </a:r>
            <a:r>
              <a:rPr lang="it-IT" sz="32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Fruit</a:t>
            </a:r>
            <a:r>
              <a:rPr lang="it-IT" sz="3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it-IT" sz="3200" dirty="0">
              <a:solidFill>
                <a:srgbClr val="00B050"/>
              </a:solidFill>
            </a:endParaRPr>
          </a:p>
        </p:txBody>
      </p:sp>
      <p:sp>
        <p:nvSpPr>
          <p:cNvPr id="3" name="Segnaposto contenuto 2">
            <a:extLst>
              <a:ext uri="{FF2B5EF4-FFF2-40B4-BE49-F238E27FC236}">
                <a16:creationId xmlns:a16="http://schemas.microsoft.com/office/drawing/2014/main" id="{C89502BA-4099-46D4-9365-CE1774E2616D}"/>
              </a:ext>
            </a:extLst>
          </p:cNvPr>
          <p:cNvSpPr>
            <a:spLocks noGrp="1"/>
          </p:cNvSpPr>
          <p:nvPr>
            <p:ph idx="1"/>
          </p:nvPr>
        </p:nvSpPr>
        <p:spPr>
          <a:xfrm>
            <a:off x="417250" y="1690688"/>
            <a:ext cx="10767874" cy="4486275"/>
          </a:xfrm>
        </p:spPr>
        <p:txBody>
          <a:bodyPr>
            <a:noAutofit/>
          </a:bodyPr>
          <a:lstStyle/>
          <a:p>
            <a:pPr marL="0" indent="0">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John Foster Dulles, for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example</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was</a:t>
            </a:r>
            <a:r>
              <a:rPr lang="it-IT" sz="2400" dirty="0">
                <a:effectLst/>
                <a:latin typeface="Calibri" panose="020F0502020204030204" pitchFamily="34" charset="0"/>
                <a:ea typeface="Calibri" panose="020F0502020204030204" pitchFamily="34" charset="0"/>
                <a:cs typeface="Times New Roman" panose="02020603050405020304" pitchFamily="18" charset="0"/>
              </a:rPr>
              <a:t> an international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lawyer</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whose</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law</a:t>
            </a:r>
            <a:r>
              <a:rPr lang="it-IT"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firm</a:t>
            </a:r>
            <a:r>
              <a:rPr lang="it-IT"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Sullivan and Cromwell, </a:t>
            </a:r>
            <a:r>
              <a:rPr lang="it-IT" sz="24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represented</a:t>
            </a:r>
            <a:r>
              <a:rPr lang="it-IT"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United </a:t>
            </a:r>
            <a:r>
              <a:rPr lang="it-IT" sz="24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Fruit</a:t>
            </a:r>
            <a:r>
              <a:rPr lang="it-IT"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2400" dirty="0" err="1">
                <a:effectLst/>
                <a:latin typeface="Calibri" panose="020F0502020204030204" pitchFamily="34" charset="0"/>
                <a:ea typeface="Calibri" panose="020F0502020204030204" pitchFamily="34" charset="0"/>
                <a:cs typeface="Times New Roman" panose="02020603050405020304" pitchFamily="18" charset="0"/>
              </a:rPr>
              <a:t>But</a:t>
            </a:r>
            <a:r>
              <a:rPr lang="it-IT" sz="2400" dirty="0">
                <a:effectLst/>
                <a:latin typeface="Calibri" panose="020F0502020204030204" pitchFamily="34" charset="0"/>
                <a:ea typeface="Calibri" panose="020F0502020204030204" pitchFamily="34" charset="0"/>
                <a:cs typeface="Times New Roman" panose="02020603050405020304" pitchFamily="18" charset="0"/>
              </a:rPr>
              <a:t> U.S.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concerns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about</a:t>
            </a:r>
            <a:r>
              <a:rPr lang="it-IT" sz="2400" dirty="0">
                <a:effectLst/>
                <a:latin typeface="Calibri" panose="020F0502020204030204" pitchFamily="34" charset="0"/>
                <a:ea typeface="Calibri" panose="020F0502020204030204" pitchFamily="34" charset="0"/>
                <a:cs typeface="Times New Roman" panose="02020603050405020304" pitchFamily="18" charset="0"/>
              </a:rPr>
              <a:t> Guatemala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transcended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united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Fruit's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objections</a:t>
            </a:r>
            <a:r>
              <a:rPr lang="it-IT" sz="2400" dirty="0">
                <a:effectLst/>
                <a:latin typeface="Calibri" panose="020F0502020204030204" pitchFamily="34" charset="0"/>
                <a:ea typeface="Calibri" panose="020F0502020204030204" pitchFamily="34" charset="0"/>
                <a:cs typeface="Times New Roman" panose="02020603050405020304" pitchFamily="18" charset="0"/>
              </a:rPr>
              <a:t> over the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labor</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law</a:t>
            </a:r>
            <a:r>
              <a:rPr lang="it-IT" sz="2400" dirty="0">
                <a:effectLst/>
                <a:latin typeface="Calibri" panose="020F0502020204030204" pitchFamily="34" charset="0"/>
                <a:ea typeface="Calibri" panose="020F0502020204030204" pitchFamily="34" charset="0"/>
                <a:cs typeface="Times New Roman" panose="02020603050405020304" pitchFamily="18" charset="0"/>
              </a:rPr>
              <a:t> of 1947 and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Decree</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900. </a:t>
            </a:r>
            <a:r>
              <a:rPr lang="it-IT" sz="2400" dirty="0">
                <a:effectLst/>
                <a:latin typeface="Calibri" panose="020F0502020204030204" pitchFamily="34" charset="0"/>
                <a:ea typeface="Calibri" panose="020F0502020204030204" pitchFamily="34" charset="0"/>
                <a:cs typeface="Times New Roman" panose="02020603050405020304" pitchFamily="18" charset="0"/>
              </a:rPr>
              <a:t>In the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context</a:t>
            </a:r>
            <a:r>
              <a:rPr lang="it-IT" sz="2400" dirty="0">
                <a:effectLst/>
                <a:latin typeface="Calibri" panose="020F0502020204030204" pitchFamily="34" charset="0"/>
                <a:ea typeface="Calibri" panose="020F0502020204030204" pitchFamily="34" charset="0"/>
                <a:cs typeface="Times New Roman" panose="02020603050405020304" pitchFamily="18" charset="0"/>
              </a:rPr>
              <a:t> of the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Cold</a:t>
            </a:r>
            <a:r>
              <a:rPr lang="it-IT" sz="2400" dirty="0">
                <a:effectLst/>
                <a:latin typeface="Calibri" panose="020F0502020204030204" pitchFamily="34" charset="0"/>
                <a:ea typeface="Calibri" panose="020F0502020204030204" pitchFamily="34" charset="0"/>
                <a:cs typeface="Times New Roman" panose="02020603050405020304" pitchFamily="18" charset="0"/>
              </a:rPr>
              <a:t> War the United States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persuaded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itself</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such</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reforms</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constituted</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communist</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menace</a:t>
            </a:r>
            <a:r>
              <a:rPr lang="it-IT" sz="2400" dirty="0">
                <a:effectLst/>
                <a:latin typeface="Calibri" panose="020F0502020204030204" pitchFamily="34" charset="0"/>
                <a:ea typeface="Calibri" panose="020F0502020204030204" pitchFamily="34" charset="0"/>
                <a:cs typeface="Times New Roman" panose="02020603050405020304" pitchFamily="18" charset="0"/>
              </a:rPr>
              <a:t>. one study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noted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land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reform</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would</a:t>
            </a:r>
            <a:r>
              <a:rPr lang="it-IT" sz="2400" dirty="0">
                <a:effectLst/>
                <a:latin typeface="Calibri" panose="020F0502020204030204" pitchFamily="34" charset="0"/>
                <a:ea typeface="Calibri" panose="020F0502020204030204" pitchFamily="34" charset="0"/>
                <a:cs typeface="Times New Roman" panose="02020603050405020304" pitchFamily="18" charset="0"/>
              </a:rPr>
              <a:t> break the power of the conservative, anti-Arbenz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landowners</a:t>
            </a:r>
            <a:r>
              <a:rPr lang="it-IT" sz="2400" dirty="0">
                <a:effectLst/>
                <a:latin typeface="Calibri" panose="020F0502020204030204" pitchFamily="34" charset="0"/>
                <a:ea typeface="Calibri" panose="020F0502020204030204" pitchFamily="34" charset="0"/>
                <a:cs typeface="Times New Roman" panose="02020603050405020304" pitchFamily="18" charset="0"/>
              </a:rPr>
              <a:t> and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would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furnish</a:t>
            </a:r>
            <a:r>
              <a:rPr lang="it-IT" sz="2400" dirty="0">
                <a:effectLst/>
                <a:latin typeface="Calibri" panose="020F0502020204030204" pitchFamily="34" charset="0"/>
                <a:ea typeface="Calibri" panose="020F0502020204030204" pitchFamily="34" charset="0"/>
                <a:cs typeface="Times New Roman" panose="02020603050405020304" pitchFamily="18" charset="0"/>
              </a:rPr>
              <a:t> a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basis</a:t>
            </a:r>
            <a:r>
              <a:rPr lang="it-IT" sz="2400" dirty="0">
                <a:effectLst/>
                <a:latin typeface="Calibri" panose="020F0502020204030204" pitchFamily="34" charset="0"/>
                <a:ea typeface="Calibri" panose="020F0502020204030204" pitchFamily="34" charset="0"/>
                <a:cs typeface="Times New Roman" panose="02020603050405020304" pitchFamily="18" charset="0"/>
              </a:rPr>
              <a:t> for the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strengthening</a:t>
            </a:r>
            <a:r>
              <a:rPr lang="it-IT" sz="2400" dirty="0">
                <a:effectLst/>
                <a:latin typeface="Calibri" panose="020F0502020204030204" pitchFamily="34" charset="0"/>
                <a:ea typeface="Calibri" panose="020F0502020204030204" pitchFamily="34" charset="0"/>
                <a:cs typeface="Times New Roman" panose="02020603050405020304" pitchFamily="18" charset="0"/>
              </a:rPr>
              <a:t> of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political</a:t>
            </a:r>
            <a:r>
              <a:rPr lang="it-IT" sz="2400" dirty="0">
                <a:effectLst/>
                <a:latin typeface="Calibri" panose="020F0502020204030204" pitchFamily="34" charset="0"/>
                <a:ea typeface="Calibri" panose="020F0502020204030204" pitchFamily="34" charset="0"/>
                <a:cs typeface="Times New Roman" panose="02020603050405020304" pitchFamily="18" charset="0"/>
              </a:rPr>
              <a:t> and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Communist</a:t>
            </a:r>
            <a:r>
              <a:rPr lang="it-IT" sz="2400" dirty="0">
                <a:effectLst/>
                <a:latin typeface="Calibri" panose="020F0502020204030204" pitchFamily="34" charset="0"/>
                <a:ea typeface="Calibri" panose="020F0502020204030204" pitchFamily="34" charset="0"/>
                <a:cs typeface="Times New Roman" panose="02020603050405020304" pitchFamily="18" charset="0"/>
              </a:rPr>
              <a:t> control over the rural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population</a:t>
            </a:r>
            <a:r>
              <a:rPr lang="it-IT" sz="2400" dirty="0">
                <a:effectLst/>
                <a:latin typeface="Calibri" panose="020F0502020204030204" pitchFamily="34" charset="0"/>
                <a:ea typeface="Calibri" panose="020F0502020204030204" pitchFamily="34" charset="0"/>
                <a:cs typeface="Times New Roman" panose="02020603050405020304" pitchFamily="18" charset="0"/>
              </a:rPr>
              <a:t>."</a:t>
            </a:r>
            <a:endParaRPr lang="it-IT" sz="2400" dirty="0"/>
          </a:p>
        </p:txBody>
      </p:sp>
      <p:pic>
        <p:nvPicPr>
          <p:cNvPr id="4" name="Immagine 3">
            <a:extLst>
              <a:ext uri="{FF2B5EF4-FFF2-40B4-BE49-F238E27FC236}">
                <a16:creationId xmlns:a16="http://schemas.microsoft.com/office/drawing/2014/main" id="{C6E1B0DC-9CCB-4946-9A41-00063BF63C3C}"/>
              </a:ext>
            </a:extLst>
          </p:cNvPr>
          <p:cNvPicPr>
            <a:picLocks noChangeAspect="1"/>
          </p:cNvPicPr>
          <p:nvPr/>
        </p:nvPicPr>
        <p:blipFill>
          <a:blip r:embed="rId2"/>
          <a:stretch>
            <a:fillRect/>
          </a:stretch>
        </p:blipFill>
        <p:spPr>
          <a:xfrm>
            <a:off x="6149330" y="2086253"/>
            <a:ext cx="3273410" cy="1970842"/>
          </a:xfrm>
          <a:prstGeom prst="rect">
            <a:avLst/>
          </a:prstGeom>
        </p:spPr>
      </p:pic>
    </p:spTree>
    <p:extLst>
      <p:ext uri="{BB962C8B-B14F-4D97-AF65-F5344CB8AC3E}">
        <p14:creationId xmlns:p14="http://schemas.microsoft.com/office/powerpoint/2010/main" val="2597991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3C2994-6779-4F71-82F2-2AD18B642914}"/>
              </a:ext>
            </a:extLst>
          </p:cNvPr>
          <p:cNvSpPr>
            <a:spLocks noGrp="1"/>
          </p:cNvSpPr>
          <p:nvPr>
            <p:ph type="title"/>
          </p:nvPr>
        </p:nvSpPr>
        <p:spPr/>
        <p:txBody>
          <a:bodyPr>
            <a:normAutofit fontScale="90000"/>
          </a:bodyPr>
          <a:lstStyle/>
          <a:p>
            <a:r>
              <a:rPr lang="it-IT" sz="4000" dirty="0"/>
              <a:t>A </a:t>
            </a:r>
            <a:r>
              <a:rPr lang="it-IT" sz="4000" dirty="0" err="1"/>
              <a:t>real</a:t>
            </a:r>
            <a:r>
              <a:rPr lang="it-IT" sz="4000" dirty="0"/>
              <a:t> or an </a:t>
            </a:r>
            <a:r>
              <a:rPr lang="it-IT" sz="4000" dirty="0" err="1"/>
              <a:t>imagined</a:t>
            </a:r>
            <a:r>
              <a:rPr lang="it-IT" sz="4000" dirty="0"/>
              <a:t> </a:t>
            </a:r>
            <a:r>
              <a:rPr lang="it-IT" sz="4000" dirty="0" err="1"/>
              <a:t>threat</a:t>
            </a:r>
            <a:r>
              <a:rPr lang="it-IT" sz="4000" dirty="0"/>
              <a:t>? </a:t>
            </a:r>
          </a:p>
        </p:txBody>
      </p:sp>
      <p:sp>
        <p:nvSpPr>
          <p:cNvPr id="3" name="Segnaposto contenuto 2">
            <a:extLst>
              <a:ext uri="{FF2B5EF4-FFF2-40B4-BE49-F238E27FC236}">
                <a16:creationId xmlns:a16="http://schemas.microsoft.com/office/drawing/2014/main" id="{AF5755E8-569B-45F7-B5C1-AE142878BB7B}"/>
              </a:ext>
            </a:extLst>
          </p:cNvPr>
          <p:cNvSpPr>
            <a:spLocks noGrp="1"/>
          </p:cNvSpPr>
          <p:nvPr>
            <p:ph idx="1"/>
          </p:nvPr>
        </p:nvSpPr>
        <p:spPr>
          <a:xfrm>
            <a:off x="443883" y="1322774"/>
            <a:ext cx="10909917" cy="4854190"/>
          </a:xfrm>
        </p:spPr>
        <p:txBody>
          <a:bodyPr>
            <a:normAutofit/>
          </a:bodyPr>
          <a:lstStyle/>
          <a:p>
            <a:pPr marL="0" indent="0">
              <a:buNone/>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2400" dirty="0" err="1">
                <a:effectLst/>
                <a:latin typeface="Calibri" panose="020F0502020204030204" pitchFamily="34" charset="0"/>
                <a:ea typeface="Calibri" panose="020F0502020204030204" pitchFamily="34" charset="0"/>
                <a:cs typeface="Times New Roman" panose="02020603050405020304" pitchFamily="18" charset="0"/>
              </a:rPr>
              <a:t>But</a:t>
            </a:r>
            <a:r>
              <a:rPr lang="it-IT" sz="2400" dirty="0">
                <a:effectLst/>
                <a:latin typeface="Calibri" panose="020F0502020204030204" pitchFamily="34" charset="0"/>
                <a:ea typeface="Calibri" panose="020F0502020204030204" pitchFamily="34" charset="0"/>
                <a:cs typeface="Times New Roman" panose="02020603050405020304" pitchFamily="18" charset="0"/>
              </a:rPr>
              <a:t> the </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Soviet Union </a:t>
            </a:r>
            <a:r>
              <a:rPr lang="it-IT" sz="24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did</a:t>
            </a:r>
            <a:r>
              <a:rPr lang="it-IT"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not</a:t>
            </a:r>
            <a:r>
              <a:rPr lang="it-IT"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direct</a:t>
            </a:r>
            <a:r>
              <a:rPr lang="it-IT"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events in Guatemala in the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early</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1950s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nor</a:t>
            </a:r>
            <a:r>
              <a:rPr lang="it-IT" sz="2400" dirty="0">
                <a:effectLst/>
                <a:latin typeface="Calibri" panose="020F0502020204030204" pitchFamily="34" charset="0"/>
                <a:ea typeface="Calibri" panose="020F0502020204030204" pitchFamily="34" charset="0"/>
                <a:cs typeface="Times New Roman" panose="02020603050405020304" pitchFamily="18" charset="0"/>
              </a:rPr>
              <a:t> in Brazil, or the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Dominican</a:t>
            </a:r>
            <a:r>
              <a:rPr lang="it-IT" sz="2400" dirty="0">
                <a:effectLst/>
                <a:latin typeface="Calibri" panose="020F0502020204030204" pitchFamily="34" charset="0"/>
                <a:ea typeface="Calibri" panose="020F0502020204030204" pitchFamily="34" charset="0"/>
                <a:cs typeface="Times New Roman" panose="02020603050405020304" pitchFamily="18" charset="0"/>
              </a:rPr>
              <a:t> Republic in 1970s.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Compared</a:t>
            </a:r>
            <a:r>
              <a:rPr lang="it-IT" sz="2400" dirty="0">
                <a:effectLst/>
                <a:latin typeface="Calibri" panose="020F0502020204030204" pitchFamily="34" charset="0"/>
                <a:ea typeface="Calibri" panose="020F0502020204030204" pitchFamily="34" charset="0"/>
                <a:cs typeface="Times New Roman" panose="02020603050405020304" pitchFamily="18" charset="0"/>
              </a:rPr>
              <a:t> to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their</a:t>
            </a:r>
            <a:r>
              <a:rPr lang="it-IT" sz="2400" dirty="0">
                <a:effectLst/>
                <a:latin typeface="Calibri" panose="020F0502020204030204" pitchFamily="34" charset="0"/>
                <a:ea typeface="Calibri" panose="020F0502020204030204" pitchFamily="34" charset="0"/>
                <a:cs typeface="Times New Roman" panose="02020603050405020304" pitchFamily="18" charset="0"/>
              </a:rPr>
              <a:t> activities in Asia, Africa, and the Middle East,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Communist</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nations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played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minor </a:t>
            </a:r>
            <a:r>
              <a:rPr lang="it-IT" sz="24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roles</a:t>
            </a:r>
            <a:r>
              <a:rPr lang="it-IT"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in Latin America</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p>
          <a:p>
            <a:endParaRPr lang="it-IT" sz="2400" dirty="0">
              <a:latin typeface="Calibri" panose="020F0502020204030204" pitchFamily="34" charset="0"/>
              <a:cs typeface="Times New Roman" panose="02020603050405020304" pitchFamily="18" charset="0"/>
            </a:endParaRPr>
          </a:p>
          <a:p>
            <a:pPr marL="0" indent="0">
              <a:buNone/>
            </a:pPr>
            <a:r>
              <a:rPr lang="it-IT" sz="2400" dirty="0" err="1">
                <a:effectLst/>
                <a:latin typeface="Calibri" panose="020F0502020204030204" pitchFamily="34" charset="0"/>
                <a:ea typeface="Calibri" panose="020F0502020204030204" pitchFamily="34" charset="0"/>
                <a:cs typeface="Times New Roman" panose="02020603050405020304" pitchFamily="18" charset="0"/>
              </a:rPr>
              <a:t>Throughout</a:t>
            </a:r>
            <a:r>
              <a:rPr lang="it-IT" sz="2400" dirty="0">
                <a:effectLst/>
                <a:latin typeface="Calibri" panose="020F0502020204030204" pitchFamily="34" charset="0"/>
                <a:ea typeface="Calibri" panose="020F0502020204030204" pitchFamily="34" charset="0"/>
                <a:cs typeface="Times New Roman" panose="02020603050405020304" pitchFamily="18" charset="0"/>
              </a:rPr>
              <a:t> the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Cold</a:t>
            </a:r>
            <a:r>
              <a:rPr lang="it-IT" sz="2400" dirty="0">
                <a:effectLst/>
                <a:latin typeface="Calibri" panose="020F0502020204030204" pitchFamily="34" charset="0"/>
                <a:ea typeface="Calibri" panose="020F0502020204030204" pitchFamily="34" charset="0"/>
                <a:cs typeface="Times New Roman" panose="02020603050405020304" pitchFamily="18" charset="0"/>
              </a:rPr>
              <a:t> War, U.S.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officials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presumed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2400" dirty="0">
                <a:effectLst/>
                <a:latin typeface="Calibri" panose="020F0502020204030204" pitchFamily="34" charset="0"/>
                <a:ea typeface="Calibri" panose="020F0502020204030204" pitchFamily="34" charset="0"/>
                <a:cs typeface="Times New Roman" panose="02020603050405020304" pitchFamily="18" charset="0"/>
              </a:rPr>
              <a:t> the Soviet Union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promoted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subversion</a:t>
            </a:r>
            <a:r>
              <a:rPr lang="it-IT" sz="2400" dirty="0">
                <a:effectLst/>
                <a:latin typeface="Calibri" panose="020F0502020204030204" pitchFamily="34" charset="0"/>
                <a:ea typeface="Calibri" panose="020F0502020204030204" pitchFamily="34" charset="0"/>
                <a:cs typeface="Times New Roman" panose="02020603050405020304" pitchFamily="18" charset="0"/>
              </a:rPr>
              <a:t> in the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region</a:t>
            </a:r>
            <a:r>
              <a:rPr lang="it-IT" sz="2400" dirty="0">
                <a:effectLst/>
                <a:latin typeface="Calibri" panose="020F0502020204030204" pitchFamily="34" charset="0"/>
                <a:ea typeface="Calibri" panose="020F0502020204030204" pitchFamily="34" charset="0"/>
                <a:cs typeface="Times New Roman" panose="02020603050405020304" pitchFamily="18" charset="0"/>
              </a:rPr>
              <a:t> and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were</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often</a:t>
            </a:r>
            <a:r>
              <a:rPr lang="it-IT"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surprised</a:t>
            </a:r>
            <a:r>
              <a:rPr lang="it-IT"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a:t>
            </a:r>
            <a:r>
              <a:rPr lang="it-IT"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they</a:t>
            </a:r>
            <a:r>
              <a:rPr lang="it-IT"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could</a:t>
            </a:r>
            <a:r>
              <a:rPr lang="it-IT"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not</a:t>
            </a:r>
            <a:r>
              <a:rPr lang="it-IT"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find</a:t>
            </a:r>
            <a:r>
              <a:rPr lang="it-IT"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evidence</a:t>
            </a:r>
            <a:r>
              <a:rPr lang="it-IT"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a:effectLst/>
                <a:latin typeface="Calibri" panose="020F0502020204030204" pitchFamily="34" charset="0"/>
                <a:ea typeface="Calibri" panose="020F0502020204030204" pitchFamily="34" charset="0"/>
                <a:cs typeface="Times New Roman" panose="02020603050405020304" pitchFamily="18" charset="0"/>
              </a:rPr>
              <a:t>to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sustain</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their</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fears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p>
          <a:p>
            <a:endParaRPr lang="it-IT" dirty="0"/>
          </a:p>
          <a:p>
            <a:endParaRPr lang="it-IT" dirty="0"/>
          </a:p>
        </p:txBody>
      </p:sp>
    </p:spTree>
    <p:extLst>
      <p:ext uri="{BB962C8B-B14F-4D97-AF65-F5344CB8AC3E}">
        <p14:creationId xmlns:p14="http://schemas.microsoft.com/office/powerpoint/2010/main" val="4009267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C545ED-2A5B-4D9E-BFAE-7C95BDE1C61D}"/>
              </a:ext>
            </a:extLst>
          </p:cNvPr>
          <p:cNvSpPr>
            <a:spLocks noGrp="1"/>
          </p:cNvSpPr>
          <p:nvPr>
            <p:ph type="title"/>
          </p:nvPr>
        </p:nvSpPr>
        <p:spPr/>
        <p:txBody>
          <a:bodyPr>
            <a:normAutofit fontScale="90000"/>
          </a:bodyPr>
          <a:lstStyle/>
          <a:p>
            <a:r>
              <a:rPr lang="it-IT" sz="36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Secretary</a:t>
            </a:r>
            <a:r>
              <a:rPr lang="it-IT" sz="3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of State John Foster Dulles</a:t>
            </a:r>
            <a:r>
              <a:rPr lang="it-IT" sz="3600" dirty="0">
                <a:effectLst/>
                <a:latin typeface="Calibri" panose="020F0502020204030204" pitchFamily="34" charset="0"/>
                <a:ea typeface="Calibri" panose="020F0502020204030204" pitchFamily="34" charset="0"/>
                <a:cs typeface="Times New Roman" panose="02020603050405020304" pitchFamily="18" charset="0"/>
              </a:rPr>
              <a:t>..</a:t>
            </a:r>
            <a:endParaRPr lang="it-IT" sz="3600" dirty="0"/>
          </a:p>
        </p:txBody>
      </p:sp>
      <p:sp>
        <p:nvSpPr>
          <p:cNvPr id="3" name="Segnaposto contenuto 2">
            <a:extLst>
              <a:ext uri="{FF2B5EF4-FFF2-40B4-BE49-F238E27FC236}">
                <a16:creationId xmlns:a16="http://schemas.microsoft.com/office/drawing/2014/main" id="{5F87CA6F-600B-4594-996B-B2CDD787726A}"/>
              </a:ext>
            </a:extLst>
          </p:cNvPr>
          <p:cNvSpPr>
            <a:spLocks noGrp="1"/>
          </p:cNvSpPr>
          <p:nvPr>
            <p:ph idx="1"/>
          </p:nvPr>
        </p:nvSpPr>
        <p:spPr>
          <a:xfrm>
            <a:off x="239698" y="1393795"/>
            <a:ext cx="10812262" cy="4712148"/>
          </a:xfrm>
        </p:spPr>
        <p:txBody>
          <a:bodyPr/>
          <a:lstStyle/>
          <a:p>
            <a:pPr marL="0" indent="0">
              <a:buNone/>
            </a:pPr>
            <a:r>
              <a:rPr lang="it-IT" sz="2400" dirty="0" err="1">
                <a:effectLst/>
                <a:latin typeface="Calibri" panose="020F0502020204030204" pitchFamily="34" charset="0"/>
                <a:ea typeface="Calibri" panose="020F0502020204030204" pitchFamily="34" charset="0"/>
                <a:cs typeface="Times New Roman" panose="02020603050405020304" pitchFamily="18" charset="0"/>
              </a:rPr>
              <a:t>Expressed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disappointment</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his</a:t>
            </a:r>
            <a:r>
              <a:rPr lang="it-IT" sz="2400" dirty="0">
                <a:effectLst/>
                <a:latin typeface="Calibri" panose="020F0502020204030204" pitchFamily="34" charset="0"/>
                <a:ea typeface="Calibri" panose="020F0502020204030204" pitchFamily="34" charset="0"/>
                <a:cs typeface="Times New Roman" panose="02020603050405020304" pitchFamily="18" charset="0"/>
              </a:rPr>
              <a:t> agents </a:t>
            </a:r>
            <a:r>
              <a:rPr lang="it-IT" sz="24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could</a:t>
            </a:r>
            <a:r>
              <a:rPr lang="it-IT"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not</a:t>
            </a:r>
            <a:r>
              <a:rPr lang="it-IT"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find</a:t>
            </a:r>
            <a:r>
              <a:rPr lang="it-IT"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a:effectLst/>
                <a:latin typeface="Calibri" panose="020F0502020204030204" pitchFamily="34" charset="0"/>
                <a:ea typeface="Calibri" panose="020F0502020204030204" pitchFamily="34" charset="0"/>
                <a:cs typeface="Times New Roman" panose="02020603050405020304" pitchFamily="18" charset="0"/>
              </a:rPr>
              <a:t>after the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overthrow</a:t>
            </a:r>
            <a:r>
              <a:rPr lang="it-IT" sz="2400" dirty="0">
                <a:effectLst/>
                <a:latin typeface="Calibri" panose="020F0502020204030204" pitchFamily="34" charset="0"/>
                <a:ea typeface="Calibri" panose="020F0502020204030204" pitchFamily="34" charset="0"/>
                <a:cs typeface="Times New Roman" panose="02020603050405020304" pitchFamily="18" charset="0"/>
              </a:rPr>
              <a:t> of the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Guatemalan</a:t>
            </a:r>
            <a:r>
              <a:rPr lang="it-IT" sz="2400" dirty="0">
                <a:effectLst/>
                <a:latin typeface="Calibri" panose="020F0502020204030204" pitchFamily="34" charset="0"/>
                <a:ea typeface="Calibri" panose="020F0502020204030204" pitchFamily="34" charset="0"/>
                <a:cs typeface="Times New Roman" panose="02020603050405020304" pitchFamily="18" charset="0"/>
              </a:rPr>
              <a:t> government in 1954, </a:t>
            </a:r>
            <a:r>
              <a:rPr lang="it-IT" sz="24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evidence</a:t>
            </a:r>
            <a:r>
              <a:rPr lang="it-IT"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of a </a:t>
            </a:r>
            <a:r>
              <a:rPr lang="it-IT" sz="24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direct</a:t>
            </a:r>
            <a:r>
              <a:rPr lang="it-IT"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link </a:t>
            </a:r>
            <a:r>
              <a:rPr lang="it-IT" sz="24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between</a:t>
            </a:r>
            <a:r>
              <a:rPr lang="it-IT"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Moscow</a:t>
            </a:r>
            <a:r>
              <a:rPr lang="it-IT"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a:effectLst/>
                <a:latin typeface="Calibri" panose="020F0502020204030204" pitchFamily="34" charset="0"/>
                <a:ea typeface="Calibri" panose="020F0502020204030204" pitchFamily="34" charset="0"/>
                <a:cs typeface="Times New Roman" panose="02020603050405020304" pitchFamily="18" charset="0"/>
              </a:rPr>
              <a:t>and Guatemala city. </a:t>
            </a:r>
          </a:p>
          <a:p>
            <a:pPr marL="0" indent="0">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U.S.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presidential</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administrations</a:t>
            </a:r>
            <a:r>
              <a:rPr lang="it-IT" sz="2400" dirty="0">
                <a:effectLst/>
                <a:latin typeface="Calibri" panose="020F0502020204030204" pitchFamily="34" charset="0"/>
                <a:ea typeface="Calibri" panose="020F0502020204030204" pitchFamily="34" charset="0"/>
                <a:cs typeface="Times New Roman" panose="02020603050405020304" pitchFamily="18" charset="0"/>
              </a:rPr>
              <a:t>, from Truman to George H. W Bush,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further</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believed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they</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had</a:t>
            </a:r>
            <a:r>
              <a:rPr lang="it-IT" sz="2400" dirty="0">
                <a:effectLst/>
                <a:latin typeface="Calibri" panose="020F0502020204030204" pitchFamily="34" charset="0"/>
                <a:ea typeface="Calibri" panose="020F0502020204030204" pitchFamily="34" charset="0"/>
                <a:cs typeface="Times New Roman" panose="02020603050405020304" pitchFamily="18" charset="0"/>
              </a:rPr>
              <a:t> to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keep</a:t>
            </a:r>
            <a:r>
              <a:rPr lang="it-IT" sz="2400" dirty="0">
                <a:effectLst/>
                <a:latin typeface="Calibri" panose="020F0502020204030204" pitchFamily="34" charset="0"/>
                <a:ea typeface="Calibri" panose="020F0502020204030204" pitchFamily="34" charset="0"/>
                <a:cs typeface="Times New Roman" panose="02020603050405020304" pitchFamily="18" charset="0"/>
              </a:rPr>
              <a:t> the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region</a:t>
            </a:r>
            <a:r>
              <a:rPr lang="it-IT" sz="2400" dirty="0">
                <a:effectLst/>
                <a:latin typeface="Calibri" panose="020F0502020204030204" pitchFamily="34" charset="0"/>
                <a:ea typeface="Calibri" panose="020F0502020204030204" pitchFamily="34" charset="0"/>
                <a:cs typeface="Times New Roman" panose="02020603050405020304" pitchFamily="18" charset="0"/>
              </a:rPr>
              <a:t> secure and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stable</a:t>
            </a:r>
            <a:r>
              <a:rPr lang="it-IT" sz="2400" dirty="0">
                <a:effectLst/>
                <a:latin typeface="Calibri" panose="020F0502020204030204" pitchFamily="34" charset="0"/>
                <a:ea typeface="Calibri" panose="020F0502020204030204" pitchFamily="34" charset="0"/>
                <a:cs typeface="Times New Roman" panose="02020603050405020304" pitchFamily="18" charset="0"/>
              </a:rPr>
              <a:t>" so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they</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could</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wage</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cold</a:t>
            </a:r>
            <a:r>
              <a:rPr lang="it-IT" sz="2400" dirty="0">
                <a:effectLst/>
                <a:latin typeface="Calibri" panose="020F0502020204030204" pitchFamily="34" charset="0"/>
                <a:ea typeface="Calibri" panose="020F0502020204030204" pitchFamily="34" charset="0"/>
                <a:cs typeface="Times New Roman" panose="02020603050405020304" pitchFamily="18" charset="0"/>
              </a:rPr>
              <a:t> war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elsewhere</a:t>
            </a:r>
            <a:r>
              <a:rPr lang="it-IT" sz="2400" dirty="0">
                <a:effectLst/>
                <a:latin typeface="Calibri" panose="020F0502020204030204" pitchFamily="34" charset="0"/>
                <a:ea typeface="Calibri" panose="020F0502020204030204" pitchFamily="34" charset="0"/>
                <a:cs typeface="Times New Roman" panose="02020603050405020304" pitchFamily="18" charset="0"/>
              </a:rPr>
              <a:t>. Latin America </a:t>
            </a:r>
            <a:r>
              <a:rPr lang="it-IT" sz="24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was</a:t>
            </a:r>
            <a:r>
              <a:rPr lang="it-IT"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in the "</a:t>
            </a:r>
            <a:r>
              <a:rPr lang="it-IT" sz="24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backyard</a:t>
            </a:r>
            <a:r>
              <a:rPr lang="it-IT"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of the United States</a:t>
            </a:r>
            <a:r>
              <a:rPr lang="it-IT" sz="2400" dirty="0">
                <a:effectLst/>
                <a:latin typeface="Calibri" panose="020F0502020204030204" pitchFamily="34" charset="0"/>
                <a:ea typeface="Calibri" panose="020F0502020204030204" pitchFamily="34" charset="0"/>
                <a:cs typeface="Times New Roman" panose="02020603050405020304" pitchFamily="18" charset="0"/>
              </a:rPr>
              <a:t>,  and U.S. leaders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were</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determined</a:t>
            </a:r>
            <a:r>
              <a:rPr lang="it-IT" sz="2400" dirty="0">
                <a:effectLst/>
                <a:latin typeface="Calibri" panose="020F0502020204030204" pitchFamily="34" charset="0"/>
                <a:ea typeface="Calibri" panose="020F0502020204030204" pitchFamily="34" charset="0"/>
                <a:cs typeface="Times New Roman" panose="02020603050405020304" pitchFamily="18" charset="0"/>
              </a:rPr>
              <a:t> to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keep</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its</a:t>
            </a:r>
            <a:r>
              <a:rPr lang="it-IT" sz="2400" dirty="0">
                <a:effectLst/>
                <a:latin typeface="Calibri" panose="020F0502020204030204" pitchFamily="34" charset="0"/>
                <a:ea typeface="Calibri" panose="020F0502020204030204" pitchFamily="34" charset="0"/>
                <a:cs typeface="Times New Roman" panose="02020603050405020304" pitchFamily="18" charset="0"/>
              </a:rPr>
              <a:t> western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Hemisphere</a:t>
            </a:r>
            <a:r>
              <a:rPr lang="it-IT" sz="2400" dirty="0">
                <a:effectLst/>
                <a:latin typeface="Calibri" panose="020F0502020204030204" pitchFamily="34" charset="0"/>
                <a:ea typeface="Calibri" panose="020F0502020204030204" pitchFamily="34" charset="0"/>
                <a:cs typeface="Times New Roman" panose="02020603050405020304" pitchFamily="18" charset="0"/>
              </a:rPr>
              <a:t> home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tidy</a:t>
            </a:r>
            <a:r>
              <a:rPr lang="it-IT" sz="2400" dirty="0">
                <a:effectLst/>
                <a:latin typeface="Calibri" panose="020F0502020204030204" pitchFamily="34" charset="0"/>
                <a:ea typeface="Calibri" panose="020F0502020204030204" pitchFamily="34" charset="0"/>
                <a:cs typeface="Times New Roman" panose="02020603050405020304" pitchFamily="18" charset="0"/>
              </a:rPr>
              <a:t> and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orderly</a:t>
            </a:r>
            <a:r>
              <a:rPr lang="it-IT" sz="2400" dirty="0">
                <a:effectLst/>
                <a:latin typeface="Calibri" panose="020F0502020204030204" pitchFamily="34" charset="0"/>
                <a:ea typeface="Calibri" panose="020F0502020204030204" pitchFamily="34" charset="0"/>
                <a:cs typeface="Times New Roman" panose="02020603050405020304" pitchFamily="18" charset="0"/>
              </a:rPr>
              <a:t>.</a:t>
            </a:r>
          </a:p>
          <a:p>
            <a:endParaRPr lang="it-IT" dirty="0"/>
          </a:p>
        </p:txBody>
      </p:sp>
      <p:pic>
        <p:nvPicPr>
          <p:cNvPr id="4" name="Immagine 3">
            <a:extLst>
              <a:ext uri="{FF2B5EF4-FFF2-40B4-BE49-F238E27FC236}">
                <a16:creationId xmlns:a16="http://schemas.microsoft.com/office/drawing/2014/main" id="{2DE97C14-0EA3-4655-A739-ACFD5B2AE085}"/>
              </a:ext>
            </a:extLst>
          </p:cNvPr>
          <p:cNvPicPr>
            <a:picLocks noChangeAspect="1"/>
          </p:cNvPicPr>
          <p:nvPr/>
        </p:nvPicPr>
        <p:blipFill>
          <a:blip r:embed="rId2"/>
          <a:stretch>
            <a:fillRect/>
          </a:stretch>
        </p:blipFill>
        <p:spPr>
          <a:xfrm>
            <a:off x="8388243" y="4054475"/>
            <a:ext cx="1876425" cy="2438400"/>
          </a:xfrm>
          <a:prstGeom prst="rect">
            <a:avLst/>
          </a:prstGeom>
        </p:spPr>
      </p:pic>
    </p:spTree>
    <p:extLst>
      <p:ext uri="{BB962C8B-B14F-4D97-AF65-F5344CB8AC3E}">
        <p14:creationId xmlns:p14="http://schemas.microsoft.com/office/powerpoint/2010/main" val="149319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DC23C0-D18A-454C-8B12-34A1B21C9A23}"/>
              </a:ext>
            </a:extLst>
          </p:cNvPr>
          <p:cNvSpPr>
            <a:spLocks noGrp="1"/>
          </p:cNvSpPr>
          <p:nvPr>
            <p:ph type="title"/>
          </p:nvPr>
        </p:nvSpPr>
        <p:spPr>
          <a:xfrm>
            <a:off x="875763" y="523613"/>
            <a:ext cx="10444767" cy="1188720"/>
          </a:xfrm>
        </p:spPr>
        <p:txBody>
          <a:bodyPr>
            <a:normAutofit/>
          </a:bodyPr>
          <a:lstStyle/>
          <a:p>
            <a:r>
              <a:rPr lang="es-ES_tradnl" sz="2600" dirty="0"/>
              <a:t>I precedenti: América Latina dopo il 1945: Rivoluzione </a:t>
            </a:r>
            <a:r>
              <a:rPr lang="es-ES_tradnl" sz="2600" cap="none" dirty="0"/>
              <a:t>vs</a:t>
            </a:r>
            <a:r>
              <a:rPr lang="es-ES_tradnl" sz="2600" dirty="0"/>
              <a:t>. Sicurezza</a:t>
            </a:r>
          </a:p>
        </p:txBody>
      </p:sp>
      <p:sp>
        <p:nvSpPr>
          <p:cNvPr id="3" name="Marcador de contenido 2">
            <a:extLst>
              <a:ext uri="{FF2B5EF4-FFF2-40B4-BE49-F238E27FC236}">
                <a16:creationId xmlns:a16="http://schemas.microsoft.com/office/drawing/2014/main" id="{E04D266C-E98D-9441-AA7C-6FF462712A80}"/>
              </a:ext>
            </a:extLst>
          </p:cNvPr>
          <p:cNvSpPr>
            <a:spLocks noGrp="1"/>
          </p:cNvSpPr>
          <p:nvPr>
            <p:ph idx="1"/>
          </p:nvPr>
        </p:nvSpPr>
        <p:spPr>
          <a:xfrm>
            <a:off x="875763" y="2009104"/>
            <a:ext cx="10444767" cy="4095861"/>
          </a:xfrm>
        </p:spPr>
        <p:txBody>
          <a:bodyPr>
            <a:normAutofit/>
          </a:bodyPr>
          <a:lstStyle/>
          <a:p>
            <a:pPr marL="342900" indent="-342900">
              <a:buFont typeface="+mj-lt"/>
              <a:buAutoNum type="arabicPeriod"/>
            </a:pPr>
            <a:r>
              <a:rPr lang="es-ES_tradnl" sz="2400" dirty="0"/>
              <a:t>Stati Uniti e América Latina: orientamento geostrategico</a:t>
            </a:r>
          </a:p>
          <a:p>
            <a:pPr marL="0" indent="0">
              <a:buNone/>
            </a:pPr>
            <a:endParaRPr lang="es-ES" sz="2100" dirty="0"/>
          </a:p>
          <a:p>
            <a:pPr lvl="1">
              <a:buFont typeface="Wingdings" pitchFamily="2" charset="2"/>
              <a:buChar char="§"/>
            </a:pPr>
            <a:r>
              <a:rPr lang="es-ES" sz="2100" dirty="0"/>
              <a:t>1948: IX Conf. Panamericana – creazione OSA</a:t>
            </a:r>
          </a:p>
          <a:p>
            <a:pPr lvl="1">
              <a:buFont typeface="Wingdings" pitchFamily="2" charset="2"/>
              <a:buChar char="§"/>
            </a:pPr>
            <a:r>
              <a:rPr lang="es-ES" sz="2100" dirty="0"/>
              <a:t>1951: risoluzioni OSA sul Rafforzamento Sicurezza interna.  Comunismo come “delitto”</a:t>
            </a:r>
          </a:p>
          <a:p>
            <a:pPr lvl="1">
              <a:buFont typeface="Wingdings" pitchFamily="2" charset="2"/>
              <a:buChar char="§"/>
            </a:pPr>
            <a:r>
              <a:rPr lang="es-ES" sz="2100" dirty="0"/>
              <a:t>1954: X Conferenza Interamericana, Caracas. Comunismo come pericolo per la pace in America</a:t>
            </a:r>
            <a:endParaRPr lang="es-ES_tradnl" sz="2100" dirty="0"/>
          </a:p>
        </p:txBody>
      </p:sp>
      <p:sp>
        <p:nvSpPr>
          <p:cNvPr id="6" name="Marcador de número de diapositiva 5">
            <a:extLst>
              <a:ext uri="{FF2B5EF4-FFF2-40B4-BE49-F238E27FC236}">
                <a16:creationId xmlns:a16="http://schemas.microsoft.com/office/drawing/2014/main" id="{324D86D9-A5EC-4C41-A6B9-D44F29A76545}"/>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97754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BEDE70-3784-4CF3-B0F3-4FBC539641C6}"/>
              </a:ext>
            </a:extLst>
          </p:cNvPr>
          <p:cNvSpPr>
            <a:spLocks noGrp="1"/>
          </p:cNvSpPr>
          <p:nvPr>
            <p:ph type="title"/>
          </p:nvPr>
        </p:nvSpPr>
        <p:spPr>
          <a:xfrm>
            <a:off x="1722088" y="395238"/>
            <a:ext cx="7729728" cy="1188720"/>
          </a:xfrm>
        </p:spPr>
        <p:txBody>
          <a:bodyPr>
            <a:normAutofit fontScale="90000"/>
          </a:bodyPr>
          <a:lstStyle/>
          <a:p>
            <a:r>
              <a:rPr lang="it-IT" sz="3200" b="1" dirty="0"/>
              <a:t>Interview to David Talbot in </a:t>
            </a:r>
            <a:r>
              <a:rPr lang="it-IT" sz="3200" b="1" dirty="0">
                <a:solidFill>
                  <a:srgbClr val="00B050"/>
                </a:solidFill>
              </a:rPr>
              <a:t>«Democracy </a:t>
            </a:r>
            <a:r>
              <a:rPr lang="it-IT" sz="3200" b="1" dirty="0" err="1">
                <a:solidFill>
                  <a:srgbClr val="00B050"/>
                </a:solidFill>
              </a:rPr>
              <a:t>now</a:t>
            </a:r>
            <a:r>
              <a:rPr lang="it-IT" sz="3200" b="1" dirty="0">
                <a:solidFill>
                  <a:srgbClr val="00B050"/>
                </a:solidFill>
              </a:rPr>
              <a:t>!»</a:t>
            </a:r>
          </a:p>
        </p:txBody>
      </p:sp>
      <p:sp>
        <p:nvSpPr>
          <p:cNvPr id="3" name="Segnaposto contenuto 2">
            <a:extLst>
              <a:ext uri="{FF2B5EF4-FFF2-40B4-BE49-F238E27FC236}">
                <a16:creationId xmlns:a16="http://schemas.microsoft.com/office/drawing/2014/main" id="{C141B8EC-869E-4C0E-BEF2-D446D40C5D97}"/>
              </a:ext>
            </a:extLst>
          </p:cNvPr>
          <p:cNvSpPr>
            <a:spLocks noGrp="1"/>
          </p:cNvSpPr>
          <p:nvPr>
            <p:ph idx="1"/>
          </p:nvPr>
        </p:nvSpPr>
        <p:spPr>
          <a:xfrm>
            <a:off x="735427" y="1690688"/>
            <a:ext cx="10608076" cy="4486275"/>
          </a:xfrm>
        </p:spPr>
        <p:txBody>
          <a:bodyPr/>
          <a:lstStyle/>
          <a:p>
            <a:pPr marL="0" indent="0">
              <a:buNone/>
            </a:pPr>
            <a:r>
              <a:rPr lang="en-US" sz="2000" b="0" i="0" dirty="0">
                <a:effectLst/>
                <a:latin typeface="Roboto"/>
              </a:rPr>
              <a:t>Inside Allan Dulles' Reign as CIA Director, from '54 Guatemala coup   </a:t>
            </a:r>
            <a:endParaRPr lang="it-IT" sz="2000" dirty="0"/>
          </a:p>
          <a:p>
            <a:pPr marL="0" indent="0">
              <a:buNone/>
            </a:pPr>
            <a:endParaRPr lang="it-IT" dirty="0"/>
          </a:p>
          <a:p>
            <a:pPr marL="0" indent="0">
              <a:buNone/>
            </a:pPr>
            <a:endParaRPr lang="it-IT" dirty="0"/>
          </a:p>
          <a:p>
            <a:pPr marL="0" indent="0">
              <a:buNone/>
            </a:pPr>
            <a:endParaRPr lang="it-IT" dirty="0">
              <a:hlinkClick r:id="" action="ppaction://noaction"/>
            </a:endParaRPr>
          </a:p>
          <a:p>
            <a:pPr marL="0" indent="0">
              <a:buNone/>
            </a:pPr>
            <a:endParaRPr lang="it-IT" dirty="0">
              <a:hlinkClick r:id="" action="ppaction://noaction"/>
            </a:endParaRPr>
          </a:p>
          <a:p>
            <a:pPr marL="0" indent="0">
              <a:buNone/>
            </a:pPr>
            <a:endParaRPr lang="it-IT" dirty="0">
              <a:hlinkClick r:id="" action="ppaction://noaction"/>
            </a:endParaRPr>
          </a:p>
          <a:p>
            <a:pPr marL="0" indent="0">
              <a:buNone/>
            </a:pPr>
            <a:endParaRPr lang="it-IT" dirty="0">
              <a:hlinkClick r:id="" action="ppaction://noaction"/>
            </a:endParaRPr>
          </a:p>
          <a:p>
            <a:pPr marL="0" indent="0">
              <a:buNone/>
            </a:pPr>
            <a:r>
              <a:rPr lang="it-IT" dirty="0">
                <a:hlinkClick r:id="" action="ppaction://noaction"/>
              </a:rPr>
              <a:t>https://www.youtube.com/watch?v=MXjnm9HCKu8</a:t>
            </a:r>
            <a:r>
              <a:rPr lang="it-IT" dirty="0"/>
              <a:t> (minutes 1 to 5 ) </a:t>
            </a:r>
          </a:p>
        </p:txBody>
      </p:sp>
      <p:pic>
        <p:nvPicPr>
          <p:cNvPr id="4" name="Immagine 3">
            <a:extLst>
              <a:ext uri="{FF2B5EF4-FFF2-40B4-BE49-F238E27FC236}">
                <a16:creationId xmlns:a16="http://schemas.microsoft.com/office/drawing/2014/main" id="{F34410D2-1887-42C7-A7E4-D7EA1C72ABE5}"/>
              </a:ext>
            </a:extLst>
          </p:cNvPr>
          <p:cNvPicPr>
            <a:picLocks noChangeAspect="1"/>
          </p:cNvPicPr>
          <p:nvPr/>
        </p:nvPicPr>
        <p:blipFill>
          <a:blip r:embed="rId2"/>
          <a:stretch>
            <a:fillRect/>
          </a:stretch>
        </p:blipFill>
        <p:spPr>
          <a:xfrm>
            <a:off x="8603942" y="1181746"/>
            <a:ext cx="2466511" cy="3699767"/>
          </a:xfrm>
          <a:prstGeom prst="rect">
            <a:avLst/>
          </a:prstGeom>
        </p:spPr>
      </p:pic>
    </p:spTree>
    <p:extLst>
      <p:ext uri="{BB962C8B-B14F-4D97-AF65-F5344CB8AC3E}">
        <p14:creationId xmlns:p14="http://schemas.microsoft.com/office/powerpoint/2010/main" val="4002751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a:t>
            </a:r>
            <a:r>
              <a:rPr lang="en-US" b="1" dirty="0">
                <a:solidFill>
                  <a:schemeClr val="accent6">
                    <a:lumMod val="60000"/>
                    <a:lumOff val="40000"/>
                  </a:schemeClr>
                </a:solidFill>
              </a:rPr>
              <a:t>Operation PB Success</a:t>
            </a:r>
            <a:r>
              <a:rPr lang="en-US" dirty="0"/>
              <a:t>"</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en-US" dirty="0"/>
              <a:t>Was the code name for the </a:t>
            </a:r>
            <a:r>
              <a:rPr lang="en-US" dirty="0">
                <a:solidFill>
                  <a:srgbClr val="FF66FF"/>
                </a:solidFill>
              </a:rPr>
              <a:t>plan to overthrow</a:t>
            </a:r>
          </a:p>
          <a:p>
            <a:pPr marL="0" indent="0">
              <a:buNone/>
            </a:pPr>
            <a:r>
              <a:rPr lang="en-US" dirty="0" err="1">
                <a:solidFill>
                  <a:srgbClr val="FF66FF"/>
                </a:solidFill>
              </a:rPr>
              <a:t>Arbenz</a:t>
            </a:r>
            <a:r>
              <a:rPr lang="en-US" dirty="0"/>
              <a:t>-went into effect in </a:t>
            </a:r>
            <a:r>
              <a:rPr lang="en-US" dirty="0">
                <a:solidFill>
                  <a:srgbClr val="FF66FF"/>
                </a:solidFill>
              </a:rPr>
              <a:t>May 1954</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Beginning with the dropping of pamphlets over the </a:t>
            </a:r>
          </a:p>
          <a:p>
            <a:pPr marL="0" indent="0">
              <a:buNone/>
            </a:pPr>
            <a:r>
              <a:rPr lang="en-US" dirty="0"/>
              <a:t>Capital </a:t>
            </a:r>
            <a:r>
              <a:rPr lang="en-US" dirty="0" err="1"/>
              <a:t>Guat</a:t>
            </a:r>
            <a:r>
              <a:rPr lang="it-IT" dirty="0" err="1"/>
              <a:t>emala</a:t>
            </a:r>
            <a:r>
              <a:rPr lang="it-IT" dirty="0"/>
              <a:t> City.</a:t>
            </a:r>
          </a:p>
        </p:txBody>
      </p:sp>
      <p:pic>
        <p:nvPicPr>
          <p:cNvPr id="4" name="Immagine 3"/>
          <p:cNvPicPr>
            <a:picLocks noChangeAspect="1"/>
          </p:cNvPicPr>
          <p:nvPr/>
        </p:nvPicPr>
        <p:blipFill>
          <a:blip r:embed="rId2" cstate="print"/>
          <a:stretch>
            <a:fillRect/>
          </a:stretch>
        </p:blipFill>
        <p:spPr>
          <a:xfrm>
            <a:off x="6812448" y="2887471"/>
            <a:ext cx="2872648" cy="1911617"/>
          </a:xfrm>
          <a:prstGeom prst="rect">
            <a:avLst/>
          </a:prstGeom>
        </p:spPr>
      </p:pic>
    </p:spTree>
    <p:extLst>
      <p:ext uri="{BB962C8B-B14F-4D97-AF65-F5344CB8AC3E}">
        <p14:creationId xmlns:p14="http://schemas.microsoft.com/office/powerpoint/2010/main" val="2425418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30CFA8-EBBD-4621-B560-E4A7749CF257}"/>
              </a:ext>
            </a:extLst>
          </p:cNvPr>
          <p:cNvSpPr>
            <a:spLocks noGrp="1"/>
          </p:cNvSpPr>
          <p:nvPr>
            <p:ph type="title"/>
          </p:nvPr>
        </p:nvSpPr>
        <p:spPr/>
        <p:txBody>
          <a:bodyPr/>
          <a:lstStyle/>
          <a:p>
            <a:r>
              <a:rPr lang="en-US" b="1" dirty="0">
                <a:solidFill>
                  <a:schemeClr val="accent6">
                    <a:lumMod val="60000"/>
                    <a:lumOff val="40000"/>
                  </a:schemeClr>
                </a:solidFill>
              </a:rPr>
              <a:t>Operation PB Success</a:t>
            </a:r>
            <a:endParaRPr lang="it-IT" dirty="0"/>
          </a:p>
        </p:txBody>
      </p:sp>
      <p:sp>
        <p:nvSpPr>
          <p:cNvPr id="3" name="Segnaposto contenuto 2">
            <a:extLst>
              <a:ext uri="{FF2B5EF4-FFF2-40B4-BE49-F238E27FC236}">
                <a16:creationId xmlns:a16="http://schemas.microsoft.com/office/drawing/2014/main" id="{C8DDCAD2-5FBB-4BC9-AFB3-CFCD7DC5A860}"/>
              </a:ext>
            </a:extLst>
          </p:cNvPr>
          <p:cNvSpPr>
            <a:spLocks noGrp="1"/>
          </p:cNvSpPr>
          <p:nvPr>
            <p:ph idx="1"/>
          </p:nvPr>
        </p:nvSpPr>
        <p:spPr>
          <a:xfrm>
            <a:off x="603682" y="1500326"/>
            <a:ext cx="10750118" cy="4676637"/>
          </a:xfrm>
        </p:spPr>
        <p:txBody>
          <a:bodyPr>
            <a:normAutofit lnSpcReduction="10000"/>
          </a:bodyPr>
          <a:lstStyle/>
          <a:p>
            <a:pPr marL="0" indent="0">
              <a:lnSpc>
                <a:spcPct val="107000"/>
              </a:lnSpc>
              <a:spcAft>
                <a:spcPts val="800"/>
              </a:spcAft>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The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CIAs</a:t>
            </a:r>
            <a:r>
              <a:rPr lang="it-IT" sz="2400" dirty="0">
                <a:effectLst/>
                <a:latin typeface="Calibri" panose="020F0502020204030204" pitchFamily="34" charset="0"/>
                <a:ea typeface="Calibri" panose="020F0502020204030204" pitchFamily="34" charset="0"/>
                <a:cs typeface="Times New Roman" panose="02020603050405020304" pitchFamily="18" charset="0"/>
              </a:rPr>
              <a:t> plan to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overthrow</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president</a:t>
            </a:r>
            <a:r>
              <a:rPr lang="it-IT" sz="2400" dirty="0">
                <a:effectLst/>
                <a:latin typeface="Calibri" panose="020F0502020204030204" pitchFamily="34" charset="0"/>
                <a:ea typeface="Calibri" panose="020F0502020204030204" pitchFamily="34" charset="0"/>
                <a:cs typeface="Times New Roman" panose="02020603050405020304" pitchFamily="18" charset="0"/>
              </a:rPr>
              <a:t> Arbenz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consisted</a:t>
            </a:r>
            <a:r>
              <a:rPr lang="it-IT" sz="2400" dirty="0">
                <a:effectLst/>
                <a:latin typeface="Calibri" panose="020F0502020204030204" pitchFamily="34" charset="0"/>
                <a:ea typeface="Calibri" panose="020F0502020204030204" pitchFamily="34" charset="0"/>
                <a:cs typeface="Times New Roman" panose="02020603050405020304" pitchFamily="18" charset="0"/>
              </a:rPr>
              <a:t> of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three</a:t>
            </a:r>
            <a:r>
              <a:rPr lang="it-IT" sz="2400" dirty="0">
                <a:effectLst/>
                <a:latin typeface="Calibri" panose="020F0502020204030204" pitchFamily="34" charset="0"/>
                <a:ea typeface="Calibri" panose="020F0502020204030204" pitchFamily="34" charset="0"/>
                <a:cs typeface="Times New Roman" panose="02020603050405020304" pitchFamily="18" charset="0"/>
              </a:rPr>
              <a:t> major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components</a:t>
            </a:r>
            <a:r>
              <a:rPr lang="it-IT"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 a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psychological</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warfare</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operation</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an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invasion</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of the country </a:t>
            </a:r>
            <a:r>
              <a:rPr lang="it-IT" sz="2400" dirty="0">
                <a:effectLst/>
                <a:latin typeface="Calibri" panose="020F0502020204030204" pitchFamily="34" charset="0"/>
                <a:ea typeface="Calibri" panose="020F0502020204030204" pitchFamily="34" charset="0"/>
                <a:cs typeface="Times New Roman" panose="02020603050405020304" pitchFamily="18" charset="0"/>
              </a:rPr>
              <a:t>led by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Colonel</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castillo</a:t>
            </a:r>
            <a:r>
              <a:rPr lang="it-IT" sz="2400" dirty="0">
                <a:effectLst/>
                <a:latin typeface="Calibri" panose="020F0502020204030204" pitchFamily="34" charset="0"/>
                <a:ea typeface="Calibri" panose="020F0502020204030204" pitchFamily="34" charset="0"/>
                <a:cs typeface="Times New Roman" panose="02020603050405020304" pitchFamily="18" charset="0"/>
              </a:rPr>
              <a:t> Armas;</a:t>
            </a:r>
          </a:p>
          <a:p>
            <a:pPr marL="0" indent="0">
              <a:lnSpc>
                <a:spcPct val="107000"/>
              </a:lnSpc>
              <a:spcAft>
                <a:spcPts val="800"/>
              </a:spcAft>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and a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campaign</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to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coerce</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Guatemalan</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military</a:t>
            </a:r>
            <a:r>
              <a:rPr lang="it-IT"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officer</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into</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striking</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against</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their</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president</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In Guatemala, the </a:t>
            </a:r>
            <a:r>
              <a:rPr lang="it-IT" sz="2400" dirty="0">
                <a:latin typeface="Calibri" panose="020F0502020204030204" pitchFamily="34" charset="0"/>
                <a:ea typeface="Calibri" panose="020F0502020204030204" pitchFamily="34" charset="0"/>
                <a:cs typeface="Times New Roman" panose="02020603050405020304" pitchFamily="18" charset="0"/>
              </a:rPr>
              <a:t>C</a:t>
            </a:r>
            <a:r>
              <a:rPr lang="it-IT" sz="2400" dirty="0">
                <a:effectLst/>
                <a:latin typeface="Calibri" panose="020F0502020204030204" pitchFamily="34" charset="0"/>
                <a:ea typeface="Calibri" panose="020F0502020204030204" pitchFamily="34" charset="0"/>
                <a:cs typeface="Times New Roman" panose="02020603050405020304" pitchFamily="18" charset="0"/>
              </a:rPr>
              <a:t>IA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developed</a:t>
            </a:r>
            <a:r>
              <a:rPr lang="it-IT" sz="2400" dirty="0">
                <a:effectLst/>
                <a:latin typeface="Calibri" panose="020F0502020204030204" pitchFamily="34" charset="0"/>
                <a:ea typeface="Calibri" panose="020F0502020204030204" pitchFamily="34" charset="0"/>
                <a:cs typeface="Times New Roman" panose="02020603050405020304" pitchFamily="18" charset="0"/>
              </a:rPr>
              <a:t> the techniques of </a:t>
            </a:r>
            <a:r>
              <a:rPr lang="it-IT"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t>
            </a:r>
            <a:r>
              <a:rPr lang="it-IT" sz="24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controlled</a:t>
            </a:r>
            <a:r>
              <a:rPr lang="it-IT"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penetration</a:t>
            </a:r>
            <a:r>
              <a:rPr lang="it-IT"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infiltrating</a:t>
            </a:r>
            <a:r>
              <a:rPr lang="it-IT"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student</a:t>
            </a:r>
            <a:r>
              <a:rPr lang="it-IT"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labor</a:t>
            </a:r>
            <a:r>
              <a:rPr lang="it-IT"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church</a:t>
            </a:r>
            <a:r>
              <a:rPr lang="it-IT"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womens</a:t>
            </a:r>
            <a:r>
              <a:rPr lang="it-IT"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business</a:t>
            </a:r>
            <a:r>
              <a:rPr lang="it-IT" sz="2400" dirty="0">
                <a:effectLst/>
                <a:latin typeface="Calibri" panose="020F0502020204030204" pitchFamily="34" charset="0"/>
                <a:ea typeface="Calibri" panose="020F0502020204030204" pitchFamily="34" charset="0"/>
                <a:cs typeface="Times New Roman" panose="02020603050405020304" pitchFamily="18" charset="0"/>
              </a:rPr>
              <a:t>, and media groups and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inciting</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them</a:t>
            </a:r>
            <a:r>
              <a:rPr lang="it-IT" sz="2400" dirty="0">
                <a:effectLst/>
                <a:latin typeface="Calibri" panose="020F0502020204030204" pitchFamily="34" charset="0"/>
                <a:ea typeface="Calibri" panose="020F0502020204030204" pitchFamily="34" charset="0"/>
                <a:cs typeface="Times New Roman" panose="02020603050405020304" pitchFamily="18" charset="0"/>
              </a:rPr>
              <a:t> to oppose the regime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through</a:t>
            </a:r>
            <a:r>
              <a:rPr lang="it-IT" sz="2400" dirty="0">
                <a:effectLst/>
                <a:latin typeface="Calibri" panose="020F0502020204030204" pitchFamily="34" charset="0"/>
                <a:ea typeface="Calibri" panose="020F0502020204030204" pitchFamily="34" charset="0"/>
                <a:cs typeface="Times New Roman" panose="02020603050405020304" pitchFamily="18" charset="0"/>
              </a:rPr>
              <a:t> strikes and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demonstrations</a:t>
            </a:r>
            <a:r>
              <a:rPr lang="it-IT" sz="2400" dirty="0">
                <a:effectLst/>
                <a:latin typeface="Calibri" panose="020F0502020204030204" pitchFamily="34" charset="0"/>
                <a:ea typeface="Calibri" panose="020F0502020204030204" pitchFamily="34" charset="0"/>
                <a:cs typeface="Times New Roman" panose="02020603050405020304" pitchFamily="18" charset="0"/>
              </a:rPr>
              <a:t>.</a:t>
            </a:r>
          </a:p>
          <a:p>
            <a:endParaRPr lang="it-IT" dirty="0"/>
          </a:p>
        </p:txBody>
      </p:sp>
    </p:spTree>
    <p:extLst>
      <p:ext uri="{BB962C8B-B14F-4D97-AF65-F5344CB8AC3E}">
        <p14:creationId xmlns:p14="http://schemas.microsoft.com/office/powerpoint/2010/main" val="42184544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494AA2-0A68-4DDB-B27C-5FBD7D652EA8}"/>
              </a:ext>
            </a:extLst>
          </p:cNvPr>
          <p:cNvSpPr>
            <a:spLocks noGrp="1"/>
          </p:cNvSpPr>
          <p:nvPr>
            <p:ph type="title"/>
          </p:nvPr>
        </p:nvSpPr>
        <p:spPr/>
        <p:txBody>
          <a:bodyPr>
            <a:normAutofit fontScale="90000"/>
          </a:bodyPr>
          <a:lstStyle/>
          <a:p>
            <a:r>
              <a:rPr lang="it-IT" sz="2800" b="1" u="sng" dirty="0">
                <a:solidFill>
                  <a:srgbClr val="00B050"/>
                </a:solidFill>
                <a:effectLst/>
                <a:latin typeface="Calibri" panose="020F0502020204030204" pitchFamily="34" charset="0"/>
                <a:ea typeface="Times New Roman" panose="02020603050405020304" pitchFamily="18" charset="0"/>
              </a:rPr>
              <a:t>Week 3- class 5, </a:t>
            </a:r>
            <a:r>
              <a:rPr lang="it-IT" sz="2800" b="1" i="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March 10</a:t>
            </a:r>
            <a:r>
              <a:rPr lang="it-IT" sz="2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a:t>
            </a:r>
            <a:r>
              <a:rPr lang="it-IT"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a:t>
            </a:r>
            <a:r>
              <a:rPr lang="it-IT" sz="28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read</a:t>
            </a:r>
            <a:r>
              <a:rPr lang="it-IT"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it-IT" sz="28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scare</a:t>
            </a:r>
            <a:r>
              <a:rPr lang="it-IT"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Mc </a:t>
            </a:r>
            <a:r>
              <a:rPr lang="it-IT" sz="28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Carthyism</a:t>
            </a:r>
            <a:r>
              <a:rPr lang="it-IT"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it-IT" sz="28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Guatemalan</a:t>
            </a:r>
            <a:r>
              <a:rPr lang="it-IT"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it-IT" sz="28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revolution</a:t>
            </a:r>
            <a:r>
              <a:rPr lang="it-IT"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and </a:t>
            </a:r>
            <a:r>
              <a:rPr lang="it-IT" sz="28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Operation</a:t>
            </a:r>
            <a:r>
              <a:rPr lang="it-IT"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Success</a:t>
            </a:r>
            <a:endParaRPr lang="it-IT" sz="2800" dirty="0"/>
          </a:p>
        </p:txBody>
      </p:sp>
      <p:sp>
        <p:nvSpPr>
          <p:cNvPr id="3" name="Segnaposto contenuto 2">
            <a:extLst>
              <a:ext uri="{FF2B5EF4-FFF2-40B4-BE49-F238E27FC236}">
                <a16:creationId xmlns:a16="http://schemas.microsoft.com/office/drawing/2014/main" id="{9E74A358-C21F-4DE9-B760-2D6FBFF1EA11}"/>
              </a:ext>
            </a:extLst>
          </p:cNvPr>
          <p:cNvSpPr>
            <a:spLocks noGrp="1"/>
          </p:cNvSpPr>
          <p:nvPr>
            <p:ph idx="1"/>
          </p:nvPr>
        </p:nvSpPr>
        <p:spPr/>
        <p:txBody>
          <a:bodyPr/>
          <a:lstStyle/>
          <a:p>
            <a:r>
              <a:rPr lang="it-IT" b="0" i="0" u="sng" strike="noStrike" dirty="0" err="1">
                <a:solidFill>
                  <a:srgbClr val="0563C1"/>
                </a:solidFill>
                <a:effectLst/>
                <a:latin typeface="arial" panose="020B0604020202020204" pitchFamily="34" charset="0"/>
                <a:hlinkClick r:id="rId2">
                  <a:extLst>
                    <a:ext uri="{A12FA001-AC4F-418D-AE19-62706E023703}">
                      <ahyp:hlinkClr xmlns:ahyp="http://schemas.microsoft.com/office/drawing/2018/hyperlinkcolor" xmlns="" val="tx"/>
                    </a:ext>
                  </a:extLst>
                </a:hlinkClick>
              </a:rPr>
              <a:t>Operation</a:t>
            </a:r>
            <a:r>
              <a:rPr lang="it-IT" b="0" i="0" u="sng" strike="noStrike" dirty="0">
                <a:solidFill>
                  <a:srgbClr val="0563C1"/>
                </a:solidFill>
                <a:effectLst/>
                <a:latin typeface="arial" panose="020B0604020202020204" pitchFamily="34" charset="0"/>
                <a:hlinkClick r:id="rId2">
                  <a:extLst>
                    <a:ext uri="{A12FA001-AC4F-418D-AE19-62706E023703}">
                      <ahyp:hlinkClr xmlns:ahyp="http://schemas.microsoft.com/office/drawing/2018/hyperlinkcolor" xmlns="" val="tx"/>
                    </a:ext>
                  </a:extLst>
                </a:hlinkClick>
              </a:rPr>
              <a:t> </a:t>
            </a:r>
            <a:r>
              <a:rPr lang="it-IT" b="0" i="0" u="sng" strike="noStrike" dirty="0" err="1">
                <a:solidFill>
                  <a:srgbClr val="0563C1"/>
                </a:solidFill>
                <a:effectLst/>
                <a:latin typeface="arial" panose="020B0604020202020204" pitchFamily="34" charset="0"/>
                <a:hlinkClick r:id="rId2">
                  <a:extLst>
                    <a:ext uri="{A12FA001-AC4F-418D-AE19-62706E023703}">
                      <ahyp:hlinkClr xmlns:ahyp="http://schemas.microsoft.com/office/drawing/2018/hyperlinkcolor" xmlns="" val="tx"/>
                    </a:ext>
                  </a:extLst>
                </a:hlinkClick>
              </a:rPr>
              <a:t>PBSuccess</a:t>
            </a:r>
            <a:r>
              <a:rPr lang="it-IT" b="0" i="0" u="sng" strike="noStrike" dirty="0">
                <a:effectLst/>
                <a:latin typeface="arial" panose="020B0604020202020204" pitchFamily="34" charset="0"/>
                <a:hlinkClick r:id="rId2">
                  <a:extLst>
                    <a:ext uri="{A12FA001-AC4F-418D-AE19-62706E023703}">
                      <ahyp:hlinkClr xmlns:ahyp="http://schemas.microsoft.com/office/drawing/2018/hyperlinkcolor" xmlns="" val="tx"/>
                    </a:ext>
                  </a:extLst>
                </a:hlinkClick>
              </a:rPr>
              <a:t> – YouTube</a:t>
            </a:r>
          </a:p>
          <a:p>
            <a:endParaRPr lang="it-IT" u="sng" dirty="0">
              <a:latin typeface="arial" panose="020B0604020202020204" pitchFamily="34" charset="0"/>
              <a:hlinkClick r:id="rId2">
                <a:extLst>
                  <a:ext uri="{A12FA001-AC4F-418D-AE19-62706E023703}">
                    <ahyp:hlinkClr xmlns:ahyp="http://schemas.microsoft.com/office/drawing/2018/hyperlinkcolor" xmlns="" val="tx"/>
                  </a:ext>
                </a:extLst>
              </a:hlinkClick>
            </a:endParaRPr>
          </a:p>
          <a:p>
            <a:endParaRPr lang="it-IT" b="0" i="0" u="sng" strike="noStrike" dirty="0">
              <a:effectLst/>
              <a:latin typeface="arial" panose="020B0604020202020204" pitchFamily="34" charset="0"/>
              <a:hlinkClick r:id="rId2">
                <a:extLst>
                  <a:ext uri="{A12FA001-AC4F-418D-AE19-62706E023703}">
                    <ahyp:hlinkClr xmlns:ahyp="http://schemas.microsoft.com/office/drawing/2018/hyperlinkcolor" xmlns="" val="tx"/>
                  </a:ext>
                </a:extLst>
              </a:hlinkClick>
            </a:endParaRPr>
          </a:p>
          <a:p>
            <a:pPr marL="0" indent="0">
              <a:buNone/>
            </a:pPr>
            <a:r>
              <a:rPr lang="it-IT" dirty="0">
                <a:hlinkClick r:id="rId2"/>
              </a:rPr>
              <a:t>https://www.youtube.com/watch?v=qGpFIefUTlk</a:t>
            </a:r>
            <a:endParaRPr lang="it-IT" dirty="0"/>
          </a:p>
          <a:p>
            <a:r>
              <a:rPr lang="it-IT" dirty="0"/>
              <a:t>(10 minutes) </a:t>
            </a:r>
          </a:p>
          <a:p>
            <a:endParaRPr lang="it-IT" dirty="0"/>
          </a:p>
          <a:p>
            <a:r>
              <a:rPr lang="it-IT" sz="2400" dirty="0"/>
              <a:t>(</a:t>
            </a:r>
            <a:r>
              <a:rPr lang="it-IT" sz="2400" dirty="0" err="1"/>
              <a:t>excerpts</a:t>
            </a:r>
            <a:r>
              <a:rPr lang="it-IT" sz="2400" dirty="0"/>
              <a:t> from History Channel)</a:t>
            </a:r>
          </a:p>
        </p:txBody>
      </p:sp>
      <p:pic>
        <p:nvPicPr>
          <p:cNvPr id="4" name="Immagine 3">
            <a:extLst>
              <a:ext uri="{FF2B5EF4-FFF2-40B4-BE49-F238E27FC236}">
                <a16:creationId xmlns:a16="http://schemas.microsoft.com/office/drawing/2014/main" id="{0CD129A0-3154-4EA3-B520-82DEAFA987E8}"/>
              </a:ext>
            </a:extLst>
          </p:cNvPr>
          <p:cNvPicPr>
            <a:picLocks noChangeAspect="1"/>
          </p:cNvPicPr>
          <p:nvPr/>
        </p:nvPicPr>
        <p:blipFill>
          <a:blip r:embed="rId3"/>
          <a:stretch>
            <a:fillRect/>
          </a:stretch>
        </p:blipFill>
        <p:spPr>
          <a:xfrm>
            <a:off x="8809097" y="1690688"/>
            <a:ext cx="2890631" cy="4083590"/>
          </a:xfrm>
          <a:prstGeom prst="rect">
            <a:avLst/>
          </a:prstGeom>
        </p:spPr>
      </p:pic>
    </p:spTree>
    <p:extLst>
      <p:ext uri="{BB962C8B-B14F-4D97-AF65-F5344CB8AC3E}">
        <p14:creationId xmlns:p14="http://schemas.microsoft.com/office/powerpoint/2010/main" val="854952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The second phase of Operation success..</a:t>
            </a:r>
            <a:endParaRPr lang="it-IT" dirty="0"/>
          </a:p>
        </p:txBody>
      </p:sp>
      <p:sp>
        <p:nvSpPr>
          <p:cNvPr id="3" name="Segnaposto contenuto 2"/>
          <p:cNvSpPr>
            <a:spLocks noGrp="1"/>
          </p:cNvSpPr>
          <p:nvPr>
            <p:ph idx="1"/>
          </p:nvPr>
        </p:nvSpPr>
        <p:spPr/>
        <p:txBody>
          <a:bodyPr/>
          <a:lstStyle/>
          <a:p>
            <a:pPr marL="0" indent="0">
              <a:buNone/>
            </a:pPr>
            <a:r>
              <a:rPr lang="en-US" dirty="0"/>
              <a:t>Involved moving </a:t>
            </a:r>
            <a:r>
              <a:rPr lang="en-US" b="1" dirty="0">
                <a:solidFill>
                  <a:srgbClr val="7030A0"/>
                </a:solidFill>
              </a:rPr>
              <a:t>general Carlos Castillo </a:t>
            </a:r>
            <a:r>
              <a:rPr lang="en-US" b="1" dirty="0" err="1">
                <a:solidFill>
                  <a:srgbClr val="7030A0"/>
                </a:solidFill>
              </a:rPr>
              <a:t>Armas</a:t>
            </a:r>
            <a:endParaRPr lang="en-US" b="1" dirty="0">
              <a:solidFill>
                <a:srgbClr val="7030A0"/>
              </a:solidFill>
            </a:endParaRPr>
          </a:p>
          <a:p>
            <a:pPr marL="0" indent="0">
              <a:buNone/>
            </a:pPr>
            <a:r>
              <a:rPr lang="en-US" dirty="0"/>
              <a:t>from Honduras with a </a:t>
            </a:r>
            <a:r>
              <a:rPr lang="en-US" dirty="0">
                <a:solidFill>
                  <a:srgbClr val="C00000"/>
                </a:solidFill>
              </a:rPr>
              <a:t>trained army </a:t>
            </a:r>
            <a:r>
              <a:rPr lang="en-US" dirty="0"/>
              <a:t>to put pressure on the </a:t>
            </a:r>
            <a:r>
              <a:rPr lang="en-US" dirty="0" err="1"/>
              <a:t>Arbenz</a:t>
            </a:r>
            <a:r>
              <a:rPr lang="en-US" dirty="0"/>
              <a:t> government.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err="1"/>
              <a:t>Arbenz</a:t>
            </a:r>
            <a:r>
              <a:rPr lang="en-US" dirty="0"/>
              <a:t> </a:t>
            </a:r>
            <a:r>
              <a:rPr lang="en-US" dirty="0">
                <a:solidFill>
                  <a:srgbClr val="C00000"/>
                </a:solidFill>
              </a:rPr>
              <a:t>resigned</a:t>
            </a:r>
            <a:r>
              <a:rPr lang="en-US" dirty="0"/>
              <a:t> rather than face a bloody battle in the streets of Guatemala City </a:t>
            </a:r>
            <a:endParaRPr lang="it-IT" dirty="0"/>
          </a:p>
        </p:txBody>
      </p:sp>
      <p:pic>
        <p:nvPicPr>
          <p:cNvPr id="4" name="Immagine 3"/>
          <p:cNvPicPr>
            <a:picLocks noChangeAspect="1"/>
          </p:cNvPicPr>
          <p:nvPr/>
        </p:nvPicPr>
        <p:blipFill>
          <a:blip r:embed="rId2" cstate="print"/>
          <a:stretch>
            <a:fillRect/>
          </a:stretch>
        </p:blipFill>
        <p:spPr>
          <a:xfrm>
            <a:off x="9960864" y="3388233"/>
            <a:ext cx="1819275" cy="2505075"/>
          </a:xfrm>
          <a:prstGeom prst="rect">
            <a:avLst/>
          </a:prstGeom>
        </p:spPr>
      </p:pic>
    </p:spTree>
    <p:extLst>
      <p:ext uri="{BB962C8B-B14F-4D97-AF65-F5344CB8AC3E}">
        <p14:creationId xmlns:p14="http://schemas.microsoft.com/office/powerpoint/2010/main" val="751135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pPr marL="0" indent="0">
              <a:buNone/>
            </a:pPr>
            <a:r>
              <a:rPr lang="it-IT" dirty="0" err="1"/>
              <a:t>When</a:t>
            </a:r>
            <a:r>
              <a:rPr lang="it-IT" dirty="0"/>
              <a:t> </a:t>
            </a:r>
            <a:r>
              <a:rPr lang="it-IT" b="1" dirty="0">
                <a:solidFill>
                  <a:srgbClr val="7030A0"/>
                </a:solidFill>
              </a:rPr>
              <a:t>Castillo </a:t>
            </a:r>
            <a:r>
              <a:rPr lang="it-IT" b="1" dirty="0" err="1">
                <a:solidFill>
                  <a:srgbClr val="7030A0"/>
                </a:solidFill>
              </a:rPr>
              <a:t>Armas</a:t>
            </a:r>
            <a:r>
              <a:rPr lang="it-IT" b="1" dirty="0">
                <a:solidFill>
                  <a:srgbClr val="7030A0"/>
                </a:solidFill>
              </a:rPr>
              <a:t> </a:t>
            </a:r>
            <a:r>
              <a:rPr lang="it-IT" dirty="0" err="1"/>
              <a:t>came</a:t>
            </a:r>
            <a:r>
              <a:rPr lang="it-IT" dirty="0"/>
              <a:t> to </a:t>
            </a:r>
            <a:r>
              <a:rPr lang="en-US" dirty="0"/>
              <a:t>power in Guatemala in </a:t>
            </a:r>
            <a:r>
              <a:rPr lang="en-US" b="1" dirty="0">
                <a:solidFill>
                  <a:srgbClr val="7030A0"/>
                </a:solidFill>
              </a:rPr>
              <a:t>1954</a:t>
            </a:r>
            <a:r>
              <a:rPr lang="en-US" dirty="0"/>
              <a:t>, </a:t>
            </a:r>
          </a:p>
          <a:p>
            <a:pPr marL="0" indent="0">
              <a:buNone/>
            </a:pPr>
            <a:endParaRPr lang="en-US" dirty="0"/>
          </a:p>
          <a:p>
            <a:pPr marL="0" indent="0">
              <a:buNone/>
            </a:pPr>
            <a:r>
              <a:rPr lang="en-US" dirty="0"/>
              <a:t>he immediately rounded up </a:t>
            </a:r>
            <a:r>
              <a:rPr lang="en-US" dirty="0">
                <a:solidFill>
                  <a:schemeClr val="accent2">
                    <a:lumMod val="75000"/>
                  </a:schemeClr>
                </a:solidFill>
              </a:rPr>
              <a:t>followers of the former president</a:t>
            </a:r>
            <a:r>
              <a:rPr lang="en-US" dirty="0"/>
              <a:t>, </a:t>
            </a:r>
            <a:r>
              <a:rPr lang="en-US" dirty="0">
                <a:solidFill>
                  <a:srgbClr val="C00000"/>
                </a:solidFill>
              </a:rPr>
              <a:t>murdered them</a:t>
            </a:r>
            <a:r>
              <a:rPr lang="en-US" dirty="0"/>
              <a:t>, and </a:t>
            </a:r>
            <a:r>
              <a:rPr lang="en-US" dirty="0">
                <a:solidFill>
                  <a:srgbClr val="C00000"/>
                </a:solidFill>
              </a:rPr>
              <a:t>annulled the 1952 land reform</a:t>
            </a:r>
            <a:r>
              <a:rPr lang="en-US" dirty="0"/>
              <a:t>.</a:t>
            </a:r>
          </a:p>
          <a:p>
            <a:pPr marL="0" indent="0">
              <a:buNone/>
            </a:pPr>
            <a:endParaRPr lang="en-US" dirty="0"/>
          </a:p>
          <a:p>
            <a:pPr marL="0" indent="0">
              <a:buNone/>
            </a:pPr>
            <a:endParaRPr lang="it-IT" dirty="0"/>
          </a:p>
        </p:txBody>
      </p:sp>
      <p:pic>
        <p:nvPicPr>
          <p:cNvPr id="4" name="Immagine 3"/>
          <p:cNvPicPr>
            <a:picLocks noChangeAspect="1"/>
          </p:cNvPicPr>
          <p:nvPr/>
        </p:nvPicPr>
        <p:blipFill>
          <a:blip r:embed="rId2" cstate="print"/>
          <a:stretch>
            <a:fillRect/>
          </a:stretch>
        </p:blipFill>
        <p:spPr>
          <a:xfrm>
            <a:off x="4423208" y="4257016"/>
            <a:ext cx="3575213" cy="2400873"/>
          </a:xfrm>
          <a:prstGeom prst="rect">
            <a:avLst/>
          </a:prstGeom>
        </p:spPr>
      </p:pic>
    </p:spTree>
    <p:extLst>
      <p:ext uri="{BB962C8B-B14F-4D97-AF65-F5344CB8AC3E}">
        <p14:creationId xmlns:p14="http://schemas.microsoft.com/office/powerpoint/2010/main" val="166013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z="4000" b="1" dirty="0">
                <a:solidFill>
                  <a:srgbClr val="7030A0"/>
                </a:solidFill>
              </a:rPr>
              <a:t>General Carlos Castillo </a:t>
            </a:r>
            <a:r>
              <a:rPr lang="en-US" sz="4000" b="1" dirty="0" err="1">
                <a:solidFill>
                  <a:srgbClr val="7030A0"/>
                </a:solidFill>
              </a:rPr>
              <a:t>Armas</a:t>
            </a:r>
            <a:r>
              <a:rPr lang="en-US" sz="4000" b="1" dirty="0">
                <a:solidFill>
                  <a:srgbClr val="7030A0"/>
                </a:solidFill>
              </a:rPr>
              <a:t>- 1954 </a:t>
            </a:r>
            <a:endParaRPr lang="it-IT" sz="4000" dirty="0"/>
          </a:p>
        </p:txBody>
      </p:sp>
      <p:sp>
        <p:nvSpPr>
          <p:cNvPr id="3" name="Segnaposto contenuto 2"/>
          <p:cNvSpPr>
            <a:spLocks noGrp="1"/>
          </p:cNvSpPr>
          <p:nvPr>
            <p:ph idx="1"/>
          </p:nvPr>
        </p:nvSpPr>
        <p:spPr/>
        <p:txBody>
          <a:bodyPr/>
          <a:lstStyle/>
          <a:p>
            <a:pPr marL="0" indent="0">
              <a:buNone/>
            </a:pPr>
            <a:r>
              <a:rPr lang="it-IT" dirty="0" err="1"/>
              <a:t>According</a:t>
            </a:r>
            <a:r>
              <a:rPr lang="it-IT" dirty="0"/>
              <a:t> to </a:t>
            </a:r>
            <a:r>
              <a:rPr lang="it-IT" dirty="0" err="1"/>
              <a:t>one</a:t>
            </a:r>
            <a:r>
              <a:rPr lang="it-IT" dirty="0"/>
              <a:t> est</a:t>
            </a:r>
            <a:r>
              <a:rPr lang="en-US" dirty="0" err="1"/>
              <a:t>imate</a:t>
            </a:r>
            <a:r>
              <a:rPr lang="en-US" dirty="0"/>
              <a:t>, his regime </a:t>
            </a:r>
            <a:r>
              <a:rPr lang="en-US" dirty="0">
                <a:solidFill>
                  <a:srgbClr val="FF0000"/>
                </a:solidFill>
              </a:rPr>
              <a:t>executed eight thousand people</a:t>
            </a:r>
            <a:r>
              <a:rPr lang="en-US" dirty="0"/>
              <a:t>.</a:t>
            </a:r>
          </a:p>
          <a:p>
            <a:pPr marL="0" indent="0">
              <a:buNone/>
            </a:pPr>
            <a:endParaRPr lang="en-US" dirty="0"/>
          </a:p>
          <a:p>
            <a:pPr marL="0" indent="0">
              <a:buNone/>
            </a:pPr>
            <a:r>
              <a:rPr lang="en-US" sz="3200" b="1" dirty="0">
                <a:solidFill>
                  <a:srgbClr val="92D050"/>
                </a:solidFill>
              </a:rPr>
              <a:t>The counterrevolution </a:t>
            </a:r>
          </a:p>
          <a:p>
            <a:pPr marL="0" indent="0">
              <a:buNone/>
            </a:pPr>
            <a:r>
              <a:rPr lang="en-US" dirty="0"/>
              <a:t>returned power and property to the landed oligarchy</a:t>
            </a:r>
          </a:p>
          <a:p>
            <a:pPr marL="0" indent="0">
              <a:buNone/>
            </a:pPr>
            <a:endParaRPr lang="en-US" dirty="0"/>
          </a:p>
          <a:p>
            <a:pPr marL="0" indent="0">
              <a:buNone/>
            </a:pPr>
            <a:r>
              <a:rPr lang="en-US" dirty="0"/>
              <a:t>It </a:t>
            </a:r>
            <a:r>
              <a:rPr lang="en-US" dirty="0">
                <a:solidFill>
                  <a:srgbClr val="FFC000"/>
                </a:solidFill>
              </a:rPr>
              <a:t>revoked the 1952 </a:t>
            </a:r>
            <a:r>
              <a:rPr lang="en-US" dirty="0"/>
              <a:t>land reform, </a:t>
            </a:r>
            <a:r>
              <a:rPr lang="en-US" dirty="0">
                <a:solidFill>
                  <a:srgbClr val="FFC000"/>
                </a:solidFill>
              </a:rPr>
              <a:t>returning</a:t>
            </a:r>
            <a:r>
              <a:rPr lang="en-US" dirty="0"/>
              <a:t> formerly expropriated</a:t>
            </a:r>
          </a:p>
          <a:p>
            <a:pPr marL="0" indent="0">
              <a:buNone/>
            </a:pPr>
            <a:r>
              <a:rPr lang="en-US" dirty="0"/>
              <a:t>lands to UFCO and other </a:t>
            </a:r>
            <a:r>
              <a:rPr lang="en-US" dirty="0" err="1">
                <a:solidFill>
                  <a:srgbClr val="FFC000"/>
                </a:solidFill>
              </a:rPr>
              <a:t>latifundistas</a:t>
            </a:r>
            <a:endParaRPr lang="it-IT" dirty="0">
              <a:solidFill>
                <a:srgbClr val="FFC000"/>
              </a:solidFill>
            </a:endParaRPr>
          </a:p>
        </p:txBody>
      </p:sp>
    </p:spTree>
    <p:extLst>
      <p:ext uri="{BB962C8B-B14F-4D97-AF65-F5344CB8AC3E}">
        <p14:creationId xmlns:p14="http://schemas.microsoft.com/office/powerpoint/2010/main" val="600448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57BCB8-82D3-468B-8926-87C055795E0F}"/>
              </a:ext>
            </a:extLst>
          </p:cNvPr>
          <p:cNvSpPr>
            <a:spLocks noGrp="1"/>
          </p:cNvSpPr>
          <p:nvPr>
            <p:ph type="title"/>
          </p:nvPr>
        </p:nvSpPr>
        <p:spPr>
          <a:xfrm>
            <a:off x="838200" y="365126"/>
            <a:ext cx="9761738" cy="1064180"/>
          </a:xfrm>
        </p:spPr>
        <p:txBody>
          <a:bodyPr/>
          <a:lstStyle/>
          <a:p>
            <a:r>
              <a:rPr lang="it-IT" dirty="0"/>
              <a:t>The </a:t>
            </a:r>
            <a:r>
              <a:rPr lang="it-IT" dirty="0" err="1"/>
              <a:t>aftermath</a:t>
            </a:r>
            <a:r>
              <a:rPr lang="it-IT" dirty="0"/>
              <a:t>… </a:t>
            </a:r>
          </a:p>
        </p:txBody>
      </p:sp>
      <p:sp>
        <p:nvSpPr>
          <p:cNvPr id="3" name="Segnaposto contenuto 2">
            <a:extLst>
              <a:ext uri="{FF2B5EF4-FFF2-40B4-BE49-F238E27FC236}">
                <a16:creationId xmlns:a16="http://schemas.microsoft.com/office/drawing/2014/main" id="{206624F9-98EB-4AC6-8FF0-5333F1E71480}"/>
              </a:ext>
            </a:extLst>
          </p:cNvPr>
          <p:cNvSpPr>
            <a:spLocks noGrp="1"/>
          </p:cNvSpPr>
          <p:nvPr>
            <p:ph idx="1"/>
          </p:nvPr>
        </p:nvSpPr>
        <p:spPr>
          <a:xfrm>
            <a:off x="639193" y="1429306"/>
            <a:ext cx="10714608" cy="4747657"/>
          </a:xfrm>
        </p:spPr>
        <p:txBody>
          <a:bodyPr>
            <a:normAutofit/>
          </a:bodyPr>
          <a:lstStyle/>
          <a:p>
            <a:pPr marL="0" indent="0">
              <a:lnSpc>
                <a:spcPct val="107000"/>
              </a:lnSpc>
              <a:spcAft>
                <a:spcPts val="800"/>
              </a:spcAft>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The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covert</a:t>
            </a:r>
            <a:r>
              <a:rPr lang="it-IT" sz="2400" dirty="0">
                <a:effectLst/>
                <a:latin typeface="Calibri" panose="020F0502020204030204" pitchFamily="34" charset="0"/>
                <a:ea typeface="Calibri" panose="020F0502020204030204" pitchFamily="34" charset="0"/>
                <a:cs typeface="Times New Roman" panose="02020603050405020304" pitchFamily="18" charset="0"/>
              </a:rPr>
              <a:t> U.S.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intervention</a:t>
            </a:r>
            <a:r>
              <a:rPr lang="it-IT" sz="2400" dirty="0">
                <a:effectLst/>
                <a:latin typeface="Calibri" panose="020F0502020204030204" pitchFamily="34" charset="0"/>
                <a:ea typeface="Calibri" panose="020F0502020204030204" pitchFamily="34" charset="0"/>
                <a:cs typeface="Times New Roman" panose="02020603050405020304" pitchFamily="18" charset="0"/>
              </a:rPr>
              <a:t> in Guatemala in 1954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against</a:t>
            </a:r>
            <a:r>
              <a:rPr lang="it-IT" sz="2400" dirty="0">
                <a:effectLst/>
                <a:latin typeface="Calibri" panose="020F0502020204030204" pitchFamily="34" charset="0"/>
                <a:ea typeface="Calibri" panose="020F0502020204030204" pitchFamily="34" charset="0"/>
                <a:cs typeface="Times New Roman" panose="02020603050405020304" pitchFamily="18" charset="0"/>
              </a:rPr>
              <a:t> a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suspected</a:t>
            </a:r>
            <a:r>
              <a:rPr lang="it-IT" sz="2400" dirty="0">
                <a:effectLst/>
                <a:latin typeface="Calibri" panose="020F0502020204030204" pitchFamily="34" charset="0"/>
                <a:ea typeface="Calibri" panose="020F0502020204030204" pitchFamily="34" charset="0"/>
                <a:cs typeface="Times New Roman" panose="02020603050405020304" pitchFamily="18" charset="0"/>
              </a:rPr>
              <a:t> government </a:t>
            </a:r>
            <a:r>
              <a:rPr lang="it-IT" sz="2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sparked</a:t>
            </a:r>
            <a:r>
              <a:rPr lang="it-IT"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 </a:t>
            </a:r>
            <a:r>
              <a:rPr lang="it-IT" sz="2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four</a:t>
            </a:r>
            <a:r>
              <a:rPr lang="it-IT"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-decade-long </a:t>
            </a:r>
            <a:r>
              <a:rPr lang="it-IT" sz="2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cycle</a:t>
            </a:r>
            <a:r>
              <a:rPr lang="it-IT"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of </a:t>
            </a:r>
            <a:r>
              <a:rPr lang="it-IT" sz="2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violence</a:t>
            </a:r>
            <a:r>
              <a:rPr lang="it-IT"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that</a:t>
            </a:r>
            <a:r>
              <a:rPr lang="it-IT"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led to the </a:t>
            </a:r>
            <a:r>
              <a:rPr lang="it-IT" sz="2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death</a:t>
            </a:r>
            <a:r>
              <a:rPr lang="it-IT"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of </a:t>
            </a:r>
            <a:r>
              <a:rPr lang="it-IT" sz="2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two</a:t>
            </a:r>
            <a:r>
              <a:rPr lang="it-IT"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hundred</a:t>
            </a:r>
            <a:r>
              <a:rPr lang="it-IT"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thousand</a:t>
            </a:r>
            <a:r>
              <a:rPr lang="it-IT"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Guatemalans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it-IT" sz="2400" dirty="0">
              <a:latin typeface="Calibri" panose="020F0502020204030204" pitchFamily="34" charset="0"/>
              <a:cs typeface="Times New Roman" panose="02020603050405020304" pitchFamily="18" charset="0"/>
            </a:endParaRPr>
          </a:p>
          <a:p>
            <a:pPr marL="0" indent="0">
              <a:lnSpc>
                <a:spcPct val="107000"/>
              </a:lnSpc>
              <a:spcAft>
                <a:spcPts val="800"/>
              </a:spcAft>
              <a:buNone/>
            </a:pPr>
            <a:r>
              <a:rPr lang="it-IT" sz="2400" dirty="0" err="1">
                <a:effectLst/>
                <a:latin typeface="Calibri" panose="020F0502020204030204" pitchFamily="34" charset="0"/>
                <a:ea typeface="Calibri" panose="020F0502020204030204" pitchFamily="34" charset="0"/>
                <a:cs typeface="Times New Roman" panose="02020603050405020304" pitchFamily="18" charset="0"/>
              </a:rPr>
              <a:t>Right-wing</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death</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squads</a:t>
            </a:r>
            <a:r>
              <a:rPr lang="it-IT" sz="2400" dirty="0">
                <a:effectLst/>
                <a:latin typeface="Calibri" panose="020F0502020204030204" pitchFamily="34" charset="0"/>
                <a:ea typeface="Calibri" panose="020F0502020204030204" pitchFamily="34" charset="0"/>
                <a:cs typeface="Times New Roman" panose="02020603050405020304" pitchFamily="18" charset="0"/>
              </a:rPr>
              <a:t> and the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Guatemalan</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military</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executed</a:t>
            </a:r>
            <a:r>
              <a:rPr lang="it-IT" sz="2400" dirty="0">
                <a:effectLst/>
                <a:latin typeface="Calibri" panose="020F0502020204030204" pitchFamily="34" charset="0"/>
                <a:ea typeface="Calibri" panose="020F0502020204030204" pitchFamily="34" charset="0"/>
                <a:cs typeface="Times New Roman" panose="02020603050405020304" pitchFamily="18" charset="0"/>
              </a:rPr>
              <a:t> over 90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percent</a:t>
            </a:r>
            <a:r>
              <a:rPr lang="it-IT" sz="2400" dirty="0">
                <a:effectLst/>
                <a:latin typeface="Calibri" panose="020F0502020204030204" pitchFamily="34" charset="0"/>
                <a:ea typeface="Calibri" panose="020F0502020204030204" pitchFamily="34" charset="0"/>
                <a:cs typeface="Times New Roman" panose="02020603050405020304" pitchFamily="18" charset="0"/>
              </a:rPr>
              <a:t> of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these</a:t>
            </a:r>
            <a:r>
              <a:rPr lang="it-IT" sz="2400" dirty="0">
                <a:effectLst/>
                <a:latin typeface="Calibri" panose="020F0502020204030204" pitchFamily="34" charset="0"/>
                <a:ea typeface="Calibri" panose="020F0502020204030204" pitchFamily="34" charset="0"/>
                <a:cs typeface="Times New Roman" panose="02020603050405020304" pitchFamily="18" charset="0"/>
              </a:rPr>
              <a:t> murders. </a:t>
            </a:r>
            <a:r>
              <a:rPr lang="it-IT" sz="2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The </a:t>
            </a:r>
            <a:r>
              <a:rPr lang="it-IT" sz="2400" dirty="0" err="1">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military</a:t>
            </a:r>
            <a:r>
              <a:rPr lang="it-IT" sz="2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massacred</a:t>
            </a:r>
            <a:r>
              <a:rPr lang="it-IT" sz="2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indigenous</a:t>
            </a:r>
            <a:r>
              <a:rPr lang="it-IT" sz="2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communities of </a:t>
            </a:r>
            <a:r>
              <a:rPr lang="it-IT" sz="2400" dirty="0" err="1">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Mayan</a:t>
            </a:r>
            <a:r>
              <a:rPr lang="it-IT" sz="2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people</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Little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wonder</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humane</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a:latin typeface="Calibri" panose="020F0502020204030204" pitchFamily="34" charset="0"/>
                <a:ea typeface="Calibri" panose="020F0502020204030204" pitchFamily="34" charset="0"/>
                <a:cs typeface="Times New Roman" panose="02020603050405020304" pitchFamily="18" charset="0"/>
              </a:rPr>
              <a:t>U</a:t>
            </a:r>
            <a:r>
              <a:rPr lang="it-IT" sz="2400" dirty="0">
                <a:effectLst/>
                <a:latin typeface="Calibri" panose="020F0502020204030204" pitchFamily="34" charset="0"/>
                <a:ea typeface="Calibri" panose="020F0502020204030204" pitchFamily="34" charset="0"/>
                <a:cs typeface="Times New Roman" panose="02020603050405020304" pitchFamily="18" charset="0"/>
              </a:rPr>
              <a:t>.S.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political</a:t>
            </a:r>
            <a:r>
              <a:rPr lang="it-IT" sz="2400" dirty="0">
                <a:effectLst/>
                <a:latin typeface="Calibri" panose="020F0502020204030204" pitchFamily="34" charset="0"/>
                <a:ea typeface="Calibri" panose="020F0502020204030204" pitchFamily="34" charset="0"/>
                <a:cs typeface="Times New Roman" panose="02020603050405020304" pitchFamily="18" charset="0"/>
              </a:rPr>
              <a:t> leaders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have</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reacted</a:t>
            </a:r>
            <a:r>
              <a:rPr lang="it-IT" sz="2400" dirty="0">
                <a:effectLst/>
                <a:latin typeface="Calibri" panose="020F0502020204030204" pitchFamily="34" charset="0"/>
                <a:ea typeface="Calibri" panose="020F0502020204030204" pitchFamily="34" charset="0"/>
                <a:cs typeface="Times New Roman" panose="02020603050405020304" pitchFamily="18" charset="0"/>
              </a:rPr>
              <a:t> with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dismay</a:t>
            </a:r>
            <a:r>
              <a:rPr lang="it-IT" sz="2400" dirty="0">
                <a:effectLst/>
                <a:latin typeface="Calibri" panose="020F0502020204030204" pitchFamily="34" charset="0"/>
                <a:ea typeface="Calibri" panose="020F0502020204030204" pitchFamily="34" charset="0"/>
                <a:cs typeface="Times New Roman" panose="02020603050405020304" pitchFamily="18" charset="0"/>
              </a:rPr>
              <a:t> to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this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cold</a:t>
            </a:r>
            <a:r>
              <a:rPr lang="it-IT" sz="2400" dirty="0">
                <a:effectLst/>
                <a:latin typeface="Calibri" panose="020F0502020204030204" pitchFamily="34" charset="0"/>
                <a:ea typeface="Calibri" panose="020F0502020204030204" pitchFamily="34" charset="0"/>
                <a:cs typeface="Times New Roman" panose="02020603050405020304" pitchFamily="18" charset="0"/>
              </a:rPr>
              <a:t> war history. </a:t>
            </a:r>
            <a:r>
              <a:rPr lang="it-IT" sz="24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President</a:t>
            </a:r>
            <a:r>
              <a:rPr lang="it-IT"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Bill Clinton </a:t>
            </a:r>
            <a:r>
              <a:rPr lang="it-IT" sz="24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publicly</a:t>
            </a:r>
            <a:r>
              <a:rPr lang="it-IT"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it-IT" sz="24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apologized</a:t>
            </a:r>
            <a:r>
              <a:rPr lang="it-IT"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for the U.S. </a:t>
            </a:r>
            <a:r>
              <a:rPr lang="it-IT" sz="24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intervention</a:t>
            </a:r>
            <a:r>
              <a:rPr lang="it-IT"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in Guatemala in </a:t>
            </a:r>
            <a:r>
              <a:rPr lang="it-IT" sz="2400" dirty="0">
                <a:effectLst/>
                <a:latin typeface="Calibri" panose="020F0502020204030204" pitchFamily="34" charset="0"/>
                <a:ea typeface="Calibri" panose="020F0502020204030204" pitchFamily="34" charset="0"/>
                <a:cs typeface="Times New Roman" panose="02020603050405020304" pitchFamily="18" charset="0"/>
              </a:rPr>
              <a:t>1954  and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its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subsequent</a:t>
            </a:r>
            <a:r>
              <a:rPr lang="it-IT" sz="2400" dirty="0">
                <a:effectLst/>
                <a:latin typeface="Calibri" panose="020F0502020204030204" pitchFamily="34" charset="0"/>
                <a:ea typeface="Calibri" panose="020F0502020204030204" pitchFamily="34" charset="0"/>
                <a:cs typeface="Times New Roman" panose="02020603050405020304" pitchFamily="18" charset="0"/>
              </a:rPr>
              <a:t> support for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right-wing</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death</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squads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701989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C63099-7339-416E-8B33-86A1B55C7DA3}"/>
              </a:ext>
            </a:extLst>
          </p:cNvPr>
          <p:cNvSpPr>
            <a:spLocks noGrp="1"/>
          </p:cNvSpPr>
          <p:nvPr>
            <p:ph type="title"/>
          </p:nvPr>
        </p:nvSpPr>
        <p:spPr/>
        <p:txBody>
          <a:bodyPr>
            <a:normAutofit fontScale="90000"/>
          </a:bodyPr>
          <a:lstStyle/>
          <a:p>
            <a:r>
              <a:rPr lang="it-IT" sz="3600" dirty="0" err="1"/>
              <a:t>Other</a:t>
            </a:r>
            <a:r>
              <a:rPr lang="it-IT" sz="3600" dirty="0"/>
              <a:t> CIA </a:t>
            </a:r>
            <a:r>
              <a:rPr lang="it-IT" sz="3600" dirty="0" err="1"/>
              <a:t>covert</a:t>
            </a:r>
            <a:r>
              <a:rPr lang="it-IT" sz="3600" dirty="0"/>
              <a:t> </a:t>
            </a:r>
            <a:r>
              <a:rPr lang="it-IT" sz="3600" dirty="0" err="1"/>
              <a:t>operations</a:t>
            </a:r>
            <a:r>
              <a:rPr lang="it-IT" sz="3600" dirty="0"/>
              <a:t> </a:t>
            </a:r>
          </a:p>
        </p:txBody>
      </p:sp>
      <p:sp>
        <p:nvSpPr>
          <p:cNvPr id="3" name="Segnaposto contenuto 2">
            <a:extLst>
              <a:ext uri="{FF2B5EF4-FFF2-40B4-BE49-F238E27FC236}">
                <a16:creationId xmlns:a16="http://schemas.microsoft.com/office/drawing/2014/main" id="{264BCBDE-3448-4FE6-B97A-84DFE2BA0AC1}"/>
              </a:ext>
            </a:extLst>
          </p:cNvPr>
          <p:cNvSpPr>
            <a:spLocks noGrp="1"/>
          </p:cNvSpPr>
          <p:nvPr>
            <p:ph idx="1"/>
          </p:nvPr>
        </p:nvSpPr>
        <p:spPr>
          <a:xfrm>
            <a:off x="630315" y="1690688"/>
            <a:ext cx="10723485" cy="4486275"/>
          </a:xfrm>
        </p:spPr>
        <p:txBody>
          <a:bodyPr/>
          <a:lstStyle/>
          <a:p>
            <a:r>
              <a:rPr lang="it-IT" sz="2000" b="1" dirty="0">
                <a:solidFill>
                  <a:srgbClr val="000000"/>
                </a:solidFill>
                <a:effectLst/>
                <a:latin typeface="Times New Roman" panose="02020603050405020304" pitchFamily="18" charset="0"/>
                <a:ea typeface="Times New Roman" panose="02020603050405020304" pitchFamily="18" charset="0"/>
              </a:rPr>
              <a:t>March 1966</a:t>
            </a:r>
            <a:br>
              <a:rPr lang="it-IT" sz="2000" b="1" dirty="0">
                <a:solidFill>
                  <a:srgbClr val="000000"/>
                </a:solidFill>
                <a:effectLst/>
                <a:latin typeface="Times New Roman" panose="02020603050405020304" pitchFamily="18" charset="0"/>
                <a:ea typeface="Times New Roman" panose="02020603050405020304" pitchFamily="18" charset="0"/>
              </a:rPr>
            </a:br>
            <a:r>
              <a:rPr lang="it-IT" sz="2000" b="1" dirty="0">
                <a:solidFill>
                  <a:srgbClr val="000000"/>
                </a:solidFill>
                <a:effectLst/>
                <a:latin typeface="Times New Roman" panose="02020603050405020304" pitchFamily="18" charset="0"/>
                <a:ea typeface="Times New Roman" panose="02020603050405020304" pitchFamily="18" charset="0"/>
              </a:rPr>
              <a:t>Central Intelligence Agency, Secret </a:t>
            </a:r>
            <a:r>
              <a:rPr lang="it-IT" sz="2000" b="1" dirty="0" err="1">
                <a:solidFill>
                  <a:srgbClr val="000000"/>
                </a:solidFill>
                <a:effectLst/>
                <a:latin typeface="Times New Roman" panose="02020603050405020304" pitchFamily="18" charset="0"/>
                <a:ea typeface="Times New Roman" panose="02020603050405020304" pitchFamily="18" charset="0"/>
              </a:rPr>
              <a:t>cable</a:t>
            </a:r>
            <a:endParaRPr lang="it-IT" sz="2000" dirty="0">
              <a:effectLst/>
              <a:latin typeface="Times New Roman" panose="02020603050405020304" pitchFamily="18" charset="0"/>
              <a:ea typeface="Times New Roman" panose="02020603050405020304" pitchFamily="18" charset="0"/>
            </a:endParaRPr>
          </a:p>
          <a:p>
            <a:r>
              <a:rPr lang="it-IT" sz="2000" dirty="0">
                <a:solidFill>
                  <a:srgbClr val="000000"/>
                </a:solidFill>
                <a:effectLst/>
                <a:latin typeface="Times New Roman" panose="02020603050405020304" pitchFamily="18" charset="0"/>
                <a:ea typeface="Times New Roman" panose="02020603050405020304" pitchFamily="18" charset="0"/>
              </a:rPr>
              <a:t>The CIA Station in Guatemala City reports the secret </a:t>
            </a:r>
            <a:r>
              <a:rPr lang="it-IT" sz="2000" dirty="0" err="1">
                <a:solidFill>
                  <a:srgbClr val="000000"/>
                </a:solidFill>
                <a:effectLst/>
                <a:latin typeface="Times New Roman" panose="02020603050405020304" pitchFamily="18" charset="0"/>
                <a:ea typeface="Times New Roman" panose="02020603050405020304" pitchFamily="18" charset="0"/>
              </a:rPr>
              <a:t>execution</a:t>
            </a:r>
            <a:r>
              <a:rPr lang="it-IT" sz="2000" dirty="0">
                <a:solidFill>
                  <a:srgbClr val="000000"/>
                </a:solidFill>
                <a:effectLst/>
                <a:latin typeface="Times New Roman" panose="02020603050405020304" pitchFamily="18" charset="0"/>
                <a:ea typeface="Times New Roman" panose="02020603050405020304" pitchFamily="18" charset="0"/>
              </a:rPr>
              <a:t> of </a:t>
            </a:r>
            <a:r>
              <a:rPr lang="it-IT" sz="2000" dirty="0" err="1">
                <a:solidFill>
                  <a:srgbClr val="000000"/>
                </a:solidFill>
                <a:effectLst/>
                <a:latin typeface="Times New Roman" panose="02020603050405020304" pitchFamily="18" charset="0"/>
                <a:ea typeface="Times New Roman" panose="02020603050405020304" pitchFamily="18" charset="0"/>
              </a:rPr>
              <a:t>several</a:t>
            </a:r>
            <a:r>
              <a:rPr lang="it-IT" sz="2000" dirty="0">
                <a:solidFill>
                  <a:srgbClr val="000000"/>
                </a:solidFill>
                <a:effectLst/>
                <a:latin typeface="Times New Roman" panose="02020603050405020304" pitchFamily="18" charset="0"/>
                <a:ea typeface="Times New Roman" panose="02020603050405020304" pitchFamily="18" charset="0"/>
              </a:rPr>
              <a:t> </a:t>
            </a:r>
            <a:r>
              <a:rPr lang="it-IT" sz="2000" dirty="0" err="1">
                <a:solidFill>
                  <a:srgbClr val="000000"/>
                </a:solidFill>
                <a:effectLst/>
                <a:latin typeface="Times New Roman" panose="02020603050405020304" pitchFamily="18" charset="0"/>
                <a:ea typeface="Times New Roman" panose="02020603050405020304" pitchFamily="18" charset="0"/>
              </a:rPr>
              <a:t>Guatemalan</a:t>
            </a:r>
            <a:r>
              <a:rPr lang="it-IT" sz="2000" dirty="0">
                <a:solidFill>
                  <a:srgbClr val="000000"/>
                </a:solidFill>
                <a:effectLst/>
                <a:latin typeface="Times New Roman" panose="02020603050405020304" pitchFamily="18" charset="0"/>
                <a:ea typeface="Times New Roman" panose="02020603050405020304" pitchFamily="18" charset="0"/>
              </a:rPr>
              <a:t> "</a:t>
            </a:r>
            <a:r>
              <a:rPr lang="it-IT" sz="2000" dirty="0" err="1">
                <a:solidFill>
                  <a:srgbClr val="000000"/>
                </a:solidFill>
                <a:effectLst/>
                <a:latin typeface="Times New Roman" panose="02020603050405020304" pitchFamily="18" charset="0"/>
                <a:ea typeface="Times New Roman" panose="02020603050405020304" pitchFamily="18" charset="0"/>
              </a:rPr>
              <a:t>communists</a:t>
            </a:r>
            <a:r>
              <a:rPr lang="it-IT" sz="2000" dirty="0">
                <a:solidFill>
                  <a:srgbClr val="000000"/>
                </a:solidFill>
                <a:effectLst/>
                <a:latin typeface="Times New Roman" panose="02020603050405020304" pitchFamily="18" charset="0"/>
                <a:ea typeface="Times New Roman" panose="02020603050405020304" pitchFamily="18" charset="0"/>
              </a:rPr>
              <a:t> and </a:t>
            </a:r>
            <a:r>
              <a:rPr lang="it-IT" sz="2000" dirty="0" err="1">
                <a:solidFill>
                  <a:srgbClr val="000000"/>
                </a:solidFill>
                <a:effectLst/>
                <a:latin typeface="Times New Roman" panose="02020603050405020304" pitchFamily="18" charset="0"/>
                <a:ea typeface="Times New Roman" panose="02020603050405020304" pitchFamily="18" charset="0"/>
              </a:rPr>
              <a:t>terrorists</a:t>
            </a:r>
            <a:r>
              <a:rPr lang="it-IT" sz="2000" dirty="0">
                <a:solidFill>
                  <a:srgbClr val="000000"/>
                </a:solidFill>
                <a:effectLst/>
                <a:latin typeface="Times New Roman" panose="02020603050405020304" pitchFamily="18" charset="0"/>
                <a:ea typeface="Times New Roman" panose="02020603050405020304" pitchFamily="18" charset="0"/>
              </a:rPr>
              <a:t>" by </a:t>
            </a:r>
            <a:r>
              <a:rPr lang="it-IT" sz="2000" dirty="0" err="1">
                <a:solidFill>
                  <a:srgbClr val="000000"/>
                </a:solidFill>
                <a:effectLst/>
                <a:latin typeface="Times New Roman" panose="02020603050405020304" pitchFamily="18" charset="0"/>
                <a:ea typeface="Times New Roman" panose="02020603050405020304" pitchFamily="18" charset="0"/>
              </a:rPr>
              <a:t>Guatemalan</a:t>
            </a:r>
            <a:r>
              <a:rPr lang="it-IT" sz="2000" dirty="0">
                <a:solidFill>
                  <a:srgbClr val="000000"/>
                </a:solidFill>
                <a:effectLst/>
                <a:latin typeface="Times New Roman" panose="02020603050405020304" pitchFamily="18" charset="0"/>
                <a:ea typeface="Times New Roman" panose="02020603050405020304" pitchFamily="18" charset="0"/>
              </a:rPr>
              <a:t> </a:t>
            </a:r>
            <a:r>
              <a:rPr lang="it-IT" sz="2000" dirty="0" err="1">
                <a:solidFill>
                  <a:srgbClr val="000000"/>
                </a:solidFill>
                <a:effectLst/>
                <a:latin typeface="Times New Roman" panose="02020603050405020304" pitchFamily="18" charset="0"/>
                <a:ea typeface="Times New Roman" panose="02020603050405020304" pitchFamily="18" charset="0"/>
              </a:rPr>
              <a:t>authorities</a:t>
            </a:r>
            <a:r>
              <a:rPr lang="it-IT" sz="2000" dirty="0">
                <a:solidFill>
                  <a:srgbClr val="000000"/>
                </a:solidFill>
                <a:effectLst/>
                <a:latin typeface="Times New Roman" panose="02020603050405020304" pitchFamily="18" charset="0"/>
                <a:ea typeface="Times New Roman" panose="02020603050405020304" pitchFamily="18" charset="0"/>
              </a:rPr>
              <a:t> on the night of March 6, 1966. The </a:t>
            </a:r>
            <a:r>
              <a:rPr lang="it-IT" sz="2000" dirty="0" err="1">
                <a:solidFill>
                  <a:srgbClr val="000000"/>
                </a:solidFill>
                <a:effectLst/>
                <a:latin typeface="Times New Roman" panose="02020603050405020304" pitchFamily="18" charset="0"/>
                <a:ea typeface="Times New Roman" panose="02020603050405020304" pitchFamily="18" charset="0"/>
              </a:rPr>
              <a:t>victims</a:t>
            </a:r>
            <a:r>
              <a:rPr lang="it-IT" sz="2000" dirty="0">
                <a:solidFill>
                  <a:srgbClr val="000000"/>
                </a:solidFill>
                <a:effectLst/>
                <a:latin typeface="Times New Roman" panose="02020603050405020304" pitchFamily="18" charset="0"/>
                <a:ea typeface="Times New Roman" panose="02020603050405020304" pitchFamily="18" charset="0"/>
              </a:rPr>
              <a:t> -- the leader of the </a:t>
            </a:r>
            <a:r>
              <a:rPr lang="it-IT" sz="2000" i="1" dirty="0" err="1">
                <a:solidFill>
                  <a:srgbClr val="000000"/>
                </a:solidFill>
                <a:effectLst/>
                <a:latin typeface="Times New Roman" panose="02020603050405020304" pitchFamily="18" charset="0"/>
                <a:ea typeface="Times New Roman" panose="02020603050405020304" pitchFamily="18" charset="0"/>
              </a:rPr>
              <a:t>Partido</a:t>
            </a:r>
            <a:r>
              <a:rPr lang="it-IT" sz="2000" i="1" dirty="0">
                <a:solidFill>
                  <a:srgbClr val="000000"/>
                </a:solidFill>
                <a:effectLst/>
                <a:latin typeface="Times New Roman" panose="02020603050405020304" pitchFamily="18" charset="0"/>
                <a:ea typeface="Times New Roman" panose="02020603050405020304" pitchFamily="18" charset="0"/>
              </a:rPr>
              <a:t> Guatemalteco de </a:t>
            </a:r>
            <a:r>
              <a:rPr lang="it-IT" sz="2000" i="1" dirty="0" err="1">
                <a:solidFill>
                  <a:srgbClr val="000000"/>
                </a:solidFill>
                <a:effectLst/>
                <a:latin typeface="Times New Roman" panose="02020603050405020304" pitchFamily="18" charset="0"/>
                <a:ea typeface="Times New Roman" panose="02020603050405020304" pitchFamily="18" charset="0"/>
              </a:rPr>
              <a:t>Trabajadores</a:t>
            </a:r>
            <a:r>
              <a:rPr lang="it-IT" sz="2000" dirty="0">
                <a:solidFill>
                  <a:srgbClr val="000000"/>
                </a:solidFill>
                <a:effectLst/>
                <a:latin typeface="Times New Roman" panose="02020603050405020304" pitchFamily="18" charset="0"/>
                <a:ea typeface="Times New Roman" panose="02020603050405020304" pitchFamily="18" charset="0"/>
              </a:rPr>
              <a:t> (PGT), Victor Manuel Gutiérrez, </a:t>
            </a:r>
            <a:r>
              <a:rPr lang="it-IT" sz="2000" dirty="0" err="1">
                <a:solidFill>
                  <a:srgbClr val="000000"/>
                </a:solidFill>
                <a:effectLst/>
                <a:latin typeface="Times New Roman" panose="02020603050405020304" pitchFamily="18" charset="0"/>
                <a:ea typeface="Times New Roman" panose="02020603050405020304" pitchFamily="18" charset="0"/>
              </a:rPr>
              <a:t>among</a:t>
            </a:r>
            <a:r>
              <a:rPr lang="it-IT" sz="2000" dirty="0">
                <a:solidFill>
                  <a:srgbClr val="000000"/>
                </a:solidFill>
                <a:effectLst/>
                <a:latin typeface="Times New Roman" panose="02020603050405020304" pitchFamily="18" charset="0"/>
                <a:ea typeface="Times New Roman" panose="02020603050405020304" pitchFamily="18" charset="0"/>
              </a:rPr>
              <a:t> </a:t>
            </a:r>
            <a:r>
              <a:rPr lang="it-IT" sz="2000" dirty="0" err="1">
                <a:solidFill>
                  <a:srgbClr val="000000"/>
                </a:solidFill>
                <a:effectLst/>
                <a:latin typeface="Times New Roman" panose="02020603050405020304" pitchFamily="18" charset="0"/>
                <a:ea typeface="Times New Roman" panose="02020603050405020304" pitchFamily="18" charset="0"/>
              </a:rPr>
              <a:t>them</a:t>
            </a:r>
            <a:r>
              <a:rPr lang="it-IT" sz="2000" dirty="0">
                <a:solidFill>
                  <a:srgbClr val="000000"/>
                </a:solidFill>
                <a:effectLst/>
                <a:latin typeface="Times New Roman" panose="02020603050405020304" pitchFamily="18" charset="0"/>
                <a:ea typeface="Times New Roman" panose="02020603050405020304" pitchFamily="18" charset="0"/>
              </a:rPr>
              <a:t> -- are </a:t>
            </a:r>
            <a:r>
              <a:rPr lang="it-IT" sz="2000" dirty="0" err="1">
                <a:solidFill>
                  <a:srgbClr val="000000"/>
                </a:solidFill>
                <a:effectLst/>
                <a:latin typeface="Times New Roman" panose="02020603050405020304" pitchFamily="18" charset="0"/>
                <a:ea typeface="Times New Roman" panose="02020603050405020304" pitchFamily="18" charset="0"/>
              </a:rPr>
              <a:t>several</a:t>
            </a:r>
            <a:r>
              <a:rPr lang="it-IT" sz="2000" dirty="0">
                <a:solidFill>
                  <a:srgbClr val="000000"/>
                </a:solidFill>
                <a:effectLst/>
                <a:latin typeface="Times New Roman" panose="02020603050405020304" pitchFamily="18" charset="0"/>
                <a:ea typeface="Times New Roman" panose="02020603050405020304" pitchFamily="18" charset="0"/>
              </a:rPr>
              <a:t> of the more </a:t>
            </a:r>
            <a:r>
              <a:rPr lang="it-IT" sz="2000" dirty="0" err="1">
                <a:solidFill>
                  <a:srgbClr val="000000"/>
                </a:solidFill>
                <a:effectLst/>
                <a:latin typeface="Times New Roman" panose="02020603050405020304" pitchFamily="18" charset="0"/>
                <a:ea typeface="Times New Roman" panose="02020603050405020304" pitchFamily="18" charset="0"/>
              </a:rPr>
              <a:t>than</a:t>
            </a:r>
            <a:r>
              <a:rPr lang="it-IT" sz="2000" dirty="0">
                <a:solidFill>
                  <a:srgbClr val="000000"/>
                </a:solidFill>
                <a:effectLst/>
                <a:latin typeface="Times New Roman" panose="02020603050405020304" pitchFamily="18" charset="0"/>
                <a:ea typeface="Times New Roman" panose="02020603050405020304" pitchFamily="18" charset="0"/>
              </a:rPr>
              <a:t> </a:t>
            </a:r>
            <a:r>
              <a:rPr lang="it-IT" sz="2000" dirty="0" err="1">
                <a:solidFill>
                  <a:srgbClr val="000000"/>
                </a:solidFill>
                <a:effectLst/>
                <a:latin typeface="Times New Roman" panose="02020603050405020304" pitchFamily="18" charset="0"/>
                <a:ea typeface="Times New Roman" panose="02020603050405020304" pitchFamily="18" charset="0"/>
              </a:rPr>
              <a:t>two</a:t>
            </a:r>
            <a:r>
              <a:rPr lang="it-IT" sz="2000" dirty="0">
                <a:solidFill>
                  <a:srgbClr val="000000"/>
                </a:solidFill>
                <a:effectLst/>
                <a:latin typeface="Times New Roman" panose="02020603050405020304" pitchFamily="18" charset="0"/>
                <a:ea typeface="Times New Roman" panose="02020603050405020304" pitchFamily="18" charset="0"/>
              </a:rPr>
              <a:t> </a:t>
            </a:r>
            <a:r>
              <a:rPr lang="it-IT" sz="2000" dirty="0" err="1">
                <a:solidFill>
                  <a:srgbClr val="000000"/>
                </a:solidFill>
                <a:effectLst/>
                <a:latin typeface="Times New Roman" panose="02020603050405020304" pitchFamily="18" charset="0"/>
                <a:ea typeface="Times New Roman" panose="02020603050405020304" pitchFamily="18" charset="0"/>
              </a:rPr>
              <a:t>dozen</a:t>
            </a:r>
            <a:r>
              <a:rPr lang="it-IT" sz="2000" dirty="0">
                <a:solidFill>
                  <a:srgbClr val="000000"/>
                </a:solidFill>
                <a:effectLst/>
                <a:latin typeface="Times New Roman" panose="02020603050405020304" pitchFamily="18" charset="0"/>
                <a:ea typeface="Times New Roman" panose="02020603050405020304" pitchFamily="18" charset="0"/>
              </a:rPr>
              <a:t> PGT </a:t>
            </a:r>
            <a:r>
              <a:rPr lang="it-IT" sz="2000" dirty="0" err="1">
                <a:solidFill>
                  <a:srgbClr val="000000"/>
                </a:solidFill>
                <a:effectLst/>
                <a:latin typeface="Times New Roman" panose="02020603050405020304" pitchFamily="18" charset="0"/>
                <a:ea typeface="Times New Roman" panose="02020603050405020304" pitchFamily="18" charset="0"/>
              </a:rPr>
              <a:t>members</a:t>
            </a:r>
            <a:r>
              <a:rPr lang="it-IT" sz="2000" dirty="0">
                <a:solidFill>
                  <a:srgbClr val="000000"/>
                </a:solidFill>
                <a:effectLst/>
                <a:latin typeface="Times New Roman" panose="02020603050405020304" pitchFamily="18" charset="0"/>
                <a:ea typeface="Times New Roman" panose="02020603050405020304" pitchFamily="18" charset="0"/>
              </a:rPr>
              <a:t> and </a:t>
            </a:r>
            <a:r>
              <a:rPr lang="it-IT" sz="2000" dirty="0" err="1">
                <a:solidFill>
                  <a:srgbClr val="000000"/>
                </a:solidFill>
                <a:effectLst/>
                <a:latin typeface="Times New Roman" panose="02020603050405020304" pitchFamily="18" charset="0"/>
                <a:ea typeface="Times New Roman" panose="02020603050405020304" pitchFamily="18" charset="0"/>
              </a:rPr>
              <a:t>associates</a:t>
            </a:r>
            <a:r>
              <a:rPr lang="it-IT" sz="2000" dirty="0">
                <a:solidFill>
                  <a:srgbClr val="000000"/>
                </a:solidFill>
                <a:effectLst/>
                <a:latin typeface="Times New Roman" panose="02020603050405020304" pitchFamily="18" charset="0"/>
                <a:ea typeface="Times New Roman" panose="02020603050405020304" pitchFamily="18" charset="0"/>
              </a:rPr>
              <a:t> </a:t>
            </a:r>
            <a:r>
              <a:rPr lang="it-IT" sz="2000" dirty="0" err="1">
                <a:solidFill>
                  <a:srgbClr val="000000"/>
                </a:solidFill>
                <a:effectLst/>
                <a:latin typeface="Times New Roman" panose="02020603050405020304" pitchFamily="18" charset="0"/>
                <a:ea typeface="Times New Roman" panose="02020603050405020304" pitchFamily="18" charset="0"/>
              </a:rPr>
              <a:t>abducted</a:t>
            </a:r>
            <a:r>
              <a:rPr lang="it-IT" sz="2000" dirty="0">
                <a:solidFill>
                  <a:srgbClr val="000000"/>
                </a:solidFill>
                <a:effectLst/>
                <a:latin typeface="Times New Roman" panose="02020603050405020304" pitchFamily="18" charset="0"/>
                <a:ea typeface="Times New Roman" panose="02020603050405020304" pitchFamily="18" charset="0"/>
              </a:rPr>
              <a:t>, </a:t>
            </a:r>
            <a:r>
              <a:rPr lang="it-IT" sz="2000" dirty="0" err="1">
                <a:solidFill>
                  <a:srgbClr val="000000"/>
                </a:solidFill>
                <a:effectLst/>
                <a:latin typeface="Times New Roman" panose="02020603050405020304" pitchFamily="18" charset="0"/>
                <a:ea typeface="Times New Roman" panose="02020603050405020304" pitchFamily="18" charset="0"/>
              </a:rPr>
              <a:t>tortured</a:t>
            </a:r>
            <a:r>
              <a:rPr lang="it-IT" sz="2000" dirty="0">
                <a:solidFill>
                  <a:srgbClr val="000000"/>
                </a:solidFill>
                <a:effectLst/>
                <a:latin typeface="Times New Roman" panose="02020603050405020304" pitchFamily="18" charset="0"/>
                <a:ea typeface="Times New Roman" panose="02020603050405020304" pitchFamily="18" charset="0"/>
              </a:rPr>
              <a:t> and </a:t>
            </a:r>
            <a:r>
              <a:rPr lang="it-IT" sz="2000" dirty="0" err="1">
                <a:solidFill>
                  <a:srgbClr val="000000"/>
                </a:solidFill>
                <a:effectLst/>
                <a:latin typeface="Times New Roman" panose="02020603050405020304" pitchFamily="18" charset="0"/>
                <a:ea typeface="Times New Roman" panose="02020603050405020304" pitchFamily="18" charset="0"/>
              </a:rPr>
              <a:t>killed</a:t>
            </a:r>
            <a:r>
              <a:rPr lang="it-IT" sz="2000" dirty="0">
                <a:solidFill>
                  <a:srgbClr val="000000"/>
                </a:solidFill>
                <a:effectLst/>
                <a:latin typeface="Times New Roman" panose="02020603050405020304" pitchFamily="18" charset="0"/>
                <a:ea typeface="Times New Roman" panose="02020603050405020304" pitchFamily="18" charset="0"/>
              </a:rPr>
              <a:t> by </a:t>
            </a:r>
            <a:r>
              <a:rPr lang="it-IT" sz="2000" dirty="0" err="1">
                <a:solidFill>
                  <a:srgbClr val="000000"/>
                </a:solidFill>
                <a:effectLst/>
                <a:latin typeface="Times New Roman" panose="02020603050405020304" pitchFamily="18" charset="0"/>
                <a:ea typeface="Times New Roman" panose="02020603050405020304" pitchFamily="18" charset="0"/>
              </a:rPr>
              <a:t>Guatemalan</a:t>
            </a:r>
            <a:r>
              <a:rPr lang="it-IT" sz="2000" dirty="0">
                <a:solidFill>
                  <a:srgbClr val="000000"/>
                </a:solidFill>
                <a:effectLst/>
                <a:latin typeface="Times New Roman" panose="02020603050405020304" pitchFamily="18" charset="0"/>
                <a:ea typeface="Times New Roman" panose="02020603050405020304" pitchFamily="18" charset="0"/>
              </a:rPr>
              <a:t> security </a:t>
            </a:r>
            <a:r>
              <a:rPr lang="it-IT" sz="2000" dirty="0" err="1">
                <a:solidFill>
                  <a:srgbClr val="000000"/>
                </a:solidFill>
                <a:effectLst/>
                <a:latin typeface="Times New Roman" panose="02020603050405020304" pitchFamily="18" charset="0"/>
                <a:ea typeface="Times New Roman" panose="02020603050405020304" pitchFamily="18" charset="0"/>
              </a:rPr>
              <a:t>forces</a:t>
            </a:r>
            <a:r>
              <a:rPr lang="it-IT" sz="2000" dirty="0">
                <a:solidFill>
                  <a:srgbClr val="000000"/>
                </a:solidFill>
                <a:effectLst/>
                <a:latin typeface="Times New Roman" panose="02020603050405020304" pitchFamily="18" charset="0"/>
                <a:ea typeface="Times New Roman" panose="02020603050405020304" pitchFamily="18" charset="0"/>
              </a:rPr>
              <a:t> in March of 1966. The </a:t>
            </a:r>
            <a:r>
              <a:rPr lang="it-IT" sz="2000" dirty="0" err="1">
                <a:solidFill>
                  <a:srgbClr val="000000"/>
                </a:solidFill>
                <a:effectLst/>
                <a:latin typeface="Times New Roman" panose="02020603050405020304" pitchFamily="18" charset="0"/>
                <a:ea typeface="Times New Roman" panose="02020603050405020304" pitchFamily="18" charset="0"/>
              </a:rPr>
              <a:t>incident</a:t>
            </a:r>
            <a:r>
              <a:rPr lang="it-IT" sz="2000" dirty="0">
                <a:solidFill>
                  <a:srgbClr val="000000"/>
                </a:solidFill>
                <a:effectLst/>
                <a:latin typeface="Times New Roman" panose="02020603050405020304" pitchFamily="18" charset="0"/>
                <a:ea typeface="Times New Roman" panose="02020603050405020304" pitchFamily="18" charset="0"/>
              </a:rPr>
              <a:t> </a:t>
            </a:r>
            <a:r>
              <a:rPr lang="it-IT" sz="2000" dirty="0" err="1">
                <a:solidFill>
                  <a:srgbClr val="000000"/>
                </a:solidFill>
                <a:effectLst/>
                <a:latin typeface="Times New Roman" panose="02020603050405020304" pitchFamily="18" charset="0"/>
                <a:ea typeface="Times New Roman" panose="02020603050405020304" pitchFamily="18" charset="0"/>
              </a:rPr>
              <a:t>became</a:t>
            </a:r>
            <a:r>
              <a:rPr lang="it-IT" sz="2000" dirty="0">
                <a:solidFill>
                  <a:srgbClr val="000000"/>
                </a:solidFill>
                <a:effectLst/>
                <a:latin typeface="Times New Roman" panose="02020603050405020304" pitchFamily="18" charset="0"/>
                <a:ea typeface="Times New Roman" panose="02020603050405020304" pitchFamily="18" charset="0"/>
              </a:rPr>
              <a:t> </a:t>
            </a:r>
            <a:r>
              <a:rPr lang="it-IT" sz="2000" dirty="0" err="1">
                <a:solidFill>
                  <a:srgbClr val="000000"/>
                </a:solidFill>
                <a:effectLst/>
                <a:latin typeface="Times New Roman" panose="02020603050405020304" pitchFamily="18" charset="0"/>
                <a:ea typeface="Times New Roman" panose="02020603050405020304" pitchFamily="18" charset="0"/>
              </a:rPr>
              <a:t>famous</a:t>
            </a:r>
            <a:r>
              <a:rPr lang="it-IT" sz="2000" dirty="0">
                <a:solidFill>
                  <a:srgbClr val="000000"/>
                </a:solidFill>
                <a:effectLst/>
                <a:latin typeface="Times New Roman" panose="02020603050405020304" pitchFamily="18" charset="0"/>
                <a:ea typeface="Times New Roman" panose="02020603050405020304" pitchFamily="18" charset="0"/>
              </a:rPr>
              <a:t> </a:t>
            </a:r>
            <a:r>
              <a:rPr lang="it-IT" sz="2000" dirty="0" err="1">
                <a:solidFill>
                  <a:srgbClr val="000000"/>
                </a:solidFill>
                <a:effectLst/>
                <a:latin typeface="Times New Roman" panose="02020603050405020304" pitchFamily="18" charset="0"/>
                <a:ea typeface="Times New Roman" panose="02020603050405020304" pitchFamily="18" charset="0"/>
              </a:rPr>
              <a:t>as</a:t>
            </a:r>
            <a:r>
              <a:rPr lang="it-IT" sz="2000" dirty="0">
                <a:solidFill>
                  <a:srgbClr val="000000"/>
                </a:solidFill>
                <a:effectLst/>
                <a:latin typeface="Times New Roman" panose="02020603050405020304" pitchFamily="18" charset="0"/>
                <a:ea typeface="Times New Roman" panose="02020603050405020304" pitchFamily="18" charset="0"/>
              </a:rPr>
              <a:t> the first case of </a:t>
            </a:r>
            <a:r>
              <a:rPr lang="it-IT" sz="2000" dirty="0" err="1">
                <a:solidFill>
                  <a:srgbClr val="000000"/>
                </a:solidFill>
                <a:effectLst/>
                <a:latin typeface="Times New Roman" panose="02020603050405020304" pitchFamily="18" charset="0"/>
                <a:ea typeface="Times New Roman" panose="02020603050405020304" pitchFamily="18" charset="0"/>
              </a:rPr>
              <a:t>forced</a:t>
            </a:r>
            <a:r>
              <a:rPr lang="it-IT" sz="2000" dirty="0">
                <a:solidFill>
                  <a:srgbClr val="000000"/>
                </a:solidFill>
                <a:effectLst/>
                <a:latin typeface="Times New Roman" panose="02020603050405020304" pitchFamily="18" charset="0"/>
                <a:ea typeface="Times New Roman" panose="02020603050405020304" pitchFamily="18" charset="0"/>
              </a:rPr>
              <a:t> mass "</a:t>
            </a:r>
            <a:r>
              <a:rPr lang="it-IT" sz="2000" dirty="0" err="1">
                <a:solidFill>
                  <a:srgbClr val="000000"/>
                </a:solidFill>
                <a:effectLst/>
                <a:latin typeface="Times New Roman" panose="02020603050405020304" pitchFamily="18" charset="0"/>
                <a:ea typeface="Times New Roman" panose="02020603050405020304" pitchFamily="18" charset="0"/>
              </a:rPr>
              <a:t>disappearance</a:t>
            </a:r>
            <a:r>
              <a:rPr lang="it-IT" sz="2000" dirty="0">
                <a:solidFill>
                  <a:srgbClr val="000000"/>
                </a:solidFill>
                <a:effectLst/>
                <a:latin typeface="Times New Roman" panose="02020603050405020304" pitchFamily="18" charset="0"/>
                <a:ea typeface="Times New Roman" panose="02020603050405020304" pitchFamily="18" charset="0"/>
              </a:rPr>
              <a:t>" in </a:t>
            </a:r>
            <a:r>
              <a:rPr lang="it-IT" sz="2000" dirty="0" err="1">
                <a:solidFill>
                  <a:srgbClr val="000000"/>
                </a:solidFill>
                <a:effectLst/>
                <a:latin typeface="Times New Roman" panose="02020603050405020304" pitchFamily="18" charset="0"/>
                <a:ea typeface="Times New Roman" panose="02020603050405020304" pitchFamily="18" charset="0"/>
              </a:rPr>
              <a:t>Guatemala's</a:t>
            </a:r>
            <a:r>
              <a:rPr lang="it-IT" sz="2000" dirty="0">
                <a:solidFill>
                  <a:srgbClr val="000000"/>
                </a:solidFill>
                <a:effectLst/>
                <a:latin typeface="Times New Roman" panose="02020603050405020304" pitchFamily="18" charset="0"/>
                <a:ea typeface="Times New Roman" panose="02020603050405020304" pitchFamily="18" charset="0"/>
              </a:rPr>
              <a:t> history.</a:t>
            </a:r>
            <a:endParaRPr lang="it-IT" sz="20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42288191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949699-22AE-4645-8B0D-DAC779547E40}"/>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2DD114F9-8DAD-4586-B61A-FBAA72487CD3}"/>
              </a:ext>
            </a:extLst>
          </p:cNvPr>
          <p:cNvPicPr>
            <a:picLocks noGrp="1" noChangeAspect="1"/>
          </p:cNvPicPr>
          <p:nvPr>
            <p:ph idx="1"/>
          </p:nvPr>
        </p:nvPicPr>
        <p:blipFill>
          <a:blip r:embed="rId2"/>
          <a:stretch>
            <a:fillRect/>
          </a:stretch>
        </p:blipFill>
        <p:spPr>
          <a:xfrm>
            <a:off x="838200" y="71021"/>
            <a:ext cx="10479020" cy="6667130"/>
          </a:xfrm>
        </p:spPr>
      </p:pic>
    </p:spTree>
    <p:extLst>
      <p:ext uri="{BB962C8B-B14F-4D97-AF65-F5344CB8AC3E}">
        <p14:creationId xmlns:p14="http://schemas.microsoft.com/office/powerpoint/2010/main" val="440174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DC23C0-D18A-454C-8B12-34A1B21C9A23}"/>
              </a:ext>
            </a:extLst>
          </p:cNvPr>
          <p:cNvSpPr>
            <a:spLocks noGrp="1"/>
          </p:cNvSpPr>
          <p:nvPr>
            <p:ph type="title"/>
          </p:nvPr>
        </p:nvSpPr>
        <p:spPr>
          <a:xfrm>
            <a:off x="875763" y="523613"/>
            <a:ext cx="10444767" cy="1188720"/>
          </a:xfrm>
        </p:spPr>
        <p:txBody>
          <a:bodyPr>
            <a:normAutofit/>
          </a:bodyPr>
          <a:lstStyle/>
          <a:p>
            <a:r>
              <a:rPr lang="es-ES_tradnl" sz="2600" dirty="0"/>
              <a:t>RivoluZionI democratico-nazionalistE</a:t>
            </a:r>
          </a:p>
        </p:txBody>
      </p:sp>
      <p:sp>
        <p:nvSpPr>
          <p:cNvPr id="3" name="Marcador de contenido 2">
            <a:extLst>
              <a:ext uri="{FF2B5EF4-FFF2-40B4-BE49-F238E27FC236}">
                <a16:creationId xmlns:a16="http://schemas.microsoft.com/office/drawing/2014/main" id="{E04D266C-E98D-9441-AA7C-6FF462712A80}"/>
              </a:ext>
            </a:extLst>
          </p:cNvPr>
          <p:cNvSpPr>
            <a:spLocks noGrp="1"/>
          </p:cNvSpPr>
          <p:nvPr>
            <p:ph idx="1"/>
          </p:nvPr>
        </p:nvSpPr>
        <p:spPr>
          <a:xfrm>
            <a:off x="875763" y="2009104"/>
            <a:ext cx="10444767" cy="4095861"/>
          </a:xfrm>
        </p:spPr>
        <p:txBody>
          <a:bodyPr>
            <a:normAutofit/>
          </a:bodyPr>
          <a:lstStyle/>
          <a:p>
            <a:pPr marL="342900" indent="-342900">
              <a:buFont typeface="+mj-lt"/>
              <a:buAutoNum type="arabicPeriod"/>
            </a:pPr>
            <a:r>
              <a:rPr lang="es-ES" sz="2200" dirty="0"/>
              <a:t>Bolivia 1952-1964</a:t>
            </a:r>
          </a:p>
          <a:p>
            <a:pPr lvl="1">
              <a:buFont typeface="Wingdings" pitchFamily="2" charset="2"/>
              <a:buChar char="§"/>
            </a:pPr>
            <a:r>
              <a:rPr lang="es-ES" sz="1800" dirty="0"/>
              <a:t>Movimiento Nacional Revolucionario</a:t>
            </a:r>
          </a:p>
          <a:p>
            <a:pPr lvl="1">
              <a:buFont typeface="Wingdings" pitchFamily="2" charset="2"/>
              <a:buChar char="§"/>
            </a:pPr>
            <a:r>
              <a:rPr lang="es-ES" sz="1800" dirty="0"/>
              <a:t>Rivoluzione sociale e modernizzazione: riforma agraria, controllo economico delle risorse naturali da parte dello Stato, ampliamento partecipazione politica con voto universale </a:t>
            </a:r>
          </a:p>
          <a:p>
            <a:pPr lvl="1">
              <a:buFont typeface="Wingdings" pitchFamily="2" charset="2"/>
              <a:buChar char="§"/>
            </a:pPr>
            <a:endParaRPr lang="es-ES_tradnl" sz="1800" dirty="0"/>
          </a:p>
          <a:p>
            <a:pPr marL="342900" indent="-342900">
              <a:buFont typeface="+mj-lt"/>
              <a:buAutoNum type="arabicPeriod"/>
            </a:pPr>
            <a:r>
              <a:rPr lang="es-ES" sz="2200" dirty="0"/>
              <a:t>Guatemala 1944-1954</a:t>
            </a:r>
            <a:r>
              <a:rPr lang="es-ES_tradnl" sz="2200" dirty="0"/>
              <a:t> </a:t>
            </a:r>
          </a:p>
          <a:p>
            <a:pPr lvl="1">
              <a:buFont typeface="Wingdings" pitchFamily="2" charset="2"/>
              <a:buChar char="§"/>
            </a:pPr>
            <a:r>
              <a:rPr lang="es-ES" sz="1800" dirty="0"/>
              <a:t>Rivoluzione di ottobre 1944: nazionalista, sociale, democratica e di classe media</a:t>
            </a:r>
          </a:p>
          <a:p>
            <a:pPr lvl="1">
              <a:buFont typeface="Wingdings" pitchFamily="2" charset="2"/>
              <a:buChar char="§"/>
            </a:pPr>
            <a:r>
              <a:rPr lang="es-ES" sz="1800" dirty="0"/>
              <a:t>Riforma agraria (Arbenz, 1950-54)</a:t>
            </a:r>
          </a:p>
          <a:p>
            <a:pPr marL="342900" indent="-342900">
              <a:buFont typeface="+mj-lt"/>
              <a:buAutoNum type="arabicPeriod"/>
            </a:pPr>
            <a:endParaRPr lang="es-ES_tradnl" sz="2400" dirty="0"/>
          </a:p>
        </p:txBody>
      </p:sp>
      <p:sp>
        <p:nvSpPr>
          <p:cNvPr id="6" name="Marcador de número de diapositiva 5">
            <a:extLst>
              <a:ext uri="{FF2B5EF4-FFF2-40B4-BE49-F238E27FC236}">
                <a16:creationId xmlns:a16="http://schemas.microsoft.com/office/drawing/2014/main" id="{ACF388BD-DE9D-E44F-A224-294C0D90A605}"/>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3082998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289446-372E-4C7B-9918-197574090745}"/>
              </a:ext>
            </a:extLst>
          </p:cNvPr>
          <p:cNvSpPr>
            <a:spLocks noGrp="1"/>
          </p:cNvSpPr>
          <p:nvPr>
            <p:ph type="title"/>
          </p:nvPr>
        </p:nvSpPr>
        <p:spPr>
          <a:xfrm>
            <a:off x="2069488" y="142930"/>
            <a:ext cx="7729728" cy="1188720"/>
          </a:xfrm>
        </p:spPr>
        <p:txBody>
          <a:bodyPr/>
          <a:lstStyle/>
          <a:p>
            <a:r>
              <a:rPr lang="it-IT" dirty="0" err="1"/>
              <a:t>Shedding</a:t>
            </a:r>
            <a:r>
              <a:rPr lang="it-IT" dirty="0"/>
              <a:t> some light.. </a:t>
            </a:r>
          </a:p>
        </p:txBody>
      </p:sp>
      <p:sp>
        <p:nvSpPr>
          <p:cNvPr id="3" name="Segnaposto contenuto 2">
            <a:extLst>
              <a:ext uri="{FF2B5EF4-FFF2-40B4-BE49-F238E27FC236}">
                <a16:creationId xmlns:a16="http://schemas.microsoft.com/office/drawing/2014/main" id="{16B58A56-8416-497E-9E74-0283379502F7}"/>
              </a:ext>
            </a:extLst>
          </p:cNvPr>
          <p:cNvSpPr>
            <a:spLocks noGrp="1"/>
          </p:cNvSpPr>
          <p:nvPr>
            <p:ph idx="1"/>
          </p:nvPr>
        </p:nvSpPr>
        <p:spPr>
          <a:xfrm>
            <a:off x="514905" y="1331650"/>
            <a:ext cx="10838895" cy="4845313"/>
          </a:xfrm>
        </p:spPr>
        <p:txBody>
          <a:bodyPr>
            <a:noAutofit/>
          </a:bodyPr>
          <a:lstStyle/>
          <a:p>
            <a:pPr marL="0" indent="0">
              <a:buNone/>
            </a:pPr>
            <a:r>
              <a:rPr lang="en-US"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In the spring of 1995</a:t>
            </a:r>
            <a:r>
              <a:rPr lang="en-US" sz="2000" dirty="0">
                <a:effectLst/>
                <a:latin typeface="Calibri" panose="020F0502020204030204" pitchFamily="34" charset="0"/>
                <a:ea typeface="Calibri" panose="020F0502020204030204" pitchFamily="34" charset="0"/>
                <a:cs typeface="Times New Roman" panose="02020603050405020304" pitchFamily="18" charset="0"/>
              </a:rPr>
              <a:t>, several government agencies and civil society organizations publicly expressed their determination to shed light on the situation in Guatemala. Despite the pervasiveness of violence in this country’s recent history, this is another case that is not as well known .</a:t>
            </a:r>
          </a:p>
          <a:p>
            <a:endParaRPr lang="en-US" sz="2000" dirty="0">
              <a:latin typeface="Calibri" panose="020F0502020204030204" pitchFamily="34" charset="0"/>
              <a:cs typeface="Times New Roman" panose="02020603050405020304" pitchFamily="18" charset="0"/>
            </a:endParaRPr>
          </a:p>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In July 1994, after thirty-six years of brutal conflict, the government signed a human rights agreement with armed rebels and established a </a:t>
            </a:r>
            <a:r>
              <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Historical Clarification Commission (CEH) </a:t>
            </a:r>
          </a:p>
          <a:p>
            <a:pPr marL="0" indent="0">
              <a:buNone/>
            </a:pPr>
            <a:endParaRPr lang="en-US" sz="2000" dirty="0">
              <a:latin typeface="Calibri" panose="020F0502020204030204" pitchFamily="34" charset="0"/>
              <a:cs typeface="Times New Roman" panose="02020603050405020304" pitchFamily="18" charset="0"/>
            </a:endParaRPr>
          </a:p>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Guatemala events, moreover, would elicit an unprecedented public apology from president Clinton </a:t>
            </a:r>
            <a:r>
              <a:rPr lang="en-US"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during his visit to the country in March 1999, shortly after the publication of the CEH report</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it-IT" sz="2000" dirty="0"/>
          </a:p>
        </p:txBody>
      </p:sp>
      <p:pic>
        <p:nvPicPr>
          <p:cNvPr id="4" name="Immagine 3">
            <a:extLst>
              <a:ext uri="{FF2B5EF4-FFF2-40B4-BE49-F238E27FC236}">
                <a16:creationId xmlns:a16="http://schemas.microsoft.com/office/drawing/2014/main" id="{662751FA-7DC1-4E95-A07C-03F98082779B}"/>
              </a:ext>
            </a:extLst>
          </p:cNvPr>
          <p:cNvPicPr>
            <a:picLocks noChangeAspect="1"/>
          </p:cNvPicPr>
          <p:nvPr/>
        </p:nvPicPr>
        <p:blipFill>
          <a:blip r:embed="rId2"/>
          <a:stretch>
            <a:fillRect/>
          </a:stretch>
        </p:blipFill>
        <p:spPr>
          <a:xfrm>
            <a:off x="6194209" y="4995078"/>
            <a:ext cx="3899702" cy="2183833"/>
          </a:xfrm>
          <a:prstGeom prst="rect">
            <a:avLst/>
          </a:prstGeom>
        </p:spPr>
      </p:pic>
    </p:spTree>
    <p:extLst>
      <p:ext uri="{BB962C8B-B14F-4D97-AF65-F5344CB8AC3E}">
        <p14:creationId xmlns:p14="http://schemas.microsoft.com/office/powerpoint/2010/main" val="3185571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306532-E48C-4D5C-99F3-916B0994E2F7}"/>
              </a:ext>
            </a:extLst>
          </p:cNvPr>
          <p:cNvSpPr>
            <a:spLocks noGrp="1"/>
          </p:cNvSpPr>
          <p:nvPr>
            <p:ph type="title"/>
          </p:nvPr>
        </p:nvSpPr>
        <p:spPr>
          <a:xfrm>
            <a:off x="838200" y="365125"/>
            <a:ext cx="10241132" cy="1508063"/>
          </a:xfrm>
        </p:spPr>
        <p:txBody>
          <a:bodyPr>
            <a:normAutofit fontScale="90000"/>
          </a:bodyPr>
          <a:lstStyle/>
          <a:p>
            <a:r>
              <a:rPr lang="it-IT" sz="4000" dirty="0" err="1">
                <a:solidFill>
                  <a:srgbClr val="7030A0"/>
                </a:solidFill>
              </a:rPr>
              <a:t>President</a:t>
            </a:r>
            <a:r>
              <a:rPr lang="it-IT" sz="4000" dirty="0">
                <a:solidFill>
                  <a:srgbClr val="7030A0"/>
                </a:solidFill>
              </a:rPr>
              <a:t> Bill Clinton </a:t>
            </a:r>
            <a:r>
              <a:rPr lang="it-IT" sz="4000" dirty="0" err="1">
                <a:solidFill>
                  <a:srgbClr val="7030A0"/>
                </a:solidFill>
              </a:rPr>
              <a:t>apologizes</a:t>
            </a:r>
            <a:r>
              <a:rPr lang="it-IT" sz="4000" dirty="0">
                <a:solidFill>
                  <a:srgbClr val="7030A0"/>
                </a:solidFill>
              </a:rPr>
              <a:t>- March 1999 </a:t>
            </a:r>
            <a:r>
              <a:rPr lang="it-IT" dirty="0"/>
              <a:t/>
            </a:r>
            <a:br>
              <a:rPr lang="it-IT" dirty="0"/>
            </a:br>
            <a:endParaRPr lang="it-IT" dirty="0"/>
          </a:p>
        </p:txBody>
      </p:sp>
      <p:sp>
        <p:nvSpPr>
          <p:cNvPr id="3" name="Segnaposto contenuto 2">
            <a:extLst>
              <a:ext uri="{FF2B5EF4-FFF2-40B4-BE49-F238E27FC236}">
                <a16:creationId xmlns:a16="http://schemas.microsoft.com/office/drawing/2014/main" id="{A5DAB0CA-8EF3-460F-AD79-F44D6622DF0D}"/>
              </a:ext>
            </a:extLst>
          </p:cNvPr>
          <p:cNvSpPr>
            <a:spLocks noGrp="1"/>
          </p:cNvSpPr>
          <p:nvPr>
            <p:ph idx="1"/>
          </p:nvPr>
        </p:nvSpPr>
        <p:spPr>
          <a:xfrm>
            <a:off x="488272" y="1216241"/>
            <a:ext cx="10865528" cy="4960723"/>
          </a:xfrm>
        </p:spPr>
        <p:txBody>
          <a:bodyPr>
            <a:normAutofit/>
          </a:bodyPr>
          <a:lstStyle/>
          <a:p>
            <a:r>
              <a:rPr lang="it-IT"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https://www.theguardian.com/world/1999/mar/12/jeremylennard.martinkettle</a:t>
            </a:r>
            <a:endParaRPr lang="it-IT"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it-IT" sz="1800" b="0" dirty="0">
              <a:effectLst/>
              <a:latin typeface="Georgia" panose="02040502050405020303" pitchFamily="18" charset="0"/>
              <a:ea typeface="Times New Roman" panose="02020603050405020304" pitchFamily="18" charset="0"/>
            </a:endParaRPr>
          </a:p>
          <a:p>
            <a:pPr fontAlgn="base"/>
            <a:r>
              <a:rPr lang="it-IT" sz="3200" b="1" dirty="0">
                <a:solidFill>
                  <a:srgbClr val="00B050"/>
                </a:solidFill>
                <a:effectLst/>
                <a:latin typeface="Georgia" panose="02040502050405020303" pitchFamily="18" charset="0"/>
                <a:ea typeface="Times New Roman" panose="02020603050405020304" pitchFamily="18" charset="0"/>
              </a:rPr>
              <a:t>Clinton </a:t>
            </a:r>
            <a:r>
              <a:rPr lang="it-IT" sz="3200" b="1" dirty="0" err="1">
                <a:solidFill>
                  <a:srgbClr val="00B050"/>
                </a:solidFill>
                <a:effectLst/>
                <a:latin typeface="Georgia" panose="02040502050405020303" pitchFamily="18" charset="0"/>
                <a:ea typeface="Times New Roman" panose="02020603050405020304" pitchFamily="18" charset="0"/>
              </a:rPr>
              <a:t>apology</a:t>
            </a:r>
            <a:r>
              <a:rPr lang="it-IT" sz="3200" b="1" dirty="0">
                <a:solidFill>
                  <a:srgbClr val="00B050"/>
                </a:solidFill>
                <a:effectLst/>
                <a:latin typeface="Georgia" panose="02040502050405020303" pitchFamily="18" charset="0"/>
                <a:ea typeface="Times New Roman" panose="02020603050405020304" pitchFamily="18" charset="0"/>
              </a:rPr>
              <a:t> to Guatemala</a:t>
            </a:r>
            <a:endParaRPr lang="it-IT" sz="3200" b="1" dirty="0">
              <a:solidFill>
                <a:srgbClr val="00B050"/>
              </a:solidFill>
              <a:effectLst/>
              <a:latin typeface="Times New Roman" panose="02020603050405020304" pitchFamily="18" charset="0"/>
              <a:ea typeface="Times New Roman" panose="02020603050405020304" pitchFamily="18" charset="0"/>
            </a:endParaRPr>
          </a:p>
          <a:p>
            <a:pPr fontAlgn="base">
              <a:lnSpc>
                <a:spcPts val="1500"/>
              </a:lnSpc>
              <a:spcAft>
                <a:spcPts val="800"/>
              </a:spcAft>
            </a:pPr>
            <a:r>
              <a:rPr lang="it-IT" sz="1800" b="1" dirty="0">
                <a:effectLst/>
                <a:latin typeface="Georgia" panose="02040502050405020303" pitchFamily="18" charset="0"/>
                <a:ea typeface="Calibri" panose="020F0502020204030204" pitchFamily="34" charset="0"/>
                <a:cs typeface="Times New Roman" panose="02020603050405020304" pitchFamily="18" charset="0"/>
              </a:rPr>
              <a:t>Leader </a:t>
            </a:r>
            <a:r>
              <a:rPr lang="it-IT" sz="1800" b="1" dirty="0" err="1">
                <a:effectLst/>
                <a:latin typeface="Georgia" panose="02040502050405020303" pitchFamily="18" charset="0"/>
                <a:ea typeface="Calibri" panose="020F0502020204030204" pitchFamily="34" charset="0"/>
                <a:cs typeface="Times New Roman" panose="02020603050405020304" pitchFamily="18" charset="0"/>
              </a:rPr>
              <a:t>is</a:t>
            </a:r>
            <a:r>
              <a:rPr lang="it-IT" sz="1800" b="1" dirty="0">
                <a:effectLst/>
                <a:latin typeface="Georgia" panose="02040502050405020303" pitchFamily="18" charset="0"/>
                <a:ea typeface="Calibri" panose="020F0502020204030204" pitchFamily="34" charset="0"/>
                <a:cs typeface="Times New Roman" panose="02020603050405020304" pitchFamily="18" charset="0"/>
              </a:rPr>
              <a:t> first </a:t>
            </a:r>
            <a:r>
              <a:rPr lang="it-IT" sz="1800" b="1" dirty="0" err="1">
                <a:effectLst/>
                <a:latin typeface="Georgia" panose="02040502050405020303" pitchFamily="18" charset="0"/>
                <a:ea typeface="Calibri" panose="020F0502020204030204" pitchFamily="34" charset="0"/>
                <a:cs typeface="Times New Roman" panose="02020603050405020304" pitchFamily="18" charset="0"/>
              </a:rPr>
              <a:t>president</a:t>
            </a:r>
            <a:r>
              <a:rPr lang="it-IT" sz="1800" b="1" dirty="0">
                <a:effectLst/>
                <a:latin typeface="Georgia" panose="02040502050405020303" pitchFamily="18" charset="0"/>
                <a:ea typeface="Calibri" panose="020F0502020204030204" pitchFamily="34" charset="0"/>
                <a:cs typeface="Times New Roman" panose="02020603050405020304" pitchFamily="18" charset="0"/>
              </a:rPr>
              <a:t> to </a:t>
            </a:r>
            <a:r>
              <a:rPr lang="it-IT" sz="1800" b="1" dirty="0" err="1">
                <a:effectLst/>
                <a:latin typeface="Georgia" panose="02040502050405020303" pitchFamily="18" charset="0"/>
                <a:ea typeface="Calibri" panose="020F0502020204030204" pitchFamily="34" charset="0"/>
                <a:cs typeface="Times New Roman" panose="02020603050405020304" pitchFamily="18" charset="0"/>
              </a:rPr>
              <a:t>admit</a:t>
            </a:r>
            <a:r>
              <a:rPr lang="it-IT" sz="1800" b="1" dirty="0">
                <a:effectLst/>
                <a:latin typeface="Georgia" panose="02040502050405020303" pitchFamily="18" charset="0"/>
                <a:ea typeface="Calibri" panose="020F0502020204030204" pitchFamily="34" charset="0"/>
                <a:cs typeface="Times New Roman" panose="02020603050405020304" pitchFamily="18" charset="0"/>
              </a:rPr>
              <a:t> US </a:t>
            </a:r>
            <a:r>
              <a:rPr lang="it-IT" sz="1800" b="1" dirty="0" err="1">
                <a:effectLst/>
                <a:latin typeface="Georgia" panose="02040502050405020303" pitchFamily="18" charset="0"/>
                <a:ea typeface="Calibri" panose="020F0502020204030204" pitchFamily="34" charset="0"/>
                <a:cs typeface="Times New Roman" panose="02020603050405020304" pitchFamily="18" charset="0"/>
              </a:rPr>
              <a:t>role</a:t>
            </a:r>
            <a:r>
              <a:rPr lang="it-IT" sz="1800" b="1" dirty="0">
                <a:effectLst/>
                <a:latin typeface="Georgia" panose="02040502050405020303" pitchFamily="18" charset="0"/>
                <a:ea typeface="Calibri" panose="020F0502020204030204" pitchFamily="34" charset="0"/>
                <a:cs typeface="Times New Roman" panose="02020603050405020304" pitchFamily="18" charset="0"/>
              </a:rPr>
              <a:t> in </a:t>
            </a:r>
            <a:r>
              <a:rPr lang="it-IT" sz="1800" b="1" dirty="0" err="1">
                <a:effectLst/>
                <a:latin typeface="Georgia" panose="02040502050405020303" pitchFamily="18" charset="0"/>
                <a:ea typeface="Calibri" panose="020F0502020204030204" pitchFamily="34" charset="0"/>
                <a:cs typeface="Times New Roman" panose="02020603050405020304" pitchFamily="18" charset="0"/>
              </a:rPr>
              <a:t>slaughter</a:t>
            </a:r>
            <a:r>
              <a:rPr lang="it-IT" sz="1800" b="1" dirty="0">
                <a:effectLst/>
                <a:latin typeface="Georgia" panose="02040502050405020303" pitchFamily="18" charset="0"/>
                <a:ea typeface="Calibri" panose="020F0502020204030204" pitchFamily="34" charset="0"/>
                <a:cs typeface="Times New Roman" panose="02020603050405020304" pitchFamily="18" charset="0"/>
              </a:rPr>
              <a:t> of </a:t>
            </a:r>
            <a:r>
              <a:rPr lang="it-IT" sz="1800" b="1" dirty="0" err="1">
                <a:effectLst/>
                <a:latin typeface="Georgia" panose="02040502050405020303" pitchFamily="18" charset="0"/>
                <a:ea typeface="Calibri" panose="020F0502020204030204" pitchFamily="34" charset="0"/>
                <a:cs typeface="Times New Roman" panose="02020603050405020304" pitchFamily="18" charset="0"/>
              </a:rPr>
              <a:t>thousands</a:t>
            </a:r>
            <a:r>
              <a:rPr lang="it-IT" sz="1800" b="1" dirty="0">
                <a:effectLst/>
                <a:latin typeface="Georgia" panose="02040502050405020303" pitchFamily="18" charset="0"/>
                <a:ea typeface="Calibri" panose="020F0502020204030204" pitchFamily="34" charset="0"/>
                <a:cs typeface="Times New Roman" panose="02020603050405020304" pitchFamily="18" charset="0"/>
              </a:rPr>
              <a:t> of </a:t>
            </a:r>
            <a:r>
              <a:rPr lang="it-IT" sz="1800" b="1" dirty="0" err="1">
                <a:effectLst/>
                <a:latin typeface="Georgia" panose="02040502050405020303" pitchFamily="18" charset="0"/>
                <a:ea typeface="Calibri" panose="020F0502020204030204" pitchFamily="34" charset="0"/>
                <a:cs typeface="Times New Roman" panose="02020603050405020304" pitchFamily="18" charset="0"/>
              </a:rPr>
              <a:t>civilians</a:t>
            </a:r>
            <a:r>
              <a:rPr lang="it-IT" sz="1800" b="1" dirty="0">
                <a:effectLst/>
                <a:latin typeface="Georgia" panose="02040502050405020303" pitchFamily="18" charset="0"/>
                <a:ea typeface="Calibri" panose="020F0502020204030204" pitchFamily="34" charset="0"/>
                <a:cs typeface="Times New Roman" panose="02020603050405020304" pitchFamily="18" charset="0"/>
              </a:rPr>
              <a:t> in 36-year </a:t>
            </a:r>
            <a:r>
              <a:rPr lang="it-IT" sz="1800" b="1" dirty="0" err="1">
                <a:effectLst/>
                <a:latin typeface="Georgia" panose="02040502050405020303" pitchFamily="18" charset="0"/>
                <a:ea typeface="Calibri" panose="020F0502020204030204" pitchFamily="34" charset="0"/>
                <a:cs typeface="Times New Roman" panose="02020603050405020304" pitchFamily="18" charset="0"/>
              </a:rPr>
              <a:t>civil</a:t>
            </a:r>
            <a:r>
              <a:rPr lang="it-IT" sz="1800" b="1" dirty="0">
                <a:effectLst/>
                <a:latin typeface="Georgia" panose="02040502050405020303" pitchFamily="18" charset="0"/>
                <a:ea typeface="Calibri" panose="020F0502020204030204" pitchFamily="34" charset="0"/>
                <a:cs typeface="Times New Roman" panose="02020603050405020304" pitchFamily="18" charset="0"/>
              </a:rPr>
              <a:t> war</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it-IT" sz="1800" dirty="0" err="1">
                <a:solidFill>
                  <a:srgbClr val="121212"/>
                </a:solidFill>
                <a:effectLst/>
                <a:latin typeface="Georgia" panose="02040502050405020303" pitchFamily="18" charset="0"/>
                <a:ea typeface="Times New Roman" panose="02020603050405020304" pitchFamily="18" charset="0"/>
              </a:rPr>
              <a:t>Mr</a:t>
            </a:r>
            <a:r>
              <a:rPr lang="it-IT" sz="1800" dirty="0">
                <a:solidFill>
                  <a:srgbClr val="121212"/>
                </a:solidFill>
                <a:effectLst/>
                <a:latin typeface="Georgia" panose="02040502050405020303" pitchFamily="18" charset="0"/>
                <a:ea typeface="Times New Roman" panose="02020603050405020304" pitchFamily="18" charset="0"/>
              </a:rPr>
              <a:t> Clinton made the </a:t>
            </a:r>
            <a:r>
              <a:rPr lang="it-IT" sz="1800" dirty="0" err="1">
                <a:solidFill>
                  <a:srgbClr val="121212"/>
                </a:solidFill>
                <a:effectLst/>
                <a:latin typeface="Georgia" panose="02040502050405020303" pitchFamily="18" charset="0"/>
                <a:ea typeface="Times New Roman" panose="02020603050405020304" pitchFamily="18" charset="0"/>
              </a:rPr>
              <a:t>apology</a:t>
            </a:r>
            <a:r>
              <a:rPr lang="it-IT" sz="1800" dirty="0">
                <a:solidFill>
                  <a:srgbClr val="121212"/>
                </a:solidFill>
                <a:effectLst/>
                <a:latin typeface="Georgia" panose="02040502050405020303" pitchFamily="18" charset="0"/>
                <a:ea typeface="Times New Roman" panose="02020603050405020304" pitchFamily="18" charset="0"/>
              </a:rPr>
              <a:t> in </a:t>
            </a:r>
            <a:r>
              <a:rPr lang="it-IT" sz="1800" u="sng" dirty="0">
                <a:solidFill>
                  <a:srgbClr val="C70000"/>
                </a:solidFill>
                <a:effectLst/>
                <a:latin typeface="Georgia" panose="02040502050405020303" pitchFamily="18" charset="0"/>
                <a:ea typeface="Times New Roman" panose="02020603050405020304" pitchFamily="18" charset="0"/>
                <a:hlinkClick r:id="rId3"/>
              </a:rPr>
              <a:t>Guatemala</a:t>
            </a:r>
            <a:r>
              <a:rPr lang="it-IT" sz="1800" dirty="0">
                <a:solidFill>
                  <a:srgbClr val="121212"/>
                </a:solidFill>
                <a:effectLst/>
                <a:latin typeface="Georgia" panose="02040502050405020303" pitchFamily="18" charset="0"/>
                <a:ea typeface="Times New Roman" panose="02020603050405020304" pitchFamily="18" charset="0"/>
              </a:rPr>
              <a:t> City </a:t>
            </a:r>
            <a:r>
              <a:rPr lang="it-IT" sz="1800" dirty="0" err="1">
                <a:solidFill>
                  <a:srgbClr val="121212"/>
                </a:solidFill>
                <a:effectLst/>
                <a:latin typeface="Georgia" panose="02040502050405020303" pitchFamily="18" charset="0"/>
                <a:ea typeface="Times New Roman" panose="02020603050405020304" pitchFamily="18" charset="0"/>
              </a:rPr>
              <a:t>during</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his</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current</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four-nation</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visit</a:t>
            </a:r>
            <a:r>
              <a:rPr lang="it-IT" sz="1800" dirty="0">
                <a:solidFill>
                  <a:srgbClr val="121212"/>
                </a:solidFill>
                <a:effectLst/>
                <a:latin typeface="Georgia" panose="02040502050405020303" pitchFamily="18" charset="0"/>
                <a:ea typeface="Times New Roman" panose="02020603050405020304" pitchFamily="18" charset="0"/>
              </a:rPr>
              <a:t> to </a:t>
            </a:r>
            <a:r>
              <a:rPr lang="it-IT" sz="1800" dirty="0" err="1">
                <a:solidFill>
                  <a:srgbClr val="121212"/>
                </a:solidFill>
                <a:effectLst/>
                <a:latin typeface="Georgia" panose="02040502050405020303" pitchFamily="18" charset="0"/>
                <a:ea typeface="Times New Roman" panose="02020603050405020304" pitchFamily="18" charset="0"/>
              </a:rPr>
              <a:t>central</a:t>
            </a:r>
            <a:r>
              <a:rPr lang="it-IT" sz="1800" dirty="0">
                <a:solidFill>
                  <a:srgbClr val="121212"/>
                </a:solidFill>
                <a:effectLst/>
                <a:latin typeface="Georgia" panose="02040502050405020303" pitchFamily="18" charset="0"/>
                <a:ea typeface="Times New Roman" panose="02020603050405020304" pitchFamily="18" charset="0"/>
              </a:rPr>
              <a:t> America. </a:t>
            </a:r>
            <a:r>
              <a:rPr lang="it-IT" sz="1800" dirty="0" err="1">
                <a:solidFill>
                  <a:srgbClr val="121212"/>
                </a:solidFill>
                <a:effectLst/>
                <a:latin typeface="Georgia" panose="02040502050405020303" pitchFamily="18" charset="0"/>
                <a:ea typeface="Times New Roman" panose="02020603050405020304" pitchFamily="18" charset="0"/>
              </a:rPr>
              <a:t>It</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followed</a:t>
            </a:r>
            <a:r>
              <a:rPr lang="it-IT" sz="1800" dirty="0">
                <a:solidFill>
                  <a:srgbClr val="121212"/>
                </a:solidFill>
                <a:effectLst/>
                <a:latin typeface="Georgia" panose="02040502050405020303" pitchFamily="18" charset="0"/>
                <a:ea typeface="Times New Roman" panose="02020603050405020304" pitchFamily="18" charset="0"/>
              </a:rPr>
              <a:t> the </a:t>
            </a:r>
            <a:r>
              <a:rPr lang="it-IT" sz="1800" dirty="0" err="1">
                <a:solidFill>
                  <a:srgbClr val="121212"/>
                </a:solidFill>
                <a:effectLst/>
                <a:latin typeface="Georgia" panose="02040502050405020303" pitchFamily="18" charset="0"/>
                <a:ea typeface="Times New Roman" panose="02020603050405020304" pitchFamily="18" charset="0"/>
              </a:rPr>
              <a:t>publication</a:t>
            </a:r>
            <a:r>
              <a:rPr lang="it-IT" sz="1800" dirty="0">
                <a:solidFill>
                  <a:srgbClr val="121212"/>
                </a:solidFill>
                <a:effectLst/>
                <a:latin typeface="Georgia" panose="02040502050405020303" pitchFamily="18" charset="0"/>
                <a:ea typeface="Times New Roman" panose="02020603050405020304" pitchFamily="18" charset="0"/>
              </a:rPr>
              <a:t> last </a:t>
            </a:r>
            <a:r>
              <a:rPr lang="it-IT" sz="1800" dirty="0" err="1">
                <a:solidFill>
                  <a:srgbClr val="121212"/>
                </a:solidFill>
                <a:effectLst/>
                <a:latin typeface="Georgia" panose="02040502050405020303" pitchFamily="18" charset="0"/>
                <a:ea typeface="Times New Roman" panose="02020603050405020304" pitchFamily="18" charset="0"/>
              </a:rPr>
              <a:t>month</a:t>
            </a:r>
            <a:r>
              <a:rPr lang="it-IT" sz="1800" dirty="0">
                <a:solidFill>
                  <a:srgbClr val="121212"/>
                </a:solidFill>
                <a:effectLst/>
                <a:latin typeface="Georgia" panose="02040502050405020303" pitchFamily="18" charset="0"/>
                <a:ea typeface="Times New Roman" panose="02020603050405020304" pitchFamily="18" charset="0"/>
              </a:rPr>
              <a:t> of the </a:t>
            </a:r>
            <a:r>
              <a:rPr lang="it-IT" sz="1800" dirty="0" err="1">
                <a:solidFill>
                  <a:srgbClr val="121212"/>
                </a:solidFill>
                <a:effectLst/>
                <a:latin typeface="Georgia" panose="02040502050405020303" pitchFamily="18" charset="0"/>
                <a:ea typeface="Times New Roman" panose="02020603050405020304" pitchFamily="18" charset="0"/>
              </a:rPr>
              <a:t>findings</a:t>
            </a:r>
            <a:r>
              <a:rPr lang="it-IT" sz="1800" dirty="0">
                <a:solidFill>
                  <a:srgbClr val="121212"/>
                </a:solidFill>
                <a:effectLst/>
                <a:latin typeface="Georgia" panose="02040502050405020303" pitchFamily="18" charset="0"/>
                <a:ea typeface="Times New Roman" panose="02020603050405020304" pitchFamily="18" charset="0"/>
              </a:rPr>
              <a:t> of the </a:t>
            </a:r>
            <a:r>
              <a:rPr lang="it-IT" sz="1800" dirty="0" err="1">
                <a:solidFill>
                  <a:srgbClr val="121212"/>
                </a:solidFill>
                <a:effectLst/>
                <a:latin typeface="Georgia" panose="02040502050405020303" pitchFamily="18" charset="0"/>
                <a:ea typeface="Times New Roman" panose="02020603050405020304" pitchFamily="18" charset="0"/>
              </a:rPr>
              <a:t>independent</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Historical</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Clarification</a:t>
            </a:r>
            <a:r>
              <a:rPr lang="it-IT" sz="1800" dirty="0">
                <a:solidFill>
                  <a:srgbClr val="121212"/>
                </a:solidFill>
                <a:effectLst/>
                <a:latin typeface="Georgia" panose="02040502050405020303" pitchFamily="18" charset="0"/>
                <a:ea typeface="Times New Roman" panose="02020603050405020304" pitchFamily="18" charset="0"/>
              </a:rPr>
              <a:t> Commission </a:t>
            </a:r>
            <a:r>
              <a:rPr lang="it-IT" sz="1800" dirty="0" err="1">
                <a:solidFill>
                  <a:srgbClr val="121212"/>
                </a:solidFill>
                <a:effectLst/>
                <a:latin typeface="Georgia" panose="02040502050405020303" pitchFamily="18" charset="0"/>
                <a:ea typeface="Times New Roman" panose="02020603050405020304" pitchFamily="18" charset="0"/>
              </a:rPr>
              <a:t>which</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concluded</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that</a:t>
            </a:r>
            <a:r>
              <a:rPr lang="it-IT" sz="1800" dirty="0">
                <a:solidFill>
                  <a:srgbClr val="121212"/>
                </a:solidFill>
                <a:effectLst/>
                <a:latin typeface="Georgia" panose="02040502050405020303" pitchFamily="18" charset="0"/>
                <a:ea typeface="Times New Roman" panose="02020603050405020304" pitchFamily="18" charset="0"/>
              </a:rPr>
              <a:t> the US </a:t>
            </a:r>
            <a:r>
              <a:rPr lang="it-IT" sz="1800" dirty="0" err="1">
                <a:solidFill>
                  <a:srgbClr val="121212"/>
                </a:solidFill>
                <a:effectLst/>
                <a:latin typeface="Georgia" panose="02040502050405020303" pitchFamily="18" charset="0"/>
                <a:ea typeface="Times New Roman" panose="02020603050405020304" pitchFamily="18" charset="0"/>
              </a:rPr>
              <a:t>was</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responsible</a:t>
            </a:r>
            <a:r>
              <a:rPr lang="it-IT" sz="1800" dirty="0">
                <a:solidFill>
                  <a:srgbClr val="121212"/>
                </a:solidFill>
                <a:effectLst/>
                <a:latin typeface="Georgia" panose="02040502050405020303" pitchFamily="18" charset="0"/>
                <a:ea typeface="Times New Roman" panose="02020603050405020304" pitchFamily="18" charset="0"/>
              </a:rPr>
              <a:t> for </a:t>
            </a:r>
            <a:r>
              <a:rPr lang="it-IT" sz="1800" dirty="0" err="1">
                <a:solidFill>
                  <a:srgbClr val="121212"/>
                </a:solidFill>
                <a:effectLst/>
                <a:latin typeface="Georgia" panose="02040502050405020303" pitchFamily="18" charset="0"/>
                <a:ea typeface="Times New Roman" panose="02020603050405020304" pitchFamily="18" charset="0"/>
              </a:rPr>
              <a:t>most</a:t>
            </a:r>
            <a:r>
              <a:rPr lang="it-IT" sz="1800" dirty="0">
                <a:solidFill>
                  <a:srgbClr val="121212"/>
                </a:solidFill>
                <a:effectLst/>
                <a:latin typeface="Georgia" panose="02040502050405020303" pitchFamily="18" charset="0"/>
                <a:ea typeface="Times New Roman" panose="02020603050405020304" pitchFamily="18" charset="0"/>
              </a:rPr>
              <a:t> of the human </a:t>
            </a:r>
            <a:r>
              <a:rPr lang="it-IT" sz="1800" dirty="0" err="1">
                <a:solidFill>
                  <a:srgbClr val="121212"/>
                </a:solidFill>
                <a:effectLst/>
                <a:latin typeface="Georgia" panose="02040502050405020303" pitchFamily="18" charset="0"/>
                <a:ea typeface="Times New Roman" panose="02020603050405020304" pitchFamily="18" charset="0"/>
              </a:rPr>
              <a:t>rights</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abuses</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committed</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during</a:t>
            </a:r>
            <a:r>
              <a:rPr lang="it-IT" sz="1800" dirty="0">
                <a:solidFill>
                  <a:srgbClr val="121212"/>
                </a:solidFill>
                <a:effectLst/>
                <a:latin typeface="Georgia" panose="02040502050405020303" pitchFamily="18" charset="0"/>
                <a:ea typeface="Times New Roman" panose="02020603050405020304" pitchFamily="18" charset="0"/>
              </a:rPr>
              <a:t> the 36-year war in </a:t>
            </a:r>
            <a:r>
              <a:rPr lang="it-IT" sz="1800" dirty="0" err="1">
                <a:solidFill>
                  <a:srgbClr val="121212"/>
                </a:solidFill>
                <a:effectLst/>
                <a:latin typeface="Georgia" panose="02040502050405020303" pitchFamily="18" charset="0"/>
                <a:ea typeface="Times New Roman" panose="02020603050405020304" pitchFamily="18" charset="0"/>
              </a:rPr>
              <a:t>which</a:t>
            </a:r>
            <a:r>
              <a:rPr lang="it-IT" sz="1800" dirty="0">
                <a:solidFill>
                  <a:srgbClr val="121212"/>
                </a:solidFill>
                <a:effectLst/>
                <a:latin typeface="Georgia" panose="02040502050405020303" pitchFamily="18" charset="0"/>
                <a:ea typeface="Times New Roman" panose="02020603050405020304" pitchFamily="18" charset="0"/>
              </a:rPr>
              <a:t> 200,000 people </a:t>
            </a:r>
            <a:r>
              <a:rPr lang="it-IT" sz="1800" dirty="0" err="1">
                <a:solidFill>
                  <a:srgbClr val="121212"/>
                </a:solidFill>
                <a:effectLst/>
                <a:latin typeface="Georgia" panose="02040502050405020303" pitchFamily="18" charset="0"/>
                <a:ea typeface="Times New Roman" panose="02020603050405020304" pitchFamily="18" charset="0"/>
              </a:rPr>
              <a:t>died</a:t>
            </a:r>
            <a:r>
              <a:rPr lang="it-IT" sz="1800" dirty="0">
                <a:solidFill>
                  <a:srgbClr val="121212"/>
                </a:solidFill>
                <a:effectLst/>
                <a:latin typeface="Georgia" panose="02040502050405020303" pitchFamily="18" charset="0"/>
                <a:ea typeface="Times New Roman" panose="02020603050405020304" pitchFamily="18" charset="0"/>
              </a:rPr>
              <a:t>.</a:t>
            </a:r>
            <a:endParaRPr lang="it-IT" sz="1800" dirty="0">
              <a:effectLst/>
              <a:latin typeface="Times New Roman" panose="02020603050405020304" pitchFamily="18" charset="0"/>
              <a:ea typeface="Times New Roman" panose="02020603050405020304" pitchFamily="18" charset="0"/>
            </a:endParaRPr>
          </a:p>
          <a:p>
            <a:r>
              <a:rPr lang="it-IT" sz="1800" dirty="0">
                <a:solidFill>
                  <a:srgbClr val="121212"/>
                </a:solidFill>
                <a:effectLst/>
                <a:latin typeface="Georgia" panose="02040502050405020303" pitchFamily="18" charset="0"/>
                <a:ea typeface="Times New Roman" panose="02020603050405020304" pitchFamily="18" charset="0"/>
              </a:rPr>
              <a:t>«</a:t>
            </a:r>
            <a:r>
              <a:rPr lang="it-IT" sz="1800" dirty="0" err="1">
                <a:solidFill>
                  <a:srgbClr val="121212"/>
                </a:solidFill>
                <a:effectLst/>
                <a:latin typeface="Georgia" panose="02040502050405020303" pitchFamily="18" charset="0"/>
                <a:ea typeface="Times New Roman" panose="02020603050405020304" pitchFamily="18" charset="0"/>
              </a:rPr>
              <a:t>It</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is</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important</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that</a:t>
            </a:r>
            <a:r>
              <a:rPr lang="it-IT" sz="1800" dirty="0">
                <a:solidFill>
                  <a:srgbClr val="121212"/>
                </a:solidFill>
                <a:effectLst/>
                <a:latin typeface="Georgia" panose="02040502050405020303" pitchFamily="18" charset="0"/>
                <a:ea typeface="Times New Roman" panose="02020603050405020304" pitchFamily="18" charset="0"/>
              </a:rPr>
              <a:t> I state </a:t>
            </a:r>
            <a:r>
              <a:rPr lang="it-IT" sz="1800" dirty="0" err="1">
                <a:solidFill>
                  <a:srgbClr val="121212"/>
                </a:solidFill>
                <a:effectLst/>
                <a:latin typeface="Georgia" panose="02040502050405020303" pitchFamily="18" charset="0"/>
                <a:ea typeface="Times New Roman" panose="02020603050405020304" pitchFamily="18" charset="0"/>
              </a:rPr>
              <a:t>clearly</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that</a:t>
            </a:r>
            <a:r>
              <a:rPr lang="it-IT" sz="1800" dirty="0">
                <a:solidFill>
                  <a:srgbClr val="121212"/>
                </a:solidFill>
                <a:effectLst/>
                <a:latin typeface="Georgia" panose="02040502050405020303" pitchFamily="18" charset="0"/>
                <a:ea typeface="Times New Roman" panose="02020603050405020304" pitchFamily="18" charset="0"/>
              </a:rPr>
              <a:t> support for </a:t>
            </a:r>
            <a:r>
              <a:rPr lang="it-IT" sz="1800" dirty="0" err="1">
                <a:solidFill>
                  <a:srgbClr val="121212"/>
                </a:solidFill>
                <a:effectLst/>
                <a:latin typeface="Georgia" panose="02040502050405020303" pitchFamily="18" charset="0"/>
                <a:ea typeface="Times New Roman" panose="02020603050405020304" pitchFamily="18" charset="0"/>
              </a:rPr>
              <a:t>military</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forces</a:t>
            </a:r>
            <a:r>
              <a:rPr lang="it-IT" sz="1800" dirty="0">
                <a:solidFill>
                  <a:srgbClr val="121212"/>
                </a:solidFill>
                <a:effectLst/>
                <a:latin typeface="Georgia" panose="02040502050405020303" pitchFamily="18" charset="0"/>
                <a:ea typeface="Times New Roman" panose="02020603050405020304" pitchFamily="18" charset="0"/>
              </a:rPr>
              <a:t> or intelligence </a:t>
            </a:r>
            <a:r>
              <a:rPr lang="it-IT" sz="1800" dirty="0" err="1">
                <a:solidFill>
                  <a:srgbClr val="121212"/>
                </a:solidFill>
                <a:effectLst/>
                <a:latin typeface="Georgia" panose="02040502050405020303" pitchFamily="18" charset="0"/>
                <a:ea typeface="Times New Roman" panose="02020603050405020304" pitchFamily="18" charset="0"/>
              </a:rPr>
              <a:t>units</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which</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engaged</a:t>
            </a:r>
            <a:r>
              <a:rPr lang="it-IT" sz="1800" dirty="0">
                <a:solidFill>
                  <a:srgbClr val="121212"/>
                </a:solidFill>
                <a:effectLst/>
                <a:latin typeface="Georgia" panose="02040502050405020303" pitchFamily="18" charset="0"/>
                <a:ea typeface="Times New Roman" panose="02020603050405020304" pitchFamily="18" charset="0"/>
              </a:rPr>
              <a:t> in </a:t>
            </a:r>
            <a:r>
              <a:rPr lang="it-IT" sz="1800" dirty="0" err="1">
                <a:solidFill>
                  <a:srgbClr val="121212"/>
                </a:solidFill>
                <a:effectLst/>
                <a:latin typeface="Georgia" panose="02040502050405020303" pitchFamily="18" charset="0"/>
                <a:ea typeface="Times New Roman" panose="02020603050405020304" pitchFamily="18" charset="0"/>
              </a:rPr>
              <a:t>violent</a:t>
            </a:r>
            <a:r>
              <a:rPr lang="it-IT" sz="1800" dirty="0">
                <a:solidFill>
                  <a:srgbClr val="121212"/>
                </a:solidFill>
                <a:effectLst/>
                <a:latin typeface="Georgia" panose="02040502050405020303" pitchFamily="18" charset="0"/>
                <a:ea typeface="Times New Roman" panose="02020603050405020304" pitchFamily="18" charset="0"/>
              </a:rPr>
              <a:t> and </a:t>
            </a:r>
            <a:r>
              <a:rPr lang="it-IT" sz="1800" dirty="0" err="1">
                <a:solidFill>
                  <a:srgbClr val="121212"/>
                </a:solidFill>
                <a:effectLst/>
                <a:latin typeface="Georgia" panose="02040502050405020303" pitchFamily="18" charset="0"/>
                <a:ea typeface="Times New Roman" panose="02020603050405020304" pitchFamily="18" charset="0"/>
              </a:rPr>
              <a:t>widespread</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repression</a:t>
            </a:r>
            <a:r>
              <a:rPr lang="it-IT" sz="1800" dirty="0">
                <a:solidFill>
                  <a:srgbClr val="121212"/>
                </a:solidFill>
                <a:effectLst/>
                <a:latin typeface="Georgia" panose="02040502050405020303" pitchFamily="18" charset="0"/>
                <a:ea typeface="Times New Roman" panose="02020603050405020304" pitchFamily="18" charset="0"/>
              </a:rPr>
              <a:t> of the </a:t>
            </a:r>
            <a:r>
              <a:rPr lang="it-IT" sz="1800" dirty="0" err="1">
                <a:solidFill>
                  <a:srgbClr val="121212"/>
                </a:solidFill>
                <a:effectLst/>
                <a:latin typeface="Georgia" panose="02040502050405020303" pitchFamily="18" charset="0"/>
                <a:ea typeface="Times New Roman" panose="02020603050405020304" pitchFamily="18" charset="0"/>
              </a:rPr>
              <a:t>kind</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described</a:t>
            </a:r>
            <a:r>
              <a:rPr lang="it-IT" sz="1800" dirty="0">
                <a:solidFill>
                  <a:srgbClr val="121212"/>
                </a:solidFill>
                <a:effectLst/>
                <a:latin typeface="Georgia" panose="02040502050405020303" pitchFamily="18" charset="0"/>
                <a:ea typeface="Times New Roman" panose="02020603050405020304" pitchFamily="18" charset="0"/>
              </a:rPr>
              <a:t> in the report </a:t>
            </a:r>
            <a:r>
              <a:rPr lang="it-IT" sz="1800" dirty="0" err="1">
                <a:solidFill>
                  <a:srgbClr val="121212"/>
                </a:solidFill>
                <a:effectLst/>
                <a:latin typeface="Georgia" panose="02040502050405020303" pitchFamily="18" charset="0"/>
                <a:ea typeface="Times New Roman" panose="02020603050405020304" pitchFamily="18" charset="0"/>
              </a:rPr>
              <a:t>was</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wrong</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Mr</a:t>
            </a:r>
            <a:r>
              <a:rPr lang="it-IT" sz="1800" dirty="0">
                <a:solidFill>
                  <a:srgbClr val="121212"/>
                </a:solidFill>
                <a:effectLst/>
                <a:latin typeface="Georgia" panose="02040502050405020303" pitchFamily="18" charset="0"/>
                <a:ea typeface="Times New Roman" panose="02020603050405020304" pitchFamily="18" charset="0"/>
              </a:rPr>
              <a:t> Clinton </a:t>
            </a:r>
            <a:r>
              <a:rPr lang="it-IT" sz="1800" dirty="0" err="1">
                <a:solidFill>
                  <a:srgbClr val="121212"/>
                </a:solidFill>
                <a:effectLst/>
                <a:latin typeface="Georgia" panose="02040502050405020303" pitchFamily="18" charset="0"/>
                <a:ea typeface="Times New Roman" panose="02020603050405020304" pitchFamily="18" charset="0"/>
              </a:rPr>
              <a:t>said</a:t>
            </a:r>
            <a:r>
              <a:rPr lang="it-IT" sz="1800" dirty="0">
                <a:solidFill>
                  <a:srgbClr val="121212"/>
                </a:solidFill>
                <a:effectLst/>
                <a:latin typeface="Georgia" panose="02040502050405020303" pitchFamily="18" charset="0"/>
                <a:ea typeface="Times New Roman" panose="02020603050405020304" pitchFamily="18" charset="0"/>
              </a:rPr>
              <a:t>. «And the United States must </a:t>
            </a:r>
            <a:r>
              <a:rPr lang="it-IT" sz="1800" dirty="0" err="1">
                <a:solidFill>
                  <a:srgbClr val="121212"/>
                </a:solidFill>
                <a:effectLst/>
                <a:latin typeface="Georgia" panose="02040502050405020303" pitchFamily="18" charset="0"/>
                <a:ea typeface="Times New Roman" panose="02020603050405020304" pitchFamily="18" charset="0"/>
              </a:rPr>
              <a:t>not</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repeat</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that</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mistake</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We</a:t>
            </a:r>
            <a:r>
              <a:rPr lang="it-IT" sz="1800" dirty="0">
                <a:solidFill>
                  <a:srgbClr val="121212"/>
                </a:solidFill>
                <a:effectLst/>
                <a:latin typeface="Georgia" panose="02040502050405020303" pitchFamily="18" charset="0"/>
                <a:ea typeface="Times New Roman" panose="02020603050405020304" pitchFamily="18" charset="0"/>
              </a:rPr>
              <a:t> must and </a:t>
            </a:r>
            <a:r>
              <a:rPr lang="it-IT" sz="1800" dirty="0" err="1">
                <a:solidFill>
                  <a:srgbClr val="121212"/>
                </a:solidFill>
                <a:effectLst/>
                <a:latin typeface="Georgia" panose="02040502050405020303" pitchFamily="18" charset="0"/>
                <a:ea typeface="Times New Roman" panose="02020603050405020304" pitchFamily="18" charset="0"/>
              </a:rPr>
              <a:t>we</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will</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instead</a:t>
            </a:r>
            <a:r>
              <a:rPr lang="it-IT" sz="1800" dirty="0">
                <a:solidFill>
                  <a:srgbClr val="121212"/>
                </a:solidFill>
                <a:effectLst/>
                <a:latin typeface="Georgia" panose="02040502050405020303" pitchFamily="18" charset="0"/>
                <a:ea typeface="Times New Roman" panose="02020603050405020304" pitchFamily="18" charset="0"/>
              </a:rPr>
              <a:t> continue to support the peace and </a:t>
            </a:r>
            <a:r>
              <a:rPr lang="it-IT" sz="1800" dirty="0" err="1">
                <a:solidFill>
                  <a:srgbClr val="121212"/>
                </a:solidFill>
                <a:effectLst/>
                <a:latin typeface="Georgia" panose="02040502050405020303" pitchFamily="18" charset="0"/>
                <a:ea typeface="Times New Roman" panose="02020603050405020304" pitchFamily="18" charset="0"/>
              </a:rPr>
              <a:t>reconciliation</a:t>
            </a:r>
            <a:r>
              <a:rPr lang="it-IT" sz="1800" dirty="0">
                <a:solidFill>
                  <a:srgbClr val="121212"/>
                </a:solidFill>
                <a:effectLst/>
                <a:latin typeface="Georgia" panose="02040502050405020303" pitchFamily="18" charset="0"/>
                <a:ea typeface="Times New Roman" panose="02020603050405020304" pitchFamily="18" charset="0"/>
              </a:rPr>
              <a:t> </a:t>
            </a:r>
            <a:r>
              <a:rPr lang="it-IT" sz="1800" dirty="0" err="1">
                <a:solidFill>
                  <a:srgbClr val="121212"/>
                </a:solidFill>
                <a:effectLst/>
                <a:latin typeface="Georgia" panose="02040502050405020303" pitchFamily="18" charset="0"/>
                <a:ea typeface="Times New Roman" panose="02020603050405020304" pitchFamily="18" charset="0"/>
              </a:rPr>
              <a:t>process</a:t>
            </a:r>
            <a:r>
              <a:rPr lang="it-IT" sz="1800" dirty="0">
                <a:solidFill>
                  <a:srgbClr val="121212"/>
                </a:solidFill>
                <a:effectLst/>
                <a:latin typeface="Georgia" panose="02040502050405020303" pitchFamily="18" charset="0"/>
                <a:ea typeface="Times New Roman" panose="02020603050405020304" pitchFamily="18" charset="0"/>
              </a:rPr>
              <a:t> in Guatemala.»</a:t>
            </a:r>
            <a:endParaRPr lang="it-IT" sz="18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9735319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0CCEF-F10E-41AA-9675-0F5DF95E1262}"/>
              </a:ext>
            </a:extLst>
          </p:cNvPr>
          <p:cNvSpPr>
            <a:spLocks noGrp="1"/>
          </p:cNvSpPr>
          <p:nvPr>
            <p:ph type="title"/>
          </p:nvPr>
        </p:nvSpPr>
        <p:spPr/>
        <p:txBody>
          <a:bodyPr>
            <a:normAutofit fontScale="90000"/>
          </a:bodyPr>
          <a:lstStyle/>
          <a:p>
            <a:r>
              <a:rPr lang="it-IT" sz="4400" dirty="0" err="1"/>
              <a:t>President</a:t>
            </a:r>
            <a:r>
              <a:rPr lang="it-IT" sz="4400" dirty="0"/>
              <a:t> Bill </a:t>
            </a:r>
            <a:r>
              <a:rPr lang="it-IT" sz="4400" dirty="0">
                <a:solidFill>
                  <a:srgbClr val="7030A0"/>
                </a:solidFill>
              </a:rPr>
              <a:t>Clinton</a:t>
            </a:r>
            <a:r>
              <a:rPr lang="it-IT" sz="4400" dirty="0"/>
              <a:t> </a:t>
            </a:r>
            <a:r>
              <a:rPr lang="it-IT" sz="4400" dirty="0" err="1">
                <a:solidFill>
                  <a:srgbClr val="7030A0"/>
                </a:solidFill>
              </a:rPr>
              <a:t>apologizes</a:t>
            </a:r>
            <a:r>
              <a:rPr lang="it-IT" sz="4400" dirty="0">
                <a:solidFill>
                  <a:srgbClr val="7030A0"/>
                </a:solidFill>
              </a:rPr>
              <a:t>- March 1999</a:t>
            </a:r>
            <a:endParaRPr lang="it-IT" dirty="0">
              <a:solidFill>
                <a:srgbClr val="7030A0"/>
              </a:solidFill>
            </a:endParaRPr>
          </a:p>
        </p:txBody>
      </p:sp>
      <p:sp>
        <p:nvSpPr>
          <p:cNvPr id="3" name="Segnaposto contenuto 2">
            <a:extLst>
              <a:ext uri="{FF2B5EF4-FFF2-40B4-BE49-F238E27FC236}">
                <a16:creationId xmlns:a16="http://schemas.microsoft.com/office/drawing/2014/main" id="{B81E17B4-465A-4304-A8C2-6A28DFAA75AC}"/>
              </a:ext>
            </a:extLst>
          </p:cNvPr>
          <p:cNvSpPr>
            <a:spLocks noGrp="1"/>
          </p:cNvSpPr>
          <p:nvPr>
            <p:ph idx="1"/>
          </p:nvPr>
        </p:nvSpPr>
        <p:spPr>
          <a:xfrm>
            <a:off x="656948" y="1562470"/>
            <a:ext cx="10696852" cy="4614493"/>
          </a:xfrm>
        </p:spPr>
        <p:txBody>
          <a:bodyPr>
            <a:normAutofit/>
          </a:bodyPr>
          <a:lstStyle/>
          <a:p>
            <a:endParaRPr lang="it-IT" dirty="0"/>
          </a:p>
          <a:p>
            <a:pPr marL="0" indent="0" fontAlgn="base">
              <a:spcAft>
                <a:spcPts val="1200"/>
              </a:spcAft>
              <a:buNone/>
            </a:pPr>
            <a:r>
              <a:rPr lang="it-IT" sz="2000" dirty="0">
                <a:solidFill>
                  <a:srgbClr val="121212"/>
                </a:solidFill>
                <a:effectLst/>
                <a:latin typeface="Georgia" panose="02040502050405020303" pitchFamily="18" charset="0"/>
                <a:ea typeface="Times New Roman" panose="02020603050405020304" pitchFamily="18" charset="0"/>
              </a:rPr>
              <a:t>A 1966 </a:t>
            </a:r>
            <a:r>
              <a:rPr lang="it-IT" sz="2000" dirty="0" err="1">
                <a:solidFill>
                  <a:srgbClr val="121212"/>
                </a:solidFill>
                <a:effectLst/>
                <a:latin typeface="Georgia" panose="02040502050405020303" pitchFamily="18" charset="0"/>
                <a:ea typeface="Times New Roman" panose="02020603050405020304" pitchFamily="18" charset="0"/>
              </a:rPr>
              <a:t>document</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reveals</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that</a:t>
            </a:r>
            <a:r>
              <a:rPr lang="it-IT" sz="2000" dirty="0">
                <a:solidFill>
                  <a:srgbClr val="121212"/>
                </a:solidFill>
                <a:effectLst/>
                <a:latin typeface="Georgia" panose="02040502050405020303" pitchFamily="18" charset="0"/>
                <a:ea typeface="Times New Roman" panose="02020603050405020304" pitchFamily="18" charset="0"/>
              </a:rPr>
              <a:t> US security </a:t>
            </a:r>
            <a:r>
              <a:rPr lang="it-IT" sz="2000" dirty="0" err="1">
                <a:solidFill>
                  <a:srgbClr val="121212"/>
                </a:solidFill>
                <a:effectLst/>
                <a:latin typeface="Georgia" panose="02040502050405020303" pitchFamily="18" charset="0"/>
                <a:ea typeface="Times New Roman" panose="02020603050405020304" pitchFamily="18" charset="0"/>
              </a:rPr>
              <a:t>forces</a:t>
            </a:r>
            <a:r>
              <a:rPr lang="it-IT" sz="2000" dirty="0">
                <a:solidFill>
                  <a:srgbClr val="121212"/>
                </a:solidFill>
                <a:effectLst/>
                <a:latin typeface="Georgia" panose="02040502050405020303" pitchFamily="18" charset="0"/>
                <a:ea typeface="Times New Roman" panose="02020603050405020304" pitchFamily="18" charset="0"/>
              </a:rPr>
              <a:t> set up a </a:t>
            </a:r>
            <a:r>
              <a:rPr lang="it-IT" sz="2000" dirty="0" err="1">
                <a:solidFill>
                  <a:srgbClr val="121212"/>
                </a:solidFill>
                <a:effectLst/>
                <a:latin typeface="Georgia" panose="02040502050405020303" pitchFamily="18" charset="0"/>
                <a:ea typeface="Times New Roman" panose="02020603050405020304" pitchFamily="18" charset="0"/>
              </a:rPr>
              <a:t>safe</a:t>
            </a:r>
            <a:r>
              <a:rPr lang="it-IT" sz="2000" dirty="0">
                <a:solidFill>
                  <a:srgbClr val="121212"/>
                </a:solidFill>
                <a:effectLst/>
                <a:latin typeface="Georgia" panose="02040502050405020303" pitchFamily="18" charset="0"/>
                <a:ea typeface="Times New Roman" panose="02020603050405020304" pitchFamily="18" charset="0"/>
              </a:rPr>
              <a:t> house inside the </a:t>
            </a:r>
            <a:r>
              <a:rPr lang="it-IT" sz="2000" dirty="0" err="1">
                <a:solidFill>
                  <a:srgbClr val="121212"/>
                </a:solidFill>
                <a:effectLst/>
                <a:latin typeface="Georgia" panose="02040502050405020303" pitchFamily="18" charset="0"/>
                <a:ea typeface="Times New Roman" panose="02020603050405020304" pitchFamily="18" charset="0"/>
              </a:rPr>
              <a:t>presidential</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palace</a:t>
            </a:r>
            <a:r>
              <a:rPr lang="it-IT" sz="2000" dirty="0">
                <a:solidFill>
                  <a:srgbClr val="121212"/>
                </a:solidFill>
                <a:effectLst/>
                <a:latin typeface="Georgia" panose="02040502050405020303" pitchFamily="18" charset="0"/>
                <a:ea typeface="Times New Roman" panose="02020603050405020304" pitchFamily="18" charset="0"/>
              </a:rPr>
              <a:t> in Guatemala City for use by </a:t>
            </a:r>
            <a:r>
              <a:rPr lang="it-IT" sz="2000" dirty="0" err="1">
                <a:solidFill>
                  <a:srgbClr val="121212"/>
                </a:solidFill>
                <a:effectLst/>
                <a:latin typeface="Georgia" panose="02040502050405020303" pitchFamily="18" charset="0"/>
                <a:ea typeface="Times New Roman" panose="02020603050405020304" pitchFamily="18" charset="0"/>
              </a:rPr>
              <a:t>Guatemalan</a:t>
            </a:r>
            <a:r>
              <a:rPr lang="it-IT" sz="2000" dirty="0">
                <a:solidFill>
                  <a:srgbClr val="121212"/>
                </a:solidFill>
                <a:effectLst/>
                <a:latin typeface="Georgia" panose="02040502050405020303" pitchFamily="18" charset="0"/>
                <a:ea typeface="Times New Roman" panose="02020603050405020304" pitchFamily="18" charset="0"/>
              </a:rPr>
              <a:t> security agents and </a:t>
            </a:r>
            <a:r>
              <a:rPr lang="it-IT" sz="2000" dirty="0" err="1">
                <a:solidFill>
                  <a:srgbClr val="121212"/>
                </a:solidFill>
                <a:effectLst/>
                <a:latin typeface="Georgia" panose="02040502050405020303" pitchFamily="18" charset="0"/>
                <a:ea typeface="Times New Roman" panose="02020603050405020304" pitchFamily="18" charset="0"/>
              </a:rPr>
              <a:t>their</a:t>
            </a:r>
            <a:r>
              <a:rPr lang="it-IT" sz="2000" dirty="0">
                <a:solidFill>
                  <a:srgbClr val="121212"/>
                </a:solidFill>
                <a:effectLst/>
                <a:latin typeface="Georgia" panose="02040502050405020303" pitchFamily="18" charset="0"/>
                <a:ea typeface="Times New Roman" panose="02020603050405020304" pitchFamily="18" charset="0"/>
              </a:rPr>
              <a:t> US </a:t>
            </a:r>
            <a:r>
              <a:rPr lang="it-IT" sz="2000" dirty="0" err="1">
                <a:solidFill>
                  <a:srgbClr val="121212"/>
                </a:solidFill>
                <a:effectLst/>
                <a:latin typeface="Georgia" panose="02040502050405020303" pitchFamily="18" charset="0"/>
                <a:ea typeface="Times New Roman" panose="02020603050405020304" pitchFamily="18" charset="0"/>
              </a:rPr>
              <a:t>contacts</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It</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became</a:t>
            </a:r>
            <a:r>
              <a:rPr lang="it-IT" sz="2000" dirty="0">
                <a:solidFill>
                  <a:srgbClr val="121212"/>
                </a:solidFill>
                <a:effectLst/>
                <a:latin typeface="Georgia" panose="02040502050405020303" pitchFamily="18" charset="0"/>
                <a:ea typeface="Times New Roman" panose="02020603050405020304" pitchFamily="18" charset="0"/>
              </a:rPr>
              <a:t> the </a:t>
            </a:r>
            <a:r>
              <a:rPr lang="it-IT" sz="2000" b="1" dirty="0">
                <a:solidFill>
                  <a:srgbClr val="00B050"/>
                </a:solidFill>
                <a:effectLst/>
                <a:latin typeface="Georgia" panose="02040502050405020303" pitchFamily="18" charset="0"/>
                <a:ea typeface="Times New Roman" panose="02020603050405020304" pitchFamily="18" charset="0"/>
              </a:rPr>
              <a:t>headquarters for the so-</a:t>
            </a:r>
            <a:r>
              <a:rPr lang="it-IT" sz="2000" b="1" dirty="0" err="1">
                <a:solidFill>
                  <a:srgbClr val="00B050"/>
                </a:solidFill>
                <a:effectLst/>
                <a:latin typeface="Georgia" panose="02040502050405020303" pitchFamily="18" charset="0"/>
                <a:ea typeface="Times New Roman" panose="02020603050405020304" pitchFamily="18" charset="0"/>
              </a:rPr>
              <a:t>called</a:t>
            </a:r>
            <a:r>
              <a:rPr lang="it-IT" sz="2000" b="1" dirty="0">
                <a:solidFill>
                  <a:srgbClr val="00B050"/>
                </a:solidFill>
                <a:effectLst/>
                <a:latin typeface="Georgia" panose="02040502050405020303" pitchFamily="18" charset="0"/>
                <a:ea typeface="Times New Roman" panose="02020603050405020304" pitchFamily="18" charset="0"/>
              </a:rPr>
              <a:t> '</a:t>
            </a:r>
            <a:r>
              <a:rPr lang="it-IT" sz="2000" b="1" dirty="0" err="1">
                <a:solidFill>
                  <a:srgbClr val="00B050"/>
                </a:solidFill>
                <a:effectLst/>
                <a:latin typeface="Georgia" panose="02040502050405020303" pitchFamily="18" charset="0"/>
                <a:ea typeface="Times New Roman" panose="02020603050405020304" pitchFamily="18" charset="0"/>
              </a:rPr>
              <a:t>dirty</a:t>
            </a:r>
            <a:r>
              <a:rPr lang="it-IT" sz="2000" b="1" dirty="0">
                <a:solidFill>
                  <a:srgbClr val="00B050"/>
                </a:solidFill>
                <a:effectLst/>
                <a:latin typeface="Georgia" panose="02040502050405020303" pitchFamily="18" charset="0"/>
                <a:ea typeface="Times New Roman" panose="02020603050405020304" pitchFamily="18" charset="0"/>
              </a:rPr>
              <a:t> war'.</a:t>
            </a:r>
            <a:endParaRPr lang="it-IT" sz="2000" b="1" dirty="0">
              <a:solidFill>
                <a:srgbClr val="00B050"/>
              </a:solidFill>
              <a:effectLst/>
              <a:latin typeface="Times New Roman" panose="02020603050405020304" pitchFamily="18" charset="0"/>
              <a:ea typeface="Times New Roman" panose="02020603050405020304" pitchFamily="18" charset="0"/>
            </a:endParaRPr>
          </a:p>
          <a:p>
            <a:pPr marL="0" indent="0" fontAlgn="base">
              <a:spcAft>
                <a:spcPts val="1200"/>
              </a:spcAft>
              <a:buNone/>
            </a:pPr>
            <a:r>
              <a:rPr lang="it-IT" sz="2000" dirty="0">
                <a:solidFill>
                  <a:srgbClr val="121212"/>
                </a:solidFill>
                <a:effectLst/>
                <a:latin typeface="Georgia" panose="02040502050405020303" pitchFamily="18" charset="0"/>
                <a:ea typeface="Times New Roman" panose="02020603050405020304" pitchFamily="18" charset="0"/>
              </a:rPr>
              <a:t>In </a:t>
            </a:r>
            <a:r>
              <a:rPr lang="it-IT" sz="2000" dirty="0" err="1">
                <a:solidFill>
                  <a:srgbClr val="121212"/>
                </a:solidFill>
                <a:effectLst/>
                <a:latin typeface="Georgia" panose="02040502050405020303" pitchFamily="18" charset="0"/>
                <a:ea typeface="Times New Roman" panose="02020603050405020304" pitchFamily="18" charset="0"/>
              </a:rPr>
              <a:t>October</a:t>
            </a:r>
            <a:r>
              <a:rPr lang="it-IT" sz="2000" dirty="0">
                <a:solidFill>
                  <a:srgbClr val="121212"/>
                </a:solidFill>
                <a:effectLst/>
                <a:latin typeface="Georgia" panose="02040502050405020303" pitchFamily="18" charset="0"/>
                <a:ea typeface="Times New Roman" panose="02020603050405020304" pitchFamily="18" charset="0"/>
              </a:rPr>
              <a:t> 1967, a secret state </a:t>
            </a:r>
            <a:r>
              <a:rPr lang="it-IT" sz="2000" dirty="0" err="1">
                <a:solidFill>
                  <a:srgbClr val="121212"/>
                </a:solidFill>
                <a:effectLst/>
                <a:latin typeface="Georgia" panose="02040502050405020303" pitchFamily="18" charset="0"/>
                <a:ea typeface="Times New Roman" panose="02020603050405020304" pitchFamily="18" charset="0"/>
              </a:rPr>
              <a:t>department</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cable</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said</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covert</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Guatemalan</a:t>
            </a:r>
            <a:r>
              <a:rPr lang="it-IT" sz="2000" dirty="0">
                <a:solidFill>
                  <a:srgbClr val="121212"/>
                </a:solidFill>
                <a:effectLst/>
                <a:latin typeface="Georgia" panose="02040502050405020303" pitchFamily="18" charset="0"/>
                <a:ea typeface="Times New Roman" panose="02020603050405020304" pitchFamily="18" charset="0"/>
              </a:rPr>
              <a:t> security </a:t>
            </a:r>
            <a:r>
              <a:rPr lang="it-IT" sz="2000" dirty="0" err="1">
                <a:solidFill>
                  <a:srgbClr val="121212"/>
                </a:solidFill>
                <a:effectLst/>
                <a:latin typeface="Georgia" panose="02040502050405020303" pitchFamily="18" charset="0"/>
                <a:ea typeface="Times New Roman" panose="02020603050405020304" pitchFamily="18" charset="0"/>
              </a:rPr>
              <a:t>operations</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included</a:t>
            </a:r>
            <a:r>
              <a:rPr lang="it-IT" sz="2000" dirty="0">
                <a:solidFill>
                  <a:srgbClr val="121212"/>
                </a:solidFill>
                <a:effectLst/>
                <a:latin typeface="Georgia" panose="02040502050405020303" pitchFamily="18" charset="0"/>
                <a:ea typeface="Times New Roman" panose="02020603050405020304" pitchFamily="18" charset="0"/>
              </a:rPr>
              <a:t> 'kidnapping, torture and </a:t>
            </a:r>
            <a:r>
              <a:rPr lang="it-IT" sz="2000" dirty="0" err="1">
                <a:solidFill>
                  <a:srgbClr val="121212"/>
                </a:solidFill>
                <a:effectLst/>
                <a:latin typeface="Georgia" panose="02040502050405020303" pitchFamily="18" charset="0"/>
                <a:ea typeface="Times New Roman" panose="02020603050405020304" pitchFamily="18" charset="0"/>
              </a:rPr>
              <a:t>summary</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executions</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It</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said</a:t>
            </a:r>
            <a:r>
              <a:rPr lang="it-IT" sz="2000" dirty="0">
                <a:solidFill>
                  <a:srgbClr val="121212"/>
                </a:solidFill>
                <a:effectLst/>
                <a:latin typeface="Georgia" panose="02040502050405020303" pitchFamily="18" charset="0"/>
                <a:ea typeface="Times New Roman" panose="02020603050405020304" pitchFamily="18" charset="0"/>
              </a:rPr>
              <a:t>: 'In the </a:t>
            </a:r>
            <a:r>
              <a:rPr lang="it-IT" sz="2000" dirty="0" err="1">
                <a:solidFill>
                  <a:srgbClr val="121212"/>
                </a:solidFill>
                <a:effectLst/>
                <a:latin typeface="Georgia" panose="02040502050405020303" pitchFamily="18" charset="0"/>
                <a:ea typeface="Times New Roman" panose="02020603050405020304" pitchFamily="18" charset="0"/>
              </a:rPr>
              <a:t>past</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year</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approximately</a:t>
            </a:r>
            <a:r>
              <a:rPr lang="it-IT" sz="2000" dirty="0">
                <a:solidFill>
                  <a:srgbClr val="121212"/>
                </a:solidFill>
                <a:effectLst/>
                <a:latin typeface="Georgia" panose="02040502050405020303" pitchFamily="18" charset="0"/>
                <a:ea typeface="Times New Roman" panose="02020603050405020304" pitchFamily="18" charset="0"/>
              </a:rPr>
              <a:t> 500 to 600 </a:t>
            </a:r>
            <a:r>
              <a:rPr lang="it-IT" sz="2000" dirty="0" err="1">
                <a:solidFill>
                  <a:srgbClr val="121212"/>
                </a:solidFill>
                <a:effectLst/>
                <a:latin typeface="Georgia" panose="02040502050405020303" pitchFamily="18" charset="0"/>
                <a:ea typeface="Times New Roman" panose="02020603050405020304" pitchFamily="18" charset="0"/>
              </a:rPr>
              <a:t>persons</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have</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been</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killed</a:t>
            </a:r>
            <a:r>
              <a:rPr lang="it-IT" sz="2000" dirty="0">
                <a:solidFill>
                  <a:srgbClr val="121212"/>
                </a:solidFill>
                <a:effectLst/>
                <a:latin typeface="Georgia" panose="02040502050405020303" pitchFamily="18" charset="0"/>
                <a:ea typeface="Times New Roman" panose="02020603050405020304" pitchFamily="18" charset="0"/>
              </a:rPr>
              <a:t>. With the </a:t>
            </a:r>
            <a:r>
              <a:rPr lang="it-IT" sz="2000" dirty="0" err="1">
                <a:solidFill>
                  <a:srgbClr val="121212"/>
                </a:solidFill>
                <a:effectLst/>
                <a:latin typeface="Georgia" panose="02040502050405020303" pitchFamily="18" charset="0"/>
                <a:ea typeface="Times New Roman" panose="02020603050405020304" pitchFamily="18" charset="0"/>
              </a:rPr>
              <a:t>addition</a:t>
            </a:r>
            <a:r>
              <a:rPr lang="it-IT" sz="2000" dirty="0">
                <a:solidFill>
                  <a:srgbClr val="121212"/>
                </a:solidFill>
                <a:effectLst/>
                <a:latin typeface="Georgia" panose="02040502050405020303" pitchFamily="18" charset="0"/>
                <a:ea typeface="Times New Roman" panose="02020603050405020304" pitchFamily="18" charset="0"/>
              </a:rPr>
              <a:t> of the '</a:t>
            </a:r>
            <a:r>
              <a:rPr lang="it-IT" sz="2000" dirty="0" err="1">
                <a:solidFill>
                  <a:srgbClr val="121212"/>
                </a:solidFill>
                <a:effectLst/>
                <a:latin typeface="Georgia" panose="02040502050405020303" pitchFamily="18" charset="0"/>
                <a:ea typeface="Times New Roman" panose="02020603050405020304" pitchFamily="18" charset="0"/>
              </a:rPr>
              <a:t>missing</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persons</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this</a:t>
            </a:r>
            <a:r>
              <a:rPr lang="it-IT" sz="2000" dirty="0">
                <a:solidFill>
                  <a:srgbClr val="121212"/>
                </a:solidFill>
                <a:effectLst/>
                <a:latin typeface="Georgia" panose="02040502050405020303" pitchFamily="18" charset="0"/>
                <a:ea typeface="Times New Roman" panose="02020603050405020304" pitchFamily="18" charset="0"/>
              </a:rPr>
              <a:t> figure </a:t>
            </a:r>
            <a:r>
              <a:rPr lang="it-IT" sz="2000" dirty="0" err="1">
                <a:solidFill>
                  <a:srgbClr val="121212"/>
                </a:solidFill>
                <a:effectLst/>
                <a:latin typeface="Georgia" panose="02040502050405020303" pitchFamily="18" charset="0"/>
                <a:ea typeface="Times New Roman" panose="02020603050405020304" pitchFamily="18" charset="0"/>
              </a:rPr>
              <a:t>might</a:t>
            </a:r>
            <a:r>
              <a:rPr lang="it-IT" sz="2000" dirty="0">
                <a:solidFill>
                  <a:srgbClr val="121212"/>
                </a:solidFill>
                <a:effectLst/>
                <a:latin typeface="Georgia" panose="02040502050405020303" pitchFamily="18" charset="0"/>
                <a:ea typeface="Times New Roman" panose="02020603050405020304" pitchFamily="18" charset="0"/>
              </a:rPr>
              <a:t> double to 1,000 to 2,000.'</a:t>
            </a:r>
            <a:endParaRPr lang="it-IT" sz="20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42901779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7AF04-622D-4007-B964-688F9B3BA219}"/>
              </a:ext>
            </a:extLst>
          </p:cNvPr>
          <p:cNvSpPr>
            <a:spLocks noGrp="1"/>
          </p:cNvSpPr>
          <p:nvPr>
            <p:ph type="title"/>
          </p:nvPr>
        </p:nvSpPr>
        <p:spPr/>
        <p:txBody>
          <a:bodyPr>
            <a:normAutofit fontScale="90000"/>
          </a:bodyPr>
          <a:lstStyle/>
          <a:p>
            <a:r>
              <a:rPr lang="it-IT" sz="4400" dirty="0" err="1"/>
              <a:t>President</a:t>
            </a:r>
            <a:r>
              <a:rPr lang="it-IT" sz="4400" dirty="0"/>
              <a:t> Bill Clinton </a:t>
            </a:r>
            <a:r>
              <a:rPr lang="it-IT" sz="4400" dirty="0" err="1"/>
              <a:t>apologizes</a:t>
            </a:r>
            <a:r>
              <a:rPr lang="it-IT" sz="4400" dirty="0"/>
              <a:t>- March 1999</a:t>
            </a:r>
            <a:endParaRPr lang="it-IT" dirty="0"/>
          </a:p>
        </p:txBody>
      </p:sp>
      <p:sp>
        <p:nvSpPr>
          <p:cNvPr id="3" name="Segnaposto contenuto 2">
            <a:extLst>
              <a:ext uri="{FF2B5EF4-FFF2-40B4-BE49-F238E27FC236}">
                <a16:creationId xmlns:a16="http://schemas.microsoft.com/office/drawing/2014/main" id="{9F89DE7F-7D6A-4A36-8682-61831DEF76F4}"/>
              </a:ext>
            </a:extLst>
          </p:cNvPr>
          <p:cNvSpPr>
            <a:spLocks noGrp="1"/>
          </p:cNvSpPr>
          <p:nvPr>
            <p:ph idx="1"/>
          </p:nvPr>
        </p:nvSpPr>
        <p:spPr>
          <a:xfrm>
            <a:off x="568171" y="1571348"/>
            <a:ext cx="10785629" cy="4605615"/>
          </a:xfrm>
        </p:spPr>
        <p:txBody>
          <a:bodyPr/>
          <a:lstStyle/>
          <a:p>
            <a:pPr marL="0" indent="0" fontAlgn="base">
              <a:spcAft>
                <a:spcPts val="1200"/>
              </a:spcAft>
              <a:buNone/>
            </a:pPr>
            <a:r>
              <a:rPr lang="it-IT" sz="2000" dirty="0">
                <a:solidFill>
                  <a:srgbClr val="121212"/>
                </a:solidFill>
                <a:effectLst/>
                <a:latin typeface="Georgia" panose="02040502050405020303" pitchFamily="18" charset="0"/>
                <a:ea typeface="Times New Roman" panose="02020603050405020304" pitchFamily="18" charset="0"/>
              </a:rPr>
              <a:t>More </a:t>
            </a:r>
            <a:r>
              <a:rPr lang="it-IT" sz="2000" dirty="0" err="1">
                <a:solidFill>
                  <a:srgbClr val="121212"/>
                </a:solidFill>
                <a:effectLst/>
                <a:latin typeface="Georgia" panose="02040502050405020303" pitchFamily="18" charset="0"/>
                <a:ea typeface="Times New Roman" panose="02020603050405020304" pitchFamily="18" charset="0"/>
              </a:rPr>
              <a:t>than</a:t>
            </a:r>
            <a:r>
              <a:rPr lang="it-IT" sz="2000" dirty="0">
                <a:solidFill>
                  <a:srgbClr val="121212"/>
                </a:solidFill>
                <a:effectLst/>
                <a:latin typeface="Georgia" panose="02040502050405020303" pitchFamily="18" charset="0"/>
                <a:ea typeface="Times New Roman" panose="02020603050405020304" pitchFamily="18" charset="0"/>
              </a:rPr>
              <a:t> 25 </a:t>
            </a:r>
            <a:r>
              <a:rPr lang="it-IT" sz="2000" dirty="0" err="1">
                <a:solidFill>
                  <a:srgbClr val="121212"/>
                </a:solidFill>
                <a:effectLst/>
                <a:latin typeface="Georgia" panose="02040502050405020303" pitchFamily="18" charset="0"/>
                <a:ea typeface="Times New Roman" panose="02020603050405020304" pitchFamily="18" charset="0"/>
              </a:rPr>
              <a:t>years</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later</a:t>
            </a:r>
            <a:r>
              <a:rPr lang="it-IT" sz="2000" dirty="0">
                <a:solidFill>
                  <a:srgbClr val="121212"/>
                </a:solidFill>
                <a:effectLst/>
                <a:latin typeface="Georgia" panose="02040502050405020303" pitchFamily="18" charset="0"/>
                <a:ea typeface="Times New Roman" panose="02020603050405020304" pitchFamily="18" charset="0"/>
              </a:rPr>
              <a:t>, a CIA </a:t>
            </a:r>
            <a:r>
              <a:rPr lang="it-IT" sz="2000" dirty="0" err="1">
                <a:solidFill>
                  <a:srgbClr val="121212"/>
                </a:solidFill>
                <a:effectLst/>
                <a:latin typeface="Georgia" panose="02040502050405020303" pitchFamily="18" charset="0"/>
                <a:ea typeface="Times New Roman" panose="02020603050405020304" pitchFamily="18" charset="0"/>
              </a:rPr>
              <a:t>cable</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confirmed</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that</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civilian</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villages</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were</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targeted</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because</a:t>
            </a:r>
            <a:r>
              <a:rPr lang="it-IT" sz="2000" dirty="0">
                <a:solidFill>
                  <a:srgbClr val="121212"/>
                </a:solidFill>
                <a:effectLst/>
                <a:latin typeface="Georgia" panose="02040502050405020303" pitchFamily="18" charset="0"/>
                <a:ea typeface="Times New Roman" panose="02020603050405020304" pitchFamily="18" charset="0"/>
              </a:rPr>
              <a:t> of the </a:t>
            </a:r>
            <a:r>
              <a:rPr lang="it-IT" sz="2000" dirty="0" err="1">
                <a:solidFill>
                  <a:srgbClr val="121212"/>
                </a:solidFill>
                <a:effectLst/>
                <a:latin typeface="Georgia" panose="02040502050405020303" pitchFamily="18" charset="0"/>
                <a:ea typeface="Times New Roman" panose="02020603050405020304" pitchFamily="18" charset="0"/>
              </a:rPr>
              <a:t>army's</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belief</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that</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their</a:t>
            </a:r>
            <a:r>
              <a:rPr lang="it-IT" sz="2000" dirty="0">
                <a:solidFill>
                  <a:srgbClr val="121212"/>
                </a:solidFill>
                <a:effectLst/>
                <a:latin typeface="Georgia" panose="02040502050405020303" pitchFamily="18" charset="0"/>
                <a:ea typeface="Times New Roman" panose="02020603050405020304" pitchFamily="18" charset="0"/>
              </a:rPr>
              <a:t> Maya </a:t>
            </a:r>
            <a:r>
              <a:rPr lang="it-IT" sz="2000" dirty="0" err="1">
                <a:solidFill>
                  <a:srgbClr val="121212"/>
                </a:solidFill>
                <a:effectLst/>
                <a:latin typeface="Georgia" panose="02040502050405020303" pitchFamily="18" charset="0"/>
                <a:ea typeface="Times New Roman" panose="02020603050405020304" pitchFamily="18" charset="0"/>
              </a:rPr>
              <a:t>Indian</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inhabitants</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were</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aiding</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guerrillas</a:t>
            </a:r>
            <a:r>
              <a:rPr lang="it-IT" sz="2000" dirty="0">
                <a:solidFill>
                  <a:srgbClr val="121212"/>
                </a:solidFill>
                <a:effectLst/>
                <a:latin typeface="Georgia" panose="02040502050405020303" pitchFamily="18" charset="0"/>
                <a:ea typeface="Times New Roman" panose="02020603050405020304" pitchFamily="18" charset="0"/>
              </a:rPr>
              <a:t>.</a:t>
            </a:r>
            <a:endParaRPr lang="it-IT" sz="2000" dirty="0">
              <a:effectLst/>
              <a:latin typeface="Times New Roman" panose="02020603050405020304" pitchFamily="18" charset="0"/>
              <a:ea typeface="Times New Roman" panose="02020603050405020304" pitchFamily="18" charset="0"/>
            </a:endParaRPr>
          </a:p>
          <a:p>
            <a:pPr marL="0" indent="0" fontAlgn="base">
              <a:spcAft>
                <a:spcPts val="1200"/>
              </a:spcAft>
              <a:buNone/>
            </a:pPr>
            <a:r>
              <a:rPr lang="it-IT" sz="2000" dirty="0" err="1">
                <a:solidFill>
                  <a:srgbClr val="7030A0"/>
                </a:solidFill>
                <a:effectLst/>
                <a:latin typeface="Georgia" panose="02040502050405020303" pitchFamily="18" charset="0"/>
                <a:ea typeface="Times New Roman" panose="02020603050405020304" pitchFamily="18" charset="0"/>
              </a:rPr>
              <a:t>Several</a:t>
            </a:r>
            <a:r>
              <a:rPr lang="it-IT" sz="2000" dirty="0">
                <a:solidFill>
                  <a:srgbClr val="7030A0"/>
                </a:solidFill>
                <a:effectLst/>
                <a:latin typeface="Georgia" panose="02040502050405020303" pitchFamily="18" charset="0"/>
                <a:ea typeface="Times New Roman" panose="02020603050405020304" pitchFamily="18" charset="0"/>
              </a:rPr>
              <a:t> </a:t>
            </a:r>
            <a:r>
              <a:rPr lang="it-IT" sz="2000" dirty="0" err="1">
                <a:solidFill>
                  <a:srgbClr val="7030A0"/>
                </a:solidFill>
                <a:effectLst/>
                <a:latin typeface="Georgia" panose="02040502050405020303" pitchFamily="18" charset="0"/>
                <a:ea typeface="Times New Roman" panose="02020603050405020304" pitchFamily="18" charset="0"/>
              </a:rPr>
              <a:t>villages</a:t>
            </a:r>
            <a:r>
              <a:rPr lang="it-IT" sz="2000" dirty="0">
                <a:solidFill>
                  <a:srgbClr val="7030A0"/>
                </a:solidFill>
                <a:effectLst/>
                <a:latin typeface="Georgia" panose="02040502050405020303" pitchFamily="18" charset="0"/>
                <a:ea typeface="Times New Roman" panose="02020603050405020304" pitchFamily="18" charset="0"/>
              </a:rPr>
              <a:t> </a:t>
            </a:r>
            <a:r>
              <a:rPr lang="it-IT" sz="2000" dirty="0" err="1">
                <a:solidFill>
                  <a:srgbClr val="7030A0"/>
                </a:solidFill>
                <a:effectLst/>
                <a:latin typeface="Georgia" panose="02040502050405020303" pitchFamily="18" charset="0"/>
                <a:ea typeface="Times New Roman" panose="02020603050405020304" pitchFamily="18" charset="0"/>
              </a:rPr>
              <a:t>have</a:t>
            </a:r>
            <a:r>
              <a:rPr lang="it-IT" sz="2000" dirty="0">
                <a:solidFill>
                  <a:srgbClr val="7030A0"/>
                </a:solidFill>
                <a:effectLst/>
                <a:latin typeface="Georgia" panose="02040502050405020303" pitchFamily="18" charset="0"/>
                <a:ea typeface="Times New Roman" panose="02020603050405020304" pitchFamily="18" charset="0"/>
              </a:rPr>
              <a:t> </a:t>
            </a:r>
            <a:r>
              <a:rPr lang="it-IT" sz="2000" dirty="0" err="1">
                <a:solidFill>
                  <a:srgbClr val="7030A0"/>
                </a:solidFill>
                <a:effectLst/>
                <a:latin typeface="Georgia" panose="02040502050405020303" pitchFamily="18" charset="0"/>
                <a:ea typeface="Times New Roman" panose="02020603050405020304" pitchFamily="18" charset="0"/>
              </a:rPr>
              <a:t>been</a:t>
            </a:r>
            <a:r>
              <a:rPr lang="it-IT" sz="2000" dirty="0">
                <a:solidFill>
                  <a:srgbClr val="7030A0"/>
                </a:solidFill>
                <a:effectLst/>
                <a:latin typeface="Georgia" panose="02040502050405020303" pitchFamily="18" charset="0"/>
                <a:ea typeface="Times New Roman" panose="02020603050405020304" pitchFamily="18" charset="0"/>
              </a:rPr>
              <a:t> </a:t>
            </a:r>
            <a:r>
              <a:rPr lang="it-IT" sz="2000" dirty="0" err="1">
                <a:solidFill>
                  <a:srgbClr val="7030A0"/>
                </a:solidFill>
                <a:effectLst/>
                <a:latin typeface="Georgia" panose="02040502050405020303" pitchFamily="18" charset="0"/>
                <a:ea typeface="Times New Roman" panose="02020603050405020304" pitchFamily="18" charset="0"/>
              </a:rPr>
              <a:t>burned</a:t>
            </a:r>
            <a:r>
              <a:rPr lang="it-IT" sz="2000" dirty="0">
                <a:solidFill>
                  <a:srgbClr val="7030A0"/>
                </a:solidFill>
                <a:effectLst/>
                <a:latin typeface="Georgia" panose="02040502050405020303" pitchFamily="18" charset="0"/>
                <a:ea typeface="Times New Roman" panose="02020603050405020304" pitchFamily="18" charset="0"/>
              </a:rPr>
              <a:t> to the ground,' the </a:t>
            </a:r>
            <a:r>
              <a:rPr lang="it-IT" sz="2000" dirty="0" err="1">
                <a:solidFill>
                  <a:srgbClr val="7030A0"/>
                </a:solidFill>
                <a:effectLst/>
                <a:latin typeface="Georgia" panose="02040502050405020303" pitchFamily="18" charset="0"/>
                <a:ea typeface="Times New Roman" panose="02020603050405020304" pitchFamily="18" charset="0"/>
              </a:rPr>
              <a:t>cable</a:t>
            </a:r>
            <a:r>
              <a:rPr lang="it-IT" sz="2000" dirty="0">
                <a:solidFill>
                  <a:srgbClr val="7030A0"/>
                </a:solidFill>
                <a:effectLst/>
                <a:latin typeface="Georgia" panose="02040502050405020303" pitchFamily="18" charset="0"/>
                <a:ea typeface="Times New Roman" panose="02020603050405020304" pitchFamily="18" charset="0"/>
              </a:rPr>
              <a:t> </a:t>
            </a:r>
            <a:r>
              <a:rPr lang="it-IT" sz="2000" dirty="0" err="1">
                <a:solidFill>
                  <a:srgbClr val="7030A0"/>
                </a:solidFill>
                <a:effectLst/>
                <a:latin typeface="Georgia" panose="02040502050405020303" pitchFamily="18" charset="0"/>
                <a:ea typeface="Times New Roman" panose="02020603050405020304" pitchFamily="18" charset="0"/>
              </a:rPr>
              <a:t>tells</a:t>
            </a:r>
            <a:r>
              <a:rPr lang="it-IT" sz="2000" dirty="0">
                <a:solidFill>
                  <a:srgbClr val="7030A0"/>
                </a:solidFill>
                <a:effectLst/>
                <a:latin typeface="Georgia" panose="02040502050405020303" pitchFamily="18" charset="0"/>
                <a:ea typeface="Times New Roman" panose="02020603050405020304" pitchFamily="18" charset="0"/>
              </a:rPr>
              <a:t> Washington</a:t>
            </a:r>
            <a:r>
              <a:rPr lang="it-IT" sz="2000" dirty="0">
                <a:solidFill>
                  <a:srgbClr val="121212"/>
                </a:solidFill>
                <a:effectLst/>
                <a:latin typeface="Georgia" panose="02040502050405020303" pitchFamily="18" charset="0"/>
                <a:ea typeface="Times New Roman" panose="02020603050405020304" pitchFamily="18" charset="0"/>
              </a:rPr>
              <a:t>. A report </a:t>
            </a:r>
            <a:r>
              <a:rPr lang="it-IT" sz="2000" dirty="0" err="1">
                <a:solidFill>
                  <a:srgbClr val="121212"/>
                </a:solidFill>
                <a:effectLst/>
                <a:latin typeface="Georgia" panose="02040502050405020303" pitchFamily="18" charset="0"/>
                <a:ea typeface="Times New Roman" panose="02020603050405020304" pitchFamily="18" charset="0"/>
              </a:rPr>
              <a:t>released</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this</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month</a:t>
            </a:r>
            <a:r>
              <a:rPr lang="it-IT" sz="2000" dirty="0">
                <a:solidFill>
                  <a:srgbClr val="121212"/>
                </a:solidFill>
                <a:effectLst/>
                <a:latin typeface="Georgia" panose="02040502050405020303" pitchFamily="18" charset="0"/>
                <a:ea typeface="Times New Roman" panose="02020603050405020304" pitchFamily="18" charset="0"/>
              </a:rPr>
              <a:t> by the Guatemala Truth Commission </a:t>
            </a:r>
            <a:r>
              <a:rPr lang="it-IT" sz="2000" dirty="0" err="1">
                <a:solidFill>
                  <a:srgbClr val="121212"/>
                </a:solidFill>
                <a:effectLst/>
                <a:latin typeface="Georgia" panose="02040502050405020303" pitchFamily="18" charset="0"/>
                <a:ea typeface="Times New Roman" panose="02020603050405020304" pitchFamily="18" charset="0"/>
              </a:rPr>
              <a:t>confirmed</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that</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entire</a:t>
            </a:r>
            <a:r>
              <a:rPr lang="it-IT" sz="2000" dirty="0">
                <a:solidFill>
                  <a:srgbClr val="121212"/>
                </a:solidFill>
                <a:effectLst/>
                <a:latin typeface="Georgia" panose="02040502050405020303" pitchFamily="18" charset="0"/>
                <a:ea typeface="Times New Roman" panose="02020603050405020304" pitchFamily="18" charset="0"/>
              </a:rPr>
              <a:t> communities </a:t>
            </a:r>
            <a:r>
              <a:rPr lang="it-IT" sz="2000" dirty="0" err="1">
                <a:solidFill>
                  <a:srgbClr val="121212"/>
                </a:solidFill>
                <a:effectLst/>
                <a:latin typeface="Georgia" panose="02040502050405020303" pitchFamily="18" charset="0"/>
                <a:ea typeface="Times New Roman" panose="02020603050405020304" pitchFamily="18" charset="0"/>
              </a:rPr>
              <a:t>were</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massacred</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It</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said</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children</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were</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killed</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abducted</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forcibly</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recruited</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as</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soldiers</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illegally</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adopted</a:t>
            </a:r>
            <a:r>
              <a:rPr lang="it-IT" sz="2000" dirty="0">
                <a:solidFill>
                  <a:srgbClr val="121212"/>
                </a:solidFill>
                <a:effectLst/>
                <a:latin typeface="Georgia" panose="02040502050405020303" pitchFamily="18" charset="0"/>
                <a:ea typeface="Times New Roman" panose="02020603050405020304" pitchFamily="18" charset="0"/>
              </a:rPr>
              <a:t> and </a:t>
            </a:r>
            <a:r>
              <a:rPr lang="it-IT" sz="2000" dirty="0" err="1">
                <a:solidFill>
                  <a:srgbClr val="121212"/>
                </a:solidFill>
                <a:effectLst/>
                <a:latin typeface="Georgia" panose="02040502050405020303" pitchFamily="18" charset="0"/>
                <a:ea typeface="Times New Roman" panose="02020603050405020304" pitchFamily="18" charset="0"/>
              </a:rPr>
              <a:t>sexually</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abused</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7030A0"/>
                </a:solidFill>
                <a:effectLst/>
                <a:latin typeface="Georgia" panose="02040502050405020303" pitchFamily="18" charset="0"/>
                <a:ea typeface="Times New Roman" panose="02020603050405020304" pitchFamily="18" charset="0"/>
              </a:rPr>
              <a:t>Foetuses</a:t>
            </a:r>
            <a:r>
              <a:rPr lang="it-IT" sz="2000" dirty="0">
                <a:solidFill>
                  <a:srgbClr val="7030A0"/>
                </a:solidFill>
                <a:effectLst/>
                <a:latin typeface="Georgia" panose="02040502050405020303" pitchFamily="18" charset="0"/>
                <a:ea typeface="Times New Roman" panose="02020603050405020304" pitchFamily="18" charset="0"/>
              </a:rPr>
              <a:t> </a:t>
            </a:r>
            <a:r>
              <a:rPr lang="it-IT" sz="2000" dirty="0" err="1">
                <a:solidFill>
                  <a:srgbClr val="7030A0"/>
                </a:solidFill>
                <a:effectLst/>
                <a:latin typeface="Georgia" panose="02040502050405020303" pitchFamily="18" charset="0"/>
                <a:ea typeface="Times New Roman" panose="02020603050405020304" pitchFamily="18" charset="0"/>
              </a:rPr>
              <a:t>were</a:t>
            </a:r>
            <a:r>
              <a:rPr lang="it-IT" sz="2000" dirty="0">
                <a:solidFill>
                  <a:srgbClr val="7030A0"/>
                </a:solidFill>
                <a:effectLst/>
                <a:latin typeface="Georgia" panose="02040502050405020303" pitchFamily="18" charset="0"/>
                <a:ea typeface="Times New Roman" panose="02020603050405020304" pitchFamily="18" charset="0"/>
              </a:rPr>
              <a:t> </a:t>
            </a:r>
            <a:r>
              <a:rPr lang="it-IT" sz="2000" dirty="0" err="1">
                <a:solidFill>
                  <a:srgbClr val="7030A0"/>
                </a:solidFill>
                <a:effectLst/>
                <a:latin typeface="Georgia" panose="02040502050405020303" pitchFamily="18" charset="0"/>
                <a:ea typeface="Times New Roman" panose="02020603050405020304" pitchFamily="18" charset="0"/>
              </a:rPr>
              <a:t>cut</a:t>
            </a:r>
            <a:r>
              <a:rPr lang="it-IT" sz="2000" dirty="0">
                <a:solidFill>
                  <a:srgbClr val="7030A0"/>
                </a:solidFill>
                <a:effectLst/>
                <a:latin typeface="Georgia" panose="02040502050405020303" pitchFamily="18" charset="0"/>
                <a:ea typeface="Times New Roman" panose="02020603050405020304" pitchFamily="18" charset="0"/>
              </a:rPr>
              <a:t> from </a:t>
            </a:r>
            <a:r>
              <a:rPr lang="it-IT" sz="2000" dirty="0" err="1">
                <a:solidFill>
                  <a:srgbClr val="7030A0"/>
                </a:solidFill>
                <a:effectLst/>
                <a:latin typeface="Georgia" panose="02040502050405020303" pitchFamily="18" charset="0"/>
                <a:ea typeface="Times New Roman" panose="02020603050405020304" pitchFamily="18" charset="0"/>
              </a:rPr>
              <a:t>their</a:t>
            </a:r>
            <a:r>
              <a:rPr lang="it-IT" sz="2000" dirty="0">
                <a:solidFill>
                  <a:srgbClr val="7030A0"/>
                </a:solidFill>
                <a:effectLst/>
                <a:latin typeface="Georgia" panose="02040502050405020303" pitchFamily="18" charset="0"/>
                <a:ea typeface="Times New Roman" panose="02020603050405020304" pitchFamily="18" charset="0"/>
              </a:rPr>
              <a:t> </a:t>
            </a:r>
            <a:r>
              <a:rPr lang="it-IT" sz="2000" dirty="0" err="1">
                <a:solidFill>
                  <a:srgbClr val="7030A0"/>
                </a:solidFill>
                <a:effectLst/>
                <a:latin typeface="Georgia" panose="02040502050405020303" pitchFamily="18" charset="0"/>
                <a:ea typeface="Times New Roman" panose="02020603050405020304" pitchFamily="18" charset="0"/>
              </a:rPr>
              <a:t>mothers</a:t>
            </a:r>
            <a:r>
              <a:rPr lang="it-IT" sz="2000" dirty="0">
                <a:solidFill>
                  <a:srgbClr val="7030A0"/>
                </a:solidFill>
                <a:effectLst/>
                <a:latin typeface="Georgia" panose="02040502050405020303" pitchFamily="18" charset="0"/>
                <a:ea typeface="Times New Roman" panose="02020603050405020304" pitchFamily="18" charset="0"/>
              </a:rPr>
              <a:t>' </a:t>
            </a:r>
            <a:r>
              <a:rPr lang="it-IT" sz="2000" dirty="0" err="1">
                <a:solidFill>
                  <a:srgbClr val="7030A0"/>
                </a:solidFill>
                <a:effectLst/>
                <a:latin typeface="Georgia" panose="02040502050405020303" pitchFamily="18" charset="0"/>
                <a:ea typeface="Times New Roman" panose="02020603050405020304" pitchFamily="18" charset="0"/>
              </a:rPr>
              <a:t>wombs</a:t>
            </a:r>
            <a:r>
              <a:rPr lang="it-IT" sz="2000" dirty="0">
                <a:solidFill>
                  <a:srgbClr val="7030A0"/>
                </a:solidFill>
                <a:effectLst/>
                <a:latin typeface="Georgia" panose="02040502050405020303" pitchFamily="18" charset="0"/>
                <a:ea typeface="Times New Roman" panose="02020603050405020304" pitchFamily="18" charset="0"/>
              </a:rPr>
              <a:t> </a:t>
            </a:r>
            <a:r>
              <a:rPr lang="it-IT" sz="2000" dirty="0">
                <a:solidFill>
                  <a:srgbClr val="121212"/>
                </a:solidFill>
                <a:effectLst/>
                <a:latin typeface="Georgia" panose="02040502050405020303" pitchFamily="18" charset="0"/>
                <a:ea typeface="Times New Roman" panose="02020603050405020304" pitchFamily="18" charset="0"/>
              </a:rPr>
              <a:t>and </a:t>
            </a:r>
            <a:r>
              <a:rPr lang="it-IT" sz="2000" dirty="0" err="1">
                <a:solidFill>
                  <a:srgbClr val="121212"/>
                </a:solidFill>
                <a:effectLst/>
                <a:latin typeface="Georgia" panose="02040502050405020303" pitchFamily="18" charset="0"/>
                <a:ea typeface="Times New Roman" panose="02020603050405020304" pitchFamily="18" charset="0"/>
              </a:rPr>
              <a:t>young</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children</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were</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smashed</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against</a:t>
            </a:r>
            <a:r>
              <a:rPr lang="it-IT" sz="2000" dirty="0">
                <a:solidFill>
                  <a:srgbClr val="121212"/>
                </a:solidFill>
                <a:effectLst/>
                <a:latin typeface="Georgia" panose="02040502050405020303" pitchFamily="18" charset="0"/>
                <a:ea typeface="Times New Roman" panose="02020603050405020304" pitchFamily="18" charset="0"/>
              </a:rPr>
              <a:t> </a:t>
            </a:r>
            <a:r>
              <a:rPr lang="it-IT" sz="2000" dirty="0" err="1">
                <a:solidFill>
                  <a:srgbClr val="121212"/>
                </a:solidFill>
                <a:effectLst/>
                <a:latin typeface="Georgia" panose="02040502050405020303" pitchFamily="18" charset="0"/>
                <a:ea typeface="Times New Roman" panose="02020603050405020304" pitchFamily="18" charset="0"/>
              </a:rPr>
              <a:t>walls</a:t>
            </a:r>
            <a:r>
              <a:rPr lang="it-IT" sz="2000" dirty="0">
                <a:solidFill>
                  <a:srgbClr val="121212"/>
                </a:solidFill>
                <a:effectLst/>
                <a:latin typeface="Georgia" panose="02040502050405020303" pitchFamily="18" charset="0"/>
                <a:ea typeface="Times New Roman" panose="02020603050405020304" pitchFamily="18" charset="0"/>
              </a:rPr>
              <a:t>.</a:t>
            </a:r>
            <a:endParaRPr lang="it-IT" sz="2000" dirty="0">
              <a:effectLst/>
              <a:latin typeface="Times New Roman" panose="02020603050405020304" pitchFamily="18" charset="0"/>
              <a:ea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id="{4257FB8F-35A1-4911-BB37-A683442AE4AC}"/>
              </a:ext>
            </a:extLst>
          </p:cNvPr>
          <p:cNvPicPr>
            <a:picLocks noChangeAspect="1"/>
          </p:cNvPicPr>
          <p:nvPr/>
        </p:nvPicPr>
        <p:blipFill>
          <a:blip r:embed="rId2"/>
          <a:stretch>
            <a:fillRect/>
          </a:stretch>
        </p:blipFill>
        <p:spPr>
          <a:xfrm>
            <a:off x="6016101" y="3781564"/>
            <a:ext cx="3619740" cy="2711311"/>
          </a:xfrm>
          <a:prstGeom prst="rect">
            <a:avLst/>
          </a:prstGeom>
        </p:spPr>
      </p:pic>
    </p:spTree>
    <p:extLst>
      <p:ext uri="{BB962C8B-B14F-4D97-AF65-F5344CB8AC3E}">
        <p14:creationId xmlns:p14="http://schemas.microsoft.com/office/powerpoint/2010/main" val="253279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chemeClr val="accent2">
                    <a:lumMod val="75000"/>
                  </a:schemeClr>
                </a:solidFill>
              </a:rPr>
              <a:t>Bolivia E </a:t>
            </a:r>
            <a:r>
              <a:rPr lang="it-IT" b="1" dirty="0">
                <a:solidFill>
                  <a:schemeClr val="accent6">
                    <a:lumMod val="60000"/>
                    <a:lumOff val="40000"/>
                  </a:schemeClr>
                </a:solidFill>
              </a:rPr>
              <a:t>Guatemala</a:t>
            </a:r>
            <a:r>
              <a:rPr lang="it-IT" dirty="0"/>
              <a:t>: </a:t>
            </a:r>
            <a:br>
              <a:rPr lang="it-IT" dirty="0"/>
            </a:br>
            <a:r>
              <a:rPr lang="it-IT" dirty="0"/>
              <a:t>metà anni 40 e primi anni 50 </a:t>
            </a:r>
          </a:p>
        </p:txBody>
      </p:sp>
      <p:pic>
        <p:nvPicPr>
          <p:cNvPr id="4" name="Segnaposto contenuto 3"/>
          <p:cNvPicPr>
            <a:picLocks noGrp="1" noChangeAspect="1"/>
          </p:cNvPicPr>
          <p:nvPr>
            <p:ph idx="1"/>
          </p:nvPr>
        </p:nvPicPr>
        <p:blipFill>
          <a:blip r:embed="rId2" cstate="print"/>
          <a:stretch>
            <a:fillRect/>
          </a:stretch>
        </p:blipFill>
        <p:spPr>
          <a:xfrm>
            <a:off x="1243728" y="1886530"/>
            <a:ext cx="1878562" cy="2822975"/>
          </a:xfrm>
          <a:prstGeom prst="rect">
            <a:avLst/>
          </a:prstGeom>
        </p:spPr>
      </p:pic>
      <p:pic>
        <p:nvPicPr>
          <p:cNvPr id="5" name="Immagine 4"/>
          <p:cNvPicPr>
            <a:picLocks noChangeAspect="1"/>
          </p:cNvPicPr>
          <p:nvPr/>
        </p:nvPicPr>
        <p:blipFill>
          <a:blip r:embed="rId3" cstate="print"/>
          <a:stretch>
            <a:fillRect/>
          </a:stretch>
        </p:blipFill>
        <p:spPr>
          <a:xfrm>
            <a:off x="6443770" y="2321057"/>
            <a:ext cx="3511664" cy="2388448"/>
          </a:xfrm>
          <a:prstGeom prst="rect">
            <a:avLst/>
          </a:prstGeom>
        </p:spPr>
      </p:pic>
    </p:spTree>
    <p:extLst>
      <p:ext uri="{BB962C8B-B14F-4D97-AF65-F5344CB8AC3E}">
        <p14:creationId xmlns:p14="http://schemas.microsoft.com/office/powerpoint/2010/main" val="3074625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5072" y="131368"/>
            <a:ext cx="10515600" cy="1325563"/>
          </a:xfrm>
        </p:spPr>
        <p:txBody>
          <a:bodyPr>
            <a:normAutofit/>
          </a:bodyPr>
          <a:lstStyle/>
          <a:p>
            <a:pPr algn="l"/>
            <a:r>
              <a:rPr lang="en-US" sz="3600" dirty="0">
                <a:solidFill>
                  <a:schemeClr val="accent2">
                    <a:lumMod val="75000"/>
                  </a:schemeClr>
                </a:solidFill>
              </a:rPr>
              <a:t>Bolivia</a:t>
            </a:r>
            <a:r>
              <a:rPr lang="en-US" sz="3600" dirty="0"/>
              <a:t> e </a:t>
            </a:r>
            <a:r>
              <a:rPr lang="en-US" sz="3600" dirty="0">
                <a:solidFill>
                  <a:schemeClr val="accent6">
                    <a:lumMod val="75000"/>
                  </a:schemeClr>
                </a:solidFill>
              </a:rPr>
              <a:t>Guatemala</a:t>
            </a:r>
            <a:endParaRPr lang="it-IT" sz="3600" dirty="0">
              <a:solidFill>
                <a:schemeClr val="accent6">
                  <a:lumMod val="75000"/>
                </a:schemeClr>
              </a:solidFill>
            </a:endParaRPr>
          </a:p>
        </p:txBody>
      </p:sp>
      <p:sp>
        <p:nvSpPr>
          <p:cNvPr id="3" name="Segnaposto contenuto 2"/>
          <p:cNvSpPr>
            <a:spLocks noGrp="1"/>
          </p:cNvSpPr>
          <p:nvPr>
            <p:ph idx="1"/>
          </p:nvPr>
        </p:nvSpPr>
        <p:spPr>
          <a:xfrm>
            <a:off x="542567" y="1456931"/>
            <a:ext cx="10515600" cy="4351338"/>
          </a:xfrm>
        </p:spPr>
        <p:txBody>
          <a:bodyPr>
            <a:normAutofit/>
          </a:bodyPr>
          <a:lstStyle/>
          <a:p>
            <a:pPr marL="0" indent="0">
              <a:buNone/>
            </a:pPr>
            <a:r>
              <a:rPr lang="en-US" dirty="0"/>
              <a:t>Al </a:t>
            </a:r>
            <a:r>
              <a:rPr lang="en-US" dirty="0" err="1"/>
              <a:t>centro</a:t>
            </a:r>
            <a:r>
              <a:rPr lang="en-US" dirty="0"/>
              <a:t> </a:t>
            </a:r>
            <a:r>
              <a:rPr lang="en-US" dirty="0" err="1"/>
              <a:t>della</a:t>
            </a:r>
            <a:r>
              <a:rPr lang="en-US" dirty="0"/>
              <a:t> </a:t>
            </a:r>
            <a:r>
              <a:rPr lang="en-US" dirty="0" err="1"/>
              <a:t>questione</a:t>
            </a:r>
            <a:r>
              <a:rPr lang="en-US" dirty="0"/>
              <a:t> </a:t>
            </a:r>
          </a:p>
          <a:p>
            <a:pPr marL="0" indent="0">
              <a:buNone/>
            </a:pPr>
            <a:r>
              <a:rPr lang="en-US" dirty="0"/>
              <a:t>1.  </a:t>
            </a:r>
            <a:r>
              <a:rPr lang="en-US" dirty="0" err="1"/>
              <a:t>Sistema</a:t>
            </a:r>
            <a:r>
              <a:rPr lang="en-US" dirty="0"/>
              <a:t> quasi </a:t>
            </a:r>
            <a:r>
              <a:rPr lang="en-US" dirty="0" err="1"/>
              <a:t>feudale</a:t>
            </a:r>
            <a:r>
              <a:rPr lang="en-US" dirty="0"/>
              <a:t> di </a:t>
            </a:r>
            <a:r>
              <a:rPr lang="en-US" dirty="0" err="1"/>
              <a:t>amministrazione</a:t>
            </a:r>
            <a:r>
              <a:rPr lang="en-US" dirty="0"/>
              <a:t> </a:t>
            </a:r>
            <a:r>
              <a:rPr lang="en-US" dirty="0" err="1"/>
              <a:t>terre</a:t>
            </a:r>
            <a:r>
              <a:rPr lang="en-US" dirty="0"/>
              <a:t> </a:t>
            </a:r>
            <a:endParaRPr lang="en-US" dirty="0">
              <a:solidFill>
                <a:srgbClr val="FF66FF"/>
              </a:solidFill>
            </a:endParaRPr>
          </a:p>
          <a:p>
            <a:pPr marL="0" indent="0">
              <a:buNone/>
            </a:pPr>
            <a:r>
              <a:rPr lang="en-US" dirty="0"/>
              <a:t> 2. </a:t>
            </a:r>
            <a:r>
              <a:rPr lang="en-US" dirty="0" err="1"/>
              <a:t>Sfruttamento</a:t>
            </a:r>
            <a:r>
              <a:rPr lang="en-US" dirty="0"/>
              <a:t> </a:t>
            </a:r>
            <a:r>
              <a:rPr lang="en-US" dirty="0" err="1"/>
              <a:t>lavoratori</a:t>
            </a:r>
            <a:r>
              <a:rPr lang="en-US" dirty="0"/>
              <a:t> in </a:t>
            </a:r>
            <a:r>
              <a:rPr lang="en-US" dirty="0" err="1"/>
              <a:t>settori</a:t>
            </a:r>
            <a:r>
              <a:rPr lang="en-US" dirty="0"/>
              <a:t> </a:t>
            </a:r>
            <a:r>
              <a:rPr lang="en-US" dirty="0" err="1"/>
              <a:t>chiave</a:t>
            </a:r>
            <a:r>
              <a:rPr lang="en-US" dirty="0"/>
              <a:t> </a:t>
            </a:r>
            <a:r>
              <a:rPr lang="en-US" dirty="0" err="1"/>
              <a:t>monoesposrtazione</a:t>
            </a:r>
            <a:r>
              <a:rPr lang="en-US" dirty="0"/>
              <a:t> </a:t>
            </a:r>
          </a:p>
          <a:p>
            <a:pPr marL="0" indent="0">
              <a:buNone/>
            </a:pPr>
            <a:r>
              <a:rPr lang="en-US" b="1" dirty="0">
                <a:solidFill>
                  <a:srgbClr val="00B050"/>
                </a:solidFill>
              </a:rPr>
              <a:t>STAGNO in </a:t>
            </a:r>
            <a:r>
              <a:rPr lang="en-US" dirty="0">
                <a:solidFill>
                  <a:srgbClr val="00B050"/>
                </a:solidFill>
              </a:rPr>
              <a:t>Bolivia</a:t>
            </a:r>
          </a:p>
          <a:p>
            <a:pPr marL="0" indent="0">
              <a:buNone/>
            </a:pPr>
            <a:endParaRPr lang="en-US" b="1" dirty="0">
              <a:solidFill>
                <a:srgbClr val="00B050"/>
              </a:solidFill>
            </a:endParaRPr>
          </a:p>
          <a:p>
            <a:pPr marL="0" indent="0">
              <a:buNone/>
            </a:pPr>
            <a:r>
              <a:rPr lang="en-US" b="1" dirty="0" err="1">
                <a:solidFill>
                  <a:srgbClr val="00B050"/>
                </a:solidFill>
              </a:rPr>
              <a:t>Prodotti</a:t>
            </a:r>
            <a:r>
              <a:rPr lang="en-US" b="1" dirty="0">
                <a:solidFill>
                  <a:srgbClr val="00B050"/>
                </a:solidFill>
              </a:rPr>
              <a:t> </a:t>
            </a:r>
            <a:r>
              <a:rPr lang="en-US" b="1" dirty="0" err="1">
                <a:solidFill>
                  <a:srgbClr val="00B050"/>
                </a:solidFill>
              </a:rPr>
              <a:t>agricoli</a:t>
            </a:r>
            <a:r>
              <a:rPr lang="en-US" b="1" dirty="0">
                <a:solidFill>
                  <a:srgbClr val="00B050"/>
                </a:solidFill>
              </a:rPr>
              <a:t> (</a:t>
            </a:r>
            <a:r>
              <a:rPr lang="en-US" b="1" dirty="0" err="1">
                <a:solidFill>
                  <a:srgbClr val="00B050"/>
                </a:solidFill>
              </a:rPr>
              <a:t>banane</a:t>
            </a:r>
            <a:r>
              <a:rPr lang="en-US" b="1" dirty="0">
                <a:solidFill>
                  <a:srgbClr val="00B050"/>
                </a:solidFill>
              </a:rPr>
              <a:t>) </a:t>
            </a:r>
            <a:r>
              <a:rPr lang="en-US" dirty="0">
                <a:solidFill>
                  <a:srgbClr val="00B050"/>
                </a:solidFill>
              </a:rPr>
              <a:t>in </a:t>
            </a:r>
            <a:r>
              <a:rPr lang="en-US" b="1" dirty="0">
                <a:solidFill>
                  <a:srgbClr val="00B050"/>
                </a:solidFill>
              </a:rPr>
              <a:t>Guatemala </a:t>
            </a:r>
          </a:p>
          <a:p>
            <a:pPr marL="0" indent="0">
              <a:buNone/>
            </a:pPr>
            <a:endParaRPr lang="it-IT" b="1" dirty="0">
              <a:solidFill>
                <a:schemeClr val="accent4">
                  <a:lumMod val="60000"/>
                  <a:lumOff val="40000"/>
                </a:schemeClr>
              </a:solidFill>
            </a:endParaRPr>
          </a:p>
        </p:txBody>
      </p:sp>
      <p:pic>
        <p:nvPicPr>
          <p:cNvPr id="4" name="Immagine 3"/>
          <p:cNvPicPr>
            <a:picLocks noChangeAspect="1"/>
          </p:cNvPicPr>
          <p:nvPr/>
        </p:nvPicPr>
        <p:blipFill>
          <a:blip r:embed="rId2" cstate="print"/>
          <a:stretch>
            <a:fillRect/>
          </a:stretch>
        </p:blipFill>
        <p:spPr>
          <a:xfrm>
            <a:off x="7478269" y="226297"/>
            <a:ext cx="2992641" cy="2332846"/>
          </a:xfrm>
          <a:prstGeom prst="rect">
            <a:avLst/>
          </a:prstGeom>
        </p:spPr>
      </p:pic>
      <p:pic>
        <p:nvPicPr>
          <p:cNvPr id="5" name="Immagine 4"/>
          <p:cNvPicPr>
            <a:picLocks noChangeAspect="1"/>
          </p:cNvPicPr>
          <p:nvPr/>
        </p:nvPicPr>
        <p:blipFill>
          <a:blip r:embed="rId3" cstate="print"/>
          <a:stretch>
            <a:fillRect/>
          </a:stretch>
        </p:blipFill>
        <p:spPr>
          <a:xfrm>
            <a:off x="735072" y="4477470"/>
            <a:ext cx="2913663" cy="1938910"/>
          </a:xfrm>
          <a:prstGeom prst="rect">
            <a:avLst/>
          </a:prstGeom>
        </p:spPr>
      </p:pic>
      <p:pic>
        <p:nvPicPr>
          <p:cNvPr id="7" name="Immagine 6"/>
          <p:cNvPicPr>
            <a:picLocks noChangeAspect="1"/>
          </p:cNvPicPr>
          <p:nvPr/>
        </p:nvPicPr>
        <p:blipFill>
          <a:blip r:embed="rId4" cstate="print"/>
          <a:stretch>
            <a:fillRect/>
          </a:stretch>
        </p:blipFill>
        <p:spPr>
          <a:xfrm>
            <a:off x="6799199" y="3632600"/>
            <a:ext cx="3396159" cy="1901849"/>
          </a:xfrm>
          <a:prstGeom prst="rect">
            <a:avLst/>
          </a:prstGeom>
        </p:spPr>
      </p:pic>
    </p:spTree>
    <p:extLst>
      <p:ext uri="{BB962C8B-B14F-4D97-AF65-F5344CB8AC3E}">
        <p14:creationId xmlns:p14="http://schemas.microsoft.com/office/powerpoint/2010/main" val="121737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chemeClr val="accent2">
                    <a:lumMod val="75000"/>
                  </a:schemeClr>
                </a:solidFill>
              </a:rPr>
              <a:t>Bolivia</a:t>
            </a:r>
            <a:r>
              <a:rPr lang="en-US" dirty="0"/>
              <a:t> e </a:t>
            </a:r>
            <a:r>
              <a:rPr lang="en-US" dirty="0" err="1"/>
              <a:t>g</a:t>
            </a:r>
            <a:r>
              <a:rPr lang="en-US" dirty="0" err="1">
                <a:solidFill>
                  <a:schemeClr val="accent6">
                    <a:lumMod val="75000"/>
                  </a:schemeClr>
                </a:solidFill>
              </a:rPr>
              <a:t>uatemala</a:t>
            </a:r>
            <a:endParaRPr lang="it-IT" dirty="0"/>
          </a:p>
        </p:txBody>
      </p:sp>
      <p:sp>
        <p:nvSpPr>
          <p:cNvPr id="3" name="Segnaposto contenuto 2"/>
          <p:cNvSpPr>
            <a:spLocks noGrp="1"/>
          </p:cNvSpPr>
          <p:nvPr>
            <p:ph idx="1"/>
          </p:nvPr>
        </p:nvSpPr>
        <p:spPr>
          <a:xfrm>
            <a:off x="1455821" y="2322095"/>
            <a:ext cx="9324474" cy="4006515"/>
          </a:xfrm>
        </p:spPr>
        <p:txBody>
          <a:bodyPr/>
          <a:lstStyle/>
          <a:p>
            <a:pPr marL="0" indent="0">
              <a:buNone/>
            </a:pPr>
            <a:endParaRPr lang="en-US" dirty="0"/>
          </a:p>
          <a:p>
            <a:pPr marL="0" indent="0">
              <a:buNone/>
            </a:pPr>
            <a:r>
              <a:rPr lang="en-US" sz="2400" dirty="0" err="1"/>
              <a:t>Altri</a:t>
            </a:r>
            <a:r>
              <a:rPr lang="en-US" sz="2400" dirty="0"/>
              <a:t> </a:t>
            </a:r>
            <a:r>
              <a:rPr lang="en-US" sz="2400" dirty="0" err="1"/>
              <a:t>fattori</a:t>
            </a:r>
            <a:r>
              <a:rPr lang="en-US" sz="2400" dirty="0"/>
              <a:t> </a:t>
            </a:r>
            <a:r>
              <a:rPr lang="en-US" sz="2400" dirty="0" err="1"/>
              <a:t>chiave</a:t>
            </a:r>
            <a:r>
              <a:rPr lang="en-US" sz="2400" dirty="0"/>
              <a:t> </a:t>
            </a:r>
          </a:p>
          <a:p>
            <a:pPr marL="0" indent="0">
              <a:buNone/>
            </a:pPr>
            <a:r>
              <a:rPr lang="en-US" sz="2400" dirty="0"/>
              <a:t>3. </a:t>
            </a:r>
            <a:r>
              <a:rPr lang="en-US" sz="2400" dirty="0" err="1">
                <a:solidFill>
                  <a:srgbClr val="00B0F0"/>
                </a:solidFill>
              </a:rPr>
              <a:t>Riforme</a:t>
            </a:r>
            <a:r>
              <a:rPr lang="en-US" sz="2400" dirty="0">
                <a:solidFill>
                  <a:srgbClr val="00B0F0"/>
                </a:solidFill>
              </a:rPr>
              <a:t> a </a:t>
            </a:r>
            <a:r>
              <a:rPr lang="en-US" sz="2400" dirty="0" err="1">
                <a:solidFill>
                  <a:srgbClr val="00B0F0"/>
                </a:solidFill>
              </a:rPr>
              <a:t>parziale</a:t>
            </a:r>
            <a:r>
              <a:rPr lang="en-US" sz="2400" dirty="0">
                <a:solidFill>
                  <a:srgbClr val="00B0F0"/>
                </a:solidFill>
              </a:rPr>
              <a:t> </a:t>
            </a:r>
            <a:r>
              <a:rPr lang="en-US" sz="2400" dirty="0" err="1">
                <a:solidFill>
                  <a:srgbClr val="00B0F0"/>
                </a:solidFill>
              </a:rPr>
              <a:t>miglioramento</a:t>
            </a:r>
            <a:r>
              <a:rPr lang="en-US" sz="2400" dirty="0">
                <a:solidFill>
                  <a:srgbClr val="00B0F0"/>
                </a:solidFill>
              </a:rPr>
              <a:t> </a:t>
            </a:r>
            <a:r>
              <a:rPr lang="en-US" sz="2400" dirty="0" err="1">
                <a:solidFill>
                  <a:srgbClr val="00B0F0"/>
                </a:solidFill>
              </a:rPr>
              <a:t>condizioni</a:t>
            </a:r>
            <a:r>
              <a:rPr lang="en-US" sz="2400" dirty="0">
                <a:solidFill>
                  <a:srgbClr val="00B0F0"/>
                </a:solidFill>
              </a:rPr>
              <a:t> </a:t>
            </a:r>
            <a:r>
              <a:rPr lang="en-US" sz="2400" dirty="0" err="1">
                <a:solidFill>
                  <a:srgbClr val="00B0F0"/>
                </a:solidFill>
              </a:rPr>
              <a:t>lavoratori</a:t>
            </a:r>
            <a:endParaRPr lang="en-US" sz="2400" dirty="0"/>
          </a:p>
          <a:p>
            <a:pPr marL="0" indent="0">
              <a:buNone/>
            </a:pPr>
            <a:endParaRPr lang="en-US" sz="2400" dirty="0"/>
          </a:p>
          <a:p>
            <a:pPr marL="0" indent="0">
              <a:buNone/>
            </a:pPr>
            <a:r>
              <a:rPr lang="en-US" sz="2400" dirty="0"/>
              <a:t>4. </a:t>
            </a:r>
            <a:r>
              <a:rPr lang="en-US" sz="2400" dirty="0" err="1">
                <a:solidFill>
                  <a:srgbClr val="C00000"/>
                </a:solidFill>
              </a:rPr>
              <a:t>Sfide</a:t>
            </a:r>
            <a:r>
              <a:rPr lang="en-US" sz="2400" dirty="0">
                <a:solidFill>
                  <a:srgbClr val="C00000"/>
                </a:solidFill>
              </a:rPr>
              <a:t> </a:t>
            </a:r>
            <a:r>
              <a:rPr lang="en-US" sz="2400" dirty="0" err="1">
                <a:solidFill>
                  <a:srgbClr val="C00000"/>
                </a:solidFill>
              </a:rPr>
              <a:t>ai</a:t>
            </a:r>
            <a:r>
              <a:rPr lang="en-US" sz="2400" dirty="0">
                <a:solidFill>
                  <a:srgbClr val="C00000"/>
                </a:solidFill>
              </a:rPr>
              <a:t> </a:t>
            </a:r>
            <a:r>
              <a:rPr lang="en-US" sz="2400" dirty="0" err="1">
                <a:solidFill>
                  <a:srgbClr val="C00000"/>
                </a:solidFill>
              </a:rPr>
              <a:t>proventi</a:t>
            </a:r>
            <a:r>
              <a:rPr lang="en-US" sz="2400" dirty="0">
                <a:solidFill>
                  <a:srgbClr val="C00000"/>
                </a:solidFill>
              </a:rPr>
              <a:t> del </a:t>
            </a:r>
            <a:r>
              <a:rPr lang="en-US" sz="2400" dirty="0" err="1">
                <a:solidFill>
                  <a:srgbClr val="C00000"/>
                </a:solidFill>
              </a:rPr>
              <a:t>capitale</a:t>
            </a:r>
            <a:r>
              <a:rPr lang="en-US" sz="2400" dirty="0">
                <a:solidFill>
                  <a:srgbClr val="C00000"/>
                </a:solidFill>
              </a:rPr>
              <a:t> </a:t>
            </a:r>
            <a:r>
              <a:rPr lang="en-US" sz="2400" dirty="0" err="1">
                <a:solidFill>
                  <a:srgbClr val="C00000"/>
                </a:solidFill>
              </a:rPr>
              <a:t>estero</a:t>
            </a:r>
            <a:r>
              <a:rPr lang="en-US" sz="2400" dirty="0"/>
              <a:t> in </a:t>
            </a:r>
            <a:r>
              <a:rPr lang="en-US" sz="2400" dirty="0" err="1">
                <a:solidFill>
                  <a:srgbClr val="00B050"/>
                </a:solidFill>
              </a:rPr>
              <a:t>settori</a:t>
            </a:r>
            <a:r>
              <a:rPr lang="en-US" sz="2400" dirty="0">
                <a:solidFill>
                  <a:srgbClr val="00B050"/>
                </a:solidFill>
              </a:rPr>
              <a:t> </a:t>
            </a:r>
            <a:r>
              <a:rPr lang="en-US" sz="2400" dirty="0" err="1">
                <a:solidFill>
                  <a:srgbClr val="00B050"/>
                </a:solidFill>
              </a:rPr>
              <a:t>minerari</a:t>
            </a:r>
            <a:r>
              <a:rPr lang="en-US" sz="2400" dirty="0">
                <a:solidFill>
                  <a:srgbClr val="00B050"/>
                </a:solidFill>
              </a:rPr>
              <a:t> e </a:t>
            </a:r>
            <a:r>
              <a:rPr lang="en-US" sz="2400" dirty="0" err="1">
                <a:solidFill>
                  <a:srgbClr val="00B050"/>
                </a:solidFill>
              </a:rPr>
              <a:t>agricoli</a:t>
            </a:r>
            <a:endParaRPr lang="it-IT" dirty="0">
              <a:solidFill>
                <a:srgbClr val="00B050"/>
              </a:solidFill>
            </a:endParaRPr>
          </a:p>
        </p:txBody>
      </p:sp>
    </p:spTree>
    <p:extLst>
      <p:ext uri="{BB962C8B-B14F-4D97-AF65-F5344CB8AC3E}">
        <p14:creationId xmlns:p14="http://schemas.microsoft.com/office/powerpoint/2010/main" val="654963867"/>
      </p:ext>
    </p:extLst>
  </p:cSld>
  <p:clrMapOvr>
    <a:masterClrMapping/>
  </p:clrMapOvr>
</p:sld>
</file>

<file path=ppt/theme/theme1.xml><?xml version="1.0" encoding="utf-8"?>
<a:theme xmlns:a="http://schemas.openxmlformats.org/drawingml/2006/main" name="Paquete">
  <a:themeElements>
    <a:clrScheme name="Paquet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quet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DBA0873213B3444FBB231EC9E5C62C96" ma:contentTypeVersion="0" ma:contentTypeDescription="Creare un nuovo documento." ma:contentTypeScope="" ma:versionID="af500ccfbd75016cdd29d20eb4181d15">
  <xsd:schema xmlns:xsd="http://www.w3.org/2001/XMLSchema" xmlns:xs="http://www.w3.org/2001/XMLSchema" xmlns:p="http://schemas.microsoft.com/office/2006/metadata/properties" targetNamespace="http://schemas.microsoft.com/office/2006/metadata/properties" ma:root="true" ma:fieldsID="4ea373c70dcfdb0a3329420882916a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D47062-9D4F-48B1-9A3B-8DA8897920B4}">
  <ds:schemaRefs>
    <ds:schemaRef ds:uri="http://schemas.microsoft.com/sharepoint/v3/contenttype/forms"/>
  </ds:schemaRefs>
</ds:datastoreItem>
</file>

<file path=customXml/itemProps2.xml><?xml version="1.0" encoding="utf-8"?>
<ds:datastoreItem xmlns:ds="http://schemas.openxmlformats.org/officeDocument/2006/customXml" ds:itemID="{609402D0-56E0-4B26-8DB4-7DB7DFE52E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2E81A2F-6B46-4050-8AFF-F157030284E8}">
  <ds:schemaRefs>
    <ds:schemaRef ds:uri="http://purl.org/dc/dcmitype/"/>
    <ds:schemaRef ds:uri="http://schemas.microsoft.com/office/2006/documentManagement/types"/>
    <ds:schemaRef ds:uri="http://www.w3.org/XML/1998/namespace"/>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{D1F587B6-6F9B-344D-9F0B-12C7E86CF6DE}tf10001120</Template>
  <TotalTime>1687</TotalTime>
  <Words>3057</Words>
  <Application>Microsoft Office PowerPoint</Application>
  <PresentationFormat>Widescreen</PresentationFormat>
  <Paragraphs>409</Paragraphs>
  <Slides>63</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63</vt:i4>
      </vt:variant>
    </vt:vector>
  </HeadingPairs>
  <TitlesOfParts>
    <vt:vector size="74" baseType="lpstr">
      <vt:lpstr>arial</vt:lpstr>
      <vt:lpstr>arial</vt:lpstr>
      <vt:lpstr>Calibri</vt:lpstr>
      <vt:lpstr>Georgia</vt:lpstr>
      <vt:lpstr>Gill Sans MT</vt:lpstr>
      <vt:lpstr>Roboto</vt:lpstr>
      <vt:lpstr>Tahoma</vt:lpstr>
      <vt:lpstr>Times New Roman</vt:lpstr>
      <vt:lpstr>Verdana</vt:lpstr>
      <vt:lpstr>Wingdings</vt:lpstr>
      <vt:lpstr>Paquete</vt:lpstr>
      <vt:lpstr>Presentazione standard di PowerPoint</vt:lpstr>
      <vt:lpstr>Populismi: in conclusione.. . </vt:lpstr>
      <vt:lpstr>esperimenti rivoluzionari</vt:lpstr>
      <vt:lpstr>UNA PERIODIZZAZIONE DI CARATTERE GENERALE </vt:lpstr>
      <vt:lpstr>I precedenti: América Latina dopo il 1945: Rivoluzione vs. Sicurezza</vt:lpstr>
      <vt:lpstr>RivoluZionI democratico-nazionalistE</vt:lpstr>
      <vt:lpstr>Bolivia E Guatemala:  metà anni 40 e primi anni 50 </vt:lpstr>
      <vt:lpstr>Bolivia e Guatemala</vt:lpstr>
      <vt:lpstr>Bolivia e guatemala</vt:lpstr>
      <vt:lpstr>Reazioni usa </vt:lpstr>
      <vt:lpstr>Bolivia e Guatemala</vt:lpstr>
      <vt:lpstr>In Bolivia (1952-1964)</vt:lpstr>
      <vt:lpstr>In Bolivia (1952-1964)</vt:lpstr>
      <vt:lpstr>SECONDO Benjamin Keen… </vt:lpstr>
      <vt:lpstr>donne, lavoratori, comunità indigene </vt:lpstr>
      <vt:lpstr>donne, lavoratori, comunità indigene</vt:lpstr>
      <vt:lpstr>donne, lavoratori, comunità indigene</vt:lpstr>
      <vt:lpstr>La risposta del nuovo governo mnr </vt:lpstr>
      <vt:lpstr>tuttavia… </vt:lpstr>
      <vt:lpstr>Il governo di Paz Estenssoro</vt:lpstr>
      <vt:lpstr>In ogni caso…</vt:lpstr>
      <vt:lpstr>Presentazione standard di PowerPoint</vt:lpstr>
      <vt:lpstr>La fine della Rivoluzione (1952-1964) </vt:lpstr>
      <vt:lpstr>In Guatemala (1944-1954)</vt:lpstr>
      <vt:lpstr>Rivoluzione Democratica in Guatemala nel 1944</vt:lpstr>
      <vt:lpstr> Presidente Juan José Arévalo (1945-51) </vt:lpstr>
      <vt:lpstr>la costituzione del 1945</vt:lpstr>
      <vt:lpstr>Codice del lavoro del 1947 </vt:lpstr>
      <vt:lpstr>Presentazione standard di PowerPoint</vt:lpstr>
      <vt:lpstr>Guatemala, 1950 </vt:lpstr>
      <vt:lpstr>Presidente Arbenz (1950-54) </vt:lpstr>
      <vt:lpstr>President Arbenz (1950-54)</vt:lpstr>
      <vt:lpstr>Presentazione standard di PowerPoint</vt:lpstr>
      <vt:lpstr>The U.S. govemment</vt:lpstr>
      <vt:lpstr>"Operation Success"</vt:lpstr>
      <vt:lpstr>Arbenz relatively mild land reform plan</vt:lpstr>
      <vt:lpstr>General Carlos Castillo Armas- 1954 </vt:lpstr>
      <vt:lpstr>Direct action against Guatemala.</vt:lpstr>
      <vt:lpstr>Stephen G Rabe, The Killing Zone: The United States Wages Cold War in Latin America.  </vt:lpstr>
      <vt:lpstr> President Eisenhower (1953-1960) </vt:lpstr>
      <vt:lpstr>NSC 14411.  </vt:lpstr>
      <vt:lpstr>The CIA </vt:lpstr>
      <vt:lpstr>Stephen G Rabe, The Killing Zone: The United States Wages Cold War in Latin America.</vt:lpstr>
      <vt:lpstr>Stephen G Rabe, The Killing Zone: The United States Wages Cold War in Latin America.</vt:lpstr>
      <vt:lpstr> </vt:lpstr>
      <vt:lpstr>U.S.  lobbyists</vt:lpstr>
      <vt:lpstr>Analysts have pointed out to the ties that the Dulles brothers had to the United Fruit…</vt:lpstr>
      <vt:lpstr>A real or an imagined threat? </vt:lpstr>
      <vt:lpstr>Secretary of State John Foster Dulles..</vt:lpstr>
      <vt:lpstr>Interview to David Talbot in «Democracy now!»</vt:lpstr>
      <vt:lpstr>"Operation PB Success"</vt:lpstr>
      <vt:lpstr>Operation PB Success</vt:lpstr>
      <vt:lpstr>Week 3- class 5, March 10, The ‘read scare’: Mc Carthyism, Guatemalan revolution and Operation Success</vt:lpstr>
      <vt:lpstr>The second phase of Operation success..</vt:lpstr>
      <vt:lpstr>Presentazione standard di PowerPoint</vt:lpstr>
      <vt:lpstr>General Carlos Castillo Armas- 1954 </vt:lpstr>
      <vt:lpstr>The aftermath… </vt:lpstr>
      <vt:lpstr>Other CIA covert operations </vt:lpstr>
      <vt:lpstr>Presentazione standard di PowerPoint</vt:lpstr>
      <vt:lpstr>Shedding some light.. </vt:lpstr>
      <vt:lpstr>President Bill Clinton apologizes- March 1999  </vt:lpstr>
      <vt:lpstr>President Bill Clinton apologizes- March 1999</vt:lpstr>
      <vt:lpstr>President Bill Clinton apologizes- March 1999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América Latina: Revolución y Guerrillas</dc:title>
  <dc:creator>REY TRISTAN EDUARDO</dc:creator>
  <cp:lastModifiedBy>utente</cp:lastModifiedBy>
  <cp:revision>102</cp:revision>
  <dcterms:created xsi:type="dcterms:W3CDTF">2021-05-02T15:09:30Z</dcterms:created>
  <dcterms:modified xsi:type="dcterms:W3CDTF">2024-05-07T09:25:43Z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0x010100DBA0873213B3444FBB231EC9E5C62C96</vt:lpwstr>
  </property>
</Properties>
</file>