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42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424" r:id="rId14"/>
    <p:sldId id="42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426" r:id="rId30"/>
    <p:sldId id="291" r:id="rId31"/>
    <p:sldId id="272" r:id="rId32"/>
    <p:sldId id="273" r:id="rId33"/>
    <p:sldId id="295" r:id="rId34"/>
    <p:sldId id="284" r:id="rId35"/>
    <p:sldId id="285" r:id="rId36"/>
    <p:sldId id="293" r:id="rId37"/>
    <p:sldId id="294" r:id="rId38"/>
    <p:sldId id="292" r:id="rId39"/>
    <p:sldId id="286" r:id="rId40"/>
    <p:sldId id="296" r:id="rId41"/>
    <p:sldId id="297" r:id="rId42"/>
    <p:sldId id="287" r:id="rId43"/>
    <p:sldId id="289" r:id="rId44"/>
    <p:sldId id="400" r:id="rId4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4" Type="http://schemas.openxmlformats.org/officeDocument/2006/relationships/image" Target="../media/image5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3837-F0A4-41B9-B40F-AEBAC0112FB9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D4DE-9C60-4F4C-ABCC-5278152D69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01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ECBD-2090-4A6E-B921-AA1E917EEF33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CC-37C2-4011-8300-48BCD8B36D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35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AB032-52B2-4333-9286-FD325ED0A570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/>
              <a:t>Fare una tabella riportando le energie di legame (y) in funzione dell’elettronegatività, o della differenza di elettronegatività</a:t>
            </a:r>
          </a:p>
          <a:p>
            <a:r>
              <a:rPr lang="it-IT" altLang="it-IT"/>
              <a:t>Notare che è più forte il legame C-H del legame C-C.</a:t>
            </a:r>
          </a:p>
        </p:txBody>
      </p:sp>
    </p:spTree>
    <p:extLst>
      <p:ext uri="{BB962C8B-B14F-4D97-AF65-F5344CB8AC3E}">
        <p14:creationId xmlns:p14="http://schemas.microsoft.com/office/powerpoint/2010/main" val="166515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6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69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78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EE20-5C7B-4C8F-A7BD-1AC8EABC8F1B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47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3556-1F43-4219-B5AA-0328FDEED392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E14C-B44D-4929-BD05-68F2094DBE0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EC76-F2C8-493C-BF7B-9404E95E1AA7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F28E-6358-44EB-9222-2A29C30A823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C181-543F-48CF-804D-A99AF8AA8E9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E4E5D-C20F-4BB7-BF2B-ED278E8A6B8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8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0930-CC7A-439D-8786-C32CE2CD48F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720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FAFDB-D918-4ED7-8C6D-ABF7D31254E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6E2A-62FF-4184-AB14-42B86D520649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90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93F0-AEF9-4EF9-924B-CB1541F86928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2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CF38-6B81-4916-9237-BE74F4D39FD1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5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4677-A082-404D-8606-CF246796E50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9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0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26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7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80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30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C460-E7CB-4514-94B7-9421B571054C}" type="datetimeFigureOut">
              <a:rPr lang="it-IT" smtClean="0"/>
              <a:t>14/12/2022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46AB-A507-4F38-BE2E-28A6126D88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0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39E1D-78C3-4C44-8FB1-64684D85D862}" type="slidenum">
              <a:rPr lang="en-U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0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emf"/><Relationship Id="rId11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DEC2E0-D541-4003-9AAC-6F5F9FFBFBCC}"/>
              </a:ext>
            </a:extLst>
          </p:cNvPr>
          <p:cNvSpPr txBox="1"/>
          <p:nvPr/>
        </p:nvSpPr>
        <p:spPr>
          <a:xfrm>
            <a:off x="7895060" y="265154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METABOLISMO DEI CARBOIDRATI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7346F14-36AC-499A-A015-FA105E1B1C4F}"/>
              </a:ext>
            </a:extLst>
          </p:cNvPr>
          <p:cNvSpPr txBox="1"/>
          <p:nvPr/>
        </p:nvSpPr>
        <p:spPr>
          <a:xfrm>
            <a:off x="3959764" y="1944991"/>
            <a:ext cx="15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GLUCOSIO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27D6540-072C-4AC1-9CF6-3208E086B9E1}"/>
              </a:ext>
            </a:extLst>
          </p:cNvPr>
          <p:cNvSpPr txBox="1"/>
          <p:nvPr/>
        </p:nvSpPr>
        <p:spPr>
          <a:xfrm>
            <a:off x="4156393" y="2892954"/>
            <a:ext cx="15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PIRUVATO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D4AD819-4FF2-457F-AF96-E78727815E97}"/>
              </a:ext>
            </a:extLst>
          </p:cNvPr>
          <p:cNvGrpSpPr/>
          <p:nvPr/>
        </p:nvGrpSpPr>
        <p:grpSpPr>
          <a:xfrm>
            <a:off x="4623793" y="2314323"/>
            <a:ext cx="1830978" cy="505879"/>
            <a:chOff x="4623793" y="2314323"/>
            <a:chExt cx="1830978" cy="505879"/>
          </a:xfrm>
        </p:grpSpPr>
        <p:sp>
          <p:nvSpPr>
            <p:cNvPr id="3" name="Freccia in giù 2">
              <a:extLst>
                <a:ext uri="{FF2B5EF4-FFF2-40B4-BE49-F238E27FC236}">
                  <a16:creationId xmlns:a16="http://schemas.microsoft.com/office/drawing/2014/main" id="{CE3F6774-CAF5-42F8-9DD4-C4D70037B584}"/>
                </a:ext>
              </a:extLst>
            </p:cNvPr>
            <p:cNvSpPr/>
            <p:nvPr/>
          </p:nvSpPr>
          <p:spPr>
            <a:xfrm>
              <a:off x="4623793" y="2314323"/>
              <a:ext cx="169818" cy="5058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E8C95FF-DB2D-460F-AD27-F84B0CFF548E}"/>
                </a:ext>
              </a:extLst>
            </p:cNvPr>
            <p:cNvSpPr txBox="1"/>
            <p:nvPr/>
          </p:nvSpPr>
          <p:spPr>
            <a:xfrm>
              <a:off x="4922062" y="2314323"/>
              <a:ext cx="153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glicolisi</a:t>
              </a: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683D5B0-BF2F-4C1F-807F-D6008B24476B}"/>
              </a:ext>
            </a:extLst>
          </p:cNvPr>
          <p:cNvSpPr txBox="1"/>
          <p:nvPr/>
        </p:nvSpPr>
        <p:spPr>
          <a:xfrm>
            <a:off x="4726118" y="3795962"/>
            <a:ext cx="153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AcetilCoA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9310D3B-26A3-41D1-AF37-A03D694A993F}"/>
              </a:ext>
            </a:extLst>
          </p:cNvPr>
          <p:cNvGrpSpPr/>
          <p:nvPr/>
        </p:nvGrpSpPr>
        <p:grpSpPr>
          <a:xfrm>
            <a:off x="5901028" y="4039283"/>
            <a:ext cx="2407232" cy="1071358"/>
            <a:chOff x="5901028" y="4039283"/>
            <a:chExt cx="2407232" cy="1071358"/>
          </a:xfrm>
        </p:grpSpPr>
        <p:sp>
          <p:nvSpPr>
            <p:cNvPr id="20" name="Freccia in giù 19">
              <a:extLst>
                <a:ext uri="{FF2B5EF4-FFF2-40B4-BE49-F238E27FC236}">
                  <a16:creationId xmlns:a16="http://schemas.microsoft.com/office/drawing/2014/main" id="{3417106B-14A4-4DEF-9F24-695CA8899A56}"/>
                </a:ext>
              </a:extLst>
            </p:cNvPr>
            <p:cNvSpPr/>
            <p:nvPr/>
          </p:nvSpPr>
          <p:spPr>
            <a:xfrm rot="19808734">
              <a:off x="5901028" y="4226730"/>
              <a:ext cx="169818" cy="5058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6EA4AF53-5140-4489-A586-A2B6B87250FE}"/>
                </a:ext>
              </a:extLst>
            </p:cNvPr>
            <p:cNvSpPr txBox="1"/>
            <p:nvPr/>
          </p:nvSpPr>
          <p:spPr>
            <a:xfrm>
              <a:off x="6070157" y="4039283"/>
              <a:ext cx="2238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al ciclo di Krebs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6341B359-1B71-4B22-8495-7F38857E58C9}"/>
                </a:ext>
              </a:extLst>
            </p:cNvPr>
            <p:cNvSpPr txBox="1"/>
            <p:nvPr/>
          </p:nvSpPr>
          <p:spPr>
            <a:xfrm>
              <a:off x="5985938" y="4741309"/>
              <a:ext cx="153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CO</a:t>
              </a:r>
              <a:r>
                <a:rPr lang="it-IT" b="1" baseline="-25000" dirty="0">
                  <a:solidFill>
                    <a:srgbClr val="0070C0"/>
                  </a:solidFill>
                </a:rPr>
                <a:t>2</a:t>
              </a:r>
              <a:r>
                <a:rPr lang="it-IT" b="1" dirty="0">
                  <a:solidFill>
                    <a:srgbClr val="0070C0"/>
                  </a:solidFill>
                </a:rPr>
                <a:t> + H</a:t>
              </a:r>
              <a:r>
                <a:rPr lang="it-IT" b="1" baseline="-25000" dirty="0">
                  <a:solidFill>
                    <a:srgbClr val="0070C0"/>
                  </a:solidFill>
                </a:rPr>
                <a:t>2</a:t>
              </a:r>
              <a:r>
                <a:rPr lang="it-IT" b="1" dirty="0">
                  <a:solidFill>
                    <a:srgbClr val="0070C0"/>
                  </a:solidFill>
                </a:rPr>
                <a:t>O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A23BCC4A-67B3-400F-941D-F413B72B3A32}"/>
              </a:ext>
            </a:extLst>
          </p:cNvPr>
          <p:cNvGrpSpPr/>
          <p:nvPr/>
        </p:nvGrpSpPr>
        <p:grpSpPr>
          <a:xfrm>
            <a:off x="4908255" y="3270769"/>
            <a:ext cx="4056307" cy="561167"/>
            <a:chOff x="4908255" y="3270769"/>
            <a:chExt cx="4056307" cy="561167"/>
          </a:xfrm>
        </p:grpSpPr>
        <p:sp>
          <p:nvSpPr>
            <p:cNvPr id="22" name="Freccia in giù 21">
              <a:extLst>
                <a:ext uri="{FF2B5EF4-FFF2-40B4-BE49-F238E27FC236}">
                  <a16:creationId xmlns:a16="http://schemas.microsoft.com/office/drawing/2014/main" id="{7AB453DF-75F9-4E3E-AA66-C6108C761B5C}"/>
                </a:ext>
              </a:extLst>
            </p:cNvPr>
            <p:cNvSpPr/>
            <p:nvPr/>
          </p:nvSpPr>
          <p:spPr>
            <a:xfrm rot="19808734">
              <a:off x="4908255" y="3326057"/>
              <a:ext cx="169818" cy="5058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9253431-E8A3-4189-AD48-F95017B917E9}"/>
                </a:ext>
              </a:extLst>
            </p:cNvPr>
            <p:cNvSpPr txBox="1"/>
            <p:nvPr/>
          </p:nvSpPr>
          <p:spPr>
            <a:xfrm>
              <a:off x="5156738" y="3270769"/>
              <a:ext cx="3807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decarbossilazione ossidativa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93906333-B0BE-4200-8460-BEE4E8D33F8F}"/>
              </a:ext>
            </a:extLst>
          </p:cNvPr>
          <p:cNvGrpSpPr/>
          <p:nvPr/>
        </p:nvGrpSpPr>
        <p:grpSpPr>
          <a:xfrm>
            <a:off x="2285541" y="3227396"/>
            <a:ext cx="1951809" cy="1038216"/>
            <a:chOff x="2285541" y="3227396"/>
            <a:chExt cx="1951809" cy="1038216"/>
          </a:xfrm>
        </p:grpSpPr>
        <p:sp>
          <p:nvSpPr>
            <p:cNvPr id="26" name="Freccia in giù 25">
              <a:extLst>
                <a:ext uri="{FF2B5EF4-FFF2-40B4-BE49-F238E27FC236}">
                  <a16:creationId xmlns:a16="http://schemas.microsoft.com/office/drawing/2014/main" id="{FA8677B7-691E-4690-87B2-C1F8E9AA0DC4}"/>
                </a:ext>
              </a:extLst>
            </p:cNvPr>
            <p:cNvSpPr/>
            <p:nvPr/>
          </p:nvSpPr>
          <p:spPr>
            <a:xfrm rot="2659993">
              <a:off x="3880087" y="3326055"/>
              <a:ext cx="169818" cy="5058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2771043E-5C79-4BA7-93BC-2C9BD027A8C0}"/>
                </a:ext>
              </a:extLst>
            </p:cNvPr>
            <p:cNvSpPr txBox="1"/>
            <p:nvPr/>
          </p:nvSpPr>
          <p:spPr>
            <a:xfrm>
              <a:off x="2285541" y="3227396"/>
              <a:ext cx="195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ciclo di Cori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A0929302-EE5A-475B-AB75-6F1ACECE4749}"/>
                </a:ext>
              </a:extLst>
            </p:cNvPr>
            <p:cNvSpPr txBox="1"/>
            <p:nvPr/>
          </p:nvSpPr>
          <p:spPr>
            <a:xfrm>
              <a:off x="2654530" y="3896280"/>
              <a:ext cx="1532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LATTATO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AC28CC45-A0D9-42DB-99F3-630B75A9D04F}"/>
              </a:ext>
            </a:extLst>
          </p:cNvPr>
          <p:cNvGrpSpPr/>
          <p:nvPr/>
        </p:nvGrpSpPr>
        <p:grpSpPr>
          <a:xfrm>
            <a:off x="3225524" y="4224666"/>
            <a:ext cx="2143396" cy="1209140"/>
            <a:chOff x="3225524" y="4224666"/>
            <a:chExt cx="2143396" cy="1209140"/>
          </a:xfrm>
        </p:grpSpPr>
        <p:sp>
          <p:nvSpPr>
            <p:cNvPr id="29" name="Freccia in giù 28">
              <a:extLst>
                <a:ext uri="{FF2B5EF4-FFF2-40B4-BE49-F238E27FC236}">
                  <a16:creationId xmlns:a16="http://schemas.microsoft.com/office/drawing/2014/main" id="{E1F8C9AC-BDF9-49C9-B7D9-E2FBF0F5D761}"/>
                </a:ext>
              </a:extLst>
            </p:cNvPr>
            <p:cNvSpPr/>
            <p:nvPr/>
          </p:nvSpPr>
          <p:spPr>
            <a:xfrm rot="2310215">
              <a:off x="4677984" y="4224666"/>
              <a:ext cx="169818" cy="505879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1FA5D985-D62D-40A9-A209-39AA7FA20779}"/>
                </a:ext>
              </a:extLst>
            </p:cNvPr>
            <p:cNvSpPr txBox="1"/>
            <p:nvPr/>
          </p:nvSpPr>
          <p:spPr>
            <a:xfrm>
              <a:off x="3225524" y="4787475"/>
              <a:ext cx="2143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</a:rPr>
                <a:t>biosintesi degli acidi grassi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F7788B3-EF23-45C2-8E43-B8FC234119A9}"/>
              </a:ext>
            </a:extLst>
          </p:cNvPr>
          <p:cNvSpPr txBox="1"/>
          <p:nvPr/>
        </p:nvSpPr>
        <p:spPr>
          <a:xfrm>
            <a:off x="3942347" y="754244"/>
            <a:ext cx="161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GLICOGENO</a:t>
            </a: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8FC5730C-ECD5-4599-9A7D-A2929C095DB5}"/>
              </a:ext>
            </a:extLst>
          </p:cNvPr>
          <p:cNvSpPr/>
          <p:nvPr/>
        </p:nvSpPr>
        <p:spPr>
          <a:xfrm>
            <a:off x="4604770" y="1265428"/>
            <a:ext cx="169818" cy="505879"/>
          </a:xfrm>
          <a:prstGeom prst="down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F9518BD-01AC-4431-82D8-04AC31A9A942}"/>
              </a:ext>
            </a:extLst>
          </p:cNvPr>
          <p:cNvSpPr txBox="1"/>
          <p:nvPr/>
        </p:nvSpPr>
        <p:spPr>
          <a:xfrm>
            <a:off x="2380558" y="1149035"/>
            <a:ext cx="104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AMIDO</a:t>
            </a:r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0238E0A1-FE20-444B-973F-F2286B1EA195}"/>
              </a:ext>
            </a:extLst>
          </p:cNvPr>
          <p:cNvSpPr/>
          <p:nvPr/>
        </p:nvSpPr>
        <p:spPr>
          <a:xfrm rot="18567602">
            <a:off x="3431518" y="1465628"/>
            <a:ext cx="169818" cy="505879"/>
          </a:xfrm>
          <a:prstGeom prst="downArrow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4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30" grpId="0"/>
      <p:bldP spid="32" grpId="0" animBg="1"/>
      <p:bldP spid="33" grpId="0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393634" y="3968646"/>
            <a:ext cx="6988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Gli enzimi glicogeno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sintasi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glicogeno fosforilasi sono modulati da ormoni: l’</a:t>
            </a:r>
            <a:r>
              <a:rPr lang="it-IT" b="1" dirty="0">
                <a:solidFill>
                  <a:srgbClr val="F820E9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insulina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stimola la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sintasi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inibisce la fosforilasi, quindi induce l’accumulo di glicogeno, mentre il </a:t>
            </a:r>
            <a:r>
              <a:rPr lang="it-IT" b="1" dirty="0" err="1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glucagone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opera nel senso contrario. L’</a:t>
            </a:r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adrenalina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o epinefrina, agisce come il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glucagone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ma con maggior potenza e solo nelle cellule dei muscoli o negli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adipociti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ma non nel fegato.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63378" y="398831"/>
            <a:ext cx="742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glucosio-1-fosfato viene poi riconvertito in glucosio-6-fosfato dall’enzima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fosfoglucomutasi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26057"/>
              </p:ext>
            </p:extLst>
          </p:nvPr>
        </p:nvGraphicFramePr>
        <p:xfrm>
          <a:off x="5769445" y="1305011"/>
          <a:ext cx="2172943" cy="1899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MDLDrawObject Class" r:id="rId3" imgW="1819401" imgH="1590719" progId="MDLDrawOLE.MDLDrawObject.1">
                  <p:embed/>
                </p:oleObj>
              </mc:Choice>
              <mc:Fallback>
                <p:oleObj name="MDLDrawObject Class" r:id="rId3" imgW="1819401" imgH="1590719" progId="MDLDrawOLE.MDLDrawObject.1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9445" y="1305011"/>
                        <a:ext cx="2172943" cy="1899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61532"/>
              </p:ext>
            </p:extLst>
          </p:nvPr>
        </p:nvGraphicFramePr>
        <p:xfrm>
          <a:off x="1654874" y="1239700"/>
          <a:ext cx="2220562" cy="189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MDLDrawObject Class" r:id="rId5" imgW="1866911" imgH="1590719" progId="MDLDrawOLE.MDLDrawObject.1">
                  <p:embed/>
                </p:oleObj>
              </mc:Choice>
              <mc:Fallback>
                <p:oleObj name="MDLDrawObject Class" r:id="rId5" imgW="1866911" imgH="1590719" progId="MDLDrawOLE.MDLDrawObject.1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4874" y="1239700"/>
                        <a:ext cx="2220562" cy="189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096000" y="3244334"/>
            <a:ext cx="228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glucosio-6-fosfato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132392" y="3244334"/>
            <a:ext cx="228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glucosio-1-fosfato</a:t>
            </a:r>
          </a:p>
        </p:txBody>
      </p:sp>
      <p:cxnSp>
        <p:nvCxnSpPr>
          <p:cNvPr id="12" name="Connettore 2 11"/>
          <p:cNvCxnSpPr>
            <a:cxnSpLocks/>
          </p:cNvCxnSpPr>
          <p:nvPr/>
        </p:nvCxnSpPr>
        <p:spPr bwMode="auto">
          <a:xfrm>
            <a:off x="3810128" y="2491549"/>
            <a:ext cx="1959319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3744818" y="2003432"/>
            <a:ext cx="217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fosfoglucomutasi</a:t>
            </a:r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2D670F9-1534-4DBA-BAB1-648B02BF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1" y="163468"/>
            <a:ext cx="2498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GLICOGENOLISI</a:t>
            </a:r>
          </a:p>
        </p:txBody>
      </p:sp>
    </p:spTree>
    <p:extLst>
      <p:ext uri="{BB962C8B-B14F-4D97-AF65-F5344CB8AC3E}">
        <p14:creationId xmlns:p14="http://schemas.microsoft.com/office/powerpoint/2010/main" val="20176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11</a:t>
            </a:fld>
            <a:endParaRPr lang="it-IT"/>
          </a:p>
        </p:txBody>
      </p:sp>
      <p:grpSp>
        <p:nvGrpSpPr>
          <p:cNvPr id="22" name="Gruppo 21"/>
          <p:cNvGrpSpPr/>
          <p:nvPr/>
        </p:nvGrpSpPr>
        <p:grpSpPr>
          <a:xfrm>
            <a:off x="4463234" y="0"/>
            <a:ext cx="2416494" cy="2330831"/>
            <a:chOff x="3546500" y="0"/>
            <a:chExt cx="2664296" cy="2569849"/>
          </a:xfrm>
        </p:grpSpPr>
        <p:graphicFrame>
          <p:nvGraphicFramePr>
            <p:cNvPr id="6" name="Oggetto 5"/>
            <p:cNvGraphicFramePr>
              <a:graphicFrameLocks noChangeAspect="1"/>
            </p:cNvGraphicFramePr>
            <p:nvPr>
              <p:extLst/>
            </p:nvPr>
          </p:nvGraphicFramePr>
          <p:xfrm>
            <a:off x="3546500" y="0"/>
            <a:ext cx="2395770" cy="2094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MDLDrawObject Class" r:id="rId3" imgW="1819401" imgH="1590719" progId="MDLDrawOLE.MDLDrawObject.1">
                    <p:embed/>
                  </p:oleObj>
                </mc:Choice>
                <mc:Fallback>
                  <p:oleObj name="MDLDrawObject Class" r:id="rId3" imgW="1819401" imgH="1590719" progId="MDLDrawOLE.MDLDrawObject.1">
                    <p:embed/>
                    <p:pic>
                      <p:nvPicPr>
                        <p:cNvPr id="6" name="Oggetto 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46500" y="0"/>
                          <a:ext cx="2395770" cy="20947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CasellaDiTesto 7"/>
            <p:cNvSpPr txBox="1"/>
            <p:nvPr/>
          </p:nvSpPr>
          <p:spPr>
            <a:xfrm>
              <a:off x="3978548" y="2160240"/>
              <a:ext cx="2232248" cy="4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814" dirty="0"/>
                <a:t>glucosio-6-fosfato</a:t>
              </a:r>
            </a:p>
          </p:txBody>
        </p:sp>
      </p:grpSp>
      <p:cxnSp>
        <p:nvCxnSpPr>
          <p:cNvPr id="4" name="Connettore 2 3"/>
          <p:cNvCxnSpPr/>
          <p:nvPr/>
        </p:nvCxnSpPr>
        <p:spPr bwMode="auto">
          <a:xfrm flipH="1">
            <a:off x="3418264" y="1861545"/>
            <a:ext cx="1306213" cy="1175591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2765158" y="2057477"/>
            <a:ext cx="15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nel muscolo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925054" y="3167757"/>
            <a:ext cx="1950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GLICOLISI</a:t>
            </a:r>
          </a:p>
          <a:p>
            <a:pPr algn="just"/>
            <a:r>
              <a:rPr lang="it-IT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produzione di piruvato e ATP</a:t>
            </a:r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7140970" y="2122787"/>
            <a:ext cx="1371523" cy="104497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7663455" y="2122787"/>
            <a:ext cx="15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nel fegato</a:t>
            </a: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72676"/>
              </p:ext>
            </p:extLst>
          </p:nvPr>
        </p:nvGraphicFramePr>
        <p:xfrm>
          <a:off x="8512493" y="2806768"/>
          <a:ext cx="1502145" cy="189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MDLDrawObject Class" r:id="rId5" imgW="1047641" imgH="1324024" progId="MDLDrawOLE.MDLDrawObject.1">
                  <p:embed/>
                </p:oleObj>
              </mc:Choice>
              <mc:Fallback>
                <p:oleObj name="MDLDrawObject Class" r:id="rId5" imgW="1047641" imgH="1324024" progId="MDLDrawOLE.MDLDrawObject.1">
                  <p:embed/>
                  <p:pic>
                    <p:nvPicPr>
                      <p:cNvPr id="18" name="Oggetto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2493" y="2806768"/>
                        <a:ext cx="1502145" cy="1898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6945038" y="4539281"/>
            <a:ext cx="346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 glucosio-6-fosfatasi stacca </a:t>
            </a:r>
            <a:r>
              <a:rPr lang="it-IT" dirty="0" err="1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Pi</a:t>
            </a:r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e libera </a:t>
            </a:r>
            <a:r>
              <a:rPr lang="it-IT" b="1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glucosio</a:t>
            </a:r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che in questa forma può uscire dalle cellule e passare nel sangue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888579" y="3369415"/>
            <a:ext cx="28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questo è il meccanismo mediante il quale il fegato regola la glicemia</a:t>
            </a:r>
          </a:p>
        </p:txBody>
      </p:sp>
    </p:spTree>
    <p:extLst>
      <p:ext uri="{BB962C8B-B14F-4D97-AF65-F5344CB8AC3E}">
        <p14:creationId xmlns:p14="http://schemas.microsoft.com/office/powerpoint/2010/main" val="26238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900B0E4-F7EA-4A3C-9F6F-C9D36117FAE3}"/>
              </a:ext>
            </a:extLst>
          </p:cNvPr>
          <p:cNvSpPr/>
          <p:nvPr/>
        </p:nvSpPr>
        <p:spPr>
          <a:xfrm>
            <a:off x="3725276" y="4548486"/>
            <a:ext cx="8293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glucosio-6-fosfato, essendo carico, non può attraversare la membrana e quindi non può essere trasportato all'esterno della cellula, ma rimane intrappolato all'interno.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4EC8F1-FD88-43B8-8E2B-FAA37F081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0"/>
            <a:ext cx="2466975" cy="184785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0804726-E06C-443D-800B-0BF3D50F2F3A}"/>
              </a:ext>
            </a:extLst>
          </p:cNvPr>
          <p:cNvSpPr/>
          <p:nvPr/>
        </p:nvSpPr>
        <p:spPr>
          <a:xfrm>
            <a:off x="2005263" y="1541962"/>
            <a:ext cx="6721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 muscoli contengono i due terzi del glicogeno dell'organismo (circa 200-300 g) sotto forma di catene più corte e più leggere. Il glicogeno muscolare è una fonte di energia prontamente disponibile per il muscolo in attività.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76CAFD-D96A-4EDD-911B-13E193EC4AB7}"/>
              </a:ext>
            </a:extLst>
          </p:cNvPr>
          <p:cNvSpPr/>
          <p:nvPr/>
        </p:nvSpPr>
        <p:spPr>
          <a:xfrm>
            <a:off x="2939214" y="2863513"/>
            <a:ext cx="7347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EA32D8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Contrariamente al glicogeno epatico, quello contenuto nel muscolo scheletrico non può essere rilasciato nel sangue, ma può essere utilizzato solo dal muscolo stesso durante l'attività. Questo perché il muscolo è carente dell'enzima </a:t>
            </a:r>
            <a:r>
              <a:rPr lang="it-IT" b="1" dirty="0">
                <a:solidFill>
                  <a:srgbClr val="EA32D8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glucosio-6-fosfatasi</a:t>
            </a:r>
            <a:r>
              <a:rPr lang="it-IT" dirty="0">
                <a:solidFill>
                  <a:srgbClr val="EA32D8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, che rimuove il gruppo fosfato dal glucosio-6-fosfato.</a:t>
            </a:r>
            <a:endParaRPr lang="it-IT" dirty="0">
              <a:solidFill>
                <a:srgbClr val="EA32D8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A0E6EE-1962-4AE6-9B56-316038F4E544}"/>
              </a:ext>
            </a:extLst>
          </p:cNvPr>
          <p:cNvSpPr/>
          <p:nvPr/>
        </p:nvSpPr>
        <p:spPr>
          <a:xfrm>
            <a:off x="2374232" y="543699"/>
            <a:ext cx="711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glicogeno contenuto nel muscolo scheletrico è circa 12-16 g/kg, per un totale di circa 300-400 g nell’intero organismo.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99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900B0E4-F7EA-4A3C-9F6F-C9D36117FAE3}"/>
              </a:ext>
            </a:extLst>
          </p:cNvPr>
          <p:cNvSpPr/>
          <p:nvPr/>
        </p:nvSpPr>
        <p:spPr>
          <a:xfrm>
            <a:off x="3981950" y="4309349"/>
            <a:ext cx="7087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B0F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 riserva di glicogeno può durare circa 12 ore, dopodiché, se il digiuno persiste, si va incontro a bassi livelli di glicemia.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0804726-E06C-443D-800B-0BF3D50F2F3A}"/>
              </a:ext>
            </a:extLst>
          </p:cNvPr>
          <p:cNvSpPr/>
          <p:nvPr/>
        </p:nvSpPr>
        <p:spPr>
          <a:xfrm>
            <a:off x="1828800" y="1516647"/>
            <a:ext cx="7154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fegato contiene circa 1/3 del glicogeno presente nell’organismo. Il principale ruolo del glicogeno del fegato è quello di mantenere stabili e costanti i livelli di glucosio ematico, pertanto il glucosio rilasciato dev’essere immesso nel sangue.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76CAFD-D96A-4EDD-911B-13E193EC4AB7}"/>
              </a:ext>
            </a:extLst>
          </p:cNvPr>
          <p:cNvSpPr/>
          <p:nvPr/>
        </p:nvSpPr>
        <p:spPr>
          <a:xfrm>
            <a:off x="2939214" y="2863513"/>
            <a:ext cx="7347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EA32D8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Vi sono organi, in particolare il cervello, che usano il glucosio come prevalente o unica fonte di energia. Si stima che il cervello consumi circa 0,1 g di glucosio al minuto. Al termine del digiuno notturno i livelli di glucosio epatico possono arrivare a 20 g.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FA0E6EE-1962-4AE6-9B56-316038F4E544}"/>
              </a:ext>
            </a:extLst>
          </p:cNvPr>
          <p:cNvSpPr/>
          <p:nvPr/>
        </p:nvSpPr>
        <p:spPr>
          <a:xfrm>
            <a:off x="3176339" y="662671"/>
            <a:ext cx="542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peso medio del fegato è di 1,5 kg, e contiene circa 75-110 g di glicogeno (50 –70 g/kg).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1D654D-47D1-4883-A898-9B3B16F05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903" y="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50809" y="1863283"/>
            <a:ext cx="6139200" cy="89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177" dirty="0">
                <a:latin typeface="Calibri" panose="020F0502020204030204" pitchFamily="34" charset="0"/>
              </a:rPr>
              <a:t>Il glucosio può provenire dalla dieta, in quanto tale, o derivare dalla demolizione di carboidrati complessi.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50809" y="2971826"/>
            <a:ext cx="8341966" cy="89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177" dirty="0">
                <a:latin typeface="Calibri" panose="020F0502020204030204" pitchFamily="34" charset="0"/>
              </a:rPr>
              <a:t>Viene metabolizzato per via aerobica o anaerobica, fornendo energia all’organismo.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850809" y="3820864"/>
            <a:ext cx="8341966" cy="89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177" dirty="0">
                <a:latin typeface="Calibri" panose="020F0502020204030204" pitchFamily="34" charset="0"/>
              </a:rPr>
              <a:t>E’ l’unica fonte energetica per i globuli rossi (metabolismo anaerobico) e la principale per il cervello (metabolismo aerobico).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916119" y="4800523"/>
            <a:ext cx="8341966" cy="4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177" dirty="0">
                <a:latin typeface="Calibri" panose="020F0502020204030204" pitchFamily="34" charset="0"/>
              </a:rPr>
              <a:t>E’ indispensabile per un efficiente catabolismo dei grassi.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850809" y="5388319"/>
            <a:ext cx="8341966" cy="4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177" dirty="0">
                <a:latin typeface="Calibri" panose="020F0502020204030204" pitchFamily="34" charset="0"/>
              </a:rPr>
              <a:t>La principale fonte di glucosio nella dieta è l’amido.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458945" y="98158"/>
            <a:ext cx="1959319" cy="53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it-IT" altLang="it-IT" sz="2540" b="1" dirty="0">
                <a:solidFill>
                  <a:srgbClr val="FF0000"/>
                </a:solidFill>
                <a:latin typeface="Calibri" panose="020F0502020204030204" pitchFamily="34" charset="0"/>
              </a:rPr>
              <a:t>IL GLUCOSIO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5638825" y="163469"/>
            <a:ext cx="4375813" cy="2428467"/>
            <a:chOff x="4842644" y="180231"/>
            <a:chExt cx="4824536" cy="267749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3044" y="756295"/>
              <a:ext cx="1224136" cy="2101433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644" y="180231"/>
              <a:ext cx="1905000" cy="166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1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70" y="2710583"/>
            <a:ext cx="2764510" cy="169740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40970" y="4735213"/>
            <a:ext cx="293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fegato è l’organo preposto al mantenimento di una glicemia stabile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89566" y="294090"/>
            <a:ext cx="137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GLICEMIA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57022" y="294090"/>
            <a:ext cx="692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10" indent="-311010" algn="just">
              <a:buFont typeface="Wingdings" panose="05000000000000000000" pitchFamily="2" charset="2"/>
              <a:buChar char="v"/>
            </a:pPr>
            <a:r>
              <a:rPr lang="it-IT" sz="2000" dirty="0"/>
              <a:t>glucosio dalla dieta</a:t>
            </a:r>
          </a:p>
          <a:p>
            <a:pPr marL="311010" indent="-311010" algn="just">
              <a:buFont typeface="Wingdings" panose="05000000000000000000" pitchFamily="2" charset="2"/>
              <a:buChar char="v"/>
            </a:pPr>
            <a:r>
              <a:rPr lang="it-IT" sz="2000" dirty="0" err="1"/>
              <a:t>glicogenolisi</a:t>
            </a:r>
            <a:r>
              <a:rPr lang="it-IT" sz="2000" dirty="0"/>
              <a:t> nel fegato</a:t>
            </a:r>
          </a:p>
          <a:p>
            <a:pPr marL="311010" indent="-311010" algn="just">
              <a:buFont typeface="Wingdings" panose="05000000000000000000" pitchFamily="2" charset="2"/>
              <a:buChar char="v"/>
            </a:pPr>
            <a:r>
              <a:rPr lang="it-IT" sz="2000" dirty="0" err="1"/>
              <a:t>gluconeogenesi</a:t>
            </a:r>
            <a:r>
              <a:rPr lang="it-IT" sz="2000" dirty="0"/>
              <a:t> (sintesi di glucosio da precursori non glucidici)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785498" y="2710583"/>
            <a:ext cx="463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insulina</a:t>
            </a:r>
            <a:r>
              <a:rPr lang="it-IT" sz="2000" dirty="0"/>
              <a:t> - dal pancreas - ipoglicemizzante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785498" y="3233068"/>
            <a:ext cx="489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/>
              <a:t>glucagone</a:t>
            </a:r>
            <a:r>
              <a:rPr lang="it-IT" sz="2000" dirty="0"/>
              <a:t> - dal pancreas - iperglicemizzante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785498" y="3755553"/>
            <a:ext cx="489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cortisolo</a:t>
            </a:r>
            <a:r>
              <a:rPr lang="it-IT" sz="2000" dirty="0"/>
              <a:t> - dal surrene - iperglicemizzante</a:t>
            </a:r>
          </a:p>
        </p:txBody>
      </p:sp>
    </p:spTree>
    <p:extLst>
      <p:ext uri="{BB962C8B-B14F-4D97-AF65-F5344CB8AC3E}">
        <p14:creationId xmlns:p14="http://schemas.microsoft.com/office/powerpoint/2010/main" val="36128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9" grpId="0"/>
      <p:bldP spid="20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850809" y="424711"/>
            <a:ext cx="208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GLICOLISI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88075" y="322596"/>
            <a:ext cx="582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È una via metabolica rapida, che può fornire energia sia in presenza che in assenza di O</a:t>
            </a:r>
            <a:r>
              <a:rPr lang="it-IT" sz="2400" baseline="-25000" dirty="0"/>
              <a:t>2</a:t>
            </a:r>
            <a:r>
              <a:rPr lang="it-IT" sz="24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9" y="2125015"/>
            <a:ext cx="1699783" cy="1546470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 bwMode="auto">
          <a:xfrm>
            <a:off x="3940749" y="3820864"/>
            <a:ext cx="1763387" cy="653106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8055319" y="2384030"/>
            <a:ext cx="261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6 CO</a:t>
            </a:r>
            <a:r>
              <a:rPr lang="it-IT" sz="2400" baseline="-25000" dirty="0"/>
              <a:t>2</a:t>
            </a:r>
            <a:r>
              <a:rPr lang="it-IT" sz="2400" dirty="0"/>
              <a:t> + 6 H</a:t>
            </a:r>
            <a:r>
              <a:rPr lang="it-IT" sz="2400" baseline="-25000" dirty="0"/>
              <a:t>2</a:t>
            </a:r>
            <a:r>
              <a:rPr lang="it-IT" sz="2400" dirty="0"/>
              <a:t>O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267302" y="1665613"/>
            <a:ext cx="1240902" cy="783728"/>
            <a:chOff x="3330476" y="1836415"/>
            <a:chExt cx="1368152" cy="864096"/>
          </a:xfrm>
        </p:grpSpPr>
        <p:cxnSp>
          <p:nvCxnSpPr>
            <p:cNvPr id="8" name="Connettore 2 7"/>
            <p:cNvCxnSpPr/>
            <p:nvPr/>
          </p:nvCxnSpPr>
          <p:spPr bwMode="auto">
            <a:xfrm flipV="1">
              <a:off x="3330476" y="2340471"/>
              <a:ext cx="1368152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CasellaDiTesto 15"/>
            <p:cNvSpPr txBox="1"/>
            <p:nvPr/>
          </p:nvSpPr>
          <p:spPr>
            <a:xfrm>
              <a:off x="3546500" y="1836415"/>
              <a:ext cx="1008112" cy="50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O</a:t>
              </a:r>
              <a:r>
                <a:rPr lang="it-IT" sz="2400" baseline="-25000" dirty="0"/>
                <a:t>2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68" y="3559621"/>
            <a:ext cx="2323227" cy="199216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161311" y="5584251"/>
            <a:ext cx="199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acido lattico</a:t>
            </a: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7467523" y="2122787"/>
            <a:ext cx="522485" cy="326553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CasellaDiTesto 22"/>
          <p:cNvSpPr txBox="1"/>
          <p:nvPr/>
        </p:nvSpPr>
        <p:spPr>
          <a:xfrm>
            <a:off x="5383369" y="2658151"/>
            <a:ext cx="2020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acido piruvico</a:t>
            </a:r>
          </a:p>
        </p:txBody>
      </p:sp>
      <p:cxnSp>
        <p:nvCxnSpPr>
          <p:cNvPr id="25" name="Connettore 2 24"/>
          <p:cNvCxnSpPr/>
          <p:nvPr/>
        </p:nvCxnSpPr>
        <p:spPr bwMode="auto">
          <a:xfrm flipH="1" flipV="1">
            <a:off x="7532834" y="3233068"/>
            <a:ext cx="261243" cy="653106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16" y="1273749"/>
            <a:ext cx="1956528" cy="14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855098" y="620643"/>
            <a:ext cx="457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Richiede un investimento energetico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20188" y="1339060"/>
            <a:ext cx="4441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In una prima fase si hanno due fosforilazioni che attivano la molecola; questa poi si spezza in due parti.</a:t>
            </a:r>
          </a:p>
          <a:p>
            <a:pPr algn="just"/>
            <a:r>
              <a:rPr lang="it-IT" sz="2000" dirty="0"/>
              <a:t>Questa fase richiede una spesa di 2 ATP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46962" y="2710583"/>
            <a:ext cx="502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Nella seconda fase le due parti in cui si è spezzato il glucosio vengono progressivamente ossidate fino a piruvato, portando alla formazione di 4 ATP e 2 NADH + H</a:t>
            </a:r>
            <a:r>
              <a:rPr lang="it-IT" sz="2000" baseline="30000" dirty="0"/>
              <a:t>+</a:t>
            </a:r>
            <a:r>
              <a:rPr lang="it-IT" sz="2000" dirty="0"/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89566" y="228779"/>
            <a:ext cx="208994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40" b="1" dirty="0">
                <a:solidFill>
                  <a:srgbClr val="FF0000"/>
                </a:solidFill>
              </a:rPr>
              <a:t>GLICOLISI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85498" y="3886175"/>
            <a:ext cx="502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Complessivamente: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699847" y="4278039"/>
            <a:ext cx="7510723" cy="1598996"/>
            <a:chOff x="1602284" y="4716735"/>
            <a:chExt cx="8280920" cy="1762967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2284" y="4716735"/>
              <a:ext cx="1571625" cy="1762125"/>
            </a:xfrm>
            <a:prstGeom prst="rect">
              <a:avLst/>
            </a:prstGeom>
          </p:spPr>
        </p:pic>
        <p:cxnSp>
          <p:nvCxnSpPr>
            <p:cNvPr id="15" name="Connettore 2 14"/>
            <p:cNvCxnSpPr/>
            <p:nvPr/>
          </p:nvCxnSpPr>
          <p:spPr bwMode="auto">
            <a:xfrm>
              <a:off x="3546500" y="5580831"/>
              <a:ext cx="576064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0" name="Gruppo 19"/>
            <p:cNvGrpSpPr/>
            <p:nvPr/>
          </p:nvGrpSpPr>
          <p:grpSpPr>
            <a:xfrm>
              <a:off x="4554612" y="4860751"/>
              <a:ext cx="2229171" cy="1618951"/>
              <a:chOff x="4554612" y="4860751"/>
              <a:chExt cx="2229171" cy="1618951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6620" y="4860751"/>
                <a:ext cx="2157163" cy="1618951"/>
              </a:xfrm>
              <a:prstGeom prst="rect">
                <a:avLst/>
              </a:prstGeom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4554612" y="5076775"/>
                <a:ext cx="360040" cy="409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814" b="1" dirty="0"/>
                  <a:t>2</a:t>
                </a:r>
              </a:p>
            </p:txBody>
          </p:sp>
        </p:grpSp>
        <p:sp>
          <p:nvSpPr>
            <p:cNvPr id="19" name="CasellaDiTesto 18"/>
            <p:cNvSpPr txBox="1"/>
            <p:nvPr/>
          </p:nvSpPr>
          <p:spPr>
            <a:xfrm>
              <a:off x="6930876" y="5364807"/>
              <a:ext cx="2952328" cy="4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14" b="1" dirty="0"/>
                <a:t>+ 2 ATP + 2 NADH + H</a:t>
              </a:r>
              <a:r>
                <a:rPr lang="it-IT" sz="1814" b="1" baseline="30000" dirty="0"/>
                <a:t>+</a:t>
              </a:r>
              <a:endParaRPr lang="it-IT" sz="1814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0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8" y="3167758"/>
            <a:ext cx="4808643" cy="29332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1" y="163468"/>
            <a:ext cx="5040978" cy="2752374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3788222" y="107484"/>
            <a:ext cx="2046537" cy="513158"/>
            <a:chOff x="2730259" y="262522"/>
            <a:chExt cx="2256401" cy="565781"/>
          </a:xfrm>
        </p:grpSpPr>
        <p:sp>
          <p:nvSpPr>
            <p:cNvPr id="7" name="CasellaDiTesto 6"/>
            <p:cNvSpPr txBox="1"/>
            <p:nvPr/>
          </p:nvSpPr>
          <p:spPr>
            <a:xfrm>
              <a:off x="2730259" y="262522"/>
              <a:ext cx="2184393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legame estere</a:t>
              </a:r>
            </a:p>
          </p:txBody>
        </p:sp>
        <p:cxnSp>
          <p:nvCxnSpPr>
            <p:cNvPr id="9" name="Connettore 2 8"/>
            <p:cNvCxnSpPr/>
            <p:nvPr/>
          </p:nvCxnSpPr>
          <p:spPr bwMode="auto">
            <a:xfrm>
              <a:off x="4626620" y="540271"/>
              <a:ext cx="360040" cy="288032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CasellaDiTesto 9"/>
          <p:cNvSpPr txBox="1"/>
          <p:nvPr/>
        </p:nvSpPr>
        <p:spPr>
          <a:xfrm>
            <a:off x="7402213" y="751264"/>
            <a:ext cx="3461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1 – fosforilazione del glucosio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- 1 ATP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12051" y="4212728"/>
            <a:ext cx="346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2 – isomerizzazione del glucosio-6-fosfato a fruttosio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48599" y="5061766"/>
            <a:ext cx="422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è una reazione di equilibrio regolata dalla legge di azione di massa</a:t>
            </a:r>
          </a:p>
        </p:txBody>
      </p:sp>
    </p:spTree>
    <p:extLst>
      <p:ext uri="{BB962C8B-B14F-4D97-AF65-F5344CB8AC3E}">
        <p14:creationId xmlns:p14="http://schemas.microsoft.com/office/powerpoint/2010/main" val="32529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850808" y="294090"/>
            <a:ext cx="5094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3 – fosforilazione del  fruttosio-6-fosfato</a:t>
            </a:r>
          </a:p>
          <a:p>
            <a:pPr algn="just"/>
            <a:endParaRPr lang="it-IT" sz="2000" b="1" dirty="0">
              <a:solidFill>
                <a:srgbClr val="FF0000"/>
              </a:solidFill>
            </a:endParaRPr>
          </a:p>
          <a:p>
            <a:pPr algn="just"/>
            <a:r>
              <a:rPr lang="it-IT" sz="2000" b="1" dirty="0">
                <a:solidFill>
                  <a:srgbClr val="FF0000"/>
                </a:solidFill>
              </a:rPr>
              <a:t>- 1 ATP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98885" y="4451439"/>
            <a:ext cx="6433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La trasformazione è catalizzata dall’enzima </a:t>
            </a:r>
            <a:r>
              <a:rPr lang="it-IT" b="1" dirty="0" err="1">
                <a:latin typeface="Rubik" panose="00000500000000000000" pitchFamily="2" charset="-79"/>
                <a:cs typeface="Rubik" panose="00000500000000000000" pitchFamily="2" charset="-79"/>
              </a:rPr>
              <a:t>fosfofruttochinasi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;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è stata consumata un’altra molecola di ATP e ora il fruttosio dispone di due gruppi attivati.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483574" y="1339060"/>
            <a:ext cx="5224851" cy="2481803"/>
            <a:chOff x="2466379" y="1476375"/>
            <a:chExt cx="5760640" cy="273630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6379" y="1476375"/>
              <a:ext cx="5616625" cy="2736304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466380" y="3780631"/>
              <a:ext cx="2592287" cy="4072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fruttosio-6-fosfato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202683" y="3708624"/>
              <a:ext cx="3024336" cy="4072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fruttosio-1,6-bifosfato</a:t>
              </a:r>
            </a:p>
          </p:txBody>
        </p:sp>
        <p:cxnSp>
          <p:nvCxnSpPr>
            <p:cNvPr id="11" name="Connettore 2 10"/>
            <p:cNvCxnSpPr/>
            <p:nvPr/>
          </p:nvCxnSpPr>
          <p:spPr bwMode="auto">
            <a:xfrm flipH="1">
              <a:off x="4122564" y="2916535"/>
              <a:ext cx="1224136" cy="0"/>
            </a:xfrm>
            <a:prstGeom prst="straightConnector1">
              <a:avLst/>
            </a:prstGeom>
            <a:solidFill>
              <a:srgbClr val="00815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987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512825" y="77830"/>
            <a:ext cx="4679175" cy="4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54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METABOLISMO DEL GLICOGENO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14" y="525335"/>
            <a:ext cx="7487214" cy="26147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35242" y="3429000"/>
            <a:ext cx="967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glicogeno è il carboidrato di deposito degli organismi animali, presente nel fegato (per il controllo della glicemia) e nel muscolo (dove fornisce energia per la contrazione).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9640B6F-AEDC-4BF6-A74B-3BDE8D5C5B92}"/>
              </a:ext>
            </a:extLst>
          </p:cNvPr>
          <p:cNvSpPr/>
          <p:nvPr/>
        </p:nvSpPr>
        <p:spPr>
          <a:xfrm>
            <a:off x="1235242" y="4364231"/>
            <a:ext cx="9625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fegato contiene circa il 10% in peso di glicogeno, mentre i muscoli solo l’1-2% del loro peso totale, ma il glicogeno depositato nei muscoli è molto di più, dato che la massa del tessuto muscolare è molto maggiore di quella del fegato.</a:t>
            </a:r>
          </a:p>
        </p:txBody>
      </p:sp>
    </p:spTree>
    <p:extLst>
      <p:ext uri="{BB962C8B-B14F-4D97-AF65-F5344CB8AC3E}">
        <p14:creationId xmlns:p14="http://schemas.microsoft.com/office/powerpoint/2010/main" val="382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6" y="1796234"/>
            <a:ext cx="6165893" cy="297196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85498" y="359400"/>
            <a:ext cx="470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0000"/>
                </a:solidFill>
              </a:rPr>
              <a:t>4 – scissione del fruttosio-1,6-bifosfato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8120631" y="3264138"/>
            <a:ext cx="1828697" cy="2766756"/>
            <a:chOff x="7578948" y="3598863"/>
            <a:chExt cx="2016223" cy="3050477"/>
          </a:xfrm>
        </p:grpSpPr>
        <p:sp>
          <p:nvSpPr>
            <p:cNvPr id="8" name="CasellaDiTesto 7"/>
            <p:cNvSpPr txBox="1"/>
            <p:nvPr/>
          </p:nvSpPr>
          <p:spPr>
            <a:xfrm>
              <a:off x="7578948" y="5868863"/>
              <a:ext cx="2016223" cy="78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latin typeface="Rubik" panose="00000500000000000000" pitchFamily="2" charset="-79"/>
                  <a:cs typeface="Rubik" panose="00000500000000000000" pitchFamily="2" charset="-79"/>
                </a:rPr>
                <a:t>fruttosio-1,6-bifosfato</a:t>
              </a:r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/>
            </p:nvPr>
          </p:nvGraphicFramePr>
          <p:xfrm>
            <a:off x="7607300" y="3598863"/>
            <a:ext cx="1800225" cy="219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MDLDrawObject Class" r:id="rId4" imgW="1800236" imgH="2190781" progId="MDLDrawOLE.MDLDrawObject.1">
                    <p:embed/>
                  </p:oleObj>
                </mc:Choice>
                <mc:Fallback>
                  <p:oleObj name="MDLDrawObject Class" r:id="rId4" imgW="1800236" imgH="2190781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07300" y="3598863"/>
                          <a:ext cx="1800225" cy="2190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o 19"/>
          <p:cNvGrpSpPr/>
          <p:nvPr/>
        </p:nvGrpSpPr>
        <p:grpSpPr>
          <a:xfrm>
            <a:off x="5573515" y="2710583"/>
            <a:ext cx="4114570" cy="1632766"/>
            <a:chOff x="4770636" y="2988543"/>
            <a:chExt cx="4536504" cy="1800200"/>
          </a:xfrm>
        </p:grpSpPr>
        <p:sp>
          <p:nvSpPr>
            <p:cNvPr id="10" name="Ovale 9"/>
            <p:cNvSpPr/>
            <p:nvPr/>
          </p:nvSpPr>
          <p:spPr bwMode="auto">
            <a:xfrm>
              <a:off x="7434932" y="3492599"/>
              <a:ext cx="1872208" cy="129614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aseline="-2500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cxnSp>
          <p:nvCxnSpPr>
            <p:cNvPr id="12" name="Connettore 2 11"/>
            <p:cNvCxnSpPr/>
            <p:nvPr/>
          </p:nvCxnSpPr>
          <p:spPr bwMode="auto">
            <a:xfrm flipH="1" flipV="1">
              <a:off x="4770636" y="2988543"/>
              <a:ext cx="2808312" cy="864096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uppo 21"/>
          <p:cNvGrpSpPr/>
          <p:nvPr/>
        </p:nvGrpSpPr>
        <p:grpSpPr>
          <a:xfrm>
            <a:off x="6749106" y="3820864"/>
            <a:ext cx="3200221" cy="1567455"/>
            <a:chOff x="6066780" y="4212679"/>
            <a:chExt cx="3528392" cy="1728192"/>
          </a:xfrm>
        </p:grpSpPr>
        <p:sp>
          <p:nvSpPr>
            <p:cNvPr id="15" name="Ovale 14"/>
            <p:cNvSpPr/>
            <p:nvPr/>
          </p:nvSpPr>
          <p:spPr bwMode="auto">
            <a:xfrm>
              <a:off x="7722964" y="4644727"/>
              <a:ext cx="1872208" cy="129614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aseline="-25000">
                <a:latin typeface="Rubik" panose="00000500000000000000" pitchFamily="2" charset="-79"/>
                <a:cs typeface="Rubik" panose="00000500000000000000" pitchFamily="2" charset="-79"/>
              </a:endParaRPr>
            </a:p>
          </p:txBody>
        </p:sp>
        <p:cxnSp>
          <p:nvCxnSpPr>
            <p:cNvPr id="16" name="Connettore 2 15"/>
            <p:cNvCxnSpPr/>
            <p:nvPr/>
          </p:nvCxnSpPr>
          <p:spPr bwMode="auto">
            <a:xfrm flipH="1" flipV="1">
              <a:off x="6066780" y="4212679"/>
              <a:ext cx="1728192" cy="864096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CasellaDiTesto 24"/>
          <p:cNvSpPr txBox="1"/>
          <p:nvPr/>
        </p:nvSpPr>
        <p:spPr>
          <a:xfrm>
            <a:off x="1442433" y="5453630"/>
            <a:ext cx="572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ora sono disponibili due triosi in forma attivata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503915" y="2841204"/>
            <a:ext cx="457174" cy="1044970"/>
            <a:chOff x="1386260" y="3132559"/>
            <a:chExt cx="504056" cy="1152128"/>
          </a:xfrm>
        </p:grpSpPr>
        <p:cxnSp>
          <p:nvCxnSpPr>
            <p:cNvPr id="27" name="Connettore 1 26"/>
            <p:cNvCxnSpPr/>
            <p:nvPr/>
          </p:nvCxnSpPr>
          <p:spPr bwMode="auto">
            <a:xfrm flipV="1">
              <a:off x="1530276" y="3132559"/>
              <a:ext cx="360040" cy="360040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ttore 1 16"/>
            <p:cNvCxnSpPr/>
            <p:nvPr/>
          </p:nvCxnSpPr>
          <p:spPr bwMode="auto">
            <a:xfrm flipV="1">
              <a:off x="1386260" y="3852639"/>
              <a:ext cx="216024" cy="432048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141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/>
          <p:cNvSpPr txBox="1"/>
          <p:nvPr/>
        </p:nvSpPr>
        <p:spPr>
          <a:xfrm>
            <a:off x="3026400" y="816575"/>
            <a:ext cx="613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 due triosi possono trasformarsi l’uno nell’altro; l’unico che entra nel ciclo metabolico è la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gliceraldeide</a:t>
            </a:r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93397"/>
              </p:ext>
            </p:extLst>
          </p:nvPr>
        </p:nvGraphicFramePr>
        <p:xfrm>
          <a:off x="3642498" y="1648628"/>
          <a:ext cx="4775979" cy="183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MDLDrawObject Class" r:id="rId4" imgW="3724224" imgH="1428727" progId="MDLDrawOLE.MDLDrawObject.1">
                  <p:embed/>
                </p:oleObj>
              </mc:Choice>
              <mc:Fallback>
                <p:oleObj name="MDLDrawObject Class" r:id="rId4" imgW="3724224" imgH="1428727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498" y="1648628"/>
                        <a:ext cx="4775979" cy="183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2517470" y="4621576"/>
            <a:ext cx="731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la trasformazione è catalizzata dall’enzima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trioso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fosfato isomerasi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569225" y="3570681"/>
            <a:ext cx="283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diidrossiacetone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fosfato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487864" y="3570682"/>
            <a:ext cx="267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gliceraldeide-3-fosfato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517470" y="5209372"/>
            <a:ext cx="731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da qui in poi, quindi, ogni reazione andrà contata due volte, perché avverrà su due molecole di gliceraldeide-3-fosfato.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654877" y="228779"/>
            <a:ext cx="470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B050"/>
                </a:solidFill>
              </a:rPr>
              <a:t>5 – </a:t>
            </a:r>
            <a:r>
              <a:rPr lang="it-IT" sz="2000" b="1" dirty="0" err="1">
                <a:solidFill>
                  <a:srgbClr val="00B050"/>
                </a:solidFill>
              </a:rPr>
              <a:t>interconversione</a:t>
            </a:r>
            <a:r>
              <a:rPr lang="it-IT" sz="2000" b="1" dirty="0">
                <a:solidFill>
                  <a:srgbClr val="00B050"/>
                </a:solidFill>
              </a:rPr>
              <a:t> dei triosi</a:t>
            </a:r>
          </a:p>
        </p:txBody>
      </p:sp>
    </p:spTree>
    <p:extLst>
      <p:ext uri="{BB962C8B-B14F-4D97-AF65-F5344CB8AC3E}">
        <p14:creationId xmlns:p14="http://schemas.microsoft.com/office/powerpoint/2010/main" val="22855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85498" y="359400"/>
            <a:ext cx="470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6 – ossidazione della </a:t>
            </a:r>
            <a:r>
              <a:rPr lang="it-IT" sz="2000" b="1" dirty="0" err="1">
                <a:solidFill>
                  <a:srgbClr val="0070C0"/>
                </a:solidFill>
              </a:rPr>
              <a:t>gliceraldeide</a:t>
            </a:r>
            <a:endParaRPr lang="it-IT" sz="2000" b="1" dirty="0">
              <a:solidFill>
                <a:srgbClr val="0070C0"/>
              </a:solidFill>
            </a:endParaRPr>
          </a:p>
          <a:p>
            <a:pPr algn="just"/>
            <a:endParaRPr lang="it-IT" sz="2000" dirty="0">
              <a:solidFill>
                <a:srgbClr val="0070C0"/>
              </a:solidFill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</a:rPr>
              <a:t>+ 1 NADH / H</a:t>
            </a:r>
            <a:r>
              <a:rPr lang="it-IT" sz="2000" b="1" baseline="30000" dirty="0">
                <a:solidFill>
                  <a:srgbClr val="0070C0"/>
                </a:solidFill>
              </a:rPr>
              <a:t>+</a:t>
            </a:r>
            <a:r>
              <a:rPr lang="it-IT" sz="2000" b="1" dirty="0">
                <a:solidFill>
                  <a:srgbClr val="0070C0"/>
                </a:solidFill>
              </a:rPr>
              <a:t>  + 1 legame O-P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53" y="1469681"/>
            <a:ext cx="5759395" cy="2971848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 bwMode="auto">
          <a:xfrm flipH="1">
            <a:off x="4397924" y="1534992"/>
            <a:ext cx="1044970" cy="45717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e 12"/>
          <p:cNvSpPr/>
          <p:nvPr/>
        </p:nvSpPr>
        <p:spPr bwMode="auto">
          <a:xfrm>
            <a:off x="7794077" y="1534992"/>
            <a:ext cx="1240902" cy="9143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2000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887827" y="4735213"/>
            <a:ext cx="886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l’enzima gliceraldeide-3-fosfato deidrogenasi catalizza due reazioni: l’ossidazione del gruppo aldeide ad acido carbossilico a spese di NAD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esoergonica, e la fosforilazione del gruppo acido così formato tramite fosfato inorganico, endoergonica, con formazione di un legame anidride ad alta energia.</a:t>
            </a:r>
          </a:p>
        </p:txBody>
      </p:sp>
      <p:cxnSp>
        <p:nvCxnSpPr>
          <p:cNvPr id="16" name="Connettore 2 15"/>
          <p:cNvCxnSpPr/>
          <p:nvPr/>
        </p:nvCxnSpPr>
        <p:spPr bwMode="auto">
          <a:xfrm>
            <a:off x="8055319" y="1143128"/>
            <a:ext cx="0" cy="783728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6781761" y="226272"/>
            <a:ext cx="300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legame anidride</a:t>
            </a: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(tra un acido carbossilico e un acido fosforico)</a:t>
            </a:r>
          </a:p>
        </p:txBody>
      </p:sp>
      <p:cxnSp>
        <p:nvCxnSpPr>
          <p:cNvPr id="19" name="Connettore 2 18"/>
          <p:cNvCxnSpPr/>
          <p:nvPr/>
        </p:nvCxnSpPr>
        <p:spPr bwMode="auto">
          <a:xfrm flipH="1">
            <a:off x="7859387" y="2906515"/>
            <a:ext cx="849038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8643115" y="2775894"/>
            <a:ext cx="22013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legame estere</a:t>
            </a: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(tra un alcool e un acido fosforico)</a:t>
            </a:r>
            <a:endParaRPr lang="it-IT" b="1" dirty="0">
              <a:solidFill>
                <a:srgbClr val="0070C0"/>
              </a:solidFill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23" name="Ovale 22"/>
          <p:cNvSpPr/>
          <p:nvPr/>
        </p:nvSpPr>
        <p:spPr bwMode="auto">
          <a:xfrm>
            <a:off x="7336902" y="2514651"/>
            <a:ext cx="783728" cy="91434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baseline="-2500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66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  <p:bldP spid="18" grpId="0"/>
      <p:bldP spid="20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96" y="2253408"/>
            <a:ext cx="4887163" cy="163623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1785498" y="359400"/>
            <a:ext cx="470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7 – produzione di 3-fosfoglicerato</a:t>
            </a:r>
          </a:p>
          <a:p>
            <a:pPr algn="just"/>
            <a:endParaRPr lang="it-IT" sz="2000" dirty="0">
              <a:solidFill>
                <a:srgbClr val="0070C0"/>
              </a:solidFill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</a:rPr>
              <a:t>+ 1 ATP</a:t>
            </a:r>
          </a:p>
        </p:txBody>
      </p:sp>
      <p:sp>
        <p:nvSpPr>
          <p:cNvPr id="4" name="Ovale 3"/>
          <p:cNvSpPr/>
          <p:nvPr/>
        </p:nvSpPr>
        <p:spPr bwMode="auto">
          <a:xfrm>
            <a:off x="4397924" y="2253409"/>
            <a:ext cx="849038" cy="6531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2000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81430" y="4604591"/>
            <a:ext cx="7576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il gruppo fosforico viene trasferito dal legame </a:t>
            </a:r>
            <a:r>
              <a:rPr lang="it-IT" sz="2000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anidride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del </a:t>
            </a:r>
            <a:r>
              <a:rPr lang="it-IT" sz="2000" dirty="0" err="1">
                <a:latin typeface="Rubik" panose="00000500000000000000" pitchFamily="2" charset="-79"/>
                <a:cs typeface="Rubik" panose="00000500000000000000" pitchFamily="2" charset="-79"/>
              </a:rPr>
              <a:t>bifosfoglicerato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all’ATP; il legame </a:t>
            </a:r>
            <a:r>
              <a:rPr lang="it-IT" sz="2000" b="1" dirty="0">
                <a:solidFill>
                  <a:srgbClr val="0070C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estere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dell’altro gruppo fosforico non ha sufficiente energia per fosforilare l’ADP.</a:t>
            </a:r>
          </a:p>
        </p:txBody>
      </p:sp>
    </p:spTree>
    <p:extLst>
      <p:ext uri="{BB962C8B-B14F-4D97-AF65-F5344CB8AC3E}">
        <p14:creationId xmlns:p14="http://schemas.microsoft.com/office/powerpoint/2010/main" val="12114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/>
          <p:cNvSpPr txBox="1"/>
          <p:nvPr/>
        </p:nvSpPr>
        <p:spPr>
          <a:xfrm>
            <a:off x="1849892" y="359400"/>
            <a:ext cx="4702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B050"/>
                </a:solidFill>
              </a:rPr>
              <a:t>8 – trasferimento di fosfato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58" y="1077817"/>
            <a:ext cx="5759395" cy="3110073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 bwMode="auto">
          <a:xfrm>
            <a:off x="3026400" y="2449340"/>
            <a:ext cx="1240902" cy="9143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7271591" y="2449340"/>
            <a:ext cx="1240902" cy="9143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EE156E-7317-4012-A87B-9637068143C1}"/>
              </a:ext>
            </a:extLst>
          </p:cNvPr>
          <p:cNvSpPr txBox="1"/>
          <p:nvPr/>
        </p:nvSpPr>
        <p:spPr>
          <a:xfrm>
            <a:off x="2805742" y="4506197"/>
            <a:ext cx="575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il gruppo fosforico viene trasferito dalla posizione 3, estrema, alla posizione 2, centrale.</a:t>
            </a:r>
          </a:p>
        </p:txBody>
      </p:sp>
    </p:spTree>
    <p:extLst>
      <p:ext uri="{BB962C8B-B14F-4D97-AF65-F5344CB8AC3E}">
        <p14:creationId xmlns:p14="http://schemas.microsoft.com/office/powerpoint/2010/main" val="42116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FAC9B230-702A-403F-A19D-C1CD817D8378}"/>
              </a:ext>
            </a:extLst>
          </p:cNvPr>
          <p:cNvGrpSpPr/>
          <p:nvPr/>
        </p:nvGrpSpPr>
        <p:grpSpPr>
          <a:xfrm>
            <a:off x="3586343" y="1244442"/>
            <a:ext cx="5019313" cy="2133856"/>
            <a:chOff x="7010349" y="423914"/>
            <a:chExt cx="5019313" cy="2133856"/>
          </a:xfrm>
        </p:grpSpPr>
        <p:grpSp>
          <p:nvGrpSpPr>
            <p:cNvPr id="13" name="Gruppo 12"/>
            <p:cNvGrpSpPr/>
            <p:nvPr/>
          </p:nvGrpSpPr>
          <p:grpSpPr>
            <a:xfrm>
              <a:off x="7010349" y="423914"/>
              <a:ext cx="5019313" cy="2133856"/>
              <a:chOff x="2579687" y="2604293"/>
              <a:chExt cx="5534025" cy="2352675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79687" y="2604293"/>
                <a:ext cx="5534025" cy="2352675"/>
              </a:xfrm>
              <a:prstGeom prst="rect">
                <a:avLst/>
              </a:prstGeom>
              <a:gradFill>
                <a:gsLst>
                  <a:gs pos="0">
                    <a:srgbClr val="CCFF99"/>
                  </a:gs>
                  <a:gs pos="50000">
                    <a:schemeClr val="accent3">
                      <a:lumMod val="95000"/>
                    </a:schemeClr>
                  </a:gs>
                  <a:gs pos="100000">
                    <a:srgbClr val="88EEEE"/>
                  </a:gs>
                </a:gsLst>
                <a:lin ang="5400000" scaled="1"/>
              </a:gradFill>
            </p:spPr>
          </p:pic>
          <p:sp>
            <p:nvSpPr>
              <p:cNvPr id="15" name="CasellaDiTesto 14"/>
              <p:cNvSpPr txBox="1"/>
              <p:nvPr/>
            </p:nvSpPr>
            <p:spPr>
              <a:xfrm>
                <a:off x="4822525" y="3577748"/>
                <a:ext cx="1080121" cy="441140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err="1"/>
                  <a:t>enolasi</a:t>
                </a:r>
                <a:endParaRPr lang="it-IT" sz="2000" dirty="0"/>
              </a:p>
            </p:txBody>
          </p:sp>
        </p:grpSp>
        <p:sp>
          <p:nvSpPr>
            <p:cNvPr id="3" name="Rettangolo 2"/>
            <p:cNvSpPr/>
            <p:nvPr/>
          </p:nvSpPr>
          <p:spPr bwMode="auto">
            <a:xfrm>
              <a:off x="8783341" y="1967752"/>
              <a:ext cx="1502145" cy="5589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2000" baseline="-25000">
                <a:latin typeface="HelveticaNeueLT Com 55 Roman" pitchFamily="34" charset="0"/>
                <a:cs typeface="Arial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720187" y="228779"/>
            <a:ext cx="4898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9 – produzione di </a:t>
            </a:r>
            <a:r>
              <a:rPr lang="it-IT" sz="2000" b="1" dirty="0" err="1">
                <a:solidFill>
                  <a:srgbClr val="0070C0"/>
                </a:solidFill>
              </a:rPr>
              <a:t>fosfoenolpiruvato</a:t>
            </a:r>
            <a:r>
              <a:rPr lang="it-IT" sz="2000" b="1" dirty="0">
                <a:solidFill>
                  <a:srgbClr val="0070C0"/>
                </a:solidFill>
              </a:rPr>
              <a:t> (PEP)</a:t>
            </a:r>
          </a:p>
          <a:p>
            <a:pPr algn="just"/>
            <a:endParaRPr lang="it-IT" sz="2000" dirty="0">
              <a:solidFill>
                <a:srgbClr val="0070C0"/>
              </a:solidFill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</a:rPr>
              <a:t>+ 1 legame ad alta energia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772011" y="3554797"/>
            <a:ext cx="617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è una disidratazione: si perde OH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-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dal C3 e H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dal C2, con formazione di un doppio legame (eliminazione).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038714" y="1891788"/>
            <a:ext cx="261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61480" y="2015701"/>
            <a:ext cx="50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885043" y="2417123"/>
            <a:ext cx="39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903653" y="2442504"/>
            <a:ext cx="391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34536" y="4408660"/>
            <a:ext cx="698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in seguito alla disidratazione vi è un notevole cambiamento nella distribuzione dell’energia  all’interno della molecola, a seguito del quale il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G° di idrolisi del gruppo fosforico passa da -4,2 kcal/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mol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 nel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fosfoglicerato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 a – 14,8 kcal/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mol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 nel PEP</a:t>
            </a:r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54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8" grpId="0"/>
      <p:bldP spid="9" grpId="0"/>
      <p:bldP spid="10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1785498" y="359400"/>
            <a:ext cx="4898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10 – produzione di piruvato</a:t>
            </a:r>
          </a:p>
          <a:p>
            <a:pPr algn="just"/>
            <a:endParaRPr lang="it-IT" sz="2000" dirty="0">
              <a:solidFill>
                <a:srgbClr val="0070C0"/>
              </a:solidFill>
            </a:endParaRPr>
          </a:p>
          <a:p>
            <a:pPr algn="just"/>
            <a:r>
              <a:rPr lang="it-IT" sz="2000" b="1" dirty="0">
                <a:solidFill>
                  <a:srgbClr val="0070C0"/>
                </a:solidFill>
              </a:rPr>
              <a:t>+ 1 ATP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996600" y="3207327"/>
            <a:ext cx="574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Quello che ora è un legame fosforico a maggior energia può essere usato per fosforilare l’ADP.</a:t>
            </a:r>
          </a:p>
        </p:txBody>
      </p:sp>
      <p:graphicFrame>
        <p:nvGraphicFramePr>
          <p:cNvPr id="33" name="Ogget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43731"/>
              </p:ext>
            </p:extLst>
          </p:nvPr>
        </p:nvGraphicFramePr>
        <p:xfrm>
          <a:off x="3401080" y="1341242"/>
          <a:ext cx="1650067" cy="122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MDLDrawObject Class" r:id="rId3" imgW="1819359" imgH="1352535" progId="MDLDrawOLE.MDLDrawObject.1">
                  <p:embed/>
                </p:oleObj>
              </mc:Choice>
              <mc:Fallback>
                <p:oleObj name="MDLDrawObject Class" r:id="rId3" imgW="1819359" imgH="1352535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1080" y="1341242"/>
                        <a:ext cx="1650067" cy="122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6076"/>
              </p:ext>
            </p:extLst>
          </p:nvPr>
        </p:nvGraphicFramePr>
        <p:xfrm>
          <a:off x="6797232" y="1275932"/>
          <a:ext cx="950300" cy="122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MDLDrawObject Class" r:id="rId5" imgW="1047649" imgH="1352535" progId="MDLDrawOLE.MDLDrawObject.1">
                  <p:embed/>
                </p:oleObj>
              </mc:Choice>
              <mc:Fallback>
                <p:oleObj name="MDLDrawObject Class" r:id="rId5" imgW="1047649" imgH="1352535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7232" y="1275932"/>
                        <a:ext cx="950300" cy="122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magin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777" y="1145311"/>
            <a:ext cx="1477285" cy="1373616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6390" y="2516834"/>
            <a:ext cx="1555037" cy="53562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854" y="2712766"/>
            <a:ext cx="812075" cy="311007"/>
          </a:xfrm>
          <a:prstGeom prst="rect">
            <a:avLst/>
          </a:prstGeom>
          <a:gradFill>
            <a:gsLst>
              <a:gs pos="0">
                <a:srgbClr val="CC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</p:spPr>
      </p:pic>
      <p:sp>
        <p:nvSpPr>
          <p:cNvPr id="9" name="CasellaDiTesto 8"/>
          <p:cNvSpPr txBox="1"/>
          <p:nvPr/>
        </p:nvSpPr>
        <p:spPr>
          <a:xfrm>
            <a:off x="1306289" y="4011781"/>
            <a:ext cx="912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Per distacco del gruppo fosfato si ottiene un enolo, che subito isomerizza a chetone (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tautomeria </a:t>
            </a:r>
            <a:r>
              <a:rPr lang="it-IT" b="1" dirty="0" err="1">
                <a:latin typeface="Rubik" panose="00000500000000000000" pitchFamily="2" charset="-79"/>
                <a:cs typeface="Rubik" panose="00000500000000000000" pitchFamily="2" charset="-79"/>
              </a:rPr>
              <a:t>chetoenolica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), formando l’acido piruvico, che è un chetoacido.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0147B692-6F12-4776-8666-17EF3161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079" y="5101054"/>
            <a:ext cx="152263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EC562F79-944C-49B9-A449-CCE4AD5BD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133065"/>
              </p:ext>
            </p:extLst>
          </p:nvPr>
        </p:nvGraphicFramePr>
        <p:xfrm>
          <a:off x="3104143" y="4883295"/>
          <a:ext cx="5728551" cy="139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hemSketch" r:id="rId10" imgW="3947160" imgH="960120" progId="ACD.ChemSketch.20">
                  <p:embed/>
                </p:oleObj>
              </mc:Choice>
              <mc:Fallback>
                <p:oleObj name="ChemSketch" r:id="rId10" imgW="3947160" imgH="960120" progId="ACD.ChemSketch.2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143" y="4883295"/>
                        <a:ext cx="5728551" cy="1397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89566" y="228779"/>
            <a:ext cx="4179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BILANCIO DELLA GLICOLISI</a:t>
            </a:r>
          </a:p>
        </p:txBody>
      </p:sp>
      <p:grpSp>
        <p:nvGrpSpPr>
          <p:cNvPr id="71" name="Gruppo 70"/>
          <p:cNvGrpSpPr/>
          <p:nvPr/>
        </p:nvGrpSpPr>
        <p:grpSpPr>
          <a:xfrm>
            <a:off x="1287887" y="1143128"/>
            <a:ext cx="4739425" cy="4122816"/>
            <a:chOff x="45533" y="1260351"/>
            <a:chExt cx="5225436" cy="4545596"/>
          </a:xfrm>
        </p:grpSpPr>
        <p:sp>
          <p:nvSpPr>
            <p:cNvPr id="3" name="CasellaDiTesto 2"/>
            <p:cNvSpPr txBox="1"/>
            <p:nvPr/>
          </p:nvSpPr>
          <p:spPr>
            <a:xfrm>
              <a:off x="1742259" y="1260351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Glucosio</a:t>
              </a: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530276" y="2052439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Glucosio-6-P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530276" y="2700511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Fruttosio-6-P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530275" y="3636615"/>
              <a:ext cx="2405936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Fruttosio-1,6-bis-P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5533" y="4572719"/>
              <a:ext cx="2204823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Gliceraldeide-3-P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898427" y="4572719"/>
              <a:ext cx="2372542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/>
                <a:t>Diidrossiacetone</a:t>
              </a:r>
              <a:r>
                <a:rPr lang="it-IT" sz="2000" dirty="0"/>
                <a:t>-P</a:t>
              </a:r>
            </a:p>
          </p:txBody>
        </p:sp>
        <p:cxnSp>
          <p:nvCxnSpPr>
            <p:cNvPr id="10" name="Connettore 2 9"/>
            <p:cNvCxnSpPr/>
            <p:nvPr/>
          </p:nvCxnSpPr>
          <p:spPr bwMode="auto">
            <a:xfrm>
              <a:off x="2466380" y="169239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Connettore 2 11"/>
            <p:cNvCxnSpPr/>
            <p:nvPr/>
          </p:nvCxnSpPr>
          <p:spPr bwMode="auto">
            <a:xfrm>
              <a:off x="2466380" y="3132559"/>
              <a:ext cx="0" cy="366137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6" name="Gruppo 35"/>
            <p:cNvGrpSpPr/>
            <p:nvPr/>
          </p:nvGrpSpPr>
          <p:grpSpPr>
            <a:xfrm>
              <a:off x="2466380" y="2340471"/>
              <a:ext cx="144016" cy="366137"/>
              <a:chOff x="2466380" y="2340471"/>
              <a:chExt cx="144016" cy="366137"/>
            </a:xfrm>
          </p:grpSpPr>
          <p:cxnSp>
            <p:nvCxnSpPr>
              <p:cNvPr id="11" name="Connettore 2 10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Connettore 2 13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4" name="Gruppo 23"/>
            <p:cNvGrpSpPr/>
            <p:nvPr/>
          </p:nvGrpSpPr>
          <p:grpSpPr>
            <a:xfrm>
              <a:off x="2394372" y="4068663"/>
              <a:ext cx="144016" cy="366137"/>
              <a:chOff x="2394372" y="3348583"/>
              <a:chExt cx="144016" cy="366137"/>
            </a:xfrm>
          </p:grpSpPr>
          <p:cxnSp>
            <p:nvCxnSpPr>
              <p:cNvPr id="15" name="Connettore 2 14"/>
              <p:cNvCxnSpPr/>
              <p:nvPr/>
            </p:nvCxnSpPr>
            <p:spPr bwMode="auto">
              <a:xfrm>
                <a:off x="2394372" y="3420591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Connettore 2 15"/>
              <p:cNvCxnSpPr/>
              <p:nvPr/>
            </p:nvCxnSpPr>
            <p:spPr bwMode="auto">
              <a:xfrm flipV="1">
                <a:off x="2538388" y="3348583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3" name="Gruppo 22"/>
            <p:cNvGrpSpPr/>
            <p:nvPr/>
          </p:nvGrpSpPr>
          <p:grpSpPr>
            <a:xfrm>
              <a:off x="2322364" y="4644727"/>
              <a:ext cx="432048" cy="144016"/>
              <a:chOff x="2538388" y="4572719"/>
              <a:chExt cx="432048" cy="144016"/>
            </a:xfrm>
          </p:grpSpPr>
          <p:cxnSp>
            <p:nvCxnSpPr>
              <p:cNvPr id="20" name="Connettore 2 19"/>
              <p:cNvCxnSpPr/>
              <p:nvPr/>
            </p:nvCxnSpPr>
            <p:spPr bwMode="auto">
              <a:xfrm>
                <a:off x="2610396" y="4572719"/>
                <a:ext cx="360040" cy="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Connettore 2 21"/>
              <p:cNvCxnSpPr/>
              <p:nvPr/>
            </p:nvCxnSpPr>
            <p:spPr bwMode="auto">
              <a:xfrm flipH="1">
                <a:off x="2538388" y="4716735"/>
                <a:ext cx="432048" cy="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0" name="CasellaDiTesto 29"/>
            <p:cNvSpPr txBox="1"/>
            <p:nvPr/>
          </p:nvSpPr>
          <p:spPr>
            <a:xfrm>
              <a:off x="3330476" y="1548384"/>
              <a:ext cx="720080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ATP</a:t>
              </a:r>
            </a:p>
          </p:txBody>
        </p:sp>
        <p:cxnSp>
          <p:nvCxnSpPr>
            <p:cNvPr id="32" name="Connettore 2 31"/>
            <p:cNvCxnSpPr/>
            <p:nvPr/>
          </p:nvCxnSpPr>
          <p:spPr bwMode="auto">
            <a:xfrm flipH="1">
              <a:off x="2682404" y="1764407"/>
              <a:ext cx="504056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CasellaDiTesto 32"/>
            <p:cNvSpPr txBox="1"/>
            <p:nvPr/>
          </p:nvSpPr>
          <p:spPr>
            <a:xfrm>
              <a:off x="3402484" y="3060551"/>
              <a:ext cx="720080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ATP</a:t>
              </a:r>
            </a:p>
          </p:txBody>
        </p:sp>
        <p:cxnSp>
          <p:nvCxnSpPr>
            <p:cNvPr id="34" name="Connettore 2 33"/>
            <p:cNvCxnSpPr/>
            <p:nvPr/>
          </p:nvCxnSpPr>
          <p:spPr bwMode="auto">
            <a:xfrm flipH="1">
              <a:off x="2754412" y="3276575"/>
              <a:ext cx="504056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CasellaDiTesto 36"/>
            <p:cNvSpPr txBox="1"/>
            <p:nvPr/>
          </p:nvSpPr>
          <p:spPr>
            <a:xfrm>
              <a:off x="738188" y="5364807"/>
              <a:ext cx="4032448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b="1" dirty="0">
                  <a:solidFill>
                    <a:srgbClr val="FF0000"/>
                  </a:solidFill>
                </a:rPr>
                <a:t>fase di investimento energetico</a:t>
              </a: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7716800" y="1215053"/>
            <a:ext cx="207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Gliceraldeide-3-P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614687" y="1816644"/>
            <a:ext cx="217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1,3-bis-P-glicerato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715884" y="2535060"/>
            <a:ext cx="182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3-P-glicerato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729680" y="3136652"/>
            <a:ext cx="182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2-P-glicerato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7586179" y="3827479"/>
            <a:ext cx="216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Fosfoenolpiruvato</a:t>
            </a:r>
            <a:endParaRPr lang="it-IT" sz="20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8101334" y="4453910"/>
            <a:ext cx="182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Piruvato</a:t>
            </a:r>
          </a:p>
        </p:txBody>
      </p:sp>
      <p:grpSp>
        <p:nvGrpSpPr>
          <p:cNvPr id="45" name="Gruppo 44"/>
          <p:cNvGrpSpPr/>
          <p:nvPr/>
        </p:nvGrpSpPr>
        <p:grpSpPr>
          <a:xfrm>
            <a:off x="8565839" y="1541606"/>
            <a:ext cx="130621" cy="332083"/>
            <a:chOff x="2466380" y="2340471"/>
            <a:chExt cx="144016" cy="366137"/>
          </a:xfrm>
        </p:grpSpPr>
        <p:cxnSp>
          <p:nvCxnSpPr>
            <p:cNvPr id="46" name="Connettore 2 45"/>
            <p:cNvCxnSpPr/>
            <p:nvPr/>
          </p:nvCxnSpPr>
          <p:spPr bwMode="auto">
            <a:xfrm>
              <a:off x="2466380" y="241247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Connettore 2 46"/>
            <p:cNvCxnSpPr/>
            <p:nvPr/>
          </p:nvCxnSpPr>
          <p:spPr bwMode="auto">
            <a:xfrm flipV="1">
              <a:off x="2610396" y="234047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8" name="Gruppo 47"/>
          <p:cNvGrpSpPr/>
          <p:nvPr/>
        </p:nvGrpSpPr>
        <p:grpSpPr>
          <a:xfrm>
            <a:off x="8435218" y="2194713"/>
            <a:ext cx="130621" cy="332083"/>
            <a:chOff x="2466380" y="2340471"/>
            <a:chExt cx="144016" cy="366137"/>
          </a:xfrm>
        </p:grpSpPr>
        <p:cxnSp>
          <p:nvCxnSpPr>
            <p:cNvPr id="49" name="Connettore 2 48"/>
            <p:cNvCxnSpPr/>
            <p:nvPr/>
          </p:nvCxnSpPr>
          <p:spPr bwMode="auto">
            <a:xfrm>
              <a:off x="2466380" y="241247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Connettore 2 49"/>
            <p:cNvCxnSpPr/>
            <p:nvPr/>
          </p:nvCxnSpPr>
          <p:spPr bwMode="auto">
            <a:xfrm flipV="1">
              <a:off x="2610396" y="234047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uppo 50"/>
          <p:cNvGrpSpPr/>
          <p:nvPr/>
        </p:nvGrpSpPr>
        <p:grpSpPr>
          <a:xfrm>
            <a:off x="8435218" y="2847819"/>
            <a:ext cx="130621" cy="332083"/>
            <a:chOff x="2466380" y="2340471"/>
            <a:chExt cx="144016" cy="366137"/>
          </a:xfrm>
        </p:grpSpPr>
        <p:cxnSp>
          <p:nvCxnSpPr>
            <p:cNvPr id="52" name="Connettore 2 51"/>
            <p:cNvCxnSpPr/>
            <p:nvPr/>
          </p:nvCxnSpPr>
          <p:spPr bwMode="auto">
            <a:xfrm>
              <a:off x="2466380" y="241247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Connettore 2 52"/>
            <p:cNvCxnSpPr/>
            <p:nvPr/>
          </p:nvCxnSpPr>
          <p:spPr bwMode="auto">
            <a:xfrm flipV="1">
              <a:off x="2610396" y="234047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4" name="Gruppo 53"/>
          <p:cNvGrpSpPr/>
          <p:nvPr/>
        </p:nvGrpSpPr>
        <p:grpSpPr>
          <a:xfrm>
            <a:off x="8435218" y="3500925"/>
            <a:ext cx="130621" cy="332083"/>
            <a:chOff x="2466380" y="2340471"/>
            <a:chExt cx="144016" cy="366137"/>
          </a:xfrm>
        </p:grpSpPr>
        <p:cxnSp>
          <p:nvCxnSpPr>
            <p:cNvPr id="55" name="Connettore 2 54"/>
            <p:cNvCxnSpPr/>
            <p:nvPr/>
          </p:nvCxnSpPr>
          <p:spPr bwMode="auto">
            <a:xfrm>
              <a:off x="2466380" y="241247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6" name="Connettore 2 55"/>
            <p:cNvCxnSpPr/>
            <p:nvPr/>
          </p:nvCxnSpPr>
          <p:spPr bwMode="auto">
            <a:xfrm flipV="1">
              <a:off x="2610396" y="234047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7" name="Connettore 2 56"/>
          <p:cNvCxnSpPr/>
          <p:nvPr/>
        </p:nvCxnSpPr>
        <p:spPr bwMode="auto">
          <a:xfrm>
            <a:off x="8565839" y="4219342"/>
            <a:ext cx="0" cy="332083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CasellaDiTesto 57"/>
          <p:cNvSpPr txBox="1"/>
          <p:nvPr/>
        </p:nvSpPr>
        <p:spPr>
          <a:xfrm>
            <a:off x="6933073" y="4872449"/>
            <a:ext cx="365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0070C0"/>
                </a:solidFill>
              </a:rPr>
              <a:t>fase di produzione di energia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9937362" y="4415274"/>
            <a:ext cx="65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ATP</a:t>
            </a:r>
          </a:p>
        </p:txBody>
      </p:sp>
      <p:cxnSp>
        <p:nvCxnSpPr>
          <p:cNvPr id="60" name="Connettore 2 59"/>
          <p:cNvCxnSpPr/>
          <p:nvPr/>
        </p:nvCxnSpPr>
        <p:spPr bwMode="auto">
          <a:xfrm>
            <a:off x="9153635" y="4611206"/>
            <a:ext cx="587796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2" name="Gruppo 61"/>
          <p:cNvGrpSpPr/>
          <p:nvPr/>
        </p:nvGrpSpPr>
        <p:grpSpPr>
          <a:xfrm>
            <a:off x="9535748" y="2312446"/>
            <a:ext cx="391864" cy="130621"/>
            <a:chOff x="2538388" y="4572719"/>
            <a:chExt cx="432048" cy="144016"/>
          </a:xfrm>
        </p:grpSpPr>
        <p:cxnSp>
          <p:nvCxnSpPr>
            <p:cNvPr id="63" name="Connettore 2 62"/>
            <p:cNvCxnSpPr/>
            <p:nvPr/>
          </p:nvCxnSpPr>
          <p:spPr bwMode="auto">
            <a:xfrm>
              <a:off x="2610396" y="4572719"/>
              <a:ext cx="360040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Connettore 2 63"/>
            <p:cNvCxnSpPr/>
            <p:nvPr/>
          </p:nvCxnSpPr>
          <p:spPr bwMode="auto">
            <a:xfrm flipH="1">
              <a:off x="2538388" y="4716735"/>
              <a:ext cx="432048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5" name="CasellaDiTesto 64"/>
          <p:cNvSpPr txBox="1"/>
          <p:nvPr/>
        </p:nvSpPr>
        <p:spPr>
          <a:xfrm>
            <a:off x="8304596" y="692568"/>
            <a:ext cx="65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X 2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10014214" y="2194713"/>
            <a:ext cx="65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121130" y="1504827"/>
            <a:ext cx="905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NADH</a:t>
            </a:r>
          </a:p>
        </p:txBody>
      </p:sp>
      <p:cxnSp>
        <p:nvCxnSpPr>
          <p:cNvPr id="68" name="Connettore 2 67"/>
          <p:cNvCxnSpPr/>
          <p:nvPr/>
        </p:nvCxnSpPr>
        <p:spPr bwMode="auto">
          <a:xfrm flipH="1">
            <a:off x="7157513" y="1672849"/>
            <a:ext cx="457174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CasellaDiTesto 68"/>
          <p:cNvSpPr txBox="1"/>
          <p:nvPr/>
        </p:nvSpPr>
        <p:spPr>
          <a:xfrm>
            <a:off x="2961090" y="5649562"/>
            <a:ext cx="6073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Glucosio </a:t>
            </a:r>
            <a:r>
              <a:rPr lang="it-IT" sz="2000" b="1" dirty="0">
                <a:sym typeface="Wingdings" panose="05000000000000000000" pitchFamily="2" charset="2"/>
              </a:rPr>
              <a:t> 2 CH</a:t>
            </a:r>
            <a:r>
              <a:rPr lang="it-IT" sz="2000" b="1" baseline="-25000" dirty="0">
                <a:sym typeface="Wingdings" panose="05000000000000000000" pitchFamily="2" charset="2"/>
              </a:rPr>
              <a:t>3</a:t>
            </a:r>
            <a:r>
              <a:rPr lang="it-IT" sz="2000" b="1" dirty="0">
                <a:sym typeface="Wingdings" panose="05000000000000000000" pitchFamily="2" charset="2"/>
              </a:rPr>
              <a:t>CO-COOH </a:t>
            </a:r>
            <a:r>
              <a:rPr lang="it-IT" sz="2000" b="1" dirty="0"/>
              <a:t>+ 2 ATP + 2 NADH + H</a:t>
            </a:r>
            <a:r>
              <a:rPr lang="it-IT" sz="2000" b="1" baseline="30000" dirty="0"/>
              <a:t>+</a:t>
            </a:r>
            <a:endParaRPr lang="it-IT" sz="2000" b="1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7336902" y="13913"/>
            <a:ext cx="33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tappe indicate da una singola freccia sono </a:t>
            </a:r>
            <a:r>
              <a:rPr lang="it-IT" b="1" dirty="0"/>
              <a:t>irreversibili (</a:t>
            </a:r>
            <a:r>
              <a:rPr lang="it-IT" b="1" dirty="0">
                <a:sym typeface="Symbol" panose="05050102010706020507" pitchFamily="18" charset="2"/>
              </a:rPr>
              <a:t>G &lt;&lt; 0)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611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58" grpId="0"/>
      <p:bldP spid="59" grpId="0"/>
      <p:bldP spid="65" grpId="0"/>
      <p:bldP spid="66" grpId="0"/>
      <p:bldP spid="67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097B2E-28F9-4D7A-BFC4-F792D2DA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44" y="2651402"/>
            <a:ext cx="6680812" cy="176445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9A90E9-7712-4B70-B5FD-66FE2EE26222}"/>
              </a:ext>
            </a:extLst>
          </p:cNvPr>
          <p:cNvSpPr txBox="1"/>
          <p:nvPr/>
        </p:nvSpPr>
        <p:spPr>
          <a:xfrm>
            <a:off x="2768234" y="1356388"/>
            <a:ext cx="574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Nel mitocondrio l’enzima piruvato deidrogenasi opera una decarbossilazione ossidativa con produzione di NADH, generando AcetilCoA.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535EF3-66B4-4B68-9AB8-2BD23931408C}"/>
              </a:ext>
            </a:extLst>
          </p:cNvPr>
          <p:cNvSpPr txBox="1"/>
          <p:nvPr/>
        </p:nvSpPr>
        <p:spPr>
          <a:xfrm>
            <a:off x="1928854" y="501495"/>
            <a:ext cx="7843192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40" b="1" dirty="0">
                <a:solidFill>
                  <a:srgbClr val="FF0000"/>
                </a:solidFill>
              </a:rPr>
              <a:t>DECARBOSSILAZIONE OSSIDATIVA DEL PIRUVATO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E077C-A2BD-49B9-86BA-D75DDC648533}"/>
              </a:ext>
            </a:extLst>
          </p:cNvPr>
          <p:cNvSpPr txBox="1"/>
          <p:nvPr/>
        </p:nvSpPr>
        <p:spPr>
          <a:xfrm>
            <a:off x="2768234" y="4787545"/>
            <a:ext cx="5894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NAD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acquista l’idrogeno del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CoASH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ridotto, che va a formare un legame C-S tioestere ad alta energia.</a:t>
            </a:r>
          </a:p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Ora l’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AcetilCoA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può entrare nel ciclo di Krebs, dar luogo ai corpi chetonici o virare verso la biosintesi degli acidi grassi.</a:t>
            </a:r>
          </a:p>
        </p:txBody>
      </p:sp>
    </p:spTree>
    <p:extLst>
      <p:ext uri="{BB962C8B-B14F-4D97-AF65-F5344CB8AC3E}">
        <p14:creationId xmlns:p14="http://schemas.microsoft.com/office/powerpoint/2010/main" val="29578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22332" y="5192387"/>
            <a:ext cx="6008579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77" dirty="0"/>
              <a:t>da 1 molecola di glucosio che viene ossidata a 6 CO</a:t>
            </a:r>
            <a:r>
              <a:rPr lang="it-IT" sz="2177" baseline="-25000" dirty="0"/>
              <a:t>2</a:t>
            </a:r>
            <a:r>
              <a:rPr lang="it-IT" sz="2177" dirty="0"/>
              <a:t> e 6 H</a:t>
            </a:r>
            <a:r>
              <a:rPr lang="it-IT" sz="2177" baseline="-25000" dirty="0"/>
              <a:t>2</a:t>
            </a:r>
            <a:r>
              <a:rPr lang="it-IT" sz="2177" dirty="0"/>
              <a:t>O si ottengono 32 molecole di ATP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40749" y="294090"/>
            <a:ext cx="509423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77" dirty="0"/>
              <a:t>RESA ENERGETICA DEL GLUCOSIO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63010"/>
              </p:ext>
            </p:extLst>
          </p:nvPr>
        </p:nvGraphicFramePr>
        <p:xfrm>
          <a:off x="1249252" y="934317"/>
          <a:ext cx="9921813" cy="379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349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C000"/>
                          </a:solidFill>
                        </a:rPr>
                        <a:t>Passo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C000"/>
                          </a:solidFill>
                        </a:rPr>
                        <a:t>Guadagno in coenzimi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rgbClr val="FFC000"/>
                          </a:solidFill>
                        </a:rPr>
                        <a:t>Guadagno in ATP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r>
                        <a:rPr lang="it-IT" sz="2000" dirty="0"/>
                        <a:t>Glicolisi – fase di investimento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-2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r>
                        <a:rPr lang="it-IT" sz="2000" dirty="0"/>
                        <a:t>Glicolisi – fase di rendimento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4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 NADH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 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547">
                <a:tc>
                  <a:txBody>
                    <a:bodyPr/>
                    <a:lstStyle/>
                    <a:p>
                      <a:r>
                        <a:rPr lang="it-IT" sz="2000" dirty="0"/>
                        <a:t>Decarbossilazione ossidativa del piruvato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 NADH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 </a:t>
                      </a:r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r>
                        <a:rPr lang="it-IT" sz="2000" dirty="0"/>
                        <a:t>Ciclo di</a:t>
                      </a:r>
                      <a:r>
                        <a:rPr lang="it-IT" sz="2000" baseline="0" dirty="0"/>
                        <a:t> </a:t>
                      </a:r>
                      <a:r>
                        <a:rPr lang="it-IT" sz="2000" baseline="0" dirty="0" err="1"/>
                        <a:t>Krebs</a:t>
                      </a:r>
                      <a:endParaRPr lang="it-IT" sz="2000" dirty="0"/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6 NADH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15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 FADH</a:t>
                      </a:r>
                      <a:r>
                        <a:rPr lang="it-IT" sz="2000" baseline="-25000" dirty="0"/>
                        <a:t>2</a:t>
                      </a:r>
                      <a:endParaRPr lang="it-IT" sz="2000" dirty="0"/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3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349"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2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49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Guadagno</a:t>
                      </a:r>
                      <a:r>
                        <a:rPr lang="it-IT" sz="2000" b="1" baseline="0" dirty="0"/>
                        <a:t> totale</a:t>
                      </a:r>
                      <a:endParaRPr lang="it-IT" sz="2000" b="1" dirty="0"/>
                    </a:p>
                  </a:txBody>
                  <a:tcPr marL="82935" marR="82935" marT="41468" marB="4146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32</a:t>
                      </a:r>
                    </a:p>
                  </a:txBody>
                  <a:tcPr marL="82935" marR="82935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8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1504" y="137711"/>
            <a:ext cx="3983949" cy="4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540" b="1" dirty="0">
                <a:solidFill>
                  <a:srgbClr val="F820E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SINTESI DEL GLICOGENO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441195" y="362623"/>
            <a:ext cx="727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E’ un processo fortemente endoergonico, stimolato dall’ </a:t>
            </a:r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insulina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; il glicogeno viene prodotto dai carboidrati in eccesso derivanti dalla dieta, ma non può essere accumulato oltre un certo limite.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59872"/>
              </p:ext>
            </p:extLst>
          </p:nvPr>
        </p:nvGraphicFramePr>
        <p:xfrm>
          <a:off x="1933521" y="3871450"/>
          <a:ext cx="2172943" cy="1899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MDLDrawObject Class" r:id="rId3" imgW="1819401" imgH="1590719" progId="MDLDrawOLE.MDLDrawObject.1">
                  <p:embed/>
                </p:oleObj>
              </mc:Choice>
              <mc:Fallback>
                <p:oleObj name="MDLDrawObject Class" r:id="rId3" imgW="1819401" imgH="1590719" progId="MDLDrawOLE.MDLDrawObject.1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3521" y="3871450"/>
                        <a:ext cx="2172943" cy="1899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71449"/>
              </p:ext>
            </p:extLst>
          </p:nvPr>
        </p:nvGraphicFramePr>
        <p:xfrm>
          <a:off x="6005168" y="3912980"/>
          <a:ext cx="2220562" cy="189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MDLDrawObject Class" r:id="rId5" imgW="1866911" imgH="1590719" progId="MDLDrawOLE.MDLDrawObject.1">
                  <p:embed/>
                </p:oleObj>
              </mc:Choice>
              <mc:Fallback>
                <p:oleObj name="MDLDrawObject Class" r:id="rId5" imgW="1866911" imgH="1590719" progId="MDLDrawOLE.MDLDrawObject.1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5168" y="3912980"/>
                        <a:ext cx="2220562" cy="189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27578" y="5502442"/>
            <a:ext cx="247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glucosio-6-fosfato</a:t>
            </a:r>
          </a:p>
        </p:txBody>
      </p:sp>
      <p:cxnSp>
        <p:nvCxnSpPr>
          <p:cNvPr id="10" name="Connettore 2 9"/>
          <p:cNvCxnSpPr>
            <a:cxnSpLocks/>
          </p:cNvCxnSpPr>
          <p:nvPr/>
        </p:nvCxnSpPr>
        <p:spPr bwMode="auto">
          <a:xfrm>
            <a:off x="4264967" y="5031983"/>
            <a:ext cx="1831033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asellaDiTesto 21"/>
          <p:cNvSpPr txBox="1"/>
          <p:nvPr/>
        </p:nvSpPr>
        <p:spPr>
          <a:xfrm>
            <a:off x="4182648" y="4580874"/>
            <a:ext cx="222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>
                <a:latin typeface="Rubik" panose="00000500000000000000" pitchFamily="2" charset="-79"/>
                <a:cs typeface="Rubik" panose="00000500000000000000" pitchFamily="2" charset="-79"/>
              </a:rPr>
              <a:t>fosfoglucomutasi</a:t>
            </a:r>
            <a:endParaRPr lang="it-IT" sz="16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1504" y="1452349"/>
            <a:ext cx="6743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glucosio ematico viene trasportato nelle cellule e viene immediatamente fosforilato da parte dell’enzima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esochinasi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con il consumo di 1 ATP, formando glucosio-6-fosfato (G6P).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866147" y="2579047"/>
            <a:ext cx="7734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A questo punto, G6P può prendere tre strade: andare verso la </a:t>
            </a:r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glicolisi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per produrre energia, prendere la </a:t>
            </a:r>
            <a:r>
              <a:rPr lang="it-IT" b="1" dirty="0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via dei </a:t>
            </a:r>
            <a:r>
              <a:rPr lang="it-IT" b="1" dirty="0" err="1">
                <a:solidFill>
                  <a:srgbClr val="00B05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pentosofosfati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per la produzione di ribosio-5-fosfato, oppure indirizzarsi alla </a:t>
            </a:r>
            <a:r>
              <a:rPr lang="it-IT" b="1" dirty="0" err="1">
                <a:solidFill>
                  <a:schemeClr val="accent2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glicogenosintesi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. In quest’ultimo caso G6P viene isomerizzato a G1P.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71C954-7E6A-468E-A34D-1BF9A35473BE}"/>
              </a:ext>
            </a:extLst>
          </p:cNvPr>
          <p:cNvSpPr txBox="1"/>
          <p:nvPr/>
        </p:nvSpPr>
        <p:spPr>
          <a:xfrm>
            <a:off x="7666335" y="5510827"/>
            <a:ext cx="247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glucosio-1-fosfato</a:t>
            </a:r>
          </a:p>
        </p:txBody>
      </p:sp>
    </p:spTree>
    <p:extLst>
      <p:ext uri="{BB962C8B-B14F-4D97-AF65-F5344CB8AC3E}">
        <p14:creationId xmlns:p14="http://schemas.microsoft.com/office/powerpoint/2010/main" val="15491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22" grpId="0"/>
      <p:bldP spid="26" grpId="0"/>
      <p:bldP spid="27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1305237" y="537307"/>
            <a:ext cx="9271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in condizioni anaerobiche (globuli rossi) o in carenza di ossigeno (muscolo sotto sforzo prolungato) glicolisi e ciclo di Krebs producono NADH, che però non può essere riossidato dall’ossigeno. Dato però che per il proseguimento dell’attività è richiesto NAD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il NADH deve essere riossidato. Cede quindi i suoi H e i suoi elettroni al piruvato stesso, riducendolo a lattato.</a:t>
            </a:r>
          </a:p>
        </p:txBody>
      </p:sp>
      <p:sp>
        <p:nvSpPr>
          <p:cNvPr id="10" name="Rectangle 78">
            <a:extLst>
              <a:ext uri="{FF2B5EF4-FFF2-40B4-BE49-F238E27FC236}">
                <a16:creationId xmlns:a16="http://schemas.microsoft.com/office/drawing/2014/main" id="{53E3E9C5-D221-4DED-BC64-5E0F41D6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502" y="617286"/>
            <a:ext cx="182687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2D92BBB6-042B-43CD-92B2-89A2F47D4AC1}"/>
              </a:ext>
            </a:extLst>
          </p:cNvPr>
          <p:cNvGrpSpPr/>
          <p:nvPr/>
        </p:nvGrpSpPr>
        <p:grpSpPr>
          <a:xfrm>
            <a:off x="2296634" y="2110658"/>
            <a:ext cx="7260830" cy="1922800"/>
            <a:chOff x="2296634" y="2110658"/>
            <a:chExt cx="7260830" cy="1922800"/>
          </a:xfrm>
        </p:grpSpPr>
        <p:graphicFrame>
          <p:nvGraphicFramePr>
            <p:cNvPr id="32" name="Oggetto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3044142"/>
                </p:ext>
              </p:extLst>
            </p:nvPr>
          </p:nvGraphicFramePr>
          <p:xfrm>
            <a:off x="6750860" y="2110658"/>
            <a:ext cx="1698077" cy="1415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MDLDrawObject Class" r:id="rId3" imgW="1486024" imgH="1238185" progId="MDLDrawOLE.MDLDrawObject.1">
                    <p:embed/>
                  </p:oleObj>
                </mc:Choice>
                <mc:Fallback>
                  <p:oleObj name="MDLDrawObject Class" r:id="rId3" imgW="1486024" imgH="1238185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750860" y="2110658"/>
                          <a:ext cx="1698077" cy="1415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CasellaDiTesto 32"/>
            <p:cNvSpPr txBox="1"/>
            <p:nvPr/>
          </p:nvSpPr>
          <p:spPr>
            <a:xfrm>
              <a:off x="7140970" y="3456810"/>
              <a:ext cx="1436834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lattato</a:t>
              </a: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417668" y="3661946"/>
              <a:ext cx="143683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accent2"/>
                  </a:solidFill>
                </a:rPr>
                <a:t>piruvato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3902721" y="2576107"/>
              <a:ext cx="1436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+ NADH + H</a:t>
              </a:r>
              <a:r>
                <a:rPr lang="it-IT" baseline="30000" dirty="0"/>
                <a:t>+</a:t>
              </a:r>
            </a:p>
          </p:txBody>
        </p:sp>
        <p:graphicFrame>
          <p:nvGraphicFramePr>
            <p:cNvPr id="21" name="Oggetto 20">
              <a:extLst>
                <a:ext uri="{FF2B5EF4-FFF2-40B4-BE49-F238E27FC236}">
                  <a16:creationId xmlns:a16="http://schemas.microsoft.com/office/drawing/2014/main" id="{C150AC8E-5F8C-45BD-A06F-43A90B8DCB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2372432"/>
                </p:ext>
              </p:extLst>
            </p:nvPr>
          </p:nvGraphicFramePr>
          <p:xfrm>
            <a:off x="2296634" y="2226718"/>
            <a:ext cx="1341614" cy="1270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name="ChemSketch" r:id="rId5" imgW="896112" imgH="844296" progId="ACD.ChemSketch.20">
                    <p:embed/>
                  </p:oleObj>
                </mc:Choice>
                <mc:Fallback>
                  <p:oleObj name="ChemSketch" r:id="rId5" imgW="896112" imgH="844296" progId="ACD.ChemSketch.20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634" y="2226718"/>
                          <a:ext cx="1341614" cy="12702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Connettore 2 41">
              <a:extLst>
                <a:ext uri="{FF2B5EF4-FFF2-40B4-BE49-F238E27FC236}">
                  <a16:creationId xmlns:a16="http://schemas.microsoft.com/office/drawing/2014/main" id="{7662B14A-5B01-4323-83E7-C1DAAB10746F}"/>
                </a:ext>
              </a:extLst>
            </p:cNvPr>
            <p:cNvCxnSpPr/>
            <p:nvPr/>
          </p:nvCxnSpPr>
          <p:spPr>
            <a:xfrm>
              <a:off x="5585015" y="2675740"/>
              <a:ext cx="7379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5022F40C-2651-4A59-B1E5-AB190DED17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5016" y="2871689"/>
              <a:ext cx="7379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0ACDBDAA-5C25-490D-BD26-3F081758A098}"/>
                </a:ext>
              </a:extLst>
            </p:cNvPr>
            <p:cNvSpPr txBox="1"/>
            <p:nvPr/>
          </p:nvSpPr>
          <p:spPr>
            <a:xfrm>
              <a:off x="8577804" y="2675739"/>
              <a:ext cx="979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+ NAD</a:t>
              </a:r>
              <a:r>
                <a:rPr lang="it-IT" baseline="30000" dirty="0"/>
                <a:t>+</a:t>
              </a:r>
            </a:p>
          </p:txBody>
        </p: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D525B3B-2F30-488F-8276-A588E321D148}"/>
              </a:ext>
            </a:extLst>
          </p:cNvPr>
          <p:cNvSpPr txBox="1"/>
          <p:nvPr/>
        </p:nvSpPr>
        <p:spPr>
          <a:xfrm>
            <a:off x="1460302" y="4385499"/>
            <a:ext cx="927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lattato non ha un utilizzo, quindi dev’essere riesportato al fegato, dove l’enzima 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lattato deidrogenasi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lo riossida a piruvato.</a:t>
            </a:r>
          </a:p>
        </p:txBody>
      </p:sp>
    </p:spTree>
    <p:extLst>
      <p:ext uri="{BB962C8B-B14F-4D97-AF65-F5344CB8AC3E}">
        <p14:creationId xmlns:p14="http://schemas.microsoft.com/office/powerpoint/2010/main" val="14471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90" y="751264"/>
            <a:ext cx="4764070" cy="490256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19583" y="746682"/>
            <a:ext cx="3739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trasformazione di piruvato in lattato, ad opera dell’enzima lattato deidrogenasi, è reversibile.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18666" y="1974705"/>
            <a:ext cx="3598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formazione di lattato avviene nel muscolo durante uno sforzo intenso, quando l’apporto di ossigeno è insufficiente.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18668" y="3542162"/>
            <a:ext cx="419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lattato viene trasportato al fegato dove subisce la reazione inversa, ritrasformandosi in piruvato che può poi essere riconvertito in glucosio.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93825" y="4980827"/>
            <a:ext cx="4571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nel catabolismo anaerobico, molto meno efficiente, si formano solo 2 molecole di ATP per molecola di glucosio, contro le 32 ottenibili dalla glicolisi aerobica.</a:t>
            </a:r>
          </a:p>
        </p:txBody>
      </p:sp>
    </p:spTree>
    <p:extLst>
      <p:ext uri="{BB962C8B-B14F-4D97-AF65-F5344CB8AC3E}">
        <p14:creationId xmlns:p14="http://schemas.microsoft.com/office/powerpoint/2010/main" val="34971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287887" y="1143128"/>
            <a:ext cx="5203065" cy="3404399"/>
            <a:chOff x="45533" y="1260351"/>
            <a:chExt cx="5736621" cy="3753508"/>
          </a:xfrm>
        </p:grpSpPr>
        <p:sp>
          <p:nvSpPr>
            <p:cNvPr id="3" name="CasellaDiTesto 2"/>
            <p:cNvSpPr txBox="1"/>
            <p:nvPr/>
          </p:nvSpPr>
          <p:spPr>
            <a:xfrm>
              <a:off x="1742259" y="1260351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Glucosio</a:t>
              </a: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1530276" y="2052439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Glucosio-6-P</a:t>
              </a: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530276" y="2700511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Fruttosio-6-P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530275" y="3636615"/>
              <a:ext cx="2405936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Fruttosio-1,6-bis-P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5533" y="4572719"/>
              <a:ext cx="2204823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Gliceraldeide-3-P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898427" y="4572719"/>
              <a:ext cx="2372542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/>
                <a:t>Diidrossiacetone</a:t>
              </a:r>
              <a:r>
                <a:rPr lang="it-IT" sz="2000" dirty="0"/>
                <a:t>-P</a:t>
              </a:r>
            </a:p>
          </p:txBody>
        </p:sp>
        <p:cxnSp>
          <p:nvCxnSpPr>
            <p:cNvPr id="9" name="Connettore 2 8"/>
            <p:cNvCxnSpPr/>
            <p:nvPr/>
          </p:nvCxnSpPr>
          <p:spPr bwMode="auto">
            <a:xfrm>
              <a:off x="2466380" y="1692399"/>
              <a:ext cx="0" cy="294129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Connettore 2 9"/>
            <p:cNvCxnSpPr/>
            <p:nvPr/>
          </p:nvCxnSpPr>
          <p:spPr bwMode="auto">
            <a:xfrm>
              <a:off x="2466380" y="3132559"/>
              <a:ext cx="0" cy="366137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1" name="Gruppo 10"/>
            <p:cNvGrpSpPr/>
            <p:nvPr/>
          </p:nvGrpSpPr>
          <p:grpSpPr>
            <a:xfrm>
              <a:off x="2466380" y="2340471"/>
              <a:ext cx="144016" cy="366137"/>
              <a:chOff x="2466380" y="2340471"/>
              <a:chExt cx="144016" cy="366137"/>
            </a:xfrm>
          </p:grpSpPr>
          <p:cxnSp>
            <p:nvCxnSpPr>
              <p:cNvPr id="23" name="Connettore 2 22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4" name="Connettore 2 23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" name="Gruppo 11"/>
            <p:cNvGrpSpPr/>
            <p:nvPr/>
          </p:nvGrpSpPr>
          <p:grpSpPr>
            <a:xfrm>
              <a:off x="2394372" y="4068663"/>
              <a:ext cx="144016" cy="366137"/>
              <a:chOff x="2394372" y="3348583"/>
              <a:chExt cx="144016" cy="366137"/>
            </a:xfrm>
          </p:grpSpPr>
          <p:cxnSp>
            <p:nvCxnSpPr>
              <p:cNvPr id="21" name="Connettore 2 20"/>
              <p:cNvCxnSpPr/>
              <p:nvPr/>
            </p:nvCxnSpPr>
            <p:spPr bwMode="auto">
              <a:xfrm>
                <a:off x="2394372" y="3420591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Connettore 2 21"/>
              <p:cNvCxnSpPr/>
              <p:nvPr/>
            </p:nvCxnSpPr>
            <p:spPr bwMode="auto">
              <a:xfrm flipV="1">
                <a:off x="2538388" y="3348583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uppo 12"/>
            <p:cNvGrpSpPr/>
            <p:nvPr/>
          </p:nvGrpSpPr>
          <p:grpSpPr>
            <a:xfrm>
              <a:off x="2322364" y="4644727"/>
              <a:ext cx="432048" cy="144016"/>
              <a:chOff x="2538388" y="4572719"/>
              <a:chExt cx="432048" cy="144016"/>
            </a:xfrm>
          </p:grpSpPr>
          <p:cxnSp>
            <p:nvCxnSpPr>
              <p:cNvPr id="19" name="Connettore 2 18"/>
              <p:cNvCxnSpPr/>
              <p:nvPr/>
            </p:nvCxnSpPr>
            <p:spPr bwMode="auto">
              <a:xfrm>
                <a:off x="2610396" y="4572719"/>
                <a:ext cx="360040" cy="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Connettore 2 19"/>
              <p:cNvCxnSpPr/>
              <p:nvPr/>
            </p:nvCxnSpPr>
            <p:spPr bwMode="auto">
              <a:xfrm flipH="1">
                <a:off x="2538388" y="4716735"/>
                <a:ext cx="432048" cy="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4" name="CasellaDiTesto 13"/>
            <p:cNvSpPr txBox="1"/>
            <p:nvPr/>
          </p:nvSpPr>
          <p:spPr>
            <a:xfrm>
              <a:off x="3330475" y="1548384"/>
              <a:ext cx="1585505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err="1">
                  <a:solidFill>
                    <a:srgbClr val="FF0000"/>
                  </a:solidFill>
                </a:rPr>
                <a:t>esochinasi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 bwMode="auto">
            <a:xfrm flipH="1">
              <a:off x="2682404" y="1764407"/>
              <a:ext cx="504056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CasellaDiTesto 15"/>
            <p:cNvSpPr txBox="1"/>
            <p:nvPr/>
          </p:nvSpPr>
          <p:spPr>
            <a:xfrm>
              <a:off x="3402484" y="3060551"/>
              <a:ext cx="2379670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err="1">
                  <a:solidFill>
                    <a:srgbClr val="FF0000"/>
                  </a:solidFill>
                </a:rPr>
                <a:t>fosfofruttochinasi</a:t>
              </a:r>
              <a:endParaRPr lang="it-IT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 bwMode="auto">
            <a:xfrm flipH="1">
              <a:off x="2754412" y="3276575"/>
              <a:ext cx="504056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uppo 24"/>
          <p:cNvGrpSpPr/>
          <p:nvPr/>
        </p:nvGrpSpPr>
        <p:grpSpPr>
          <a:xfrm>
            <a:off x="7532833" y="1273749"/>
            <a:ext cx="3004289" cy="3638968"/>
            <a:chOff x="6930876" y="1404367"/>
            <a:chExt cx="3312368" cy="4012130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7074891" y="1404367"/>
              <a:ext cx="2285549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Gliceraldeide-3-P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962307" y="2067649"/>
              <a:ext cx="2398135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1,3-bis-P-glicerato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073881" y="2859736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3-P-glicerato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089092" y="3523019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2-P-glicerato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930876" y="4284687"/>
              <a:ext cx="2386967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err="1"/>
                <a:t>Fosfoenolpiruvato</a:t>
              </a:r>
              <a:endParaRPr lang="it-IT" sz="20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498858" y="4975357"/>
              <a:ext cx="2016224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Piruvato</a:t>
              </a:r>
            </a:p>
          </p:txBody>
        </p:sp>
        <p:grpSp>
          <p:nvGrpSpPr>
            <p:cNvPr id="32" name="Gruppo 31"/>
            <p:cNvGrpSpPr/>
            <p:nvPr/>
          </p:nvGrpSpPr>
          <p:grpSpPr>
            <a:xfrm>
              <a:off x="8010996" y="1764407"/>
              <a:ext cx="144016" cy="366137"/>
              <a:chOff x="2466380" y="2340471"/>
              <a:chExt cx="144016" cy="366137"/>
            </a:xfrm>
          </p:grpSpPr>
          <p:cxnSp>
            <p:nvCxnSpPr>
              <p:cNvPr id="53" name="Connettore 2 52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Connettore 2 53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3" name="Gruppo 32"/>
            <p:cNvGrpSpPr/>
            <p:nvPr/>
          </p:nvGrpSpPr>
          <p:grpSpPr>
            <a:xfrm>
              <a:off x="7866980" y="2484487"/>
              <a:ext cx="144016" cy="366137"/>
              <a:chOff x="2466380" y="2340471"/>
              <a:chExt cx="144016" cy="366137"/>
            </a:xfrm>
          </p:grpSpPr>
          <p:cxnSp>
            <p:nvCxnSpPr>
              <p:cNvPr id="51" name="Connettore 2 50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Connettore 2 51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4" name="Gruppo 33"/>
            <p:cNvGrpSpPr/>
            <p:nvPr/>
          </p:nvGrpSpPr>
          <p:grpSpPr>
            <a:xfrm>
              <a:off x="7866980" y="3204567"/>
              <a:ext cx="144016" cy="366137"/>
              <a:chOff x="2466380" y="2340471"/>
              <a:chExt cx="144016" cy="366137"/>
            </a:xfrm>
          </p:grpSpPr>
          <p:cxnSp>
            <p:nvCxnSpPr>
              <p:cNvPr id="49" name="Connettore 2 48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Connettore 2 49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5" name="Gruppo 34"/>
            <p:cNvGrpSpPr/>
            <p:nvPr/>
          </p:nvGrpSpPr>
          <p:grpSpPr>
            <a:xfrm>
              <a:off x="7866980" y="3924647"/>
              <a:ext cx="144016" cy="366137"/>
              <a:chOff x="2466380" y="2340471"/>
              <a:chExt cx="144016" cy="366137"/>
            </a:xfrm>
          </p:grpSpPr>
          <p:cxnSp>
            <p:nvCxnSpPr>
              <p:cNvPr id="47" name="Connettore 2 46"/>
              <p:cNvCxnSpPr/>
              <p:nvPr/>
            </p:nvCxnSpPr>
            <p:spPr bwMode="auto">
              <a:xfrm>
                <a:off x="2466380" y="2412479"/>
                <a:ext cx="0" cy="294129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8" name="Connettore 2 47"/>
              <p:cNvCxnSpPr/>
              <p:nvPr/>
            </p:nvCxnSpPr>
            <p:spPr bwMode="auto">
              <a:xfrm flipV="1">
                <a:off x="2610396" y="2340471"/>
                <a:ext cx="0" cy="360040"/>
              </a:xfrm>
              <a:prstGeom prst="straightConnector1">
                <a:avLst/>
              </a:prstGeom>
              <a:solidFill>
                <a:srgbClr val="008152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36" name="Connettore 2 35"/>
            <p:cNvCxnSpPr/>
            <p:nvPr/>
          </p:nvCxnSpPr>
          <p:spPr bwMode="auto">
            <a:xfrm>
              <a:off x="8010996" y="4716735"/>
              <a:ext cx="0" cy="366137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CasellaDiTesto 37"/>
            <p:cNvSpPr txBox="1"/>
            <p:nvPr/>
          </p:nvSpPr>
          <p:spPr>
            <a:xfrm>
              <a:off x="9523164" y="4932759"/>
              <a:ext cx="720080" cy="441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FF0000"/>
                  </a:solidFill>
                </a:rPr>
                <a:t>ATP</a:t>
              </a:r>
            </a:p>
          </p:txBody>
        </p:sp>
        <p:cxnSp>
          <p:nvCxnSpPr>
            <p:cNvPr id="39" name="Connettore 2 38"/>
            <p:cNvCxnSpPr/>
            <p:nvPr/>
          </p:nvCxnSpPr>
          <p:spPr bwMode="auto">
            <a:xfrm>
              <a:off x="8659068" y="5148783"/>
              <a:ext cx="648072" cy="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6" name="CasellaDiTesto 65"/>
          <p:cNvSpPr txBox="1"/>
          <p:nvPr/>
        </p:nvSpPr>
        <p:spPr>
          <a:xfrm>
            <a:off x="231820" y="103031"/>
            <a:ext cx="1133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Nel fegato, il fruttosio della dieta entra nella glicolisi a valle dei punti di regolazione di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esochinasi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fosfofruttochinasi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perché entra sotto forma di Fruttosio-1-fosfato, che viene fosforilato e convertito in 3-GAP e DHAP.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41798" y="5690315"/>
            <a:ext cx="1092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Questo significa che il fruttosio alimenta la glicolisi e la produzione di AcetilCoA, e quindi anche di acidi grassi, senza alcun rallentamento dovuto alla regolazione degli enzimi allosterici.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460FC0F-CCFB-4BE1-949A-1A5743CC7E83}"/>
              </a:ext>
            </a:extLst>
          </p:cNvPr>
          <p:cNvGrpSpPr/>
          <p:nvPr/>
        </p:nvGrpSpPr>
        <p:grpSpPr>
          <a:xfrm>
            <a:off x="580171" y="4697574"/>
            <a:ext cx="3915718" cy="825489"/>
            <a:chOff x="580171" y="4697574"/>
            <a:chExt cx="3915718" cy="825489"/>
          </a:xfrm>
        </p:grpSpPr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BCE04579-CF56-4F98-A4F5-A85FC0EFDD5C}"/>
                </a:ext>
              </a:extLst>
            </p:cNvPr>
            <p:cNvSpPr txBox="1"/>
            <p:nvPr/>
          </p:nvSpPr>
          <p:spPr>
            <a:xfrm>
              <a:off x="2667191" y="5122953"/>
              <a:ext cx="1828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Fruttosio-1-P</a:t>
              </a:r>
            </a:p>
          </p:txBody>
        </p:sp>
        <p:cxnSp>
          <p:nvCxnSpPr>
            <p:cNvPr id="56" name="Connettore 2 55">
              <a:extLst>
                <a:ext uri="{FF2B5EF4-FFF2-40B4-BE49-F238E27FC236}">
                  <a16:creationId xmlns:a16="http://schemas.microsoft.com/office/drawing/2014/main" id="{FB278E35-4668-4CAB-B020-88183846CE2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94726" y="5242119"/>
              <a:ext cx="386076" cy="80158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A0AC86AA-5676-4643-A4B9-7A4727D3BA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95606" y="4697574"/>
              <a:ext cx="171695" cy="353724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6E87C030-408A-4017-A857-E1C786CBE41A}"/>
                </a:ext>
              </a:extLst>
            </p:cNvPr>
            <p:cNvSpPr txBox="1"/>
            <p:nvPr/>
          </p:nvSpPr>
          <p:spPr>
            <a:xfrm>
              <a:off x="580171" y="4988342"/>
              <a:ext cx="15977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Gliceraldeide</a:t>
              </a:r>
            </a:p>
          </p:txBody>
        </p:sp>
      </p:grp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F41AF851-B0E7-4188-8EA4-3A7CE972A2C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29586" y="4558993"/>
            <a:ext cx="171695" cy="35372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533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89566" y="163469"/>
            <a:ext cx="378801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77" b="1" dirty="0">
                <a:solidFill>
                  <a:srgbClr val="00B050"/>
                </a:solidFill>
              </a:rPr>
              <a:t>VIA DEI PENTOSOFOSFATI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55032" y="549190"/>
            <a:ext cx="9309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È una via metabolica del glucosio che avviene al di fuori dei mitocondri e il cui scopo non è la produzione di ATP (quindi di energia) ma la produzione di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NADPH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(riducente che, diversamente dal NADH prodotto nel catabolismo,  serve soprattutto nelle riduzioni coinvolte in processi anabolici) e la produzione di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zuccheri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diversi dal glucosio, in particolare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ribosio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38" y="2350499"/>
            <a:ext cx="5529020" cy="38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74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50577"/>
              </p:ext>
            </p:extLst>
          </p:nvPr>
        </p:nvGraphicFramePr>
        <p:xfrm>
          <a:off x="3964055" y="395989"/>
          <a:ext cx="1698077" cy="220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MDLDrawObject Class" r:id="rId3" imgW="1495472" imgH="1942982" progId="MDLDrawOLE.MDLDrawObject.1">
                  <p:embed/>
                </p:oleObj>
              </mc:Choice>
              <mc:Fallback>
                <p:oleObj name="MDLDrawObject Class" r:id="rId3" imgW="1495472" imgH="194298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4055" y="395989"/>
                        <a:ext cx="1698077" cy="2206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4269481" y="2582890"/>
            <a:ext cx="23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6-fosfogluconico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8086170" y="4024004"/>
            <a:ext cx="240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ribulosio-5-fosfato</a:t>
            </a:r>
          </a:p>
          <a:p>
            <a:r>
              <a:rPr lang="it-IT" sz="2000" dirty="0"/>
              <a:t>(un </a:t>
            </a:r>
            <a:r>
              <a:rPr lang="it-IT" sz="2000" dirty="0" err="1"/>
              <a:t>aldopentoso</a:t>
            </a:r>
            <a:r>
              <a:rPr lang="it-IT" sz="2000" dirty="0"/>
              <a:t>)</a:t>
            </a:r>
          </a:p>
        </p:txBody>
      </p:sp>
      <p:graphicFrame>
        <p:nvGraphicFramePr>
          <p:cNvPr id="32" name="Ogget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29950"/>
              </p:ext>
            </p:extLst>
          </p:nvPr>
        </p:nvGraphicFramePr>
        <p:xfrm>
          <a:off x="4454236" y="3351606"/>
          <a:ext cx="1894841" cy="240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MDLDrawObject Class" r:id="rId5" imgW="1371570" imgH="1742961" progId="MDLDrawOLE.MDLDrawObject.1">
                  <p:embed/>
                </p:oleObj>
              </mc:Choice>
              <mc:Fallback>
                <p:oleObj name="MDLDrawObject Class" r:id="rId5" imgW="1371570" imgH="174296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4236" y="3351606"/>
                        <a:ext cx="1894841" cy="240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gget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846287"/>
              </p:ext>
            </p:extLst>
          </p:nvPr>
        </p:nvGraphicFramePr>
        <p:xfrm>
          <a:off x="532442" y="395989"/>
          <a:ext cx="1763387" cy="229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MDLDrawObject Class" r:id="rId7" imgW="1495472" imgH="1942982" progId="MDLDrawOLE.MDLDrawObject.1">
                  <p:embed/>
                </p:oleObj>
              </mc:Choice>
              <mc:Fallback>
                <p:oleObj name="MDLDrawObject Class" r:id="rId7" imgW="1495472" imgH="1942982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442" y="395989"/>
                        <a:ext cx="1763387" cy="229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687530" y="2505079"/>
            <a:ext cx="97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G6P</a:t>
            </a:r>
          </a:p>
        </p:txBody>
      </p:sp>
      <p:cxnSp>
        <p:nvCxnSpPr>
          <p:cNvPr id="37" name="Connettore 2 36"/>
          <p:cNvCxnSpPr>
            <a:cxnSpLocks/>
          </p:cNvCxnSpPr>
          <p:nvPr/>
        </p:nvCxnSpPr>
        <p:spPr bwMode="auto">
          <a:xfrm flipH="1">
            <a:off x="6767739" y="3901759"/>
            <a:ext cx="1408860" cy="322300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9" name="Ogget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567630"/>
              </p:ext>
            </p:extLst>
          </p:nvPr>
        </p:nvGraphicFramePr>
        <p:xfrm>
          <a:off x="8086170" y="1925008"/>
          <a:ext cx="1698077" cy="215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MDLDrawObject Class" r:id="rId9" imgW="1371570" imgH="1742961" progId="MDLDrawOLE.MDLDrawObject.1">
                  <p:embed/>
                </p:oleObj>
              </mc:Choice>
              <mc:Fallback>
                <p:oleObj name="MDLDrawObject Class" r:id="rId9" imgW="1371570" imgH="174296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86170" y="1925008"/>
                        <a:ext cx="1698077" cy="2157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2362503" y="4201376"/>
            <a:ext cx="233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ribosio-5-fosfato</a:t>
            </a:r>
          </a:p>
          <a:p>
            <a:r>
              <a:rPr lang="it-IT" sz="2000" dirty="0"/>
              <a:t>(un </a:t>
            </a:r>
            <a:r>
              <a:rPr lang="it-IT" sz="2000" dirty="0" err="1"/>
              <a:t>chetopentoso</a:t>
            </a:r>
            <a:r>
              <a:rPr lang="it-IT" sz="2000" dirty="0"/>
              <a:t>)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9013065" y="35448"/>
            <a:ext cx="3788017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14" b="1" dirty="0">
                <a:solidFill>
                  <a:srgbClr val="00B050"/>
                </a:solidFill>
              </a:rPr>
              <a:t>VIA DEI PENTOSOFOSFATI</a:t>
            </a:r>
          </a:p>
        </p:txBody>
      </p:sp>
      <p:sp>
        <p:nvSpPr>
          <p:cNvPr id="3" name="Ovale 2"/>
          <p:cNvSpPr/>
          <p:nvPr/>
        </p:nvSpPr>
        <p:spPr>
          <a:xfrm>
            <a:off x="1008127" y="313510"/>
            <a:ext cx="553792" cy="45076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391016" y="259498"/>
            <a:ext cx="762001" cy="45076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814019" y="2378096"/>
            <a:ext cx="553792" cy="45076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3180EDC-9A8E-453E-B067-C16DF3E1BD7B}"/>
              </a:ext>
            </a:extLst>
          </p:cNvPr>
          <p:cNvGrpSpPr/>
          <p:nvPr/>
        </p:nvGrpSpPr>
        <p:grpSpPr>
          <a:xfrm>
            <a:off x="2445850" y="406719"/>
            <a:ext cx="1682853" cy="1120448"/>
            <a:chOff x="2445850" y="406719"/>
            <a:chExt cx="1682853" cy="1120448"/>
          </a:xfrm>
        </p:grpSpPr>
        <p:cxnSp>
          <p:nvCxnSpPr>
            <p:cNvPr id="6" name="Connettore 2 5"/>
            <p:cNvCxnSpPr/>
            <p:nvPr/>
          </p:nvCxnSpPr>
          <p:spPr bwMode="auto">
            <a:xfrm>
              <a:off x="2860220" y="1527167"/>
              <a:ext cx="849038" cy="0"/>
            </a:xfrm>
            <a:prstGeom prst="straightConnector1">
              <a:avLst/>
            </a:prstGeom>
            <a:solidFill>
              <a:srgbClr val="00815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CasellaDiTesto 10"/>
            <p:cNvSpPr txBox="1"/>
            <p:nvPr/>
          </p:nvSpPr>
          <p:spPr>
            <a:xfrm>
              <a:off x="3149043" y="406719"/>
              <a:ext cx="9796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NADPH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223081A-7C61-4CEE-9813-046214B84BDC}"/>
                </a:ext>
              </a:extLst>
            </p:cNvPr>
            <p:cNvSpPr txBox="1"/>
            <p:nvPr/>
          </p:nvSpPr>
          <p:spPr>
            <a:xfrm>
              <a:off x="2445850" y="756003"/>
              <a:ext cx="9796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NADP</a:t>
              </a:r>
              <a:r>
                <a:rPr lang="it-IT" sz="1600" b="1" baseline="30000" dirty="0"/>
                <a:t>+</a:t>
              </a:r>
            </a:p>
          </p:txBody>
        </p: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B74FE6A5-A3C2-4D8B-BB3D-D70BC2B381C5}"/>
                </a:ext>
              </a:extLst>
            </p:cNvPr>
            <p:cNvGrpSpPr/>
            <p:nvPr/>
          </p:nvGrpSpPr>
          <p:grpSpPr>
            <a:xfrm>
              <a:off x="2902241" y="621697"/>
              <a:ext cx="762739" cy="877500"/>
              <a:chOff x="1661591" y="1682449"/>
              <a:chExt cx="762739" cy="877500"/>
            </a:xfrm>
          </p:grpSpPr>
          <p:cxnSp>
            <p:nvCxnSpPr>
              <p:cNvPr id="8" name="Connettore 2 7"/>
              <p:cNvCxnSpPr>
                <a:cxnSpLocks/>
              </p:cNvCxnSpPr>
              <p:nvPr/>
            </p:nvCxnSpPr>
            <p:spPr bwMode="auto">
              <a:xfrm flipV="1">
                <a:off x="2414743" y="1849600"/>
                <a:ext cx="0" cy="317832"/>
              </a:xfrm>
              <a:prstGeom prst="straightConnector1">
                <a:avLst/>
              </a:prstGeom>
              <a:solidFill>
                <a:srgbClr val="00815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" name="Arco 4">
                <a:extLst>
                  <a:ext uri="{FF2B5EF4-FFF2-40B4-BE49-F238E27FC236}">
                    <a16:creationId xmlns:a16="http://schemas.microsoft.com/office/drawing/2014/main" id="{BD6C905B-9A06-4056-8B44-24783FE02D60}"/>
                  </a:ext>
                </a:extLst>
              </p:cNvPr>
              <p:cNvSpPr/>
              <p:nvPr/>
            </p:nvSpPr>
            <p:spPr>
              <a:xfrm rot="5100229">
                <a:off x="1604211" y="1739829"/>
                <a:ext cx="877500" cy="762739"/>
              </a:xfrm>
              <a:prstGeom prst="arc">
                <a:avLst>
                  <a:gd name="adj1" fmla="val 16200000"/>
                  <a:gd name="adj2" fmla="val 6085790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5CA9C5C7-EEA1-49FC-8D7C-0F4387210764}"/>
              </a:ext>
            </a:extLst>
          </p:cNvPr>
          <p:cNvGrpSpPr/>
          <p:nvPr/>
        </p:nvGrpSpPr>
        <p:grpSpPr>
          <a:xfrm>
            <a:off x="6118287" y="937403"/>
            <a:ext cx="1959730" cy="1877976"/>
            <a:chOff x="6118287" y="937403"/>
            <a:chExt cx="1959730" cy="1877976"/>
          </a:xfrm>
        </p:grpSpPr>
        <p:cxnSp>
          <p:nvCxnSpPr>
            <p:cNvPr id="25" name="Connettore 2 24"/>
            <p:cNvCxnSpPr>
              <a:cxnSpLocks/>
            </p:cNvCxnSpPr>
            <p:nvPr/>
          </p:nvCxnSpPr>
          <p:spPr bwMode="auto">
            <a:xfrm>
              <a:off x="6118287" y="1501322"/>
              <a:ext cx="1545168" cy="848162"/>
            </a:xfrm>
            <a:prstGeom prst="straightConnector1">
              <a:avLst/>
            </a:prstGeom>
            <a:solidFill>
              <a:srgbClr val="00815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ttore 2 32"/>
            <p:cNvCxnSpPr>
              <a:cxnSpLocks/>
            </p:cNvCxnSpPr>
            <p:nvPr/>
          </p:nvCxnSpPr>
          <p:spPr bwMode="auto">
            <a:xfrm>
              <a:off x="6918431" y="1937684"/>
              <a:ext cx="122924" cy="442646"/>
            </a:xfrm>
            <a:prstGeom prst="straightConnector1">
              <a:avLst/>
            </a:prstGeom>
            <a:solidFill>
              <a:srgbClr val="00815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CasellaDiTesto 33"/>
            <p:cNvSpPr txBox="1"/>
            <p:nvPr/>
          </p:nvSpPr>
          <p:spPr>
            <a:xfrm>
              <a:off x="6818245" y="2415269"/>
              <a:ext cx="587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CO</a:t>
              </a:r>
              <a:r>
                <a:rPr lang="it-IT" sz="2000" baseline="-25000" dirty="0"/>
                <a:t>2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B6AED49F-DD98-47D2-BE76-57F4B5004DF5}"/>
                </a:ext>
              </a:extLst>
            </p:cNvPr>
            <p:cNvSpPr txBox="1"/>
            <p:nvPr/>
          </p:nvSpPr>
          <p:spPr>
            <a:xfrm>
              <a:off x="6257548" y="937403"/>
              <a:ext cx="783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NADP</a:t>
              </a:r>
              <a:r>
                <a:rPr lang="it-IT" sz="1600" b="1" baseline="30000" dirty="0"/>
                <a:t>+</a:t>
              </a:r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4DDE243F-6FD2-456E-B72B-FDB2674697F1}"/>
                </a:ext>
              </a:extLst>
            </p:cNvPr>
            <p:cNvGrpSpPr/>
            <p:nvPr/>
          </p:nvGrpSpPr>
          <p:grpSpPr>
            <a:xfrm rot="1475378">
              <a:off x="6624836" y="1061656"/>
              <a:ext cx="769194" cy="877500"/>
              <a:chOff x="1661591" y="1682449"/>
              <a:chExt cx="769194" cy="877500"/>
            </a:xfrm>
          </p:grpSpPr>
          <p:cxnSp>
            <p:nvCxnSpPr>
              <p:cNvPr id="44" name="Connettore 2 43">
                <a:extLst>
                  <a:ext uri="{FF2B5EF4-FFF2-40B4-BE49-F238E27FC236}">
                    <a16:creationId xmlns:a16="http://schemas.microsoft.com/office/drawing/2014/main" id="{6E2B6964-8745-4F06-8157-DDAA0DC625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30785" y="1849600"/>
                <a:ext cx="0" cy="317832"/>
              </a:xfrm>
              <a:prstGeom prst="straightConnector1">
                <a:avLst/>
              </a:prstGeom>
              <a:solidFill>
                <a:srgbClr val="008152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5" name="Arco 44">
                <a:extLst>
                  <a:ext uri="{FF2B5EF4-FFF2-40B4-BE49-F238E27FC236}">
                    <a16:creationId xmlns:a16="http://schemas.microsoft.com/office/drawing/2014/main" id="{B7DE1970-643C-4649-AAF8-AA913CABC115}"/>
                  </a:ext>
                </a:extLst>
              </p:cNvPr>
              <p:cNvSpPr/>
              <p:nvPr/>
            </p:nvSpPr>
            <p:spPr>
              <a:xfrm rot="5100229">
                <a:off x="1604211" y="1739829"/>
                <a:ext cx="877500" cy="762739"/>
              </a:xfrm>
              <a:prstGeom prst="arc">
                <a:avLst>
                  <a:gd name="adj1" fmla="val 16200000"/>
                  <a:gd name="adj2" fmla="val 6085790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A42F95E0-F217-4AA9-8E70-4D752638C7B6}"/>
                </a:ext>
              </a:extLst>
            </p:cNvPr>
            <p:cNvSpPr txBox="1"/>
            <p:nvPr/>
          </p:nvSpPr>
          <p:spPr>
            <a:xfrm>
              <a:off x="7098357" y="1118844"/>
              <a:ext cx="9796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NADPH</a:t>
              </a:r>
            </a:p>
          </p:txBody>
        </p:sp>
      </p:grp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5DA59AD-9C5D-4384-B393-D77A04841209}"/>
              </a:ext>
            </a:extLst>
          </p:cNvPr>
          <p:cNvSpPr txBox="1"/>
          <p:nvPr/>
        </p:nvSpPr>
        <p:spPr>
          <a:xfrm>
            <a:off x="3964055" y="6076569"/>
            <a:ext cx="659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ubik" panose="00000500000000000000" pitchFamily="2" charset="-79"/>
                <a:cs typeface="Rubik" panose="00000500000000000000" pitchFamily="2" charset="-79"/>
              </a:rPr>
              <a:t>G6P + 2 NADP</a:t>
            </a:r>
            <a:r>
              <a:rPr lang="it-IT" sz="2400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sz="2400" dirty="0">
                <a:latin typeface="Rubik" panose="00000500000000000000" pitchFamily="2" charset="-79"/>
                <a:cs typeface="Rubik" panose="00000500000000000000" pitchFamily="2" charset="-79"/>
              </a:rPr>
              <a:t> = Ribosio6P + CO</a:t>
            </a:r>
            <a:r>
              <a:rPr lang="it-IT" sz="2400" baseline="-25000" dirty="0"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sz="2400" dirty="0">
                <a:latin typeface="Rubik" panose="00000500000000000000" pitchFamily="2" charset="-79"/>
                <a:cs typeface="Rubik" panose="00000500000000000000" pitchFamily="2" charset="-79"/>
              </a:rPr>
              <a:t> + 2 NADPH</a:t>
            </a:r>
          </a:p>
        </p:txBody>
      </p:sp>
    </p:spTree>
    <p:extLst>
      <p:ext uri="{BB962C8B-B14F-4D97-AF65-F5344CB8AC3E}">
        <p14:creationId xmlns:p14="http://schemas.microsoft.com/office/powerpoint/2010/main" val="27352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/>
      <p:bldP spid="40" grpId="0"/>
      <p:bldP spid="3" grpId="0" animBg="1"/>
      <p:bldP spid="29" grpId="0" animBg="1"/>
      <p:bldP spid="30" grpId="0" animBg="1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7126" y="463639"/>
            <a:ext cx="10200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Nel primo passaggio il gruppo aldeide (-CHO) di G6P viene ossidato (con produzione di una molecola di NADPH) ad acido carbossilico, che reagisce con il gruppo –OH in posizione 5 per formare l’acido 6-fosfogluconico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2979" y="3977425"/>
            <a:ext cx="777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L’acido 6-fosfogluconico subisce poi una decarbossilazione ossidativa, nel corso della quale il C1 viene perso come CO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il C2 viene ossidato da alcool ad aldeide, con formazione di un’altra molecola di NADPH.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2528" y="5147256"/>
            <a:ext cx="1105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prodotto così ottenuto, attraverso una serie di passaggi irreversibili, è il ribulosio-5-fosfato, un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aldopentoso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dal quale poi possono essere prodotti, in una serie di passaggi reversibili, altri monosaccaridi diversi dal glucosio, tra cui principalmente il ribosio-5-fosfato, un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chetopentoso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necessario nella sintesi degli acidi nucleici.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911ACC-D4D2-46DE-8B19-50BAF49E4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99" y="1492237"/>
            <a:ext cx="4277322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2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1895" y="167490"/>
            <a:ext cx="11470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La via dei </a:t>
            </a:r>
            <a:r>
              <a:rPr lang="it-IT" b="1" dirty="0" err="1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pentosofosfati</a:t>
            </a:r>
            <a:r>
              <a:rPr lang="it-IT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 è la via principale attraverso la quale viene prodotto NADPH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Infatti i processi catabolici producono invece normalmente NADH e FADH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. </a:t>
            </a:r>
          </a:p>
          <a:p>
            <a:r>
              <a:rPr lang="it-IT" b="1" dirty="0">
                <a:solidFill>
                  <a:srgbClr val="0070C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Il NADPH viene utilizzato come riducente in processi anabolici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come la biosintesi degli acidi grassi (vedi).</a:t>
            </a: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Viene anche utilizzato per ridurre la forma ossidata del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glutatione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per mantenere lo ione ferro dell’emoglobina nello stato di Fe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2+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dato che se si ossida a Fe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3+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l’emoglobina si trasforma in metemoglobina, inattiva.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17279" y="2764572"/>
            <a:ext cx="97574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La produzione di NADPH tramite la via dei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pentosofosfati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è energeticamente dispendiosa: se si fanno reagire 6 molecole di G6P si ha</a:t>
            </a:r>
          </a:p>
          <a:p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6 G6P + 12 NADP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 6 ribulosio-5-P + 12 NADPH + 6 CO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2</a:t>
            </a:r>
            <a:endParaRPr lang="it-IT" dirty="0">
              <a:latin typeface="Rubik" panose="00000500000000000000" pitchFamily="2" charset="-79"/>
              <a:cs typeface="Rubik" panose="00000500000000000000" pitchFamily="2" charset="-79"/>
              <a:sym typeface="Wingdings" panose="05000000000000000000" pitchFamily="2" charset="2"/>
            </a:endParaRPr>
          </a:p>
          <a:p>
            <a:endParaRPr lang="it-IT" dirty="0">
              <a:latin typeface="Rubik" panose="00000500000000000000" pitchFamily="2" charset="-79"/>
              <a:cs typeface="Rubik" panose="00000500000000000000" pitchFamily="2" charset="-79"/>
              <a:sym typeface="Wingdings" panose="05000000000000000000" pitchFamily="2" charset="2"/>
            </a:endParaRP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ribulosio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attraverso vari passaggi, può essere riconvertito a glucosio, e dato che il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ribulosio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è un pentoso (5 C) mentre il glucosio è un esoso (6 C), i 30 atomi C di 6 molecole di  r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ibulosio-5-P vanno a formare 5 molecole di G6P. Il processo complessivo è </a:t>
            </a:r>
          </a:p>
          <a:p>
            <a:endParaRPr lang="it-IT" dirty="0">
              <a:latin typeface="Rubik" panose="00000500000000000000" pitchFamily="2" charset="-79"/>
              <a:cs typeface="Rubik" panose="00000500000000000000" pitchFamily="2" charset="-79"/>
              <a:sym typeface="Wingdings" panose="05000000000000000000" pitchFamily="2" charset="2"/>
            </a:endParaRP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6 G6P + 12 NADP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+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 12 NADPH  + H</a:t>
            </a:r>
            <a:r>
              <a:rPr lang="it-IT" baseline="30000" dirty="0">
                <a:latin typeface="Rubik" panose="00000500000000000000" pitchFamily="2" charset="-79"/>
                <a:cs typeface="Rubik" panose="00000500000000000000" pitchFamily="2" charset="-79"/>
              </a:rPr>
              <a:t> + 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+ 6 CO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 + 5 G6P</a:t>
            </a:r>
          </a:p>
          <a:p>
            <a:endParaRPr lang="it-IT" dirty="0">
              <a:latin typeface="Rubik" panose="00000500000000000000" pitchFamily="2" charset="-79"/>
              <a:cs typeface="Rubik" panose="00000500000000000000" pitchFamily="2" charset="-79"/>
              <a:sym typeface="Wingdings" panose="05000000000000000000" pitchFamily="2" charset="2"/>
            </a:endParaRPr>
          </a:p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in cui una molecola di glucosio viene completamente ossidata per ottenere 12 NADPH.</a:t>
            </a:r>
          </a:p>
          <a:p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2138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" y="690681"/>
            <a:ext cx="4433118" cy="20625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4861" y="257286"/>
            <a:ext cx="7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GLUTATIONE è un tripeptide con proprietà antiossidanti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25" y="531401"/>
            <a:ext cx="4084411" cy="23482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08751" y="2804546"/>
            <a:ext cx="398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GLUTATIONE in forma ridotta (GSH)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77987" y="2861406"/>
            <a:ext cx="437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GLUTATIONE in forma ossidata (GSSG)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9107480" y="1249817"/>
            <a:ext cx="522485" cy="914349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baseline="-2500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97879" y="3538657"/>
            <a:ext cx="656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Serve per ridurre i perossidi formati nel metabolismo; facendolo si trasforma nella propria forma ossidata GSSG.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ECD9913-B9E5-463F-9444-D3BB54BA93AC}"/>
              </a:ext>
            </a:extLst>
          </p:cNvPr>
          <p:cNvSpPr/>
          <p:nvPr/>
        </p:nvSpPr>
        <p:spPr>
          <a:xfrm>
            <a:off x="4163700" y="4269822"/>
            <a:ext cx="351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2 GSH + 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O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 GSSG +  2 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222D1FA-A673-4D8A-9CA7-4448FAA63EF8}"/>
              </a:ext>
            </a:extLst>
          </p:cNvPr>
          <p:cNvSpPr/>
          <p:nvPr/>
        </p:nvSpPr>
        <p:spPr>
          <a:xfrm>
            <a:off x="3778688" y="4711730"/>
            <a:ext cx="4602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2 GSH + R-OOH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 GSSG + R-OH + H</a:t>
            </a:r>
            <a:r>
              <a:rPr lang="it-IT" baseline="-25000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2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2CB7BC9-ACDC-4E4C-8B66-3D61EB26A68F}"/>
              </a:ext>
            </a:extLst>
          </p:cNvPr>
          <p:cNvSpPr/>
          <p:nvPr/>
        </p:nvSpPr>
        <p:spPr>
          <a:xfrm>
            <a:off x="2628393" y="5682105"/>
            <a:ext cx="774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Nelle cellule in buono stato di salute il rapporto GSH /GSSG è di circa 9:1; una sua diminuzione è considerata indice di stress ossidativo.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8162996-25BE-4A8E-A0FA-3C648B869211}"/>
              </a:ext>
            </a:extLst>
          </p:cNvPr>
          <p:cNvSpPr/>
          <p:nvPr/>
        </p:nvSpPr>
        <p:spPr>
          <a:xfrm>
            <a:off x="3262520" y="5202129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Per riconvertire GSSG in GSH viene usato il NADPH.</a:t>
            </a:r>
          </a:p>
        </p:txBody>
      </p:sp>
    </p:spTree>
    <p:extLst>
      <p:ext uri="{BB962C8B-B14F-4D97-AF65-F5344CB8AC3E}">
        <p14:creationId xmlns:p14="http://schemas.microsoft.com/office/powerpoint/2010/main" val="27181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10" grpId="0"/>
      <p:bldP spid="9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z="1800" smtClean="0">
                <a:latin typeface="Rubik" panose="00000500000000000000" pitchFamily="2" charset="-79"/>
                <a:cs typeface="Rubik" panose="00000500000000000000" pitchFamily="2" charset="-79"/>
              </a:rPr>
              <a:pPr/>
              <a:t>38</a:t>
            </a:fld>
            <a:endParaRPr lang="it-IT" sz="18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0619" y="0"/>
            <a:ext cx="306960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77" b="1" dirty="0">
                <a:solidFill>
                  <a:srgbClr val="0070C0"/>
                </a:solidFill>
              </a:rPr>
              <a:t>GLUCONEOGENESI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60022" y="466096"/>
            <a:ext cx="8984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Il glucosio è indispensabile al funzionamento di alcuni organi, come i globuli rossi o il cervello, e quindi quando la sua disponibilità è scarsa è necessario che venga sintetizzato a partire da precursori non glucidici, come gli acidi grassi o le proteine.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055419" y="1515126"/>
            <a:ext cx="835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La sintesi di glucosio si ottiene da 2 molecole di piruvato con l’uso di 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6 ATP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.</a:t>
            </a:r>
          </a:p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Richiede più energia di quella ricavabile dalla glicolisi e utilizza una diversa catena enzimatica. E’ regolata in modo opposto alla glicolisi.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5116341" y="2449341"/>
            <a:ext cx="1763387" cy="1480793"/>
            <a:chOff x="4266580" y="2916535"/>
            <a:chExt cx="1944216" cy="1632643"/>
          </a:xfrm>
        </p:grpSpPr>
        <p:graphicFrame>
          <p:nvGraphicFramePr>
            <p:cNvPr id="23" name="Oggetto 22"/>
            <p:cNvGraphicFramePr>
              <a:graphicFrameLocks noChangeAspect="1"/>
            </p:cNvGraphicFramePr>
            <p:nvPr>
              <p:extLst/>
            </p:nvPr>
          </p:nvGraphicFramePr>
          <p:xfrm>
            <a:off x="4266580" y="2916535"/>
            <a:ext cx="1944216" cy="1632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8" name="MDLDrawObject Class" r:id="rId3" imgW="1486024" imgH="1247903" progId="MDLDrawOLE.MDLDrawObject.1">
                    <p:embed/>
                  </p:oleObj>
                </mc:Choice>
                <mc:Fallback>
                  <p:oleObj name="MDLDrawObject Class" r:id="rId3" imgW="1486024" imgH="1247903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66580" y="2916535"/>
                          <a:ext cx="1944216" cy="16326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ttangolo 6"/>
            <p:cNvSpPr/>
            <p:nvPr/>
          </p:nvSpPr>
          <p:spPr>
            <a:xfrm>
              <a:off x="4338588" y="4140671"/>
              <a:ext cx="1188037" cy="407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latin typeface="Rubik" panose="00000500000000000000" pitchFamily="2" charset="-79"/>
                  <a:cs typeface="Rubik" panose="00000500000000000000" pitchFamily="2" charset="-79"/>
                </a:rPr>
                <a:t>piruvato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4528544" y="4347266"/>
            <a:ext cx="2446162" cy="1377936"/>
            <a:chOff x="3618508" y="5009086"/>
            <a:chExt cx="2697007" cy="1519238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232100"/>
                </p:ext>
              </p:extLst>
            </p:nvPr>
          </p:nvGraphicFramePr>
          <p:xfrm>
            <a:off x="4181915" y="5009086"/>
            <a:ext cx="2133600" cy="151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9" name="MDLDrawObject Class" r:id="rId5" imgW="1419343" imgH="1009673" progId="MDLDrawOLE.MDLDrawObject.1">
                    <p:embed/>
                  </p:oleObj>
                </mc:Choice>
                <mc:Fallback>
                  <p:oleObj name="MDLDrawObject Class" r:id="rId5" imgW="1419343" imgH="1009673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81915" y="5009086"/>
                          <a:ext cx="2133600" cy="1519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ttangolo 27"/>
            <p:cNvSpPr/>
            <p:nvPr/>
          </p:nvSpPr>
          <p:spPr>
            <a:xfrm>
              <a:off x="3618508" y="5868862"/>
              <a:ext cx="1318823" cy="407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glicerolo</a:t>
              </a:r>
            </a:p>
          </p:txBody>
        </p:sp>
      </p:grpSp>
      <p:cxnSp>
        <p:nvCxnSpPr>
          <p:cNvPr id="12" name="Connettore 2 11"/>
          <p:cNvCxnSpPr/>
          <p:nvPr/>
        </p:nvCxnSpPr>
        <p:spPr bwMode="auto">
          <a:xfrm flipV="1">
            <a:off x="3810128" y="3233068"/>
            <a:ext cx="914349" cy="45717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ttore 2 28"/>
          <p:cNvCxnSpPr/>
          <p:nvPr/>
        </p:nvCxnSpPr>
        <p:spPr bwMode="auto">
          <a:xfrm flipH="1" flipV="1">
            <a:off x="7336902" y="3102447"/>
            <a:ext cx="1110281" cy="326553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Connettore 2 30"/>
          <p:cNvCxnSpPr/>
          <p:nvPr/>
        </p:nvCxnSpPr>
        <p:spPr bwMode="auto">
          <a:xfrm flipV="1">
            <a:off x="5965379" y="4082107"/>
            <a:ext cx="0" cy="45717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5" name="Gruppo 34"/>
          <p:cNvGrpSpPr/>
          <p:nvPr/>
        </p:nvGrpSpPr>
        <p:grpSpPr>
          <a:xfrm>
            <a:off x="1493949" y="3163237"/>
            <a:ext cx="2256538" cy="2544861"/>
            <a:chOff x="272725" y="3703638"/>
            <a:chExt cx="2487938" cy="2805826"/>
          </a:xfrm>
        </p:grpSpPr>
        <p:graphicFrame>
          <p:nvGraphicFramePr>
            <p:cNvPr id="9" name="Oggetto 8"/>
            <p:cNvGraphicFramePr>
              <a:graphicFrameLocks noChangeAspect="1"/>
            </p:cNvGraphicFramePr>
            <p:nvPr>
              <p:extLst/>
            </p:nvPr>
          </p:nvGraphicFramePr>
          <p:xfrm>
            <a:off x="949325" y="3703638"/>
            <a:ext cx="1811338" cy="195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" name="MDLDrawObject Class" r:id="rId7" imgW="1486024" imgH="1600166" progId="MDLDrawOLE.MDLDrawObject.1">
                    <p:embed/>
                  </p:oleObj>
                </mc:Choice>
                <mc:Fallback>
                  <p:oleObj name="MDLDrawObject Class" r:id="rId7" imgW="1486024" imgH="1600166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49325" y="3703638"/>
                          <a:ext cx="1811338" cy="1951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ttangolo 26"/>
            <p:cNvSpPr/>
            <p:nvPr/>
          </p:nvSpPr>
          <p:spPr>
            <a:xfrm>
              <a:off x="967037" y="5436815"/>
              <a:ext cx="1131481" cy="407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alanina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272725" y="5796854"/>
              <a:ext cx="2121646" cy="71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solidFill>
                    <a:srgbClr val="00B05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dal catabolismo delle proteine</a:t>
              </a: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3799268" y="5775601"/>
            <a:ext cx="19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70C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dal catabolismo dei trigliceridi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8381872" y="2841205"/>
            <a:ext cx="2758353" cy="3029026"/>
            <a:chOff x="7866979" y="3348583"/>
            <a:chExt cx="3041211" cy="3339641"/>
          </a:xfrm>
        </p:grpSpPr>
        <p:graphicFrame>
          <p:nvGraphicFramePr>
            <p:cNvPr id="24" name="Oggetto 23"/>
            <p:cNvGraphicFramePr>
              <a:graphicFrameLocks noChangeAspect="1"/>
            </p:cNvGraphicFramePr>
            <p:nvPr>
              <p:extLst/>
            </p:nvPr>
          </p:nvGraphicFramePr>
          <p:xfrm>
            <a:off x="8083004" y="3348583"/>
            <a:ext cx="1872208" cy="1560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1" name="MDLDrawObject Class" r:id="rId9" imgW="1486024" imgH="1238185" progId="MDLDrawOLE.MDLDrawObject.1">
                    <p:embed/>
                  </p:oleObj>
                </mc:Choice>
                <mc:Fallback>
                  <p:oleObj name="MDLDrawObject Class" r:id="rId9" imgW="1486024" imgH="1238185" progId="MDLDrawOLE.MDLDrawObject.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83004" y="3348583"/>
                          <a:ext cx="1872208" cy="1560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ttangolo 24"/>
            <p:cNvSpPr/>
            <p:nvPr/>
          </p:nvSpPr>
          <p:spPr>
            <a:xfrm>
              <a:off x="8435156" y="4932759"/>
              <a:ext cx="1094364" cy="407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lattato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866979" y="5364806"/>
              <a:ext cx="3041211" cy="132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>
                  <a:solidFill>
                    <a:srgbClr val="FF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dai globuli rossi</a:t>
              </a:r>
            </a:p>
            <a:p>
              <a:pPr algn="just"/>
              <a:r>
                <a:rPr lang="it-IT" dirty="0">
                  <a:solidFill>
                    <a:srgbClr val="FF0000"/>
                  </a:solidFill>
                  <a:latin typeface="Rubik" panose="00000500000000000000" pitchFamily="2" charset="-79"/>
                  <a:cs typeface="Rubik" panose="00000500000000000000" pitchFamily="2" charset="-79"/>
                </a:rPr>
                <a:t>dal muscolo scheletrico in condizioni di scarsità di ossigeno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89566" y="163469"/>
            <a:ext cx="306960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77" b="1" dirty="0">
                <a:solidFill>
                  <a:srgbClr val="0070C0"/>
                </a:solidFill>
              </a:rPr>
              <a:t>GLUCONEOGENESI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89566" y="620643"/>
            <a:ext cx="868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</a:t>
            </a:r>
            <a:r>
              <a:rPr lang="it-IT" sz="2000" dirty="0" err="1"/>
              <a:t>gluconeogenesi</a:t>
            </a:r>
            <a:r>
              <a:rPr lang="it-IT" sz="2000" dirty="0"/>
              <a:t> avviene in senso inverso alla glicolisi; tuttavia è necessario aggirare le tre tappe irreversibili, che non possono essere ripercorse all’inverso dagli stessi enzimi: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2373294" y="2057477"/>
            <a:ext cx="5621852" cy="4112921"/>
            <a:chOff x="1242244" y="2268463"/>
            <a:chExt cx="6198353" cy="4534686"/>
          </a:xfrm>
        </p:grpSpPr>
        <p:sp>
          <p:nvSpPr>
            <p:cNvPr id="5" name="CasellaDiTesto 4"/>
            <p:cNvSpPr txBox="1"/>
            <p:nvPr/>
          </p:nvSpPr>
          <p:spPr>
            <a:xfrm>
              <a:off x="1242244" y="2340471"/>
              <a:ext cx="2592288" cy="3703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/>
                <a:t>Glucosio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Glu6P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Fru6P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Fru-1,6-biP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DHAP + 3-GAP</a:t>
              </a:r>
            </a:p>
          </p:txBody>
        </p:sp>
        <p:cxnSp>
          <p:nvCxnSpPr>
            <p:cNvPr id="7" name="Connettore 2 6"/>
            <p:cNvCxnSpPr/>
            <p:nvPr/>
          </p:nvCxnSpPr>
          <p:spPr bwMode="auto">
            <a:xfrm>
              <a:off x="1602284" y="270051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onnettore 2 8"/>
            <p:cNvCxnSpPr/>
            <p:nvPr/>
          </p:nvCxnSpPr>
          <p:spPr bwMode="auto">
            <a:xfrm>
              <a:off x="1458268" y="3492599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onnettore 2 10"/>
            <p:cNvCxnSpPr/>
            <p:nvPr/>
          </p:nvCxnSpPr>
          <p:spPr bwMode="auto">
            <a:xfrm flipV="1">
              <a:off x="1602284" y="3492599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Connettore 2 11"/>
            <p:cNvCxnSpPr/>
            <p:nvPr/>
          </p:nvCxnSpPr>
          <p:spPr bwMode="auto">
            <a:xfrm>
              <a:off x="1458268" y="5004767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Connettore 2 12"/>
            <p:cNvCxnSpPr/>
            <p:nvPr/>
          </p:nvCxnSpPr>
          <p:spPr bwMode="auto">
            <a:xfrm flipV="1">
              <a:off x="1602284" y="5004767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Connettore 2 13"/>
            <p:cNvCxnSpPr/>
            <p:nvPr/>
          </p:nvCxnSpPr>
          <p:spPr bwMode="auto">
            <a:xfrm>
              <a:off x="1458268" y="4284687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CasellaDiTesto 14"/>
            <p:cNvSpPr txBox="1"/>
            <p:nvPr/>
          </p:nvSpPr>
          <p:spPr>
            <a:xfrm>
              <a:off x="1674292" y="2700511"/>
              <a:ext cx="1156224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esochinasi</a:t>
              </a:r>
              <a:endParaRPr lang="it-IT" sz="1600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746300" y="3492599"/>
              <a:ext cx="2023516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fosfoglucoisomerasi</a:t>
              </a:r>
              <a:endParaRPr lang="it-IT" sz="16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818308" y="4212679"/>
              <a:ext cx="1823235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fosfofruttochinasi</a:t>
              </a:r>
              <a:endParaRPr lang="it-IT" sz="1600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962324" y="5004767"/>
              <a:ext cx="899952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aldolasi</a:t>
              </a:r>
              <a:endParaRPr lang="it-IT" sz="16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698628" y="2268463"/>
              <a:ext cx="2592288" cy="4534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600" dirty="0"/>
                <a:t>3-GAP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1,3-bifosfoglicerato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3-fosfoglicerato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2-fosfoglicerato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PEP</a:t>
              </a:r>
            </a:p>
            <a:p>
              <a:pPr algn="just"/>
              <a:endParaRPr lang="it-IT" sz="1600" dirty="0"/>
            </a:p>
            <a:p>
              <a:pPr algn="just"/>
              <a:endParaRPr lang="it-IT" sz="1600" dirty="0"/>
            </a:p>
            <a:p>
              <a:pPr algn="just"/>
              <a:r>
                <a:rPr lang="it-IT" sz="1600" dirty="0"/>
                <a:t>piruvato</a:t>
              </a:r>
            </a:p>
          </p:txBody>
        </p:sp>
        <p:cxnSp>
          <p:nvCxnSpPr>
            <p:cNvPr id="21" name="Connettore 2 20"/>
            <p:cNvCxnSpPr/>
            <p:nvPr/>
          </p:nvCxnSpPr>
          <p:spPr bwMode="auto">
            <a:xfrm>
              <a:off x="4914652" y="342059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nettore 2 21"/>
            <p:cNvCxnSpPr/>
            <p:nvPr/>
          </p:nvCxnSpPr>
          <p:spPr bwMode="auto">
            <a:xfrm flipV="1">
              <a:off x="5058668" y="3420591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Connettore 2 22"/>
            <p:cNvCxnSpPr/>
            <p:nvPr/>
          </p:nvCxnSpPr>
          <p:spPr bwMode="auto">
            <a:xfrm>
              <a:off x="4914652" y="4212679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ttore 2 23"/>
            <p:cNvCxnSpPr/>
            <p:nvPr/>
          </p:nvCxnSpPr>
          <p:spPr bwMode="auto">
            <a:xfrm flipV="1">
              <a:off x="5058668" y="4212679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Connettore 2 24"/>
            <p:cNvCxnSpPr/>
            <p:nvPr/>
          </p:nvCxnSpPr>
          <p:spPr bwMode="auto">
            <a:xfrm>
              <a:off x="4986660" y="5796855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CasellaDiTesto 25"/>
            <p:cNvSpPr txBox="1"/>
            <p:nvPr/>
          </p:nvSpPr>
          <p:spPr>
            <a:xfrm>
              <a:off x="5274692" y="2628503"/>
              <a:ext cx="2009587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3-GAP deidrogenasi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82647" y="3420591"/>
              <a:ext cx="2081203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fosfogliceratochinasi</a:t>
              </a:r>
              <a:endParaRPr lang="it-IT" sz="16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130676" y="4212679"/>
              <a:ext cx="2069609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fosfogliceratomutasi</a:t>
              </a:r>
              <a:endParaRPr lang="it-IT" sz="16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5438746" y="4932759"/>
              <a:ext cx="854000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enolasi</a:t>
              </a:r>
              <a:endParaRPr lang="it-IT" sz="1600" dirty="0"/>
            </a:p>
          </p:txBody>
        </p:sp>
        <p:cxnSp>
          <p:nvCxnSpPr>
            <p:cNvPr id="30" name="Connettore 2 29"/>
            <p:cNvCxnSpPr/>
            <p:nvPr/>
          </p:nvCxnSpPr>
          <p:spPr bwMode="auto">
            <a:xfrm>
              <a:off x="4914652" y="2628503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ttore 2 30"/>
            <p:cNvCxnSpPr/>
            <p:nvPr/>
          </p:nvCxnSpPr>
          <p:spPr bwMode="auto">
            <a:xfrm flipV="1">
              <a:off x="5058668" y="2628503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ttore 2 31"/>
            <p:cNvCxnSpPr/>
            <p:nvPr/>
          </p:nvCxnSpPr>
          <p:spPr bwMode="auto">
            <a:xfrm>
              <a:off x="4914652" y="5004767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ttore 2 32"/>
            <p:cNvCxnSpPr/>
            <p:nvPr/>
          </p:nvCxnSpPr>
          <p:spPr bwMode="auto">
            <a:xfrm flipV="1">
              <a:off x="5058668" y="5004767"/>
              <a:ext cx="0" cy="360040"/>
            </a:xfrm>
            <a:prstGeom prst="straightConnector1">
              <a:avLst/>
            </a:prstGeom>
            <a:solidFill>
              <a:srgbClr val="008152"/>
            </a:solidFill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CasellaDiTesto 33"/>
            <p:cNvSpPr txBox="1"/>
            <p:nvPr/>
          </p:nvSpPr>
          <p:spPr>
            <a:xfrm>
              <a:off x="4981598" y="5796855"/>
              <a:ext cx="2458999" cy="37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err="1"/>
                <a:t>fosfoenolpiruvatochinasi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3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88" y="223094"/>
            <a:ext cx="3663044" cy="2127618"/>
          </a:xfrm>
          <a:prstGeom prst="rect">
            <a:avLst/>
          </a:prstGeom>
        </p:spPr>
      </p:pic>
      <p:grpSp>
        <p:nvGrpSpPr>
          <p:cNvPr id="35" name="Gruppo 34"/>
          <p:cNvGrpSpPr/>
          <p:nvPr/>
        </p:nvGrpSpPr>
        <p:grpSpPr>
          <a:xfrm>
            <a:off x="1011999" y="391834"/>
            <a:ext cx="2220562" cy="2330831"/>
            <a:chOff x="594172" y="396255"/>
            <a:chExt cx="2448272" cy="2569849"/>
          </a:xfrm>
        </p:grpSpPr>
        <p:graphicFrame>
          <p:nvGraphicFramePr>
            <p:cNvPr id="25" name="Oggetto 24"/>
            <p:cNvGraphicFramePr>
              <a:graphicFrameLocks noChangeAspect="1"/>
            </p:cNvGraphicFramePr>
            <p:nvPr>
              <p:extLst/>
            </p:nvPr>
          </p:nvGraphicFramePr>
          <p:xfrm>
            <a:off x="594172" y="396255"/>
            <a:ext cx="2448272" cy="2086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0" name="MDLDrawObject Class" r:id="rId4" imgW="1866911" imgH="1590719" progId="MDLDrawOLE.MDLDrawObject.1">
                    <p:embed/>
                  </p:oleObj>
                </mc:Choice>
                <mc:Fallback>
                  <p:oleObj name="MDLDrawObject Class" r:id="rId4" imgW="1866911" imgH="1590719" progId="MDLDrawOLE.MDLDrawObject.1">
                    <p:embed/>
                    <p:pic>
                      <p:nvPicPr>
                        <p:cNvPr id="25" name="Oggetto 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4172" y="396255"/>
                          <a:ext cx="2448272" cy="20860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CasellaDiTesto 26"/>
            <p:cNvSpPr txBox="1"/>
            <p:nvPr/>
          </p:nvSpPr>
          <p:spPr>
            <a:xfrm>
              <a:off x="954212" y="2556495"/>
              <a:ext cx="1080120" cy="4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14" dirty="0"/>
                <a:t>G1P</a:t>
              </a: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7216509" y="1463996"/>
            <a:ext cx="2024630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dirty="0"/>
              <a:t>uridina </a:t>
            </a:r>
            <a:r>
              <a:rPr lang="it-IT" sz="1814" dirty="0" err="1"/>
              <a:t>trifosfato</a:t>
            </a:r>
            <a:r>
              <a:rPr lang="it-IT" sz="1814" dirty="0"/>
              <a:t> (UTP)</a:t>
            </a:r>
          </a:p>
        </p:txBody>
      </p:sp>
      <p:sp>
        <p:nvSpPr>
          <p:cNvPr id="29" name="Ovale 28"/>
          <p:cNvSpPr/>
          <p:nvPr/>
        </p:nvSpPr>
        <p:spPr bwMode="auto">
          <a:xfrm>
            <a:off x="3950978" y="614957"/>
            <a:ext cx="1567455" cy="104497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2579454" y="614957"/>
            <a:ext cx="3091203" cy="718417"/>
            <a:chOff x="1962324" y="468263"/>
            <a:chExt cx="4056266" cy="792088"/>
          </a:xfrm>
        </p:grpSpPr>
        <p:sp>
          <p:nvSpPr>
            <p:cNvPr id="31" name="Figura a mano libera 30"/>
            <p:cNvSpPr/>
            <p:nvPr/>
          </p:nvSpPr>
          <p:spPr bwMode="auto">
            <a:xfrm>
              <a:off x="5994772" y="612279"/>
              <a:ext cx="17910" cy="269823"/>
            </a:xfrm>
            <a:custGeom>
              <a:avLst/>
              <a:gdLst>
                <a:gd name="connsiteX0" fmla="*/ 0 w 17910"/>
                <a:gd name="connsiteY0" fmla="*/ 269823 h 269823"/>
                <a:gd name="connsiteX1" fmla="*/ 14990 w 17910"/>
                <a:gd name="connsiteY1" fmla="*/ 0 h 26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10" h="269823">
                  <a:moveTo>
                    <a:pt x="0" y="269823"/>
                  </a:moveTo>
                  <a:cubicBezTo>
                    <a:pt x="27729" y="131176"/>
                    <a:pt x="14990" y="220350"/>
                    <a:pt x="14990" y="0"/>
                  </a:cubicBezTo>
                </a:path>
              </a:pathLst>
            </a:cu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32" name="Figura a mano libera 31"/>
            <p:cNvSpPr/>
            <p:nvPr/>
          </p:nvSpPr>
          <p:spPr bwMode="auto">
            <a:xfrm>
              <a:off x="5778748" y="828303"/>
              <a:ext cx="239842" cy="44971"/>
            </a:xfrm>
            <a:custGeom>
              <a:avLst/>
              <a:gdLst>
                <a:gd name="connsiteX0" fmla="*/ 239842 w 239842"/>
                <a:gd name="connsiteY0" fmla="*/ 44971 h 44971"/>
                <a:gd name="connsiteX1" fmla="*/ 164892 w 239842"/>
                <a:gd name="connsiteY1" fmla="*/ 29981 h 44971"/>
                <a:gd name="connsiteX2" fmla="*/ 119921 w 239842"/>
                <a:gd name="connsiteY2" fmla="*/ 14990 h 44971"/>
                <a:gd name="connsiteX3" fmla="*/ 0 w 239842"/>
                <a:gd name="connsiteY3" fmla="*/ 0 h 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842" h="44971">
                  <a:moveTo>
                    <a:pt x="239842" y="44971"/>
                  </a:moveTo>
                  <a:cubicBezTo>
                    <a:pt x="214859" y="39974"/>
                    <a:pt x="189609" y="36160"/>
                    <a:pt x="164892" y="29981"/>
                  </a:cubicBezTo>
                  <a:cubicBezTo>
                    <a:pt x="149563" y="26149"/>
                    <a:pt x="135467" y="17817"/>
                    <a:pt x="119921" y="14990"/>
                  </a:cubicBezTo>
                  <a:cubicBezTo>
                    <a:pt x="80286" y="7783"/>
                    <a:pt x="0" y="0"/>
                    <a:pt x="0" y="0"/>
                  </a:cubicBezTo>
                </a:path>
              </a:pathLst>
            </a:cu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33" name="Arco 32"/>
            <p:cNvSpPr/>
            <p:nvPr/>
          </p:nvSpPr>
          <p:spPr bwMode="auto">
            <a:xfrm>
              <a:off x="1962324" y="468263"/>
              <a:ext cx="4032448" cy="792088"/>
            </a:xfrm>
            <a:prstGeom prst="arc">
              <a:avLst>
                <a:gd name="adj1" fmla="val 11581059"/>
                <a:gd name="adj2" fmla="val 0"/>
              </a:avLst>
            </a:prstGeom>
            <a:noFill/>
            <a:ln w="44450" cap="flat" cmpd="sng" algn="ctr">
              <a:solidFill>
                <a:srgbClr val="5C9F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</p:grpSp>
      <p:sp>
        <p:nvSpPr>
          <p:cNvPr id="37" name="Freccia in giù 36"/>
          <p:cNvSpPr/>
          <p:nvPr/>
        </p:nvSpPr>
        <p:spPr bwMode="auto">
          <a:xfrm>
            <a:off x="3297871" y="2508966"/>
            <a:ext cx="195932" cy="457174"/>
          </a:xfrm>
          <a:prstGeom prst="downArrow">
            <a:avLst/>
          </a:prstGeom>
          <a:solidFill>
            <a:srgbClr val="88EEEE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2514143" y="2770209"/>
            <a:ext cx="5094230" cy="3132495"/>
            <a:chOff x="2250356" y="2988543"/>
            <a:chExt cx="5616624" cy="3453721"/>
          </a:xfrm>
        </p:grpSpPr>
        <p:graphicFrame>
          <p:nvGraphicFramePr>
            <p:cNvPr id="36" name="Oggetto 35"/>
            <p:cNvGraphicFramePr>
              <a:graphicFrameLocks noChangeAspect="1"/>
            </p:cNvGraphicFramePr>
            <p:nvPr>
              <p:extLst/>
            </p:nvPr>
          </p:nvGraphicFramePr>
          <p:xfrm>
            <a:off x="2322364" y="2988543"/>
            <a:ext cx="4331152" cy="2771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1" name="MDLDrawObject Class" r:id="rId6" imgW="3543244" imgH="2266902" progId="MDLDrawOLE.MDLDrawObject.1">
                    <p:embed/>
                  </p:oleObj>
                </mc:Choice>
                <mc:Fallback>
                  <p:oleObj name="MDLDrawObject Class" r:id="rId6" imgW="3543244" imgH="2266902" progId="MDLDrawOLE.MDLDrawObject.1">
                    <p:embed/>
                    <p:pic>
                      <p:nvPicPr>
                        <p:cNvPr id="36" name="Oggetto 3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22364" y="2988543"/>
                          <a:ext cx="4331152" cy="27710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CasellaDiTesto 37"/>
            <p:cNvSpPr txBox="1"/>
            <p:nvPr/>
          </p:nvSpPr>
          <p:spPr>
            <a:xfrm>
              <a:off x="2250356" y="5724847"/>
              <a:ext cx="2664296" cy="71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14" dirty="0" err="1"/>
                <a:t>uridin</a:t>
              </a:r>
              <a:r>
                <a:rPr lang="it-IT" sz="1814" dirty="0"/>
                <a:t> </a:t>
              </a:r>
              <a:r>
                <a:rPr lang="it-IT" sz="1814" dirty="0" err="1"/>
                <a:t>difosfoglucosio</a:t>
              </a:r>
              <a:endParaRPr lang="it-IT" sz="1814" dirty="0"/>
            </a:p>
            <a:p>
              <a:r>
                <a:rPr lang="it-IT" sz="1814" dirty="0"/>
                <a:t>(UDPG)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6498828" y="4572719"/>
              <a:ext cx="1368152" cy="40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14" dirty="0"/>
                <a:t>+ </a:t>
              </a:r>
              <a:r>
                <a:rPr lang="it-IT" sz="1814" dirty="0" err="1"/>
                <a:t>PPi</a:t>
              </a:r>
              <a:endParaRPr lang="it-IT" sz="1814" dirty="0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3559114" y="2378345"/>
            <a:ext cx="2024630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dirty="0"/>
              <a:t>glucosio—fosfato </a:t>
            </a:r>
            <a:r>
              <a:rPr lang="it-IT" sz="1814" dirty="0" err="1"/>
              <a:t>uridil</a:t>
            </a:r>
            <a:r>
              <a:rPr lang="it-IT" sz="1814" dirty="0"/>
              <a:t> transferasi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208051" y="28357"/>
            <a:ext cx="3983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820E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SINTESI DEL GLICOGENO</a:t>
            </a:r>
          </a:p>
        </p:txBody>
      </p:sp>
    </p:spTree>
    <p:extLst>
      <p:ext uri="{BB962C8B-B14F-4D97-AF65-F5344CB8AC3E}">
        <p14:creationId xmlns:p14="http://schemas.microsoft.com/office/powerpoint/2010/main" val="5272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7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20187" y="228779"/>
            <a:ext cx="757603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14" dirty="0"/>
              <a:t>La tappa che conduce da piruvato a PEP va aggirata in due passaggi: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967480"/>
              </p:ext>
            </p:extLst>
          </p:nvPr>
        </p:nvGraphicFramePr>
        <p:xfrm>
          <a:off x="2405063" y="962025"/>
          <a:ext cx="64801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MDLDrawObject Class" r:id="rId3" imgW="7143649" imgH="1390631" progId="MDLDrawOLE.MDLDrawObject.1">
                  <p:embed/>
                </p:oleObj>
              </mc:Choice>
              <mc:Fallback>
                <p:oleObj name="MDLDrawObject Class" r:id="rId3" imgW="7143649" imgH="1390631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5063" y="962025"/>
                        <a:ext cx="648017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177362" y="2122788"/>
            <a:ext cx="176338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/>
              <a:t>piruvato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85719" y="2057477"/>
            <a:ext cx="176338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 err="1"/>
              <a:t>ossalacetato</a:t>
            </a:r>
            <a:endParaRPr lang="it-IT" sz="1633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71592" y="2057477"/>
            <a:ext cx="176338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/>
              <a:t>PEP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418264" y="2449341"/>
            <a:ext cx="176338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70" dirty="0"/>
              <a:t>piruvato carbossilasi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91932" y="2449341"/>
            <a:ext cx="176338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70" dirty="0"/>
              <a:t>PEP </a:t>
            </a:r>
            <a:r>
              <a:rPr lang="it-IT" sz="1270" dirty="0" err="1"/>
              <a:t>carbossichinasi</a:t>
            </a:r>
            <a:endParaRPr lang="it-IT" sz="127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20187" y="3102447"/>
            <a:ext cx="7576034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14" dirty="0"/>
              <a:t>La tappa che conduce da fruttosio-1,6-bifosfato a fruttosio-6-fosfato viene catalizzata da fruttosio-1,6-difosfatasi, perché la </a:t>
            </a:r>
            <a:r>
              <a:rPr lang="it-IT" sz="1814" dirty="0" err="1"/>
              <a:t>fosfofruttochinasi</a:t>
            </a:r>
            <a:r>
              <a:rPr lang="it-IT" sz="1814" dirty="0"/>
              <a:t> è l’enzima allosterico che regola la glicolisi.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85498" y="4278038"/>
            <a:ext cx="7576034" cy="12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14" dirty="0"/>
              <a:t>La tappa che conduce da glucosio-6-fosfato a glucosio viene catalizzata da glucosio-6-fosfatasi, presente solo nel fegato, che è dove avviene la </a:t>
            </a:r>
            <a:r>
              <a:rPr lang="it-IT" sz="1814" dirty="0" err="1"/>
              <a:t>gluconeogenesi</a:t>
            </a:r>
            <a:r>
              <a:rPr lang="it-IT" sz="1814" dirty="0"/>
              <a:t>: solo il fegato è preposto a regolare la glicemia immettendo glucosio libero nel sangue.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3679506" y="947196"/>
            <a:ext cx="1632766" cy="462119"/>
            <a:chOff x="2682404" y="1044327"/>
            <a:chExt cx="1800200" cy="509508"/>
          </a:xfrm>
        </p:grpSpPr>
        <p:sp>
          <p:nvSpPr>
            <p:cNvPr id="15" name="Figura a mano libera 14"/>
            <p:cNvSpPr/>
            <p:nvPr/>
          </p:nvSpPr>
          <p:spPr bwMode="auto">
            <a:xfrm>
              <a:off x="3186460" y="1332359"/>
              <a:ext cx="725138" cy="221476"/>
            </a:xfrm>
            <a:custGeom>
              <a:avLst/>
              <a:gdLst>
                <a:gd name="connsiteX0" fmla="*/ 0 w 1229194"/>
                <a:gd name="connsiteY0" fmla="*/ 164892 h 437500"/>
                <a:gd name="connsiteX1" fmla="*/ 614597 w 1229194"/>
                <a:gd name="connsiteY1" fmla="*/ 434715 h 437500"/>
                <a:gd name="connsiteX2" fmla="*/ 1229194 w 1229194"/>
                <a:gd name="connsiteY2" fmla="*/ 14990 h 437500"/>
                <a:gd name="connsiteX3" fmla="*/ 1229194 w 1229194"/>
                <a:gd name="connsiteY3" fmla="*/ 14990 h 437500"/>
                <a:gd name="connsiteX4" fmla="*/ 1229194 w 1229194"/>
                <a:gd name="connsiteY4" fmla="*/ 0 h 4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194" h="437500">
                  <a:moveTo>
                    <a:pt x="0" y="164892"/>
                  </a:moveTo>
                  <a:cubicBezTo>
                    <a:pt x="204865" y="312295"/>
                    <a:pt x="409731" y="459699"/>
                    <a:pt x="614597" y="434715"/>
                  </a:cubicBezTo>
                  <a:cubicBezTo>
                    <a:pt x="819463" y="409731"/>
                    <a:pt x="1229194" y="14990"/>
                    <a:pt x="1229194" y="14990"/>
                  </a:cubicBezTo>
                  <a:lnTo>
                    <a:pt x="1229194" y="14990"/>
                  </a:lnTo>
                  <a:lnTo>
                    <a:pt x="1229194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682404" y="1044327"/>
              <a:ext cx="864096" cy="37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33" dirty="0"/>
                <a:t>ATP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402484" y="1044327"/>
              <a:ext cx="1080120" cy="37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33" dirty="0"/>
                <a:t>ADP + </a:t>
              </a:r>
              <a:r>
                <a:rPr lang="it-IT" sz="1633" dirty="0" err="1"/>
                <a:t>Pi</a:t>
              </a:r>
              <a:endParaRPr lang="it-IT" sz="1633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6357242" y="947196"/>
            <a:ext cx="1632766" cy="462119"/>
            <a:chOff x="2682404" y="1044327"/>
            <a:chExt cx="1800200" cy="509508"/>
          </a:xfrm>
        </p:grpSpPr>
        <p:sp>
          <p:nvSpPr>
            <p:cNvPr id="20" name="Figura a mano libera 19"/>
            <p:cNvSpPr/>
            <p:nvPr/>
          </p:nvSpPr>
          <p:spPr bwMode="auto">
            <a:xfrm>
              <a:off x="3186460" y="1332359"/>
              <a:ext cx="725138" cy="221476"/>
            </a:xfrm>
            <a:custGeom>
              <a:avLst/>
              <a:gdLst>
                <a:gd name="connsiteX0" fmla="*/ 0 w 1229194"/>
                <a:gd name="connsiteY0" fmla="*/ 164892 h 437500"/>
                <a:gd name="connsiteX1" fmla="*/ 614597 w 1229194"/>
                <a:gd name="connsiteY1" fmla="*/ 434715 h 437500"/>
                <a:gd name="connsiteX2" fmla="*/ 1229194 w 1229194"/>
                <a:gd name="connsiteY2" fmla="*/ 14990 h 437500"/>
                <a:gd name="connsiteX3" fmla="*/ 1229194 w 1229194"/>
                <a:gd name="connsiteY3" fmla="*/ 14990 h 437500"/>
                <a:gd name="connsiteX4" fmla="*/ 1229194 w 1229194"/>
                <a:gd name="connsiteY4" fmla="*/ 0 h 43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194" h="437500">
                  <a:moveTo>
                    <a:pt x="0" y="164892"/>
                  </a:moveTo>
                  <a:cubicBezTo>
                    <a:pt x="204865" y="312295"/>
                    <a:pt x="409731" y="459699"/>
                    <a:pt x="614597" y="434715"/>
                  </a:cubicBezTo>
                  <a:cubicBezTo>
                    <a:pt x="819463" y="409731"/>
                    <a:pt x="1229194" y="14990"/>
                    <a:pt x="1229194" y="14990"/>
                  </a:cubicBezTo>
                  <a:lnTo>
                    <a:pt x="1229194" y="14990"/>
                  </a:lnTo>
                  <a:lnTo>
                    <a:pt x="1229194" y="0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682404" y="1044327"/>
              <a:ext cx="864096" cy="37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33" dirty="0"/>
                <a:t>GTP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402484" y="1044327"/>
              <a:ext cx="1080120" cy="37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33" dirty="0"/>
                <a:t>GDP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6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16119" y="816575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C00000"/>
                </a:solidFill>
              </a:rPr>
              <a:t>glucosio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981430" y="1992166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C00000"/>
                </a:solidFill>
              </a:rPr>
              <a:t>piruvato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981430" y="3102447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C00000"/>
                </a:solidFill>
              </a:rPr>
              <a:t>alanina</a:t>
            </a:r>
          </a:p>
        </p:txBody>
      </p:sp>
      <p:cxnSp>
        <p:nvCxnSpPr>
          <p:cNvPr id="8" name="Connettore 2 7"/>
          <p:cNvCxnSpPr>
            <a:stCxn id="4" idx="2"/>
          </p:cNvCxnSpPr>
          <p:nvPr/>
        </p:nvCxnSpPr>
        <p:spPr bwMode="auto">
          <a:xfrm>
            <a:off x="2699847" y="1188087"/>
            <a:ext cx="0" cy="673458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onnettore 2 38"/>
          <p:cNvCxnSpPr/>
          <p:nvPr/>
        </p:nvCxnSpPr>
        <p:spPr bwMode="auto">
          <a:xfrm>
            <a:off x="2699847" y="2449340"/>
            <a:ext cx="0" cy="682074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Arco 10"/>
          <p:cNvSpPr/>
          <p:nvPr/>
        </p:nvSpPr>
        <p:spPr bwMode="auto">
          <a:xfrm rot="10800000">
            <a:off x="2699847" y="1012506"/>
            <a:ext cx="1044970" cy="718417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cxnSp>
        <p:nvCxnSpPr>
          <p:cNvPr id="14" name="Connettore 1 13"/>
          <p:cNvCxnSpPr>
            <a:endCxn id="11" idx="0"/>
          </p:cNvCxnSpPr>
          <p:nvPr/>
        </p:nvCxnSpPr>
        <p:spPr bwMode="auto">
          <a:xfrm>
            <a:off x="3157021" y="1600302"/>
            <a:ext cx="65311" cy="130621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>
            <a:stCxn id="11" idx="0"/>
          </p:cNvCxnSpPr>
          <p:nvPr/>
        </p:nvCxnSpPr>
        <p:spPr bwMode="auto">
          <a:xfrm flipH="1">
            <a:off x="3091711" y="1730923"/>
            <a:ext cx="130621" cy="65311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3287643" y="1534992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2 ATP</a:t>
            </a:r>
          </a:p>
        </p:txBody>
      </p:sp>
      <p:sp>
        <p:nvSpPr>
          <p:cNvPr id="40" name="Arco 39"/>
          <p:cNvSpPr/>
          <p:nvPr/>
        </p:nvSpPr>
        <p:spPr bwMode="auto">
          <a:xfrm rot="20841528">
            <a:off x="1655512" y="2554976"/>
            <a:ext cx="1044970" cy="718417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>
            <a:off x="2634536" y="2579962"/>
            <a:ext cx="65311" cy="195932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ttore 1 41"/>
          <p:cNvCxnSpPr/>
          <p:nvPr/>
        </p:nvCxnSpPr>
        <p:spPr bwMode="auto">
          <a:xfrm flipH="1">
            <a:off x="2569226" y="2775894"/>
            <a:ext cx="130621" cy="0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CasellaDiTesto 42"/>
          <p:cNvSpPr txBox="1"/>
          <p:nvPr/>
        </p:nvSpPr>
        <p:spPr>
          <a:xfrm>
            <a:off x="1524255" y="2449341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B050"/>
                </a:solidFill>
              </a:rPr>
              <a:t>NH</a:t>
            </a:r>
            <a:r>
              <a:rPr lang="it-IT" sz="1633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2" name="Rettangolo arrotondato 21"/>
          <p:cNvSpPr/>
          <p:nvPr/>
        </p:nvSpPr>
        <p:spPr bwMode="auto">
          <a:xfrm>
            <a:off x="1458945" y="424711"/>
            <a:ext cx="2677736" cy="3461464"/>
          </a:xfrm>
          <a:prstGeom prst="roundRect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981430" y="4082106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C00000"/>
                </a:solidFill>
              </a:rPr>
              <a:t>MUSCOLO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7990009" y="1208438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0000"/>
                </a:solidFill>
              </a:rPr>
              <a:t>glucosio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8480322" y="2384030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0000"/>
                </a:solidFill>
              </a:rPr>
              <a:t>lattato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246962" y="4343349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C000"/>
                </a:solidFill>
              </a:rPr>
              <a:t>urea</a:t>
            </a:r>
          </a:p>
        </p:txBody>
      </p:sp>
      <p:cxnSp>
        <p:nvCxnSpPr>
          <p:cNvPr id="48" name="Connettore 2 47"/>
          <p:cNvCxnSpPr>
            <a:stCxn id="45" idx="2"/>
          </p:cNvCxnSpPr>
          <p:nvPr/>
        </p:nvCxnSpPr>
        <p:spPr bwMode="auto">
          <a:xfrm flipH="1">
            <a:off x="8773736" y="1579950"/>
            <a:ext cx="1" cy="673459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Arco 49"/>
          <p:cNvSpPr/>
          <p:nvPr/>
        </p:nvSpPr>
        <p:spPr bwMode="auto">
          <a:xfrm rot="10800000">
            <a:off x="8773736" y="1404370"/>
            <a:ext cx="1044970" cy="718417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cxnSp>
        <p:nvCxnSpPr>
          <p:cNvPr id="51" name="Connettore 1 50"/>
          <p:cNvCxnSpPr>
            <a:endCxn id="50" idx="0"/>
          </p:cNvCxnSpPr>
          <p:nvPr/>
        </p:nvCxnSpPr>
        <p:spPr bwMode="auto">
          <a:xfrm>
            <a:off x="9230910" y="1992166"/>
            <a:ext cx="65311" cy="130621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ttore 1 51"/>
          <p:cNvCxnSpPr>
            <a:stCxn id="50" idx="0"/>
          </p:cNvCxnSpPr>
          <p:nvPr/>
        </p:nvCxnSpPr>
        <p:spPr bwMode="auto">
          <a:xfrm flipH="1">
            <a:off x="9165600" y="2122787"/>
            <a:ext cx="130621" cy="65311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asellaDiTesto 52"/>
          <p:cNvSpPr txBox="1"/>
          <p:nvPr/>
        </p:nvSpPr>
        <p:spPr>
          <a:xfrm>
            <a:off x="9361532" y="1926856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2 ATP</a:t>
            </a:r>
          </a:p>
        </p:txBody>
      </p:sp>
      <p:sp>
        <p:nvSpPr>
          <p:cNvPr id="54" name="Arco 53"/>
          <p:cNvSpPr/>
          <p:nvPr/>
        </p:nvSpPr>
        <p:spPr bwMode="auto">
          <a:xfrm rot="20841528">
            <a:off x="5051665" y="2554976"/>
            <a:ext cx="1044970" cy="718417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5965379" y="2579962"/>
            <a:ext cx="130621" cy="195932"/>
            <a:chOff x="4410596" y="6084887"/>
            <a:chExt cx="144016" cy="216024"/>
          </a:xfrm>
        </p:grpSpPr>
        <p:cxnSp>
          <p:nvCxnSpPr>
            <p:cNvPr id="55" name="Connettore 1 54"/>
            <p:cNvCxnSpPr/>
            <p:nvPr/>
          </p:nvCxnSpPr>
          <p:spPr bwMode="auto">
            <a:xfrm>
              <a:off x="4482604" y="6084887"/>
              <a:ext cx="72008" cy="216024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ttore 1 55"/>
            <p:cNvCxnSpPr/>
            <p:nvPr/>
          </p:nvCxnSpPr>
          <p:spPr bwMode="auto">
            <a:xfrm flipH="1">
              <a:off x="4410596" y="6300911"/>
              <a:ext cx="144016" cy="0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8" name="Rettangolo arrotondato 57"/>
          <p:cNvSpPr/>
          <p:nvPr/>
        </p:nvSpPr>
        <p:spPr bwMode="auto">
          <a:xfrm>
            <a:off x="7532834" y="359400"/>
            <a:ext cx="2677736" cy="3461464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8120630" y="4016796"/>
            <a:ext cx="1567455" cy="6506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0000"/>
                </a:solidFill>
              </a:rPr>
              <a:t>GLOBULI ROSSI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1720187" y="1339060"/>
            <a:ext cx="111028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/>
              <a:t>glicolisi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7728766" y="1730924"/>
            <a:ext cx="111028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/>
              <a:t>glicolisi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985719" y="555332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C000"/>
                </a:solidFill>
              </a:rPr>
              <a:t>glucosio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051030" y="1665613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C000"/>
                </a:solidFill>
              </a:rPr>
              <a:t>piruvato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4524880" y="3102447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C000"/>
                </a:solidFill>
              </a:rPr>
              <a:t>alanina</a:t>
            </a:r>
          </a:p>
        </p:txBody>
      </p:sp>
      <p:cxnSp>
        <p:nvCxnSpPr>
          <p:cNvPr id="65" name="Connettore 2 64"/>
          <p:cNvCxnSpPr/>
          <p:nvPr/>
        </p:nvCxnSpPr>
        <p:spPr bwMode="auto">
          <a:xfrm>
            <a:off x="5769447" y="947196"/>
            <a:ext cx="0" cy="682074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6" name="Connettore 2 65"/>
          <p:cNvCxnSpPr/>
          <p:nvPr/>
        </p:nvCxnSpPr>
        <p:spPr bwMode="auto">
          <a:xfrm>
            <a:off x="5965379" y="3298379"/>
            <a:ext cx="0" cy="1110281"/>
          </a:xfrm>
          <a:prstGeom prst="straightConnector1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Arco 66"/>
          <p:cNvSpPr/>
          <p:nvPr/>
        </p:nvSpPr>
        <p:spPr bwMode="auto">
          <a:xfrm rot="10800000">
            <a:off x="5769447" y="816575"/>
            <a:ext cx="1044970" cy="718417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latin typeface="HelveticaNeueLT Com 55 Roman" pitchFamily="34" charset="0"/>
              <a:cs typeface="Arial" charset="0"/>
            </a:endParaRPr>
          </a:p>
        </p:txBody>
      </p:sp>
      <p:cxnSp>
        <p:nvCxnSpPr>
          <p:cNvPr id="68" name="Connettore 1 67"/>
          <p:cNvCxnSpPr/>
          <p:nvPr/>
        </p:nvCxnSpPr>
        <p:spPr bwMode="auto">
          <a:xfrm flipH="1">
            <a:off x="5704136" y="1143128"/>
            <a:ext cx="65311" cy="195932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onnettore 1 68"/>
          <p:cNvCxnSpPr/>
          <p:nvPr/>
        </p:nvCxnSpPr>
        <p:spPr bwMode="auto">
          <a:xfrm>
            <a:off x="5769447" y="1173019"/>
            <a:ext cx="130621" cy="100730"/>
          </a:xfrm>
          <a:prstGeom prst="line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CasellaDiTesto 69"/>
          <p:cNvSpPr txBox="1"/>
          <p:nvPr/>
        </p:nvSpPr>
        <p:spPr>
          <a:xfrm>
            <a:off x="6291932" y="1404370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6 ATP</a:t>
            </a:r>
          </a:p>
        </p:txBody>
      </p:sp>
      <p:grpSp>
        <p:nvGrpSpPr>
          <p:cNvPr id="79" name="Gruppo 78"/>
          <p:cNvGrpSpPr/>
          <p:nvPr/>
        </p:nvGrpSpPr>
        <p:grpSpPr>
          <a:xfrm rot="12451121">
            <a:off x="5941611" y="1866380"/>
            <a:ext cx="1044970" cy="718417"/>
            <a:chOff x="3835232" y="2816979"/>
            <a:chExt cx="1152128" cy="792088"/>
          </a:xfrm>
        </p:grpSpPr>
        <p:sp>
          <p:nvSpPr>
            <p:cNvPr id="71" name="Arco 70"/>
            <p:cNvSpPr/>
            <p:nvPr/>
          </p:nvSpPr>
          <p:spPr bwMode="auto">
            <a:xfrm rot="20841528">
              <a:off x="3835232" y="2816979"/>
              <a:ext cx="1152128" cy="792088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72" name="Connettore 1 71"/>
            <p:cNvCxnSpPr/>
            <p:nvPr/>
          </p:nvCxnSpPr>
          <p:spPr bwMode="auto">
            <a:xfrm>
              <a:off x="4914652" y="2844527"/>
              <a:ext cx="72008" cy="216024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Connettore 1 72"/>
            <p:cNvCxnSpPr/>
            <p:nvPr/>
          </p:nvCxnSpPr>
          <p:spPr bwMode="auto">
            <a:xfrm flipH="1">
              <a:off x="4842644" y="3060551"/>
              <a:ext cx="144016" cy="0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4" name="CasellaDiTesto 73"/>
          <p:cNvSpPr txBox="1"/>
          <p:nvPr/>
        </p:nvSpPr>
        <p:spPr>
          <a:xfrm>
            <a:off x="5704136" y="2775894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B050"/>
                </a:solidFill>
              </a:rPr>
              <a:t>NH</a:t>
            </a:r>
            <a:r>
              <a:rPr lang="it-IT" sz="1633" b="1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75" name="Rettangolo arrotondato 74"/>
          <p:cNvSpPr/>
          <p:nvPr/>
        </p:nvSpPr>
        <p:spPr bwMode="auto">
          <a:xfrm>
            <a:off x="4528545" y="424711"/>
            <a:ext cx="2677736" cy="4375813"/>
          </a:xfrm>
          <a:prstGeom prst="roundRect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935" tIns="41468" rIns="82935" bIns="41468" numCol="1" rtlCol="0" anchor="ctr" anchorCtr="0" compatLnSpc="1">
            <a:prstTxWarp prst="textNoShape">
              <a:avLst/>
            </a:prstTxWarp>
          </a:bodyPr>
          <a:lstStyle/>
          <a:p>
            <a:pPr marL="414680" algn="ctr" defTabSz="829361" fontAlgn="base">
              <a:spcBef>
                <a:spcPct val="0"/>
              </a:spcBef>
              <a:spcAft>
                <a:spcPct val="0"/>
              </a:spcAft>
            </a:pPr>
            <a:endParaRPr lang="it-IT" sz="1451" baseline="-25000">
              <a:solidFill>
                <a:srgbClr val="FFC000"/>
              </a:solidFill>
              <a:latin typeface="HelveticaNeueLT Com 55 Roman" pitchFamily="34" charset="0"/>
              <a:cs typeface="Arial" charset="0"/>
            </a:endParaRPr>
          </a:p>
        </p:txBody>
      </p:sp>
      <p:sp>
        <p:nvSpPr>
          <p:cNvPr id="76" name="CasellaDiTesto 75"/>
          <p:cNvSpPr txBox="1"/>
          <p:nvPr/>
        </p:nvSpPr>
        <p:spPr>
          <a:xfrm>
            <a:off x="5051030" y="4865834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C00000"/>
                </a:solidFill>
              </a:rPr>
              <a:t>FEGATO</a:t>
            </a:r>
          </a:p>
        </p:txBody>
      </p:sp>
      <p:sp>
        <p:nvSpPr>
          <p:cNvPr id="77" name="CasellaDiTesto 76"/>
          <p:cNvSpPr txBox="1"/>
          <p:nvPr/>
        </p:nvSpPr>
        <p:spPr>
          <a:xfrm rot="16200000">
            <a:off x="4767228" y="1029646"/>
            <a:ext cx="1044970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 err="1"/>
              <a:t>gluconeogenesi</a:t>
            </a:r>
            <a:endParaRPr lang="it-IT" sz="1633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6146599" y="2499940"/>
            <a:ext cx="156745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14" b="1" dirty="0">
                <a:solidFill>
                  <a:srgbClr val="FFC000"/>
                </a:solidFill>
              </a:rPr>
              <a:t>lattato</a:t>
            </a:r>
          </a:p>
        </p:txBody>
      </p:sp>
      <p:cxnSp>
        <p:nvCxnSpPr>
          <p:cNvPr id="82" name="Connettore 7 81"/>
          <p:cNvCxnSpPr>
            <a:stCxn id="64" idx="0"/>
            <a:endCxn id="63" idx="2"/>
          </p:cNvCxnSpPr>
          <p:nvPr/>
        </p:nvCxnSpPr>
        <p:spPr bwMode="auto">
          <a:xfrm rot="5400000" flipH="1" flipV="1">
            <a:off x="5039022" y="2306711"/>
            <a:ext cx="1065322" cy="526150"/>
          </a:xfrm>
          <a:prstGeom prst="curvedConnector3">
            <a:avLst/>
          </a:prstGeom>
          <a:solidFill>
            <a:srgbClr val="00815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9" name="CasellaDiTesto 88"/>
          <p:cNvSpPr txBox="1"/>
          <p:nvPr/>
        </p:nvSpPr>
        <p:spPr>
          <a:xfrm>
            <a:off x="4985719" y="3690243"/>
            <a:ext cx="1110281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dirty="0"/>
              <a:t>ciclo dell’urea</a:t>
            </a:r>
          </a:p>
        </p:txBody>
      </p:sp>
      <p:grpSp>
        <p:nvGrpSpPr>
          <p:cNvPr id="90" name="Gruppo 89"/>
          <p:cNvGrpSpPr/>
          <p:nvPr/>
        </p:nvGrpSpPr>
        <p:grpSpPr>
          <a:xfrm rot="12451121">
            <a:off x="6006923" y="3368525"/>
            <a:ext cx="1044970" cy="718417"/>
            <a:chOff x="3835232" y="2816979"/>
            <a:chExt cx="1152128" cy="792088"/>
          </a:xfrm>
        </p:grpSpPr>
        <p:sp>
          <p:nvSpPr>
            <p:cNvPr id="91" name="Arco 90"/>
            <p:cNvSpPr/>
            <p:nvPr/>
          </p:nvSpPr>
          <p:spPr bwMode="auto">
            <a:xfrm rot="20841528">
              <a:off x="3835232" y="2816979"/>
              <a:ext cx="1152128" cy="792088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92" name="Connettore 1 91"/>
            <p:cNvCxnSpPr/>
            <p:nvPr/>
          </p:nvCxnSpPr>
          <p:spPr bwMode="auto">
            <a:xfrm>
              <a:off x="4914652" y="2844527"/>
              <a:ext cx="72008" cy="216024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Connettore 1 92"/>
            <p:cNvCxnSpPr/>
            <p:nvPr/>
          </p:nvCxnSpPr>
          <p:spPr bwMode="auto">
            <a:xfrm flipH="1">
              <a:off x="4842644" y="3060551"/>
              <a:ext cx="144016" cy="0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CasellaDiTesto 93"/>
          <p:cNvSpPr txBox="1"/>
          <p:nvPr/>
        </p:nvSpPr>
        <p:spPr>
          <a:xfrm>
            <a:off x="6422553" y="3886175"/>
            <a:ext cx="71841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4 ATP</a:t>
            </a:r>
          </a:p>
        </p:txBody>
      </p:sp>
      <p:cxnSp>
        <p:nvCxnSpPr>
          <p:cNvPr id="96" name="Connettore 2 95"/>
          <p:cNvCxnSpPr/>
          <p:nvPr/>
        </p:nvCxnSpPr>
        <p:spPr bwMode="auto">
          <a:xfrm>
            <a:off x="2939913" y="3298379"/>
            <a:ext cx="1371523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Connettore 2 98"/>
          <p:cNvCxnSpPr/>
          <p:nvPr/>
        </p:nvCxnSpPr>
        <p:spPr bwMode="auto">
          <a:xfrm flipH="1">
            <a:off x="3056740" y="777022"/>
            <a:ext cx="1894008" cy="195932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Connettore 2 100"/>
          <p:cNvCxnSpPr/>
          <p:nvPr/>
        </p:nvCxnSpPr>
        <p:spPr bwMode="auto">
          <a:xfrm>
            <a:off x="6216491" y="738385"/>
            <a:ext cx="1763387" cy="653106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" name="Connettore 2 102"/>
          <p:cNvCxnSpPr/>
          <p:nvPr/>
        </p:nvCxnSpPr>
        <p:spPr bwMode="auto">
          <a:xfrm flipH="1">
            <a:off x="7206281" y="2579962"/>
            <a:ext cx="1175591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4" name="CasellaDiTesto 103"/>
          <p:cNvSpPr txBox="1"/>
          <p:nvPr/>
        </p:nvSpPr>
        <p:spPr>
          <a:xfrm>
            <a:off x="3222332" y="5192387"/>
            <a:ext cx="6073889" cy="9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14" dirty="0"/>
              <a:t>i prodotti non completamente ossidati del catabolismo, presenti nei muscoli e nei globuli rossi, tornano al fegato per essere riciclati, ma il bilancio energetico è negativo.</a:t>
            </a:r>
          </a:p>
        </p:txBody>
      </p:sp>
    </p:spTree>
    <p:extLst>
      <p:ext uri="{BB962C8B-B14F-4D97-AF65-F5344CB8AC3E}">
        <p14:creationId xmlns:p14="http://schemas.microsoft.com/office/powerpoint/2010/main" val="3615826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2307983" y="1404371"/>
          <a:ext cx="1798638" cy="117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MDLDrawObject Class" r:id="rId3" imgW="1324060" imgH="866757" progId="MDLDrawOLE.MDLDrawObject.1">
                  <p:embed/>
                </p:oleObj>
              </mc:Choice>
              <mc:Fallback>
                <p:oleObj name="MDLDrawObject Class" r:id="rId3" imgW="1324060" imgH="866757" progId="MDLDrawOLE.MDLDrawObject.1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7983" y="1404371"/>
                        <a:ext cx="1798638" cy="117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654877" y="228779"/>
            <a:ext cx="515954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77" b="1" dirty="0">
                <a:solidFill>
                  <a:srgbClr val="CC0099"/>
                </a:solidFill>
              </a:rPr>
              <a:t>METABOLISMO DELL’ETANOLO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5116341" y="1404370"/>
          <a:ext cx="1408744" cy="111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MDLDrawObject Class" r:id="rId5" imgW="1124034" imgH="885922" progId="MDLDrawOLE.MDLDrawObject.1">
                  <p:embed/>
                </p:oleObj>
              </mc:Choice>
              <mc:Fallback>
                <p:oleObj name="MDLDrawObject Class" r:id="rId5" imgW="1124034" imgH="885922" progId="MDLDrawOLE.MDLDrawObject.1">
                  <p:embed/>
                  <p:pic>
                    <p:nvPicPr>
                      <p:cNvPr id="6" name="Oggetto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6341" y="1404370"/>
                        <a:ext cx="1408744" cy="111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/>
          </p:nvPr>
        </p:nvGraphicFramePr>
        <p:xfrm>
          <a:off x="7467524" y="1339060"/>
          <a:ext cx="1480374" cy="111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MDLDrawObject Class" r:id="rId7" imgW="1180991" imgH="885922" progId="MDLDrawOLE.MDLDrawObject.1">
                  <p:embed/>
                </p:oleObj>
              </mc:Choice>
              <mc:Fallback>
                <p:oleObj name="MDLDrawObject Class" r:id="rId7" imgW="1180991" imgH="885922" progId="MDLDrawOLE.MDLDrawObject.1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7524" y="1339060"/>
                        <a:ext cx="1480374" cy="111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/>
          <p:cNvCxnSpPr/>
          <p:nvPr/>
        </p:nvCxnSpPr>
        <p:spPr bwMode="auto">
          <a:xfrm>
            <a:off x="4201991" y="1926855"/>
            <a:ext cx="587796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>
            <a:off x="6683796" y="1861545"/>
            <a:ext cx="522485" cy="0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" name="Gruppo 17"/>
          <p:cNvGrpSpPr/>
          <p:nvPr/>
        </p:nvGrpSpPr>
        <p:grpSpPr>
          <a:xfrm rot="16671670">
            <a:off x="3943217" y="995881"/>
            <a:ext cx="1044970" cy="783728"/>
            <a:chOff x="7002884" y="2628503"/>
            <a:chExt cx="1152128" cy="864096"/>
          </a:xfrm>
        </p:grpSpPr>
        <p:sp>
          <p:nvSpPr>
            <p:cNvPr id="14" name="Arco 13"/>
            <p:cNvSpPr/>
            <p:nvPr/>
          </p:nvSpPr>
          <p:spPr bwMode="auto">
            <a:xfrm rot="10800000">
              <a:off x="7002884" y="2628503"/>
              <a:ext cx="1152128" cy="792088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15" name="Connettore 1 14"/>
            <p:cNvCxnSpPr>
              <a:endCxn id="14" idx="0"/>
            </p:cNvCxnSpPr>
            <p:nvPr/>
          </p:nvCxnSpPr>
          <p:spPr bwMode="auto">
            <a:xfrm>
              <a:off x="7506940" y="3276575"/>
              <a:ext cx="72008" cy="144016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ttore 1 15"/>
            <p:cNvCxnSpPr>
              <a:stCxn id="14" idx="0"/>
            </p:cNvCxnSpPr>
            <p:nvPr/>
          </p:nvCxnSpPr>
          <p:spPr bwMode="auto">
            <a:xfrm flipH="1">
              <a:off x="7434932" y="3420591"/>
              <a:ext cx="144016" cy="72008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CasellaDiTesto 16"/>
          <p:cNvSpPr txBox="1"/>
          <p:nvPr/>
        </p:nvSpPr>
        <p:spPr>
          <a:xfrm>
            <a:off x="4397923" y="1077818"/>
            <a:ext cx="783728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NADH</a:t>
            </a:r>
          </a:p>
        </p:txBody>
      </p:sp>
      <p:grpSp>
        <p:nvGrpSpPr>
          <p:cNvPr id="19" name="Gruppo 18"/>
          <p:cNvGrpSpPr/>
          <p:nvPr/>
        </p:nvGrpSpPr>
        <p:grpSpPr>
          <a:xfrm rot="16671670">
            <a:off x="6425022" y="930571"/>
            <a:ext cx="1044970" cy="783728"/>
            <a:chOff x="7002884" y="2628503"/>
            <a:chExt cx="1152128" cy="864096"/>
          </a:xfrm>
        </p:grpSpPr>
        <p:sp>
          <p:nvSpPr>
            <p:cNvPr id="20" name="Arco 19"/>
            <p:cNvSpPr/>
            <p:nvPr/>
          </p:nvSpPr>
          <p:spPr bwMode="auto">
            <a:xfrm rot="10800000">
              <a:off x="7002884" y="2628503"/>
              <a:ext cx="1152128" cy="792088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935" tIns="41468" rIns="82935" bIns="41468" numCol="1" rtlCol="0" anchor="ctr" anchorCtr="0" compatLnSpc="1">
              <a:prstTxWarp prst="textNoShape">
                <a:avLst/>
              </a:prstTxWarp>
            </a:bodyPr>
            <a:lstStyle/>
            <a:p>
              <a:pPr marL="414680" algn="ctr" defTabSz="829361" fontAlgn="base">
                <a:spcBef>
                  <a:spcPct val="0"/>
                </a:spcBef>
                <a:spcAft>
                  <a:spcPct val="0"/>
                </a:spcAft>
              </a:pPr>
              <a:endParaRPr lang="it-IT" sz="1451" baseline="-25000">
                <a:latin typeface="HelveticaNeueLT Com 55 Roman" pitchFamily="34" charset="0"/>
                <a:cs typeface="Arial" charset="0"/>
              </a:endParaRPr>
            </a:p>
          </p:txBody>
        </p:sp>
        <p:cxnSp>
          <p:nvCxnSpPr>
            <p:cNvPr id="21" name="Connettore 1 20"/>
            <p:cNvCxnSpPr>
              <a:endCxn id="20" idx="0"/>
            </p:cNvCxnSpPr>
            <p:nvPr/>
          </p:nvCxnSpPr>
          <p:spPr bwMode="auto">
            <a:xfrm>
              <a:off x="7506940" y="3276575"/>
              <a:ext cx="72008" cy="144016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1 21"/>
            <p:cNvCxnSpPr>
              <a:stCxn id="20" idx="0"/>
            </p:cNvCxnSpPr>
            <p:nvPr/>
          </p:nvCxnSpPr>
          <p:spPr bwMode="auto">
            <a:xfrm flipH="1">
              <a:off x="7434932" y="3420591"/>
              <a:ext cx="144016" cy="72008"/>
            </a:xfrm>
            <a:prstGeom prst="line">
              <a:avLst/>
            </a:prstGeom>
            <a:solidFill>
              <a:srgbClr val="008152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CasellaDiTesto 22"/>
          <p:cNvSpPr txBox="1"/>
          <p:nvPr/>
        </p:nvSpPr>
        <p:spPr>
          <a:xfrm>
            <a:off x="6814417" y="1077818"/>
            <a:ext cx="783728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33" b="1" dirty="0">
                <a:solidFill>
                  <a:srgbClr val="0070C0"/>
                </a:solidFill>
              </a:rPr>
              <a:t>NADH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112051" y="2906515"/>
            <a:ext cx="8163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Questa via metabolica procede mediante gli enzimi alcool deidrogenasi e aldeide deidrogenasi; il NADH che ne deriva è poi convertito in ATP, per una resa energetica di circa 7 kcal/</a:t>
            </a:r>
            <a:r>
              <a:rPr lang="it-IT" sz="2000" dirty="0" err="1"/>
              <a:t>mol</a:t>
            </a:r>
            <a:r>
              <a:rPr lang="it-IT" sz="2000" dirty="0"/>
              <a:t> di alcool. E’ una via metabolica veloce, che può fornire molte calorie al giorno, ma l’acetaldeide è tossica perché è in grado di formare complessi con proteine e acidi nucleici. Inoltre l’eccessiva produzione di NADH stimola la produzione di lattato, con conseguente </a:t>
            </a:r>
            <a:r>
              <a:rPr lang="it-IT" sz="2000" b="1" dirty="0"/>
              <a:t>acidosi</a:t>
            </a:r>
            <a:r>
              <a:rPr lang="it-IT" sz="2000" dirty="0"/>
              <a:t>, e inibisce la </a:t>
            </a:r>
            <a:r>
              <a:rPr lang="it-IT" sz="2000" dirty="0" err="1"/>
              <a:t>gluconeogenesi</a:t>
            </a:r>
            <a:r>
              <a:rPr lang="it-IT" sz="2000" dirty="0"/>
              <a:t>, con conseguente </a:t>
            </a:r>
            <a:r>
              <a:rPr lang="it-IT" sz="2000" b="1" dirty="0"/>
              <a:t>ipoglicemia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783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4AA74-5A22-416A-8014-EA82AB745332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54877" y="228779"/>
            <a:ext cx="320022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CONCLUSIONE: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638826" y="3167757"/>
            <a:ext cx="4963608" cy="12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DEI PENTOSOFOSFATI:</a:t>
            </a:r>
          </a:p>
          <a:p>
            <a:pPr marL="311010" marR="0" lvl="0" indent="-3110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sintesi di ribosio-5-fosfato</a:t>
            </a:r>
          </a:p>
          <a:p>
            <a:pPr marL="311010" marR="0" lvl="0" indent="-3110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NADPH + H</a:t>
            </a:r>
            <a:r>
              <a:rPr kumimoji="0" lang="it-IT" sz="1814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+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da usare in processi anabolici</a:t>
            </a:r>
          </a:p>
          <a:p>
            <a:pPr marL="311010" marR="0" lvl="0" indent="-3110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sintesi di altri zuccheri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85498" y="881885"/>
            <a:ext cx="9159913" cy="98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GLICOLISI: </a:t>
            </a: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1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aerobica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da 1 </a:t>
            </a:r>
            <a:r>
              <a:rPr kumimoji="0" lang="it-IT" sz="1814" b="0" i="0" u="none" strike="noStrike" kern="1200" cap="none" spc="0" normalizeH="0" baseline="0" noProof="0" dirty="0" err="1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 glucosio 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2 </a:t>
            </a:r>
            <a:r>
              <a:rPr kumimoji="0" lang="it-IT" sz="1814" b="0" i="0" u="none" strike="noStrike" kern="1200" cap="none" spc="0" normalizeH="0" baseline="0" noProof="0" dirty="0" err="1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mol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piruvato + 2 ATP + 2 NADH + H</a:t>
            </a:r>
            <a:r>
              <a:rPr kumimoji="0" lang="it-IT" sz="1814" b="0" i="0" u="none" strike="noStrike" kern="1200" cap="none" spc="0" normalizeH="0" baseline="3000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+</a:t>
            </a:r>
            <a:endParaRPr kumimoji="0" lang="it-IT" sz="1814" b="0" i="0" u="none" strike="noStrike" kern="1200" cap="none" spc="0" normalizeH="0" baseline="0" noProof="0" dirty="0">
              <a:ln>
                <a:noFill/>
              </a:ln>
              <a:solidFill>
                <a:srgbClr val="BE0009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1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anaerobica 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- </a:t>
            </a:r>
            <a:r>
              <a:rPr kumimoji="0" lang="it-IT" sz="1814" b="1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il piruvato viene ridotto a lattato a spese di NADH (</a:t>
            </a:r>
            <a:r>
              <a:rPr kumimoji="0" lang="it-IT" sz="1814" b="1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ciclo di Cori</a:t>
            </a: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BE00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kumimoji="0" lang="it-IT" sz="1814" b="0" i="0" u="none" strike="noStrike" kern="1200" cap="none" spc="0" normalizeH="0" baseline="0" noProof="0" dirty="0">
              <a:ln>
                <a:noFill/>
              </a:ln>
              <a:solidFill>
                <a:srgbClr val="BE0009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85498" y="2152808"/>
            <a:ext cx="2808357" cy="10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GLICOGENO</a:t>
            </a: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17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glicogenosintesi</a:t>
            </a:r>
            <a:endParaRPr kumimoji="0" lang="it-IT" sz="217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17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glicogenolisi</a:t>
            </a:r>
            <a:endParaRPr kumimoji="0" lang="it-IT" altLang="it-IT" sz="2177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93922" y="4408660"/>
            <a:ext cx="4623382" cy="154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GLUCONEOGENESI: </a:t>
            </a:r>
          </a:p>
          <a:p>
            <a:pPr marL="0" marR="0" lvl="0" indent="48955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produzione di piruvato a partire da</a:t>
            </a: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alanina (dal catabolismo delle proteine)</a:t>
            </a: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lattato (dalla glicolisi anaerobica)</a:t>
            </a:r>
          </a:p>
          <a:p>
            <a:pPr marL="311010" marR="0" lvl="0" indent="-31101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1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glicerolo (dal catabolismo dei trigliceridi)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573515" y="2384030"/>
            <a:ext cx="914349" cy="42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G6P</a:t>
            </a:r>
            <a:endParaRPr kumimoji="0" lang="it-IT" sz="217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ttore 2 15"/>
          <p:cNvCxnSpPr>
            <a:endCxn id="11" idx="3"/>
          </p:cNvCxnSpPr>
          <p:nvPr/>
        </p:nvCxnSpPr>
        <p:spPr bwMode="auto">
          <a:xfrm flipH="1">
            <a:off x="4593855" y="2514652"/>
            <a:ext cx="849039" cy="18686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 flipH="1" flipV="1">
            <a:off x="4789787" y="1926855"/>
            <a:ext cx="587796" cy="39186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ttore 2 19"/>
          <p:cNvCxnSpPr/>
          <p:nvPr/>
        </p:nvCxnSpPr>
        <p:spPr bwMode="auto">
          <a:xfrm>
            <a:off x="6226621" y="2841204"/>
            <a:ext cx="391864" cy="261243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5C9F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942BC8F-282D-4F2A-9287-FB2A09FA6BD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57131" y="2702572"/>
            <a:ext cx="718418" cy="168474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EA32D8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5D75472-896F-4985-BFB8-38C760E07FC3}"/>
              </a:ext>
            </a:extLst>
          </p:cNvPr>
          <p:cNvCxnSpPr>
            <a:cxnSpLocks/>
          </p:cNvCxnSpPr>
          <p:nvPr/>
        </p:nvCxnSpPr>
        <p:spPr bwMode="auto">
          <a:xfrm flipV="1">
            <a:off x="4592095" y="2965767"/>
            <a:ext cx="981420" cy="1273363"/>
          </a:xfrm>
          <a:prstGeom prst="straightConnector1">
            <a:avLst/>
          </a:prstGeom>
          <a:solidFill>
            <a:srgbClr val="008152"/>
          </a:solidFill>
          <a:ln w="44450" cap="flat" cmpd="sng" algn="ctr">
            <a:solidFill>
              <a:srgbClr val="EA32D8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94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15453" y="4890470"/>
            <a:ext cx="9561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L’UDP-glucosio ora trasferisce il glucosio su una catena costituita da almeno 4 unità di glucosio, formando un legame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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1,4 glicosidico,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ad opera dell’enzima glicogeno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sintasi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, liberando UDP. Questa poi viene ritrasformata in UTP a spese di una molecola di ATP.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7FEEB81-1C1B-4B37-A28B-39346B2C1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051" y="28357"/>
            <a:ext cx="3983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820E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SINTESI DEL GLICOGENO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AB0D27-AC1B-482B-9AA7-20330950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3" y="490022"/>
            <a:ext cx="6963747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66" y="1537455"/>
            <a:ext cx="5264769" cy="23462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5853" y="679258"/>
            <a:ext cx="4077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L’enzima ramificante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poi stacca dalla catena un frammento di almeno 6 unità per legarlo, sulla stessa catena o su un’altra, con un legame 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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1,6 glicosidico, a non meno di 4 unità di distanza da un’altra ramificazione.</a:t>
            </a:r>
            <a:endParaRPr lang="it-IT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10051" y="4388049"/>
            <a:ext cx="752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Le ramificazioni rendono il glicogeno più solubile, e soprattutto dotato di un maggior numero di residui terminali, sui quali possono agire gli enzimi glicogeno </a:t>
            </a:r>
            <a:r>
              <a:rPr lang="it-IT" dirty="0" err="1">
                <a:latin typeface="Rubik" panose="00000500000000000000" pitchFamily="2" charset="-79"/>
                <a:cs typeface="Rubik" panose="00000500000000000000" pitchFamily="2" charset="-79"/>
              </a:rPr>
              <a:t>sintasi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e glicogeno fosforilasi, aumentando la </a:t>
            </a:r>
            <a:r>
              <a:rPr lang="it-IT" b="1" dirty="0">
                <a:latin typeface="Rubik" panose="00000500000000000000" pitchFamily="2" charset="-79"/>
                <a:cs typeface="Rubik" panose="00000500000000000000" pitchFamily="2" charset="-79"/>
              </a:rPr>
              <a:t>velocità</a:t>
            </a:r>
            <a:r>
              <a:rPr lang="it-IT" dirty="0">
                <a:latin typeface="Rubik" panose="00000500000000000000" pitchFamily="2" charset="-79"/>
                <a:cs typeface="Rubik" panose="00000500000000000000" pitchFamily="2" charset="-79"/>
              </a:rPr>
              <a:t> sia di sintesi che di degradazione.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E26C477-6584-4547-8D2D-C9267636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051" y="28357"/>
            <a:ext cx="3983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F820E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SINTESI DEL GLICOGENO</a:t>
            </a:r>
          </a:p>
        </p:txBody>
      </p:sp>
    </p:spTree>
    <p:extLst>
      <p:ext uri="{BB962C8B-B14F-4D97-AF65-F5344CB8AC3E}">
        <p14:creationId xmlns:p14="http://schemas.microsoft.com/office/powerpoint/2010/main" val="22182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790094" y="3101407"/>
            <a:ext cx="67923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Il glicogeno è immagazzinato nel citosol. Grazie alla sua struttura molto ramificata è in grado di mobilizzare più unità di glucosio idrolizzandosi rapidamente al bisogno, in seguito al segnale degli ormoni </a:t>
            </a:r>
            <a:r>
              <a:rPr lang="it-IT" sz="2000" b="1" dirty="0" err="1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glucagone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e </a:t>
            </a:r>
            <a:r>
              <a:rPr lang="it-IT" sz="2000" b="1" dirty="0">
                <a:solidFill>
                  <a:srgbClr val="FF0000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adrenalina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, ad opera della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glicogeno fosforilasi 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e dell’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enzima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deramificante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. In genere non viene demolito del tutto ma solo ridotto di dimensioni.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426842" y="280332"/>
            <a:ext cx="2498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GLICOGENOLISI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3E4DC9-F798-4DAB-8DA4-2FD51005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9238"/>
            <a:ext cx="3753853" cy="37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6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30646" y="511164"/>
            <a:ext cx="6792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glicogeno fosforilasi attacca l’unità di glucosio terminale staccandola dalla catena sotto forma di glucosio-1-fosfato.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1F5D581-B112-4E3E-A450-34145318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842" y="280332"/>
            <a:ext cx="2498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GLICOGENOLISI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F2CAEA-6971-41B3-BCAB-22ADFEF1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10" y="1415113"/>
            <a:ext cx="6654875" cy="402777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A0042-5CC9-4A0C-9144-7CA2DDCA7D1C}"/>
              </a:ext>
            </a:extLst>
          </p:cNvPr>
          <p:cNvSpPr txBox="1"/>
          <p:nvPr/>
        </p:nvSpPr>
        <p:spPr>
          <a:xfrm>
            <a:off x="7026443" y="1802554"/>
            <a:ext cx="4555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La fosforilazione avviene ad opera di un gruppo fosfato inorganico PO</a:t>
            </a:r>
            <a:r>
              <a:rPr lang="it-IT" sz="2000" baseline="-25000" dirty="0"/>
              <a:t>4</a:t>
            </a:r>
            <a:r>
              <a:rPr lang="it-IT" sz="2000" baseline="30000" dirty="0"/>
              <a:t>3-</a:t>
            </a:r>
            <a:r>
              <a:rPr lang="it-IT" sz="2000" dirty="0"/>
              <a:t>.</a:t>
            </a:r>
          </a:p>
          <a:p>
            <a:pPr algn="just"/>
            <a:r>
              <a:rPr lang="it-IT" sz="2000" dirty="0"/>
              <a:t>Parte dell’energia del legame glicosidico viene conservata sotto forma di legame estere fosforico nel Glu1P.</a:t>
            </a:r>
          </a:p>
        </p:txBody>
      </p:sp>
    </p:spTree>
    <p:extLst>
      <p:ext uri="{BB962C8B-B14F-4D97-AF65-F5344CB8AC3E}">
        <p14:creationId xmlns:p14="http://schemas.microsoft.com/office/powerpoint/2010/main" val="41879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AA74-5A22-416A-8014-EA82AB74533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19" y="2971825"/>
            <a:ext cx="3317412" cy="16587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07" y="3429000"/>
            <a:ext cx="3386524" cy="74296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486" y="4278039"/>
            <a:ext cx="3533389" cy="1062608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 bwMode="auto">
          <a:xfrm>
            <a:off x="5312272" y="4016796"/>
            <a:ext cx="914349" cy="0"/>
          </a:xfrm>
          <a:prstGeom prst="straightConnector1">
            <a:avLst/>
          </a:prstGeom>
          <a:solidFill>
            <a:srgbClr val="00815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1086748" y="819164"/>
            <a:ext cx="8293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La glicogeno fosforilasi stacca le unità di glucosio partendo dall’estremità di tutte le ramificazioni. Quando arriva a </a:t>
            </a:r>
            <a:r>
              <a:rPr lang="it-IT" sz="2000" b="1" dirty="0">
                <a:latin typeface="Rubik" panose="00000500000000000000" pitchFamily="2" charset="-79"/>
                <a:cs typeface="Rubik" panose="00000500000000000000" pitchFamily="2" charset="-79"/>
              </a:rPr>
              <a:t>4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 residui dalla ramificazione, l’enzima deramificante trasferisce un frammento di 3 unità di glucosio all’estremità di un’altra catena, e infine idrolizza l’ultimo legame 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  <a:sym typeface="Symbol" panose="05050102010706020507" pitchFamily="18" charset="2"/>
              </a:rPr>
              <a:t>-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</a:rPr>
              <a:t>1</a:t>
            </a:r>
            <a:r>
              <a:rPr lang="it-IT" sz="2000" dirty="0">
                <a:latin typeface="Rubik" panose="00000500000000000000" pitchFamily="2" charset="-79"/>
                <a:cs typeface="Rubik" panose="00000500000000000000" pitchFamily="2" charset="-79"/>
                <a:sym typeface="Wingdings" panose="05000000000000000000" pitchFamily="2" charset="2"/>
              </a:rPr>
              <a:t>,6 glicosidico, rilasciando glucosio non fosforilato.</a:t>
            </a:r>
            <a:endParaRPr lang="it-IT" sz="2000" dirty="0">
              <a:latin typeface="Rubik" panose="00000500000000000000" pitchFamily="2" charset="-79"/>
              <a:cs typeface="Rubik" panose="00000500000000000000" pitchFamily="2" charset="-79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3891FB6-C0F0-4E9F-A7A2-B071EF2E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842" y="280332"/>
            <a:ext cx="2498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GLICOGENOLISI</a:t>
            </a:r>
          </a:p>
        </p:txBody>
      </p:sp>
    </p:spTree>
    <p:extLst>
      <p:ext uri="{BB962C8B-B14F-4D97-AF65-F5344CB8AC3E}">
        <p14:creationId xmlns:p14="http://schemas.microsoft.com/office/powerpoint/2010/main" val="30223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3144</Words>
  <Application>Microsoft Office PowerPoint</Application>
  <PresentationFormat>Widescreen</PresentationFormat>
  <Paragraphs>391</Paragraphs>
  <Slides>43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56" baseType="lpstr">
      <vt:lpstr>Arial</vt:lpstr>
      <vt:lpstr>Calibri</vt:lpstr>
      <vt:lpstr>Calibri Light</vt:lpstr>
      <vt:lpstr>Consolas</vt:lpstr>
      <vt:lpstr>HelveticaNeueLT Com 55 Roman</vt:lpstr>
      <vt:lpstr>Rubik</vt:lpstr>
      <vt:lpstr>Symbol</vt:lpstr>
      <vt:lpstr>Times New Roman</vt:lpstr>
      <vt:lpstr>Wingdings</vt:lpstr>
      <vt:lpstr>Tema di Office</vt:lpstr>
      <vt:lpstr>Struttura predefinita</vt:lpstr>
      <vt:lpstr>MDLDrawObject Class</vt:lpstr>
      <vt:lpstr>ChemSketch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Fontana</dc:creator>
  <cp:lastModifiedBy>Francesca Fontana</cp:lastModifiedBy>
  <cp:revision>31</cp:revision>
  <cp:lastPrinted>2018-12-11T10:49:36Z</cp:lastPrinted>
  <dcterms:created xsi:type="dcterms:W3CDTF">2017-12-12T13:33:34Z</dcterms:created>
  <dcterms:modified xsi:type="dcterms:W3CDTF">2022-12-14T09:02:06Z</dcterms:modified>
</cp:coreProperties>
</file>