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59" r:id="rId4"/>
    <p:sldId id="258" r:id="rId5"/>
    <p:sldId id="261" r:id="rId6"/>
    <p:sldId id="260" r:id="rId7"/>
    <p:sldId id="262" r:id="rId8"/>
    <p:sldId id="257" r:id="rId9"/>
    <p:sldId id="263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33FF"/>
    <a:srgbClr val="CCECFF"/>
    <a:srgbClr val="33CCCC"/>
    <a:srgbClr val="CCFFCC"/>
    <a:srgbClr val="99FF99"/>
    <a:srgbClr val="009999"/>
    <a:srgbClr val="0099CC"/>
    <a:srgbClr val="66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CF6EF7-B07A-439A-9868-75A22FABB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BCA349C-3DE2-4867-8EC6-FDDE67339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098615-4B82-429C-9764-E62F2346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8F5E10-AC20-4A67-9F71-B9DB61837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85930A-1923-4D10-A015-B4372220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802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DE7A6A-F106-4EE6-9605-F20D2277C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87E1B5C-165D-4C71-8254-A1E5BE32B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1471D8-CA51-439E-979C-FF5C60A2F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86A70D-A1FD-4197-BD47-1E126BDA5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7DB419-1865-4118-B36E-88CFC639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2372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4EF9ADE-010E-4A0D-82BA-71348D2185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3A89F48-889A-473F-9E9B-1CD73F7CA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245602-5DEA-4151-8BEB-BFAEEA753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99DE37-30D0-464B-B5FD-1E7AF88B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191C97-0770-446A-BE07-2D26ABE19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430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58968E-DC06-4A89-B77D-418F0DF0F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7D270C-95F6-45F5-B813-08D2F56B1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0B37AD-6EC3-4C8A-87E2-C704651E4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B5DF94-BBAF-4108-8701-9D950673F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D2A3DF-C6FC-4D51-9882-0F94ADFC1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961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A060D5-B09C-4CEE-A071-EEAB84F34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9AA388-4C98-454B-82C6-5DFD5CF12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4C377E-3F0C-43AF-B2AD-A84484D25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C075A6-139B-4C56-A604-AA6A3222A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D937FB-CC3F-4FE1-B154-18D700B01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60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FF83A9-2FD7-4132-BC54-44B70BE96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439FFC-71ED-42F1-8757-3E03FD2CE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77DED50-F237-4C30-8E6F-EB15EB405A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251A07-70D5-4F54-B752-C25C71DA3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4ADE39-F0AD-4847-B269-9499C27DF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58F8065-9660-4EF9-93E3-05A8F756E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100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A851E4-0F41-4E6C-92C0-7D0FC9173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0A92F3D-9414-41FB-BEAD-8889468D8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CC382D4-3A5A-408E-AAB6-CC1845ED4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BA1A61B-9BC0-420F-8355-2D7202385F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22C23F9-06C8-4040-8371-8FB44CB2D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A94D7B-EF03-42CB-8993-0660E2356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8AD742-DA93-4662-8B28-D474E2612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718359E-BBA1-4DD2-A695-2AFFFAA2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609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3939DB-33A6-42A3-9F73-E617109F8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EA42233-F65C-4690-B608-012391E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02ABCD6-4CAE-41DE-8665-ED250EC05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EFDCAC3-24F6-4C06-B05F-D33230D06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576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2D46F3F-E6E2-4ACC-823A-19A2F92EE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C666D59-1EBE-4D02-8789-E14B98DBD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85BBF2B-B5FC-47F1-AFF6-65104F2B1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596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154969-04FF-4A2C-B712-0844F5269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0D0FFE-25FA-498A-B6C7-42CE96778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51B412C-9908-4B52-B3A8-94053D069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A6B4B94-A8EF-47B9-B089-A9CF53874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EF8E43-52FC-4AFA-9AAC-9FF3B5732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FE135E2-6C28-452F-8467-CB021DEA4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3378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D8C414-FCA5-4438-A3C7-4906A075E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0140D6C-1ED2-44DA-84EF-3CE15A9C86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C2DFE2E-9E72-4401-A76E-194ADA30D6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AFA836-AEAF-413E-9B6D-1542D4B42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C0FE069-CCF0-4D71-87A9-46BB81F65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1214541-C519-4AFF-B822-BFF331473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966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8FB612F-E740-46CC-9C6D-A9415B9CD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CD07910-C5F3-4769-AC08-5FCE73C42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B2EE88-D085-41B4-835A-9483ABE43F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A71FD-9C9B-4454-8227-A2246E0E7C11}" type="datetimeFigureOut">
              <a:rPr lang="it-IT" smtClean="0"/>
              <a:t>12/12/2021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0D66AB-048A-4BFF-83B4-B8147BE61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3DAAAD-9617-4665-B34B-78CC79BEA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98B24-1C23-42A4-81EA-1DDF881EF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49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8000">
              <a:srgbClr val="B1E006"/>
            </a:gs>
            <a:gs pos="67000">
              <a:srgbClr val="33F5EC"/>
            </a:gs>
            <a:gs pos="81500">
              <a:srgbClr val="B213F1"/>
            </a:gs>
            <a:gs pos="66000">
              <a:srgbClr val="34F5DE"/>
            </a:gs>
            <a:gs pos="75000">
              <a:srgbClr val="37F792"/>
            </a:gs>
            <a:gs pos="99000">
              <a:schemeClr val="accent1">
                <a:lumMod val="45000"/>
                <a:lumOff val="55000"/>
              </a:schemeClr>
            </a:gs>
            <a:gs pos="52000">
              <a:srgbClr val="E87AFA"/>
            </a:gs>
            <a:gs pos="95000">
              <a:srgbClr val="EBFC14"/>
            </a:gs>
            <a:gs pos="97000">
              <a:srgbClr val="249C9C"/>
            </a:gs>
            <a:gs pos="16000">
              <a:schemeClr val="accent1">
                <a:lumMod val="30000"/>
                <a:lumOff val="7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BE4A785-070C-4776-8C37-2BDE6084B98E}"/>
              </a:ext>
            </a:extLst>
          </p:cNvPr>
          <p:cNvSpPr txBox="1"/>
          <p:nvPr/>
        </p:nvSpPr>
        <p:spPr>
          <a:xfrm>
            <a:off x="2985997" y="6094524"/>
            <a:ext cx="2901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Book Antiqua" panose="02040602050305030304" pitchFamily="18" charset="0"/>
              </a:rPr>
              <a:t>Henri Matisse, </a:t>
            </a:r>
            <a:r>
              <a:rPr lang="it-IT" sz="2000" i="1" dirty="0">
                <a:latin typeface="Book Antiqua" panose="02040602050305030304" pitchFamily="18" charset="0"/>
              </a:rPr>
              <a:t>La danza</a:t>
            </a:r>
            <a:endParaRPr lang="it-IT" sz="20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15A92E5-1523-46D7-AFC3-5298161D84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20" y="496711"/>
            <a:ext cx="8228343" cy="547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746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2062CD09-1402-4F56-9A36-84C4F12DAB5C}"/>
              </a:ext>
            </a:extLst>
          </p:cNvPr>
          <p:cNvSpPr txBox="1"/>
          <p:nvPr/>
        </p:nvSpPr>
        <p:spPr>
          <a:xfrm>
            <a:off x="2088444" y="191911"/>
            <a:ext cx="8319911" cy="107721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latin typeface="Agency FB" panose="020B0503020202020204" pitchFamily="34" charset="0"/>
                <a:ea typeface="+mj-ea"/>
                <a:cs typeface="+mj-cs"/>
              </a:rPr>
              <a:t>Hans-Georg </a:t>
            </a:r>
            <a:r>
              <a:rPr lang="it-IT" sz="3200" b="1" dirty="0" err="1">
                <a:latin typeface="Agency FB" panose="020B0503020202020204" pitchFamily="34" charset="0"/>
                <a:ea typeface="+mj-ea"/>
                <a:cs typeface="+mj-cs"/>
              </a:rPr>
              <a:t>Gadamer</a:t>
            </a:r>
            <a:endParaRPr lang="it-IT" sz="3200" b="1" dirty="0">
              <a:latin typeface="Agency FB" panose="020B0503020202020204" pitchFamily="34" charset="0"/>
              <a:ea typeface="+mj-ea"/>
              <a:cs typeface="+mj-cs"/>
            </a:endParaRPr>
          </a:p>
          <a:p>
            <a:pPr algn="l"/>
            <a:r>
              <a:rPr lang="it-IT" sz="3200" b="1" dirty="0">
                <a:latin typeface="Agency FB" panose="020B0503020202020204" pitchFamily="34" charset="0"/>
                <a:ea typeface="+mj-ea"/>
                <a:cs typeface="+mj-cs"/>
              </a:rPr>
              <a:t>(Marburgo, 11 febbraio 1900 – Heidelberg, 13 marzo 2002)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273D9EB-C867-4AE8-9FDD-28E45E836B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65" y="2433338"/>
            <a:ext cx="3075390" cy="3876543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4CCB337D-0A48-45E0-8769-8767369D3C59}"/>
              </a:ext>
            </a:extLst>
          </p:cNvPr>
          <p:cNvSpPr txBox="1"/>
          <p:nvPr/>
        </p:nvSpPr>
        <p:spPr>
          <a:xfrm>
            <a:off x="4238543" y="1905506"/>
            <a:ext cx="6841068" cy="304698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32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it-IT" sz="3200" b="1" i="1" dirty="0">
                <a:latin typeface="Arial Narrow" panose="020B0606020202030204" pitchFamily="34" charset="0"/>
                <a:cs typeface="Times New Roman" panose="02020603050405020304" pitchFamily="18" charset="0"/>
              </a:rPr>
              <a:t>La comprensione non va intesa tanto come un'azione del soggetto, quanto come l'inserirsi nel vivo di un processo di trasmissione storica</a:t>
            </a:r>
            <a:r>
              <a:rPr lang="it-IT" sz="32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, nel quale passato e presente continuamente si sintetizzano” (</a:t>
            </a:r>
            <a:r>
              <a:rPr lang="it-IT" sz="3200" b="1" i="1" dirty="0">
                <a:latin typeface="Arial Narrow" panose="020B0606020202030204" pitchFamily="34" charset="0"/>
                <a:cs typeface="Times New Roman" panose="02020603050405020304" pitchFamily="18" charset="0"/>
              </a:rPr>
              <a:t>Verità e metodo</a:t>
            </a:r>
            <a:r>
              <a:rPr lang="it-IT" sz="32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31919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23F40FB-DEC6-4151-82B9-A610CAE58926}"/>
              </a:ext>
            </a:extLst>
          </p:cNvPr>
          <p:cNvSpPr txBox="1"/>
          <p:nvPr/>
        </p:nvSpPr>
        <p:spPr>
          <a:xfrm>
            <a:off x="3601156" y="383822"/>
            <a:ext cx="4662311" cy="523220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Significati di "ermeneutica"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D197C9A-5406-46A1-87CC-5F19217203E1}"/>
              </a:ext>
            </a:extLst>
          </p:cNvPr>
          <p:cNvSpPr txBox="1"/>
          <p:nvPr/>
        </p:nvSpPr>
        <p:spPr>
          <a:xfrm>
            <a:off x="4696178" y="1258177"/>
            <a:ext cx="2077156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/>
              <a:t>comprensione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9040222-6C0E-4C61-9BCF-C84BDB687B33}"/>
              </a:ext>
            </a:extLst>
          </p:cNvPr>
          <p:cNvSpPr txBox="1"/>
          <p:nvPr/>
        </p:nvSpPr>
        <p:spPr>
          <a:xfrm>
            <a:off x="4634089" y="2018323"/>
            <a:ext cx="2201333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/>
              <a:t>interpretazione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A4892C9-171F-499F-98F7-B9A596351770}"/>
              </a:ext>
            </a:extLst>
          </p:cNvPr>
          <p:cNvSpPr txBox="1"/>
          <p:nvPr/>
        </p:nvSpPr>
        <p:spPr>
          <a:xfrm>
            <a:off x="5091288" y="2897046"/>
            <a:ext cx="1546577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/>
              <a:t>traduzione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04F6F6B-9005-490E-B45A-3E377530B6AF}"/>
              </a:ext>
            </a:extLst>
          </p:cNvPr>
          <p:cNvSpPr txBox="1"/>
          <p:nvPr/>
        </p:nvSpPr>
        <p:spPr>
          <a:xfrm>
            <a:off x="3465689" y="3612444"/>
            <a:ext cx="4797777" cy="830997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regole che servono per comprendere, interpretare, tradurre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4EA564C-0B66-44B8-9E57-40803567A479}"/>
              </a:ext>
            </a:extLst>
          </p:cNvPr>
          <p:cNvSpPr txBox="1"/>
          <p:nvPr/>
        </p:nvSpPr>
        <p:spPr>
          <a:xfrm>
            <a:off x="4312355" y="4867952"/>
            <a:ext cx="3567289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/>
              <a:t>teoria dell’interpretazione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013B054-BB8D-4382-B6C6-07A61E712414}"/>
              </a:ext>
            </a:extLst>
          </p:cNvPr>
          <p:cNvSpPr txBox="1"/>
          <p:nvPr/>
        </p:nvSpPr>
        <p:spPr>
          <a:xfrm>
            <a:off x="4171244" y="5785555"/>
            <a:ext cx="3849512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/>
              <a:t>accadere storico-esistenziale</a:t>
            </a:r>
          </a:p>
        </p:txBody>
      </p:sp>
    </p:spTree>
    <p:extLst>
      <p:ext uri="{BB962C8B-B14F-4D97-AF65-F5344CB8AC3E}">
        <p14:creationId xmlns:p14="http://schemas.microsoft.com/office/powerpoint/2010/main" val="2722060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15DC438-CEE1-47B4-8E6D-5670165E43CB}"/>
              </a:ext>
            </a:extLst>
          </p:cNvPr>
          <p:cNvSpPr txBox="1"/>
          <p:nvPr/>
        </p:nvSpPr>
        <p:spPr>
          <a:xfrm>
            <a:off x="3014133" y="101600"/>
            <a:ext cx="6728178" cy="461665"/>
          </a:xfrm>
          <a:prstGeom prst="rect">
            <a:avLst/>
          </a:prstGeom>
          <a:solidFill>
            <a:srgbClr val="00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Tappe fondamentali della storia dell’ermeneutica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B5C6A32-C200-40B4-9C95-C02248D3BC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9585" y="711030"/>
            <a:ext cx="7897274" cy="596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86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7682BC-526C-4EB9-AAAB-0167334EDAA5}"/>
              </a:ext>
            </a:extLst>
          </p:cNvPr>
          <p:cNvSpPr txBox="1"/>
          <p:nvPr/>
        </p:nvSpPr>
        <p:spPr>
          <a:xfrm>
            <a:off x="5238045" y="263688"/>
            <a:ext cx="1219200" cy="523220"/>
          </a:xfrm>
          <a:prstGeom prst="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L’arte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E336508-537C-4752-BC82-9B9C01763CB1}"/>
              </a:ext>
            </a:extLst>
          </p:cNvPr>
          <p:cNvSpPr txBox="1"/>
          <p:nvPr/>
        </p:nvSpPr>
        <p:spPr>
          <a:xfrm>
            <a:off x="5520268" y="1151467"/>
            <a:ext cx="790222" cy="400110"/>
          </a:xfrm>
          <a:prstGeom prst="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non è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1C8EAC6-F4D5-464B-A2AB-6F5716D09AF2}"/>
              </a:ext>
            </a:extLst>
          </p:cNvPr>
          <p:cNvSpPr txBox="1"/>
          <p:nvPr/>
        </p:nvSpPr>
        <p:spPr>
          <a:xfrm>
            <a:off x="2201333" y="1817511"/>
            <a:ext cx="7518400" cy="954107"/>
          </a:xfrm>
          <a:prstGeom prst="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/>
              <a:t>espressione dell’</a:t>
            </a:r>
            <a:r>
              <a:rPr lang="it-IT" sz="2800" i="1" dirty="0"/>
              <a:t>Erlebnis</a:t>
            </a:r>
            <a:r>
              <a:rPr lang="it-IT" sz="2800" dirty="0"/>
              <a:t> (esperienza vissuta) di un artista geniale e oggetto dell’</a:t>
            </a:r>
            <a:r>
              <a:rPr lang="it-IT" sz="2800" i="1" dirty="0"/>
              <a:t>Erlebnis</a:t>
            </a:r>
            <a:r>
              <a:rPr lang="it-IT" sz="2800" dirty="0"/>
              <a:t> di un fruitore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91D1F12-9B68-4081-873E-A890ADCF203F}"/>
              </a:ext>
            </a:extLst>
          </p:cNvPr>
          <p:cNvSpPr txBox="1"/>
          <p:nvPr/>
        </p:nvSpPr>
        <p:spPr>
          <a:xfrm>
            <a:off x="5520268" y="3036711"/>
            <a:ext cx="790222" cy="400110"/>
          </a:xfrm>
          <a:prstGeom prst="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ma è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5C47340-588B-4221-A510-C68795C9EF83}"/>
              </a:ext>
            </a:extLst>
          </p:cNvPr>
          <p:cNvSpPr txBox="1"/>
          <p:nvPr/>
        </p:nvSpPr>
        <p:spPr>
          <a:xfrm>
            <a:off x="4188176" y="4165599"/>
            <a:ext cx="3070579" cy="461665"/>
          </a:xfrm>
          <a:prstGeom prst="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/>
              <a:t>autorappresentazione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4940C6D-050F-4914-A410-E205E09E3BA3}"/>
              </a:ext>
            </a:extLst>
          </p:cNvPr>
          <p:cNvSpPr txBox="1"/>
          <p:nvPr/>
        </p:nvSpPr>
        <p:spPr>
          <a:xfrm>
            <a:off x="7778045" y="4086383"/>
            <a:ext cx="2596446" cy="830997"/>
          </a:xfrm>
          <a:prstGeom prst="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esperienza come autocomprensione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4788689-5EF5-4AC5-819A-8A5B2AA35BB5}"/>
              </a:ext>
            </a:extLst>
          </p:cNvPr>
          <p:cNvSpPr txBox="1"/>
          <p:nvPr/>
        </p:nvSpPr>
        <p:spPr>
          <a:xfrm>
            <a:off x="666043" y="4233138"/>
            <a:ext cx="3070579" cy="461665"/>
          </a:xfrm>
          <a:prstGeom prst="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trasmutazione in forma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B56A925-AEB8-4A8D-9475-43B27EB15B66}"/>
              </a:ext>
            </a:extLst>
          </p:cNvPr>
          <p:cNvSpPr txBox="1"/>
          <p:nvPr/>
        </p:nvSpPr>
        <p:spPr>
          <a:xfrm>
            <a:off x="6626577" y="5770480"/>
            <a:ext cx="5294489" cy="461665"/>
          </a:xfrm>
          <a:prstGeom prst="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l’estetica deve risolversi nell’ermeneutica</a:t>
            </a: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28EA3F2D-F526-4B05-B8D1-A1CABBCD1414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5847645" y="786908"/>
            <a:ext cx="0" cy="3645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6CEE93AE-BCEC-4141-8FFC-70A0687D3CD7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>
            <a:off x="5915379" y="1551577"/>
            <a:ext cx="45154" cy="26593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5AC60261-F721-460F-9D7E-9164FAE46A38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5915379" y="2771618"/>
            <a:ext cx="45154" cy="2650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55E8A272-0CE5-4708-A80C-96104B65A69F}"/>
              </a:ext>
            </a:extLst>
          </p:cNvPr>
          <p:cNvCxnSpPr/>
          <p:nvPr/>
        </p:nvCxnSpPr>
        <p:spPr>
          <a:xfrm flipH="1">
            <a:off x="2472267" y="3429000"/>
            <a:ext cx="3048001" cy="80413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6E27D63E-2B88-466F-94A5-1CBAFEC7C256}"/>
              </a:ext>
            </a:extLst>
          </p:cNvPr>
          <p:cNvCxnSpPr>
            <a:stCxn id="5" idx="2"/>
          </p:cNvCxnSpPr>
          <p:nvPr/>
        </p:nvCxnSpPr>
        <p:spPr>
          <a:xfrm flipH="1">
            <a:off x="5847645" y="3436821"/>
            <a:ext cx="67734" cy="7287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C7BD56C2-C8A0-4C9E-AF0F-D71FC84F12A8}"/>
              </a:ext>
            </a:extLst>
          </p:cNvPr>
          <p:cNvCxnSpPr>
            <a:endCxn id="7" idx="0"/>
          </p:cNvCxnSpPr>
          <p:nvPr/>
        </p:nvCxnSpPr>
        <p:spPr>
          <a:xfrm>
            <a:off x="6310490" y="3429000"/>
            <a:ext cx="2765778" cy="65738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A3C7D38F-21DB-4BFE-ADBD-3F254E00D90D}"/>
              </a:ext>
            </a:extLst>
          </p:cNvPr>
          <p:cNvCxnSpPr>
            <a:endCxn id="9" idx="0"/>
          </p:cNvCxnSpPr>
          <p:nvPr/>
        </p:nvCxnSpPr>
        <p:spPr>
          <a:xfrm>
            <a:off x="9273821" y="4917380"/>
            <a:ext cx="1" cy="85310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215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8C32905-F295-474E-B4A6-6F73802D806A}"/>
              </a:ext>
            </a:extLst>
          </p:cNvPr>
          <p:cNvSpPr txBox="1"/>
          <p:nvPr/>
        </p:nvSpPr>
        <p:spPr>
          <a:xfrm>
            <a:off x="4346222" y="248355"/>
            <a:ext cx="3341511" cy="523220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Circolo ermeneutico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58E19EF-14FF-4CB2-B5A7-A9AE4C949EE3}"/>
              </a:ext>
            </a:extLst>
          </p:cNvPr>
          <p:cNvSpPr txBox="1"/>
          <p:nvPr/>
        </p:nvSpPr>
        <p:spPr>
          <a:xfrm>
            <a:off x="3815644" y="1128889"/>
            <a:ext cx="4560712" cy="830997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comprensione della parte in base al tutto e del tutto in base alle parti</a:t>
            </a:r>
          </a:p>
        </p:txBody>
      </p: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EE5D158C-1FA0-474A-8A1F-98A0DA6A3E2F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6016977" y="771575"/>
            <a:ext cx="1" cy="3573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9C40D14-B07A-40D1-8FBE-E23D6096B597}"/>
              </a:ext>
            </a:extLst>
          </p:cNvPr>
          <p:cNvSpPr txBox="1"/>
          <p:nvPr/>
        </p:nvSpPr>
        <p:spPr>
          <a:xfrm>
            <a:off x="4526845" y="2317200"/>
            <a:ext cx="4124786" cy="769441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200" dirty="0"/>
              <a:t>secondo </a:t>
            </a:r>
            <a:r>
              <a:rPr lang="it-IT" sz="2200" dirty="0" err="1"/>
              <a:t>Gadamer</a:t>
            </a:r>
            <a:r>
              <a:rPr lang="it-IT" sz="2200" dirty="0"/>
              <a:t> ha alla base il rapporto circolare tra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92F2969-2D34-4C77-9272-CEECD002AA78}"/>
              </a:ext>
            </a:extLst>
          </p:cNvPr>
          <p:cNvSpPr txBox="1"/>
          <p:nvPr/>
        </p:nvSpPr>
        <p:spPr>
          <a:xfrm>
            <a:off x="1083733" y="3872089"/>
            <a:ext cx="2822222" cy="1200329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l’interprete e la tradizione a cui esso appartiene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AF07F1F-09DF-4711-8EEC-C616854D5729}"/>
              </a:ext>
            </a:extLst>
          </p:cNvPr>
          <p:cNvSpPr txBox="1"/>
          <p:nvPr/>
        </p:nvSpPr>
        <p:spPr>
          <a:xfrm>
            <a:off x="6491111" y="3815644"/>
            <a:ext cx="3375378" cy="2308324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la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coscienza della determinazione storica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 (da cui derivano i pre-giudizi dell’interprete) e la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storia degli effetti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 (</a:t>
            </a:r>
            <a:r>
              <a:rPr lang="it-IT" sz="2400" i="1" dirty="0" err="1"/>
              <a:t>Wirkungsgeschichte</a:t>
            </a:r>
            <a:r>
              <a:rPr lang="it-IT" sz="2400" dirty="0"/>
              <a:t>)</a:t>
            </a: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CF27A54-150C-4A2A-B31D-2F953827D7B5}"/>
              </a:ext>
            </a:extLst>
          </p:cNvPr>
          <p:cNvCxnSpPr>
            <a:cxnSpLocks/>
          </p:cNvCxnSpPr>
          <p:nvPr/>
        </p:nvCxnSpPr>
        <p:spPr>
          <a:xfrm>
            <a:off x="6039555" y="1959886"/>
            <a:ext cx="0" cy="3573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8BA98388-CC9D-4070-990D-B3C107481006}"/>
              </a:ext>
            </a:extLst>
          </p:cNvPr>
          <p:cNvCxnSpPr/>
          <p:nvPr/>
        </p:nvCxnSpPr>
        <p:spPr>
          <a:xfrm flipH="1">
            <a:off x="3905955" y="3068767"/>
            <a:ext cx="2799644" cy="84700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39502D51-1860-43C4-9F56-F7AB5BAEFFF4}"/>
              </a:ext>
            </a:extLst>
          </p:cNvPr>
          <p:cNvCxnSpPr>
            <a:stCxn id="8" idx="3"/>
          </p:cNvCxnSpPr>
          <p:nvPr/>
        </p:nvCxnSpPr>
        <p:spPr>
          <a:xfrm>
            <a:off x="3905955" y="4472254"/>
            <a:ext cx="2585156" cy="6854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4133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EEE8655-B145-46A6-9537-A58E209F751E}"/>
              </a:ext>
            </a:extLst>
          </p:cNvPr>
          <p:cNvSpPr txBox="1"/>
          <p:nvPr/>
        </p:nvSpPr>
        <p:spPr>
          <a:xfrm>
            <a:off x="3996267" y="327378"/>
            <a:ext cx="4504266" cy="5232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L’"esperienza ermeneutica"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878F629-922A-4561-A3A5-1400F23C712A}"/>
              </a:ext>
            </a:extLst>
          </p:cNvPr>
          <p:cNvSpPr txBox="1"/>
          <p:nvPr/>
        </p:nvSpPr>
        <p:spPr>
          <a:xfrm>
            <a:off x="903111" y="2370667"/>
            <a:ext cx="3341511" cy="34163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è l’incontro dell’interprete con l’opera/l’evento da interpretare, incontro che avviene nell’ambito della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storia degli effetti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 di quest’opera/evento, che sarà portata avanti dall’interprete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B2FFE16-DB52-4A9E-9BA5-E969EC3CDF3D}"/>
              </a:ext>
            </a:extLst>
          </p:cNvPr>
          <p:cNvSpPr txBox="1"/>
          <p:nvPr/>
        </p:nvSpPr>
        <p:spPr>
          <a:xfrm>
            <a:off x="4752622" y="2370667"/>
            <a:ext cx="3194758" cy="378565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implica la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"</a:t>
            </a:r>
            <a:r>
              <a:rPr lang="it-IT" sz="2400" dirty="0"/>
              <a:t>fusione degli orizzonti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, cioè il collocarsi dell’interprete nell’orizzonte della tradizione che abbraccia sia l’orizzonte dell’interprete sia l’orizzonte dell’opera/dell’evento da interpretare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8161F68-F2D0-4CEA-AB62-008B1B15849E}"/>
              </a:ext>
            </a:extLst>
          </p:cNvPr>
          <p:cNvSpPr txBox="1"/>
          <p:nvPr/>
        </p:nvSpPr>
        <p:spPr>
          <a:xfrm>
            <a:off x="8500533" y="2370667"/>
            <a:ext cx="1986845" cy="193899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consente la distinzione tra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pre-giudizi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 veri 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pre-giudizi falsi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it-IT" sz="2400" dirty="0"/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B01EC943-21CE-4B51-8373-1CA1BE31B723}"/>
              </a:ext>
            </a:extLst>
          </p:cNvPr>
          <p:cNvCxnSpPr/>
          <p:nvPr/>
        </p:nvCxnSpPr>
        <p:spPr>
          <a:xfrm flipH="1">
            <a:off x="2901244" y="850598"/>
            <a:ext cx="2698045" cy="152006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86AB14D3-14EE-45C1-98BE-F26F2A7DCEC1}"/>
              </a:ext>
            </a:extLst>
          </p:cNvPr>
          <p:cNvCxnSpPr>
            <a:stCxn id="2" idx="2"/>
          </p:cNvCxnSpPr>
          <p:nvPr/>
        </p:nvCxnSpPr>
        <p:spPr>
          <a:xfrm flipH="1">
            <a:off x="6242755" y="850598"/>
            <a:ext cx="5645" cy="152006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A89988C-454F-4AF1-8F45-4D598E8DACF8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891866" y="850598"/>
            <a:ext cx="2602090" cy="152006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687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3F84F38-1C71-4B40-8747-1771DF5F4163}"/>
              </a:ext>
            </a:extLst>
          </p:cNvPr>
          <p:cNvSpPr txBox="1"/>
          <p:nvPr/>
        </p:nvSpPr>
        <p:spPr>
          <a:xfrm>
            <a:off x="916397" y="231673"/>
            <a:ext cx="9523828" cy="52322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circolo ermeneutico che si realizza nell’esperienza ermeneutica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8AAF63-6790-4849-81A2-B43DEE099277}"/>
              </a:ext>
            </a:extLst>
          </p:cNvPr>
          <p:cNvSpPr txBox="1"/>
          <p:nvPr/>
        </p:nvSpPr>
        <p:spPr>
          <a:xfrm>
            <a:off x="4831645" y="1072445"/>
            <a:ext cx="1004711" cy="40011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implica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112DE59-28F8-4F56-BAA5-F32B749A8995}"/>
              </a:ext>
            </a:extLst>
          </p:cNvPr>
          <p:cNvSpPr txBox="1"/>
          <p:nvPr/>
        </p:nvSpPr>
        <p:spPr>
          <a:xfrm>
            <a:off x="1095022" y="1772356"/>
            <a:ext cx="3544711" cy="830997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la riabilitazione del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pre-giudizio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 e della tradizione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D0B68AB-4225-4C13-8F73-28DBB09CDB3B}"/>
              </a:ext>
            </a:extLst>
          </p:cNvPr>
          <p:cNvSpPr txBox="1"/>
          <p:nvPr/>
        </p:nvSpPr>
        <p:spPr>
          <a:xfrm>
            <a:off x="6649156" y="1772356"/>
            <a:ext cx="2878666" cy="156966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l’estraneità e insieme la familiarità tra interpretante e interpretato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4EB18BE-9160-4798-B2B1-9691ECA6670D}"/>
              </a:ext>
            </a:extLst>
          </p:cNvPr>
          <p:cNvSpPr txBox="1"/>
          <p:nvPr/>
        </p:nvSpPr>
        <p:spPr>
          <a:xfrm>
            <a:off x="4696178" y="3931398"/>
            <a:ext cx="1964267" cy="40011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che portano alla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4046F12-A329-4AA2-94F2-A694EBAC4C84}"/>
              </a:ext>
            </a:extLst>
          </p:cNvPr>
          <p:cNvSpPr txBox="1"/>
          <p:nvPr/>
        </p:nvSpPr>
        <p:spPr>
          <a:xfrm>
            <a:off x="801511" y="5294826"/>
            <a:ext cx="3725333" cy="830997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fusione degli orizzonti (</a:t>
            </a:r>
            <a:r>
              <a:rPr lang="it-IT" sz="2400" i="1" dirty="0"/>
              <a:t>Horizontverschmelzung</a:t>
            </a:r>
            <a:r>
              <a:rPr lang="it-IT" sz="2400" dirty="0"/>
              <a:t>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54123AB-D471-4495-947E-CEA3E1F63CA2}"/>
              </a:ext>
            </a:extLst>
          </p:cNvPr>
          <p:cNvSpPr txBox="1"/>
          <p:nvPr/>
        </p:nvSpPr>
        <p:spPr>
          <a:xfrm>
            <a:off x="7574845" y="5294825"/>
            <a:ext cx="2686755" cy="830997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dialettica di domanda e risposta</a:t>
            </a: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BA5F8D9E-A33A-4BEF-91C8-3CF0F946FC6E}"/>
              </a:ext>
            </a:extLst>
          </p:cNvPr>
          <p:cNvCxnSpPr>
            <a:endCxn id="3" idx="0"/>
          </p:cNvCxnSpPr>
          <p:nvPr/>
        </p:nvCxnSpPr>
        <p:spPr>
          <a:xfrm flipH="1">
            <a:off x="5334001" y="782864"/>
            <a:ext cx="16932" cy="28958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D3FE7927-3FE1-4373-89D0-0C58DFF31573}"/>
              </a:ext>
            </a:extLst>
          </p:cNvPr>
          <p:cNvCxnSpPr/>
          <p:nvPr/>
        </p:nvCxnSpPr>
        <p:spPr>
          <a:xfrm flipH="1">
            <a:off x="4639733" y="1472555"/>
            <a:ext cx="191912" cy="2998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3A7F0667-01CD-458D-ADB3-99F0EA95D346}"/>
              </a:ext>
            </a:extLst>
          </p:cNvPr>
          <p:cNvCxnSpPr/>
          <p:nvPr/>
        </p:nvCxnSpPr>
        <p:spPr>
          <a:xfrm>
            <a:off x="5836356" y="1472555"/>
            <a:ext cx="824089" cy="28958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B65AE284-450E-4419-A900-4BB94F5608B3}"/>
              </a:ext>
            </a:extLst>
          </p:cNvPr>
          <p:cNvCxnSpPr/>
          <p:nvPr/>
        </p:nvCxnSpPr>
        <p:spPr>
          <a:xfrm>
            <a:off x="4255911" y="2603353"/>
            <a:ext cx="440267" cy="132804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89BFB2DB-A91C-440C-9EB8-470559C23C2D}"/>
              </a:ext>
            </a:extLst>
          </p:cNvPr>
          <p:cNvCxnSpPr>
            <a:stCxn id="5" idx="2"/>
          </p:cNvCxnSpPr>
          <p:nvPr/>
        </p:nvCxnSpPr>
        <p:spPr>
          <a:xfrm flipH="1">
            <a:off x="6660445" y="3342016"/>
            <a:ext cx="1428044" cy="5893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1BAFA0BC-498E-4DE9-A289-06220A6D5959}"/>
              </a:ext>
            </a:extLst>
          </p:cNvPr>
          <p:cNvCxnSpPr>
            <a:cxnSpLocks/>
          </p:cNvCxnSpPr>
          <p:nvPr/>
        </p:nvCxnSpPr>
        <p:spPr>
          <a:xfrm flipH="1">
            <a:off x="2957690" y="4331508"/>
            <a:ext cx="1738488" cy="96331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A23865A4-6668-4071-8664-10E0B92907E4}"/>
              </a:ext>
            </a:extLst>
          </p:cNvPr>
          <p:cNvCxnSpPr>
            <a:cxnSpLocks/>
          </p:cNvCxnSpPr>
          <p:nvPr/>
        </p:nvCxnSpPr>
        <p:spPr>
          <a:xfrm>
            <a:off x="6660445" y="4300731"/>
            <a:ext cx="2371013" cy="95871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40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29EE7E3-4207-4D43-B96B-2085F4AA540C}"/>
              </a:ext>
            </a:extLst>
          </p:cNvPr>
          <p:cNvSpPr txBox="1"/>
          <p:nvPr/>
        </p:nvSpPr>
        <p:spPr>
          <a:xfrm>
            <a:off x="5006622" y="237067"/>
            <a:ext cx="2178755" cy="52322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linguaggio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079DF3D-D2DB-4E63-85B0-0513BEC905B0}"/>
              </a:ext>
            </a:extLst>
          </p:cNvPr>
          <p:cNvSpPr txBox="1"/>
          <p:nvPr/>
        </p:nvSpPr>
        <p:spPr>
          <a:xfrm>
            <a:off x="169333" y="1931411"/>
            <a:ext cx="3160889" cy="830997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è autorappresentazione dell’essere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896D90C-9E7E-4CBF-8E6A-0C6FC773750B}"/>
              </a:ext>
            </a:extLst>
          </p:cNvPr>
          <p:cNvSpPr txBox="1"/>
          <p:nvPr/>
        </p:nvSpPr>
        <p:spPr>
          <a:xfrm>
            <a:off x="3973689" y="1931411"/>
            <a:ext cx="1851378" cy="461665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/>
              <a:t>è speculativo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7B9CB04-7BBD-43AF-A4BF-CA70DA45B071}"/>
              </a:ext>
            </a:extLst>
          </p:cNvPr>
          <p:cNvSpPr txBox="1"/>
          <p:nvPr/>
        </p:nvSpPr>
        <p:spPr>
          <a:xfrm>
            <a:off x="6468534" y="1931411"/>
            <a:ext cx="2111023" cy="1938992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si attua nel dialogo ovvero nella dialettica di domanda e risposta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16C3EE9-AA2C-4A06-B13B-65383BE7B6F3}"/>
              </a:ext>
            </a:extLst>
          </p:cNvPr>
          <p:cNvSpPr txBox="1"/>
          <p:nvPr/>
        </p:nvSpPr>
        <p:spPr>
          <a:xfrm>
            <a:off x="6152445" y="4921956"/>
            <a:ext cx="2743200" cy="156966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la dialettica (hegeliana) deve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riprendersi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 nell’ermeneutica</a:t>
            </a:r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87CCAF07-7841-4D60-92AF-AB329F906D64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7524045" y="3870403"/>
            <a:ext cx="1" cy="105155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E779075-98C7-4909-85E2-D09CDB9A149C}"/>
              </a:ext>
            </a:extLst>
          </p:cNvPr>
          <p:cNvSpPr txBox="1"/>
          <p:nvPr/>
        </p:nvSpPr>
        <p:spPr>
          <a:xfrm>
            <a:off x="9347198" y="1931411"/>
            <a:ext cx="2675469" cy="341632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è il medio dell’esperienza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 err="1"/>
              <a:t>extrametodica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sz="2400" dirty="0"/>
              <a:t> della verità (il tramite per accedere alla verità come manifestazione della cosa stessa)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C54A57C8-B127-4DA4-BAA0-AC335B9125A1}"/>
              </a:ext>
            </a:extLst>
          </p:cNvPr>
          <p:cNvCxnSpPr/>
          <p:nvPr/>
        </p:nvCxnSpPr>
        <p:spPr>
          <a:xfrm flipH="1">
            <a:off x="2520243" y="760287"/>
            <a:ext cx="2808113" cy="11711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20710DBD-096D-4F97-BCA2-0D67E98405B4}"/>
              </a:ext>
            </a:extLst>
          </p:cNvPr>
          <p:cNvCxnSpPr/>
          <p:nvPr/>
        </p:nvCxnSpPr>
        <p:spPr>
          <a:xfrm flipH="1">
            <a:off x="5328356" y="760287"/>
            <a:ext cx="395111" cy="11711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2D20B04B-9986-4879-A773-E61A59354A8B}"/>
              </a:ext>
            </a:extLst>
          </p:cNvPr>
          <p:cNvCxnSpPr/>
          <p:nvPr/>
        </p:nvCxnSpPr>
        <p:spPr>
          <a:xfrm>
            <a:off x="6366935" y="760287"/>
            <a:ext cx="942620" cy="11711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A68685B5-4181-46ED-8D18-50A62D6CD3B4}"/>
              </a:ext>
            </a:extLst>
          </p:cNvPr>
          <p:cNvCxnSpPr/>
          <p:nvPr/>
        </p:nvCxnSpPr>
        <p:spPr>
          <a:xfrm>
            <a:off x="6874933" y="760287"/>
            <a:ext cx="3527776" cy="11711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1485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339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7" baseType="lpstr">
      <vt:lpstr>Agency FB</vt:lpstr>
      <vt:lpstr>Arial</vt:lpstr>
      <vt:lpstr>Arial Narrow</vt:lpstr>
      <vt:lpstr>Book Antiqua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Rosa Maria Marafioti</dc:creator>
  <cp:lastModifiedBy>Rosa Maria Marafioti</cp:lastModifiedBy>
  <cp:revision>16</cp:revision>
  <dcterms:created xsi:type="dcterms:W3CDTF">2021-12-12T16:13:11Z</dcterms:created>
  <dcterms:modified xsi:type="dcterms:W3CDTF">2021-12-12T21:08:18Z</dcterms:modified>
</cp:coreProperties>
</file>