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3" r:id="rId2"/>
    <p:sldId id="256" r:id="rId3"/>
    <p:sldId id="257" r:id="rId4"/>
    <p:sldId id="258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7" r:id="rId18"/>
    <p:sldId id="281" r:id="rId19"/>
    <p:sldId id="282" r:id="rId20"/>
    <p:sldId id="287" r:id="rId21"/>
    <p:sldId id="283" r:id="rId22"/>
    <p:sldId id="279" r:id="rId23"/>
    <p:sldId id="288" r:id="rId24"/>
    <p:sldId id="284" r:id="rId25"/>
    <p:sldId id="286" r:id="rId26"/>
    <p:sldId id="291" r:id="rId27"/>
    <p:sldId id="274" r:id="rId28"/>
    <p:sldId id="275" r:id="rId29"/>
    <p:sldId id="27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6" autoAdjust="0"/>
    <p:restoredTop sz="94660"/>
  </p:normalViewPr>
  <p:slideViewPr>
    <p:cSldViewPr snapToGrid="0">
      <p:cViewPr varScale="1">
        <p:scale>
          <a:sx n="65" d="100"/>
          <a:sy n="65" d="100"/>
        </p:scale>
        <p:origin x="224" y="1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70FE1-0809-FE4E-B7CF-2B8B3394D367}" type="datetimeFigureOut">
              <a:rPr lang="it-IT" smtClean="0"/>
              <a:t>17/12/23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AB754-F283-434B-98D5-30024F086E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0689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DAC2B-32FB-42AE-86CE-6D146493E546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3332-0BB8-413F-8301-DC522A69D196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110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DAC2B-32FB-42AE-86CE-6D146493E546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3332-0BB8-413F-8301-DC522A69D196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96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DAC2B-32FB-42AE-86CE-6D146493E546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3332-0BB8-413F-8301-DC522A69D196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91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DAC2B-32FB-42AE-86CE-6D146493E546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3332-0BB8-413F-8301-DC522A69D196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329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DAC2B-32FB-42AE-86CE-6D146493E546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3332-0BB8-413F-8301-DC522A69D196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17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DAC2B-32FB-42AE-86CE-6D146493E546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3332-0BB8-413F-8301-DC522A69D196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52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DAC2B-32FB-42AE-86CE-6D146493E546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3332-0BB8-413F-8301-DC522A69D196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796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DAC2B-32FB-42AE-86CE-6D146493E546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3332-0BB8-413F-8301-DC522A69D196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977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DAC2B-32FB-42AE-86CE-6D146493E546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3332-0BB8-413F-8301-DC522A69D196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7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DAC2B-32FB-42AE-86CE-6D146493E546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3332-0BB8-413F-8301-DC522A69D196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318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DAC2B-32FB-42AE-86CE-6D146493E546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3332-0BB8-413F-8301-DC522A69D196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846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AC2B-32FB-42AE-86CE-6D146493E546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73332-0BB8-413F-8301-DC522A69D196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475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pj9Hp7Cxk_Y&amp;ab_channel=anndilek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dition.cnn.com/travel/article/flights-to-nowhere-qantas/index.html" TargetMode="External"/><Relationship Id="rId4" Type="http://schemas.openxmlformats.org/officeDocument/2006/relationships/hyperlink" Target="https://www.businessinsider.com/1973-oil-crisis-photos-2013-10?IR=T#others-were-more-ominous-10" TargetMode="External"/><Relationship Id="rId5" Type="http://schemas.openxmlformats.org/officeDocument/2006/relationships/hyperlink" Target="https://www.youtube.com/watch?v=7-Kis29TiTo&amp;ab_channel=FRANCE24English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83IVP1LxesU&amp;ab_channel=Eyefortrave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FDECH8Y91U&amp;ab_channel=CBCMoscow" TargetMode="External"/><Relationship Id="rId4" Type="http://schemas.openxmlformats.org/officeDocument/2006/relationships/hyperlink" Target="https://www.youtube.com/watch?v=_KRDUNY5TO8&amp;ab_channel=NowThisWorld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8vV1xaLCONw&amp;ab_channel=Netflix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travel.state.gov/content/travel/en/international-travel/emergencies/terrorism.html" TargetMode="External"/><Relationship Id="rId4" Type="http://schemas.openxmlformats.org/officeDocument/2006/relationships/hyperlink" Target="https://www.youtube.com/watch?v=_KRDUNY5TO8&amp;ab_channel=NowThisWorld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gov.uk/guidance/reduce-your-risk-from-terrorism-while-abroad#history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436" y="1237459"/>
            <a:ext cx="10515600" cy="1325563"/>
          </a:xfrm>
        </p:spPr>
        <p:txBody>
          <a:bodyPr/>
          <a:lstStyle/>
          <a:p>
            <a:pPr algn="ctr"/>
            <a:r>
              <a:rPr lang="en-GB" dirty="0" smtClean="0"/>
              <a:t>Cabinets of curiosities: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647" y="250666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u="sng" dirty="0" smtClean="0">
                <a:hlinkClick r:id="rId2"/>
              </a:rPr>
              <a:t>https</a:t>
            </a:r>
            <a:r>
              <a:rPr lang="en-GB" sz="2400" u="sng" dirty="0">
                <a:hlinkClick r:id="rId2"/>
              </a:rPr>
              <a:t>://</a:t>
            </a:r>
            <a:r>
              <a:rPr lang="en-GB" sz="2400" u="sng" dirty="0" smtClean="0">
                <a:hlinkClick r:id="rId2"/>
              </a:rPr>
              <a:t>www.youtube.com/watch?v=pj9Hp7Cxk_Y&amp;ab_channel=anndilek</a:t>
            </a:r>
            <a:endParaRPr lang="en-GB" sz="2400" u="sng" dirty="0" smtClean="0"/>
          </a:p>
          <a:p>
            <a:pPr marL="0" indent="0" algn="ctr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45605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329" y="5690161"/>
            <a:ext cx="10515600" cy="1325563"/>
          </a:xfrm>
        </p:spPr>
        <p:txBody>
          <a:bodyPr/>
          <a:lstStyle/>
          <a:p>
            <a:r>
              <a:rPr lang="it-IT" dirty="0" smtClean="0"/>
              <a:t>Johan </a:t>
            </a:r>
            <a:r>
              <a:rPr lang="it-IT" dirty="0" err="1" smtClean="0"/>
              <a:t>Zoffany</a:t>
            </a:r>
            <a:r>
              <a:rPr lang="it-IT" dirty="0" smtClean="0"/>
              <a:t> - The Tribuna degli Uffizi 1772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7616" y="211977"/>
            <a:ext cx="9667608" cy="5661717"/>
          </a:xfrm>
        </p:spPr>
      </p:pic>
    </p:spTree>
    <p:extLst>
      <p:ext uri="{BB962C8B-B14F-4D97-AF65-F5344CB8AC3E}">
        <p14:creationId xmlns:p14="http://schemas.microsoft.com/office/powerpoint/2010/main" val="1992783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12" y="5999443"/>
            <a:ext cx="11250706" cy="858557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Louis </a:t>
            </a:r>
            <a:r>
              <a:rPr lang="en-US" sz="2800" dirty="0" err="1" smtClean="0"/>
              <a:t>Ducros</a:t>
            </a:r>
            <a:r>
              <a:rPr lang="en-US" sz="2800" dirty="0" smtClean="0"/>
              <a:t> – </a:t>
            </a:r>
            <a:br>
              <a:rPr lang="en-US" sz="2800" dirty="0" smtClean="0"/>
            </a:br>
            <a:r>
              <a:rPr lang="en-US" sz="2800" dirty="0" smtClean="0"/>
              <a:t>The Grand Duke Paul and his Retinue in the forum </a:t>
            </a:r>
            <a:r>
              <a:rPr lang="en-US" sz="2800" dirty="0" err="1" smtClean="0"/>
              <a:t>Romanum</a:t>
            </a:r>
            <a:r>
              <a:rPr lang="en-US" sz="2800" dirty="0" smtClean="0"/>
              <a:t>, 1782</a:t>
            </a:r>
            <a:endParaRPr lang="en-GB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8" y="158188"/>
            <a:ext cx="7827069" cy="5694193"/>
          </a:xfrm>
        </p:spPr>
      </p:pic>
    </p:spTree>
    <p:extLst>
      <p:ext uri="{BB962C8B-B14F-4D97-AF65-F5344CB8AC3E}">
        <p14:creationId xmlns:p14="http://schemas.microsoft.com/office/powerpoint/2010/main" val="48660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4036" y="5636372"/>
            <a:ext cx="10515600" cy="1325563"/>
          </a:xfrm>
        </p:spPr>
        <p:txBody>
          <a:bodyPr>
            <a:normAutofit/>
          </a:bodyPr>
          <a:lstStyle/>
          <a:p>
            <a:r>
              <a:rPr lang="it-IT" sz="3600" dirty="0" err="1" smtClean="0"/>
              <a:t>Pannini</a:t>
            </a:r>
            <a:r>
              <a:rPr lang="it-IT" sz="3600" dirty="0" smtClean="0"/>
              <a:t> Giovanni Paolo - </a:t>
            </a:r>
            <a:r>
              <a:rPr lang="it-IT" sz="3600" dirty="0" err="1" smtClean="0"/>
              <a:t>Views</a:t>
            </a:r>
            <a:r>
              <a:rPr lang="it-IT" sz="3600" dirty="0" smtClean="0"/>
              <a:t> of Ancient Rome 1755</a:t>
            </a:r>
            <a:endParaRPr lang="en-GB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852" y="117848"/>
            <a:ext cx="7798842" cy="5597151"/>
          </a:xfrm>
        </p:spPr>
      </p:pic>
    </p:spTree>
    <p:extLst>
      <p:ext uri="{BB962C8B-B14F-4D97-AF65-F5344CB8AC3E}">
        <p14:creationId xmlns:p14="http://schemas.microsoft.com/office/powerpoint/2010/main" val="2083975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223" y="5532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dirty="0" smtClean="0"/>
              <a:t>Pierre </a:t>
            </a:r>
            <a:r>
              <a:rPr lang="en-GB" sz="3600" dirty="0" err="1" smtClean="0"/>
              <a:t>Volaire</a:t>
            </a:r>
            <a:r>
              <a:rPr lang="en-GB" sz="3600" dirty="0" smtClean="0"/>
              <a:t> – </a:t>
            </a:r>
            <a:br>
              <a:rPr lang="en-GB" sz="3600" dirty="0" smtClean="0"/>
            </a:br>
            <a:r>
              <a:rPr lang="en-GB" sz="3600" dirty="0" smtClean="0"/>
              <a:t>The Eruption of Vesuvius from </a:t>
            </a:r>
            <a:r>
              <a:rPr lang="en-GB" sz="3600" dirty="0" err="1" smtClean="0"/>
              <a:t>Atrio</a:t>
            </a:r>
            <a:r>
              <a:rPr lang="en-GB" sz="3600" dirty="0"/>
              <a:t> </a:t>
            </a:r>
            <a:r>
              <a:rPr lang="en-GB" sz="3600" dirty="0" smtClean="0"/>
              <a:t>del </a:t>
            </a:r>
            <a:r>
              <a:rPr lang="en-GB" sz="3600" dirty="0" err="1" smtClean="0"/>
              <a:t>Cavallo</a:t>
            </a:r>
            <a:r>
              <a:rPr lang="en-GB" sz="3600" dirty="0" smtClean="0"/>
              <a:t> 1774</a:t>
            </a:r>
            <a:endParaRPr lang="en-GB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22" y="117849"/>
            <a:ext cx="10929633" cy="5234080"/>
          </a:xfrm>
        </p:spPr>
      </p:pic>
    </p:spTree>
    <p:extLst>
      <p:ext uri="{BB962C8B-B14F-4D97-AF65-F5344CB8AC3E}">
        <p14:creationId xmlns:p14="http://schemas.microsoft.com/office/powerpoint/2010/main" val="3422913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0600" y="2745254"/>
            <a:ext cx="4863353" cy="370933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Richard Wilson – </a:t>
            </a:r>
            <a:br>
              <a:rPr lang="en-US" sz="2800" dirty="0" smtClean="0"/>
            </a:br>
            <a:r>
              <a:rPr lang="en-US" sz="2800" dirty="0" smtClean="0"/>
              <a:t>Tivoli The Temple of </a:t>
            </a:r>
            <a:br>
              <a:rPr lang="en-US" sz="2800" dirty="0" smtClean="0"/>
            </a:br>
            <a:r>
              <a:rPr lang="en-US" sz="2800" dirty="0" smtClean="0"/>
              <a:t>the Sibyl and </a:t>
            </a:r>
            <a:r>
              <a:rPr lang="en-US" sz="2800" dirty="0" err="1" smtClean="0"/>
              <a:t>Campagna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smtClean="0"/>
              <a:t>1752</a:t>
            </a:r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1" y="242048"/>
            <a:ext cx="8321878" cy="638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58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458" y="5532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Pius VI Accompanying Gustav III of Sweden on a visit to the </a:t>
            </a:r>
            <a:br>
              <a:rPr lang="en-US" sz="2800" dirty="0" smtClean="0"/>
            </a:br>
            <a:r>
              <a:rPr lang="en-US" sz="2800" dirty="0" err="1" smtClean="0"/>
              <a:t>Museo</a:t>
            </a:r>
            <a:r>
              <a:rPr lang="en-US" sz="2800" dirty="0" smtClean="0"/>
              <a:t> </a:t>
            </a:r>
            <a:r>
              <a:rPr lang="en-US" sz="2800" dirty="0" err="1" smtClean="0"/>
              <a:t>Pio</a:t>
            </a:r>
            <a:r>
              <a:rPr lang="en-US" sz="2800" dirty="0" smtClean="0"/>
              <a:t> - </a:t>
            </a:r>
            <a:r>
              <a:rPr lang="en-US" sz="2800" dirty="0" err="1" smtClean="0"/>
              <a:t>Clementino</a:t>
            </a:r>
            <a:r>
              <a:rPr lang="en-US" sz="2800" dirty="0" smtClean="0"/>
              <a:t>, </a:t>
            </a:r>
            <a:r>
              <a:rPr lang="en-US" sz="2800" dirty="0" err="1" smtClean="0"/>
              <a:t>Benigne</a:t>
            </a:r>
            <a:r>
              <a:rPr lang="en-US" sz="2800" dirty="0" smtClean="0"/>
              <a:t> </a:t>
            </a:r>
            <a:r>
              <a:rPr lang="en-US" sz="2800" dirty="0" err="1" smtClean="0"/>
              <a:t>Gagnereaux</a:t>
            </a:r>
            <a:r>
              <a:rPr lang="en-US" sz="2800" dirty="0" smtClean="0"/>
              <a:t> 1786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753" y="122986"/>
            <a:ext cx="8449007" cy="55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39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0176" y="553243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Venice </a:t>
            </a:r>
            <a:r>
              <a:rPr lang="en-US" sz="4000" dirty="0" err="1" smtClean="0"/>
              <a:t>Regata</a:t>
            </a:r>
            <a:r>
              <a:rPr lang="en-US" sz="4000" dirty="0" smtClean="0"/>
              <a:t> in </a:t>
            </a:r>
            <a:r>
              <a:rPr lang="en-US" sz="4000" dirty="0" err="1" smtClean="0"/>
              <a:t>honour</a:t>
            </a:r>
            <a:r>
              <a:rPr lang="en-US" sz="4000" dirty="0" smtClean="0"/>
              <a:t> of Duke of York</a:t>
            </a:r>
            <a:endParaRPr lang="en-GB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1074" y="147916"/>
            <a:ext cx="8677878" cy="5647766"/>
          </a:xfrm>
        </p:spPr>
      </p:pic>
    </p:spTree>
    <p:extLst>
      <p:ext uri="{BB962C8B-B14F-4D97-AF65-F5344CB8AC3E}">
        <p14:creationId xmlns:p14="http://schemas.microsoft.com/office/powerpoint/2010/main" val="2912330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319" b="5605"/>
          <a:stretch/>
        </p:blipFill>
        <p:spPr>
          <a:xfrm>
            <a:off x="3206485" y="94129"/>
            <a:ext cx="5063456" cy="6609924"/>
          </a:xfrm>
        </p:spPr>
      </p:pic>
    </p:spTree>
    <p:extLst>
      <p:ext uri="{BB962C8B-B14F-4D97-AF65-F5344CB8AC3E}">
        <p14:creationId xmlns:p14="http://schemas.microsoft.com/office/powerpoint/2010/main" val="939242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282" y="0"/>
            <a:ext cx="10515600" cy="1325563"/>
          </a:xfrm>
        </p:spPr>
        <p:txBody>
          <a:bodyPr/>
          <a:lstStyle/>
          <a:p>
            <a:pPr algn="ctr"/>
            <a:r>
              <a:rPr lang="en-GB" dirty="0" smtClean="0"/>
              <a:t>Touring Club </a:t>
            </a:r>
            <a:r>
              <a:rPr lang="en-GB" dirty="0" err="1" smtClean="0"/>
              <a:t>Italiano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412" y="3415553"/>
            <a:ext cx="4229286" cy="3262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72" y="1704414"/>
            <a:ext cx="6897332" cy="328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43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7" y="4464424"/>
            <a:ext cx="5177117" cy="2393576"/>
          </a:xfrm>
        </p:spPr>
        <p:txBody>
          <a:bodyPr/>
          <a:lstStyle/>
          <a:p>
            <a:pPr algn="ctr"/>
            <a:r>
              <a:rPr lang="en-GB" dirty="0" smtClean="0"/>
              <a:t>Women at the seaside, 1930s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71" y="2258014"/>
            <a:ext cx="6070569" cy="459998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765" y="248790"/>
            <a:ext cx="5205475" cy="394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85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7788" y="5862637"/>
            <a:ext cx="9144000" cy="860893"/>
          </a:xfrm>
        </p:spPr>
        <p:txBody>
          <a:bodyPr>
            <a:normAutofit/>
          </a:bodyPr>
          <a:lstStyle/>
          <a:p>
            <a:r>
              <a:rPr lang="en-GB" sz="3600" dirty="0" smtClean="0"/>
              <a:t>Ancient diver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36" y="261777"/>
            <a:ext cx="10058400" cy="56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33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10" y="122948"/>
            <a:ext cx="5189689" cy="6579787"/>
          </a:xfrm>
        </p:spPr>
      </p:pic>
    </p:spTree>
    <p:extLst>
      <p:ext uri="{BB962C8B-B14F-4D97-AF65-F5344CB8AC3E}">
        <p14:creationId xmlns:p14="http://schemas.microsoft.com/office/powerpoint/2010/main" val="3908265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9894" y="5822576"/>
            <a:ext cx="10439400" cy="1035424"/>
          </a:xfrm>
        </p:spPr>
        <p:txBody>
          <a:bodyPr/>
          <a:lstStyle/>
          <a:p>
            <a:pPr algn="ctr"/>
            <a:r>
              <a:rPr lang="en-GB" dirty="0" smtClean="0"/>
              <a:t>1938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06" y="0"/>
            <a:ext cx="7079099" cy="5652304"/>
          </a:xfrm>
        </p:spPr>
      </p:pic>
    </p:spTree>
    <p:extLst>
      <p:ext uri="{BB962C8B-B14F-4D97-AF65-F5344CB8AC3E}">
        <p14:creationId xmlns:p14="http://schemas.microsoft.com/office/powerpoint/2010/main" val="2178122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52448" y="2126690"/>
            <a:ext cx="3908611" cy="4381686"/>
          </a:xfrm>
        </p:spPr>
        <p:txBody>
          <a:bodyPr/>
          <a:lstStyle/>
          <a:p>
            <a:r>
              <a:rPr lang="en-GB" dirty="0"/>
              <a:t>Fiat workers </a:t>
            </a:r>
            <a:r>
              <a:rPr lang="en-GB" dirty="0" smtClean="0"/>
              <a:t>on excursion, </a:t>
            </a:r>
            <a:r>
              <a:rPr lang="en-GB" dirty="0"/>
              <a:t>1962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3" t="-128"/>
          <a:stretch/>
        </p:blipFill>
        <p:spPr>
          <a:xfrm>
            <a:off x="0" y="-12700"/>
            <a:ext cx="6494463" cy="6870700"/>
          </a:xfrm>
        </p:spPr>
      </p:pic>
    </p:spTree>
    <p:extLst>
      <p:ext uri="{BB962C8B-B14F-4D97-AF65-F5344CB8AC3E}">
        <p14:creationId xmlns:p14="http://schemas.microsoft.com/office/powerpoint/2010/main" val="1353315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860" y="5532437"/>
            <a:ext cx="10515600" cy="1325563"/>
          </a:xfrm>
        </p:spPr>
        <p:txBody>
          <a:bodyPr/>
          <a:lstStyle/>
          <a:p>
            <a:pPr algn="ctr"/>
            <a:r>
              <a:rPr lang="en-GB" dirty="0" err="1"/>
              <a:t>Autostrada</a:t>
            </a:r>
            <a:r>
              <a:rPr lang="en-GB" dirty="0"/>
              <a:t> del Sole, 1969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52" y="0"/>
            <a:ext cx="5700647" cy="5755043"/>
          </a:xfrm>
        </p:spPr>
      </p:pic>
    </p:spTree>
    <p:extLst>
      <p:ext uri="{BB962C8B-B14F-4D97-AF65-F5344CB8AC3E}">
        <p14:creationId xmlns:p14="http://schemas.microsoft.com/office/powerpoint/2010/main" val="1862381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0"/>
            <a:ext cx="10693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89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4976" y="1171948"/>
            <a:ext cx="5750859" cy="4744757"/>
          </a:xfrm>
        </p:spPr>
        <p:txBody>
          <a:bodyPr/>
          <a:lstStyle/>
          <a:p>
            <a:pPr algn="ctr"/>
            <a:r>
              <a:rPr lang="en-GB" dirty="0" smtClean="0"/>
              <a:t>Venice in Las Vegas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33" y="211977"/>
            <a:ext cx="5178373" cy="6523847"/>
          </a:xfrm>
        </p:spPr>
      </p:pic>
    </p:spTree>
    <p:extLst>
      <p:ext uri="{BB962C8B-B14F-4D97-AF65-F5344CB8AC3E}">
        <p14:creationId xmlns:p14="http://schemas.microsoft.com/office/powerpoint/2010/main" val="1240243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8" y="1800804"/>
            <a:ext cx="4840941" cy="45686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811" y="296713"/>
            <a:ext cx="5905835" cy="426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69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258" y="669177"/>
            <a:ext cx="11143129" cy="5691281"/>
          </a:xfrm>
        </p:spPr>
        <p:txBody>
          <a:bodyPr>
            <a:normAutofit fontScale="85000" lnSpcReduction="20000"/>
          </a:bodyPr>
          <a:lstStyle/>
          <a:p>
            <a:r>
              <a:rPr lang="en-GB" dirty="0" err="1"/>
              <a:t>Timelapse</a:t>
            </a:r>
            <a:r>
              <a:rPr lang="en-GB" dirty="0"/>
              <a:t> of travel and </a:t>
            </a:r>
            <a:r>
              <a:rPr lang="en-GB" dirty="0" smtClean="0"/>
              <a:t>motion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2400" u="sng" dirty="0">
                <a:hlinkClick r:id="rId2"/>
              </a:rPr>
              <a:t>https://</a:t>
            </a:r>
            <a:r>
              <a:rPr lang="en-GB" sz="2400" u="sng" dirty="0" smtClean="0">
                <a:hlinkClick r:id="rId2"/>
              </a:rPr>
              <a:t>www.youtube.com/watch?v=83IVP1LxesU&amp;ab_channel=Eyefortravel</a:t>
            </a:r>
            <a:endParaRPr lang="en-GB" sz="2400" u="sng" dirty="0" smtClean="0"/>
          </a:p>
          <a:p>
            <a:pPr marL="0" indent="0">
              <a:buNone/>
            </a:pPr>
            <a:endParaRPr lang="en-GB" sz="2400" u="sng" dirty="0"/>
          </a:p>
          <a:p>
            <a:r>
              <a:rPr lang="en-GB" dirty="0" smtClean="0"/>
              <a:t>A </a:t>
            </a:r>
            <a:r>
              <a:rPr lang="en-GB" dirty="0"/>
              <a:t>flight to nowhere:</a:t>
            </a:r>
          </a:p>
          <a:p>
            <a:pPr marL="0" indent="0">
              <a:buNone/>
            </a:pPr>
            <a:r>
              <a:rPr lang="en-GB" sz="2400" u="sng" dirty="0">
                <a:hlinkClick r:id="rId3"/>
              </a:rPr>
              <a:t>https://</a:t>
            </a:r>
            <a:r>
              <a:rPr lang="en-GB" sz="2400" u="sng" dirty="0" smtClean="0">
                <a:hlinkClick r:id="rId3"/>
              </a:rPr>
              <a:t>edition.cnn.com/travel/article/flights-to-nowhere-qantas/index.html</a:t>
            </a:r>
            <a:endParaRPr lang="en-GB" sz="2400" u="sng" dirty="0" smtClean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b="1" dirty="0"/>
              <a:t>Transport clashes in the globalized world</a:t>
            </a:r>
            <a:r>
              <a:rPr lang="en-GB" b="1" dirty="0" smtClean="0"/>
              <a:t>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Oil shock 1973:</a:t>
            </a:r>
          </a:p>
          <a:p>
            <a:pPr marL="0" indent="0">
              <a:buNone/>
            </a:pPr>
            <a:r>
              <a:rPr lang="en-GB" u="sng" dirty="0">
                <a:hlinkClick r:id="rId4"/>
              </a:rPr>
              <a:t>https://www.businessinsider.com/1973-oil-crisis-photos-2013-10?IR=T#others-were-more-ominous-10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 err="1"/>
              <a:t>Covid</a:t>
            </a:r>
            <a:r>
              <a:rPr lang="en-GB" dirty="0"/>
              <a:t> 19, empty skies:</a:t>
            </a:r>
          </a:p>
          <a:p>
            <a:pPr marL="0" indent="0">
              <a:buNone/>
            </a:pPr>
            <a:r>
              <a:rPr lang="en-GB" sz="2400" u="sng" dirty="0">
                <a:hlinkClick r:id="rId5"/>
              </a:rPr>
              <a:t>https://</a:t>
            </a:r>
            <a:r>
              <a:rPr lang="en-GB" sz="2400" u="sng" dirty="0" smtClean="0">
                <a:hlinkClick r:id="rId5"/>
              </a:rPr>
              <a:t>www.youtube.com/watch?v=7-Kis29TiTo&amp;ab_channel=FRANCE24English</a:t>
            </a:r>
            <a:endParaRPr lang="en-GB" sz="2400" u="sng" dirty="0" smtClean="0"/>
          </a:p>
          <a:p>
            <a:pPr marL="0" indent="0">
              <a:buNone/>
            </a:pPr>
            <a:endParaRPr lang="en-GB" sz="2400" u="sng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4403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0624" y="566830"/>
            <a:ext cx="10515600" cy="1325563"/>
          </a:xfrm>
        </p:spPr>
        <p:txBody>
          <a:bodyPr/>
          <a:lstStyle/>
          <a:p>
            <a:pPr algn="ctr"/>
            <a:r>
              <a:rPr lang="en-GB" b="1" dirty="0" smtClean="0"/>
              <a:t>Dark Tourism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306" y="2094566"/>
            <a:ext cx="10515600" cy="4351338"/>
          </a:xfrm>
        </p:spPr>
        <p:txBody>
          <a:bodyPr/>
          <a:lstStyle/>
          <a:p>
            <a:r>
              <a:rPr lang="en-GB" sz="2400" u="sng" dirty="0" smtClean="0">
                <a:hlinkClick r:id="rId2"/>
              </a:rPr>
              <a:t>https</a:t>
            </a:r>
            <a:r>
              <a:rPr lang="en-GB" sz="2400" u="sng" dirty="0">
                <a:hlinkClick r:id="rId2"/>
              </a:rPr>
              <a:t>://www.youtube.com/watch?v=8vV1xaLCONw&amp;ab_channel=Netflix</a:t>
            </a:r>
            <a:endParaRPr lang="en-GB" sz="2400" dirty="0"/>
          </a:p>
          <a:p>
            <a:r>
              <a:rPr lang="en-GB" sz="2400" u="sng" dirty="0">
                <a:hlinkClick r:id="rId3"/>
              </a:rPr>
              <a:t>https://www.youtube.com/watch?v=DFDECH8Y91U&amp;ab_channel=CBCMoscow</a:t>
            </a:r>
            <a:endParaRPr lang="en-GB" sz="2400" dirty="0"/>
          </a:p>
          <a:p>
            <a:r>
              <a:rPr lang="en-GB" sz="2400" u="sng" dirty="0">
                <a:hlinkClick r:id="rId4"/>
              </a:rPr>
              <a:t>https://www.youtube.com/watch?v=_KRDUNY5TO8&amp;ab_channel=NowThisWorld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42147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/>
              <a:t>Terrorism and travel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u="sng" dirty="0" smtClean="0">
                <a:hlinkClick r:id="rId2"/>
              </a:rPr>
              <a:t>https</a:t>
            </a:r>
            <a:r>
              <a:rPr lang="en-GB" sz="2400" u="sng" dirty="0">
                <a:hlinkClick r:id="rId2"/>
              </a:rPr>
              <a:t>://www.gov.uk/guidance/reduce-your-risk-from-terrorism-while-abroad#history</a:t>
            </a:r>
            <a:endParaRPr lang="en-GB" sz="2400" dirty="0"/>
          </a:p>
          <a:p>
            <a:r>
              <a:rPr lang="en-GB" sz="2400" u="sng" dirty="0">
                <a:hlinkClick r:id="rId3"/>
              </a:rPr>
              <a:t>https://travel.state.gov/content/travel/en/international-travel/emergencies/terrorism.html</a:t>
            </a:r>
            <a:endParaRPr lang="en-GB" sz="2400" dirty="0"/>
          </a:p>
          <a:p>
            <a:r>
              <a:rPr lang="en-GB" sz="2400" u="sng" dirty="0">
                <a:hlinkClick r:id="rId4"/>
              </a:rPr>
              <a:t>https://www.youtube.com/watch?v=_KRDUNY5TO8&amp;ab_channel=NowThisWorld</a:t>
            </a:r>
            <a:endParaRPr lang="en-GB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4978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412" y="5286749"/>
            <a:ext cx="10515600" cy="1325563"/>
          </a:xfrm>
        </p:spPr>
        <p:txBody>
          <a:bodyPr/>
          <a:lstStyle/>
          <a:p>
            <a:pPr algn="ctr"/>
            <a:r>
              <a:rPr lang="en-GB" dirty="0" smtClean="0"/>
              <a:t>Ancient Roman bikinis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82" y="223028"/>
            <a:ext cx="8781577" cy="5034771"/>
          </a:xfrm>
        </p:spPr>
      </p:pic>
    </p:spTree>
    <p:extLst>
      <p:ext uri="{BB962C8B-B14F-4D97-AF65-F5344CB8AC3E}">
        <p14:creationId xmlns:p14="http://schemas.microsoft.com/office/powerpoint/2010/main" val="1996442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3237" y="4195482"/>
            <a:ext cx="4903694" cy="2245659"/>
          </a:xfrm>
        </p:spPr>
        <p:txBody>
          <a:bodyPr/>
          <a:lstStyle/>
          <a:p>
            <a:r>
              <a:rPr lang="en-GB" dirty="0" smtClean="0"/>
              <a:t>Angelica Kauffman - Self portrait 1787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5" y="94129"/>
            <a:ext cx="4744402" cy="6557708"/>
          </a:xfrm>
        </p:spPr>
      </p:pic>
    </p:spTree>
    <p:extLst>
      <p:ext uri="{BB962C8B-B14F-4D97-AF65-F5344CB8AC3E}">
        <p14:creationId xmlns:p14="http://schemas.microsoft.com/office/powerpoint/2010/main" val="3830627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741" y="3283136"/>
            <a:ext cx="5078506" cy="2095687"/>
          </a:xfrm>
        </p:spPr>
        <p:txBody>
          <a:bodyPr/>
          <a:lstStyle/>
          <a:p>
            <a:r>
              <a:rPr lang="en-GB" dirty="0" err="1" smtClean="0"/>
              <a:t>Eilliam</a:t>
            </a:r>
            <a:r>
              <a:rPr lang="en-GB" dirty="0" smtClean="0"/>
              <a:t> Wordsworth- Il </a:t>
            </a:r>
            <a:r>
              <a:rPr lang="en-GB" dirty="0" err="1" smtClean="0"/>
              <a:t>Preludio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96" y="346447"/>
            <a:ext cx="3753081" cy="6362841"/>
          </a:xfrm>
        </p:spPr>
      </p:pic>
    </p:spTree>
    <p:extLst>
      <p:ext uri="{BB962C8B-B14F-4D97-AF65-F5344CB8AC3E}">
        <p14:creationId xmlns:p14="http://schemas.microsoft.com/office/powerpoint/2010/main" val="1632978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8694" y="2409077"/>
            <a:ext cx="4459941" cy="4099299"/>
          </a:xfrm>
        </p:spPr>
        <p:txBody>
          <a:bodyPr/>
          <a:lstStyle/>
          <a:p>
            <a:r>
              <a:rPr lang="en-US" dirty="0" smtClean="0"/>
              <a:t>Gavin Hamilton - The 8th Duke of Hamilton with dr. John Moore and Ensign Moore 1775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9" y="265767"/>
            <a:ext cx="5017918" cy="6363634"/>
          </a:xfrm>
        </p:spPr>
      </p:pic>
    </p:spTree>
    <p:extLst>
      <p:ext uri="{BB962C8B-B14F-4D97-AF65-F5344CB8AC3E}">
        <p14:creationId xmlns:p14="http://schemas.microsoft.com/office/powerpoint/2010/main" val="2172065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742" y="5811184"/>
            <a:ext cx="7364506" cy="724087"/>
          </a:xfrm>
        </p:spPr>
        <p:txBody>
          <a:bodyPr/>
          <a:lstStyle/>
          <a:p>
            <a:r>
              <a:rPr lang="en-GB" dirty="0" smtClean="0"/>
              <a:t>Goethe in the </a:t>
            </a:r>
            <a:r>
              <a:rPr lang="en-GB" dirty="0" err="1" smtClean="0"/>
              <a:t>Campagna</a:t>
            </a:r>
            <a:r>
              <a:rPr lang="en-GB" dirty="0" smtClean="0"/>
              <a:t> 1848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7323" y="198529"/>
            <a:ext cx="6815619" cy="5374431"/>
          </a:xfrm>
        </p:spPr>
      </p:pic>
    </p:spTree>
    <p:extLst>
      <p:ext uri="{BB962C8B-B14F-4D97-AF65-F5344CB8AC3E}">
        <p14:creationId xmlns:p14="http://schemas.microsoft.com/office/powerpoint/2010/main" val="3303743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612" y="3673101"/>
            <a:ext cx="6046694" cy="2889063"/>
          </a:xfrm>
        </p:spPr>
        <p:txBody>
          <a:bodyPr/>
          <a:lstStyle/>
          <a:p>
            <a:r>
              <a:rPr lang="en-US" dirty="0" smtClean="0"/>
              <a:t>Jacob More –</a:t>
            </a:r>
            <a:br>
              <a:rPr lang="en-US" dirty="0" smtClean="0"/>
            </a:br>
            <a:r>
              <a:rPr lang="en-US" dirty="0" smtClean="0"/>
              <a:t>Self portrait </a:t>
            </a:r>
            <a:br>
              <a:rPr lang="en-US" dirty="0" smtClean="0"/>
            </a:br>
            <a:r>
              <a:rPr lang="en-US" dirty="0" smtClean="0"/>
              <a:t>1783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047" y="198531"/>
            <a:ext cx="4773746" cy="6418424"/>
          </a:xfrm>
        </p:spPr>
      </p:pic>
    </p:spTree>
    <p:extLst>
      <p:ext uri="{BB962C8B-B14F-4D97-AF65-F5344CB8AC3E}">
        <p14:creationId xmlns:p14="http://schemas.microsoft.com/office/powerpoint/2010/main" val="865912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532437"/>
            <a:ext cx="10515600" cy="1325563"/>
          </a:xfrm>
        </p:spPr>
        <p:txBody>
          <a:bodyPr/>
          <a:lstStyle/>
          <a:p>
            <a:r>
              <a:rPr lang="en-GB" dirty="0" err="1" smtClean="0"/>
              <a:t>Jakob</a:t>
            </a:r>
            <a:r>
              <a:rPr lang="en-GB" dirty="0" smtClean="0"/>
              <a:t> Philipp </a:t>
            </a:r>
            <a:r>
              <a:rPr lang="en-GB" dirty="0" err="1" smtClean="0"/>
              <a:t>Hackert</a:t>
            </a:r>
            <a:r>
              <a:rPr lang="en-GB" dirty="0" smtClean="0"/>
              <a:t> - Lake </a:t>
            </a:r>
            <a:r>
              <a:rPr lang="en-GB" dirty="0" err="1" smtClean="0"/>
              <a:t>Avernus</a:t>
            </a:r>
            <a:r>
              <a:rPr lang="en-GB" dirty="0" smtClean="0"/>
              <a:t> 1800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871" y="282105"/>
            <a:ext cx="7212375" cy="5347235"/>
          </a:xfrm>
        </p:spPr>
      </p:pic>
    </p:spTree>
    <p:extLst>
      <p:ext uri="{BB962C8B-B14F-4D97-AF65-F5344CB8AC3E}">
        <p14:creationId xmlns:p14="http://schemas.microsoft.com/office/powerpoint/2010/main" val="451240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191</Words>
  <Application>Microsoft Macintosh PowerPoint</Application>
  <PresentationFormat>Widescreen</PresentationFormat>
  <Paragraphs>45</Paragraphs>
  <Slides>29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3" baseType="lpstr">
      <vt:lpstr>Calibri</vt:lpstr>
      <vt:lpstr>Calibri Light</vt:lpstr>
      <vt:lpstr>Arial</vt:lpstr>
      <vt:lpstr>Office Theme</vt:lpstr>
      <vt:lpstr>Cabinets of curiosities: </vt:lpstr>
      <vt:lpstr>Ancient diver</vt:lpstr>
      <vt:lpstr>Ancient Roman bikinis</vt:lpstr>
      <vt:lpstr>Angelica Kauffman - Self portrait 1787</vt:lpstr>
      <vt:lpstr>Eilliam Wordsworth- Il Preludio</vt:lpstr>
      <vt:lpstr>Gavin Hamilton - The 8th Duke of Hamilton with dr. John Moore and Ensign Moore 1775</vt:lpstr>
      <vt:lpstr>Goethe in the Campagna 1848</vt:lpstr>
      <vt:lpstr>Jacob More – Self portrait  1783</vt:lpstr>
      <vt:lpstr>Jakob Philipp Hackert - Lake Avernus 1800</vt:lpstr>
      <vt:lpstr>Johan Zoffany - The Tribuna degli Uffizi 1772</vt:lpstr>
      <vt:lpstr>Louis Ducros –  The Grand Duke Paul and his Retinue in the forum Romanum, 1782</vt:lpstr>
      <vt:lpstr>Pannini Giovanni Paolo - Views of Ancient Rome 1755</vt:lpstr>
      <vt:lpstr>Pierre Volaire –  The Eruption of Vesuvius from Atrio del Cavallo 1774</vt:lpstr>
      <vt:lpstr>Richard Wilson –  Tivoli The Temple of  the Sibyl and Campagna  1752</vt:lpstr>
      <vt:lpstr>Pius VI Accompanying Gustav III of Sweden on a visit to the  Museo Pio - Clementino, Benigne Gagnereaux 1786</vt:lpstr>
      <vt:lpstr>Venice Regata in honour of Duke of York</vt:lpstr>
      <vt:lpstr>Presentazione di PowerPoint</vt:lpstr>
      <vt:lpstr>Touring Club Italiano</vt:lpstr>
      <vt:lpstr>Women at the seaside, 1930s</vt:lpstr>
      <vt:lpstr>Presentazione di PowerPoint</vt:lpstr>
      <vt:lpstr>1938</vt:lpstr>
      <vt:lpstr>Fiat workers on excursion, 1962</vt:lpstr>
      <vt:lpstr>Autostrada del Sole, 1969</vt:lpstr>
      <vt:lpstr>Presentazione di PowerPoint</vt:lpstr>
      <vt:lpstr>Venice in Las Vegas</vt:lpstr>
      <vt:lpstr>Presentazione di PowerPoint</vt:lpstr>
      <vt:lpstr>Presentazione di PowerPoint</vt:lpstr>
      <vt:lpstr>Dark Tourism </vt:lpstr>
      <vt:lpstr>Terrorism and travel 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Ancient diver</dc:title>
  <dc:creator>Sanja Sanja</dc:creator>
  <cp:lastModifiedBy>Utente di Microsoft Office</cp:lastModifiedBy>
  <cp:revision>14</cp:revision>
  <dcterms:created xsi:type="dcterms:W3CDTF">2020-10-24T11:07:54Z</dcterms:created>
  <dcterms:modified xsi:type="dcterms:W3CDTF">2023-12-17T22:21:14Z</dcterms:modified>
</cp:coreProperties>
</file>