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12192000" cy="6858000"/>
  <p:embeddedFontLst>
    <p:embeddedFont>
      <p:font typeface="Calibri" panose="020F0502020204030204" pitchFamily="34" charset="0"/>
      <p:regular r:id="rId24"/>
      <p:bold r:id="rId25"/>
      <p:italic r:id="rId26"/>
      <p:boldItalic r:id="rId27"/>
    </p:embeddedFont>
    <p:embeddedFont>
      <p:font typeface="Libre Franklin Medium" panose="020F0502020204030204" pitchFamily="34" charset="0"/>
      <p:regular r:id="rId28"/>
      <p:bold r:id="rId29"/>
      <p:italic r:id="rId30"/>
      <p:boldItalic r:id="rId31"/>
    </p:embeddedFont>
    <p:embeddedFont>
      <p:font typeface="Trebuchet MS" panose="020B0703020202090204" pitchFamily="34" charset="0"/>
      <p:regular r:id="rId32"/>
      <p:bold r:id="rId33"/>
      <p: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w2Z4J88q3aSjw0h+btlb6S47K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F2C814-5F61-4A00-9180-5D0923ECA54C}">
  <a:tblStyle styleId="{CAF2C814-5F61-4A00-9180-5D0923ECA54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9" d="100"/>
          <a:sy n="119" d="100"/>
        </p:scale>
        <p:origin x="312"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5: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5: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2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8: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1522983" y="532333"/>
            <a:ext cx="9146032" cy="955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4471C4"/>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982700" y="1281302"/>
            <a:ext cx="8865870" cy="220726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2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1522983" y="532333"/>
            <a:ext cx="9146032" cy="955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4471C4"/>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1522983" y="532333"/>
            <a:ext cx="9146032" cy="955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4471C4"/>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30"/>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
        <p:cNvGrpSpPr/>
        <p:nvPr/>
      </p:nvGrpSpPr>
      <p:grpSpPr>
        <a:xfrm>
          <a:off x="0" y="0"/>
          <a:ext cx="0" cy="0"/>
          <a:chOff x="0" y="0"/>
          <a:chExt cx="0" cy="0"/>
        </a:xfrm>
      </p:grpSpPr>
      <p:sp>
        <p:nvSpPr>
          <p:cNvPr id="43" name="Google Shape;43;p31"/>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it-IT"/>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0" y="126137"/>
            <a:ext cx="12192000" cy="6732270"/>
          </a:xfrm>
          <a:custGeom>
            <a:avLst/>
            <a:gdLst/>
            <a:ahLst/>
            <a:cxnLst/>
            <a:rect l="l" t="t" r="r" b="b"/>
            <a:pathLst>
              <a:path w="12192000" h="6732270" extrusionOk="0">
                <a:moveTo>
                  <a:pt x="0" y="6731861"/>
                </a:moveTo>
                <a:lnTo>
                  <a:pt x="12192000" y="6731861"/>
                </a:lnTo>
                <a:lnTo>
                  <a:pt x="12192000" y="0"/>
                </a:lnTo>
                <a:lnTo>
                  <a:pt x="0" y="0"/>
                </a:lnTo>
                <a:lnTo>
                  <a:pt x="0" y="6731861"/>
                </a:lnTo>
                <a:close/>
              </a:path>
            </a:pathLst>
          </a:custGeom>
          <a:solidFill>
            <a:srgbClr val="E7E6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6"/>
          <p:cNvPicPr preferRelativeResize="0"/>
          <p:nvPr/>
        </p:nvPicPr>
        <p:blipFill rotWithShape="1">
          <a:blip r:embed="rId7">
            <a:alphaModFix/>
          </a:blip>
          <a:srcRect/>
          <a:stretch/>
        </p:blipFill>
        <p:spPr>
          <a:xfrm>
            <a:off x="0" y="6095999"/>
            <a:ext cx="12191999" cy="761998"/>
          </a:xfrm>
          <a:prstGeom prst="rect">
            <a:avLst/>
          </a:prstGeom>
          <a:noFill/>
          <a:ln>
            <a:noFill/>
          </a:ln>
        </p:spPr>
      </p:pic>
      <p:sp>
        <p:nvSpPr>
          <p:cNvPr id="12" name="Google Shape;12;p26"/>
          <p:cNvSpPr/>
          <p:nvPr/>
        </p:nvSpPr>
        <p:spPr>
          <a:xfrm>
            <a:off x="0" y="6"/>
            <a:ext cx="762000" cy="126364"/>
          </a:xfrm>
          <a:custGeom>
            <a:avLst/>
            <a:gdLst/>
            <a:ahLst/>
            <a:cxnLst/>
            <a:rect l="l" t="t" r="r" b="b"/>
            <a:pathLst>
              <a:path w="762000" h="126364" extrusionOk="0">
                <a:moveTo>
                  <a:pt x="0" y="126131"/>
                </a:moveTo>
                <a:lnTo>
                  <a:pt x="761518" y="126131"/>
                </a:lnTo>
                <a:lnTo>
                  <a:pt x="761518" y="0"/>
                </a:lnTo>
                <a:lnTo>
                  <a:pt x="0" y="0"/>
                </a:lnTo>
                <a:lnTo>
                  <a:pt x="0" y="126131"/>
                </a:lnTo>
                <a:close/>
              </a:path>
            </a:pathLst>
          </a:custGeom>
          <a:solidFill>
            <a:srgbClr val="FDFDF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6"/>
          <p:cNvSpPr/>
          <p:nvPr/>
        </p:nvSpPr>
        <p:spPr>
          <a:xfrm>
            <a:off x="3325755" y="6"/>
            <a:ext cx="8866505" cy="126364"/>
          </a:xfrm>
          <a:custGeom>
            <a:avLst/>
            <a:gdLst/>
            <a:ahLst/>
            <a:cxnLst/>
            <a:rect l="l" t="t" r="r" b="b"/>
            <a:pathLst>
              <a:path w="8866505" h="126364" extrusionOk="0">
                <a:moveTo>
                  <a:pt x="0" y="126131"/>
                </a:moveTo>
                <a:lnTo>
                  <a:pt x="8866036" y="126131"/>
                </a:lnTo>
                <a:lnTo>
                  <a:pt x="8866036" y="0"/>
                </a:lnTo>
                <a:lnTo>
                  <a:pt x="0" y="0"/>
                </a:lnTo>
                <a:lnTo>
                  <a:pt x="0" y="126131"/>
                </a:lnTo>
                <a:close/>
              </a:path>
            </a:pathLst>
          </a:custGeom>
          <a:solidFill>
            <a:srgbClr val="FDFDF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6"/>
          <p:cNvSpPr/>
          <p:nvPr/>
        </p:nvSpPr>
        <p:spPr>
          <a:xfrm>
            <a:off x="761518" y="6"/>
            <a:ext cx="2564765" cy="127000"/>
          </a:xfrm>
          <a:custGeom>
            <a:avLst/>
            <a:gdLst/>
            <a:ahLst/>
            <a:cxnLst/>
            <a:rect l="l" t="t" r="r" b="b"/>
            <a:pathLst>
              <a:path w="2564765" h="127000" extrusionOk="0">
                <a:moveTo>
                  <a:pt x="0" y="126485"/>
                </a:moveTo>
                <a:lnTo>
                  <a:pt x="2564236" y="126485"/>
                </a:lnTo>
                <a:lnTo>
                  <a:pt x="2564236" y="0"/>
                </a:lnTo>
                <a:lnTo>
                  <a:pt x="0" y="0"/>
                </a:lnTo>
                <a:lnTo>
                  <a:pt x="0" y="126485"/>
                </a:lnTo>
                <a:close/>
              </a:path>
            </a:pathLst>
          </a:custGeom>
          <a:solidFill>
            <a:srgbClr val="3B61B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6"/>
          <p:cNvSpPr txBox="1">
            <a:spLocks noGrp="1"/>
          </p:cNvSpPr>
          <p:nvPr>
            <p:ph type="title"/>
          </p:nvPr>
        </p:nvSpPr>
        <p:spPr>
          <a:xfrm>
            <a:off x="1522983" y="532333"/>
            <a:ext cx="9146032" cy="95504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4471C4"/>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6"/>
          <p:cNvSpPr txBox="1">
            <a:spLocks noGrp="1"/>
          </p:cNvSpPr>
          <p:nvPr>
            <p:ph type="body" idx="1"/>
          </p:nvPr>
        </p:nvSpPr>
        <p:spPr>
          <a:xfrm>
            <a:off x="982700" y="1281302"/>
            <a:ext cx="8865870" cy="220726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http://www.unibg.i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3233050" y="2038875"/>
            <a:ext cx="5953500" cy="8439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it-IT" sz="5400" b="1">
                <a:solidFill>
                  <a:srgbClr val="FFFFFF"/>
                </a:solidFill>
                <a:latin typeface="Trebuchet MS"/>
                <a:ea typeface="Trebuchet MS"/>
                <a:cs typeface="Trebuchet MS"/>
                <a:sym typeface="Trebuchet MS"/>
              </a:rPr>
              <a:t>TIROCINIO DAY </a:t>
            </a:r>
            <a:endParaRPr sz="5400">
              <a:latin typeface="Trebuchet MS"/>
              <a:ea typeface="Trebuchet MS"/>
              <a:cs typeface="Trebuchet MS"/>
              <a:sym typeface="Trebuchet MS"/>
            </a:endParaRPr>
          </a:p>
        </p:txBody>
      </p:sp>
      <p:pic>
        <p:nvPicPr>
          <p:cNvPr id="53" name="Google Shape;53;p1"/>
          <p:cNvPicPr preferRelativeResize="0"/>
          <p:nvPr/>
        </p:nvPicPr>
        <p:blipFill rotWithShape="1">
          <a:blip r:embed="rId3">
            <a:alphaModFix/>
          </a:blip>
          <a:srcRect/>
          <a:stretch/>
        </p:blipFill>
        <p:spPr>
          <a:xfrm>
            <a:off x="4254942" y="3964975"/>
            <a:ext cx="7557516" cy="594000"/>
          </a:xfrm>
          <a:prstGeom prst="rect">
            <a:avLst/>
          </a:prstGeom>
          <a:noFill/>
          <a:ln>
            <a:noFill/>
          </a:ln>
        </p:spPr>
      </p:pic>
      <p:sp>
        <p:nvSpPr>
          <p:cNvPr id="54" name="Google Shape;54;p1"/>
          <p:cNvSpPr txBox="1"/>
          <p:nvPr/>
        </p:nvSpPr>
        <p:spPr>
          <a:xfrm>
            <a:off x="4254742" y="3964975"/>
            <a:ext cx="7557900" cy="871500"/>
          </a:xfrm>
          <a:prstGeom prst="rect">
            <a:avLst/>
          </a:prstGeom>
          <a:noFill/>
          <a:ln>
            <a:noFill/>
          </a:ln>
        </p:spPr>
        <p:txBody>
          <a:bodyPr spcFirstLastPara="1" wrap="square" lIns="0" tIns="13325" rIns="0" bIns="0" anchor="t" anchorCtr="0">
            <a:spAutoFit/>
          </a:bodyPr>
          <a:lstStyle/>
          <a:p>
            <a:pPr marL="0" marR="0" lvl="0" indent="0" algn="l" rtl="0">
              <a:lnSpc>
                <a:spcPct val="100000"/>
              </a:lnSpc>
              <a:spcBef>
                <a:spcPts val="0"/>
              </a:spcBef>
              <a:spcAft>
                <a:spcPts val="0"/>
              </a:spcAft>
              <a:buNone/>
            </a:pPr>
            <a:r>
              <a:rPr lang="it-IT" sz="1800">
                <a:solidFill>
                  <a:srgbClr val="006FC0"/>
                </a:solidFill>
              </a:rPr>
              <a:t> 10 </a:t>
            </a:r>
            <a:r>
              <a:rPr lang="it-IT" sz="1800">
                <a:solidFill>
                  <a:srgbClr val="006FC0"/>
                </a:solidFill>
                <a:latin typeface="Arial"/>
                <a:ea typeface="Arial"/>
                <a:cs typeface="Arial"/>
                <a:sym typeface="Arial"/>
              </a:rPr>
              <a:t>settembre 2024</a:t>
            </a:r>
            <a:endParaRPr/>
          </a:p>
          <a:p>
            <a:pPr marL="92075" marR="0" lvl="0" indent="0" algn="l" rtl="0">
              <a:lnSpc>
                <a:spcPct val="100000"/>
              </a:lnSpc>
              <a:spcBef>
                <a:spcPts val="105"/>
              </a:spcBef>
              <a:spcAft>
                <a:spcPts val="0"/>
              </a:spcAft>
              <a:buNone/>
            </a:pPr>
            <a:r>
              <a:rPr lang="it-IT" sz="1800">
                <a:solidFill>
                  <a:srgbClr val="006FC0"/>
                </a:solidFill>
                <a:latin typeface="Arial"/>
                <a:ea typeface="Arial"/>
                <a:cs typeface="Arial"/>
                <a:sym typeface="Arial"/>
              </a:rPr>
              <a:t>Tutor organizzatrici Stefania Ambrosini e Anna Maria Nicolosi</a:t>
            </a:r>
            <a:endParaRPr sz="1800">
              <a:solidFill>
                <a:srgbClr val="006FC0"/>
              </a:solidFill>
              <a:latin typeface="Arial"/>
              <a:ea typeface="Arial"/>
              <a:cs typeface="Arial"/>
              <a:sym typeface="Arial"/>
            </a:endParaRPr>
          </a:p>
          <a:p>
            <a:pPr marL="92075" marR="0" lvl="0" indent="0" algn="l" rtl="0">
              <a:lnSpc>
                <a:spcPct val="100000"/>
              </a:lnSpc>
              <a:spcBef>
                <a:spcPts val="105"/>
              </a:spcBef>
              <a:spcAft>
                <a:spcPts val="0"/>
              </a:spcAft>
              <a:buNone/>
            </a:pPr>
            <a:endParaRPr sz="1800">
              <a:solidFill>
                <a:schemeClr val="dk1"/>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0" y="5123925"/>
            <a:ext cx="4254750" cy="17340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1522983" y="532333"/>
            <a:ext cx="9146032"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b="1"/>
              <a:t>LA COMPILAZIONE DEL PROGETTO FORMATIVO</a:t>
            </a:r>
            <a:endParaRPr/>
          </a:p>
        </p:txBody>
      </p:sp>
      <p:sp>
        <p:nvSpPr>
          <p:cNvPr id="110" name="Google Shape;110;p10"/>
          <p:cNvSpPr txBox="1">
            <a:spLocks noGrp="1"/>
          </p:cNvSpPr>
          <p:nvPr>
            <p:ph type="body" idx="1"/>
          </p:nvPr>
        </p:nvSpPr>
        <p:spPr>
          <a:xfrm>
            <a:off x="982700" y="1281302"/>
            <a:ext cx="8865870" cy="5180905"/>
          </a:xfrm>
          <a:prstGeom prst="rect">
            <a:avLst/>
          </a:prstGeom>
          <a:noFill/>
          <a:ln>
            <a:noFill/>
          </a:ln>
        </p:spPr>
        <p:txBody>
          <a:bodyPr spcFirstLastPara="1" wrap="square" lIns="0" tIns="0" rIns="0" bIns="0" anchor="t" anchorCtr="0">
            <a:spAutoFit/>
          </a:bodyPr>
          <a:lstStyle/>
          <a:p>
            <a:pPr marL="457200" lvl="0" indent="-361950" algn="just" rtl="0">
              <a:lnSpc>
                <a:spcPct val="100000"/>
              </a:lnSpc>
              <a:spcBef>
                <a:spcPts val="0"/>
              </a:spcBef>
              <a:spcAft>
                <a:spcPts val="0"/>
              </a:spcAft>
              <a:buClr>
                <a:schemeClr val="dk1"/>
              </a:buClr>
              <a:buSzPts val="2100"/>
              <a:buFont typeface="Calibri"/>
              <a:buChar char="►"/>
            </a:pPr>
            <a:r>
              <a:rPr lang="it-IT" sz="2100"/>
              <a:t>INIZIO: nel mese di </a:t>
            </a:r>
            <a:r>
              <a:rPr lang="it-IT" sz="2100" b="1">
                <a:solidFill>
                  <a:schemeClr val="accent1"/>
                </a:solidFill>
              </a:rPr>
              <a:t>ottobre 2024 </a:t>
            </a:r>
            <a:endParaRPr/>
          </a:p>
          <a:p>
            <a:pPr marL="457200" lvl="0" indent="-361950" algn="just" rtl="0">
              <a:lnSpc>
                <a:spcPct val="100000"/>
              </a:lnSpc>
              <a:spcBef>
                <a:spcPts val="1000"/>
              </a:spcBef>
              <a:spcAft>
                <a:spcPts val="0"/>
              </a:spcAft>
              <a:buClr>
                <a:schemeClr val="dk1"/>
              </a:buClr>
              <a:buSzPts val="2100"/>
              <a:buFont typeface="Calibri"/>
              <a:buChar char="►"/>
            </a:pPr>
            <a:r>
              <a:rPr lang="it-IT" sz="2100"/>
              <a:t>FINE: entro </a:t>
            </a:r>
            <a:r>
              <a:rPr lang="it-IT" sz="2100" b="1">
                <a:solidFill>
                  <a:schemeClr val="accent1"/>
                </a:solidFill>
              </a:rPr>
              <a:t>30 giugno 2025</a:t>
            </a:r>
            <a:endParaRPr/>
          </a:p>
          <a:p>
            <a:pPr marL="914400" lvl="1" indent="-361950" algn="just" rtl="0">
              <a:lnSpc>
                <a:spcPct val="100000"/>
              </a:lnSpc>
              <a:spcBef>
                <a:spcPts val="1000"/>
              </a:spcBef>
              <a:spcAft>
                <a:spcPts val="0"/>
              </a:spcAft>
              <a:buClr>
                <a:schemeClr val="dk1"/>
              </a:buClr>
              <a:buSzPts val="2100"/>
              <a:buFont typeface="Calibri"/>
              <a:buChar char="►"/>
            </a:pPr>
            <a:r>
              <a:rPr lang="it-IT" sz="2100" b="1">
                <a:solidFill>
                  <a:schemeClr val="accent1"/>
                </a:solidFill>
              </a:rPr>
              <a:t>N.B. Chi svolge due annualità di tirocinio nello stesso anno accademico deve aprire due PF consecutivi (date non sovrapposte)</a:t>
            </a:r>
            <a:endParaRPr/>
          </a:p>
          <a:p>
            <a:pPr marL="457200" marR="0" lvl="0" indent="-361950" algn="just" rtl="0">
              <a:lnSpc>
                <a:spcPct val="100000"/>
              </a:lnSpc>
              <a:spcBef>
                <a:spcPts val="1000"/>
              </a:spcBef>
              <a:spcAft>
                <a:spcPts val="0"/>
              </a:spcAft>
              <a:buClr>
                <a:schemeClr val="dk1"/>
              </a:buClr>
              <a:buSzPts val="2100"/>
              <a:buFont typeface="Calibri"/>
              <a:buChar char="►"/>
            </a:pPr>
            <a:r>
              <a:rPr lang="it-IT" sz="2100">
                <a:solidFill>
                  <a:schemeClr val="dk1"/>
                </a:solidFill>
              </a:rPr>
              <a:t>Impegno orario giornaliero: dalle 8.00 alle 19.00 (per favorire eventuale partecipazione ad organi collegiali).</a:t>
            </a:r>
            <a:endParaRPr/>
          </a:p>
          <a:p>
            <a:pPr marL="457200" lvl="0" indent="-361950" algn="just" rtl="0">
              <a:lnSpc>
                <a:spcPct val="100000"/>
              </a:lnSpc>
              <a:spcBef>
                <a:spcPts val="1000"/>
              </a:spcBef>
              <a:spcAft>
                <a:spcPts val="0"/>
              </a:spcAft>
              <a:buClr>
                <a:schemeClr val="dk1"/>
              </a:buClr>
              <a:buSzPts val="2100"/>
              <a:buFont typeface="Calibri"/>
              <a:buChar char="►"/>
            </a:pPr>
            <a:r>
              <a:rPr lang="it-IT" sz="2100"/>
              <a:t>N. ore complessive: 60 per il T1, 100 per T2 e T3, 150 per il T4</a:t>
            </a:r>
            <a:endParaRPr/>
          </a:p>
          <a:p>
            <a:pPr marL="457200" lvl="0" indent="-361950" algn="just" rtl="0">
              <a:lnSpc>
                <a:spcPct val="100000"/>
              </a:lnSpc>
              <a:spcBef>
                <a:spcPts val="1000"/>
              </a:spcBef>
              <a:spcAft>
                <a:spcPts val="0"/>
              </a:spcAft>
              <a:buClr>
                <a:schemeClr val="dk1"/>
              </a:buClr>
              <a:buSzPts val="2100"/>
              <a:buFont typeface="Calibri"/>
              <a:buChar char="►"/>
            </a:pPr>
            <a:r>
              <a:rPr lang="it-IT" sz="2100">
                <a:solidFill>
                  <a:schemeClr val="dk1"/>
                </a:solidFill>
              </a:rPr>
              <a:t>CODICI ATECO:</a:t>
            </a:r>
            <a:endParaRPr/>
          </a:p>
          <a:p>
            <a:pPr marL="914400" lvl="1" indent="-361950" algn="l" rtl="0">
              <a:spcBef>
                <a:spcPts val="1000"/>
              </a:spcBef>
              <a:spcAft>
                <a:spcPts val="0"/>
              </a:spcAft>
              <a:buClr>
                <a:schemeClr val="accent2"/>
              </a:buClr>
              <a:buSzPts val="2100"/>
              <a:buFont typeface="Calibri"/>
              <a:buChar char="►"/>
            </a:pPr>
            <a:r>
              <a:rPr lang="it-IT" sz="2100" b="1">
                <a:solidFill>
                  <a:schemeClr val="dk1"/>
                </a:solidFill>
              </a:rPr>
              <a:t>85.10</a:t>
            </a:r>
            <a:r>
              <a:rPr lang="it-IT" sz="2100">
                <a:solidFill>
                  <a:schemeClr val="dk1"/>
                </a:solidFill>
              </a:rPr>
              <a:t>: per la scuola dell’infanzia </a:t>
            </a:r>
            <a:endParaRPr/>
          </a:p>
          <a:p>
            <a:pPr marL="914400" lvl="1" indent="-361950" algn="l" rtl="0">
              <a:spcBef>
                <a:spcPts val="1000"/>
              </a:spcBef>
              <a:spcAft>
                <a:spcPts val="0"/>
              </a:spcAft>
              <a:buClr>
                <a:schemeClr val="accent2"/>
              </a:buClr>
              <a:buSzPts val="2100"/>
              <a:buFont typeface="Calibri"/>
              <a:buChar char="►"/>
            </a:pPr>
            <a:r>
              <a:rPr lang="it-IT" sz="2100" b="1">
                <a:solidFill>
                  <a:schemeClr val="dk1"/>
                </a:solidFill>
              </a:rPr>
              <a:t>85.20</a:t>
            </a:r>
            <a:r>
              <a:rPr lang="it-IT" sz="2100">
                <a:solidFill>
                  <a:schemeClr val="dk1"/>
                </a:solidFill>
              </a:rPr>
              <a:t>: per la scuola primaria </a:t>
            </a:r>
            <a:endParaRPr/>
          </a:p>
          <a:p>
            <a:pPr marL="457200" lvl="0" indent="-361950" algn="l" rtl="0">
              <a:spcBef>
                <a:spcPts val="1000"/>
              </a:spcBef>
              <a:spcAft>
                <a:spcPts val="0"/>
              </a:spcAft>
              <a:buClr>
                <a:schemeClr val="accent1"/>
              </a:buClr>
              <a:buSzPts val="2100"/>
              <a:buFont typeface="Calibri"/>
              <a:buChar char="►"/>
            </a:pPr>
            <a:r>
              <a:rPr lang="it-IT" sz="2100" b="1">
                <a:solidFill>
                  <a:schemeClr val="accent1"/>
                </a:solidFill>
              </a:rPr>
              <a:t>CORSO SICUREZZA VALIDO </a:t>
            </a:r>
            <a:r>
              <a:rPr lang="it-IT" sz="2100">
                <a:solidFill>
                  <a:schemeClr val="dk1"/>
                </a:solidFill>
              </a:rPr>
              <a:t>attestato di formazione sicurezza generale (4h, sul sito Unibg online) e specifica (8h, corso Unibg , rischio medio)</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1752600" y="457200"/>
            <a:ext cx="9490658" cy="517449"/>
          </a:xfrm>
          <a:prstGeom prst="rect">
            <a:avLst/>
          </a:prstGeom>
          <a:noFill/>
          <a:ln>
            <a:noFill/>
          </a:ln>
        </p:spPr>
        <p:txBody>
          <a:bodyPr spcFirstLastPara="1" wrap="square" lIns="0" tIns="67925" rIns="0" bIns="0" anchor="t" anchorCtr="0">
            <a:spAutoFit/>
          </a:bodyPr>
          <a:lstStyle/>
          <a:p>
            <a:pPr marL="1942464" marR="5080" lvl="0" indent="-1929764" algn="l" rtl="0">
              <a:lnSpc>
                <a:spcPct val="108124"/>
              </a:lnSpc>
              <a:spcBef>
                <a:spcPts val="0"/>
              </a:spcBef>
              <a:spcAft>
                <a:spcPts val="0"/>
              </a:spcAft>
              <a:buNone/>
            </a:pPr>
            <a:r>
              <a:rPr lang="it-IT" b="1">
                <a:latin typeface="Trebuchet MS"/>
                <a:ea typeface="Trebuchet MS"/>
                <a:cs typeface="Trebuchet MS"/>
                <a:sym typeface="Trebuchet MS"/>
              </a:rPr>
              <a:t>L’APPROVAZIONE DEL PROGETTO FORMATIVO     </a:t>
            </a:r>
            <a:endParaRPr b="1">
              <a:latin typeface="Trebuchet MS"/>
              <a:ea typeface="Trebuchet MS"/>
              <a:cs typeface="Trebuchet MS"/>
              <a:sym typeface="Trebuchet MS"/>
            </a:endParaRPr>
          </a:p>
        </p:txBody>
      </p:sp>
      <p:sp>
        <p:nvSpPr>
          <p:cNvPr id="116" name="Google Shape;116;p11"/>
          <p:cNvSpPr txBox="1"/>
          <p:nvPr/>
        </p:nvSpPr>
        <p:spPr>
          <a:xfrm>
            <a:off x="152400" y="1104478"/>
            <a:ext cx="12039600" cy="5198100"/>
          </a:xfrm>
          <a:prstGeom prst="rect">
            <a:avLst/>
          </a:prstGeom>
          <a:noFill/>
          <a:ln>
            <a:noFill/>
          </a:ln>
        </p:spPr>
        <p:txBody>
          <a:bodyPr spcFirstLastPara="1" wrap="square" lIns="0" tIns="112375" rIns="0" bIns="0" anchor="t" anchorCtr="0">
            <a:spAutoFit/>
          </a:bodyPr>
          <a:lstStyle/>
          <a:p>
            <a:pPr marL="12700" marR="0" lvl="0" indent="0" algn="just" rtl="0">
              <a:lnSpc>
                <a:spcPct val="100000"/>
              </a:lnSpc>
              <a:spcBef>
                <a:spcPts val="0"/>
              </a:spcBef>
              <a:spcAft>
                <a:spcPts val="0"/>
              </a:spcAft>
              <a:buNone/>
            </a:pPr>
            <a:r>
              <a:rPr lang="it-IT" sz="1800" dirty="0">
                <a:solidFill>
                  <a:schemeClr val="dk1"/>
                </a:solidFill>
                <a:latin typeface="Trebuchet MS"/>
                <a:ea typeface="Trebuchet MS"/>
                <a:cs typeface="Trebuchet MS"/>
                <a:sym typeface="Trebuchet MS"/>
              </a:rPr>
              <a:t>Lo redige la scuola ospitante a seguito dell’individuazione da parte dello studente come scuola sede di tirocinio.</a:t>
            </a:r>
            <a:endParaRPr dirty="0"/>
          </a:p>
          <a:p>
            <a:pPr marL="12700" marR="0" lvl="0" indent="0" algn="just" rtl="0">
              <a:lnSpc>
                <a:spcPct val="100000"/>
              </a:lnSpc>
              <a:spcBef>
                <a:spcPts val="885"/>
              </a:spcBef>
              <a:spcAft>
                <a:spcPts val="0"/>
              </a:spcAft>
              <a:buNone/>
            </a:pPr>
            <a:r>
              <a:rPr lang="it-IT" sz="1800" dirty="0">
                <a:solidFill>
                  <a:schemeClr val="dk1"/>
                </a:solidFill>
                <a:latin typeface="Trebuchet MS"/>
                <a:ea typeface="Trebuchet MS"/>
                <a:cs typeface="Trebuchet MS"/>
                <a:sym typeface="Trebuchet MS"/>
              </a:rPr>
              <a:t>Comprende gli </a:t>
            </a:r>
            <a:r>
              <a:rPr lang="it-IT" sz="1800" b="1" dirty="0">
                <a:solidFill>
                  <a:schemeClr val="dk1"/>
                </a:solidFill>
                <a:latin typeface="Trebuchet MS"/>
                <a:ea typeface="Trebuchet MS"/>
                <a:cs typeface="Trebuchet MS"/>
                <a:sym typeface="Trebuchet MS"/>
              </a:rPr>
              <a:t>obiettivi formativi dell’annualità </a:t>
            </a:r>
            <a:r>
              <a:rPr lang="it-IT" sz="1800" dirty="0">
                <a:solidFill>
                  <a:schemeClr val="dk1"/>
                </a:solidFill>
                <a:latin typeface="Trebuchet MS"/>
                <a:ea typeface="Trebuchet MS"/>
                <a:cs typeface="Trebuchet MS"/>
                <a:sym typeface="Trebuchet MS"/>
              </a:rPr>
              <a:t>di riferimento e gli </a:t>
            </a:r>
            <a:r>
              <a:rPr lang="it-IT" sz="1800" b="1" dirty="0">
                <a:solidFill>
                  <a:schemeClr val="dk1"/>
                </a:solidFill>
                <a:latin typeface="Trebuchet MS"/>
                <a:ea typeface="Trebuchet MS"/>
                <a:cs typeface="Trebuchet MS"/>
                <a:sym typeface="Trebuchet MS"/>
              </a:rPr>
              <a:t>obiettivi formativi  personalizzati.</a:t>
            </a:r>
            <a:endParaRPr sz="1800" dirty="0">
              <a:solidFill>
                <a:schemeClr val="dk1"/>
              </a:solidFill>
              <a:latin typeface="Trebuchet MS"/>
              <a:ea typeface="Trebuchet MS"/>
              <a:cs typeface="Trebuchet MS"/>
              <a:sym typeface="Trebuchet MS"/>
            </a:endParaRPr>
          </a:p>
          <a:p>
            <a:pPr marL="12700" marR="0" lvl="0" indent="0" algn="just" rtl="0">
              <a:lnSpc>
                <a:spcPct val="113888"/>
              </a:lnSpc>
              <a:spcBef>
                <a:spcPts val="765"/>
              </a:spcBef>
              <a:spcAft>
                <a:spcPts val="0"/>
              </a:spcAft>
              <a:buNone/>
            </a:pPr>
            <a:r>
              <a:rPr lang="it-IT" sz="1800" dirty="0">
                <a:solidFill>
                  <a:schemeClr val="dk1"/>
                </a:solidFill>
                <a:latin typeface="Trebuchet MS"/>
                <a:ea typeface="Trebuchet MS"/>
                <a:cs typeface="Trebuchet MS"/>
                <a:sym typeface="Trebuchet MS"/>
              </a:rPr>
              <a:t>Ufficializza il Tirocinio ed è approvato dalla </a:t>
            </a:r>
            <a:r>
              <a:rPr lang="it-IT" sz="1800" b="1" dirty="0">
                <a:solidFill>
                  <a:schemeClr val="dk1"/>
                </a:solidFill>
                <a:latin typeface="Trebuchet MS"/>
                <a:ea typeface="Trebuchet MS"/>
                <a:cs typeface="Trebuchet MS"/>
                <a:sym typeface="Trebuchet MS"/>
              </a:rPr>
              <a:t>Scuola </a:t>
            </a:r>
            <a:r>
              <a:rPr lang="it-IT" sz="1800" b="1" dirty="0" err="1">
                <a:solidFill>
                  <a:schemeClr val="dk1"/>
                </a:solidFill>
                <a:latin typeface="Trebuchet MS"/>
                <a:ea typeface="Trebuchet MS"/>
                <a:cs typeface="Trebuchet MS"/>
                <a:sym typeface="Trebuchet MS"/>
              </a:rPr>
              <a:t>ospitante,</a:t>
            </a:r>
            <a:r>
              <a:rPr lang="it-IT" sz="1800" dirty="0" err="1">
                <a:solidFill>
                  <a:schemeClr val="dk1"/>
                </a:solidFill>
                <a:latin typeface="Trebuchet MS"/>
                <a:ea typeface="Trebuchet MS"/>
                <a:cs typeface="Trebuchet MS"/>
                <a:sym typeface="Trebuchet MS"/>
              </a:rPr>
              <a:t>dal</a:t>
            </a:r>
            <a:r>
              <a:rPr lang="it-IT" sz="1800" dirty="0">
                <a:solidFill>
                  <a:schemeClr val="dk1"/>
                </a:solidFill>
                <a:latin typeface="Trebuchet MS"/>
                <a:ea typeface="Trebuchet MS"/>
                <a:cs typeface="Trebuchet MS"/>
                <a:sym typeface="Trebuchet MS"/>
              </a:rPr>
              <a:t> </a:t>
            </a:r>
            <a:r>
              <a:rPr lang="it-IT" sz="1800" b="1" dirty="0">
                <a:solidFill>
                  <a:schemeClr val="dk1"/>
                </a:solidFill>
                <a:latin typeface="Trebuchet MS"/>
                <a:ea typeface="Trebuchet MS"/>
                <a:cs typeface="Trebuchet MS"/>
                <a:sym typeface="Trebuchet MS"/>
              </a:rPr>
              <a:t>Tirocinante </a:t>
            </a:r>
            <a:r>
              <a:rPr lang="it-IT" sz="1800" dirty="0">
                <a:solidFill>
                  <a:schemeClr val="dk1"/>
                </a:solidFill>
                <a:latin typeface="Trebuchet MS"/>
                <a:ea typeface="Trebuchet MS"/>
                <a:cs typeface="Trebuchet MS"/>
                <a:sym typeface="Trebuchet MS"/>
              </a:rPr>
              <a:t>e dall</a:t>
            </a:r>
            <a:r>
              <a:rPr lang="it-IT" sz="1800" b="1" dirty="0">
                <a:solidFill>
                  <a:schemeClr val="dk1"/>
                </a:solidFill>
                <a:latin typeface="Trebuchet MS"/>
                <a:ea typeface="Trebuchet MS"/>
                <a:cs typeface="Trebuchet MS"/>
                <a:sym typeface="Trebuchet MS"/>
              </a:rPr>
              <a:t>’Ateneo </a:t>
            </a:r>
            <a:r>
              <a:rPr lang="it-IT" sz="1800" dirty="0">
                <a:solidFill>
                  <a:schemeClr val="dk1"/>
                </a:solidFill>
                <a:latin typeface="Trebuchet MS"/>
                <a:ea typeface="Trebuchet MS"/>
                <a:cs typeface="Trebuchet MS"/>
                <a:sym typeface="Trebuchet MS"/>
              </a:rPr>
              <a:t>nelle</a:t>
            </a:r>
            <a:endParaRPr sz="1800" dirty="0">
              <a:solidFill>
                <a:schemeClr val="dk1"/>
              </a:solidFill>
              <a:latin typeface="Trebuchet MS"/>
              <a:ea typeface="Trebuchet MS"/>
              <a:cs typeface="Trebuchet MS"/>
              <a:sym typeface="Trebuchet MS"/>
            </a:endParaRPr>
          </a:p>
          <a:p>
            <a:pPr marL="12700" marR="0" lvl="0" indent="0" algn="just" rtl="0">
              <a:lnSpc>
                <a:spcPct val="113888"/>
              </a:lnSpc>
              <a:spcBef>
                <a:spcPts val="0"/>
              </a:spcBef>
              <a:spcAft>
                <a:spcPts val="0"/>
              </a:spcAft>
              <a:buNone/>
            </a:pPr>
            <a:r>
              <a:rPr lang="it-IT" sz="1800" dirty="0">
                <a:solidFill>
                  <a:schemeClr val="dk1"/>
                </a:solidFill>
                <a:latin typeface="Trebuchet MS"/>
                <a:ea typeface="Trebuchet MS"/>
                <a:cs typeface="Trebuchet MS"/>
                <a:sym typeface="Trebuchet MS"/>
              </a:rPr>
              <a:t>figure delle docenti responsabili del coordinamento tra tirocini, laboratori e insegnamenti:</a:t>
            </a:r>
            <a:endParaRPr sz="1800" dirty="0">
              <a:solidFill>
                <a:schemeClr val="dk1"/>
              </a:solidFill>
              <a:latin typeface="Trebuchet MS"/>
              <a:ea typeface="Trebuchet MS"/>
              <a:cs typeface="Trebuchet MS"/>
              <a:sym typeface="Trebuchet MS"/>
            </a:endParaRPr>
          </a:p>
          <a:p>
            <a:pPr marL="12700" marR="5887085" lvl="0" indent="0" algn="just" rtl="0">
              <a:lnSpc>
                <a:spcPct val="136100"/>
              </a:lnSpc>
              <a:spcBef>
                <a:spcPts val="5"/>
              </a:spcBef>
              <a:spcAft>
                <a:spcPts val="0"/>
              </a:spcAft>
              <a:buNone/>
            </a:pPr>
            <a:r>
              <a:rPr lang="it-IT" sz="1800" dirty="0">
                <a:solidFill>
                  <a:schemeClr val="dk1"/>
                </a:solidFill>
                <a:latin typeface="Trebuchet MS"/>
                <a:ea typeface="Trebuchet MS"/>
                <a:cs typeface="Trebuchet MS"/>
                <a:sym typeface="Trebuchet MS"/>
              </a:rPr>
              <a:t>per il </a:t>
            </a:r>
            <a:r>
              <a:rPr lang="it-IT" sz="1800" b="1" dirty="0">
                <a:solidFill>
                  <a:schemeClr val="dk1"/>
                </a:solidFill>
                <a:latin typeface="Trebuchet MS"/>
                <a:ea typeface="Trebuchet MS"/>
                <a:cs typeface="Trebuchet MS"/>
                <a:sym typeface="Trebuchet MS"/>
              </a:rPr>
              <a:t>T1 e</a:t>
            </a:r>
            <a:r>
              <a:rPr lang="it-IT" sz="1800" dirty="0">
                <a:solidFill>
                  <a:schemeClr val="dk1"/>
                </a:solidFill>
                <a:latin typeface="Trebuchet MS"/>
                <a:ea typeface="Trebuchet MS"/>
                <a:cs typeface="Trebuchet MS"/>
                <a:sym typeface="Trebuchet MS"/>
              </a:rPr>
              <a:t> </a:t>
            </a:r>
            <a:r>
              <a:rPr lang="it-IT" sz="1800" b="1" dirty="0">
                <a:solidFill>
                  <a:schemeClr val="dk1"/>
                </a:solidFill>
                <a:latin typeface="Trebuchet MS"/>
                <a:ea typeface="Trebuchet MS"/>
                <a:cs typeface="Trebuchet MS"/>
                <a:sym typeface="Trebuchet MS"/>
              </a:rPr>
              <a:t>T2 il</a:t>
            </a:r>
            <a:r>
              <a:rPr lang="it-IT" sz="1800" dirty="0">
                <a:solidFill>
                  <a:schemeClr val="dk1"/>
                </a:solidFill>
                <a:latin typeface="Trebuchet MS"/>
                <a:ea typeface="Trebuchet MS"/>
                <a:cs typeface="Trebuchet MS"/>
                <a:sym typeface="Trebuchet MS"/>
              </a:rPr>
              <a:t> Prof.  Lazzari Marco</a:t>
            </a:r>
            <a:endParaRPr sz="1800" dirty="0">
              <a:solidFill>
                <a:schemeClr val="dk1"/>
              </a:solidFill>
              <a:latin typeface="Trebuchet MS"/>
              <a:ea typeface="Trebuchet MS"/>
              <a:cs typeface="Trebuchet MS"/>
              <a:sym typeface="Trebuchet MS"/>
            </a:endParaRPr>
          </a:p>
          <a:p>
            <a:pPr marL="12700" marR="5887085" lvl="0" indent="0" algn="just" rtl="0">
              <a:lnSpc>
                <a:spcPct val="136100"/>
              </a:lnSpc>
              <a:spcBef>
                <a:spcPts val="5"/>
              </a:spcBef>
              <a:spcAft>
                <a:spcPts val="0"/>
              </a:spcAft>
              <a:buNone/>
            </a:pPr>
            <a:r>
              <a:rPr lang="it-IT" sz="1800" dirty="0">
                <a:solidFill>
                  <a:schemeClr val="dk1"/>
                </a:solidFill>
                <a:latin typeface="Trebuchet MS"/>
                <a:ea typeface="Trebuchet MS"/>
                <a:cs typeface="Trebuchet MS"/>
                <a:sym typeface="Trebuchet MS"/>
              </a:rPr>
              <a:t>per il T2 e </a:t>
            </a:r>
            <a:r>
              <a:rPr lang="it-IT" sz="1800" b="1" dirty="0">
                <a:solidFill>
                  <a:schemeClr val="dk1"/>
                </a:solidFill>
                <a:latin typeface="Trebuchet MS"/>
                <a:ea typeface="Trebuchet MS"/>
                <a:cs typeface="Trebuchet MS"/>
                <a:sym typeface="Trebuchet MS"/>
              </a:rPr>
              <a:t>T3 </a:t>
            </a:r>
            <a:r>
              <a:rPr lang="it-IT" sz="1800" dirty="0">
                <a:solidFill>
                  <a:schemeClr val="dk1"/>
                </a:solidFill>
                <a:latin typeface="Trebuchet MS"/>
                <a:ea typeface="Trebuchet MS"/>
                <a:cs typeface="Trebuchet MS"/>
                <a:sym typeface="Trebuchet MS"/>
              </a:rPr>
              <a:t>la Prof.ssa Giberti Chiara</a:t>
            </a:r>
            <a:r>
              <a:rPr lang="it-IT" sz="1800" b="1" dirty="0">
                <a:solidFill>
                  <a:schemeClr val="dk1"/>
                </a:solidFill>
                <a:latin typeface="Trebuchet MS"/>
                <a:ea typeface="Trebuchet MS"/>
                <a:cs typeface="Trebuchet MS"/>
                <a:sym typeface="Trebuchet MS"/>
              </a:rPr>
              <a:t>                              </a:t>
            </a:r>
            <a:endParaRPr sz="1800" b="1" dirty="0">
              <a:solidFill>
                <a:schemeClr val="dk1"/>
              </a:solidFill>
              <a:latin typeface="Trebuchet MS"/>
              <a:ea typeface="Trebuchet MS"/>
              <a:cs typeface="Trebuchet MS"/>
              <a:sym typeface="Trebuchet MS"/>
            </a:endParaRPr>
          </a:p>
          <a:p>
            <a:pPr marL="12700" marR="0" lvl="0" indent="0" algn="just" rtl="0">
              <a:lnSpc>
                <a:spcPct val="100000"/>
              </a:lnSpc>
              <a:spcBef>
                <a:spcPts val="790"/>
              </a:spcBef>
              <a:spcAft>
                <a:spcPts val="0"/>
              </a:spcAft>
              <a:buNone/>
            </a:pPr>
            <a:r>
              <a:rPr lang="it-IT" sz="1800" dirty="0">
                <a:solidFill>
                  <a:schemeClr val="dk1"/>
                </a:solidFill>
                <a:latin typeface="Trebuchet MS"/>
                <a:ea typeface="Trebuchet MS"/>
                <a:cs typeface="Trebuchet MS"/>
                <a:sym typeface="Trebuchet MS"/>
              </a:rPr>
              <a:t>per il </a:t>
            </a:r>
            <a:r>
              <a:rPr lang="it-IT" sz="1800" b="1" dirty="0">
                <a:solidFill>
                  <a:schemeClr val="dk1"/>
                </a:solidFill>
                <a:latin typeface="Trebuchet MS"/>
                <a:ea typeface="Trebuchet MS"/>
                <a:cs typeface="Trebuchet MS"/>
                <a:sym typeface="Trebuchet MS"/>
              </a:rPr>
              <a:t>T4 </a:t>
            </a:r>
            <a:r>
              <a:rPr lang="it-IT" sz="1800" dirty="0">
                <a:solidFill>
                  <a:schemeClr val="dk1"/>
                </a:solidFill>
                <a:latin typeface="Trebuchet MS"/>
                <a:ea typeface="Trebuchet MS"/>
                <a:cs typeface="Trebuchet MS"/>
                <a:sym typeface="Trebuchet MS"/>
              </a:rPr>
              <a:t>il docente relatore di Tesi.</a:t>
            </a:r>
            <a:endParaRPr sz="1800" dirty="0">
              <a:solidFill>
                <a:schemeClr val="dk1"/>
              </a:solidFill>
              <a:latin typeface="Trebuchet MS"/>
              <a:ea typeface="Trebuchet MS"/>
              <a:cs typeface="Trebuchet MS"/>
              <a:sym typeface="Trebuchet MS"/>
            </a:endParaRPr>
          </a:p>
          <a:p>
            <a:pPr marL="12700" marR="0" lvl="0" indent="0" algn="just" rtl="0">
              <a:lnSpc>
                <a:spcPct val="100000"/>
              </a:lnSpc>
              <a:spcBef>
                <a:spcPts val="790"/>
              </a:spcBef>
              <a:spcAft>
                <a:spcPts val="0"/>
              </a:spcAft>
              <a:buNone/>
            </a:pPr>
            <a:r>
              <a:rPr lang="it-IT" sz="1800" b="1" dirty="0">
                <a:solidFill>
                  <a:schemeClr val="dk1"/>
                </a:solidFill>
                <a:latin typeface="Trebuchet MS"/>
                <a:ea typeface="Trebuchet MS"/>
                <a:cs typeface="Trebuchet MS"/>
                <a:sym typeface="Trebuchet MS"/>
              </a:rPr>
              <a:t>Senza questa approvazione </a:t>
            </a:r>
            <a:r>
              <a:rPr lang="it-IT" sz="1800" b="1" dirty="0">
                <a:solidFill>
                  <a:srgbClr val="205867"/>
                </a:solidFill>
                <a:latin typeface="Trebuchet MS"/>
                <a:ea typeface="Trebuchet MS"/>
                <a:cs typeface="Trebuchet MS"/>
                <a:sym typeface="Trebuchet MS"/>
              </a:rPr>
              <a:t>(3 </a:t>
            </a:r>
            <a:r>
              <a:rPr lang="it-IT" sz="1800" b="1" i="1" dirty="0">
                <a:solidFill>
                  <a:srgbClr val="205867"/>
                </a:solidFill>
                <a:latin typeface="Trebuchet MS"/>
                <a:ea typeface="Trebuchet MS"/>
                <a:cs typeface="Trebuchet MS"/>
                <a:sym typeface="Trebuchet MS"/>
              </a:rPr>
              <a:t>spie verdi visibili dallo Sportello studente</a:t>
            </a:r>
            <a:r>
              <a:rPr lang="it-IT" sz="1800" b="1" dirty="0">
                <a:solidFill>
                  <a:srgbClr val="205867"/>
                </a:solidFill>
                <a:latin typeface="Trebuchet MS"/>
                <a:ea typeface="Trebuchet MS"/>
                <a:cs typeface="Trebuchet MS"/>
                <a:sym typeface="Trebuchet MS"/>
              </a:rPr>
              <a:t>) </a:t>
            </a:r>
            <a:r>
              <a:rPr lang="it-IT" sz="1800" b="1" dirty="0">
                <a:solidFill>
                  <a:schemeClr val="dk1"/>
                </a:solidFill>
                <a:latin typeface="Trebuchet MS"/>
                <a:ea typeface="Trebuchet MS"/>
                <a:cs typeface="Trebuchet MS"/>
                <a:sym typeface="Trebuchet MS"/>
              </a:rPr>
              <a:t>il Tirocinio non può essere iniziato.</a:t>
            </a:r>
            <a:endParaRPr dirty="0"/>
          </a:p>
          <a:p>
            <a:pPr marL="457200" marR="0" lvl="0" indent="0" algn="just" rtl="0">
              <a:lnSpc>
                <a:spcPct val="100000"/>
              </a:lnSpc>
              <a:spcBef>
                <a:spcPts val="1000"/>
              </a:spcBef>
              <a:spcAft>
                <a:spcPts val="0"/>
              </a:spcAft>
              <a:buClr>
                <a:schemeClr val="accent5"/>
              </a:buClr>
              <a:buSzPts val="1800"/>
              <a:buFont typeface="Calibri"/>
              <a:buNone/>
            </a:pPr>
            <a:r>
              <a:rPr lang="it-IT" sz="1800" dirty="0">
                <a:solidFill>
                  <a:schemeClr val="accent5"/>
                </a:solidFill>
                <a:latin typeface="Calibri"/>
                <a:ea typeface="Calibri"/>
                <a:cs typeface="Calibri"/>
                <a:sym typeface="Calibri"/>
              </a:rPr>
              <a:t>CONSEGNARE AL TUTOR COORDINATORE:</a:t>
            </a:r>
            <a:endParaRPr dirty="0"/>
          </a:p>
          <a:p>
            <a:pPr marL="914400" marR="0" lvl="1" indent="-336550" algn="just" rtl="0">
              <a:lnSpc>
                <a:spcPct val="100000"/>
              </a:lnSpc>
              <a:spcBef>
                <a:spcPts val="1000"/>
              </a:spcBef>
              <a:spcAft>
                <a:spcPts val="0"/>
              </a:spcAft>
              <a:buClr>
                <a:schemeClr val="dk1"/>
              </a:buClr>
              <a:buSzPts val="1800"/>
              <a:buFont typeface="Calibri"/>
              <a:buChar char="►"/>
            </a:pPr>
            <a:r>
              <a:rPr lang="it-IT" sz="1800" b="0" i="0" u="none" strike="noStrike" cap="none" dirty="0" err="1">
                <a:solidFill>
                  <a:schemeClr val="dk1"/>
                </a:solidFill>
                <a:latin typeface="Calibri"/>
                <a:ea typeface="Calibri"/>
                <a:cs typeface="Calibri"/>
                <a:sym typeface="Calibri"/>
              </a:rPr>
              <a:t>screenshot</a:t>
            </a:r>
            <a:r>
              <a:rPr lang="it-IT" sz="1800" b="0" i="0" u="none" strike="noStrike" cap="none" dirty="0">
                <a:solidFill>
                  <a:schemeClr val="dk1"/>
                </a:solidFill>
                <a:latin typeface="Calibri"/>
                <a:ea typeface="Calibri"/>
                <a:cs typeface="Calibri"/>
                <a:sym typeface="Calibri"/>
              </a:rPr>
              <a:t> dei semafori verdi + pdf del Progetto Formativo (</a:t>
            </a:r>
            <a:r>
              <a:rPr lang="it-IT" sz="1800" b="0" i="0" u="none" strike="noStrike" cap="none" dirty="0" err="1">
                <a:solidFill>
                  <a:schemeClr val="dk1"/>
                </a:solidFill>
                <a:latin typeface="Calibri"/>
                <a:ea typeface="Calibri"/>
                <a:cs typeface="Calibri"/>
                <a:sym typeface="Calibri"/>
              </a:rPr>
              <a:t>Moodle</a:t>
            </a:r>
            <a:r>
              <a:rPr lang="it-IT" sz="1800" b="0" i="0" u="none" strike="noStrike" cap="none" dirty="0">
                <a:solidFill>
                  <a:schemeClr val="dk1"/>
                </a:solidFill>
                <a:latin typeface="Calibri"/>
                <a:ea typeface="Calibri"/>
                <a:cs typeface="Calibri"/>
                <a:sym typeface="Calibri"/>
              </a:rPr>
              <a:t>: compito nel gruppo tutor)</a:t>
            </a:r>
            <a:endParaRPr dirty="0"/>
          </a:p>
          <a:p>
            <a:pPr marL="914400" marR="0" lvl="1" indent="-336550" algn="just" rtl="0">
              <a:spcBef>
                <a:spcPts val="0"/>
              </a:spcBef>
              <a:spcAft>
                <a:spcPts val="0"/>
              </a:spcAft>
              <a:buClr>
                <a:schemeClr val="dk1"/>
              </a:buClr>
              <a:buSzPts val="1800"/>
              <a:buFont typeface="Calibri"/>
              <a:buChar char="►"/>
            </a:pPr>
            <a:r>
              <a:rPr lang="it-IT" sz="1800" b="0" i="0" u="none" strike="noStrike" cap="none" dirty="0">
                <a:solidFill>
                  <a:schemeClr val="dk1"/>
                </a:solidFill>
                <a:latin typeface="Calibri"/>
                <a:ea typeface="Calibri"/>
                <a:cs typeface="Calibri"/>
                <a:sym typeface="Calibri"/>
              </a:rPr>
              <a:t>i dati della Tutor accogliente: nominativo, email, telefono (Modulo Google)</a:t>
            </a:r>
            <a:endParaRPr sz="1800" b="0" i="0" u="none" strike="noStrike" cap="none" dirty="0">
              <a:solidFill>
                <a:schemeClr val="dk1"/>
              </a:solidFill>
              <a:highlight>
                <a:schemeClr val="lt1"/>
              </a:highlight>
              <a:latin typeface="Calibri"/>
              <a:ea typeface="Calibri"/>
              <a:cs typeface="Calibri"/>
              <a:sym typeface="Calibri"/>
            </a:endParaRPr>
          </a:p>
          <a:p>
            <a:pPr marL="457200" marR="0" lvl="0" indent="0" algn="just" rtl="0">
              <a:lnSpc>
                <a:spcPct val="100000"/>
              </a:lnSpc>
              <a:spcBef>
                <a:spcPts val="1000"/>
              </a:spcBef>
              <a:spcAft>
                <a:spcPts val="0"/>
              </a:spcAft>
              <a:buClr>
                <a:schemeClr val="accent5"/>
              </a:buClr>
              <a:buSzPts val="1800"/>
              <a:buFont typeface="Calibri"/>
              <a:buNone/>
            </a:pPr>
            <a:r>
              <a:rPr lang="it-IT" sz="1800" dirty="0">
                <a:solidFill>
                  <a:schemeClr val="accent5"/>
                </a:solidFill>
                <a:latin typeface="Calibri"/>
                <a:ea typeface="Calibri"/>
                <a:cs typeface="Calibri"/>
                <a:sym typeface="Calibri"/>
              </a:rPr>
              <a:t>PRIMA DI ENTRARE IN CLASSE/SEZIONE:</a:t>
            </a:r>
            <a:endParaRPr dirty="0"/>
          </a:p>
          <a:p>
            <a:pPr marL="914400" marR="0" lvl="0" indent="-336550" algn="just" rtl="0">
              <a:lnSpc>
                <a:spcPct val="100000"/>
              </a:lnSpc>
              <a:spcBef>
                <a:spcPts val="1000"/>
              </a:spcBef>
              <a:spcAft>
                <a:spcPts val="0"/>
              </a:spcAft>
              <a:buClr>
                <a:schemeClr val="dk1"/>
              </a:buClr>
              <a:buSzPts val="1800"/>
              <a:buFont typeface="Calibri"/>
              <a:buChar char="►"/>
            </a:pPr>
            <a:r>
              <a:rPr lang="it-IT" sz="1800" dirty="0">
                <a:solidFill>
                  <a:schemeClr val="dk1"/>
                </a:solidFill>
                <a:latin typeface="Calibri"/>
                <a:ea typeface="Calibri"/>
                <a:cs typeface="Calibri"/>
                <a:sym typeface="Calibri"/>
              </a:rPr>
              <a:t>colloquio con Tutor accogliente</a:t>
            </a:r>
            <a:endParaRPr dirty="0"/>
          </a:p>
          <a:p>
            <a:pPr marL="914400" marR="0" lvl="0" indent="-336550" algn="just" rtl="0">
              <a:lnSpc>
                <a:spcPct val="100000"/>
              </a:lnSpc>
              <a:spcBef>
                <a:spcPts val="0"/>
              </a:spcBef>
              <a:spcAft>
                <a:spcPts val="0"/>
              </a:spcAft>
              <a:buClr>
                <a:schemeClr val="dk1"/>
              </a:buClr>
              <a:buSzPts val="1800"/>
              <a:buFont typeface="Calibri"/>
              <a:buChar char="►"/>
            </a:pPr>
            <a:r>
              <a:rPr lang="it-IT" sz="1800" dirty="0">
                <a:solidFill>
                  <a:schemeClr val="dk1"/>
                </a:solidFill>
                <a:latin typeface="Calibri"/>
                <a:ea typeface="Calibri"/>
                <a:cs typeface="Calibri"/>
                <a:sym typeface="Calibri"/>
              </a:rPr>
              <a:t>condividere agenda con Tutor coordinatore</a:t>
            </a:r>
            <a:endParaRPr sz="1800" b="1" dirty="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a:spLocks noGrp="1"/>
          </p:cNvSpPr>
          <p:nvPr>
            <p:ph type="title"/>
          </p:nvPr>
        </p:nvSpPr>
        <p:spPr>
          <a:xfrm>
            <a:off x="1522983" y="532333"/>
            <a:ext cx="9146032" cy="955040"/>
          </a:xfrm>
          <a:prstGeom prst="rect">
            <a:avLst/>
          </a:prstGeom>
          <a:noFill/>
          <a:ln>
            <a:noFill/>
          </a:ln>
        </p:spPr>
        <p:txBody>
          <a:bodyPr spcFirstLastPara="1" wrap="square" lIns="0" tIns="13325" rIns="0" bIns="0" anchor="t" anchorCtr="0">
            <a:spAutoFit/>
          </a:bodyPr>
          <a:lstStyle/>
          <a:p>
            <a:pPr marL="9525" lvl="0" indent="0" algn="ctr" rtl="0">
              <a:lnSpc>
                <a:spcPct val="114187"/>
              </a:lnSpc>
              <a:spcBef>
                <a:spcPts val="0"/>
              </a:spcBef>
              <a:spcAft>
                <a:spcPts val="0"/>
              </a:spcAft>
              <a:buNone/>
            </a:pPr>
            <a:r>
              <a:rPr lang="it-IT" b="1"/>
              <a:t>IL TIROCINIO DIRETTO</a:t>
            </a:r>
            <a:endParaRPr/>
          </a:p>
          <a:p>
            <a:pPr marL="9525" lvl="0" indent="0" algn="ctr" rtl="0">
              <a:lnSpc>
                <a:spcPct val="114187"/>
              </a:lnSpc>
              <a:spcBef>
                <a:spcPts val="0"/>
              </a:spcBef>
              <a:spcAft>
                <a:spcPts val="0"/>
              </a:spcAft>
              <a:buNone/>
            </a:pPr>
            <a:r>
              <a:rPr lang="it-IT" b="1"/>
              <a:t>Documentazione</a:t>
            </a:r>
            <a:endParaRPr b="1"/>
          </a:p>
        </p:txBody>
      </p:sp>
      <p:sp>
        <p:nvSpPr>
          <p:cNvPr id="122" name="Google Shape;122;p12"/>
          <p:cNvSpPr txBox="1"/>
          <p:nvPr/>
        </p:nvSpPr>
        <p:spPr>
          <a:xfrm>
            <a:off x="573430" y="1593397"/>
            <a:ext cx="9713570" cy="4564711"/>
          </a:xfrm>
          <a:prstGeom prst="rect">
            <a:avLst/>
          </a:prstGeom>
          <a:noFill/>
          <a:ln>
            <a:noFill/>
          </a:ln>
        </p:spPr>
        <p:txBody>
          <a:bodyPr spcFirstLastPara="1" wrap="square" lIns="0" tIns="111125" rIns="0" bIns="0" anchor="t" anchorCtr="0">
            <a:spAutoFit/>
          </a:bodyPr>
          <a:lstStyle/>
          <a:p>
            <a:pPr marL="12700" marR="0" lvl="0" indent="0" algn="l" rtl="0">
              <a:lnSpc>
                <a:spcPct val="100000"/>
              </a:lnSpc>
              <a:spcBef>
                <a:spcPts val="0"/>
              </a:spcBef>
              <a:spcAft>
                <a:spcPts val="0"/>
              </a:spcAft>
              <a:buNone/>
            </a:pPr>
            <a:r>
              <a:rPr lang="it-IT" sz="1800">
                <a:solidFill>
                  <a:schemeClr val="dk1"/>
                </a:solidFill>
                <a:latin typeface="Trebuchet MS"/>
                <a:ea typeface="Trebuchet MS"/>
                <a:cs typeface="Trebuchet MS"/>
                <a:sym typeface="Trebuchet MS"/>
              </a:rPr>
              <a:t>La documentazione del Tirocinio Diretto e la sua integrazione nel Portfolio personale di ogni studente:</a:t>
            </a:r>
            <a:endParaRPr sz="1800">
              <a:solidFill>
                <a:schemeClr val="dk1"/>
              </a:solidFill>
              <a:latin typeface="Trebuchet MS"/>
              <a:ea typeface="Trebuchet MS"/>
              <a:cs typeface="Trebuchet MS"/>
              <a:sym typeface="Trebuchet MS"/>
            </a:endParaRPr>
          </a:p>
          <a:p>
            <a:pPr marL="697865" marR="0" lvl="0" indent="-228600" algn="l" rtl="0">
              <a:lnSpc>
                <a:spcPct val="100000"/>
              </a:lnSpc>
              <a:spcBef>
                <a:spcPts val="240"/>
              </a:spcBef>
              <a:spcAft>
                <a:spcPts val="0"/>
              </a:spcAft>
              <a:buClr>
                <a:schemeClr val="dk1"/>
              </a:buClr>
              <a:buSzPts val="2400"/>
              <a:buFont typeface="Arial"/>
              <a:buChar char="•"/>
            </a:pPr>
            <a:r>
              <a:rPr lang="it-IT" sz="2400">
                <a:solidFill>
                  <a:schemeClr val="dk1"/>
                </a:solidFill>
                <a:latin typeface="Libre Franklin Medium"/>
                <a:ea typeface="Libre Franklin Medium"/>
                <a:cs typeface="Libre Franklin Medium"/>
                <a:sym typeface="Libre Franklin Medium"/>
              </a:rPr>
              <a:t>L’Agenda di Tirocinio (calendario concordato col tutor accogliente per lo svolgimento del tirocinio diretto e condivisa col tutor coordinatore; ore svolte a scuola e di tirocinio indiretto e le valutazioni dei tutor)</a:t>
            </a:r>
            <a:endParaRPr/>
          </a:p>
          <a:p>
            <a:pPr marL="469265" marR="0" lvl="0" indent="0" algn="l" rtl="0">
              <a:lnSpc>
                <a:spcPct val="100000"/>
              </a:lnSpc>
              <a:spcBef>
                <a:spcPts val="240"/>
              </a:spcBef>
              <a:spcAft>
                <a:spcPts val="0"/>
              </a:spcAft>
              <a:buNone/>
            </a:pPr>
            <a:endParaRPr sz="2400">
              <a:solidFill>
                <a:schemeClr val="dk1"/>
              </a:solidFill>
              <a:latin typeface="Libre Franklin Medium"/>
              <a:ea typeface="Libre Franklin Medium"/>
              <a:cs typeface="Libre Franklin Medium"/>
              <a:sym typeface="Libre Franklin Medium"/>
            </a:endParaRPr>
          </a:p>
          <a:p>
            <a:pPr marL="697865" marR="0" lvl="0" indent="-228600" algn="l" rtl="0">
              <a:lnSpc>
                <a:spcPct val="100000"/>
              </a:lnSpc>
              <a:spcBef>
                <a:spcPts val="200"/>
              </a:spcBef>
              <a:spcAft>
                <a:spcPts val="0"/>
              </a:spcAft>
              <a:buClr>
                <a:schemeClr val="dk1"/>
              </a:buClr>
              <a:buSzPts val="2400"/>
              <a:buFont typeface="Arial"/>
              <a:buChar char="•"/>
            </a:pPr>
            <a:r>
              <a:rPr lang="it-IT" sz="2400">
                <a:solidFill>
                  <a:schemeClr val="dk1"/>
                </a:solidFill>
                <a:latin typeface="Libre Franklin Medium"/>
                <a:ea typeface="Libre Franklin Medium"/>
                <a:cs typeface="Libre Franklin Medium"/>
                <a:sym typeface="Libre Franklin Medium"/>
              </a:rPr>
              <a:t>Il Registro di Tirocinio (durante lo svolgimento delle attività a scuola)</a:t>
            </a:r>
            <a:endParaRPr/>
          </a:p>
          <a:p>
            <a:pPr marL="469265" marR="0" lvl="0" indent="0" algn="l" rtl="0">
              <a:lnSpc>
                <a:spcPct val="100000"/>
              </a:lnSpc>
              <a:spcBef>
                <a:spcPts val="200"/>
              </a:spcBef>
              <a:spcAft>
                <a:spcPts val="0"/>
              </a:spcAft>
              <a:buNone/>
            </a:pPr>
            <a:endParaRPr sz="2400">
              <a:solidFill>
                <a:schemeClr val="dk1"/>
              </a:solidFill>
              <a:latin typeface="Libre Franklin Medium"/>
              <a:ea typeface="Libre Franklin Medium"/>
              <a:cs typeface="Libre Franklin Medium"/>
              <a:sym typeface="Libre Franklin Medium"/>
            </a:endParaRPr>
          </a:p>
          <a:p>
            <a:pPr marL="697865" marR="0" lvl="0" indent="-228600" algn="l" rtl="0">
              <a:spcBef>
                <a:spcPts val="200"/>
              </a:spcBef>
              <a:spcAft>
                <a:spcPts val="0"/>
              </a:spcAft>
              <a:buClr>
                <a:schemeClr val="dk1"/>
              </a:buClr>
              <a:buSzPts val="2400"/>
              <a:buFont typeface="Arial"/>
              <a:buChar char="•"/>
            </a:pPr>
            <a:r>
              <a:rPr lang="it-IT" sz="2400">
                <a:solidFill>
                  <a:schemeClr val="dk1"/>
                </a:solidFill>
                <a:latin typeface="Libre Franklin Medium"/>
                <a:ea typeface="Libre Franklin Medium"/>
                <a:cs typeface="Libre Franklin Medium"/>
                <a:sym typeface="Libre Franklin Medium"/>
              </a:rPr>
              <a:t>Il Diario di Tirocinio (Relazione Finale per il T4)</a:t>
            </a:r>
            <a:endParaRPr/>
          </a:p>
          <a:p>
            <a:pPr marL="469265" marR="0" lvl="0" indent="0" algn="l" rtl="0">
              <a:spcBef>
                <a:spcPts val="200"/>
              </a:spcBef>
              <a:spcAft>
                <a:spcPts val="0"/>
              </a:spcAft>
              <a:buNone/>
            </a:pPr>
            <a:endParaRPr sz="2400">
              <a:solidFill>
                <a:schemeClr val="dk1"/>
              </a:solidFill>
              <a:latin typeface="Libre Franklin Medium"/>
              <a:ea typeface="Libre Franklin Medium"/>
              <a:cs typeface="Libre Franklin Medium"/>
              <a:sym typeface="Libre Franklin Medium"/>
            </a:endParaRPr>
          </a:p>
          <a:p>
            <a:pPr marL="697865" marR="0" lvl="0" indent="-228600" algn="l" rtl="0">
              <a:lnSpc>
                <a:spcPct val="100000"/>
              </a:lnSpc>
              <a:spcBef>
                <a:spcPts val="219"/>
              </a:spcBef>
              <a:spcAft>
                <a:spcPts val="0"/>
              </a:spcAft>
              <a:buClr>
                <a:schemeClr val="dk1"/>
              </a:buClr>
              <a:buSzPts val="2400"/>
              <a:buFont typeface="Arial"/>
              <a:buChar char="•"/>
            </a:pPr>
            <a:r>
              <a:rPr lang="it-IT" sz="2400">
                <a:solidFill>
                  <a:schemeClr val="dk1"/>
                </a:solidFill>
                <a:latin typeface="Libre Franklin Medium"/>
                <a:ea typeface="Libre Franklin Medium"/>
                <a:cs typeface="Libre Franklin Medium"/>
                <a:sym typeface="Libre Franklin Medium"/>
              </a:rPr>
              <a:t>Il Portfolio (riflessione sull’intera esperienza)</a:t>
            </a:r>
            <a:endParaRPr sz="2400">
              <a:solidFill>
                <a:schemeClr val="dk1"/>
              </a:solidFill>
              <a:latin typeface="Libre Franklin Medium"/>
              <a:ea typeface="Libre Franklin Medium"/>
              <a:cs typeface="Libre Franklin Medium"/>
              <a:sym typeface="Libre Franklin Medium"/>
            </a:endParaRPr>
          </a:p>
          <a:p>
            <a:pPr marL="469265" marR="0" lvl="0" indent="0" algn="l" rtl="0">
              <a:lnSpc>
                <a:spcPct val="100000"/>
              </a:lnSpc>
              <a:spcBef>
                <a:spcPts val="215"/>
              </a:spcBef>
              <a:spcAft>
                <a:spcPts val="0"/>
              </a:spcAft>
              <a:buNone/>
            </a:pPr>
            <a:endParaRPr sz="240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a:spLocks noGrp="1"/>
          </p:cNvSpPr>
          <p:nvPr>
            <p:ph type="title"/>
          </p:nvPr>
        </p:nvSpPr>
        <p:spPr>
          <a:xfrm>
            <a:off x="853846" y="532333"/>
            <a:ext cx="4491355" cy="51435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it-IT"/>
              <a:t>L’AGENDA DI TIROCINIO</a:t>
            </a:r>
            <a:endParaRPr/>
          </a:p>
        </p:txBody>
      </p:sp>
      <p:grpSp>
        <p:nvGrpSpPr>
          <p:cNvPr id="128" name="Google Shape;128;p13"/>
          <p:cNvGrpSpPr/>
          <p:nvPr/>
        </p:nvGrpSpPr>
        <p:grpSpPr>
          <a:xfrm>
            <a:off x="7014971" y="364997"/>
            <a:ext cx="4902200" cy="2340610"/>
            <a:chOff x="7014971" y="364997"/>
            <a:chExt cx="4902200" cy="2340610"/>
          </a:xfrm>
        </p:grpSpPr>
        <p:sp>
          <p:nvSpPr>
            <p:cNvPr id="129" name="Google Shape;129;p13"/>
            <p:cNvSpPr/>
            <p:nvPr/>
          </p:nvSpPr>
          <p:spPr>
            <a:xfrm>
              <a:off x="7014971" y="364997"/>
              <a:ext cx="4902200" cy="2340610"/>
            </a:xfrm>
            <a:custGeom>
              <a:avLst/>
              <a:gdLst/>
              <a:ahLst/>
              <a:cxnLst/>
              <a:rect l="l" t="t" r="r" b="b"/>
              <a:pathLst>
                <a:path w="4902200" h="2340610" extrusionOk="0">
                  <a:moveTo>
                    <a:pt x="4639056" y="0"/>
                  </a:moveTo>
                  <a:lnTo>
                    <a:pt x="2581655" y="0"/>
                  </a:lnTo>
                  <a:lnTo>
                    <a:pt x="2534408" y="4236"/>
                  </a:lnTo>
                  <a:lnTo>
                    <a:pt x="2489936" y="16450"/>
                  </a:lnTo>
                  <a:lnTo>
                    <a:pt x="2448983" y="35898"/>
                  </a:lnTo>
                  <a:lnTo>
                    <a:pt x="2412291" y="61838"/>
                  </a:lnTo>
                  <a:lnTo>
                    <a:pt x="2380604" y="93525"/>
                  </a:lnTo>
                  <a:lnTo>
                    <a:pt x="2354664" y="130217"/>
                  </a:lnTo>
                  <a:lnTo>
                    <a:pt x="2335216" y="171170"/>
                  </a:lnTo>
                  <a:lnTo>
                    <a:pt x="2323002" y="215642"/>
                  </a:lnTo>
                  <a:lnTo>
                    <a:pt x="2318766" y="262889"/>
                  </a:lnTo>
                  <a:lnTo>
                    <a:pt x="2318766" y="920114"/>
                  </a:lnTo>
                  <a:lnTo>
                    <a:pt x="0" y="2340355"/>
                  </a:lnTo>
                  <a:lnTo>
                    <a:pt x="2318766" y="1314450"/>
                  </a:lnTo>
                  <a:lnTo>
                    <a:pt x="4901946" y="1314450"/>
                  </a:lnTo>
                  <a:lnTo>
                    <a:pt x="4901946" y="262889"/>
                  </a:lnTo>
                  <a:lnTo>
                    <a:pt x="4897709" y="215642"/>
                  </a:lnTo>
                  <a:lnTo>
                    <a:pt x="4885495" y="171170"/>
                  </a:lnTo>
                  <a:lnTo>
                    <a:pt x="4866047" y="130217"/>
                  </a:lnTo>
                  <a:lnTo>
                    <a:pt x="4840107" y="93525"/>
                  </a:lnTo>
                  <a:lnTo>
                    <a:pt x="4808420" y="61838"/>
                  </a:lnTo>
                  <a:lnTo>
                    <a:pt x="4771728" y="35898"/>
                  </a:lnTo>
                  <a:lnTo>
                    <a:pt x="4730775" y="16450"/>
                  </a:lnTo>
                  <a:lnTo>
                    <a:pt x="4686303" y="4236"/>
                  </a:lnTo>
                  <a:lnTo>
                    <a:pt x="4639056" y="0"/>
                  </a:lnTo>
                  <a:close/>
                </a:path>
                <a:path w="4902200" h="2340610" extrusionOk="0">
                  <a:moveTo>
                    <a:pt x="4901946" y="1314450"/>
                  </a:moveTo>
                  <a:lnTo>
                    <a:pt x="2318766" y="1314450"/>
                  </a:lnTo>
                  <a:lnTo>
                    <a:pt x="2323002" y="1361697"/>
                  </a:lnTo>
                  <a:lnTo>
                    <a:pt x="2335216" y="1406169"/>
                  </a:lnTo>
                  <a:lnTo>
                    <a:pt x="2354664" y="1447122"/>
                  </a:lnTo>
                  <a:lnTo>
                    <a:pt x="2380604" y="1483814"/>
                  </a:lnTo>
                  <a:lnTo>
                    <a:pt x="2412291" y="1515501"/>
                  </a:lnTo>
                  <a:lnTo>
                    <a:pt x="2448983" y="1541441"/>
                  </a:lnTo>
                  <a:lnTo>
                    <a:pt x="2489936" y="1560889"/>
                  </a:lnTo>
                  <a:lnTo>
                    <a:pt x="2534408" y="1573103"/>
                  </a:lnTo>
                  <a:lnTo>
                    <a:pt x="2581655" y="1577339"/>
                  </a:lnTo>
                  <a:lnTo>
                    <a:pt x="4639056" y="1577339"/>
                  </a:lnTo>
                  <a:lnTo>
                    <a:pt x="4686303" y="1573103"/>
                  </a:lnTo>
                  <a:lnTo>
                    <a:pt x="4730775" y="1560889"/>
                  </a:lnTo>
                  <a:lnTo>
                    <a:pt x="4771728" y="1541441"/>
                  </a:lnTo>
                  <a:lnTo>
                    <a:pt x="4808420" y="1515501"/>
                  </a:lnTo>
                  <a:lnTo>
                    <a:pt x="4840107" y="1483814"/>
                  </a:lnTo>
                  <a:lnTo>
                    <a:pt x="4866047" y="1447122"/>
                  </a:lnTo>
                  <a:lnTo>
                    <a:pt x="4885495" y="1406169"/>
                  </a:lnTo>
                  <a:lnTo>
                    <a:pt x="4897709" y="1361697"/>
                  </a:lnTo>
                  <a:lnTo>
                    <a:pt x="4901946" y="1314450"/>
                  </a:lnTo>
                  <a:close/>
                </a:path>
              </a:pathLst>
            </a:custGeom>
            <a:solidFill>
              <a:srgbClr val="006F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3"/>
            <p:cNvSpPr/>
            <p:nvPr/>
          </p:nvSpPr>
          <p:spPr>
            <a:xfrm>
              <a:off x="7014971" y="364997"/>
              <a:ext cx="4902200" cy="2340610"/>
            </a:xfrm>
            <a:custGeom>
              <a:avLst/>
              <a:gdLst/>
              <a:ahLst/>
              <a:cxnLst/>
              <a:rect l="l" t="t" r="r" b="b"/>
              <a:pathLst>
                <a:path w="4902200" h="2340610" extrusionOk="0">
                  <a:moveTo>
                    <a:pt x="2318766" y="262889"/>
                  </a:moveTo>
                  <a:lnTo>
                    <a:pt x="2323002" y="215642"/>
                  </a:lnTo>
                  <a:lnTo>
                    <a:pt x="2335216" y="171170"/>
                  </a:lnTo>
                  <a:lnTo>
                    <a:pt x="2354664" y="130217"/>
                  </a:lnTo>
                  <a:lnTo>
                    <a:pt x="2380604" y="93525"/>
                  </a:lnTo>
                  <a:lnTo>
                    <a:pt x="2412291" y="61838"/>
                  </a:lnTo>
                  <a:lnTo>
                    <a:pt x="2448983" y="35898"/>
                  </a:lnTo>
                  <a:lnTo>
                    <a:pt x="2489936" y="16450"/>
                  </a:lnTo>
                  <a:lnTo>
                    <a:pt x="2534408" y="4236"/>
                  </a:lnTo>
                  <a:lnTo>
                    <a:pt x="2581655" y="0"/>
                  </a:lnTo>
                  <a:lnTo>
                    <a:pt x="2749296" y="0"/>
                  </a:lnTo>
                  <a:lnTo>
                    <a:pt x="3395091" y="0"/>
                  </a:lnTo>
                  <a:lnTo>
                    <a:pt x="4639056" y="0"/>
                  </a:lnTo>
                  <a:lnTo>
                    <a:pt x="4686303" y="4236"/>
                  </a:lnTo>
                  <a:lnTo>
                    <a:pt x="4730775" y="16450"/>
                  </a:lnTo>
                  <a:lnTo>
                    <a:pt x="4771728" y="35898"/>
                  </a:lnTo>
                  <a:lnTo>
                    <a:pt x="4808420" y="61838"/>
                  </a:lnTo>
                  <a:lnTo>
                    <a:pt x="4840107" y="93525"/>
                  </a:lnTo>
                  <a:lnTo>
                    <a:pt x="4866047" y="130217"/>
                  </a:lnTo>
                  <a:lnTo>
                    <a:pt x="4885495" y="171170"/>
                  </a:lnTo>
                  <a:lnTo>
                    <a:pt x="4897709" y="215642"/>
                  </a:lnTo>
                  <a:lnTo>
                    <a:pt x="4901946" y="262889"/>
                  </a:lnTo>
                  <a:lnTo>
                    <a:pt x="4901946" y="920114"/>
                  </a:lnTo>
                  <a:lnTo>
                    <a:pt x="4901946" y="1314450"/>
                  </a:lnTo>
                  <a:lnTo>
                    <a:pt x="4897709" y="1361697"/>
                  </a:lnTo>
                  <a:lnTo>
                    <a:pt x="4885495" y="1406169"/>
                  </a:lnTo>
                  <a:lnTo>
                    <a:pt x="4866047" y="1447122"/>
                  </a:lnTo>
                  <a:lnTo>
                    <a:pt x="4840107" y="1483814"/>
                  </a:lnTo>
                  <a:lnTo>
                    <a:pt x="4808420" y="1515501"/>
                  </a:lnTo>
                  <a:lnTo>
                    <a:pt x="4771728" y="1541441"/>
                  </a:lnTo>
                  <a:lnTo>
                    <a:pt x="4730775" y="1560889"/>
                  </a:lnTo>
                  <a:lnTo>
                    <a:pt x="4686303" y="1573103"/>
                  </a:lnTo>
                  <a:lnTo>
                    <a:pt x="4639056" y="1577339"/>
                  </a:lnTo>
                  <a:lnTo>
                    <a:pt x="3395091" y="1577339"/>
                  </a:lnTo>
                  <a:lnTo>
                    <a:pt x="2749296" y="1577339"/>
                  </a:lnTo>
                  <a:lnTo>
                    <a:pt x="2581655" y="1577339"/>
                  </a:lnTo>
                  <a:lnTo>
                    <a:pt x="2534408" y="1573103"/>
                  </a:lnTo>
                  <a:lnTo>
                    <a:pt x="2489936" y="1560889"/>
                  </a:lnTo>
                  <a:lnTo>
                    <a:pt x="2448983" y="1541441"/>
                  </a:lnTo>
                  <a:lnTo>
                    <a:pt x="2412291" y="1515501"/>
                  </a:lnTo>
                  <a:lnTo>
                    <a:pt x="2380604" y="1483814"/>
                  </a:lnTo>
                  <a:lnTo>
                    <a:pt x="2354664" y="1447122"/>
                  </a:lnTo>
                  <a:lnTo>
                    <a:pt x="2335216" y="1406169"/>
                  </a:lnTo>
                  <a:lnTo>
                    <a:pt x="2323002" y="1361697"/>
                  </a:lnTo>
                  <a:lnTo>
                    <a:pt x="2318766" y="1314450"/>
                  </a:lnTo>
                  <a:lnTo>
                    <a:pt x="0" y="2340355"/>
                  </a:lnTo>
                  <a:lnTo>
                    <a:pt x="2318766" y="920114"/>
                  </a:lnTo>
                  <a:lnTo>
                    <a:pt x="2318766" y="262889"/>
                  </a:lnTo>
                  <a:close/>
                </a:path>
              </a:pathLst>
            </a:custGeom>
            <a:noFill/>
            <a:ln w="222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1" name="Google Shape;131;p13"/>
          <p:cNvSpPr txBox="1"/>
          <p:nvPr/>
        </p:nvSpPr>
        <p:spPr>
          <a:xfrm>
            <a:off x="9655555" y="365010"/>
            <a:ext cx="1968000" cy="1673400"/>
          </a:xfrm>
          <a:prstGeom prst="rect">
            <a:avLst/>
          </a:prstGeom>
          <a:noFill/>
          <a:ln>
            <a:noFill/>
          </a:ln>
        </p:spPr>
        <p:txBody>
          <a:bodyPr spcFirstLastPara="1" wrap="square" lIns="0" tIns="12700" rIns="0" bIns="0" anchor="t" anchorCtr="0">
            <a:spAutoFit/>
          </a:bodyPr>
          <a:lstStyle/>
          <a:p>
            <a:pPr marL="12700" marR="5080" lvl="0" indent="0" algn="ctr" rtl="0">
              <a:lnSpc>
                <a:spcPct val="99900"/>
              </a:lnSpc>
              <a:spcBef>
                <a:spcPts val="0"/>
              </a:spcBef>
              <a:spcAft>
                <a:spcPts val="0"/>
              </a:spcAft>
              <a:buNone/>
            </a:pPr>
            <a:r>
              <a:rPr lang="it-IT" sz="1800">
                <a:solidFill>
                  <a:srgbClr val="FFFFFF"/>
                </a:solidFill>
                <a:latin typeface="Verdana"/>
                <a:ea typeface="Verdana"/>
                <a:cs typeface="Verdana"/>
                <a:sym typeface="Verdana"/>
              </a:rPr>
              <a:t>INVIARE AL TUTOR  COORDINATORE  EVENTUALI  MODIFICHE-  INTEGRAZIONI</a:t>
            </a:r>
            <a:endParaRPr sz="1800">
              <a:solidFill>
                <a:schemeClr val="dk1"/>
              </a:solidFill>
              <a:latin typeface="Verdana"/>
              <a:ea typeface="Verdana"/>
              <a:cs typeface="Verdana"/>
              <a:sym typeface="Verdana"/>
            </a:endParaRPr>
          </a:p>
        </p:txBody>
      </p:sp>
      <p:pic>
        <p:nvPicPr>
          <p:cNvPr id="132" name="Google Shape;132;p13"/>
          <p:cNvPicPr preferRelativeResize="0"/>
          <p:nvPr/>
        </p:nvPicPr>
        <p:blipFill rotWithShape="1">
          <a:blip r:embed="rId3">
            <a:alphaModFix/>
          </a:blip>
          <a:srcRect/>
          <a:stretch/>
        </p:blipFill>
        <p:spPr>
          <a:xfrm>
            <a:off x="8415528" y="2462783"/>
            <a:ext cx="3208020" cy="3581400"/>
          </a:xfrm>
          <a:prstGeom prst="rect">
            <a:avLst/>
          </a:prstGeom>
          <a:noFill/>
          <a:ln>
            <a:noFill/>
          </a:ln>
        </p:spPr>
      </p:pic>
      <p:sp>
        <p:nvSpPr>
          <p:cNvPr id="133" name="Google Shape;133;p13"/>
          <p:cNvSpPr/>
          <p:nvPr/>
        </p:nvSpPr>
        <p:spPr>
          <a:xfrm>
            <a:off x="774191" y="1213103"/>
            <a:ext cx="6096000" cy="4831080"/>
          </a:xfrm>
          <a:custGeom>
            <a:avLst/>
            <a:gdLst/>
            <a:ahLst/>
            <a:cxnLst/>
            <a:rect l="l" t="t" r="r" b="b"/>
            <a:pathLst>
              <a:path w="6096000" h="4831080" extrusionOk="0">
                <a:moveTo>
                  <a:pt x="0" y="4831080"/>
                </a:moveTo>
                <a:lnTo>
                  <a:pt x="6096000" y="4831080"/>
                </a:lnTo>
                <a:lnTo>
                  <a:pt x="6096000" y="0"/>
                </a:lnTo>
                <a:lnTo>
                  <a:pt x="0" y="0"/>
                </a:lnTo>
                <a:lnTo>
                  <a:pt x="0" y="4831080"/>
                </a:lnTo>
                <a:close/>
              </a:path>
            </a:pathLst>
          </a:custGeom>
          <a:noFill/>
          <a:ln w="9525" cap="flat" cmpd="sng">
            <a:solidFill>
              <a:srgbClr val="4471C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3"/>
          <p:cNvSpPr txBox="1"/>
          <p:nvPr/>
        </p:nvSpPr>
        <p:spPr>
          <a:xfrm>
            <a:off x="685800" y="1148142"/>
            <a:ext cx="7315200" cy="4460195"/>
          </a:xfrm>
          <a:prstGeom prst="rect">
            <a:avLst/>
          </a:prstGeom>
          <a:noFill/>
          <a:ln>
            <a:noFill/>
          </a:ln>
        </p:spPr>
        <p:txBody>
          <a:bodyPr spcFirstLastPara="1" wrap="square" lIns="0" tIns="12700" rIns="0" bIns="0" anchor="t" anchorCtr="0">
            <a:spAutoFit/>
          </a:bodyPr>
          <a:lstStyle/>
          <a:p>
            <a:pPr marL="355600" marR="0" lvl="0" indent="-342900" algn="l" rtl="0">
              <a:lnSpc>
                <a:spcPct val="100000"/>
              </a:lnSpc>
              <a:spcBef>
                <a:spcPts val="0"/>
              </a:spcBef>
              <a:spcAft>
                <a:spcPts val="0"/>
              </a:spcAft>
              <a:buClr>
                <a:srgbClr val="4471C4"/>
              </a:buClr>
              <a:buSzPts val="1400"/>
              <a:buFont typeface="Libre Franklin Medium"/>
              <a:buChar char="►"/>
            </a:pPr>
            <a:r>
              <a:rPr lang="it-IT" sz="2400">
                <a:solidFill>
                  <a:srgbClr val="4471C4"/>
                </a:solidFill>
                <a:latin typeface="Libre Franklin Medium"/>
                <a:ea typeface="Libre Franklin Medium"/>
                <a:cs typeface="Libre Franklin Medium"/>
                <a:sym typeface="Libre Franklin Medium"/>
              </a:rPr>
              <a:t>Alternanza :</a:t>
            </a:r>
            <a:endParaRPr sz="2400">
              <a:solidFill>
                <a:schemeClr val="dk1"/>
              </a:solidFill>
              <a:latin typeface="Libre Franklin Medium"/>
              <a:ea typeface="Libre Franklin Medium"/>
              <a:cs typeface="Libre Franklin Medium"/>
              <a:sym typeface="Libre Franklin Medium"/>
            </a:endParaRPr>
          </a:p>
          <a:p>
            <a:pPr marL="756285" marR="0" lvl="1" indent="-343535" algn="l" rtl="0">
              <a:lnSpc>
                <a:spcPct val="100000"/>
              </a:lnSpc>
              <a:spcBef>
                <a:spcPts val="0"/>
              </a:spcBef>
              <a:spcAft>
                <a:spcPts val="0"/>
              </a:spcAft>
              <a:buClr>
                <a:schemeClr val="dk1"/>
              </a:buClr>
              <a:buSzPts val="1400"/>
              <a:buFont typeface="Libre Franklin Medium"/>
              <a:buChar char="►"/>
            </a:pPr>
            <a:r>
              <a:rPr lang="it-IT" sz="2400" b="0" i="0" u="none" strike="noStrike" cap="none">
                <a:solidFill>
                  <a:schemeClr val="dk1"/>
                </a:solidFill>
                <a:latin typeface="Libre Franklin Medium"/>
                <a:ea typeface="Libre Franklin Medium"/>
                <a:cs typeface="Libre Franklin Medium"/>
                <a:sym typeface="Libre Franklin Medium"/>
              </a:rPr>
              <a:t>fra le discipline / i campi d’esperienza</a:t>
            </a:r>
            <a:endParaRPr sz="2400" b="0" i="0" u="none" strike="noStrike" cap="none">
              <a:solidFill>
                <a:schemeClr val="dk1"/>
              </a:solidFill>
              <a:latin typeface="Libre Franklin Medium"/>
              <a:ea typeface="Libre Franklin Medium"/>
              <a:cs typeface="Libre Franklin Medium"/>
              <a:sym typeface="Libre Franklin Medium"/>
            </a:endParaRPr>
          </a:p>
          <a:p>
            <a:pPr marL="756285" marR="0" lvl="1" indent="-343535" algn="l" rtl="0">
              <a:lnSpc>
                <a:spcPct val="100000"/>
              </a:lnSpc>
              <a:spcBef>
                <a:spcPts val="0"/>
              </a:spcBef>
              <a:spcAft>
                <a:spcPts val="0"/>
              </a:spcAft>
              <a:buClr>
                <a:schemeClr val="dk1"/>
              </a:buClr>
              <a:buSzPts val="1400"/>
              <a:buFont typeface="Libre Franklin Medium"/>
              <a:buChar char="►"/>
            </a:pPr>
            <a:r>
              <a:rPr lang="it-IT" sz="2400" b="0" i="0" u="none" strike="noStrike" cap="none">
                <a:solidFill>
                  <a:schemeClr val="dk1"/>
                </a:solidFill>
                <a:latin typeface="Libre Franklin Medium"/>
                <a:ea typeface="Libre Franklin Medium"/>
                <a:cs typeface="Libre Franklin Medium"/>
                <a:sym typeface="Libre Franklin Medium"/>
              </a:rPr>
              <a:t>fra le diverse fasce orarie</a:t>
            </a:r>
            <a:endParaRPr sz="2400" b="0" i="0" u="none" strike="noStrike" cap="none">
              <a:solidFill>
                <a:schemeClr val="dk1"/>
              </a:solidFill>
              <a:latin typeface="Libre Franklin Medium"/>
              <a:ea typeface="Libre Franklin Medium"/>
              <a:cs typeface="Libre Franklin Medium"/>
              <a:sym typeface="Libre Franklin Medium"/>
            </a:endParaRPr>
          </a:p>
          <a:p>
            <a:pPr marL="756285" marR="299085" lvl="1" indent="-342900" algn="l" rtl="0">
              <a:lnSpc>
                <a:spcPct val="100000"/>
              </a:lnSpc>
              <a:spcBef>
                <a:spcPts val="0"/>
              </a:spcBef>
              <a:spcAft>
                <a:spcPts val="0"/>
              </a:spcAft>
              <a:buClr>
                <a:schemeClr val="dk1"/>
              </a:buClr>
              <a:buSzPts val="1400"/>
              <a:buFont typeface="Libre Franklin Medium"/>
              <a:buChar char="►"/>
            </a:pPr>
            <a:r>
              <a:rPr lang="it-IT" sz="2400" b="0" i="0" u="none" strike="noStrike" cap="none">
                <a:solidFill>
                  <a:schemeClr val="dk1"/>
                </a:solidFill>
                <a:latin typeface="Libre Franklin Medium"/>
                <a:ea typeface="Libre Franklin Medium"/>
                <a:cs typeface="Libre Franklin Medium"/>
                <a:sym typeface="Libre Franklin Medium"/>
              </a:rPr>
              <a:t>fra le giornate anche osservando esperienze significative condotte da altre insegnanti della classe o del plesso</a:t>
            </a:r>
            <a:endParaRPr/>
          </a:p>
          <a:p>
            <a:pPr marL="413385" marR="299085" lvl="1" indent="0" algn="l" rtl="0">
              <a:lnSpc>
                <a:spcPct val="100000"/>
              </a:lnSpc>
              <a:spcBef>
                <a:spcPts val="0"/>
              </a:spcBef>
              <a:spcAft>
                <a:spcPts val="0"/>
              </a:spcAft>
              <a:buNone/>
            </a:pPr>
            <a:endParaRPr sz="2500" b="0" i="0" u="none" strike="noStrike" cap="none">
              <a:solidFill>
                <a:schemeClr val="dk1"/>
              </a:solidFill>
              <a:latin typeface="Libre Franklin Medium"/>
              <a:ea typeface="Libre Franklin Medium"/>
              <a:cs typeface="Libre Franklin Medium"/>
              <a:sym typeface="Libre Franklin Medium"/>
            </a:endParaRPr>
          </a:p>
          <a:p>
            <a:pPr marL="355600" marR="0" lvl="0" indent="-342900" algn="l" rtl="0">
              <a:lnSpc>
                <a:spcPct val="100000"/>
              </a:lnSpc>
              <a:spcBef>
                <a:spcPts val="0"/>
              </a:spcBef>
              <a:spcAft>
                <a:spcPts val="0"/>
              </a:spcAft>
              <a:buClr>
                <a:srgbClr val="4471C4"/>
              </a:buClr>
              <a:buSzPts val="1400"/>
              <a:buFont typeface="Libre Franklin Medium"/>
              <a:buChar char="►"/>
            </a:pPr>
            <a:r>
              <a:rPr lang="it-IT" sz="2400">
                <a:solidFill>
                  <a:srgbClr val="4471C4"/>
                </a:solidFill>
                <a:latin typeface="Libre Franklin Medium"/>
                <a:ea typeface="Libre Franklin Medium"/>
                <a:cs typeface="Libre Franklin Medium"/>
                <a:sym typeface="Libre Franklin Medium"/>
              </a:rPr>
              <a:t>Imprevisti e/o modifiche e/o assenze vanno segnalate tempestivamente al tutor accogliente </a:t>
            </a:r>
            <a:endParaRPr/>
          </a:p>
          <a:p>
            <a:pPr marL="12700" marR="0" lvl="0" indent="0" algn="l" rtl="0">
              <a:lnSpc>
                <a:spcPct val="100000"/>
              </a:lnSpc>
              <a:spcBef>
                <a:spcPts val="0"/>
              </a:spcBef>
              <a:spcAft>
                <a:spcPts val="0"/>
              </a:spcAft>
              <a:buNone/>
            </a:pPr>
            <a:endParaRPr sz="2400">
              <a:solidFill>
                <a:srgbClr val="4471C4"/>
              </a:solidFill>
              <a:latin typeface="Libre Franklin Medium"/>
              <a:ea typeface="Libre Franklin Medium"/>
              <a:cs typeface="Libre Franklin Medium"/>
              <a:sym typeface="Libre Franklin Medium"/>
            </a:endParaRPr>
          </a:p>
          <a:p>
            <a:pPr marL="355600" marR="0" lvl="0" indent="-342900" algn="l" rtl="0">
              <a:lnSpc>
                <a:spcPct val="100000"/>
              </a:lnSpc>
              <a:spcBef>
                <a:spcPts val="0"/>
              </a:spcBef>
              <a:spcAft>
                <a:spcPts val="0"/>
              </a:spcAft>
              <a:buClr>
                <a:srgbClr val="4471C4"/>
              </a:buClr>
              <a:buSzPts val="1400"/>
              <a:buFont typeface="Libre Franklin Medium"/>
              <a:buChar char="►"/>
            </a:pPr>
            <a:r>
              <a:rPr lang="it-IT" sz="2400">
                <a:solidFill>
                  <a:srgbClr val="4471C4"/>
                </a:solidFill>
                <a:latin typeface="Libre Franklin Medium"/>
                <a:ea typeface="Libre Franklin Medium"/>
                <a:cs typeface="Libre Franklin Medium"/>
                <a:sym typeface="Libre Franklin Medium"/>
              </a:rPr>
              <a:t>INVIARE IL </a:t>
            </a:r>
            <a:r>
              <a:rPr lang="it-IT" sz="2400" b="1">
                <a:solidFill>
                  <a:srgbClr val="4471C4"/>
                </a:solidFill>
                <a:latin typeface="Libre Franklin Medium"/>
                <a:ea typeface="Libre Franklin Medium"/>
                <a:cs typeface="Libre Franklin Medium"/>
                <a:sym typeface="Libre Franklin Medium"/>
              </a:rPr>
              <a:t>PRIMA POSSIBILE </a:t>
            </a:r>
            <a:r>
              <a:rPr lang="it-IT" sz="2400">
                <a:solidFill>
                  <a:srgbClr val="4471C4"/>
                </a:solidFill>
                <a:latin typeface="Libre Franklin Medium"/>
                <a:ea typeface="Libre Franklin Medium"/>
                <a:cs typeface="Libre Franklin Medium"/>
                <a:sym typeface="Libre Franklin Medium"/>
              </a:rPr>
              <a:t>L’AGENDA DI TIROCINIO </a:t>
            </a:r>
            <a:r>
              <a:rPr lang="it-IT" sz="2400" b="1">
                <a:solidFill>
                  <a:srgbClr val="4471C4"/>
                </a:solidFill>
                <a:latin typeface="Libre Franklin Medium"/>
                <a:ea typeface="Libre Franklin Medium"/>
                <a:cs typeface="Libre Franklin Medium"/>
                <a:sym typeface="Libre Franklin Medium"/>
              </a:rPr>
              <a:t>AL PROPRIO TUTOR </a:t>
            </a:r>
            <a:r>
              <a:rPr lang="it-IT" sz="2400">
                <a:solidFill>
                  <a:srgbClr val="4471C4"/>
                </a:solidFill>
                <a:latin typeface="Libre Franklin Medium"/>
                <a:ea typeface="Libre Franklin Medium"/>
                <a:cs typeface="Libre Franklin Medium"/>
                <a:sym typeface="Libre Franklin Medium"/>
              </a:rPr>
              <a:t>COORDINATORE</a:t>
            </a:r>
            <a:endParaRPr sz="2400" b="1">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853846" y="532333"/>
            <a:ext cx="7623175" cy="770255"/>
          </a:xfrm>
          <a:prstGeom prst="rect">
            <a:avLst/>
          </a:prstGeom>
          <a:noFill/>
          <a:ln>
            <a:noFill/>
          </a:ln>
        </p:spPr>
        <p:txBody>
          <a:bodyPr spcFirstLastPara="1" wrap="square" lIns="0" tIns="13325" rIns="0" bIns="0" anchor="t" anchorCtr="0">
            <a:spAutoFit/>
          </a:bodyPr>
          <a:lstStyle/>
          <a:p>
            <a:pPr marL="12700" lvl="0" indent="0" algn="l" rtl="0">
              <a:lnSpc>
                <a:spcPct val="117656"/>
              </a:lnSpc>
              <a:spcBef>
                <a:spcPts val="0"/>
              </a:spcBef>
              <a:spcAft>
                <a:spcPts val="0"/>
              </a:spcAft>
              <a:buNone/>
            </a:pPr>
            <a:r>
              <a:rPr lang="it-IT" b="1">
                <a:latin typeface="Trebuchet MS"/>
                <a:ea typeface="Trebuchet MS"/>
                <a:cs typeface="Trebuchet MS"/>
                <a:sym typeface="Trebuchet MS"/>
              </a:rPr>
              <a:t>IL REGISTRO DI TIROCINIO</a:t>
            </a:r>
            <a:endParaRPr/>
          </a:p>
          <a:p>
            <a:pPr marL="12700" lvl="0" indent="0" algn="l" rtl="0">
              <a:lnSpc>
                <a:spcPct val="115833"/>
              </a:lnSpc>
              <a:spcBef>
                <a:spcPts val="0"/>
              </a:spcBef>
              <a:spcAft>
                <a:spcPts val="0"/>
              </a:spcAft>
              <a:buNone/>
            </a:pPr>
            <a:r>
              <a:rPr lang="it-IT" sz="1800">
                <a:solidFill>
                  <a:srgbClr val="000000"/>
                </a:solidFill>
              </a:rPr>
              <a:t>DOCUMENTO CHE CERTIFICA LO SVOLGIMENTO DEL TIROCINIO DIRETTO</a:t>
            </a:r>
            <a:endParaRPr sz="1800"/>
          </a:p>
        </p:txBody>
      </p:sp>
      <p:grpSp>
        <p:nvGrpSpPr>
          <p:cNvPr id="140" name="Google Shape;140;p14"/>
          <p:cNvGrpSpPr/>
          <p:nvPr/>
        </p:nvGrpSpPr>
        <p:grpSpPr>
          <a:xfrm>
            <a:off x="972311" y="1296924"/>
            <a:ext cx="9049512" cy="3843526"/>
            <a:chOff x="972311" y="1296924"/>
            <a:chExt cx="9049512" cy="3843526"/>
          </a:xfrm>
        </p:grpSpPr>
        <p:pic>
          <p:nvPicPr>
            <p:cNvPr id="141" name="Google Shape;141;p14"/>
            <p:cNvPicPr preferRelativeResize="0"/>
            <p:nvPr/>
          </p:nvPicPr>
          <p:blipFill rotWithShape="1">
            <a:blip r:embed="rId3">
              <a:alphaModFix/>
            </a:blip>
            <a:srcRect/>
            <a:stretch/>
          </p:blipFill>
          <p:spPr>
            <a:xfrm>
              <a:off x="972311" y="1296924"/>
              <a:ext cx="9049512" cy="1906524"/>
            </a:xfrm>
            <a:prstGeom prst="rect">
              <a:avLst/>
            </a:prstGeom>
            <a:noFill/>
            <a:ln>
              <a:noFill/>
            </a:ln>
          </p:spPr>
        </p:pic>
        <p:pic>
          <p:nvPicPr>
            <p:cNvPr id="142" name="Google Shape;142;p14"/>
            <p:cNvPicPr preferRelativeResize="0"/>
            <p:nvPr/>
          </p:nvPicPr>
          <p:blipFill rotWithShape="1">
            <a:blip r:embed="rId4">
              <a:alphaModFix/>
            </a:blip>
            <a:srcRect/>
            <a:stretch/>
          </p:blipFill>
          <p:spPr>
            <a:xfrm>
              <a:off x="1629155" y="3203447"/>
              <a:ext cx="7699248" cy="1937003"/>
            </a:xfrm>
            <a:prstGeom prst="rect">
              <a:avLst/>
            </a:prstGeom>
            <a:noFill/>
            <a:ln>
              <a:noFill/>
            </a:ln>
          </p:spPr>
        </p:pic>
      </p:grpSp>
      <p:pic>
        <p:nvPicPr>
          <p:cNvPr id="143" name="Google Shape;143;p14"/>
          <p:cNvPicPr preferRelativeResize="0"/>
          <p:nvPr/>
        </p:nvPicPr>
        <p:blipFill rotWithShape="1">
          <a:blip r:embed="rId5">
            <a:alphaModFix/>
          </a:blip>
          <a:srcRect/>
          <a:stretch/>
        </p:blipFill>
        <p:spPr>
          <a:xfrm>
            <a:off x="3214116" y="5457444"/>
            <a:ext cx="6248400" cy="81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19200" y="685799"/>
            <a:ext cx="9753600" cy="98488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it-IT" b="1"/>
              <a:t>PER IL SUPPORTO ALLE SEGRETERIE DELLE SCUOLE</a:t>
            </a:r>
            <a:br>
              <a:rPr lang="it-IT" sz="3200" b="1"/>
            </a:br>
            <a:endParaRPr b="1"/>
          </a:p>
        </p:txBody>
      </p:sp>
      <p:sp>
        <p:nvSpPr>
          <p:cNvPr id="150" name="Google Shape;150;p15"/>
          <p:cNvSpPr txBox="1">
            <a:spLocks noGrp="1"/>
          </p:cNvSpPr>
          <p:nvPr>
            <p:ph type="body" idx="1"/>
          </p:nvPr>
        </p:nvSpPr>
        <p:spPr>
          <a:xfrm>
            <a:off x="914399" y="1524000"/>
            <a:ext cx="10668001" cy="6068328"/>
          </a:xfrm>
          <a:prstGeom prst="rect">
            <a:avLst/>
          </a:prstGeom>
          <a:noFill/>
          <a:ln>
            <a:noFill/>
          </a:ln>
        </p:spPr>
        <p:txBody>
          <a:bodyPr spcFirstLastPara="1" wrap="square" lIns="0" tIns="0" rIns="0" bIns="0" anchor="t" anchorCtr="0">
            <a:spAutoFit/>
          </a:bodyPr>
          <a:lstStyle/>
          <a:p>
            <a:pPr marL="285750" lvl="0" indent="-285750" algn="just" rtl="0">
              <a:lnSpc>
                <a:spcPct val="100000"/>
              </a:lnSpc>
              <a:spcBef>
                <a:spcPts val="0"/>
              </a:spcBef>
              <a:spcAft>
                <a:spcPts val="0"/>
              </a:spcAft>
              <a:buClr>
                <a:srgbClr val="366092"/>
              </a:buClr>
              <a:buSzPts val="1557"/>
              <a:buFont typeface="Calibri"/>
              <a:buChar char="►"/>
            </a:pPr>
            <a:r>
              <a:rPr lang="it-IT" sz="2400" b="1" u="sng">
                <a:solidFill>
                  <a:srgbClr val="366092"/>
                </a:solidFill>
                <a:hlinkClick r:id="rId3">
                  <a:extLst>
                    <a:ext uri="{A12FA001-AC4F-418D-AE19-62706E023703}">
                      <ahyp:hlinkClr xmlns:ahyp="http://schemas.microsoft.com/office/drawing/2018/hyperlinkcolor" val="tx"/>
                    </a:ext>
                  </a:extLst>
                </a:hlinkClick>
              </a:rPr>
              <a:t>www.unibg.it</a:t>
            </a:r>
            <a:r>
              <a:rPr lang="it-IT" sz="2400" b="1">
                <a:solidFill>
                  <a:srgbClr val="366092"/>
                </a:solidFill>
              </a:rPr>
              <a:t>  </a:t>
            </a:r>
            <a:r>
              <a:rPr lang="it-IT" sz="2400" b="1"/>
              <a:t>Sportello internet  Accesso all’area riservata con lo</a:t>
            </a:r>
            <a:r>
              <a:rPr lang="it-IT" sz="2400" b="1">
                <a:solidFill>
                  <a:srgbClr val="C00000"/>
                </a:solidFill>
              </a:rPr>
              <a:t> </a:t>
            </a:r>
            <a:r>
              <a:rPr lang="it-IT" sz="2400" b="1">
                <a:solidFill>
                  <a:srgbClr val="953734"/>
                </a:solidFill>
              </a:rPr>
              <a:t>username</a:t>
            </a:r>
            <a:r>
              <a:rPr lang="it-IT" sz="2400" b="1">
                <a:solidFill>
                  <a:srgbClr val="C00000"/>
                </a:solidFill>
              </a:rPr>
              <a:t> </a:t>
            </a:r>
            <a:r>
              <a:rPr lang="it-IT" sz="2400" b="1"/>
              <a:t>e  la </a:t>
            </a:r>
            <a:r>
              <a:rPr lang="it-IT" sz="2400" b="1">
                <a:solidFill>
                  <a:srgbClr val="953734"/>
                </a:solidFill>
              </a:rPr>
              <a:t>password in possesso della scuola</a:t>
            </a:r>
            <a:endParaRPr/>
          </a:p>
          <a:p>
            <a:pPr marL="0" lvl="0" indent="0" algn="ctr" rtl="0">
              <a:lnSpc>
                <a:spcPct val="100000"/>
              </a:lnSpc>
              <a:spcBef>
                <a:spcPts val="1000"/>
              </a:spcBef>
              <a:spcAft>
                <a:spcPts val="0"/>
              </a:spcAft>
              <a:buNone/>
            </a:pPr>
            <a:r>
              <a:rPr lang="it-IT" sz="2400" b="1">
                <a:solidFill>
                  <a:srgbClr val="953734"/>
                </a:solidFill>
              </a:rPr>
              <a:t>oppure</a:t>
            </a:r>
            <a:endParaRPr/>
          </a:p>
          <a:p>
            <a:pPr marL="285750" lvl="0" indent="-285750" algn="just" rtl="0">
              <a:spcBef>
                <a:spcPts val="1000"/>
              </a:spcBef>
              <a:spcAft>
                <a:spcPts val="0"/>
              </a:spcAft>
              <a:buClr>
                <a:srgbClr val="366092"/>
              </a:buClr>
              <a:buSzPts val="1557"/>
              <a:buFont typeface="Calibri"/>
              <a:buChar char="►"/>
            </a:pPr>
            <a:r>
              <a:rPr lang="it-IT" sz="2400" b="1" u="sng">
                <a:solidFill>
                  <a:srgbClr val="366092"/>
                </a:solidFill>
                <a:hlinkClick r:id="rId3">
                  <a:extLst>
                    <a:ext uri="{A12FA001-AC4F-418D-AE19-62706E023703}">
                      <ahyp:hlinkClr xmlns:ahyp="http://schemas.microsoft.com/office/drawing/2018/hyperlinkcolor" val="tx"/>
                    </a:ext>
                  </a:extLst>
                </a:hlinkClick>
              </a:rPr>
              <a:t>www.unibg.it</a:t>
            </a:r>
            <a:r>
              <a:rPr lang="it-IT" sz="2400" b="1">
                <a:solidFill>
                  <a:srgbClr val="366092"/>
                </a:solidFill>
              </a:rPr>
              <a:t> </a:t>
            </a:r>
            <a:r>
              <a:rPr lang="it-IT" sz="2400" b="1">
                <a:solidFill>
                  <a:schemeClr val="dk1"/>
                </a:solidFill>
              </a:rPr>
              <a:t>Sportello internet   Registrazione aziende, richiesta di registrazione (qualora la scuola non abbia mai effettuato un accesso). La scuola disporrà così di un</a:t>
            </a:r>
            <a:r>
              <a:rPr lang="it-IT" sz="2400" b="1">
                <a:solidFill>
                  <a:srgbClr val="C00000"/>
                </a:solidFill>
              </a:rPr>
              <a:t> </a:t>
            </a:r>
            <a:r>
              <a:rPr lang="it-IT" sz="2400" b="1">
                <a:solidFill>
                  <a:srgbClr val="953734"/>
                </a:solidFill>
              </a:rPr>
              <a:t>username</a:t>
            </a:r>
            <a:r>
              <a:rPr lang="it-IT" sz="2400" b="1">
                <a:solidFill>
                  <a:srgbClr val="C00000"/>
                </a:solidFill>
              </a:rPr>
              <a:t> </a:t>
            </a:r>
            <a:r>
              <a:rPr lang="it-IT" sz="2400" b="1"/>
              <a:t>e di una </a:t>
            </a:r>
            <a:r>
              <a:rPr lang="it-IT" sz="2400" b="1">
                <a:solidFill>
                  <a:srgbClr val="953734"/>
                </a:solidFill>
              </a:rPr>
              <a:t>password</a:t>
            </a:r>
            <a:r>
              <a:rPr lang="it-IT" sz="2400" b="1"/>
              <a:t>, con le quali accede all’area riservata e richiede UN </a:t>
            </a:r>
            <a:r>
              <a:rPr lang="it-IT" sz="2400" b="1">
                <a:solidFill>
                  <a:schemeClr val="dk1"/>
                </a:solidFill>
              </a:rPr>
              <a:t>TIROCINIO CON CANDIDATO NOTO</a:t>
            </a:r>
            <a:r>
              <a:rPr lang="it-IT" sz="2400" b="1"/>
              <a:t> e compila i previsti campi.</a:t>
            </a:r>
            <a:endParaRPr sz="2400"/>
          </a:p>
          <a:p>
            <a:pPr marL="285750" lvl="0" indent="-285750" algn="just" rtl="0">
              <a:lnSpc>
                <a:spcPct val="100000"/>
              </a:lnSpc>
              <a:spcBef>
                <a:spcPts val="1000"/>
              </a:spcBef>
              <a:spcAft>
                <a:spcPts val="0"/>
              </a:spcAft>
              <a:buClr>
                <a:srgbClr val="953734"/>
              </a:buClr>
              <a:buSzPts val="1557"/>
              <a:buFont typeface="Calibri"/>
              <a:buChar char="►"/>
            </a:pPr>
            <a:r>
              <a:rPr lang="it-IT" sz="2400" b="1">
                <a:solidFill>
                  <a:srgbClr val="953734"/>
                </a:solidFill>
              </a:rPr>
              <a:t>Dal marzo 2023 è stata rinnovata la convenzione quadro tra UNIBG e USR Lombardia riguardante tutte le scuole statali e paritarie della Regione. </a:t>
            </a:r>
            <a:endParaRPr sz="2400" b="1">
              <a:solidFill>
                <a:srgbClr val="C00000"/>
              </a:solidFill>
            </a:endParaRPr>
          </a:p>
          <a:p>
            <a:pPr marL="285750" lvl="0" indent="-186880" algn="just" rtl="0">
              <a:lnSpc>
                <a:spcPct val="100000"/>
              </a:lnSpc>
              <a:spcBef>
                <a:spcPts val="1000"/>
              </a:spcBef>
              <a:spcAft>
                <a:spcPts val="0"/>
              </a:spcAft>
              <a:buClr>
                <a:schemeClr val="dk1"/>
              </a:buClr>
              <a:buSzPts val="1557"/>
              <a:buFont typeface="Calibri"/>
              <a:buNone/>
            </a:pPr>
            <a:endParaRPr sz="2400"/>
          </a:p>
          <a:p>
            <a:pPr marL="0" lvl="0" indent="0" algn="ctr" rtl="0">
              <a:lnSpc>
                <a:spcPct val="100000"/>
              </a:lnSpc>
              <a:spcBef>
                <a:spcPts val="1000"/>
              </a:spcBef>
              <a:spcAft>
                <a:spcPts val="0"/>
              </a:spcAft>
              <a:buClr>
                <a:schemeClr val="dk1"/>
              </a:buClr>
              <a:buSzPts val="1557"/>
              <a:buFont typeface="Calibri"/>
              <a:buNone/>
            </a:pPr>
            <a:endParaRPr sz="3200" b="1" u="sng">
              <a:solidFill>
                <a:srgbClr val="C00000"/>
              </a:solidFill>
              <a:hlinkClick r:id="rId3">
                <a:extLst>
                  <a:ext uri="{A12FA001-AC4F-418D-AE19-62706E023703}">
                    <ahyp:hlinkClr xmlns:ahyp="http://schemas.microsoft.com/office/drawing/2018/hyperlinkcolor" val="tx"/>
                  </a:ext>
                </a:extLst>
              </a:hlinkClick>
            </a:endParaRPr>
          </a:p>
          <a:p>
            <a:pPr marL="0" lvl="0" indent="0" algn="ctr" rtl="0">
              <a:lnSpc>
                <a:spcPct val="100000"/>
              </a:lnSpc>
              <a:spcBef>
                <a:spcPts val="1000"/>
              </a:spcBef>
              <a:spcAft>
                <a:spcPts val="0"/>
              </a:spcAft>
              <a:buClr>
                <a:schemeClr val="dk1"/>
              </a:buClr>
              <a:buSzPts val="1557"/>
              <a:buFont typeface="Calibri"/>
              <a:buNone/>
            </a:pPr>
            <a:endParaRPr sz="3200" b="1" u="sng">
              <a:solidFill>
                <a:srgbClr val="C00000"/>
              </a:solidFill>
              <a:hlinkClick r:id="rId3">
                <a:extLst>
                  <a:ext uri="{A12FA001-AC4F-418D-AE19-62706E023703}">
                    <ahyp:hlinkClr xmlns:ahyp="http://schemas.microsoft.com/office/drawing/2018/hyperlinkcolor" val="tx"/>
                  </a:ext>
                </a:extLst>
              </a:hlinkClick>
            </a:endParaRPr>
          </a:p>
          <a:p>
            <a:pPr marL="0" lvl="0" indent="0" algn="ctr" rtl="0">
              <a:lnSpc>
                <a:spcPct val="100000"/>
              </a:lnSpc>
              <a:spcBef>
                <a:spcPts val="1000"/>
              </a:spcBef>
              <a:spcAft>
                <a:spcPts val="0"/>
              </a:spcAft>
              <a:buClr>
                <a:schemeClr val="dk1"/>
              </a:buClr>
              <a:buSzPts val="1557"/>
              <a:buFont typeface="Calibri"/>
              <a:buNone/>
            </a:pPr>
            <a:endParaRPr sz="3200" b="1" u="sng">
              <a:solidFill>
                <a:srgbClr val="92D050"/>
              </a:solidFill>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522983" y="532333"/>
            <a:ext cx="9146100" cy="492600"/>
          </a:xfrm>
          <a:prstGeom prst="rect">
            <a:avLst/>
          </a:prstGeom>
          <a:solidFill>
            <a:schemeClr val="lt1"/>
          </a:solidFill>
          <a:ln>
            <a:noFill/>
          </a:ln>
        </p:spPr>
        <p:txBody>
          <a:bodyPr spcFirstLastPara="1" wrap="square" lIns="0" tIns="0" rIns="0" bIns="0" anchor="t" anchorCtr="0">
            <a:spAutoFit/>
          </a:bodyPr>
          <a:lstStyle/>
          <a:p>
            <a:pPr marL="0" lvl="0" indent="0" algn="ctr" rtl="0">
              <a:spcBef>
                <a:spcPts val="0"/>
              </a:spcBef>
              <a:spcAft>
                <a:spcPts val="0"/>
              </a:spcAft>
              <a:buNone/>
            </a:pPr>
            <a:r>
              <a:rPr lang="it-IT" b="1"/>
              <a:t>Testi di riferimento per il Tirocinio</a:t>
            </a:r>
            <a:r>
              <a:rPr lang="it-IT"/>
              <a:t>:</a:t>
            </a:r>
            <a:endParaRPr/>
          </a:p>
        </p:txBody>
      </p:sp>
      <p:sp>
        <p:nvSpPr>
          <p:cNvPr id="156" name="Google Shape;156;p16"/>
          <p:cNvSpPr txBox="1">
            <a:spLocks noGrp="1"/>
          </p:cNvSpPr>
          <p:nvPr>
            <p:ph type="body" idx="1"/>
          </p:nvPr>
        </p:nvSpPr>
        <p:spPr>
          <a:xfrm>
            <a:off x="982700" y="2211199"/>
            <a:ext cx="8923200" cy="3304200"/>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Clr>
                <a:schemeClr val="dk1"/>
              </a:buClr>
              <a:buSzPts val="1440"/>
              <a:buFont typeface="Calibri"/>
              <a:buNone/>
            </a:pPr>
            <a:r>
              <a:rPr lang="it-IT" sz="2400">
                <a:solidFill>
                  <a:schemeClr val="dk1"/>
                </a:solidFill>
              </a:rPr>
              <a:t>Riferimenti per l’analisi pedagogica dell’esperienza: </a:t>
            </a:r>
            <a:endParaRPr/>
          </a:p>
          <a:p>
            <a:pPr marL="0" lvl="0" indent="0" algn="just" rtl="0">
              <a:lnSpc>
                <a:spcPct val="150000"/>
              </a:lnSpc>
              <a:spcBef>
                <a:spcPts val="1000"/>
              </a:spcBef>
              <a:spcAft>
                <a:spcPts val="0"/>
              </a:spcAft>
              <a:buClr>
                <a:schemeClr val="dk1"/>
              </a:buClr>
              <a:buSzPts val="1440"/>
              <a:buFont typeface="Calibri"/>
              <a:buNone/>
            </a:pPr>
            <a:r>
              <a:rPr lang="it-IT" sz="2400"/>
              <a:t>Verranno definiti e condivisi degli e</a:t>
            </a:r>
            <a:r>
              <a:rPr lang="it-IT" sz="2400">
                <a:solidFill>
                  <a:schemeClr val="dk1"/>
                </a:solidFill>
              </a:rPr>
              <a:t>sempi di scrittura professionale di diari di Maestri</a:t>
            </a:r>
            <a:r>
              <a:rPr lang="it-IT" sz="2400"/>
              <a:t> e alcuni testi di riferimento sia per l</a:t>
            </a:r>
            <a:r>
              <a:rPr lang="it-IT" sz="2400">
                <a:solidFill>
                  <a:srgbClr val="980000"/>
                </a:solidFill>
              </a:rPr>
              <a:t>a scuola dell’infanzia</a:t>
            </a:r>
            <a:r>
              <a:rPr lang="it-IT" sz="2400"/>
              <a:t> sia per </a:t>
            </a:r>
            <a:r>
              <a:rPr lang="it-IT" sz="2400">
                <a:solidFill>
                  <a:srgbClr val="980000"/>
                </a:solidFill>
              </a:rPr>
              <a:t>la scuola primaria.</a:t>
            </a:r>
            <a:endParaRPr sz="2400">
              <a:solidFill>
                <a:srgbClr val="980000"/>
              </a:solidFill>
            </a:endParaRPr>
          </a:p>
          <a:p>
            <a:pPr marL="0" lvl="0" indent="0" algn="just" rtl="0">
              <a:lnSpc>
                <a:spcPct val="150000"/>
              </a:lnSpc>
              <a:spcBef>
                <a:spcPts val="1000"/>
              </a:spcBef>
              <a:spcAft>
                <a:spcPts val="0"/>
              </a:spcAft>
              <a:buClr>
                <a:schemeClr val="dk1"/>
              </a:buClr>
              <a:buSzPts val="1440"/>
              <a:buFont typeface="Calibri"/>
              <a:buNone/>
            </a:pPr>
            <a:endParaRPr sz="2400">
              <a:solidFill>
                <a:srgbClr val="980000"/>
              </a:solidFill>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522983" y="532333"/>
            <a:ext cx="9146032"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a:t>IL TIROCINIO INDIRETTO</a:t>
            </a:r>
            <a:endParaRPr/>
          </a:p>
        </p:txBody>
      </p:sp>
      <p:sp>
        <p:nvSpPr>
          <p:cNvPr id="162" name="Google Shape;162;p17"/>
          <p:cNvSpPr txBox="1">
            <a:spLocks noGrp="1"/>
          </p:cNvSpPr>
          <p:nvPr>
            <p:ph type="body" idx="1"/>
          </p:nvPr>
        </p:nvSpPr>
        <p:spPr>
          <a:xfrm>
            <a:off x="982700" y="1281302"/>
            <a:ext cx="10980700" cy="440120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sz="2000">
                <a:latin typeface="Trebuchet MS"/>
                <a:ea typeface="Trebuchet MS"/>
                <a:cs typeface="Trebuchet MS"/>
                <a:sym typeface="Trebuchet MS"/>
              </a:rPr>
              <a:t>La </a:t>
            </a:r>
            <a:r>
              <a:rPr lang="it-IT" sz="2000" b="1">
                <a:latin typeface="Trebuchet MS"/>
                <a:ea typeface="Trebuchet MS"/>
                <a:cs typeface="Trebuchet MS"/>
                <a:sym typeface="Trebuchet MS"/>
              </a:rPr>
              <a:t>frequenza è obbligatoria</a:t>
            </a:r>
            <a:r>
              <a:rPr lang="it-IT" sz="2000">
                <a:latin typeface="Trebuchet MS"/>
                <a:ea typeface="Trebuchet MS"/>
                <a:cs typeface="Trebuchet MS"/>
                <a:sym typeface="Trebuchet MS"/>
              </a:rPr>
              <a:t>, sia per il tirocinio diretto (orario completo) sia per il tirocinio indiretto</a:t>
            </a:r>
            <a:r>
              <a:rPr lang="it-IT">
                <a:latin typeface="Trebuchet MS"/>
                <a:ea typeface="Trebuchet MS"/>
                <a:cs typeface="Trebuchet MS"/>
                <a:sym typeface="Trebuchet MS"/>
              </a:rPr>
              <a:t>  che comprende:</a:t>
            </a:r>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it-IT" sz="1800">
                <a:latin typeface="Trebuchet MS"/>
                <a:ea typeface="Trebuchet MS"/>
                <a:cs typeface="Trebuchet MS"/>
                <a:sym typeface="Trebuchet MS"/>
              </a:rPr>
              <a:t>- la </a:t>
            </a:r>
            <a:r>
              <a:rPr lang="it-IT" sz="2400" b="1">
                <a:latin typeface="Trebuchet MS"/>
                <a:ea typeface="Trebuchet MS"/>
                <a:cs typeface="Trebuchet MS"/>
                <a:sym typeface="Trebuchet MS"/>
              </a:rPr>
              <a:t>frequenza agli incontri calendarizzati </a:t>
            </a:r>
            <a:r>
              <a:rPr lang="it-IT" sz="1800">
                <a:latin typeface="Trebuchet MS"/>
                <a:ea typeface="Trebuchet MS"/>
                <a:cs typeface="Trebuchet MS"/>
                <a:sym typeface="Trebuchet MS"/>
              </a:rPr>
              <a:t>(vedasi calendari per annualità)</a:t>
            </a:r>
            <a:endParaRPr/>
          </a:p>
          <a:p>
            <a:pPr marL="0" lvl="0" indent="0" algn="l" rtl="0">
              <a:spcBef>
                <a:spcPts val="0"/>
              </a:spcBef>
              <a:spcAft>
                <a:spcPts val="0"/>
              </a:spcAft>
              <a:buNone/>
            </a:pPr>
            <a:r>
              <a:rPr lang="it-IT">
                <a:latin typeface="Trebuchet MS"/>
                <a:ea typeface="Trebuchet MS"/>
                <a:cs typeface="Trebuchet MS"/>
                <a:sym typeface="Trebuchet MS"/>
              </a:rPr>
              <a:t>- la </a:t>
            </a:r>
            <a:r>
              <a:rPr lang="it-IT" sz="2400" b="1">
                <a:latin typeface="Trebuchet MS"/>
                <a:ea typeface="Trebuchet MS"/>
                <a:cs typeface="Trebuchet MS"/>
                <a:sym typeface="Trebuchet MS"/>
              </a:rPr>
              <a:t>redazione del diario di tirocinio </a:t>
            </a:r>
            <a:r>
              <a:rPr lang="it-IT">
                <a:latin typeface="Trebuchet MS"/>
                <a:ea typeface="Trebuchet MS"/>
                <a:cs typeface="Trebuchet MS"/>
                <a:sym typeface="Trebuchet MS"/>
              </a:rPr>
              <a:t>come elemento di riflessione professionale e costruzione di competenze analitico-progettuali</a:t>
            </a:r>
            <a:endParaRPr/>
          </a:p>
          <a:p>
            <a:pPr marL="0" lvl="0" indent="0" algn="l" rtl="0">
              <a:spcBef>
                <a:spcPts val="0"/>
              </a:spcBef>
              <a:spcAft>
                <a:spcPts val="0"/>
              </a:spcAft>
              <a:buNone/>
            </a:pPr>
            <a:endParaRPr sz="1800">
              <a:latin typeface="Trebuchet MS"/>
              <a:ea typeface="Trebuchet MS"/>
              <a:cs typeface="Trebuchet MS"/>
              <a:sym typeface="Trebuchet MS"/>
            </a:endParaRPr>
          </a:p>
          <a:p>
            <a:pPr marL="0" lvl="0" indent="0" algn="l" rtl="0">
              <a:spcBef>
                <a:spcPts val="0"/>
              </a:spcBef>
              <a:spcAft>
                <a:spcPts val="0"/>
              </a:spcAft>
              <a:buNone/>
            </a:pPr>
            <a:r>
              <a:rPr lang="it-IT">
                <a:latin typeface="Trebuchet MS"/>
                <a:ea typeface="Trebuchet MS"/>
                <a:cs typeface="Trebuchet MS"/>
                <a:sym typeface="Trebuchet MS"/>
              </a:rPr>
              <a:t>Il tutor coordinatore affianca lo studente nelle fasi operative di inserimento a scuola come tirocinante e nella redazione della documentazione, con funzione di supervisione e guida.</a:t>
            </a:r>
            <a:endParaRPr/>
          </a:p>
          <a:p>
            <a:pPr marL="0" lvl="0" indent="0" algn="l" rtl="0">
              <a:spcBef>
                <a:spcPts val="0"/>
              </a:spcBef>
              <a:spcAft>
                <a:spcPts val="0"/>
              </a:spcAft>
              <a:buNone/>
            </a:pPr>
            <a:r>
              <a:rPr lang="it-IT" sz="1800">
                <a:latin typeface="Trebuchet MS"/>
                <a:ea typeface="Trebuchet MS"/>
                <a:cs typeface="Trebuchet MS"/>
                <a:sym typeface="Trebuchet MS"/>
              </a:rPr>
              <a:t>Al termine del tirocinio il tutor coordinatore esp</a:t>
            </a:r>
            <a:r>
              <a:rPr lang="it-IT">
                <a:latin typeface="Trebuchet MS"/>
                <a:ea typeface="Trebuchet MS"/>
                <a:cs typeface="Trebuchet MS"/>
                <a:sym typeface="Trebuchet MS"/>
              </a:rPr>
              <a:t>rime una valutazione sul percorso di tirocinio indiretto sviluppato dallo studente.</a:t>
            </a:r>
            <a:endParaRPr/>
          </a:p>
          <a:p>
            <a:pPr marL="0" lvl="0" indent="0" algn="l" rtl="0">
              <a:spcBef>
                <a:spcPts val="0"/>
              </a:spcBef>
              <a:spcAft>
                <a:spcPts val="0"/>
              </a:spcAft>
              <a:buNone/>
            </a:pPr>
            <a:endParaRPr sz="1800">
              <a:latin typeface="Trebuchet MS"/>
              <a:ea typeface="Trebuchet MS"/>
              <a:cs typeface="Trebuchet MS"/>
              <a:sym typeface="Trebuchet MS"/>
            </a:endParaRPr>
          </a:p>
          <a:p>
            <a:pPr marL="0" lvl="0" indent="0" algn="l" rtl="0">
              <a:spcBef>
                <a:spcPts val="0"/>
              </a:spcBef>
              <a:spcAft>
                <a:spcPts val="0"/>
              </a:spcAft>
              <a:buNone/>
            </a:pPr>
            <a:r>
              <a:rPr lang="it-IT">
                <a:latin typeface="Trebuchet MS"/>
                <a:ea typeface="Trebuchet MS"/>
                <a:cs typeface="Trebuchet MS"/>
                <a:sym typeface="Trebuchet MS"/>
              </a:rPr>
              <a:t>Al tirocinio indiretto sono dedicate 40 ore nel T1, 50 ore negli anni successivi.</a:t>
            </a:r>
            <a:endParaRPr sz="1800">
              <a:latin typeface="Trebuchet MS"/>
              <a:ea typeface="Trebuchet MS"/>
              <a:cs typeface="Trebuchet MS"/>
              <a:sym typeface="Trebuchet MS"/>
            </a:endParaRPr>
          </a:p>
          <a:p>
            <a:pPr marL="0" lvl="0" indent="0" algn="l" rtl="0">
              <a:spcBef>
                <a:spcPts val="0"/>
              </a:spcBef>
              <a:spcAft>
                <a:spcPts val="0"/>
              </a:spcAft>
              <a:buNone/>
            </a:pPr>
            <a:endParaRPr sz="1800">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522983" y="532333"/>
            <a:ext cx="9146100" cy="492600"/>
          </a:xfrm>
          <a:prstGeom prst="rect">
            <a:avLst/>
          </a:prstGeom>
          <a:solidFill>
            <a:schemeClr val="lt1"/>
          </a:solidFill>
          <a:ln>
            <a:noFill/>
          </a:ln>
        </p:spPr>
        <p:txBody>
          <a:bodyPr spcFirstLastPara="1" wrap="square" lIns="0" tIns="0" rIns="0" bIns="0" anchor="t" anchorCtr="0">
            <a:spAutoFit/>
          </a:bodyPr>
          <a:lstStyle/>
          <a:p>
            <a:pPr marL="0" lvl="0" indent="0" algn="ctr" rtl="0">
              <a:spcBef>
                <a:spcPts val="0"/>
              </a:spcBef>
              <a:spcAft>
                <a:spcPts val="0"/>
              </a:spcAft>
              <a:buNone/>
            </a:pPr>
            <a:r>
              <a:rPr lang="it-IT"/>
              <a:t>Articolazione del tirocinio indiretto</a:t>
            </a:r>
            <a:endParaRPr/>
          </a:p>
        </p:txBody>
      </p:sp>
      <p:sp>
        <p:nvSpPr>
          <p:cNvPr id="168" name="Google Shape;168;p18"/>
          <p:cNvSpPr txBox="1">
            <a:spLocks noGrp="1"/>
          </p:cNvSpPr>
          <p:nvPr>
            <p:ph type="body" idx="1"/>
          </p:nvPr>
        </p:nvSpPr>
        <p:spPr>
          <a:xfrm>
            <a:off x="982700" y="1143000"/>
            <a:ext cx="11056800" cy="4802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it-IT" sz="3200" b="1" i="0" u="none" strike="noStrike">
                <a:solidFill>
                  <a:srgbClr val="000000"/>
                </a:solidFill>
                <a:latin typeface="Calibri"/>
                <a:ea typeface="Calibri"/>
                <a:cs typeface="Calibri"/>
                <a:sym typeface="Calibri"/>
              </a:rPr>
              <a:t>T1 (40 ore)</a:t>
            </a:r>
            <a:endParaRPr sz="3200" b="0"/>
          </a:p>
          <a:p>
            <a:pPr marL="0" lvl="0" indent="0" algn="ctr" rtl="0">
              <a:spcBef>
                <a:spcPts val="800"/>
              </a:spcBef>
              <a:spcAft>
                <a:spcPts val="0"/>
              </a:spcAft>
              <a:buNone/>
            </a:pPr>
            <a:endParaRPr sz="3200" b="1">
              <a:solidFill>
                <a:srgbClr val="000000"/>
              </a:solidFill>
            </a:endParaRPr>
          </a:p>
          <a:p>
            <a:pPr marL="0" lvl="0" indent="0" algn="ctr" rtl="0">
              <a:spcBef>
                <a:spcPts val="800"/>
              </a:spcBef>
              <a:spcAft>
                <a:spcPts val="0"/>
              </a:spcAft>
              <a:buNone/>
            </a:pPr>
            <a:r>
              <a:rPr lang="it-IT" sz="3200" b="1">
                <a:solidFill>
                  <a:srgbClr val="000000"/>
                </a:solidFill>
              </a:rPr>
              <a:t>Le 40 ore obbligatorie di tirocinio indiretto saranno distribuite secondo un calendario che vi verrà fornito nelle prossime settimane.</a:t>
            </a:r>
            <a:endParaRPr sz="3200" b="1">
              <a:solidFill>
                <a:srgbClr val="000000"/>
              </a:solidFill>
            </a:endParaRPr>
          </a:p>
          <a:p>
            <a:pPr marL="0" lvl="0" indent="0" algn="ctr" rtl="0">
              <a:spcBef>
                <a:spcPts val="800"/>
              </a:spcBef>
              <a:spcAft>
                <a:spcPts val="0"/>
              </a:spcAft>
              <a:buNone/>
            </a:pPr>
            <a:r>
              <a:rPr lang="it-IT" sz="3200" b="1">
                <a:solidFill>
                  <a:srgbClr val="000000"/>
                </a:solidFill>
              </a:rPr>
              <a:t>Sono previste attività in presenza, on line, a libera scelta e di redazione autonoma del diario.</a:t>
            </a:r>
            <a:endParaRPr sz="3200" b="1">
              <a:solidFill>
                <a:srgbClr val="000000"/>
              </a:solidFill>
            </a:endParaRPr>
          </a:p>
          <a:p>
            <a:pPr marL="0" lvl="0" indent="0" algn="l" rtl="0">
              <a:spcBef>
                <a:spcPts val="0"/>
              </a:spcBef>
              <a:spcAft>
                <a:spcPts val="0"/>
              </a:spcAft>
              <a:buNone/>
            </a:pPr>
            <a:endParaRPr sz="3200" b="0"/>
          </a:p>
          <a:p>
            <a:pPr marL="0" lvl="0" indent="0" algn="l" rtl="0">
              <a:spcBef>
                <a:spcPts val="0"/>
              </a:spcBef>
              <a:spcAft>
                <a:spcPts val="0"/>
              </a:spcAft>
              <a:buNone/>
            </a:pPr>
            <a:br>
              <a:rPr lang="it-IT"/>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522983" y="532333"/>
            <a:ext cx="9146032"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a:t>Calendario delle attività</a:t>
            </a:r>
            <a:endParaRPr/>
          </a:p>
        </p:txBody>
      </p:sp>
      <p:sp>
        <p:nvSpPr>
          <p:cNvPr id="174" name="Google Shape;174;p21"/>
          <p:cNvSpPr txBox="1">
            <a:spLocks noGrp="1"/>
          </p:cNvSpPr>
          <p:nvPr>
            <p:ph type="body" idx="1"/>
          </p:nvPr>
        </p:nvSpPr>
        <p:spPr>
          <a:xfrm>
            <a:off x="982700" y="1281302"/>
            <a:ext cx="8865870" cy="33855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sz="4400"/>
              <a:t>I calendari delle attività previste per le diverse annualità, completi da date/orari, saranno pubblicati sulle pagine Moodle di ogni annualità e nelle sezioni di ogni singolo tutor.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763523" y="533400"/>
            <a:ext cx="10490100" cy="1404600"/>
          </a:xfrm>
          <a:prstGeom prst="rect">
            <a:avLst/>
          </a:prstGeom>
          <a:solidFill>
            <a:srgbClr val="E7E6E6"/>
          </a:solidFill>
          <a:ln w="9525" cap="flat" cmpd="sng">
            <a:solidFill>
              <a:srgbClr val="4471C4"/>
            </a:solidFill>
            <a:prstDash val="solid"/>
            <a:round/>
            <a:headEnd type="none" w="sm" len="sm"/>
            <a:tailEnd type="none" w="sm" len="sm"/>
          </a:ln>
        </p:spPr>
        <p:txBody>
          <a:bodyPr spcFirstLastPara="1" wrap="square" lIns="0" tIns="0" rIns="0" bIns="0" anchor="t" anchorCtr="0">
            <a:spAutoFit/>
          </a:bodyPr>
          <a:lstStyle/>
          <a:p>
            <a:pPr marL="2540" marR="0" lvl="0" indent="0" algn="ctr" rtl="0">
              <a:lnSpc>
                <a:spcPct val="107386"/>
              </a:lnSpc>
              <a:spcBef>
                <a:spcPts val="0"/>
              </a:spcBef>
              <a:spcAft>
                <a:spcPts val="0"/>
              </a:spcAft>
              <a:buNone/>
            </a:pPr>
            <a:r>
              <a:rPr lang="it-IT" sz="4400">
                <a:solidFill>
                  <a:srgbClr val="4471C4"/>
                </a:solidFill>
                <a:latin typeface="Libre Franklin Medium"/>
                <a:ea typeface="Libre Franklin Medium"/>
                <a:cs typeface="Libre Franklin Medium"/>
                <a:sym typeface="Libre Franklin Medium"/>
              </a:rPr>
              <a:t>IL TIROCINIO</a:t>
            </a:r>
            <a:endParaRPr sz="4400">
              <a:solidFill>
                <a:schemeClr val="dk1"/>
              </a:solidFill>
              <a:latin typeface="Libre Franklin Medium"/>
              <a:ea typeface="Libre Franklin Medium"/>
              <a:cs typeface="Libre Franklin Medium"/>
              <a:sym typeface="Libre Franklin Medium"/>
            </a:endParaRPr>
          </a:p>
          <a:p>
            <a:pPr marL="1270" marR="0" lvl="0" indent="0" algn="ctr" rtl="0">
              <a:lnSpc>
                <a:spcPct val="113977"/>
              </a:lnSpc>
              <a:spcBef>
                <a:spcPts val="0"/>
              </a:spcBef>
              <a:spcAft>
                <a:spcPts val="0"/>
              </a:spcAft>
              <a:buNone/>
            </a:pPr>
            <a:r>
              <a:rPr lang="it-IT" sz="4400">
                <a:solidFill>
                  <a:srgbClr val="4471C4"/>
                </a:solidFill>
                <a:latin typeface="Libre Franklin Medium"/>
                <a:ea typeface="Libre Franklin Medium"/>
                <a:cs typeface="Libre Franklin Medium"/>
                <a:sym typeface="Libre Franklin Medium"/>
              </a:rPr>
              <a:t>diretto e indiretto</a:t>
            </a:r>
            <a:endParaRPr sz="4400">
              <a:solidFill>
                <a:schemeClr val="dk1"/>
              </a:solidFill>
              <a:latin typeface="Libre Franklin Medium"/>
              <a:ea typeface="Libre Franklin Medium"/>
              <a:cs typeface="Libre Franklin Medium"/>
              <a:sym typeface="Libre Franklin Medium"/>
            </a:endParaRPr>
          </a:p>
        </p:txBody>
      </p:sp>
      <p:sp>
        <p:nvSpPr>
          <p:cNvPr id="61" name="Google Shape;61;p2"/>
          <p:cNvSpPr txBox="1"/>
          <p:nvPr/>
        </p:nvSpPr>
        <p:spPr>
          <a:xfrm>
            <a:off x="293319" y="1975256"/>
            <a:ext cx="11528400" cy="3681600"/>
          </a:xfrm>
          <a:prstGeom prst="rect">
            <a:avLst/>
          </a:prstGeom>
          <a:noFill/>
          <a:ln w="9525" cap="flat" cmpd="sng">
            <a:solidFill>
              <a:schemeClr val="accent1"/>
            </a:solidFill>
            <a:prstDash val="solid"/>
            <a:round/>
            <a:headEnd type="none" w="sm" len="sm"/>
            <a:tailEnd type="none" w="sm" len="sm"/>
          </a:ln>
        </p:spPr>
        <p:txBody>
          <a:bodyPr spcFirstLastPara="1" wrap="square" lIns="0" tIns="97775" rIns="0" bIns="0" anchor="t" anchorCtr="0">
            <a:spAutoFit/>
          </a:bodyPr>
          <a:lstStyle/>
          <a:p>
            <a:pPr marL="12700" marR="0" lvl="0" indent="0" algn="l" rtl="0">
              <a:lnSpc>
                <a:spcPct val="100000"/>
              </a:lnSpc>
              <a:spcBef>
                <a:spcPts val="0"/>
              </a:spcBef>
              <a:spcAft>
                <a:spcPts val="0"/>
              </a:spcAft>
              <a:buNone/>
            </a:pPr>
            <a:r>
              <a:rPr lang="it-IT" sz="2800">
                <a:solidFill>
                  <a:srgbClr val="4471C4"/>
                </a:solidFill>
                <a:latin typeface="Libre Franklin Medium"/>
                <a:ea typeface="Libre Franklin Medium"/>
                <a:cs typeface="Libre Franklin Medium"/>
                <a:sym typeface="Libre Franklin Medium"/>
              </a:rPr>
              <a:t>FINALITÀ:</a:t>
            </a:r>
            <a:endParaRPr sz="2800">
              <a:solidFill>
                <a:schemeClr val="dk1"/>
              </a:solidFill>
              <a:latin typeface="Libre Franklin Medium"/>
              <a:ea typeface="Libre Franklin Medium"/>
              <a:cs typeface="Libre Franklin Medium"/>
              <a:sym typeface="Libre Franklin Medium"/>
            </a:endParaRPr>
          </a:p>
          <a:p>
            <a:pPr marL="240665" marR="5080" lvl="0" indent="-228600" algn="l" rtl="0">
              <a:lnSpc>
                <a:spcPct val="107857"/>
              </a:lnSpc>
              <a:spcBef>
                <a:spcPts val="1055"/>
              </a:spcBef>
              <a:spcAft>
                <a:spcPts val="0"/>
              </a:spcAft>
              <a:buClr>
                <a:schemeClr val="dk1"/>
              </a:buClr>
              <a:buSzPts val="2800"/>
              <a:buFont typeface="Arial"/>
              <a:buChar char="•"/>
            </a:pPr>
            <a:r>
              <a:rPr lang="it-IT" sz="2800">
                <a:solidFill>
                  <a:schemeClr val="dk1"/>
                </a:solidFill>
                <a:latin typeface="Libre Franklin Medium"/>
                <a:ea typeface="Libre Franklin Medium"/>
                <a:cs typeface="Libre Franklin Medium"/>
                <a:sym typeface="Libre Franklin Medium"/>
              </a:rPr>
              <a:t>maturazione della </a:t>
            </a:r>
            <a:r>
              <a:rPr lang="it-IT" sz="2800" i="1">
                <a:solidFill>
                  <a:srgbClr val="4471C4"/>
                </a:solidFill>
                <a:latin typeface="Libre Franklin Medium"/>
                <a:ea typeface="Libre Franklin Medium"/>
                <a:cs typeface="Libre Franklin Medium"/>
                <a:sym typeface="Libre Franklin Medium"/>
              </a:rPr>
              <a:t>consapevolezza professionale </a:t>
            </a:r>
            <a:r>
              <a:rPr lang="it-IT" sz="2800">
                <a:solidFill>
                  <a:schemeClr val="dk1"/>
                </a:solidFill>
                <a:latin typeface="Libre Franklin Medium"/>
                <a:ea typeface="Libre Franklin Medium"/>
                <a:cs typeface="Libre Franklin Medium"/>
                <a:sym typeface="Libre Franklin Medium"/>
              </a:rPr>
              <a:t>delle scuole dell'infanzia e  primaria</a:t>
            </a:r>
            <a:endParaRPr sz="2800">
              <a:solidFill>
                <a:schemeClr val="dk1"/>
              </a:solidFill>
              <a:latin typeface="Libre Franklin Medium"/>
              <a:ea typeface="Libre Franklin Medium"/>
              <a:cs typeface="Libre Franklin Medium"/>
              <a:sym typeface="Libre Franklin Medium"/>
            </a:endParaRPr>
          </a:p>
          <a:p>
            <a:pPr marL="240665" marR="579755" lvl="0" indent="-228600" algn="l" rtl="0">
              <a:lnSpc>
                <a:spcPct val="107857"/>
              </a:lnSpc>
              <a:spcBef>
                <a:spcPts val="1010"/>
              </a:spcBef>
              <a:spcAft>
                <a:spcPts val="0"/>
              </a:spcAft>
              <a:buClr>
                <a:schemeClr val="dk1"/>
              </a:buClr>
              <a:buSzPts val="2800"/>
              <a:buFont typeface="Arial"/>
              <a:buChar char="•"/>
            </a:pPr>
            <a:r>
              <a:rPr lang="it-IT" sz="2800">
                <a:solidFill>
                  <a:schemeClr val="dk1"/>
                </a:solidFill>
                <a:latin typeface="Libre Franklin Medium"/>
                <a:ea typeface="Libre Franklin Medium"/>
                <a:cs typeface="Libre Franklin Medium"/>
                <a:sym typeface="Libre Franklin Medium"/>
              </a:rPr>
              <a:t>sviluppo delle </a:t>
            </a:r>
            <a:r>
              <a:rPr lang="it-IT" sz="2800" i="1">
                <a:solidFill>
                  <a:srgbClr val="4471C4"/>
                </a:solidFill>
                <a:latin typeface="Libre Franklin Medium"/>
                <a:ea typeface="Libre Franklin Medium"/>
                <a:cs typeface="Libre Franklin Medium"/>
                <a:sym typeface="Libre Franklin Medium"/>
              </a:rPr>
              <a:t>competenze personali </a:t>
            </a:r>
            <a:r>
              <a:rPr lang="it-IT" sz="2800">
                <a:solidFill>
                  <a:schemeClr val="dk1"/>
                </a:solidFill>
                <a:latin typeface="Libre Franklin Medium"/>
                <a:ea typeface="Libre Franklin Medium"/>
                <a:cs typeface="Libre Franklin Medium"/>
                <a:sym typeface="Libre Franklin Medium"/>
              </a:rPr>
              <a:t>orientate all'agire professionale in  situazione</a:t>
            </a:r>
            <a:endParaRPr sz="2800">
              <a:solidFill>
                <a:schemeClr val="dk1"/>
              </a:solidFill>
              <a:latin typeface="Libre Franklin Medium"/>
              <a:ea typeface="Libre Franklin Medium"/>
              <a:cs typeface="Libre Franklin Medium"/>
              <a:sym typeface="Libre Franklin Medium"/>
            </a:endParaRPr>
          </a:p>
          <a:p>
            <a:pPr marL="241300" marR="0" lvl="0" indent="-228600" algn="l" rtl="0">
              <a:lnSpc>
                <a:spcPct val="100000"/>
              </a:lnSpc>
              <a:spcBef>
                <a:spcPts val="620"/>
              </a:spcBef>
              <a:spcAft>
                <a:spcPts val="0"/>
              </a:spcAft>
              <a:buClr>
                <a:schemeClr val="dk1"/>
              </a:buClr>
              <a:buSzPts val="2800"/>
              <a:buFont typeface="Arial"/>
              <a:buChar char="•"/>
            </a:pPr>
            <a:r>
              <a:rPr lang="it-IT" sz="2800">
                <a:solidFill>
                  <a:schemeClr val="dk1"/>
                </a:solidFill>
                <a:latin typeface="Libre Franklin Medium"/>
                <a:ea typeface="Libre Franklin Medium"/>
                <a:cs typeface="Libre Franklin Medium"/>
                <a:sym typeface="Libre Franklin Medium"/>
              </a:rPr>
              <a:t>valenza </a:t>
            </a:r>
            <a:r>
              <a:rPr lang="it-IT" sz="2800" i="1">
                <a:solidFill>
                  <a:srgbClr val="4471C4"/>
                </a:solidFill>
                <a:latin typeface="Libre Franklin Medium"/>
                <a:ea typeface="Libre Franklin Medium"/>
                <a:cs typeface="Libre Franklin Medium"/>
                <a:sym typeface="Libre Franklin Medium"/>
              </a:rPr>
              <a:t>orientativa</a:t>
            </a:r>
            <a:r>
              <a:rPr lang="it-IT" sz="2800">
                <a:solidFill>
                  <a:srgbClr val="4471C4"/>
                </a:solidFill>
                <a:latin typeface="Libre Franklin Medium"/>
                <a:ea typeface="Libre Franklin Medium"/>
                <a:cs typeface="Libre Franklin Medium"/>
                <a:sym typeface="Libre Franklin Medium"/>
              </a:rPr>
              <a:t> </a:t>
            </a:r>
            <a:r>
              <a:rPr lang="it-IT" sz="2800">
                <a:solidFill>
                  <a:schemeClr val="dk1"/>
                </a:solidFill>
                <a:latin typeface="Libre Franklin Medium"/>
                <a:ea typeface="Libre Franklin Medium"/>
                <a:cs typeface="Libre Franklin Medium"/>
                <a:sym typeface="Libre Franklin Medium"/>
              </a:rPr>
              <a:t>e </a:t>
            </a:r>
            <a:r>
              <a:rPr lang="it-IT" sz="2800" i="1">
                <a:solidFill>
                  <a:srgbClr val="4471C4"/>
                </a:solidFill>
                <a:latin typeface="Libre Franklin Medium"/>
                <a:ea typeface="Libre Franklin Medium"/>
                <a:cs typeface="Libre Franklin Medium"/>
                <a:sym typeface="Libre Franklin Medium"/>
              </a:rPr>
              <a:t>autorientativa</a:t>
            </a:r>
            <a:endParaRPr sz="2800" i="1">
              <a:solidFill>
                <a:schemeClr val="dk1"/>
              </a:solidFill>
              <a:latin typeface="Libre Franklin Medium"/>
              <a:ea typeface="Libre Franklin Medium"/>
              <a:cs typeface="Libre Franklin Medium"/>
              <a:sym typeface="Libre Franklin Medium"/>
            </a:endParaRPr>
          </a:p>
          <a:p>
            <a:pPr marL="12700" marR="0" lvl="0" indent="0" algn="l" rtl="0">
              <a:lnSpc>
                <a:spcPct val="100000"/>
              </a:lnSpc>
              <a:spcBef>
                <a:spcPts val="670"/>
              </a:spcBef>
              <a:spcAft>
                <a:spcPts val="0"/>
              </a:spcAft>
              <a:buNone/>
            </a:pPr>
            <a:r>
              <a:rPr lang="it-IT" sz="2800">
                <a:solidFill>
                  <a:schemeClr val="dk1"/>
                </a:solidFill>
                <a:latin typeface="Libre Franklin Medium"/>
                <a:ea typeface="Libre Franklin Medium"/>
                <a:cs typeface="Libre Franklin Medium"/>
                <a:sym typeface="Libre Franklin Medium"/>
              </a:rPr>
              <a:t>È in relazione costitutiva con insegnamenti e laboratori.</a:t>
            </a:r>
            <a:endParaRPr sz="280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1522983" y="532333"/>
            <a:ext cx="9146032" cy="114406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it-IT"/>
              <a:t>MOODLE ( E-LEARNING ):</a:t>
            </a:r>
            <a:br>
              <a:rPr lang="it-IT"/>
            </a:br>
            <a:r>
              <a:rPr lang="it-IT"/>
              <a:t>controllare le tre sezioni:</a:t>
            </a:r>
            <a:endParaRPr/>
          </a:p>
        </p:txBody>
      </p:sp>
      <p:sp>
        <p:nvSpPr>
          <p:cNvPr id="180" name="Google Shape;180;p24"/>
          <p:cNvSpPr txBox="1">
            <a:spLocks noGrp="1"/>
          </p:cNvSpPr>
          <p:nvPr>
            <p:ph type="body" idx="1"/>
          </p:nvPr>
        </p:nvSpPr>
        <p:spPr>
          <a:xfrm>
            <a:off x="1066800" y="1981200"/>
            <a:ext cx="8781770" cy="3631763"/>
          </a:xfrm>
          <a:prstGeom prst="rect">
            <a:avLst/>
          </a:prstGeom>
          <a:noFill/>
          <a:ln>
            <a:noFill/>
          </a:ln>
        </p:spPr>
        <p:txBody>
          <a:bodyPr spcFirstLastPara="1" wrap="square" lIns="0" tIns="0" rIns="0" bIns="0" anchor="t" anchorCtr="0">
            <a:spAutoFit/>
          </a:bodyPr>
          <a:lstStyle/>
          <a:p>
            <a:pPr marL="285750" lvl="0" indent="-285750" algn="l" rtl="0">
              <a:spcBef>
                <a:spcPts val="0"/>
              </a:spcBef>
              <a:spcAft>
                <a:spcPts val="0"/>
              </a:spcAft>
              <a:buClr>
                <a:schemeClr val="dk2"/>
              </a:buClr>
              <a:buSzPts val="2000"/>
              <a:buFont typeface="Noto Sans Symbols"/>
              <a:buChar char="⮚"/>
            </a:pPr>
            <a:r>
              <a:rPr lang="it-IT" sz="2000" b="1">
                <a:solidFill>
                  <a:schemeClr val="dk2"/>
                </a:solidFill>
              </a:rPr>
              <a:t>Corso di laurea SFP (Portfolio, Laboratori…)</a:t>
            </a:r>
            <a:endParaRPr/>
          </a:p>
          <a:p>
            <a:pPr marL="0" lvl="0" indent="0" algn="l" rtl="0">
              <a:spcBef>
                <a:spcPts val="0"/>
              </a:spcBef>
              <a:spcAft>
                <a:spcPts val="0"/>
              </a:spcAft>
              <a:buNone/>
            </a:pPr>
            <a:endParaRPr sz="2000" b="1">
              <a:solidFill>
                <a:schemeClr val="dk2"/>
              </a:solidFill>
            </a:endParaRPr>
          </a:p>
          <a:p>
            <a:pPr marL="285750" lvl="0" indent="-285750" algn="l" rtl="0">
              <a:spcBef>
                <a:spcPts val="0"/>
              </a:spcBef>
              <a:spcAft>
                <a:spcPts val="0"/>
              </a:spcAft>
              <a:buClr>
                <a:schemeClr val="dk2"/>
              </a:buClr>
              <a:buSzPts val="2000"/>
              <a:buFont typeface="Noto Sans Symbols"/>
              <a:buChar char="⮚"/>
            </a:pPr>
            <a:r>
              <a:rPr lang="it-IT" sz="2000" b="1">
                <a:solidFill>
                  <a:schemeClr val="dk2"/>
                </a:solidFill>
              </a:rPr>
              <a:t>TIROCINIO 1 a.a. 2024-25, TIROCINIO 2 a.a. 2024-25, TIROCINIO 3 a.a. 2024-25, TIROCINIO 4 a.a. 2024-25 (Avvisi, Materiali, Documenti…)</a:t>
            </a:r>
            <a:endParaRPr/>
          </a:p>
          <a:p>
            <a:pPr marL="285750" lvl="0" indent="-158750" algn="l" rtl="0">
              <a:spcBef>
                <a:spcPts val="0"/>
              </a:spcBef>
              <a:spcAft>
                <a:spcPts val="0"/>
              </a:spcAft>
              <a:buClr>
                <a:schemeClr val="dk1"/>
              </a:buClr>
              <a:buSzPts val="2000"/>
              <a:buFont typeface="Noto Sans Symbols"/>
              <a:buNone/>
            </a:pPr>
            <a:endParaRPr sz="2000" b="1">
              <a:solidFill>
                <a:schemeClr val="dk2"/>
              </a:solidFill>
            </a:endParaRPr>
          </a:p>
          <a:p>
            <a:pPr marL="285750" lvl="0" indent="-285750" algn="l" rtl="0">
              <a:spcBef>
                <a:spcPts val="0"/>
              </a:spcBef>
              <a:spcAft>
                <a:spcPts val="0"/>
              </a:spcAft>
              <a:buClr>
                <a:schemeClr val="dk2"/>
              </a:buClr>
              <a:buSzPts val="2000"/>
              <a:buFont typeface="Noto Sans Symbols"/>
              <a:buChar char="⮚"/>
            </a:pPr>
            <a:r>
              <a:rPr lang="it-IT" sz="2000" b="1">
                <a:solidFill>
                  <a:schemeClr val="dk2"/>
                </a:solidFill>
              </a:rPr>
              <a:t>Gruppo del proprio tutor coordinatore (Consegne degli elaborati e dei compiti richiesti)</a:t>
            </a:r>
            <a:endParaRPr/>
          </a:p>
          <a:p>
            <a:pPr marL="285750" lvl="0" indent="-158750" algn="l" rtl="0">
              <a:spcBef>
                <a:spcPts val="0"/>
              </a:spcBef>
              <a:spcAft>
                <a:spcPts val="0"/>
              </a:spcAft>
              <a:buClr>
                <a:schemeClr val="dk1"/>
              </a:buClr>
              <a:buSzPts val="2000"/>
              <a:buFont typeface="Noto Sans Symbols"/>
              <a:buNone/>
            </a:pPr>
            <a:endParaRPr sz="2000" b="1">
              <a:solidFill>
                <a:schemeClr val="dk2"/>
              </a:solidFill>
            </a:endParaRPr>
          </a:p>
          <a:p>
            <a:pPr marL="285750" lvl="0" indent="-158750" algn="l" rtl="0">
              <a:spcBef>
                <a:spcPts val="0"/>
              </a:spcBef>
              <a:spcAft>
                <a:spcPts val="0"/>
              </a:spcAft>
              <a:buClr>
                <a:schemeClr val="dk1"/>
              </a:buClr>
              <a:buSzPts val="2000"/>
              <a:buFont typeface="Noto Sans Symbols"/>
              <a:buNone/>
            </a:pPr>
            <a:endParaRPr sz="2000" b="1">
              <a:solidFill>
                <a:schemeClr val="dk2"/>
              </a:solidFill>
            </a:endParaRPr>
          </a:p>
          <a:p>
            <a:pPr marL="0" lvl="0" indent="0" algn="l" rtl="0">
              <a:spcBef>
                <a:spcPts val="0"/>
              </a:spcBef>
              <a:spcAft>
                <a:spcPts val="0"/>
              </a:spcAft>
              <a:buNone/>
            </a:pPr>
            <a:endParaRPr b="1">
              <a:solidFill>
                <a:schemeClr val="dk2"/>
              </a:solidFill>
            </a:endParaRPr>
          </a:p>
          <a:p>
            <a:pPr marL="0" lvl="0" indent="0" algn="l" rtl="0">
              <a:spcBef>
                <a:spcPts val="0"/>
              </a:spcBef>
              <a:spcAft>
                <a:spcPts val="0"/>
              </a:spcAft>
              <a:buNone/>
            </a:pPr>
            <a:endParaRPr b="1">
              <a:solidFill>
                <a:schemeClr val="dk2"/>
              </a:solidFill>
            </a:endParaRPr>
          </a:p>
          <a:p>
            <a:pPr marL="285750" lvl="0" indent="-285750" algn="l" rtl="0">
              <a:spcBef>
                <a:spcPts val="0"/>
              </a:spcBef>
              <a:spcAft>
                <a:spcPts val="0"/>
              </a:spcAft>
              <a:buClr>
                <a:schemeClr val="dk2"/>
              </a:buClr>
              <a:buSzPts val="2000"/>
              <a:buFont typeface="Noto Sans Symbols"/>
              <a:buChar char="⮚"/>
            </a:pPr>
            <a:r>
              <a:rPr lang="it-IT" sz="2000" b="1">
                <a:solidFill>
                  <a:schemeClr val="dk2"/>
                </a:solidFill>
              </a:rPr>
              <a:t>Team del tutor coordinatore SFP (Colloqui e materiali delle aule)</a:t>
            </a:r>
            <a:endParaRPr/>
          </a:p>
        </p:txBody>
      </p:sp>
      <p:pic>
        <p:nvPicPr>
          <p:cNvPr id="181" name="Google Shape;181;p24"/>
          <p:cNvPicPr preferRelativeResize="0"/>
          <p:nvPr/>
        </p:nvPicPr>
        <p:blipFill rotWithShape="1">
          <a:blip r:embed="rId3">
            <a:alphaModFix/>
          </a:blip>
          <a:srcRect/>
          <a:stretch/>
        </p:blipFill>
        <p:spPr>
          <a:xfrm>
            <a:off x="7262335" y="609600"/>
            <a:ext cx="2607750" cy="663675"/>
          </a:xfrm>
          <a:prstGeom prst="rect">
            <a:avLst/>
          </a:prstGeom>
          <a:noFill/>
          <a:ln>
            <a:noFill/>
          </a:ln>
        </p:spPr>
      </p:pic>
      <p:sp>
        <p:nvSpPr>
          <p:cNvPr id="182" name="Google Shape;182;p24"/>
          <p:cNvSpPr txBox="1"/>
          <p:nvPr/>
        </p:nvSpPr>
        <p:spPr>
          <a:xfrm>
            <a:off x="1143000" y="4572000"/>
            <a:ext cx="7315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1"/>
              </a:buClr>
              <a:buSzPts val="2800"/>
              <a:buFont typeface="Trebuchet MS"/>
              <a:buNone/>
            </a:pPr>
            <a:r>
              <a:rPr lang="it-IT" sz="2800">
                <a:solidFill>
                  <a:schemeClr val="accent1"/>
                </a:solidFill>
                <a:latin typeface="Trebuchet MS"/>
                <a:ea typeface="Trebuchet MS"/>
                <a:cs typeface="Trebuchet MS"/>
                <a:sym typeface="Trebuchet MS"/>
              </a:rPr>
              <a:t>TEAMS: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187" name="Google Shape;187;p25"/>
          <p:cNvGrpSpPr/>
          <p:nvPr/>
        </p:nvGrpSpPr>
        <p:grpSpPr>
          <a:xfrm>
            <a:off x="-259" y="368125"/>
            <a:ext cx="12192248" cy="6582556"/>
            <a:chOff x="723900" y="126491"/>
            <a:chExt cx="11394625" cy="6582556"/>
          </a:xfrm>
        </p:grpSpPr>
        <p:pic>
          <p:nvPicPr>
            <p:cNvPr id="188" name="Google Shape;188;p25"/>
            <p:cNvPicPr preferRelativeResize="0"/>
            <p:nvPr/>
          </p:nvPicPr>
          <p:blipFill rotWithShape="1">
            <a:blip r:embed="rId3">
              <a:alphaModFix/>
            </a:blip>
            <a:srcRect/>
            <a:stretch/>
          </p:blipFill>
          <p:spPr>
            <a:xfrm>
              <a:off x="8308525" y="126500"/>
              <a:ext cx="3810000" cy="4772076"/>
            </a:xfrm>
            <a:prstGeom prst="rect">
              <a:avLst/>
            </a:prstGeom>
            <a:noFill/>
            <a:ln>
              <a:noFill/>
            </a:ln>
          </p:spPr>
        </p:pic>
        <p:pic>
          <p:nvPicPr>
            <p:cNvPr id="189" name="Google Shape;189;p25"/>
            <p:cNvPicPr preferRelativeResize="0"/>
            <p:nvPr/>
          </p:nvPicPr>
          <p:blipFill rotWithShape="1">
            <a:blip r:embed="rId4">
              <a:alphaModFix/>
            </a:blip>
            <a:srcRect/>
            <a:stretch/>
          </p:blipFill>
          <p:spPr>
            <a:xfrm>
              <a:off x="4681728" y="126491"/>
              <a:ext cx="4187952" cy="3241547"/>
            </a:xfrm>
            <a:prstGeom prst="rect">
              <a:avLst/>
            </a:prstGeom>
            <a:noFill/>
            <a:ln>
              <a:noFill/>
            </a:ln>
          </p:spPr>
        </p:pic>
        <p:pic>
          <p:nvPicPr>
            <p:cNvPr id="190" name="Google Shape;190;p25"/>
            <p:cNvPicPr preferRelativeResize="0"/>
            <p:nvPr/>
          </p:nvPicPr>
          <p:blipFill rotWithShape="1">
            <a:blip r:embed="rId5">
              <a:alphaModFix/>
            </a:blip>
            <a:srcRect/>
            <a:stretch/>
          </p:blipFill>
          <p:spPr>
            <a:xfrm>
              <a:off x="2721266" y="2911241"/>
              <a:ext cx="5673853" cy="3797806"/>
            </a:xfrm>
            <a:prstGeom prst="rect">
              <a:avLst/>
            </a:prstGeom>
            <a:noFill/>
            <a:ln>
              <a:noFill/>
            </a:ln>
          </p:spPr>
        </p:pic>
        <p:pic>
          <p:nvPicPr>
            <p:cNvPr id="191" name="Google Shape;191;p25"/>
            <p:cNvPicPr preferRelativeResize="0"/>
            <p:nvPr/>
          </p:nvPicPr>
          <p:blipFill rotWithShape="1">
            <a:blip r:embed="rId6">
              <a:alphaModFix/>
            </a:blip>
            <a:srcRect/>
            <a:stretch/>
          </p:blipFill>
          <p:spPr>
            <a:xfrm>
              <a:off x="723900" y="4015739"/>
              <a:ext cx="1783080" cy="1857756"/>
            </a:xfrm>
            <a:prstGeom prst="rect">
              <a:avLst/>
            </a:prstGeom>
            <a:noFill/>
            <a:ln>
              <a:noFill/>
            </a:ln>
          </p:spPr>
        </p:pic>
      </p:grpSp>
      <p:sp>
        <p:nvSpPr>
          <p:cNvPr id="192" name="Google Shape;192;p25"/>
          <p:cNvSpPr txBox="1"/>
          <p:nvPr/>
        </p:nvSpPr>
        <p:spPr>
          <a:xfrm>
            <a:off x="228600" y="493074"/>
            <a:ext cx="3810000" cy="25083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it-IT" sz="1800" b="1">
                <a:solidFill>
                  <a:srgbClr val="4471C4"/>
                </a:solidFill>
                <a:latin typeface="Trebuchet MS"/>
                <a:ea typeface="Trebuchet MS"/>
                <a:cs typeface="Trebuchet MS"/>
                <a:sym typeface="Trebuchet MS"/>
              </a:rPr>
              <a:t>GRAZIE PER L’ATTENZIONE!</a:t>
            </a:r>
            <a:endParaRPr sz="1800" b="1">
              <a:solidFill>
                <a:srgbClr val="4471C4"/>
              </a:solidFill>
              <a:latin typeface="Trebuchet MS"/>
              <a:ea typeface="Trebuchet MS"/>
              <a:cs typeface="Trebuchet MS"/>
              <a:sym typeface="Trebuchet MS"/>
            </a:endParaRPr>
          </a:p>
          <a:p>
            <a:pPr marL="12700" marR="0" lvl="0" indent="0" algn="l" rtl="0">
              <a:lnSpc>
                <a:spcPct val="100000"/>
              </a:lnSpc>
              <a:spcBef>
                <a:spcPts val="1295"/>
              </a:spcBef>
              <a:spcAft>
                <a:spcPts val="0"/>
              </a:spcAft>
              <a:buNone/>
            </a:pPr>
            <a:endParaRPr sz="1800" b="1">
              <a:solidFill>
                <a:srgbClr val="4471C4"/>
              </a:solidFill>
              <a:latin typeface="Trebuchet MS"/>
              <a:ea typeface="Trebuchet MS"/>
              <a:cs typeface="Trebuchet MS"/>
              <a:sym typeface="Trebuchet MS"/>
            </a:endParaRPr>
          </a:p>
          <a:p>
            <a:pPr marL="12700" marR="0" lvl="0" indent="0" algn="l" rtl="0">
              <a:lnSpc>
                <a:spcPct val="100000"/>
              </a:lnSpc>
              <a:spcBef>
                <a:spcPts val="1295"/>
              </a:spcBef>
              <a:spcAft>
                <a:spcPts val="0"/>
              </a:spcAft>
              <a:buNone/>
            </a:pPr>
            <a:r>
              <a:rPr lang="it-IT" sz="1800" b="1" i="1">
                <a:solidFill>
                  <a:srgbClr val="4471C4"/>
                </a:solidFill>
                <a:latin typeface="Trebuchet MS"/>
                <a:ea typeface="Trebuchet MS"/>
                <a:cs typeface="Trebuchet MS"/>
                <a:sym typeface="Trebuchet MS"/>
              </a:rPr>
              <a:t>Le tutor organizzatrici</a:t>
            </a:r>
            <a:endParaRPr/>
          </a:p>
          <a:p>
            <a:pPr marL="12700" marR="0" lvl="0" indent="0" algn="l" rtl="0">
              <a:lnSpc>
                <a:spcPct val="100000"/>
              </a:lnSpc>
              <a:spcBef>
                <a:spcPts val="1295"/>
              </a:spcBef>
              <a:spcAft>
                <a:spcPts val="0"/>
              </a:spcAft>
              <a:buNone/>
            </a:pPr>
            <a:r>
              <a:rPr lang="it-IT" sz="1800" b="1" i="1">
                <a:solidFill>
                  <a:srgbClr val="4471C4"/>
                </a:solidFill>
                <a:latin typeface="Trebuchet MS"/>
                <a:ea typeface="Trebuchet MS"/>
                <a:cs typeface="Trebuchet MS"/>
                <a:sym typeface="Trebuchet MS"/>
              </a:rPr>
              <a:t>Stefania Ambrosini</a:t>
            </a:r>
            <a:endParaRPr sz="1800" b="1" i="1">
              <a:solidFill>
                <a:srgbClr val="4471C4"/>
              </a:solidFill>
              <a:latin typeface="Trebuchet MS"/>
              <a:ea typeface="Trebuchet MS"/>
              <a:cs typeface="Trebuchet MS"/>
              <a:sym typeface="Trebuchet MS"/>
            </a:endParaRPr>
          </a:p>
          <a:p>
            <a:pPr marL="12700" marR="0" lvl="0" indent="0" algn="l" rtl="0">
              <a:lnSpc>
                <a:spcPct val="100000"/>
              </a:lnSpc>
              <a:spcBef>
                <a:spcPts val="1295"/>
              </a:spcBef>
              <a:spcAft>
                <a:spcPts val="0"/>
              </a:spcAft>
              <a:buNone/>
            </a:pPr>
            <a:r>
              <a:rPr lang="it-IT" sz="1800" b="1" i="1">
                <a:solidFill>
                  <a:srgbClr val="4471C4"/>
                </a:solidFill>
                <a:latin typeface="Trebuchet MS"/>
                <a:ea typeface="Trebuchet MS"/>
                <a:cs typeface="Trebuchet MS"/>
                <a:sym typeface="Trebuchet MS"/>
              </a:rPr>
              <a:t>Anna Maria Nicolosi</a:t>
            </a:r>
            <a:endParaRPr/>
          </a:p>
          <a:p>
            <a:pPr marL="12700" marR="0" lvl="0" indent="0" algn="l" rtl="0">
              <a:lnSpc>
                <a:spcPct val="100000"/>
              </a:lnSpc>
              <a:spcBef>
                <a:spcPts val="1295"/>
              </a:spcBef>
              <a:spcAft>
                <a:spcPts val="0"/>
              </a:spcAft>
              <a:buNone/>
            </a:pPr>
            <a:r>
              <a:rPr lang="it-IT" sz="1800" i="1">
                <a:solidFill>
                  <a:schemeClr val="dk1"/>
                </a:solidFill>
                <a:latin typeface="Calibri"/>
                <a:ea typeface="Calibri"/>
                <a:cs typeface="Calibri"/>
                <a:sym typeface="Calibri"/>
              </a:rPr>
              <a:t>tirocinioformprimaria@unibg.it</a:t>
            </a:r>
            <a:endParaRPr sz="1800" i="1">
              <a:solidFill>
                <a:schemeClr val="dk1"/>
              </a:solidFill>
              <a:latin typeface="Trebuchet MS"/>
              <a:ea typeface="Trebuchet MS"/>
              <a:cs typeface="Trebuchet MS"/>
              <a:sym typeface="Trebuchet MS"/>
            </a:endParaRPr>
          </a:p>
        </p:txBody>
      </p:sp>
      <p:pic>
        <p:nvPicPr>
          <p:cNvPr id="193" name="Google Shape;193;p25"/>
          <p:cNvPicPr preferRelativeResize="0"/>
          <p:nvPr/>
        </p:nvPicPr>
        <p:blipFill>
          <a:blip r:embed="rId7">
            <a:alphaModFix/>
          </a:blip>
          <a:stretch>
            <a:fillRect/>
          </a:stretch>
        </p:blipFill>
        <p:spPr>
          <a:xfrm>
            <a:off x="8212050" y="5217550"/>
            <a:ext cx="3979950" cy="16404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853846" y="532333"/>
            <a:ext cx="6363900" cy="5061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it-IT"/>
              <a:t>S</a:t>
            </a:r>
            <a:r>
              <a:rPr lang="it-IT">
                <a:solidFill>
                  <a:schemeClr val="accent1"/>
                </a:solidFill>
              </a:rPr>
              <a:t>TRUTTURAZIONE DEL TIROCINIO</a:t>
            </a:r>
            <a:endParaRPr>
              <a:solidFill>
                <a:schemeClr val="accent1"/>
              </a:solidFill>
            </a:endParaRPr>
          </a:p>
        </p:txBody>
      </p:sp>
      <p:graphicFrame>
        <p:nvGraphicFramePr>
          <p:cNvPr id="67" name="Google Shape;67;p3"/>
          <p:cNvGraphicFramePr/>
          <p:nvPr/>
        </p:nvGraphicFramePr>
        <p:xfrm>
          <a:off x="982700" y="1281302"/>
          <a:ext cx="8846175" cy="2194500"/>
        </p:xfrm>
        <a:graphic>
          <a:graphicData uri="http://schemas.openxmlformats.org/drawingml/2006/table">
            <a:tbl>
              <a:tblPr firstRow="1" bandRow="1">
                <a:noFill/>
                <a:tableStyleId>{CAF2C814-5F61-4A00-9180-5D0923ECA54C}</a:tableStyleId>
              </a:tblPr>
              <a:tblGrid>
                <a:gridCol w="1232525">
                  <a:extLst>
                    <a:ext uri="{9D8B030D-6E8A-4147-A177-3AD203B41FA5}">
                      <a16:colId xmlns:a16="http://schemas.microsoft.com/office/drawing/2014/main" val="20000"/>
                    </a:ext>
                  </a:extLst>
                </a:gridCol>
                <a:gridCol w="680075">
                  <a:extLst>
                    <a:ext uri="{9D8B030D-6E8A-4147-A177-3AD203B41FA5}">
                      <a16:colId xmlns:a16="http://schemas.microsoft.com/office/drawing/2014/main" val="20001"/>
                    </a:ext>
                  </a:extLst>
                </a:gridCol>
                <a:gridCol w="2056775">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625600">
                  <a:extLst>
                    <a:ext uri="{9D8B030D-6E8A-4147-A177-3AD203B41FA5}">
                      <a16:colId xmlns:a16="http://schemas.microsoft.com/office/drawing/2014/main" val="20005"/>
                    </a:ext>
                  </a:extLst>
                </a:gridCol>
              </a:tblGrid>
              <a:tr h="365750">
                <a:tc gridSpan="2">
                  <a:txBody>
                    <a:bodyPr/>
                    <a:lstStyle/>
                    <a:p>
                      <a:pPr marL="498475" marR="0" lvl="0" indent="0" algn="l" rtl="0">
                        <a:lnSpc>
                          <a:spcPct val="100000"/>
                        </a:lnSpc>
                        <a:spcBef>
                          <a:spcPts val="0"/>
                        </a:spcBef>
                        <a:spcAft>
                          <a:spcPts val="0"/>
                        </a:spcAft>
                        <a:buNone/>
                      </a:pPr>
                      <a:r>
                        <a:rPr lang="it-IT" sz="1800" u="none" strike="noStrike" cap="none">
                          <a:solidFill>
                            <a:srgbClr val="FFFFFF"/>
                          </a:solidFill>
                          <a:latin typeface="Libre Franklin Medium"/>
                          <a:ea typeface="Libre Franklin Medium"/>
                          <a:cs typeface="Libre Franklin Medium"/>
                          <a:sym typeface="Libre Franklin Medium"/>
                        </a:rPr>
                        <a:t>Annualità</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hMerge="1">
                  <a:txBody>
                    <a:bodyPr/>
                    <a:lstStyle/>
                    <a:p>
                      <a:endParaRPr lang="it-IT"/>
                    </a:p>
                  </a:txBody>
                  <a:tcPr/>
                </a:tc>
                <a:tc>
                  <a:txBody>
                    <a:bodyPr/>
                    <a:lstStyle/>
                    <a:p>
                      <a:pPr marL="0" marR="0" lvl="0" indent="0" algn="ctr" rtl="0">
                        <a:lnSpc>
                          <a:spcPct val="100000"/>
                        </a:lnSpc>
                        <a:spcBef>
                          <a:spcPts val="0"/>
                        </a:spcBef>
                        <a:spcAft>
                          <a:spcPts val="0"/>
                        </a:spcAft>
                        <a:buNone/>
                      </a:pPr>
                      <a:r>
                        <a:rPr lang="it-IT" sz="1800" u="none" strike="noStrike" cap="none">
                          <a:solidFill>
                            <a:srgbClr val="FFFFFF"/>
                          </a:solidFill>
                          <a:latin typeface="Libre Franklin Medium"/>
                          <a:ea typeface="Libre Franklin Medium"/>
                          <a:cs typeface="Libre Franklin Medium"/>
                          <a:sym typeface="Libre Franklin Medium"/>
                        </a:rPr>
                        <a:t>Diretto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0" marR="0" lvl="0" indent="0" algn="ctr" rtl="0">
                        <a:lnSpc>
                          <a:spcPct val="100000"/>
                        </a:lnSpc>
                        <a:spcBef>
                          <a:spcPts val="0"/>
                        </a:spcBef>
                        <a:spcAft>
                          <a:spcPts val="0"/>
                        </a:spcAft>
                        <a:buNone/>
                      </a:pPr>
                      <a:r>
                        <a:rPr lang="it-IT" sz="1800" u="none" strike="noStrike" cap="none">
                          <a:solidFill>
                            <a:srgbClr val="FFFFFF"/>
                          </a:solidFill>
                          <a:latin typeface="Libre Franklin Medium"/>
                          <a:ea typeface="Libre Franklin Medium"/>
                          <a:cs typeface="Libre Franklin Medium"/>
                          <a:sym typeface="Libre Franklin Medium"/>
                        </a:rPr>
                        <a:t>Indiretto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0" marR="0" lvl="0" indent="0" algn="ctr" rtl="0">
                        <a:lnSpc>
                          <a:spcPct val="100000"/>
                        </a:lnSpc>
                        <a:spcBef>
                          <a:spcPts val="0"/>
                        </a:spcBef>
                        <a:spcAft>
                          <a:spcPts val="0"/>
                        </a:spcAft>
                        <a:buNone/>
                      </a:pPr>
                      <a:r>
                        <a:rPr lang="it-IT" sz="1800" u="none" strike="noStrike" cap="none">
                          <a:solidFill>
                            <a:srgbClr val="FFFFFF"/>
                          </a:solidFill>
                          <a:latin typeface="Libre Franklin Medium"/>
                          <a:ea typeface="Libre Franklin Medium"/>
                          <a:cs typeface="Libre Franklin Medium"/>
                          <a:sym typeface="Libre Franklin Medium"/>
                        </a:rPr>
                        <a:t>Totale</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1905" marR="0" lvl="0" indent="0" algn="ctr" rtl="0">
                        <a:lnSpc>
                          <a:spcPct val="100000"/>
                        </a:lnSpc>
                        <a:spcBef>
                          <a:spcPts val="0"/>
                        </a:spcBef>
                        <a:spcAft>
                          <a:spcPts val="0"/>
                        </a:spcAft>
                        <a:buNone/>
                      </a:pPr>
                      <a:r>
                        <a:rPr lang="it-IT" sz="1800" u="none" strike="noStrike" cap="none">
                          <a:solidFill>
                            <a:srgbClr val="FFFFFF"/>
                          </a:solidFill>
                          <a:latin typeface="Libre Franklin Medium"/>
                          <a:ea typeface="Libre Franklin Medium"/>
                          <a:cs typeface="Libre Franklin Medium"/>
                          <a:sym typeface="Libre Franklin Medium"/>
                        </a:rPr>
                        <a:t>CFU</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extLst>
                  <a:ext uri="{0D108BD9-81ED-4DB2-BD59-A6C34878D82A}">
                    <a16:rowId xmlns:a16="http://schemas.microsoft.com/office/drawing/2014/main" val="10000"/>
                  </a:ext>
                </a:extLst>
              </a:tr>
              <a:tr h="365750">
                <a:tc>
                  <a:txBody>
                    <a:bodyPr/>
                    <a:lstStyle/>
                    <a:p>
                      <a:pPr marL="0" marR="165735" lvl="0" indent="0" algn="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II ANNO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68910" marR="0" lvl="0" indent="0" algn="l"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T1</a:t>
                      </a:r>
                      <a:endParaRPr sz="1800" u="none" strike="noStrike" cap="none">
                        <a:latin typeface="Libre Franklin Medium"/>
                        <a:ea typeface="Libre Franklin Medium"/>
                        <a:cs typeface="Libre Franklin Medium"/>
                        <a:sym typeface="Libre Franklin Medium"/>
                      </a:endParaRPr>
                    </a:p>
                  </a:txBody>
                  <a:tcPr marL="0" marR="0" marT="40000" marB="0">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60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27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40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100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4</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1"/>
                  </a:ext>
                </a:extLst>
              </a:tr>
              <a:tr h="365750">
                <a:tc>
                  <a:txBody>
                    <a:bodyPr/>
                    <a:lstStyle/>
                    <a:p>
                      <a:pPr marL="0" marR="165735" lvl="0" indent="0" algn="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III ANNO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68910" marR="0" lvl="0" indent="0" algn="l"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T2</a:t>
                      </a:r>
                      <a:endParaRPr sz="1800" u="none" strike="noStrike" cap="none">
                        <a:latin typeface="Libre Franklin Medium"/>
                        <a:ea typeface="Libre Franklin Medium"/>
                        <a:cs typeface="Libre Franklin Medium"/>
                        <a:sym typeface="Libre Franklin Medium"/>
                      </a:endParaRPr>
                    </a:p>
                  </a:txBody>
                  <a:tcPr marL="0" marR="0" marT="40000"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63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100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27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6</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2"/>
                  </a:ext>
                </a:extLst>
              </a:tr>
              <a:tr h="365750">
                <a:tc>
                  <a:txBody>
                    <a:bodyPr/>
                    <a:lstStyle/>
                    <a:p>
                      <a:pPr marL="0" marR="161290" lvl="0" indent="0" algn="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IV ANNO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73355" marR="0" lvl="0" indent="0" algn="l"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T3</a:t>
                      </a:r>
                      <a:endParaRPr sz="1800" u="none" strike="noStrike" cap="none">
                        <a:latin typeface="Libre Franklin Medium"/>
                        <a:ea typeface="Libre Franklin Medium"/>
                        <a:cs typeface="Libre Franklin Medium"/>
                        <a:sym typeface="Libre Franklin Medium"/>
                      </a:endParaRPr>
                    </a:p>
                  </a:txBody>
                  <a:tcPr marL="0" marR="0" marT="40000"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100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27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6</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3"/>
                  </a:ext>
                </a:extLst>
              </a:tr>
              <a:tr h="365750">
                <a:tc>
                  <a:txBody>
                    <a:bodyPr/>
                    <a:lstStyle/>
                    <a:p>
                      <a:pPr marL="0" marR="161290" lvl="0" indent="0" algn="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V ANNO</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73355" marR="0" lvl="0" indent="0" algn="l"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T4</a:t>
                      </a:r>
                      <a:endParaRPr sz="1800" u="none" strike="noStrike" cap="none">
                        <a:latin typeface="Libre Franklin Medium"/>
                        <a:ea typeface="Libre Franklin Medium"/>
                        <a:cs typeface="Libre Franklin Medium"/>
                        <a:sym typeface="Libre Franklin Medium"/>
                      </a:endParaRPr>
                    </a:p>
                  </a:txBody>
                  <a:tcPr marL="0" marR="0" marT="40000" marB="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150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27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50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200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8</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4"/>
                  </a:ext>
                </a:extLst>
              </a:tr>
              <a:tr h="365750">
                <a:tc gridSpan="2">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hMerge="1">
                  <a:txBody>
                    <a:bodyPr/>
                    <a:lstStyle/>
                    <a:p>
                      <a:endParaRPr lang="it-IT"/>
                    </a:p>
                  </a:txBody>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TOT. 410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TOT. 190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TOT. 600</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1905" marR="0" lvl="0" indent="0" algn="ctr" rtl="0">
                        <a:lnSpc>
                          <a:spcPct val="100000"/>
                        </a:lnSpc>
                        <a:spcBef>
                          <a:spcPts val="0"/>
                        </a:spcBef>
                        <a:spcAft>
                          <a:spcPts val="0"/>
                        </a:spcAft>
                        <a:buNone/>
                      </a:pPr>
                      <a:r>
                        <a:rPr lang="it-IT" sz="1800" u="none" strike="noStrike" cap="none">
                          <a:latin typeface="Libre Franklin Medium"/>
                          <a:ea typeface="Libre Franklin Medium"/>
                          <a:cs typeface="Libre Franklin Medium"/>
                          <a:sym typeface="Libre Franklin Medium"/>
                        </a:rPr>
                        <a:t>TOT. 24</a:t>
                      </a:r>
                      <a:endParaRPr sz="1800" u="none" strike="noStrike" cap="none">
                        <a:latin typeface="Libre Franklin Medium"/>
                        <a:ea typeface="Libre Franklin Medium"/>
                        <a:cs typeface="Libre Franklin Medium"/>
                        <a:sym typeface="Libre Franklin Medium"/>
                      </a:endParaRPr>
                    </a:p>
                  </a:txBody>
                  <a:tcPr marL="0" marR="0" marT="400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5"/>
                  </a:ext>
                </a:extLst>
              </a:tr>
            </a:tbl>
          </a:graphicData>
        </a:graphic>
      </p:graphicFrame>
      <p:sp>
        <p:nvSpPr>
          <p:cNvPr id="68" name="Google Shape;68;p3"/>
          <p:cNvSpPr txBox="1"/>
          <p:nvPr/>
        </p:nvSpPr>
        <p:spPr>
          <a:xfrm>
            <a:off x="849579" y="3596766"/>
            <a:ext cx="10344150" cy="1864613"/>
          </a:xfrm>
          <a:prstGeom prst="rect">
            <a:avLst/>
          </a:prstGeom>
          <a:noFill/>
          <a:ln>
            <a:noFill/>
          </a:ln>
        </p:spPr>
        <p:txBody>
          <a:bodyPr spcFirstLastPara="1" wrap="square" lIns="0" tIns="111750" rIns="0" bIns="0" anchor="t" anchorCtr="0">
            <a:spAutoFit/>
          </a:bodyPr>
          <a:lstStyle/>
          <a:p>
            <a:pPr marL="12700" marR="0" lvl="0" indent="0" algn="l" rtl="0">
              <a:lnSpc>
                <a:spcPct val="100000"/>
              </a:lnSpc>
              <a:spcBef>
                <a:spcPts val="0"/>
              </a:spcBef>
              <a:spcAft>
                <a:spcPts val="0"/>
              </a:spcAft>
              <a:buNone/>
            </a:pPr>
            <a:r>
              <a:rPr lang="it-IT" sz="1800" b="1">
                <a:solidFill>
                  <a:srgbClr val="4471C4"/>
                </a:solidFill>
                <a:latin typeface="Trebuchet MS"/>
                <a:ea typeface="Trebuchet MS"/>
                <a:cs typeface="Trebuchet MS"/>
                <a:sym typeface="Trebuchet MS"/>
              </a:rPr>
              <a:t>DURATA DI CIASCUNA ANNUALITÀ</a:t>
            </a:r>
            <a:r>
              <a:rPr lang="it-IT" sz="1800">
                <a:solidFill>
                  <a:schemeClr val="dk1"/>
                </a:solidFill>
                <a:latin typeface="Trebuchet MS"/>
                <a:ea typeface="Trebuchet MS"/>
                <a:cs typeface="Trebuchet MS"/>
                <a:sym typeface="Trebuchet MS"/>
              </a:rPr>
              <a:t>: dal mese di ottobre al mese di giugno</a:t>
            </a:r>
            <a:endParaRPr sz="1800">
              <a:solidFill>
                <a:schemeClr val="dk1"/>
              </a:solidFill>
              <a:latin typeface="Trebuchet MS"/>
              <a:ea typeface="Trebuchet MS"/>
              <a:cs typeface="Trebuchet MS"/>
              <a:sym typeface="Trebuchet MS"/>
            </a:endParaRPr>
          </a:p>
          <a:p>
            <a:pPr marL="12700" marR="436880" lvl="0" indent="0" algn="just" rtl="0">
              <a:lnSpc>
                <a:spcPct val="107722"/>
              </a:lnSpc>
              <a:spcBef>
                <a:spcPts val="1025"/>
              </a:spcBef>
              <a:spcAft>
                <a:spcPts val="0"/>
              </a:spcAft>
              <a:buNone/>
            </a:pPr>
            <a:r>
              <a:rPr lang="it-IT" sz="1800">
                <a:solidFill>
                  <a:schemeClr val="dk1"/>
                </a:solidFill>
                <a:latin typeface="Trebuchet MS"/>
                <a:ea typeface="Trebuchet MS"/>
                <a:cs typeface="Trebuchet MS"/>
                <a:sym typeface="Trebuchet MS"/>
              </a:rPr>
              <a:t>In situazioni particolari autorizzate dal tutor organizzatore con il consenso del Cds, il tirocinio  diretto può essere prolungato fino al 30 settembre del medesimo anno solare.</a:t>
            </a:r>
            <a:endParaRPr sz="1800">
              <a:solidFill>
                <a:schemeClr val="dk1"/>
              </a:solidFill>
              <a:latin typeface="Trebuchet MS"/>
              <a:ea typeface="Trebuchet MS"/>
              <a:cs typeface="Trebuchet MS"/>
              <a:sym typeface="Trebuchet MS"/>
            </a:endParaRPr>
          </a:p>
          <a:p>
            <a:pPr marL="12700" marR="436880" lvl="0" indent="0" algn="just" rtl="0">
              <a:lnSpc>
                <a:spcPct val="107722"/>
              </a:lnSpc>
              <a:spcBef>
                <a:spcPts val="1025"/>
              </a:spcBef>
              <a:spcAft>
                <a:spcPts val="0"/>
              </a:spcAft>
              <a:buNone/>
            </a:pPr>
            <a:r>
              <a:rPr lang="it-IT" sz="1800">
                <a:solidFill>
                  <a:schemeClr val="dk1"/>
                </a:solidFill>
                <a:latin typeface="Trebuchet MS"/>
                <a:ea typeface="Trebuchet MS"/>
                <a:cs typeface="Trebuchet MS"/>
                <a:sym typeface="Trebuchet MS"/>
              </a:rPr>
              <a:t>Eventuali anticipi o posticipi della frequenza annuale sono da concordare con il tutor  organizzatore, sulla base di motivate esigenze (gravidanza, tirocinio o periodo di studio all’estero,  motivi di salute, trasferimenti da altri atenei con debiti di tirocinio da recuperare….).</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1522983" y="532333"/>
            <a:ext cx="9146032" cy="955040"/>
          </a:xfrm>
          <a:prstGeom prst="rect">
            <a:avLst/>
          </a:prstGeom>
          <a:noFill/>
          <a:ln>
            <a:noFill/>
          </a:ln>
        </p:spPr>
        <p:txBody>
          <a:bodyPr spcFirstLastPara="1" wrap="square" lIns="0" tIns="13325" rIns="0" bIns="0" anchor="t" anchorCtr="0">
            <a:spAutoFit/>
          </a:bodyPr>
          <a:lstStyle/>
          <a:p>
            <a:pPr marL="9525" lvl="0" indent="0" algn="ctr" rtl="0">
              <a:lnSpc>
                <a:spcPct val="115828"/>
              </a:lnSpc>
              <a:spcBef>
                <a:spcPts val="0"/>
              </a:spcBef>
              <a:spcAft>
                <a:spcPts val="0"/>
              </a:spcAft>
              <a:buNone/>
            </a:pPr>
            <a:r>
              <a:rPr lang="it-IT" sz="3500" b="1">
                <a:latin typeface="Trebuchet MS"/>
                <a:ea typeface="Trebuchet MS"/>
                <a:cs typeface="Trebuchet MS"/>
                <a:sym typeface="Trebuchet MS"/>
              </a:rPr>
              <a:t>TIROCINIO DIRETTO</a:t>
            </a:r>
            <a:endParaRPr sz="3500">
              <a:latin typeface="Trebuchet MS"/>
              <a:ea typeface="Trebuchet MS"/>
              <a:cs typeface="Trebuchet MS"/>
              <a:sym typeface="Trebuchet MS"/>
            </a:endParaRPr>
          </a:p>
          <a:p>
            <a:pPr marL="9525" lvl="0" indent="0" algn="ctr" rtl="0">
              <a:lnSpc>
                <a:spcPct val="114821"/>
              </a:lnSpc>
              <a:spcBef>
                <a:spcPts val="0"/>
              </a:spcBef>
              <a:spcAft>
                <a:spcPts val="0"/>
              </a:spcAft>
              <a:buNone/>
            </a:pPr>
            <a:r>
              <a:rPr lang="it-IT" sz="2800"/>
              <a:t>articolazione</a:t>
            </a:r>
            <a:endParaRPr sz="2800"/>
          </a:p>
        </p:txBody>
      </p:sp>
      <p:sp>
        <p:nvSpPr>
          <p:cNvPr id="74" name="Google Shape;74;p4"/>
          <p:cNvSpPr txBox="1"/>
          <p:nvPr/>
        </p:nvSpPr>
        <p:spPr>
          <a:xfrm>
            <a:off x="849579" y="1684406"/>
            <a:ext cx="10476230" cy="3960700"/>
          </a:xfrm>
          <a:prstGeom prst="rect">
            <a:avLst/>
          </a:prstGeom>
          <a:noFill/>
          <a:ln>
            <a:noFill/>
          </a:ln>
        </p:spPr>
        <p:txBody>
          <a:bodyPr spcFirstLastPara="1" wrap="square" lIns="0" tIns="112375" rIns="0" bIns="0" anchor="t" anchorCtr="0">
            <a:spAutoFit/>
          </a:bodyPr>
          <a:lstStyle/>
          <a:p>
            <a:pPr marL="12700" marR="0" lvl="0" indent="0" algn="l" rtl="0">
              <a:lnSpc>
                <a:spcPct val="100000"/>
              </a:lnSpc>
              <a:spcBef>
                <a:spcPts val="0"/>
              </a:spcBef>
              <a:spcAft>
                <a:spcPts val="0"/>
              </a:spcAft>
              <a:buNone/>
            </a:pPr>
            <a:r>
              <a:rPr lang="it-IT" sz="1800" b="1">
                <a:solidFill>
                  <a:srgbClr val="4471C4"/>
                </a:solidFill>
                <a:latin typeface="Trebuchet MS"/>
                <a:ea typeface="Trebuchet MS"/>
                <a:cs typeface="Trebuchet MS"/>
                <a:sym typeface="Trebuchet MS"/>
              </a:rPr>
              <a:t>DOVE?</a:t>
            </a:r>
            <a:endParaRPr sz="1800">
              <a:solidFill>
                <a:schemeClr val="dk1"/>
              </a:solidFill>
              <a:latin typeface="Trebuchet MS"/>
              <a:ea typeface="Trebuchet MS"/>
              <a:cs typeface="Trebuchet MS"/>
              <a:sym typeface="Trebuchet MS"/>
            </a:endParaRPr>
          </a:p>
          <a:p>
            <a:pPr marL="12700" marR="0" lvl="0" indent="0" algn="l" rtl="0">
              <a:lnSpc>
                <a:spcPct val="113888"/>
              </a:lnSpc>
              <a:spcBef>
                <a:spcPts val="780"/>
              </a:spcBef>
              <a:spcAft>
                <a:spcPts val="0"/>
              </a:spcAft>
              <a:buNone/>
            </a:pPr>
            <a:r>
              <a:rPr lang="it-IT" sz="1800">
                <a:solidFill>
                  <a:schemeClr val="dk1"/>
                </a:solidFill>
                <a:latin typeface="Trebuchet MS"/>
                <a:ea typeface="Trebuchet MS"/>
                <a:cs typeface="Trebuchet MS"/>
                <a:sym typeface="Trebuchet MS"/>
              </a:rPr>
              <a:t>Presso la scuola dell’infanzia e primaria in scuole statali e/o paritarie, in contesti urbani o periferici,</a:t>
            </a:r>
            <a:endParaRPr sz="1800">
              <a:solidFill>
                <a:schemeClr val="dk1"/>
              </a:solidFill>
              <a:latin typeface="Trebuchet MS"/>
              <a:ea typeface="Trebuchet MS"/>
              <a:cs typeface="Trebuchet MS"/>
              <a:sym typeface="Trebuchet MS"/>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in paesi come in città.</a:t>
            </a:r>
            <a:endParaRPr sz="18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l" rtl="0">
              <a:lnSpc>
                <a:spcPct val="114166"/>
              </a:lnSpc>
              <a:spcBef>
                <a:spcPts val="1295"/>
              </a:spcBef>
              <a:spcAft>
                <a:spcPts val="0"/>
              </a:spcAft>
              <a:buNone/>
            </a:pPr>
            <a:r>
              <a:rPr lang="it-IT" sz="1800" b="1">
                <a:solidFill>
                  <a:srgbClr val="4471C4"/>
                </a:solidFill>
                <a:latin typeface="Trebuchet MS"/>
                <a:ea typeface="Trebuchet MS"/>
                <a:cs typeface="Trebuchet MS"/>
                <a:sym typeface="Trebuchet MS"/>
              </a:rPr>
              <a:t>CON QUALE SCANSIONE? </a:t>
            </a:r>
            <a:endParaRPr sz="1800" b="1">
              <a:solidFill>
                <a:srgbClr val="4471C4"/>
              </a:solidFill>
              <a:latin typeface="Trebuchet MS"/>
              <a:ea typeface="Trebuchet MS"/>
              <a:cs typeface="Trebuchet MS"/>
              <a:sym typeface="Trebuchet MS"/>
            </a:endParaRPr>
          </a:p>
          <a:p>
            <a:pPr marL="12700" marR="0" lvl="0" indent="0" algn="l" rtl="0">
              <a:lnSpc>
                <a:spcPct val="114166"/>
              </a:lnSpc>
              <a:spcBef>
                <a:spcPts val="1295"/>
              </a:spcBef>
              <a:spcAft>
                <a:spcPts val="0"/>
              </a:spcAft>
              <a:buNone/>
            </a:pPr>
            <a:r>
              <a:rPr lang="it-IT" sz="1800">
                <a:solidFill>
                  <a:schemeClr val="dk1"/>
                </a:solidFill>
                <a:latin typeface="Trebuchet MS"/>
                <a:ea typeface="Trebuchet MS"/>
                <a:cs typeface="Trebuchet MS"/>
                <a:sym typeface="Trebuchet MS"/>
              </a:rPr>
              <a:t>Due annualità per ogni ordine di scuola (ultima legata al progetto di</a:t>
            </a:r>
            <a:endParaRPr sz="1800">
              <a:solidFill>
                <a:schemeClr val="dk1"/>
              </a:solidFill>
              <a:latin typeface="Trebuchet MS"/>
              <a:ea typeface="Trebuchet MS"/>
              <a:cs typeface="Trebuchet MS"/>
              <a:sym typeface="Trebuchet MS"/>
            </a:endParaRPr>
          </a:p>
          <a:p>
            <a:pPr marL="12700" marR="0" lvl="0" indent="0" algn="l" rtl="0">
              <a:lnSpc>
                <a:spcPct val="114166"/>
              </a:lnSpc>
              <a:spcBef>
                <a:spcPts val="0"/>
              </a:spcBef>
              <a:spcAft>
                <a:spcPts val="0"/>
              </a:spcAft>
              <a:buNone/>
            </a:pPr>
            <a:r>
              <a:rPr lang="it-IT" sz="1800">
                <a:solidFill>
                  <a:schemeClr val="dk1"/>
                </a:solidFill>
                <a:latin typeface="Trebuchet MS"/>
                <a:ea typeface="Trebuchet MS"/>
                <a:cs typeface="Trebuchet MS"/>
                <a:sym typeface="Trebuchet MS"/>
              </a:rPr>
              <a:t>tesi) se all’interno dello stesso istituto comprensivo uno all’infanzia e uno alla primaria</a:t>
            </a:r>
            <a:endParaRPr sz="18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l" rtl="0">
              <a:lnSpc>
                <a:spcPct val="113888"/>
              </a:lnSpc>
              <a:spcBef>
                <a:spcPts val="1295"/>
              </a:spcBef>
              <a:spcAft>
                <a:spcPts val="0"/>
              </a:spcAft>
              <a:buNone/>
            </a:pPr>
            <a:r>
              <a:rPr lang="it-IT" sz="1800" b="1">
                <a:solidFill>
                  <a:srgbClr val="4471C4"/>
                </a:solidFill>
                <a:latin typeface="Trebuchet MS"/>
                <a:ea typeface="Trebuchet MS"/>
                <a:cs typeface="Trebuchet MS"/>
                <a:sym typeface="Trebuchet MS"/>
              </a:rPr>
              <a:t>COME? </a:t>
            </a:r>
            <a:endParaRPr sz="1800" b="1">
              <a:solidFill>
                <a:srgbClr val="4471C4"/>
              </a:solidFill>
              <a:latin typeface="Trebuchet MS"/>
              <a:ea typeface="Trebuchet MS"/>
              <a:cs typeface="Trebuchet MS"/>
              <a:sym typeface="Trebuchet MS"/>
            </a:endParaRPr>
          </a:p>
          <a:p>
            <a:pPr marL="12700" marR="0" lvl="0" indent="0" algn="l" rtl="0">
              <a:lnSpc>
                <a:spcPct val="113888"/>
              </a:lnSpc>
              <a:spcBef>
                <a:spcPts val="1295"/>
              </a:spcBef>
              <a:spcAft>
                <a:spcPts val="0"/>
              </a:spcAft>
              <a:buNone/>
            </a:pPr>
            <a:r>
              <a:rPr lang="it-IT" sz="1800">
                <a:solidFill>
                  <a:schemeClr val="dk1"/>
                </a:solidFill>
                <a:latin typeface="Trebuchet MS"/>
                <a:ea typeface="Trebuchet MS"/>
                <a:cs typeface="Trebuchet MS"/>
                <a:sym typeface="Trebuchet MS"/>
              </a:rPr>
              <a:t>La scelta di queste scuole può essere suggerita dalle studentesse/dagli studenti o dal</a:t>
            </a:r>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tutor sulla base anche di data base presenti nell’ateneo (tirocini T3 e T4 per cfu digitali e inclusivi)</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1522983" y="532333"/>
            <a:ext cx="9146032"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it-IT"/>
              <a:t>TIROCINIO DIRETTO: la scelta della scuola</a:t>
            </a:r>
            <a:endParaRPr/>
          </a:p>
        </p:txBody>
      </p:sp>
      <p:sp>
        <p:nvSpPr>
          <p:cNvPr id="80" name="Google Shape;80;p5"/>
          <p:cNvSpPr txBox="1">
            <a:spLocks noGrp="1"/>
          </p:cNvSpPr>
          <p:nvPr>
            <p:ph type="body" idx="1"/>
          </p:nvPr>
        </p:nvSpPr>
        <p:spPr>
          <a:xfrm>
            <a:off x="982700" y="1281302"/>
            <a:ext cx="10066300" cy="6150402"/>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None/>
            </a:pPr>
            <a:r>
              <a:rPr lang="it-IT"/>
              <a:t>1. </a:t>
            </a:r>
            <a:r>
              <a:rPr lang="it-IT" sz="1800" b="1" i="1">
                <a:solidFill>
                  <a:schemeClr val="accent1"/>
                </a:solidFill>
              </a:rPr>
              <a:t>Concordare la sede con il tutor coordinatore</a:t>
            </a:r>
            <a:r>
              <a:rPr lang="it-IT" sz="1800" i="1">
                <a:solidFill>
                  <a:schemeClr val="accent1"/>
                </a:solidFill>
              </a:rPr>
              <a:t> </a:t>
            </a:r>
            <a:endParaRPr/>
          </a:p>
          <a:p>
            <a:pPr marL="0" lvl="0" indent="0" algn="just" rtl="0">
              <a:lnSpc>
                <a:spcPct val="150000"/>
              </a:lnSpc>
              <a:spcBef>
                <a:spcPts val="0"/>
              </a:spcBef>
              <a:spcAft>
                <a:spcPts val="0"/>
              </a:spcAft>
              <a:buNone/>
            </a:pPr>
            <a:r>
              <a:rPr lang="it-IT"/>
              <a:t>2. </a:t>
            </a:r>
            <a:r>
              <a:rPr lang="it-IT" sz="1800" b="1" i="1">
                <a:solidFill>
                  <a:schemeClr val="accent1"/>
                </a:solidFill>
              </a:rPr>
              <a:t>Contattare il/la DS della scuola</a:t>
            </a:r>
            <a:r>
              <a:rPr lang="it-IT" sz="1800" i="1">
                <a:solidFill>
                  <a:schemeClr val="accent1"/>
                </a:solidFill>
              </a:rPr>
              <a:t> </a:t>
            </a:r>
            <a:r>
              <a:rPr lang="it-IT" sz="1800">
                <a:solidFill>
                  <a:schemeClr val="dk1"/>
                </a:solidFill>
              </a:rPr>
              <a:t>per verificare la disponibilità ad accogliere tirocinanti</a:t>
            </a:r>
            <a:endParaRPr/>
          </a:p>
          <a:p>
            <a:pPr marL="0" lvl="0" indent="0" algn="just" rtl="0">
              <a:lnSpc>
                <a:spcPct val="150000"/>
              </a:lnSpc>
              <a:spcBef>
                <a:spcPts val="0"/>
              </a:spcBef>
              <a:spcAft>
                <a:spcPts val="0"/>
              </a:spcAft>
              <a:buNone/>
            </a:pPr>
            <a:r>
              <a:rPr lang="it-IT"/>
              <a:t>3. </a:t>
            </a:r>
            <a:r>
              <a:rPr lang="it-IT" sz="1800">
                <a:solidFill>
                  <a:schemeClr val="dk1"/>
                </a:solidFill>
              </a:rPr>
              <a:t>Concordare con il tutor coordinatore l’</a:t>
            </a:r>
            <a:r>
              <a:rPr lang="it-IT" sz="1800" b="1" i="1">
                <a:solidFill>
                  <a:schemeClr val="accent1"/>
                </a:solidFill>
              </a:rPr>
              <a:t>Obiettivo formativo personalizzato</a:t>
            </a:r>
            <a:endParaRPr/>
          </a:p>
          <a:p>
            <a:pPr marL="0" lvl="0" indent="0" algn="just" rtl="0">
              <a:lnSpc>
                <a:spcPct val="150000"/>
              </a:lnSpc>
              <a:spcBef>
                <a:spcPts val="0"/>
              </a:spcBef>
              <a:spcAft>
                <a:spcPts val="0"/>
              </a:spcAft>
              <a:buNone/>
            </a:pPr>
            <a:r>
              <a:rPr lang="it-IT"/>
              <a:t>4. </a:t>
            </a:r>
            <a:r>
              <a:rPr lang="it-IT" sz="1800" i="1">
                <a:solidFill>
                  <a:schemeClr val="accent1"/>
                </a:solidFill>
              </a:rPr>
              <a:t>I</a:t>
            </a:r>
            <a:r>
              <a:rPr lang="it-IT" sz="1800" b="1" i="1">
                <a:solidFill>
                  <a:schemeClr val="accent1"/>
                </a:solidFill>
              </a:rPr>
              <a:t>nserire l’obiettivo personalizzato nel Fac-simile</a:t>
            </a:r>
            <a:r>
              <a:rPr lang="it-IT" sz="1800" i="1">
                <a:solidFill>
                  <a:schemeClr val="accent1"/>
                </a:solidFill>
              </a:rPr>
              <a:t> </a:t>
            </a:r>
            <a:r>
              <a:rPr lang="it-IT" sz="1800">
                <a:solidFill>
                  <a:schemeClr val="dk1"/>
                </a:solidFill>
              </a:rPr>
              <a:t>del PF e inviare il file completato al Tutor Coordinatore</a:t>
            </a:r>
            <a:endParaRPr/>
          </a:p>
          <a:p>
            <a:pPr marL="0" lvl="0" indent="0" algn="just" rtl="0">
              <a:lnSpc>
                <a:spcPct val="150000"/>
              </a:lnSpc>
              <a:spcBef>
                <a:spcPts val="0"/>
              </a:spcBef>
              <a:spcAft>
                <a:spcPts val="0"/>
              </a:spcAft>
              <a:buNone/>
            </a:pPr>
            <a:r>
              <a:rPr lang="it-IT"/>
              <a:t>5. </a:t>
            </a:r>
            <a:r>
              <a:rPr lang="it-IT" sz="1800">
                <a:solidFill>
                  <a:schemeClr val="dk1"/>
                </a:solidFill>
              </a:rPr>
              <a:t>Il </a:t>
            </a:r>
            <a:r>
              <a:rPr lang="it-IT" sz="1800" b="1" i="1">
                <a:solidFill>
                  <a:schemeClr val="accent1"/>
                </a:solidFill>
              </a:rPr>
              <a:t>Tutor Coordinatore invia al DS la lettera</a:t>
            </a:r>
            <a:r>
              <a:rPr lang="it-IT" sz="1800" i="1">
                <a:solidFill>
                  <a:schemeClr val="accent1"/>
                </a:solidFill>
              </a:rPr>
              <a:t> </a:t>
            </a:r>
            <a:r>
              <a:rPr lang="it-IT" sz="1800">
                <a:solidFill>
                  <a:schemeClr val="dk1"/>
                </a:solidFill>
              </a:rPr>
              <a:t>di richiesta ufficiale con gli allegati</a:t>
            </a:r>
            <a:endParaRPr/>
          </a:p>
          <a:p>
            <a:pPr marL="0" lvl="0" indent="0" algn="just" rtl="0">
              <a:lnSpc>
                <a:spcPct val="150000"/>
              </a:lnSpc>
              <a:spcBef>
                <a:spcPts val="0"/>
              </a:spcBef>
              <a:spcAft>
                <a:spcPts val="0"/>
              </a:spcAft>
              <a:buNone/>
            </a:pPr>
            <a:r>
              <a:rPr lang="it-IT"/>
              <a:t>6. </a:t>
            </a:r>
            <a:r>
              <a:rPr lang="it-IT">
                <a:solidFill>
                  <a:schemeClr val="dk1"/>
                </a:solidFill>
              </a:rPr>
              <a:t>Lo </a:t>
            </a:r>
            <a:r>
              <a:rPr lang="it-IT" b="1" i="1">
                <a:solidFill>
                  <a:schemeClr val="accent1"/>
                </a:solidFill>
              </a:rPr>
              <a:t>studente si reca alla segreteria della scuola</a:t>
            </a:r>
            <a:r>
              <a:rPr lang="it-IT" i="1">
                <a:solidFill>
                  <a:schemeClr val="accent1"/>
                </a:solidFill>
              </a:rPr>
              <a:t> </a:t>
            </a:r>
            <a:r>
              <a:rPr lang="it-IT">
                <a:solidFill>
                  <a:schemeClr val="dk1"/>
                </a:solidFill>
              </a:rPr>
              <a:t>per supportarla nella </a:t>
            </a:r>
            <a:r>
              <a:rPr lang="it-IT" b="1" i="1">
                <a:solidFill>
                  <a:schemeClr val="accent1"/>
                </a:solidFill>
              </a:rPr>
              <a:t>compilazione del PF</a:t>
            </a:r>
            <a:r>
              <a:rPr lang="it-IT">
                <a:solidFill>
                  <a:schemeClr val="dk1"/>
                </a:solidFill>
              </a:rPr>
              <a:t>:</a:t>
            </a:r>
            <a:endParaRPr/>
          </a:p>
          <a:p>
            <a:pPr marL="914400" lvl="1" indent="-334477" algn="just" rtl="0">
              <a:lnSpc>
                <a:spcPct val="150000"/>
              </a:lnSpc>
              <a:spcBef>
                <a:spcPts val="1000"/>
              </a:spcBef>
              <a:spcAft>
                <a:spcPts val="0"/>
              </a:spcAft>
              <a:buClr>
                <a:schemeClr val="dk1"/>
              </a:buClr>
              <a:buSzPts val="1800"/>
              <a:buFont typeface="Calibri"/>
              <a:buChar char="►"/>
            </a:pPr>
            <a:r>
              <a:rPr lang="it-IT">
                <a:solidFill>
                  <a:schemeClr val="dk1"/>
                </a:solidFill>
              </a:rPr>
              <a:t>ricordare l’obiettivo personalizzato</a:t>
            </a:r>
            <a:endParaRPr/>
          </a:p>
          <a:p>
            <a:pPr marL="914400" lvl="1" indent="-334477" algn="just" rtl="0">
              <a:lnSpc>
                <a:spcPct val="100000"/>
              </a:lnSpc>
              <a:spcBef>
                <a:spcPts val="1000"/>
              </a:spcBef>
              <a:spcAft>
                <a:spcPts val="0"/>
              </a:spcAft>
              <a:buClr>
                <a:schemeClr val="dk1"/>
              </a:buClr>
              <a:buSzPts val="1800"/>
              <a:buFont typeface="Calibri"/>
              <a:buChar char="►"/>
            </a:pPr>
            <a:r>
              <a:rPr lang="it-IT">
                <a:solidFill>
                  <a:schemeClr val="dk1"/>
                </a:solidFill>
              </a:rPr>
              <a:t>verificare il nominativo del tutor</a:t>
            </a:r>
            <a:endParaRPr/>
          </a:p>
          <a:p>
            <a:pPr marL="914400" lvl="1" indent="-334477" algn="just" rtl="0">
              <a:lnSpc>
                <a:spcPct val="100000"/>
              </a:lnSpc>
              <a:spcBef>
                <a:spcPts val="1000"/>
              </a:spcBef>
              <a:spcAft>
                <a:spcPts val="0"/>
              </a:spcAft>
              <a:buClr>
                <a:schemeClr val="dk1"/>
              </a:buClr>
              <a:buSzPts val="1800"/>
              <a:buFont typeface="Calibri"/>
              <a:buChar char="►"/>
            </a:pPr>
            <a:r>
              <a:rPr lang="it-IT">
                <a:solidFill>
                  <a:schemeClr val="dk1"/>
                </a:solidFill>
              </a:rPr>
              <a:t>controllare le date di avvio/ chiusura tirocinio</a:t>
            </a:r>
            <a:endParaRPr/>
          </a:p>
          <a:p>
            <a:pPr marL="579923" lvl="1" indent="0" algn="just" rtl="0">
              <a:lnSpc>
                <a:spcPct val="100000"/>
              </a:lnSpc>
              <a:spcBef>
                <a:spcPts val="1000"/>
              </a:spcBef>
              <a:spcAft>
                <a:spcPts val="0"/>
              </a:spcAft>
              <a:buNone/>
            </a:pPr>
            <a:r>
              <a:rPr lang="it-IT" sz="1800">
                <a:solidFill>
                  <a:schemeClr val="accent4"/>
                </a:solidFill>
              </a:rPr>
              <a:t>N.B. PER GLI STUDENTI CHE SVOLGONO DUE TIROCINI IN UNA STESSA ANNUALITÁ: </a:t>
            </a:r>
            <a:endParaRPr/>
          </a:p>
          <a:p>
            <a:pPr marL="457200" lvl="0" indent="0" algn="just" rtl="0">
              <a:lnSpc>
                <a:spcPct val="100000"/>
              </a:lnSpc>
              <a:spcBef>
                <a:spcPts val="1000"/>
              </a:spcBef>
              <a:spcAft>
                <a:spcPts val="0"/>
              </a:spcAft>
              <a:buClr>
                <a:schemeClr val="accent4"/>
              </a:buClr>
              <a:buSzPts val="1800"/>
              <a:buFont typeface="Calibri"/>
              <a:buNone/>
            </a:pPr>
            <a:r>
              <a:rPr lang="it-IT" sz="1800">
                <a:solidFill>
                  <a:schemeClr val="accent4"/>
                </a:solidFill>
              </a:rPr>
              <a:t>   LA DATA DI CHIUSURA DEL PRIMO T DEVE ESSERE PRECEDENTE ALL’APERTURA DEL SECONDO T</a:t>
            </a:r>
            <a:endParaRPr/>
          </a:p>
          <a:p>
            <a:pPr marL="579923" lvl="1" indent="0" algn="just" rtl="0">
              <a:spcBef>
                <a:spcPts val="1000"/>
              </a:spcBef>
              <a:spcAft>
                <a:spcPts val="0"/>
              </a:spcAft>
              <a:buNone/>
            </a:pPr>
            <a:r>
              <a:rPr lang="it-IT">
                <a:solidFill>
                  <a:schemeClr val="dk1"/>
                </a:solidFill>
              </a:rPr>
              <a:t>7.</a:t>
            </a:r>
            <a:r>
              <a:rPr lang="it-IT" sz="1800">
                <a:solidFill>
                  <a:schemeClr val="dk1"/>
                </a:solidFill>
              </a:rPr>
              <a:t> Lo </a:t>
            </a:r>
            <a:r>
              <a:rPr lang="it-IT" sz="1800" b="1" i="1">
                <a:solidFill>
                  <a:schemeClr val="accent1"/>
                </a:solidFill>
              </a:rPr>
              <a:t>studente approva il PF </a:t>
            </a:r>
            <a:r>
              <a:rPr lang="it-IT" sz="1800">
                <a:solidFill>
                  <a:schemeClr val="dk1"/>
                </a:solidFill>
              </a:rPr>
              <a:t>dal suo sportello internet</a:t>
            </a:r>
            <a:endParaRPr sz="1600">
              <a:highlight>
                <a:srgbClr val="FFFF00"/>
              </a:highlight>
            </a:endParaRPr>
          </a:p>
          <a:p>
            <a:pPr marL="579923" lvl="1" indent="0" algn="just" rtl="0">
              <a:lnSpc>
                <a:spcPct val="100000"/>
              </a:lnSpc>
              <a:spcBef>
                <a:spcPts val="1000"/>
              </a:spcBef>
              <a:spcAft>
                <a:spcPts val="0"/>
              </a:spcAft>
              <a:buNone/>
            </a:pPr>
            <a:endParaRPr>
              <a:solidFill>
                <a:schemeClr val="dk1"/>
              </a:solidFill>
            </a:endParaRPr>
          </a:p>
          <a:p>
            <a:pPr marL="914400" lvl="1" indent="-220177" algn="just" rtl="0">
              <a:lnSpc>
                <a:spcPct val="100000"/>
              </a:lnSpc>
              <a:spcBef>
                <a:spcPts val="1000"/>
              </a:spcBef>
              <a:spcAft>
                <a:spcPts val="0"/>
              </a:spcAft>
              <a:buClr>
                <a:schemeClr val="dk1"/>
              </a:buClr>
              <a:buSzPts val="1800"/>
              <a:buFont typeface="Calibri"/>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txBox="1">
            <a:spLocks noGrp="1"/>
          </p:cNvSpPr>
          <p:nvPr>
            <p:ph type="title"/>
          </p:nvPr>
        </p:nvSpPr>
        <p:spPr>
          <a:xfrm>
            <a:off x="1522983" y="532333"/>
            <a:ext cx="9146032"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it-IT" b="1"/>
              <a:t>OBIETTIVO PERSONALIZZATO</a:t>
            </a:r>
            <a:endParaRPr/>
          </a:p>
        </p:txBody>
      </p:sp>
      <p:sp>
        <p:nvSpPr>
          <p:cNvPr id="86" name="Google Shape;86;p6"/>
          <p:cNvSpPr txBox="1">
            <a:spLocks noGrp="1"/>
          </p:cNvSpPr>
          <p:nvPr>
            <p:ph type="body" idx="1"/>
          </p:nvPr>
        </p:nvSpPr>
        <p:spPr>
          <a:xfrm>
            <a:off x="982700" y="1281302"/>
            <a:ext cx="8865870" cy="4374724"/>
          </a:xfrm>
          <a:prstGeom prst="rect">
            <a:avLst/>
          </a:prstGeom>
          <a:noFill/>
          <a:ln>
            <a:noFill/>
          </a:ln>
        </p:spPr>
        <p:txBody>
          <a:bodyPr spcFirstLastPara="1" wrap="square" lIns="0" tIns="0" rIns="0" bIns="0" anchor="t" anchorCtr="0">
            <a:spAutoFit/>
          </a:bodyPr>
          <a:lstStyle/>
          <a:p>
            <a:pPr marL="342900" lvl="0" indent="-342900" algn="just" rtl="0">
              <a:lnSpc>
                <a:spcPct val="150000"/>
              </a:lnSpc>
              <a:spcBef>
                <a:spcPts val="0"/>
              </a:spcBef>
              <a:spcAft>
                <a:spcPts val="0"/>
              </a:spcAft>
              <a:buClr>
                <a:schemeClr val="dk2"/>
              </a:buClr>
              <a:buSzPts val="2400"/>
              <a:buFont typeface="Calibri"/>
              <a:buAutoNum type="arabicPeriod"/>
            </a:pPr>
            <a:r>
              <a:rPr lang="it-IT" sz="2400" b="1">
                <a:solidFill>
                  <a:schemeClr val="dk2"/>
                </a:solidFill>
              </a:rPr>
              <a:t>Formulato dallo studente in base  ai suoi interessi personali e al suo percorso formativo</a:t>
            </a:r>
            <a:endParaRPr/>
          </a:p>
          <a:p>
            <a:pPr marL="342900" lvl="0" indent="-342900" algn="l" rtl="0">
              <a:lnSpc>
                <a:spcPct val="150000"/>
              </a:lnSpc>
              <a:spcBef>
                <a:spcPts val="0"/>
              </a:spcBef>
              <a:spcAft>
                <a:spcPts val="0"/>
              </a:spcAft>
              <a:buClr>
                <a:schemeClr val="dk2"/>
              </a:buClr>
              <a:buSzPts val="2400"/>
              <a:buFont typeface="Calibri"/>
              <a:buAutoNum type="arabicPeriod"/>
            </a:pPr>
            <a:r>
              <a:rPr lang="it-IT" sz="2400" b="1">
                <a:solidFill>
                  <a:schemeClr val="dk2"/>
                </a:solidFill>
              </a:rPr>
              <a:t>Pertinente al focus del suo anno di tirocinio</a:t>
            </a:r>
            <a:endParaRPr/>
          </a:p>
          <a:p>
            <a:pPr marL="342900" lvl="0" indent="-342900" algn="l" rtl="0">
              <a:lnSpc>
                <a:spcPct val="150000"/>
              </a:lnSpc>
              <a:spcBef>
                <a:spcPts val="0"/>
              </a:spcBef>
              <a:spcAft>
                <a:spcPts val="0"/>
              </a:spcAft>
              <a:buClr>
                <a:schemeClr val="dk2"/>
              </a:buClr>
              <a:buSzPts val="2400"/>
              <a:buFont typeface="Calibri"/>
              <a:buAutoNum type="arabicPeriod"/>
            </a:pPr>
            <a:r>
              <a:rPr lang="it-IT" sz="2400" b="1">
                <a:solidFill>
                  <a:schemeClr val="dk2"/>
                </a:solidFill>
              </a:rPr>
              <a:t>Attinente al contesto specifico in cui si svolge il tirocinio</a:t>
            </a:r>
            <a:endParaRPr/>
          </a:p>
          <a:p>
            <a:pPr marL="342900" lvl="0" indent="-190500" algn="l" rtl="0">
              <a:lnSpc>
                <a:spcPct val="150000"/>
              </a:lnSpc>
              <a:spcBef>
                <a:spcPts val="0"/>
              </a:spcBef>
              <a:spcAft>
                <a:spcPts val="0"/>
              </a:spcAft>
              <a:buClr>
                <a:schemeClr val="dk1"/>
              </a:buClr>
              <a:buSzPts val="2400"/>
              <a:buFont typeface="Calibri"/>
              <a:buNone/>
            </a:pPr>
            <a:endParaRPr sz="2400" b="1">
              <a:solidFill>
                <a:schemeClr val="dk2"/>
              </a:solidFill>
            </a:endParaRPr>
          </a:p>
          <a:p>
            <a:pPr marL="0" lvl="0" indent="0" algn="ctr" rtl="0">
              <a:lnSpc>
                <a:spcPct val="150000"/>
              </a:lnSpc>
              <a:spcBef>
                <a:spcPts val="0"/>
              </a:spcBef>
              <a:spcAft>
                <a:spcPts val="0"/>
              </a:spcAft>
              <a:buNone/>
            </a:pPr>
            <a:r>
              <a:rPr lang="it-IT" sz="2400" b="1">
                <a:solidFill>
                  <a:srgbClr val="632423"/>
                </a:solidFill>
              </a:rPr>
              <a:t>VA CONCORDATO COL TUTOR COORDINATORE</a:t>
            </a:r>
            <a:endParaRPr/>
          </a:p>
          <a:p>
            <a:pPr marL="0" lvl="0" indent="0" algn="ctr" rtl="0">
              <a:lnSpc>
                <a:spcPct val="150000"/>
              </a:lnSpc>
              <a:spcBef>
                <a:spcPts val="0"/>
              </a:spcBef>
              <a:spcAft>
                <a:spcPts val="0"/>
              </a:spcAft>
              <a:buNone/>
            </a:pPr>
            <a:r>
              <a:rPr lang="it-IT" sz="2400" b="1">
                <a:solidFill>
                  <a:srgbClr val="632423"/>
                </a:solidFill>
              </a:rPr>
              <a:t>Nel fac-simile che va inviato al TC va inserito SOLO L’OBIETTIVO FORMATIVO PERSONALIZZATO!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1522983" y="532333"/>
            <a:ext cx="9146032" cy="955040"/>
          </a:xfrm>
          <a:prstGeom prst="rect">
            <a:avLst/>
          </a:prstGeom>
          <a:noFill/>
          <a:ln>
            <a:noFill/>
          </a:ln>
        </p:spPr>
        <p:txBody>
          <a:bodyPr spcFirstLastPara="1" wrap="square" lIns="0" tIns="13325" rIns="0" bIns="0" anchor="t" anchorCtr="0">
            <a:spAutoFit/>
          </a:bodyPr>
          <a:lstStyle/>
          <a:p>
            <a:pPr marL="9525" lvl="0" indent="0" algn="ctr" rtl="0">
              <a:lnSpc>
                <a:spcPct val="116000"/>
              </a:lnSpc>
              <a:spcBef>
                <a:spcPts val="0"/>
              </a:spcBef>
              <a:spcAft>
                <a:spcPts val="0"/>
              </a:spcAft>
              <a:buNone/>
            </a:pPr>
            <a:r>
              <a:rPr lang="it-IT" sz="3500" b="1">
                <a:latin typeface="Trebuchet MS"/>
                <a:ea typeface="Trebuchet MS"/>
                <a:cs typeface="Trebuchet MS"/>
                <a:sym typeface="Trebuchet MS"/>
              </a:rPr>
              <a:t>TIROCINIO DIRETTO</a:t>
            </a:r>
            <a:endParaRPr sz="3500">
              <a:latin typeface="Trebuchet MS"/>
              <a:ea typeface="Trebuchet MS"/>
              <a:cs typeface="Trebuchet MS"/>
              <a:sym typeface="Trebuchet MS"/>
            </a:endParaRPr>
          </a:p>
          <a:p>
            <a:pPr marL="9525" lvl="0" indent="0" algn="ctr" rtl="0">
              <a:lnSpc>
                <a:spcPct val="114814"/>
              </a:lnSpc>
              <a:spcBef>
                <a:spcPts val="0"/>
              </a:spcBef>
              <a:spcAft>
                <a:spcPts val="0"/>
              </a:spcAft>
              <a:buNone/>
            </a:pPr>
            <a:r>
              <a:rPr lang="it-IT" sz="2700" b="1">
                <a:latin typeface="Trebuchet MS"/>
                <a:ea typeface="Trebuchet MS"/>
                <a:cs typeface="Trebuchet MS"/>
                <a:sym typeface="Trebuchet MS"/>
              </a:rPr>
              <a:t>la valorizzazione</a:t>
            </a:r>
            <a:endParaRPr sz="2700">
              <a:latin typeface="Trebuchet MS"/>
              <a:ea typeface="Trebuchet MS"/>
              <a:cs typeface="Trebuchet MS"/>
              <a:sym typeface="Trebuchet MS"/>
            </a:endParaRPr>
          </a:p>
        </p:txBody>
      </p:sp>
      <p:sp>
        <p:nvSpPr>
          <p:cNvPr id="92" name="Google Shape;92;p7"/>
          <p:cNvSpPr txBox="1"/>
          <p:nvPr/>
        </p:nvSpPr>
        <p:spPr>
          <a:xfrm>
            <a:off x="853846" y="1295400"/>
            <a:ext cx="10957200" cy="5418000"/>
          </a:xfrm>
          <a:prstGeom prst="rect">
            <a:avLst/>
          </a:prstGeom>
          <a:noFill/>
          <a:ln>
            <a:noFill/>
          </a:ln>
        </p:spPr>
        <p:txBody>
          <a:bodyPr spcFirstLastPara="1" wrap="square" lIns="0" tIns="43800" rIns="0" bIns="0" anchor="t" anchorCtr="0">
            <a:spAutoFit/>
          </a:bodyPr>
          <a:lstStyle/>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l" rtl="0">
              <a:lnSpc>
                <a:spcPct val="100000"/>
              </a:lnSpc>
              <a:spcBef>
                <a:spcPts val="1275"/>
              </a:spcBef>
              <a:spcAft>
                <a:spcPts val="0"/>
              </a:spcAft>
              <a:buNone/>
            </a:pPr>
            <a:r>
              <a:rPr lang="it-IT" sz="1800" b="1">
                <a:solidFill>
                  <a:srgbClr val="4471C4"/>
                </a:solidFill>
                <a:latin typeface="Trebuchet MS"/>
                <a:ea typeface="Trebuchet MS"/>
                <a:cs typeface="Trebuchet MS"/>
                <a:sym typeface="Trebuchet MS"/>
              </a:rPr>
              <a:t>CHI PUÒ USUFRUIRNE?</a:t>
            </a:r>
            <a:endParaRPr sz="1800">
              <a:solidFill>
                <a:schemeClr val="dk1"/>
              </a:solidFill>
              <a:latin typeface="Trebuchet MS"/>
              <a:ea typeface="Trebuchet MS"/>
              <a:cs typeface="Trebuchet MS"/>
              <a:sym typeface="Trebuchet MS"/>
            </a:endParaRPr>
          </a:p>
          <a:p>
            <a:pPr marL="12700" marR="0" lvl="0" indent="0" algn="l" rtl="0">
              <a:lnSpc>
                <a:spcPct val="113888"/>
              </a:lnSpc>
              <a:spcBef>
                <a:spcPts val="780"/>
              </a:spcBef>
              <a:spcAft>
                <a:spcPts val="0"/>
              </a:spcAft>
              <a:buNone/>
            </a:pPr>
            <a:r>
              <a:rPr lang="it-IT" sz="1800">
                <a:solidFill>
                  <a:schemeClr val="dk1"/>
                </a:solidFill>
                <a:latin typeface="Trebuchet MS"/>
                <a:ea typeface="Trebuchet MS"/>
                <a:cs typeface="Trebuchet MS"/>
                <a:sym typeface="Trebuchet MS"/>
              </a:rPr>
              <a:t>Insegnanti nella scuola dell’infanzia o primaria, a tempo indeterminato o determinato e/o sul</a:t>
            </a:r>
            <a:endParaRPr sz="1800">
              <a:solidFill>
                <a:schemeClr val="dk1"/>
              </a:solidFill>
              <a:latin typeface="Trebuchet MS"/>
              <a:ea typeface="Trebuchet MS"/>
              <a:cs typeface="Trebuchet MS"/>
              <a:sym typeface="Trebuchet MS"/>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sostegno, con un contratto al momento della redazione del progetto formativo. </a:t>
            </a:r>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É possibile valorizzare soltanto il servizio svolto nell’ordine scolastico in cui si svolge il tirocinio.</a:t>
            </a:r>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Non possono essere riconosciute ore di servizio svolte in altre funzioni/figure educative (es. da assistente educatore).</a:t>
            </a:r>
            <a:endParaRPr sz="18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l" rtl="0">
              <a:lnSpc>
                <a:spcPct val="100000"/>
              </a:lnSpc>
              <a:spcBef>
                <a:spcPts val="1295"/>
              </a:spcBef>
              <a:spcAft>
                <a:spcPts val="0"/>
              </a:spcAft>
              <a:buNone/>
            </a:pPr>
            <a:r>
              <a:rPr lang="it-IT" sz="1800" b="1">
                <a:solidFill>
                  <a:srgbClr val="4471C4"/>
                </a:solidFill>
                <a:latin typeface="Trebuchet MS"/>
                <a:ea typeface="Trebuchet MS"/>
                <a:cs typeface="Trebuchet MS"/>
                <a:sym typeface="Trebuchet MS"/>
              </a:rPr>
              <a:t>PER QUANTE ORE?</a:t>
            </a:r>
            <a:endParaRPr sz="1800">
              <a:solidFill>
                <a:schemeClr val="dk1"/>
              </a:solidFill>
              <a:latin typeface="Trebuchet MS"/>
              <a:ea typeface="Trebuchet MS"/>
              <a:cs typeface="Trebuchet MS"/>
              <a:sym typeface="Trebuchet MS"/>
            </a:endParaRPr>
          </a:p>
          <a:p>
            <a:pPr marL="12700" marR="528955" lvl="0" indent="0" algn="l" rtl="0">
              <a:lnSpc>
                <a:spcPct val="107722"/>
              </a:lnSpc>
              <a:spcBef>
                <a:spcPts val="1030"/>
              </a:spcBef>
              <a:spcAft>
                <a:spcPts val="0"/>
              </a:spcAft>
              <a:buNone/>
            </a:pPr>
            <a:r>
              <a:rPr lang="it-IT" sz="1800">
                <a:solidFill>
                  <a:schemeClr val="dk1"/>
                </a:solidFill>
                <a:latin typeface="Trebuchet MS"/>
                <a:ea typeface="Trebuchet MS"/>
                <a:cs typeface="Trebuchet MS"/>
                <a:sym typeface="Trebuchet MS"/>
              </a:rPr>
              <a:t>Fino ad un massimo di 9 CFU (225  H) complessivi nelle quattro annualità, distribuiti fra scuola dell’infanzia e scuola  primaria, indipendentemente dall’ordine della scuola di servizio.</a:t>
            </a:r>
            <a:endParaRPr sz="1800">
              <a:solidFill>
                <a:schemeClr val="dk1"/>
              </a:solidFill>
              <a:latin typeface="Trebuchet MS"/>
              <a:ea typeface="Trebuchet MS"/>
              <a:cs typeface="Trebuchet MS"/>
              <a:sym typeface="Trebuchet MS"/>
            </a:endParaRPr>
          </a:p>
          <a:p>
            <a:pPr marL="12700" marR="528955" lvl="0" indent="0" algn="l" rtl="0">
              <a:lnSpc>
                <a:spcPct val="107722"/>
              </a:lnSpc>
              <a:spcBef>
                <a:spcPts val="1030"/>
              </a:spcBef>
              <a:spcAft>
                <a:spcPts val="0"/>
              </a:spcAft>
              <a:buNone/>
            </a:pPr>
            <a:r>
              <a:rPr lang="it-IT" sz="1800">
                <a:solidFill>
                  <a:schemeClr val="dk1"/>
                </a:solidFill>
                <a:latin typeface="Trebuchet MS"/>
                <a:ea typeface="Trebuchet MS"/>
                <a:cs typeface="Trebuchet MS"/>
                <a:sym typeface="Trebuchet MS"/>
              </a:rPr>
              <a:t>Un docente in servizio a tempo pieno potrà valorizzare fino a 1 CFU nel T1, 2 CFU nel T2 e T3, 4 CFU nel T4. </a:t>
            </a:r>
            <a:endParaRPr/>
          </a:p>
          <a:p>
            <a:pPr marL="12700" marR="528955" lvl="0" indent="0" algn="l" rtl="0">
              <a:lnSpc>
                <a:spcPct val="107722"/>
              </a:lnSpc>
              <a:spcBef>
                <a:spcPts val="1030"/>
              </a:spcBef>
              <a:spcAft>
                <a:spcPts val="0"/>
              </a:spcAft>
              <a:buNone/>
            </a:pPr>
            <a:r>
              <a:rPr lang="it-IT" sz="1800">
                <a:solidFill>
                  <a:schemeClr val="dk1"/>
                </a:solidFill>
                <a:latin typeface="Trebuchet MS"/>
                <a:ea typeface="Trebuchet MS"/>
                <a:cs typeface="Trebuchet MS"/>
                <a:sym typeface="Trebuchet MS"/>
              </a:rPr>
              <a:t>In caso di contratti part-time si valuterà la possibilità di valorizzazione in rapporto al numero di ore di servizio</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3858514" y="523189"/>
            <a:ext cx="4484370" cy="1017269"/>
          </a:xfrm>
          <a:prstGeom prst="rect">
            <a:avLst/>
          </a:prstGeom>
          <a:noFill/>
          <a:ln>
            <a:noFill/>
          </a:ln>
        </p:spPr>
        <p:txBody>
          <a:bodyPr spcFirstLastPara="1" wrap="square" lIns="0" tIns="12700" rIns="0" bIns="0" anchor="t" anchorCtr="0">
            <a:spAutoFit/>
          </a:bodyPr>
          <a:lstStyle/>
          <a:p>
            <a:pPr marL="0" lvl="0" indent="0" algn="ctr" rtl="0">
              <a:lnSpc>
                <a:spcPct val="115138"/>
              </a:lnSpc>
              <a:spcBef>
                <a:spcPts val="0"/>
              </a:spcBef>
              <a:spcAft>
                <a:spcPts val="0"/>
              </a:spcAft>
              <a:buNone/>
            </a:pPr>
            <a:r>
              <a:rPr lang="it-IT" sz="3600" b="1">
                <a:latin typeface="Trebuchet MS"/>
                <a:ea typeface="Trebuchet MS"/>
                <a:cs typeface="Trebuchet MS"/>
                <a:sym typeface="Trebuchet MS"/>
              </a:rPr>
              <a:t>TIROCINIO DIRETTO</a:t>
            </a:r>
            <a:endParaRPr sz="3600">
              <a:latin typeface="Trebuchet MS"/>
              <a:ea typeface="Trebuchet MS"/>
              <a:cs typeface="Trebuchet MS"/>
              <a:sym typeface="Trebuchet MS"/>
            </a:endParaRPr>
          </a:p>
          <a:p>
            <a:pPr marL="0" lvl="0" indent="0" algn="ctr" rtl="0">
              <a:lnSpc>
                <a:spcPct val="114531"/>
              </a:lnSpc>
              <a:spcBef>
                <a:spcPts val="0"/>
              </a:spcBef>
              <a:spcAft>
                <a:spcPts val="0"/>
              </a:spcAft>
              <a:buNone/>
            </a:pPr>
            <a:r>
              <a:rPr lang="it-IT" b="1">
                <a:latin typeface="Trebuchet MS"/>
                <a:ea typeface="Trebuchet MS"/>
                <a:cs typeface="Trebuchet MS"/>
                <a:sym typeface="Trebuchet MS"/>
              </a:rPr>
              <a:t>il </a:t>
            </a:r>
            <a:r>
              <a:rPr lang="it-IT" sz="2800" b="1">
                <a:latin typeface="Trebuchet MS"/>
                <a:ea typeface="Trebuchet MS"/>
                <a:cs typeface="Trebuchet MS"/>
                <a:sym typeface="Trebuchet MS"/>
              </a:rPr>
              <a:t>tirocinio all’estero</a:t>
            </a:r>
            <a:endParaRPr sz="2800">
              <a:latin typeface="Trebuchet MS"/>
              <a:ea typeface="Trebuchet MS"/>
              <a:cs typeface="Trebuchet MS"/>
              <a:sym typeface="Trebuchet MS"/>
            </a:endParaRPr>
          </a:p>
        </p:txBody>
      </p:sp>
      <p:sp>
        <p:nvSpPr>
          <p:cNvPr id="98" name="Google Shape;98;p8"/>
          <p:cNvSpPr txBox="1"/>
          <p:nvPr/>
        </p:nvSpPr>
        <p:spPr>
          <a:xfrm>
            <a:off x="849579" y="1684406"/>
            <a:ext cx="10406380" cy="3911968"/>
          </a:xfrm>
          <a:prstGeom prst="rect">
            <a:avLst/>
          </a:prstGeom>
          <a:noFill/>
          <a:ln>
            <a:noFill/>
          </a:ln>
        </p:spPr>
        <p:txBody>
          <a:bodyPr spcFirstLastPara="1" wrap="square" lIns="0" tIns="112375" rIns="0" bIns="0" anchor="t" anchorCtr="0">
            <a:spAutoFit/>
          </a:bodyPr>
          <a:lstStyle/>
          <a:p>
            <a:pPr marL="12700" marR="0" lvl="0" indent="0" algn="l" rtl="0">
              <a:lnSpc>
                <a:spcPct val="100000"/>
              </a:lnSpc>
              <a:spcBef>
                <a:spcPts val="0"/>
              </a:spcBef>
              <a:spcAft>
                <a:spcPts val="0"/>
              </a:spcAft>
              <a:buNone/>
            </a:pPr>
            <a:r>
              <a:rPr lang="it-IT" sz="1800" b="1">
                <a:solidFill>
                  <a:srgbClr val="4471C4"/>
                </a:solidFill>
                <a:latin typeface="Trebuchet MS"/>
                <a:ea typeface="Trebuchet MS"/>
                <a:cs typeface="Trebuchet MS"/>
                <a:sym typeface="Trebuchet MS"/>
              </a:rPr>
              <a:t>QUANDO?</a:t>
            </a:r>
            <a:endParaRPr sz="1800">
              <a:solidFill>
                <a:schemeClr val="dk1"/>
              </a:solidFill>
              <a:latin typeface="Trebuchet MS"/>
              <a:ea typeface="Trebuchet MS"/>
              <a:cs typeface="Trebuchet MS"/>
              <a:sym typeface="Trebuchet MS"/>
            </a:endParaRPr>
          </a:p>
          <a:p>
            <a:pPr marL="12700" marR="0" lvl="0" indent="0" algn="l" rtl="0">
              <a:lnSpc>
                <a:spcPct val="100000"/>
              </a:lnSpc>
              <a:spcBef>
                <a:spcPts val="780"/>
              </a:spcBef>
              <a:spcAft>
                <a:spcPts val="0"/>
              </a:spcAft>
              <a:buNone/>
            </a:pPr>
            <a:r>
              <a:rPr lang="it-IT" sz="1800">
                <a:solidFill>
                  <a:schemeClr val="dk1"/>
                </a:solidFill>
                <a:latin typeface="Trebuchet MS"/>
                <a:ea typeface="Trebuchet MS"/>
                <a:cs typeface="Trebuchet MS"/>
                <a:sym typeface="Trebuchet MS"/>
              </a:rPr>
              <a:t>In via preferenziale al III o IV anno (T2 o T3).</a:t>
            </a:r>
            <a:endParaRPr sz="18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l" rtl="0">
              <a:lnSpc>
                <a:spcPct val="100000"/>
              </a:lnSpc>
              <a:spcBef>
                <a:spcPts val="1295"/>
              </a:spcBef>
              <a:spcAft>
                <a:spcPts val="0"/>
              </a:spcAft>
              <a:buNone/>
            </a:pPr>
            <a:r>
              <a:rPr lang="it-IT" sz="1800" b="1">
                <a:solidFill>
                  <a:srgbClr val="4471C4"/>
                </a:solidFill>
                <a:latin typeface="Trebuchet MS"/>
                <a:ea typeface="Trebuchet MS"/>
                <a:cs typeface="Trebuchet MS"/>
                <a:sym typeface="Trebuchet MS"/>
              </a:rPr>
              <a:t>DOVE?</a:t>
            </a:r>
            <a:endParaRPr sz="1800">
              <a:solidFill>
                <a:schemeClr val="dk1"/>
              </a:solidFill>
              <a:latin typeface="Trebuchet MS"/>
              <a:ea typeface="Trebuchet MS"/>
              <a:cs typeface="Trebuchet MS"/>
              <a:sym typeface="Trebuchet MS"/>
            </a:endParaRPr>
          </a:p>
          <a:p>
            <a:pPr marL="12700" marR="222884" lvl="0" indent="0" algn="just" rtl="0">
              <a:lnSpc>
                <a:spcPct val="107722"/>
              </a:lnSpc>
              <a:spcBef>
                <a:spcPts val="1030"/>
              </a:spcBef>
              <a:spcAft>
                <a:spcPts val="0"/>
              </a:spcAft>
              <a:buNone/>
            </a:pPr>
            <a:r>
              <a:rPr lang="it-IT" sz="1800">
                <a:solidFill>
                  <a:schemeClr val="dk1"/>
                </a:solidFill>
                <a:latin typeface="Trebuchet MS"/>
                <a:ea typeface="Trebuchet MS"/>
                <a:cs typeface="Trebuchet MS"/>
                <a:sym typeface="Trebuchet MS"/>
              </a:rPr>
              <a:t>Si può svolgere presso scuole italiane all’estero (il riconoscimento del monte ore annuale è  completo) o in scuole appartenenti ad ordinamenti scolastici esteri (il riconoscimento del monte  ore annuo è al 50%). In questo caso, il restante monte ore verrà svolto in Italia, in accordo con il  proprio tutor coordinatore che segue anche l’esperienza all’estero, sentito, per le modalità  operative, anche il tutor organizzatore.</a:t>
            </a:r>
            <a:endParaRPr sz="18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100">
              <a:solidFill>
                <a:schemeClr val="dk1"/>
              </a:solidFill>
              <a:latin typeface="Trebuchet MS"/>
              <a:ea typeface="Trebuchet MS"/>
              <a:cs typeface="Trebuchet MS"/>
              <a:sym typeface="Trebuchet MS"/>
            </a:endParaRPr>
          </a:p>
          <a:p>
            <a:pPr marL="12700" marR="0" lvl="0" indent="0" algn="just" rtl="0">
              <a:lnSpc>
                <a:spcPct val="113888"/>
              </a:lnSpc>
              <a:spcBef>
                <a:spcPts val="1285"/>
              </a:spcBef>
              <a:spcAft>
                <a:spcPts val="0"/>
              </a:spcAft>
              <a:buNone/>
            </a:pPr>
            <a:r>
              <a:rPr lang="it-IT" sz="1800">
                <a:solidFill>
                  <a:schemeClr val="dk1"/>
                </a:solidFill>
                <a:latin typeface="Trebuchet MS"/>
                <a:ea typeface="Trebuchet MS"/>
                <a:cs typeface="Trebuchet MS"/>
                <a:sym typeface="Trebuchet MS"/>
              </a:rPr>
              <a:t>Per l’accesso a bandi e borse di studio per l’estero si fa riferimento all’Ufficio Stage e</a:t>
            </a:r>
            <a:endParaRPr sz="1800">
              <a:solidFill>
                <a:schemeClr val="dk1"/>
              </a:solidFill>
              <a:latin typeface="Trebuchet MS"/>
              <a:ea typeface="Trebuchet MS"/>
              <a:cs typeface="Trebuchet MS"/>
              <a:sym typeface="Trebuchet MS"/>
            </a:endParaRPr>
          </a:p>
          <a:p>
            <a:pPr marL="12700" marR="0" lvl="0" indent="0" algn="l" rtl="0">
              <a:lnSpc>
                <a:spcPct val="113888"/>
              </a:lnSpc>
              <a:spcBef>
                <a:spcPts val="0"/>
              </a:spcBef>
              <a:spcAft>
                <a:spcPts val="0"/>
              </a:spcAft>
              <a:buNone/>
            </a:pPr>
            <a:r>
              <a:rPr lang="it-IT" sz="1800">
                <a:solidFill>
                  <a:schemeClr val="dk1"/>
                </a:solidFill>
                <a:latin typeface="Trebuchet MS"/>
                <a:ea typeface="Trebuchet MS"/>
                <a:cs typeface="Trebuchet MS"/>
                <a:sym typeface="Trebuchet MS"/>
              </a:rPr>
              <a:t>Internazionalizzazione di Ateneo.</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1522983" y="532333"/>
            <a:ext cx="9146032" cy="98488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br>
              <a:rPr lang="it-IT"/>
            </a:br>
            <a:r>
              <a:rPr lang="it-IT"/>
              <a:t>FIGURE DI RIFERIMENTO DEL TIROCINIO</a:t>
            </a:r>
            <a:endParaRPr/>
          </a:p>
        </p:txBody>
      </p:sp>
      <p:sp>
        <p:nvSpPr>
          <p:cNvPr id="104" name="Google Shape;104;p9"/>
          <p:cNvSpPr txBox="1">
            <a:spLocks noGrp="1"/>
          </p:cNvSpPr>
          <p:nvPr>
            <p:ph type="body" idx="1"/>
          </p:nvPr>
        </p:nvSpPr>
        <p:spPr>
          <a:xfrm>
            <a:off x="546325" y="1676400"/>
            <a:ext cx="11333400" cy="437130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None/>
            </a:pPr>
            <a:r>
              <a:rPr lang="it-IT" sz="2800" i="1"/>
              <a:t>Tutor accogliente </a:t>
            </a:r>
            <a:r>
              <a:rPr lang="it-IT" sz="2800"/>
              <a:t>(docente che accoglie gli studenti a scuola)</a:t>
            </a:r>
            <a:endParaRPr/>
          </a:p>
          <a:p>
            <a:pPr marL="0" lvl="0" indent="0" algn="l" rtl="0">
              <a:spcBef>
                <a:spcPts val="0"/>
              </a:spcBef>
              <a:spcAft>
                <a:spcPts val="0"/>
              </a:spcAft>
              <a:buNone/>
            </a:pPr>
            <a:endParaRPr sz="2800"/>
          </a:p>
          <a:p>
            <a:pPr marL="0" lvl="0" indent="0" algn="just" rtl="0">
              <a:spcBef>
                <a:spcPts val="0"/>
              </a:spcBef>
              <a:spcAft>
                <a:spcPts val="0"/>
              </a:spcAft>
              <a:buNone/>
            </a:pPr>
            <a:r>
              <a:rPr lang="it-IT" sz="2800" i="1"/>
              <a:t>Tutor coordinatori (</a:t>
            </a:r>
            <a:r>
              <a:rPr lang="it-IT" sz="2800"/>
              <a:t>docenti distaccati presso l’università e che accompagnano gli studenti tirocinanti):</a:t>
            </a:r>
            <a:endParaRPr/>
          </a:p>
          <a:p>
            <a:pPr marL="0" lvl="0" indent="0" algn="just" rtl="0">
              <a:spcBef>
                <a:spcPts val="0"/>
              </a:spcBef>
              <a:spcAft>
                <a:spcPts val="0"/>
              </a:spcAft>
              <a:buNone/>
            </a:pPr>
            <a:r>
              <a:rPr lang="it-IT" sz="2400"/>
              <a:t>T1: Ciabatti Raffaella</a:t>
            </a:r>
            <a:r>
              <a:rPr lang="it-IT"/>
              <a:t>,</a:t>
            </a:r>
            <a:r>
              <a:rPr lang="it-IT" sz="2400"/>
              <a:t> Mura Chiara Anna, Nicolosi Anna Maria, Sciascia Sapia</a:t>
            </a:r>
            <a:endParaRPr/>
          </a:p>
          <a:p>
            <a:pPr marL="0" lvl="0" indent="0" algn="just" rtl="0">
              <a:spcBef>
                <a:spcPts val="0"/>
              </a:spcBef>
              <a:spcAft>
                <a:spcPts val="0"/>
              </a:spcAft>
              <a:buNone/>
            </a:pPr>
            <a:r>
              <a:rPr lang="it-IT" sz="2400"/>
              <a:t>T2: Ambrosini Stefania, Boles Maria Rosaria, Farina Samuele</a:t>
            </a:r>
            <a:r>
              <a:rPr lang="it-IT"/>
              <a:t>, </a:t>
            </a:r>
            <a:r>
              <a:rPr lang="it-IT" sz="2400"/>
              <a:t>Galli Silvia, Simonetta Patrizia</a:t>
            </a:r>
            <a:endParaRPr/>
          </a:p>
          <a:p>
            <a:pPr marL="0" lvl="0" indent="0" algn="just" rtl="0">
              <a:spcBef>
                <a:spcPts val="0"/>
              </a:spcBef>
              <a:spcAft>
                <a:spcPts val="0"/>
              </a:spcAft>
              <a:buNone/>
            </a:pPr>
            <a:r>
              <a:rPr lang="it-IT" sz="2400"/>
              <a:t>T3: Agosti Vanessa, Albanese Maria Stefania, Ambrosini Stefania, Gherardi Michele  </a:t>
            </a:r>
            <a:endParaRPr/>
          </a:p>
          <a:p>
            <a:pPr marL="0" lvl="0" indent="0" algn="just" rtl="0">
              <a:spcBef>
                <a:spcPts val="0"/>
              </a:spcBef>
              <a:spcAft>
                <a:spcPts val="0"/>
              </a:spcAft>
              <a:buNone/>
            </a:pPr>
            <a:endParaRPr sz="2400"/>
          </a:p>
          <a:p>
            <a:pPr marL="0" lvl="0" indent="0" algn="just" rtl="0">
              <a:spcBef>
                <a:spcPts val="0"/>
              </a:spcBef>
              <a:spcAft>
                <a:spcPts val="0"/>
              </a:spcAft>
              <a:buNone/>
            </a:pPr>
            <a:r>
              <a:rPr lang="it-IT" sz="2800" i="1"/>
              <a:t>Tutor organizzatori </a:t>
            </a:r>
            <a:r>
              <a:rPr lang="it-IT" sz="2800"/>
              <a:t>(dirigenti scolastici in distacco presso Unibg)</a:t>
            </a:r>
            <a:r>
              <a:rPr lang="it-IT" sz="2400"/>
              <a:t>: Ambrosini Stefania, Nicolosi Anna Maria</a:t>
            </a:r>
            <a:endParaRPr/>
          </a:p>
          <a:p>
            <a:pPr marL="0" lvl="0" indent="0" algn="just" rtl="0">
              <a:spcBef>
                <a:spcPts val="0"/>
              </a:spcBef>
              <a:spcAft>
                <a:spcPts val="0"/>
              </a:spcAft>
              <a:buNone/>
            </a:pPr>
            <a:endParaRPr sz="2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1758</Words>
  <Application>Microsoft Macintosh PowerPoint</Application>
  <PresentationFormat>Widescreen</PresentationFormat>
  <Paragraphs>208</Paragraphs>
  <Slides>21</Slides>
  <Notes>21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21</vt:i4>
      </vt:variant>
    </vt:vector>
  </HeadingPairs>
  <TitlesOfParts>
    <vt:vector size="29" baseType="lpstr">
      <vt:lpstr>Trebuchet MS</vt:lpstr>
      <vt:lpstr>Calibri</vt:lpstr>
      <vt:lpstr>Libre Franklin Medium</vt:lpstr>
      <vt:lpstr>Verdana</vt:lpstr>
      <vt:lpstr>Arial</vt:lpstr>
      <vt:lpstr>Times New Roman</vt:lpstr>
      <vt:lpstr>Noto Sans Symbols</vt:lpstr>
      <vt:lpstr>Office Theme</vt:lpstr>
      <vt:lpstr>TIROCINIO DAY </vt:lpstr>
      <vt:lpstr>Presentazione standard di PowerPoint</vt:lpstr>
      <vt:lpstr>STRUTTURAZIONE DEL TIROCINIO</vt:lpstr>
      <vt:lpstr>TIROCINIO DIRETTO articolazione</vt:lpstr>
      <vt:lpstr>TIROCINIO DIRETTO: la scelta della scuola</vt:lpstr>
      <vt:lpstr>OBIETTIVO PERSONALIZZATO</vt:lpstr>
      <vt:lpstr>TIROCINIO DIRETTO la valorizzazione</vt:lpstr>
      <vt:lpstr>TIROCINIO DIRETTO il tirocinio all’estero</vt:lpstr>
      <vt:lpstr> FIGURE DI RIFERIMENTO DEL TIROCINIO</vt:lpstr>
      <vt:lpstr>LA COMPILAZIONE DEL PROGETTO FORMATIVO</vt:lpstr>
      <vt:lpstr>L’APPROVAZIONE DEL PROGETTO FORMATIVO     </vt:lpstr>
      <vt:lpstr>IL TIROCINIO DIRETTO Documentazione</vt:lpstr>
      <vt:lpstr>L’AGENDA DI TIROCINIO</vt:lpstr>
      <vt:lpstr>IL REGISTRO DI TIROCINIO DOCUMENTO CHE CERTIFICA LO SVOLGIMENTO DEL TIROCINIO DIRETTO</vt:lpstr>
      <vt:lpstr>PER IL SUPPORTO ALLE SEGRETERIE DELLE SCUOLE </vt:lpstr>
      <vt:lpstr>Testi di riferimento per il Tirocinio:</vt:lpstr>
      <vt:lpstr>IL TIROCINIO INDIRETTO</vt:lpstr>
      <vt:lpstr>Articolazione del tirocinio indiretto</vt:lpstr>
      <vt:lpstr>Calendario delle attività</vt:lpstr>
      <vt:lpstr>MOODLE ( E-LEARNING ): controllare le tre sezioni: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TIROCINIO DAY </dc:title>
  <dc:creator>Utente di Microsoft Office</dc:creator>
  <cp:lastModifiedBy>Anna Maria Nicolosi</cp:lastModifiedBy>
  <cp:revision>1</cp:revision>
  <dcterms:created xsi:type="dcterms:W3CDTF">2023-09-06T20:44:59Z</dcterms:created>
  <dcterms:modified xsi:type="dcterms:W3CDTF">2024-09-10T20:00:12Z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2022-09-14T00:00:00Z</vt:filetime>
  </property>
  <property fmtid="{D5CDD505-2E9C-101B-9397-08002B2CF9AE}" pid="3" name="Creator">
    <vt:lpwstr>Microsoft® PowerPoint® per Microsoft 365</vt:lpwstr>
  </property>
  <property fmtid="{D5CDD505-2E9C-101B-9397-08002B2CF9AE}" pid="4" name="LastSaved">
    <vt:filetime>2023-09-06T00:00:00Z</vt:filetime>
  </property>
</Properties>
</file>