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23"/>
  </p:notesMasterIdLst>
  <p:sldIdLst>
    <p:sldId id="256" r:id="rId2"/>
    <p:sldId id="576" r:id="rId3"/>
    <p:sldId id="608" r:id="rId4"/>
    <p:sldId id="607" r:id="rId5"/>
    <p:sldId id="585" r:id="rId6"/>
    <p:sldId id="578" r:id="rId7"/>
    <p:sldId id="579" r:id="rId8"/>
    <p:sldId id="583" r:id="rId9"/>
    <p:sldId id="584" r:id="rId10"/>
    <p:sldId id="586" r:id="rId11"/>
    <p:sldId id="556" r:id="rId12"/>
    <p:sldId id="606" r:id="rId13"/>
    <p:sldId id="597" r:id="rId14"/>
    <p:sldId id="599" r:id="rId15"/>
    <p:sldId id="598" r:id="rId16"/>
    <p:sldId id="600" r:id="rId17"/>
    <p:sldId id="601" r:id="rId18"/>
    <p:sldId id="602" r:id="rId19"/>
    <p:sldId id="603" r:id="rId20"/>
    <p:sldId id="604" r:id="rId21"/>
    <p:sldId id="60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47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1FC57-D897-46E0-B837-74133958A9FB}" type="datetimeFigureOut">
              <a:rPr lang="it-IT" smtClean="0"/>
              <a:pPr/>
              <a:t>21/10/2023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B5C70-8E75-4A1E-B707-784EBADAD6C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55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99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37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3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08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50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0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65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27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380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7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10/21/2023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6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ssandro.ricci@unibg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81953" y="1165413"/>
            <a:ext cx="9628094" cy="2387600"/>
          </a:xfrm>
        </p:spPr>
        <p:txBody>
          <a:bodyPr>
            <a:normAutofit/>
          </a:bodyPr>
          <a:lstStyle/>
          <a:p>
            <a:r>
              <a:rPr lang="it-IT" dirty="0"/>
              <a:t>Istituzioni di Storia e Geografia</a:t>
            </a:r>
            <a:br>
              <a:rPr lang="it-IT" dirty="0"/>
            </a:br>
            <a:r>
              <a:rPr lang="it-IT" dirty="0"/>
              <a:t>«Geografia»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862014"/>
            <a:ext cx="9144000" cy="1655762"/>
          </a:xfrm>
        </p:spPr>
        <p:txBody>
          <a:bodyPr>
            <a:normAutofit/>
          </a:bodyPr>
          <a:lstStyle/>
          <a:p>
            <a:r>
              <a:rPr lang="it-IT" dirty="0"/>
              <a:t>V LEZIONE</a:t>
            </a:r>
          </a:p>
          <a:p>
            <a:r>
              <a:rPr lang="it-IT" dirty="0"/>
              <a:t>Alessandro RICCI</a:t>
            </a:r>
          </a:p>
          <a:p>
            <a:r>
              <a:rPr lang="it-IT" dirty="0">
                <a:hlinkClick r:id="rId2"/>
              </a:rPr>
              <a:t>alessandro.ricci@unibg.it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8041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https://youtu.be/R5t2a5nDKMU?t=176</a:t>
            </a:r>
          </a:p>
        </p:txBody>
      </p:sp>
    </p:spTree>
    <p:extLst>
      <p:ext uri="{BB962C8B-B14F-4D97-AF65-F5344CB8AC3E}">
        <p14:creationId xmlns:p14="http://schemas.microsoft.com/office/powerpoint/2010/main" val="3665025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b="1" dirty="0"/>
              <a:t>Geostoria</a:t>
            </a:r>
          </a:p>
        </p:txBody>
      </p:sp>
    </p:spTree>
    <p:extLst>
      <p:ext uri="{BB962C8B-B14F-4D97-AF65-F5344CB8AC3E}">
        <p14:creationId xmlns:p14="http://schemas.microsoft.com/office/powerpoint/2010/main" val="2588460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mazon.it: Storia, misura del mondo - Braudel, Fernand, Zattoni Nesi, G. -  Libr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057" y="0"/>
            <a:ext cx="431592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378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Alle origini di un concetto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Fernand </a:t>
            </a:r>
            <a:r>
              <a:rPr lang="it-IT" b="1" dirty="0" err="1"/>
              <a:t>Braudel</a:t>
            </a:r>
            <a:r>
              <a:rPr lang="it-IT" b="1" dirty="0"/>
              <a:t> </a:t>
            </a:r>
            <a:r>
              <a:rPr lang="it-IT" dirty="0"/>
              <a:t>prigioniero tra il 1940 e il 1945 a Magonza e Lubecca</a:t>
            </a:r>
          </a:p>
          <a:p>
            <a:r>
              <a:rPr lang="it-IT" dirty="0"/>
              <a:t>Scrive in quegli anni </a:t>
            </a:r>
            <a:r>
              <a:rPr lang="it-IT" i="1" dirty="0"/>
              <a:t>Civiltà e imperi del Mediterraneo nell'età di Filippo II</a:t>
            </a:r>
            <a:endParaRPr lang="it-IT" dirty="0"/>
          </a:p>
          <a:p>
            <a:r>
              <a:rPr lang="it-IT" dirty="0"/>
              <a:t>«Ho contemplato per anni, a tu per tu, il Mediterraneo, pur tanto lontano da me nel tempo e nello spazio»</a:t>
            </a:r>
          </a:p>
          <a:p>
            <a:pPr lvl="1"/>
            <a:r>
              <a:rPr lang="it-IT" dirty="0"/>
              <a:t>Punto di osservazione</a:t>
            </a:r>
          </a:p>
          <a:p>
            <a:r>
              <a:rPr lang="it-IT" dirty="0"/>
              <a:t>1929: «Annales d’histoire </a:t>
            </a:r>
            <a:r>
              <a:rPr lang="it-IT" dirty="0" err="1"/>
              <a:t>économique</a:t>
            </a:r>
            <a:r>
              <a:rPr lang="it-IT" dirty="0"/>
              <a:t> et sociale» (Lucien </a:t>
            </a:r>
            <a:r>
              <a:rPr lang="it-IT" dirty="0" err="1"/>
              <a:t>Febvre</a:t>
            </a:r>
            <a:r>
              <a:rPr lang="it-IT" dirty="0"/>
              <a:t> e Marc Bloch)</a:t>
            </a:r>
          </a:p>
          <a:p>
            <a:r>
              <a:rPr lang="it-IT" dirty="0"/>
              <a:t>Connessione profondissima tra la Storia e la Geografia</a:t>
            </a:r>
          </a:p>
        </p:txBody>
      </p:sp>
    </p:spTree>
    <p:extLst>
      <p:ext uri="{BB962C8B-B14F-4D97-AF65-F5344CB8AC3E}">
        <p14:creationId xmlns:p14="http://schemas.microsoft.com/office/powerpoint/2010/main" val="130657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Perché proprio in quel momento conia il concetto di </a:t>
            </a:r>
            <a:r>
              <a:rPr lang="it-IT" b="1" dirty="0" err="1"/>
              <a:t>Geostoria</a:t>
            </a:r>
            <a:r>
              <a:rPr lang="it-IT" dirty="0"/>
              <a:t>?</a:t>
            </a:r>
          </a:p>
          <a:p>
            <a:pPr marL="0" indent="0" algn="ctr">
              <a:buNone/>
            </a:pPr>
            <a:r>
              <a:rPr lang="it-IT" dirty="0"/>
              <a:t>Quale significato ha ancora oggi?</a:t>
            </a:r>
          </a:p>
        </p:txBody>
      </p:sp>
    </p:spTree>
    <p:extLst>
      <p:ext uri="{BB962C8B-B14F-4D97-AF65-F5344CB8AC3E}">
        <p14:creationId xmlns:p14="http://schemas.microsoft.com/office/powerpoint/2010/main" val="408629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Storia situata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Storia globale</a:t>
            </a:r>
          </a:p>
          <a:p>
            <a:r>
              <a:rPr lang="it-IT" dirty="0"/>
              <a:t>Guerra e connessioni globali: si rilegge la storia in questo senso</a:t>
            </a:r>
          </a:p>
          <a:p>
            <a:pPr lvl="1"/>
            <a:r>
              <a:rPr lang="it-IT" dirty="0"/>
              <a:t>Geopolitico ed «esistenziale»</a:t>
            </a:r>
          </a:p>
          <a:p>
            <a:r>
              <a:rPr lang="it-IT" dirty="0"/>
              <a:t>La storia non è solo quella «evenemenziale»</a:t>
            </a:r>
          </a:p>
          <a:p>
            <a:r>
              <a:rPr lang="it-IT" dirty="0"/>
              <a:t>La storia da lui concepita è una «</a:t>
            </a:r>
            <a:r>
              <a:rPr lang="it-IT" b="1" dirty="0"/>
              <a:t>storia profonda</a:t>
            </a:r>
            <a:r>
              <a:rPr lang="it-IT" dirty="0"/>
              <a:t>»</a:t>
            </a:r>
          </a:p>
          <a:p>
            <a:r>
              <a:rPr lang="it-IT" dirty="0"/>
              <a:t>Narrazione storica di lungo periodo</a:t>
            </a:r>
          </a:p>
          <a:p>
            <a:r>
              <a:rPr lang="it-IT" dirty="0"/>
              <a:t>Eventi storici </a:t>
            </a:r>
            <a:r>
              <a:rPr lang="it-IT" b="1" dirty="0"/>
              <a:t>situati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314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Storia situata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La localizzazione non è mai casuale, né individualmente né collettivamente</a:t>
            </a:r>
          </a:p>
          <a:p>
            <a:pPr lvl="1"/>
            <a:r>
              <a:rPr lang="it-IT" dirty="0"/>
              <a:t>Esempi studenti</a:t>
            </a:r>
          </a:p>
          <a:p>
            <a:r>
              <a:rPr lang="it-IT" sz="2800" dirty="0"/>
              <a:t>I luoghi ci identificano e dicono chi siamo</a:t>
            </a:r>
          </a:p>
          <a:p>
            <a:pPr lvl="0"/>
            <a:r>
              <a:rPr lang="it-IT" dirty="0">
                <a:solidFill>
                  <a:prstClr val="black"/>
                </a:solidFill>
              </a:rPr>
              <a:t>La nostra geografia è un </a:t>
            </a:r>
            <a:r>
              <a:rPr lang="it-IT" b="1" dirty="0">
                <a:solidFill>
                  <a:prstClr val="black"/>
                </a:solidFill>
              </a:rPr>
              <a:t>pilastro esistenziale</a:t>
            </a:r>
          </a:p>
          <a:p>
            <a:pPr lvl="0"/>
            <a:r>
              <a:rPr lang="it-IT" dirty="0">
                <a:solidFill>
                  <a:prstClr val="black"/>
                </a:solidFill>
              </a:rPr>
              <a:t>Essa descrive un atto volontario (sono qui, ora, per mia precisa volontà) e un fatto per molti versi inevitabile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812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Storia situata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Lo studio per lui era «</a:t>
            </a:r>
            <a:r>
              <a:rPr lang="it-IT" i="1" dirty="0"/>
              <a:t>risposta esistenziale</a:t>
            </a:r>
            <a:r>
              <a:rPr lang="it-IT" dirty="0"/>
              <a:t> ai tempi tragici che stavo vivendo (…). Io avevo bisogno di credere che la storia, il destino si scrivessero a un livello ben più profondo»</a:t>
            </a:r>
          </a:p>
          <a:p>
            <a:r>
              <a:rPr lang="it-IT" dirty="0"/>
              <a:t>«I grandi eventi svaniscono rapidamente… Si pensi come sono finite tante vittorie strepitose o tanti discorsi politici altisonanti… A decidere della loro importanza non è il rumore che provocano intorno a sé sul momento, sono invece le conseguenze che produrranno o non produrranno in seguito…»</a:t>
            </a:r>
          </a:p>
        </p:txBody>
      </p:sp>
    </p:spTree>
    <p:extLst>
      <p:ext uri="{BB962C8B-B14F-4D97-AF65-F5344CB8AC3E}">
        <p14:creationId xmlns:p14="http://schemas.microsoft.com/office/powerpoint/2010/main" val="335024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complessità del mondo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Nella terza conferenza si rifà ai geopolitici tedeschi che aveva studiato negli anni di prigionia e a </a:t>
            </a:r>
            <a:r>
              <a:rPr lang="it-IT" dirty="0" err="1"/>
              <a:t>Vidal</a:t>
            </a:r>
            <a:r>
              <a:rPr lang="it-IT" dirty="0"/>
              <a:t> de la </a:t>
            </a:r>
            <a:r>
              <a:rPr lang="it-IT" dirty="0" err="1"/>
              <a:t>Blache</a:t>
            </a:r>
            <a:r>
              <a:rPr lang="it-IT" dirty="0"/>
              <a:t>, parlando di paesaggio</a:t>
            </a:r>
          </a:p>
          <a:p>
            <a:r>
              <a:rPr lang="it-IT" dirty="0"/>
              <a:t>La «società che deve essere ricollocata nella dimensione dello spazio»</a:t>
            </a:r>
          </a:p>
          <a:p>
            <a:r>
              <a:rPr lang="it-IT" dirty="0"/>
              <a:t>La necessità era di </a:t>
            </a:r>
            <a:r>
              <a:rPr lang="it-IT" b="1" dirty="0"/>
              <a:t>problematizzare</a:t>
            </a:r>
            <a:r>
              <a:rPr lang="it-IT" dirty="0"/>
              <a:t> i discorsi e porli in una cornice più ampia degli steccati disciplinari</a:t>
            </a:r>
          </a:p>
          <a:p>
            <a:r>
              <a:rPr lang="it-IT" dirty="0"/>
              <a:t>La geografia era la materia «più complessa e di gran lunga la più antica» e proprio per questo non doveva essere solo enunciazione di luoghi ed elementi naturali, ma </a:t>
            </a:r>
            <a:r>
              <a:rPr lang="it-IT" b="1" dirty="0"/>
              <a:t>«spiegare» il mondo</a:t>
            </a:r>
          </a:p>
        </p:txBody>
      </p:sp>
    </p:spTree>
    <p:extLst>
      <p:ext uri="{BB962C8B-B14F-4D97-AF65-F5344CB8AC3E}">
        <p14:creationId xmlns:p14="http://schemas.microsoft.com/office/powerpoint/2010/main" val="1525521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complessità del mondo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4181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La geografia era stata capace di delineare un quadro mondiale «variegato nel suo insieme, in piccoli spazi che, invece, presentano colorazioni quasi identiche e caratteri geografici molto simili: come </a:t>
            </a:r>
            <a:r>
              <a:rPr lang="it-IT" b="1" dirty="0"/>
              <a:t>spezzare una vetrata </a:t>
            </a:r>
            <a:r>
              <a:rPr lang="it-IT" dirty="0"/>
              <a:t>per scomporla nei suoi frammenti monocromi»</a:t>
            </a:r>
          </a:p>
          <a:p>
            <a:r>
              <a:rPr lang="it-IT" dirty="0"/>
              <a:t>«Anche lo spazio è un mezzo, un quadro di riferimento meno solido di quanto pensino gli storici, molto più importante di quanto ritengano i geografi»</a:t>
            </a:r>
          </a:p>
          <a:p>
            <a:r>
              <a:rPr lang="it-IT" dirty="0"/>
              <a:t>«unisce l’uomo all’uomo e fa della società estesa nello </a:t>
            </a:r>
            <a:r>
              <a:rPr lang="it-IT" b="1" dirty="0"/>
              <a:t>spazio un tessuto vivo</a:t>
            </a:r>
            <a:r>
              <a:rPr lang="it-IT" dirty="0"/>
              <a:t>, dalla trama più o meno fitta… È compito della geografia </a:t>
            </a:r>
            <a:r>
              <a:rPr lang="it-IT" b="1" dirty="0"/>
              <a:t>spiegare queste realtà sociali </a:t>
            </a:r>
            <a:r>
              <a:rPr lang="it-IT" dirty="0"/>
              <a:t>o almeno contribuire a spiegarle, proprio in quanto essa è, a mio modo di vedere, un metodo e insieme una scienza»</a:t>
            </a:r>
          </a:p>
          <a:p>
            <a:r>
              <a:rPr lang="it-IT" dirty="0"/>
              <a:t>«non esiste sulla terra una realtà sociale che non occupi un suo posto specifico»</a:t>
            </a:r>
          </a:p>
        </p:txBody>
      </p:sp>
    </p:spTree>
    <p:extLst>
      <p:ext uri="{BB962C8B-B14F-4D97-AF65-F5344CB8AC3E}">
        <p14:creationId xmlns:p14="http://schemas.microsoft.com/office/powerpoint/2010/main" val="277830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Esistono diverse tipologie di geografia</a:t>
            </a:r>
          </a:p>
          <a:p>
            <a:r>
              <a:rPr lang="it-IT" dirty="0"/>
              <a:t>Umana</a:t>
            </a:r>
          </a:p>
          <a:p>
            <a:r>
              <a:rPr lang="it-IT" dirty="0"/>
              <a:t>Culturale</a:t>
            </a:r>
          </a:p>
          <a:p>
            <a:r>
              <a:rPr lang="it-IT" dirty="0"/>
              <a:t>Urbana</a:t>
            </a:r>
          </a:p>
          <a:p>
            <a:r>
              <a:rPr lang="it-IT" dirty="0"/>
              <a:t>Economica</a:t>
            </a:r>
          </a:p>
          <a:p>
            <a:r>
              <a:rPr lang="it-IT" dirty="0"/>
              <a:t>Sociale</a:t>
            </a:r>
          </a:p>
          <a:p>
            <a:r>
              <a:rPr lang="it-IT" dirty="0"/>
              <a:t>Del paesaggio</a:t>
            </a:r>
          </a:p>
          <a:p>
            <a:r>
              <a:rPr lang="it-IT" dirty="0"/>
              <a:t>Politica</a:t>
            </a:r>
          </a:p>
        </p:txBody>
      </p:sp>
    </p:spTree>
    <p:extLst>
      <p:ext uri="{BB962C8B-B14F-4D97-AF65-F5344CB8AC3E}">
        <p14:creationId xmlns:p14="http://schemas.microsoft.com/office/powerpoint/2010/main" val="355858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Questioni ambientali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4181"/>
          </a:xfrm>
        </p:spPr>
        <p:txBody>
          <a:bodyPr>
            <a:normAutofit/>
          </a:bodyPr>
          <a:lstStyle/>
          <a:p>
            <a:r>
              <a:rPr lang="it-IT" dirty="0"/>
              <a:t>La geografia serviva a unire i popoli, oltre i confini politici e dei conflitti in atto</a:t>
            </a:r>
          </a:p>
          <a:p>
            <a:r>
              <a:rPr lang="it-IT" dirty="0"/>
              <a:t>Ma anche a spiegare i fenomeni ambientali e i cambiamenti in atto</a:t>
            </a:r>
          </a:p>
          <a:p>
            <a:r>
              <a:rPr lang="it-IT" dirty="0"/>
              <a:t>«dobbiamo diffidare ogniqualvolta ci venga proposto di accusare l’uomo dei cambiamenti dello </a:t>
            </a:r>
            <a:r>
              <a:rPr lang="it-IT" i="1" dirty="0"/>
              <a:t>spazio</a:t>
            </a:r>
            <a:r>
              <a:rPr lang="it-IT" dirty="0"/>
              <a:t>. Non si tratta di assolverlo da ogni colpa. Si tratta, più precisamente, di accusare, con lui, anche la natura»</a:t>
            </a:r>
          </a:p>
          <a:p>
            <a:r>
              <a:rPr lang="it-IT" dirty="0"/>
              <a:t>«la natura, questa grande cosa, potrebbe non essere così immutabile come noi l’immaginiamo in base alla nostra troppo breve esperienza». Esiste – si chiedeva di conseguenza – «un solo fenomeno stabile nel mondo che ci circonda?»</a:t>
            </a:r>
          </a:p>
        </p:txBody>
      </p:sp>
    </p:spTree>
    <p:extLst>
      <p:ext uri="{BB962C8B-B14F-4D97-AF65-F5344CB8AC3E}">
        <p14:creationId xmlns:p14="http://schemas.microsoft.com/office/powerpoint/2010/main" val="62583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Il significato di </a:t>
            </a:r>
            <a:r>
              <a:rPr lang="it-IT" dirty="0" err="1"/>
              <a:t>geostoria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b="1" dirty="0" err="1"/>
              <a:t>geostoria</a:t>
            </a:r>
            <a:r>
              <a:rPr lang="it-IT" b="1" dirty="0"/>
              <a:t> </a:t>
            </a:r>
            <a:r>
              <a:rPr lang="it-IT" dirty="0"/>
              <a:t>rappresenta per </a:t>
            </a:r>
            <a:r>
              <a:rPr lang="it-IT" dirty="0" err="1"/>
              <a:t>Braudel</a:t>
            </a:r>
            <a:r>
              <a:rPr lang="it-IT" dirty="0"/>
              <a:t> la storia dell’umanità che entra in contatto con i suoi spazi</a:t>
            </a:r>
          </a:p>
          <a:p>
            <a:r>
              <a:rPr lang="it-IT" dirty="0"/>
              <a:t>«attenzione a non proclamarci troppo in fretta vincitori e signori della terra»</a:t>
            </a:r>
          </a:p>
          <a:p>
            <a:r>
              <a:rPr lang="it-IT" dirty="0"/>
              <a:t>Il mare è «lo spazio della grande, della grandissima storia»</a:t>
            </a:r>
          </a:p>
        </p:txBody>
      </p:sp>
    </p:spTree>
    <p:extLst>
      <p:ext uri="{BB962C8B-B14F-4D97-AF65-F5344CB8AC3E}">
        <p14:creationId xmlns:p14="http://schemas.microsoft.com/office/powerpoint/2010/main" val="115831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FE9065-886A-497A-A5DF-A154FBC18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9A26A81-5203-45C5-976B-2BE057DA2ABF}"/>
              </a:ext>
            </a:extLst>
          </p:cNvPr>
          <p:cNvSpPr txBox="1"/>
          <p:nvPr/>
        </p:nvSpPr>
        <p:spPr>
          <a:xfrm>
            <a:off x="3048856" y="3246902"/>
            <a:ext cx="60977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https://www.youtube.com/watch?v=592ebE5U7c8</a:t>
            </a:r>
          </a:p>
        </p:txBody>
      </p:sp>
    </p:spTree>
    <p:extLst>
      <p:ext uri="{BB962C8B-B14F-4D97-AF65-F5344CB8AC3E}">
        <p14:creationId xmlns:p14="http://schemas.microsoft.com/office/powerpoint/2010/main" val="437992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72ADE4-427D-48FF-85D8-B0BE5D94D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Geografia e storia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891459-357F-49BE-890D-991E8FC9C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Quali elementi di tale connubio?</a:t>
            </a:r>
          </a:p>
          <a:p>
            <a:r>
              <a:rPr lang="it-IT" dirty="0"/>
              <a:t>Paesaggio</a:t>
            </a:r>
          </a:p>
          <a:p>
            <a:r>
              <a:rPr lang="it-IT" dirty="0"/>
              <a:t>Contesto storico-geografico in cui viene elaborato</a:t>
            </a:r>
          </a:p>
          <a:p>
            <a:r>
              <a:rPr lang="it-IT" dirty="0"/>
              <a:t>Concetto di «Geostoria»: dove e quando nasce?</a:t>
            </a:r>
          </a:p>
          <a:p>
            <a:r>
              <a:rPr lang="it-IT" dirty="0"/>
              <a:t>Perché le due dimensioni viaggiano insieme?</a:t>
            </a:r>
          </a:p>
          <a:p>
            <a:r>
              <a:rPr lang="it-IT" dirty="0"/>
              <a:t>Come usarle in ambito didattico?</a:t>
            </a:r>
          </a:p>
        </p:txBody>
      </p:sp>
    </p:spTree>
    <p:extLst>
      <p:ext uri="{BB962C8B-B14F-4D97-AF65-F5344CB8AC3E}">
        <p14:creationId xmlns:p14="http://schemas.microsoft.com/office/powerpoint/2010/main" val="625654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Paesaggio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Quando nasce </a:t>
            </a:r>
            <a:r>
              <a:rPr lang="it-IT"/>
              <a:t>tale concetto?</a:t>
            </a:r>
          </a:p>
        </p:txBody>
      </p:sp>
    </p:spTree>
    <p:extLst>
      <p:ext uri="{BB962C8B-B14F-4D97-AF65-F5344CB8AC3E}">
        <p14:creationId xmlns:p14="http://schemas.microsoft.com/office/powerpoint/2010/main" val="678405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Paesaggio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80226"/>
            <a:ext cx="10515600" cy="51312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Il concetto di paesaggio come </a:t>
            </a:r>
            <a:r>
              <a:rPr lang="it-IT" b="1" dirty="0"/>
              <a:t>modo di vedere</a:t>
            </a:r>
          </a:p>
          <a:p>
            <a:pPr marL="0" indent="0">
              <a:buNone/>
            </a:pPr>
            <a:endParaRPr lang="it-IT" b="1" i="1" dirty="0"/>
          </a:p>
          <a:p>
            <a:pPr marL="0" indent="0" algn="ctr">
              <a:buNone/>
            </a:pPr>
            <a:r>
              <a:rPr lang="it-IT" i="1" dirty="0"/>
              <a:t>«è un modo di vedere il mondo»</a:t>
            </a:r>
          </a:p>
          <a:p>
            <a:pPr marL="0" indent="0" algn="ctr">
              <a:buNone/>
            </a:pPr>
            <a:endParaRPr lang="it-IT" i="1" dirty="0"/>
          </a:p>
          <a:p>
            <a:pPr marL="0" indent="0" algn="ctr">
              <a:buNone/>
            </a:pPr>
            <a:r>
              <a:rPr lang="it-IT" i="1" dirty="0"/>
              <a:t>«Un modo in cui alcuni europei hanno rappresentato a se stessi e agli altri il mondo attorno a loro e le loro relazioni con esso» (</a:t>
            </a:r>
            <a:r>
              <a:rPr lang="it-IT" i="1" dirty="0" err="1"/>
              <a:t>Cosgrove</a:t>
            </a:r>
            <a:r>
              <a:rPr lang="it-IT" i="1" dirty="0"/>
              <a:t>)</a:t>
            </a:r>
          </a:p>
          <a:p>
            <a:pPr marL="0" indent="0" algn="ctr">
              <a:buNone/>
            </a:pPr>
            <a:endParaRPr lang="it-IT" b="1" i="1" dirty="0"/>
          </a:p>
          <a:p>
            <a:pPr marL="0" indent="0" algn="ctr">
              <a:buNone/>
            </a:pPr>
            <a:r>
              <a:rPr lang="it-IT" b="1" dirty="0"/>
              <a:t>Centralità dello sguardo umano e della prospettiva soggettiva</a:t>
            </a:r>
          </a:p>
        </p:txBody>
      </p:sp>
    </p:spTree>
    <p:extLst>
      <p:ext uri="{BB962C8B-B14F-4D97-AF65-F5344CB8AC3E}">
        <p14:creationId xmlns:p14="http://schemas.microsoft.com/office/powerpoint/2010/main" val="418327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Paesaggio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80226"/>
            <a:ext cx="10515600" cy="5131292"/>
          </a:xfrm>
        </p:spPr>
        <p:txBody>
          <a:bodyPr>
            <a:normAutofit/>
          </a:bodyPr>
          <a:lstStyle/>
          <a:p>
            <a:r>
              <a:rPr lang="it-IT" dirty="0"/>
              <a:t>Il </a:t>
            </a:r>
            <a:r>
              <a:rPr lang="it-IT" b="1" dirty="0"/>
              <a:t>realismo</a:t>
            </a:r>
            <a:r>
              <a:rPr lang="it-IT" dirty="0"/>
              <a:t> della visione moderna</a:t>
            </a:r>
          </a:p>
          <a:p>
            <a:endParaRPr lang="it-IT" b="1" dirty="0"/>
          </a:p>
          <a:p>
            <a:r>
              <a:rPr lang="it-IT" dirty="0"/>
              <a:t>Mezzo per </a:t>
            </a:r>
            <a:r>
              <a:rPr lang="it-IT" b="1" dirty="0"/>
              <a:t>dominare lo spazio </a:t>
            </a:r>
            <a:r>
              <a:rPr lang="it-IT" dirty="0"/>
              <a:t>ed esaltare il proprio </a:t>
            </a:r>
            <a:r>
              <a:rPr lang="it-IT" i="1" dirty="0"/>
              <a:t>status</a:t>
            </a:r>
          </a:p>
          <a:p>
            <a:endParaRPr lang="it-IT" i="1" dirty="0"/>
          </a:p>
          <a:p>
            <a:r>
              <a:rPr lang="it-IT" dirty="0"/>
              <a:t>Viene rappresentato come spazio pacifico e pacificato</a:t>
            </a:r>
          </a:p>
        </p:txBody>
      </p:sp>
    </p:spTree>
    <p:extLst>
      <p:ext uri="{BB962C8B-B14F-4D97-AF65-F5344CB8AC3E}">
        <p14:creationId xmlns:p14="http://schemas.microsoft.com/office/powerpoint/2010/main" val="333637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Paesaggio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80226"/>
            <a:ext cx="10515600" cy="5131292"/>
          </a:xfrm>
        </p:spPr>
        <p:txBody>
          <a:bodyPr>
            <a:normAutofit/>
          </a:bodyPr>
          <a:lstStyle/>
          <a:p>
            <a:r>
              <a:rPr lang="it-IT" dirty="0"/>
              <a:t>Il </a:t>
            </a:r>
            <a:r>
              <a:rPr lang="it-IT" b="1" dirty="0"/>
              <a:t>paesaggio </a:t>
            </a:r>
            <a:r>
              <a:rPr lang="it-IT" dirty="0"/>
              <a:t>come </a:t>
            </a:r>
            <a:r>
              <a:rPr lang="it-IT" b="1" dirty="0"/>
              <a:t>testo </a:t>
            </a:r>
            <a:r>
              <a:rPr lang="it-IT" dirty="0"/>
              <a:t>(James Duncan)</a:t>
            </a:r>
          </a:p>
          <a:p>
            <a:r>
              <a:rPr lang="it-IT" dirty="0"/>
              <a:t>Come il linguaggio, anche il paesaggio è fatto di un sistema semiotico che ne mette in luce eredità e appartenenze</a:t>
            </a:r>
          </a:p>
        </p:txBody>
      </p:sp>
    </p:spTree>
    <p:extLst>
      <p:ext uri="{BB962C8B-B14F-4D97-AF65-F5344CB8AC3E}">
        <p14:creationId xmlns:p14="http://schemas.microsoft.com/office/powerpoint/2010/main" val="538454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Paesaggio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80226"/>
            <a:ext cx="10515600" cy="51312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Il </a:t>
            </a:r>
            <a:r>
              <a:rPr lang="it-IT" b="1" dirty="0"/>
              <a:t>paesaggio </a:t>
            </a:r>
            <a:r>
              <a:rPr lang="it-IT" dirty="0"/>
              <a:t>come </a:t>
            </a:r>
            <a:r>
              <a:rPr lang="it-IT" b="1" dirty="0"/>
              <a:t>pratica</a:t>
            </a:r>
            <a:endParaRPr lang="it-IT" dirty="0"/>
          </a:p>
          <a:p>
            <a:r>
              <a:rPr lang="it-IT" dirty="0"/>
              <a:t>Enfasi su ciò che viene </a:t>
            </a:r>
            <a:r>
              <a:rPr lang="it-IT" b="1" dirty="0"/>
              <a:t>fatto</a:t>
            </a:r>
            <a:r>
              <a:rPr lang="it-IT" dirty="0"/>
              <a:t> piuttosto che su ciò che viene </a:t>
            </a:r>
            <a:r>
              <a:rPr lang="it-IT" b="1" dirty="0"/>
              <a:t>rappresentato</a:t>
            </a:r>
          </a:p>
          <a:p>
            <a:r>
              <a:rPr lang="it-IT" b="1" dirty="0"/>
              <a:t>Camminare, guardare, fotografare, rappresentare, osservare, ricordare</a:t>
            </a:r>
          </a:p>
          <a:p>
            <a:r>
              <a:rPr lang="it-IT" b="1" dirty="0"/>
              <a:t>Il paesaggio come spazio vissuto</a:t>
            </a:r>
          </a:p>
        </p:txBody>
      </p:sp>
    </p:spTree>
    <p:extLst>
      <p:ext uri="{BB962C8B-B14F-4D97-AF65-F5344CB8AC3E}">
        <p14:creationId xmlns:p14="http://schemas.microsoft.com/office/powerpoint/2010/main" val="350230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8452</TotalTime>
  <Words>939</Words>
  <Application>Microsoft Office PowerPoint</Application>
  <PresentationFormat>Widescreen</PresentationFormat>
  <Paragraphs>100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Tema di Office</vt:lpstr>
      <vt:lpstr>Istituzioni di Storia e Geografia «Geografia»</vt:lpstr>
      <vt:lpstr>Geografia</vt:lpstr>
      <vt:lpstr>Presentazione standard di PowerPoint</vt:lpstr>
      <vt:lpstr>Geografia e storia</vt:lpstr>
      <vt:lpstr>Paesaggio</vt:lpstr>
      <vt:lpstr>Paesaggio</vt:lpstr>
      <vt:lpstr>Paesaggio</vt:lpstr>
      <vt:lpstr>Paesaggio</vt:lpstr>
      <vt:lpstr>Paesaggio</vt:lpstr>
      <vt:lpstr>Presentazione standard di PowerPoint</vt:lpstr>
      <vt:lpstr>Presentazione standard di PowerPoint</vt:lpstr>
      <vt:lpstr>Presentazione standard di PowerPoint</vt:lpstr>
      <vt:lpstr>Alle origini di un concetto</vt:lpstr>
      <vt:lpstr>Presentazione standard di PowerPoint</vt:lpstr>
      <vt:lpstr>Storia situata</vt:lpstr>
      <vt:lpstr>Storia situata</vt:lpstr>
      <vt:lpstr>Storia situata</vt:lpstr>
      <vt:lpstr>La complessità del mondo</vt:lpstr>
      <vt:lpstr>La complessità del mondo</vt:lpstr>
      <vt:lpstr>Questioni ambientali</vt:lpstr>
      <vt:lpstr>Il significato di geostoria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Geography</dc:title>
  <dc:creator>Alessandro Ricci</dc:creator>
  <cp:lastModifiedBy>Alessandro Ricci</cp:lastModifiedBy>
  <cp:revision>238</cp:revision>
  <dcterms:created xsi:type="dcterms:W3CDTF">2019-03-07T15:55:27Z</dcterms:created>
  <dcterms:modified xsi:type="dcterms:W3CDTF">2023-10-21T08:36:35Z</dcterms:modified>
</cp:coreProperties>
</file>