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11" r:id="rId2"/>
    <p:sldId id="399" r:id="rId3"/>
    <p:sldId id="418" r:id="rId4"/>
    <p:sldId id="412" r:id="rId5"/>
    <p:sldId id="409" r:id="rId6"/>
    <p:sldId id="400" r:id="rId7"/>
    <p:sldId id="415" r:id="rId8"/>
    <p:sldId id="414" r:id="rId9"/>
    <p:sldId id="416" r:id="rId10"/>
    <p:sldId id="401" r:id="rId11"/>
    <p:sldId id="404" r:id="rId12"/>
    <p:sldId id="405" r:id="rId13"/>
    <p:sldId id="417" r:id="rId14"/>
    <p:sldId id="410" r:id="rId15"/>
    <p:sldId id="407" r:id="rId16"/>
    <p:sldId id="408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20710-8DB2-4CA3-A5CD-0606713D1630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05055-2D08-403A-93D3-BB20901BCF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1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C33ECC-4DF9-4701-AF7C-889C8C3AC9A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5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1EE20-5C7B-4C8F-A7BD-1AC8EABC8F1B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4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6E2A-62FF-4184-AB14-42B86D520649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D93F0-AEF9-4EF9-924B-CB1541F86928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64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3CF38-6B81-4916-9237-BE74F4D39FD1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1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4677-A082-404D-8606-CF246796E504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2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1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9884A9-773F-4F79-AAFA-C386E72FA16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04938"/>
      </p:ext>
    </p:extLst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C3556-1F43-4219-B5AA-0328FDEED392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9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E14C-B44D-4929-BD05-68F2094DBE08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1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1EC76-F2C8-493C-BF7B-9404E95E1AA7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2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9F28E-6358-44EB-9222-2A29C30A823E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C181-543F-48CF-804D-A99AF8AA8E9D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0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E4E5D-C20F-4BB7-BF2B-ED278E8A6B8C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4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0930-CC7A-439D-8786-C32CE2CD48F8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FAFDB-D918-4ED7-8C6D-ABF7D31254EE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0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gli stili del testo dello schema</a:t>
            </a:r>
          </a:p>
          <a:p>
            <a:pPr lvl="1"/>
            <a:r>
              <a:rPr lang="en-US" altLang="it-IT"/>
              <a:t>Secondo livello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39E1D-78C3-4C44-8FB1-64684D85D862}" type="slidenum">
              <a:rPr lang="en-US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0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6176" y="6504007"/>
            <a:ext cx="184731" cy="329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542" dirty="0" err="1">
              <a:solidFill>
                <a:srgbClr val="000000"/>
              </a:solidFill>
              <a:latin typeface="HelveticaNeueLT Com 55 Roman" pitchFamily="34" charset="0"/>
              <a:cs typeface="Arial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3023806" y="1357293"/>
            <a:ext cx="6781695" cy="65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5" rIns="90308" bIns="45155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845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000">
                <a:solidFill>
                  <a:schemeClr val="tx1"/>
                </a:solidFill>
                <a:latin typeface="+mn-lt"/>
                <a:cs typeface="+mn-cs"/>
              </a:defRPr>
            </a:lvl2pPr>
            <a:lvl3pPr marL="99569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493535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199138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489225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07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84916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982761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 defTabSz="829361">
              <a:lnSpc>
                <a:spcPct val="90000"/>
              </a:lnSpc>
              <a:spcBef>
                <a:spcPts val="544"/>
              </a:spcBef>
            </a:pPr>
            <a:r>
              <a:rPr lang="it-IT" sz="3628" dirty="0">
                <a:solidFill>
                  <a:srgbClr val="FF0000"/>
                </a:solidFill>
                <a:latin typeface="Georgia" pitchFamily="18" charset="0"/>
                <a:cs typeface="Arial"/>
              </a:rPr>
              <a:t>METABOLISMO DEI LIPIDI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FB06561-E077-4AEE-95B4-9E1DFB6A7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21" y="2480396"/>
            <a:ext cx="2179061" cy="31345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fld id="{0004AA74-5A22-416A-8014-EA82AB745332}" type="slidenum">
              <a:rPr lang="it-IT">
                <a:solidFill>
                  <a:srgbClr val="000000"/>
                </a:solidFill>
                <a:latin typeface="Arial"/>
                <a:cs typeface="Arial" charset="0"/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08144" y="381153"/>
            <a:ext cx="3004289" cy="32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1542" b="1" dirty="0">
                <a:solidFill>
                  <a:srgbClr val="00B05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DIGESTIONE DEI LIPIDI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644730" y="1034259"/>
            <a:ext cx="3128726" cy="151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1542" b="1" dirty="0">
                <a:solidFill>
                  <a:srgbClr val="C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1 - PROCESSO FISICO</a:t>
            </a:r>
          </a:p>
          <a:p>
            <a:pPr algn="ctr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1542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 sali biliari, che hanno proprietà tensioattive, emulsionano i grassi riducendoli in particelle di dimensioni 0,5 – 1 </a:t>
            </a:r>
            <a:r>
              <a:rPr lang="it-IT" sz="1542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m e rendendoli così solubili in acqua</a:t>
            </a:r>
            <a:endParaRPr lang="it-IT" sz="1542" dirty="0">
              <a:solidFill>
                <a:srgbClr val="000000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253" y="2529661"/>
            <a:ext cx="2099300" cy="1304503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 bwMode="auto">
          <a:xfrm rot="2839565">
            <a:off x="4700701" y="626910"/>
            <a:ext cx="129593" cy="391864"/>
          </a:xfrm>
          <a:prstGeom prst="downArrow">
            <a:avLst/>
          </a:prstGeom>
          <a:solidFill>
            <a:srgbClr val="C00000"/>
          </a:solidFill>
          <a:ln w="44450" cap="flat" cmpd="sng" algn="ctr">
            <a:solidFill>
              <a:srgbClr val="BE00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solidFill>
                <a:srgbClr val="000000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71311" y="3973237"/>
            <a:ext cx="3265531" cy="1278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1542" b="1" dirty="0">
                <a:solidFill>
                  <a:srgbClr val="7030A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2 - PROCESSO CHIMICO</a:t>
            </a:r>
          </a:p>
          <a:p>
            <a:pPr marL="311010" indent="-311010" algn="just" defTabSz="829361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it-IT" sz="1542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idrolisi dei trigliceridi da parte della lipasi pancreatica</a:t>
            </a:r>
          </a:p>
          <a:p>
            <a:pPr marL="311010" indent="-311010" algn="just" defTabSz="829361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it-IT" sz="1542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sintesi di nuovi trigliceridi nella mucosa intestinale</a:t>
            </a:r>
          </a:p>
        </p:txBody>
      </p:sp>
      <p:sp>
        <p:nvSpPr>
          <p:cNvPr id="11" name="Freccia in giù 10"/>
          <p:cNvSpPr/>
          <p:nvPr/>
        </p:nvSpPr>
        <p:spPr bwMode="auto">
          <a:xfrm rot="19296513">
            <a:off x="3694237" y="3456291"/>
            <a:ext cx="121651" cy="391864"/>
          </a:xfrm>
          <a:prstGeom prst="downArrow">
            <a:avLst/>
          </a:prstGeom>
          <a:solidFill>
            <a:srgbClr val="7030A0"/>
          </a:solidFill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solidFill>
                <a:srgbClr val="000000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2" name="Freccia in giù 11"/>
          <p:cNvSpPr/>
          <p:nvPr/>
        </p:nvSpPr>
        <p:spPr bwMode="auto">
          <a:xfrm rot="14124113">
            <a:off x="6873982" y="4188038"/>
            <a:ext cx="92900" cy="391864"/>
          </a:xfrm>
          <a:prstGeom prst="downArrow">
            <a:avLst/>
          </a:prstGeom>
          <a:solidFill>
            <a:srgbClr val="008152"/>
          </a:solidFill>
          <a:ln w="44450" cap="flat" cmpd="sng" algn="ctr">
            <a:solidFill>
              <a:srgbClr val="00815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solidFill>
                <a:srgbClr val="00B050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928706" y="3124200"/>
            <a:ext cx="3265532" cy="104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1542" b="1" dirty="0">
                <a:solidFill>
                  <a:srgbClr val="00B05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3 - PROCESSO CHIMICO-FISICO</a:t>
            </a:r>
          </a:p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1542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incorporazione dei trigliceridi nei chilomicroni e loro trasporto nel flusso sanguigno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340909" y="1230191"/>
            <a:ext cx="4417837" cy="1278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1542" b="1" dirty="0">
                <a:solidFill>
                  <a:srgbClr val="65C3E3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4 - PROCESSO CHIMICO</a:t>
            </a:r>
          </a:p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1542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nuova idrolisi dei trigliceridi e trasporto degli acidi grassi liberi nella cellula</a:t>
            </a:r>
          </a:p>
          <a:p>
            <a:pPr marL="259175" indent="-259175" algn="just" defTabSz="82936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542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nei muscoli: ossidazione ad </a:t>
            </a:r>
            <a:r>
              <a:rPr lang="it-IT" sz="1542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acetilCoA</a:t>
            </a:r>
            <a:endParaRPr lang="it-IT" sz="1542" dirty="0">
              <a:solidFill>
                <a:srgbClr val="000000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59175" indent="-259175" algn="just" defTabSz="82936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542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negli </a:t>
            </a:r>
            <a:r>
              <a:rPr lang="it-IT" sz="1542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adipociti</a:t>
            </a:r>
            <a:r>
              <a:rPr lang="it-IT" sz="1542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: riformazione di trigliceridi</a:t>
            </a:r>
          </a:p>
        </p:txBody>
      </p:sp>
      <p:sp>
        <p:nvSpPr>
          <p:cNvPr id="15" name="Freccia in su 14"/>
          <p:cNvSpPr/>
          <p:nvPr/>
        </p:nvSpPr>
        <p:spPr bwMode="auto">
          <a:xfrm>
            <a:off x="8300229" y="2732335"/>
            <a:ext cx="65311" cy="261243"/>
          </a:xfrm>
          <a:prstGeom prst="upArrow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solidFill>
                <a:srgbClr val="000000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723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fld id="{0004AA74-5A22-416A-8014-EA82AB745332}" type="slidenum">
              <a:rPr lang="it-IT">
                <a:solidFill>
                  <a:srgbClr val="000000"/>
                </a:solidFill>
                <a:latin typeface="Arial"/>
                <a:cs typeface="Arial" charset="0"/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3" name="object 4"/>
          <p:cNvSpPr>
            <a:spLocks noChangeArrowheads="1"/>
          </p:cNvSpPr>
          <p:nvPr/>
        </p:nvSpPr>
        <p:spPr bwMode="auto">
          <a:xfrm>
            <a:off x="1524256" y="620643"/>
            <a:ext cx="5737797" cy="25384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29361"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1633" baseline="-2500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46319" y="228779"/>
            <a:ext cx="2300630" cy="329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1542" b="1" dirty="0">
                <a:solidFill>
                  <a:srgbClr val="C00000"/>
                </a:solidFill>
                <a:latin typeface="HelveticaNeueLT Com 55 Roman" pitchFamily="34" charset="0"/>
                <a:cs typeface="Arial" charset="0"/>
              </a:rPr>
              <a:t>1 - PROCESSO FISICO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14451" y="3298379"/>
            <a:ext cx="2499402" cy="329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1542" b="1" dirty="0">
                <a:solidFill>
                  <a:srgbClr val="7030A0"/>
                </a:solidFill>
                <a:latin typeface="HelveticaNeueLT Com 55 Roman" pitchFamily="34" charset="0"/>
                <a:cs typeface="Arial" charset="0"/>
              </a:rPr>
              <a:t>2 - PROCESSO CHIMICO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/>
          </p:nvPr>
        </p:nvGraphicFramePr>
        <p:xfrm>
          <a:off x="1458945" y="3820864"/>
          <a:ext cx="4600317" cy="228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MDLDrawObject Class" r:id="rId4" imgW="5781594" imgH="2866965" progId="MDLDrawOLE.MDLDrawObject.1">
                  <p:embed/>
                </p:oleObj>
              </mc:Choice>
              <mc:Fallback>
                <p:oleObj name="MDLDrawObject Class" r:id="rId4" imgW="5781594" imgH="2866965" progId="MDLDrawOLE.MDLDrawObject.1">
                  <p:embed/>
                  <p:pic>
                    <p:nvPicPr>
                      <p:cNvPr id="6" name="Oggetto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8945" y="3820864"/>
                        <a:ext cx="4600317" cy="2282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ccia a destra 6"/>
          <p:cNvSpPr/>
          <p:nvPr/>
        </p:nvSpPr>
        <p:spPr>
          <a:xfrm>
            <a:off x="6162008" y="4758588"/>
            <a:ext cx="399564" cy="122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352" baseline="-25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/>
          </p:nvPr>
        </p:nvGraphicFramePr>
        <p:xfrm>
          <a:off x="6684156" y="3817984"/>
          <a:ext cx="3652897" cy="2136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MDLDrawObject Class" r:id="rId6" imgW="4591154" imgH="2686109" progId="MDLDrawOLE.MDLDrawObject.1">
                  <p:embed/>
                </p:oleObj>
              </mc:Choice>
              <mc:Fallback>
                <p:oleObj name="MDLDrawObject Class" r:id="rId6" imgW="4591154" imgH="2686109" progId="MDLDrawOLE.MDLDrawObject.1">
                  <p:embed/>
                  <p:pic>
                    <p:nvPicPr>
                      <p:cNvPr id="8" name="Oggetto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84156" y="3817984"/>
                        <a:ext cx="3652897" cy="2136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ccia a destra 8"/>
          <p:cNvSpPr/>
          <p:nvPr/>
        </p:nvSpPr>
        <p:spPr>
          <a:xfrm rot="10800000">
            <a:off x="6161311" y="4931145"/>
            <a:ext cx="399564" cy="122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352" baseline="-25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96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fld id="{0004AA74-5A22-416A-8014-EA82AB745332}" type="slidenum">
              <a:rPr lang="it-IT">
                <a:solidFill>
                  <a:srgbClr val="000000"/>
                </a:solidFill>
                <a:latin typeface="Arial"/>
                <a:cs typeface="Arial" charset="0"/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51" y="1012507"/>
            <a:ext cx="3455637" cy="258308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911657" y="359400"/>
            <a:ext cx="3222357" cy="329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1542" b="1" dirty="0">
                <a:solidFill>
                  <a:srgbClr val="00B050"/>
                </a:solidFill>
                <a:latin typeface="HelveticaNeueLT Com 55 Roman" pitchFamily="34" charset="0"/>
                <a:cs typeface="Arial" charset="0"/>
              </a:rPr>
              <a:t>3 - PROCESSO CHIMICO-FISICO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205" y="2645272"/>
            <a:ext cx="5122982" cy="34383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187" y="3820864"/>
            <a:ext cx="3729681" cy="197743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106" y="34672"/>
            <a:ext cx="3815735" cy="257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8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F099E8C-839F-4AC9-A0BF-AF2E718C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90347C3-4E78-4CF5-B059-A9A5E0AC25ED}"/>
              </a:ext>
            </a:extLst>
          </p:cNvPr>
          <p:cNvSpPr txBox="1"/>
          <p:nvPr/>
        </p:nvSpPr>
        <p:spPr>
          <a:xfrm>
            <a:off x="3222332" y="98158"/>
            <a:ext cx="5420783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1814" b="1" dirty="0">
                <a:solidFill>
                  <a:srgbClr val="FF0000"/>
                </a:solidFill>
                <a:latin typeface="HelveticaNeueLT Com 55 Roman" pitchFamily="34" charset="0"/>
                <a:cs typeface="Arial" charset="0"/>
                <a:sym typeface="Symbol" panose="05050102010706020507" pitchFamily="18" charset="2"/>
              </a:rPr>
              <a:t></a:t>
            </a:r>
            <a:r>
              <a:rPr lang="it-IT" sz="1814" b="1" dirty="0">
                <a:solidFill>
                  <a:srgbClr val="FF0000"/>
                </a:solidFill>
                <a:latin typeface="HelveticaNeueLT Com 55 Roman" pitchFamily="34" charset="0"/>
                <a:cs typeface="Arial" charset="0"/>
              </a:rPr>
              <a:t>-OSSIDAZIONE DEGLI ACIDI GRASSI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A403C4-E717-4705-8765-C66C07914B30}"/>
              </a:ext>
            </a:extLst>
          </p:cNvPr>
          <p:cNvSpPr txBox="1"/>
          <p:nvPr/>
        </p:nvSpPr>
        <p:spPr>
          <a:xfrm>
            <a:off x="1857375" y="914401"/>
            <a:ext cx="8477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aseline="0" dirty="0">
                <a:latin typeface="Rubik" panose="00000500000000000000" pitchFamily="2" charset="-79"/>
                <a:cs typeface="Rubik" panose="00000500000000000000" pitchFamily="2" charset="-79"/>
              </a:rPr>
              <a:t>La demolizione degli acidi grassi per la produzione di energia va sotto il nome di </a:t>
            </a:r>
            <a:r>
              <a:rPr lang="it-IT" baseline="0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-ossidazione e procede per gruppi di 4 reazioni, catalizzate da altrettanti enzimi, che portano al distacco di unità di </a:t>
            </a:r>
            <a:r>
              <a:rPr lang="it-IT" baseline="0" dirty="0" err="1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AcetilCoA</a:t>
            </a:r>
            <a:r>
              <a:rPr lang="it-IT" baseline="0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, da avviare al ciclo di Krebs, accorciando dunque la catena di 2 atomi di carbonio.</a:t>
            </a:r>
            <a:endParaRPr lang="it-IT" baseline="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B311DAA-AF81-4D97-B654-1A01064F2C31}"/>
              </a:ext>
            </a:extLst>
          </p:cNvPr>
          <p:cNvSpPr txBox="1"/>
          <p:nvPr/>
        </p:nvSpPr>
        <p:spPr>
          <a:xfrm>
            <a:off x="1857375" y="2379484"/>
            <a:ext cx="8477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aseline="0" dirty="0">
                <a:latin typeface="Rubik" panose="00000500000000000000" pitchFamily="2" charset="-79"/>
                <a:cs typeface="Rubik" panose="00000500000000000000" pitchFamily="2" charset="-79"/>
              </a:rPr>
              <a:t>La completa ossidazione di una molecola di palmitato richiede 7 cicli di 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-ossidazione, con produzione di 8 molecole di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AcetilCoA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, 7 molecole di NADH e 7 di FADH</a:t>
            </a:r>
            <a:r>
              <a:rPr lang="it-IT" baseline="-25000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2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. </a:t>
            </a:r>
            <a:endParaRPr lang="it-IT" baseline="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8357F2-043D-4ACD-9D64-40B1843C9960}"/>
              </a:ext>
            </a:extLst>
          </p:cNvPr>
          <p:cNvSpPr txBox="1"/>
          <p:nvPr/>
        </p:nvSpPr>
        <p:spPr>
          <a:xfrm>
            <a:off x="1857375" y="3256648"/>
            <a:ext cx="8477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aseline="0" dirty="0">
                <a:latin typeface="Rubik" panose="00000500000000000000" pitchFamily="2" charset="-79"/>
                <a:cs typeface="Rubik" panose="00000500000000000000" pitchFamily="2" charset="-79"/>
              </a:rPr>
              <a:t>Quando le 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8 molecole di AcetilCoA vengono avviate al ciclo di Krebs, da esse si producono ulteriori 8 molecole di GTP (= ATP), 24 molecole di NADH e 8 di FADH</a:t>
            </a:r>
            <a:r>
              <a:rPr lang="it-IT" baseline="-25000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2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. Questo porta complessivamente, partendo da palmitato per arrivare a CO</a:t>
            </a:r>
            <a:r>
              <a:rPr lang="it-IT" baseline="-25000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2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 e acqua, alla produzione di 106 molecole di ATP.</a:t>
            </a:r>
            <a:endParaRPr lang="it-IT" baseline="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EFDC78-D04D-4A17-8924-DE220CD1A29D}"/>
              </a:ext>
            </a:extLst>
          </p:cNvPr>
          <p:cNvSpPr txBox="1"/>
          <p:nvPr/>
        </p:nvSpPr>
        <p:spPr>
          <a:xfrm>
            <a:off x="1857375" y="4629397"/>
            <a:ext cx="8477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aseline="0" dirty="0">
                <a:latin typeface="Rubik" panose="00000500000000000000" pitchFamily="2" charset="-79"/>
                <a:cs typeface="Rubik" panose="00000500000000000000" pitchFamily="2" charset="-79"/>
              </a:rPr>
              <a:t>Circa il 33% dell’energia contenuta nei legami chimici del palmitato viene usata per la produzione di ATP; il resto viene dissipato sotto forma di calore, che serve per la termoregolazione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. </a:t>
            </a:r>
            <a:endParaRPr lang="it-IT" baseline="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775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fld id="{0004AA74-5A22-416A-8014-EA82AB745332}" type="slidenum">
              <a:rPr lang="it-IT">
                <a:solidFill>
                  <a:srgbClr val="000000"/>
                </a:solidFill>
                <a:latin typeface="Arial"/>
                <a:cs typeface="Arial" charset="0"/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13" y="755165"/>
            <a:ext cx="7050149" cy="534766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22332" y="81829"/>
            <a:ext cx="5420783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1814" b="1" dirty="0">
                <a:solidFill>
                  <a:srgbClr val="FF0000"/>
                </a:solidFill>
                <a:latin typeface="HelveticaNeueLT Com 55 Roman" pitchFamily="34" charset="0"/>
                <a:cs typeface="Arial" charset="0"/>
                <a:sym typeface="Symbol" panose="05050102010706020507" pitchFamily="18" charset="2"/>
              </a:rPr>
              <a:t></a:t>
            </a:r>
            <a:r>
              <a:rPr lang="it-IT" sz="1814" b="1" dirty="0">
                <a:solidFill>
                  <a:srgbClr val="FF0000"/>
                </a:solidFill>
                <a:latin typeface="HelveticaNeueLT Com 55 Roman" pitchFamily="34" charset="0"/>
                <a:cs typeface="Arial" charset="0"/>
              </a:rPr>
              <a:t>-OSSIDAZIONE DEGLI ACIDI GRASSI</a:t>
            </a:r>
          </a:p>
        </p:txBody>
      </p:sp>
      <p:sp>
        <p:nvSpPr>
          <p:cNvPr id="6" name="Ovale 5"/>
          <p:cNvSpPr/>
          <p:nvPr/>
        </p:nvSpPr>
        <p:spPr bwMode="auto">
          <a:xfrm>
            <a:off x="2457456" y="1677562"/>
            <a:ext cx="632108" cy="80240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solidFill>
                <a:srgbClr val="000000"/>
              </a:solidFill>
              <a:latin typeface="HelveticaNeueLT Com 55 Roman" pitchFamily="34" charset="0"/>
              <a:cs typeface="Arial" charset="0"/>
            </a:endParaRPr>
          </a:p>
        </p:txBody>
      </p:sp>
      <p:sp>
        <p:nvSpPr>
          <p:cNvPr id="7" name="Ovale 6"/>
          <p:cNvSpPr/>
          <p:nvPr/>
        </p:nvSpPr>
        <p:spPr bwMode="auto">
          <a:xfrm>
            <a:off x="5202649" y="1677563"/>
            <a:ext cx="632108" cy="80240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solidFill>
                <a:srgbClr val="000000"/>
              </a:solidFill>
              <a:latin typeface="HelveticaNeueLT Com 55 Roman" pitchFamily="34" charset="0"/>
              <a:cs typeface="Arial" charset="0"/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7568341" y="1967473"/>
            <a:ext cx="1044970" cy="51249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solidFill>
                <a:srgbClr val="000000"/>
              </a:solidFill>
              <a:latin typeface="HelveticaNeueLT Com 55 Roman" pitchFamily="34" charset="0"/>
              <a:cs typeface="Arial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2992031" y="4132557"/>
            <a:ext cx="2823019" cy="1043870"/>
            <a:chOff x="2178348" y="4861964"/>
            <a:chExt cx="3112509" cy="1150915"/>
          </a:xfrm>
        </p:grpSpPr>
        <p:sp>
          <p:nvSpPr>
            <p:cNvPr id="10" name="Freccia a destra 9"/>
            <p:cNvSpPr/>
            <p:nvPr/>
          </p:nvSpPr>
          <p:spPr bwMode="auto">
            <a:xfrm>
              <a:off x="2178348" y="5220791"/>
              <a:ext cx="720080" cy="72008"/>
            </a:xfrm>
            <a:prstGeom prst="rightArrow">
              <a:avLst/>
            </a:prstGeom>
            <a:solidFill>
              <a:srgbClr val="FF0000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935" tIns="41468" rIns="82935" bIns="41468" numCol="1" rtlCol="0" anchor="ctr" anchorCtr="0" compatLnSpc="1">
              <a:prstTxWarp prst="textNoShape">
                <a:avLst/>
              </a:prstTxWarp>
            </a:bodyPr>
            <a:lstStyle/>
            <a:p>
              <a:pPr marL="414680" algn="ctr" defTabSz="829361" fontAlgn="base">
                <a:spcBef>
                  <a:spcPct val="0"/>
                </a:spcBef>
                <a:spcAft>
                  <a:spcPct val="0"/>
                </a:spcAft>
              </a:pPr>
              <a:endParaRPr lang="it-IT" sz="1451" baseline="-25000">
                <a:solidFill>
                  <a:srgbClr val="000000"/>
                </a:solidFill>
                <a:latin typeface="HelveticaNeueLT Com 55 Roman" pitchFamily="34" charset="0"/>
                <a:cs typeface="Arial" charset="0"/>
              </a:endParaRPr>
            </a:p>
          </p:txBody>
        </p:sp>
        <p:sp>
          <p:nvSpPr>
            <p:cNvPr id="11" name="Ovale 10"/>
            <p:cNvSpPr/>
            <p:nvPr/>
          </p:nvSpPr>
          <p:spPr bwMode="auto">
            <a:xfrm>
              <a:off x="2754412" y="5220791"/>
              <a:ext cx="864096" cy="792088"/>
            </a:xfrm>
            <a:prstGeom prst="ellipse">
              <a:avLst/>
            </a:prstGeom>
            <a:noFill/>
            <a:ln w="19050" cap="flat" cmpd="sng" algn="ctr">
              <a:solidFill>
                <a:srgbClr val="0081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935" tIns="41468" rIns="82935" bIns="41468" numCol="1" rtlCol="0" anchor="ctr" anchorCtr="0" compatLnSpc="1">
              <a:prstTxWarp prst="textNoShape">
                <a:avLst/>
              </a:prstTxWarp>
            </a:bodyPr>
            <a:lstStyle/>
            <a:p>
              <a:pPr marL="414680" algn="ctr" defTabSz="829361" fontAlgn="base">
                <a:spcBef>
                  <a:spcPct val="0"/>
                </a:spcBef>
                <a:spcAft>
                  <a:spcPct val="0"/>
                </a:spcAft>
              </a:pPr>
              <a:endParaRPr lang="it-IT" sz="1451" baseline="-25000">
                <a:solidFill>
                  <a:srgbClr val="000000"/>
                </a:solidFill>
                <a:latin typeface="HelveticaNeueLT Com 55 Roman" pitchFamily="34" charset="0"/>
                <a:cs typeface="Arial" charset="0"/>
              </a:endParaRPr>
            </a:p>
          </p:txBody>
        </p:sp>
        <p:sp>
          <p:nvSpPr>
            <p:cNvPr id="12" name="Ovale 11"/>
            <p:cNvSpPr/>
            <p:nvPr/>
          </p:nvSpPr>
          <p:spPr bwMode="auto">
            <a:xfrm>
              <a:off x="4210736" y="4861964"/>
              <a:ext cx="1080121" cy="504055"/>
            </a:xfrm>
            <a:prstGeom prst="ellipse">
              <a:avLst/>
            </a:prstGeom>
            <a:noFill/>
            <a:ln w="19050" cap="flat" cmpd="sng" algn="ctr">
              <a:solidFill>
                <a:srgbClr val="0081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935" tIns="41468" rIns="82935" bIns="41468" numCol="1" rtlCol="0" anchor="ctr" anchorCtr="0" compatLnSpc="1">
              <a:prstTxWarp prst="textNoShape">
                <a:avLst/>
              </a:prstTxWarp>
            </a:bodyPr>
            <a:lstStyle/>
            <a:p>
              <a:pPr marL="414680" algn="ctr" defTabSz="829361" fontAlgn="base">
                <a:spcBef>
                  <a:spcPct val="0"/>
                </a:spcBef>
                <a:spcAft>
                  <a:spcPct val="0"/>
                </a:spcAft>
              </a:pPr>
              <a:endParaRPr lang="it-IT" sz="1451" baseline="-25000">
                <a:solidFill>
                  <a:srgbClr val="000000"/>
                </a:solidFill>
                <a:latin typeface="HelveticaNeueLT Com 55 Roman" pitchFamily="34" charset="0"/>
                <a:cs typeface="Arial" charset="0"/>
              </a:endParaRPr>
            </a:p>
          </p:txBody>
        </p:sp>
      </p:grpSp>
      <p:sp>
        <p:nvSpPr>
          <p:cNvPr id="15" name="Ovale 14"/>
          <p:cNvSpPr/>
          <p:nvPr/>
        </p:nvSpPr>
        <p:spPr bwMode="auto">
          <a:xfrm>
            <a:off x="6588681" y="3984139"/>
            <a:ext cx="979660" cy="1110281"/>
          </a:xfrm>
          <a:prstGeom prst="ellipse">
            <a:avLst/>
          </a:prstGeom>
          <a:noFill/>
          <a:ln w="19050" cap="flat" cmpd="sng" algn="ctr">
            <a:solidFill>
              <a:srgbClr val="00815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solidFill>
                <a:srgbClr val="000000"/>
              </a:solidFill>
              <a:latin typeface="HelveticaNeueLT Com 55 Roman" pitchFamily="34" charset="0"/>
              <a:cs typeface="Arial" charset="0"/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3548885" y="3341845"/>
            <a:ext cx="979660" cy="1110281"/>
          </a:xfrm>
          <a:prstGeom prst="ellipse">
            <a:avLst/>
          </a:prstGeom>
          <a:noFill/>
          <a:ln w="19050" cap="flat" cmpd="sng" algn="ctr">
            <a:solidFill>
              <a:srgbClr val="F820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solidFill>
                <a:srgbClr val="000000"/>
              </a:solidFill>
              <a:latin typeface="HelveticaNeueLT Com 55 Roman" pitchFamily="34" charset="0"/>
              <a:cs typeface="Arial" charset="0"/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7783200" y="3984140"/>
            <a:ext cx="979660" cy="1110281"/>
          </a:xfrm>
          <a:prstGeom prst="ellipse">
            <a:avLst/>
          </a:prstGeom>
          <a:noFill/>
          <a:ln w="19050" cap="flat" cmpd="sng" algn="ctr">
            <a:solidFill>
              <a:srgbClr val="F820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solidFill>
                <a:srgbClr val="000000"/>
              </a:solidFill>
              <a:latin typeface="HelveticaNeueLT Com 55 Roman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6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fld id="{0004AA74-5A22-416A-8014-EA82AB745332}" type="slidenum">
              <a:rPr lang="it-IT">
                <a:solidFill>
                  <a:srgbClr val="000000"/>
                </a:solidFill>
                <a:latin typeface="Arial"/>
                <a:cs typeface="Arial" charset="0"/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40" y="9965"/>
            <a:ext cx="7992590" cy="59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8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fld id="{0004AA74-5A22-416A-8014-EA82AB745332}" type="slidenum">
              <a:rPr lang="it-IT">
                <a:solidFill>
                  <a:srgbClr val="000000"/>
                </a:solidFill>
                <a:latin typeface="Arial"/>
                <a:cs typeface="Arial" charset="0"/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62" y="228779"/>
            <a:ext cx="7762669" cy="582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5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fld id="{0004AA74-5A22-416A-8014-EA82AB745332}" type="slidenum">
              <a:rPr lang="it-IT">
                <a:solidFill>
                  <a:srgbClr val="000000"/>
                </a:solidFill>
                <a:latin typeface="Arial"/>
                <a:cs typeface="Arial" charset="0"/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166198" y="75850"/>
            <a:ext cx="4767676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2177" b="1" dirty="0">
                <a:solidFill>
                  <a:srgbClr val="FF0000"/>
                </a:solidFill>
                <a:latin typeface="HelveticaNeueLT Com 55 Roman" pitchFamily="34" charset="0"/>
                <a:cs typeface="Arial" charset="0"/>
              </a:rPr>
              <a:t>BIOSINTESI DEGLI ACIDI GRASSI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6814" y="289530"/>
            <a:ext cx="365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Nel mitocondrio il catabolismo degli alimenti produce </a:t>
            </a:r>
            <a:r>
              <a:rPr lang="it-IT" sz="1600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AcetilCoA</a:t>
            </a:r>
            <a:r>
              <a:rPr lang="it-IT" sz="1600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27" y="584304"/>
            <a:ext cx="3932388" cy="1436834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 bwMode="auto">
          <a:xfrm>
            <a:off x="4038628" y="940221"/>
            <a:ext cx="761971" cy="550195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solidFill>
                <a:srgbClr val="000000"/>
              </a:solidFill>
              <a:latin typeface="HelveticaNeueLT Com 55 Roman" pitchFamily="34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97645" y="4841485"/>
            <a:ext cx="9062355" cy="9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1814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Se la cellula dispone di sufficiente ATP, l’</a:t>
            </a:r>
            <a:r>
              <a:rPr lang="it-IT" sz="1814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AcetilCoA</a:t>
            </a:r>
            <a:r>
              <a:rPr lang="it-IT" sz="1814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viene utilizzato per sintetizzare acidi grassi in funzione di riserva energetica. Ciò avviene nel citoplasma delle cellule del fegato e del tessuto adiposo.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2225A27-C2BC-4EBE-BA3A-D60F9F076B74}"/>
              </a:ext>
            </a:extLst>
          </p:cNvPr>
          <p:cNvSpPr txBox="1"/>
          <p:nvPr/>
        </p:nvSpPr>
        <p:spPr>
          <a:xfrm>
            <a:off x="266814" y="1261829"/>
            <a:ext cx="365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Questo rappresenta la forma attivata del gruppo acetile, CH</a:t>
            </a:r>
            <a:r>
              <a:rPr lang="it-IT" sz="1600" baseline="-25000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3</a:t>
            </a:r>
            <a:r>
              <a:rPr lang="it-IT" sz="1600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CO-.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E1AF024B-0C13-401D-A638-B93A2BE7E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045" y="4321897"/>
            <a:ext cx="201006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73F45360-F1CA-43BF-8513-3E078F4B0F3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076405" y="2231614"/>
          <a:ext cx="1822710" cy="1078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hemSketch" r:id="rId4" imgW="929640" imgH="551688" progId="ACD.ChemSketch.20">
                  <p:embed/>
                </p:oleObj>
              </mc:Choice>
              <mc:Fallback>
                <p:oleObj name="ChemSketch" r:id="rId4" imgW="929640" imgH="551688" progId="ACD.ChemSketch.20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73F45360-F1CA-43BF-8513-3E078F4B0F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405" y="2231614"/>
                        <a:ext cx="1822710" cy="1078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uppo 26">
            <a:extLst>
              <a:ext uri="{FF2B5EF4-FFF2-40B4-BE49-F238E27FC236}">
                <a16:creationId xmlns:a16="http://schemas.microsoft.com/office/drawing/2014/main" id="{66538142-25BB-4A19-89C0-39CAB8C88AA3}"/>
              </a:ext>
            </a:extLst>
          </p:cNvPr>
          <p:cNvGrpSpPr/>
          <p:nvPr/>
        </p:nvGrpSpPr>
        <p:grpSpPr>
          <a:xfrm>
            <a:off x="867087" y="2982728"/>
            <a:ext cx="2950429" cy="735316"/>
            <a:chOff x="867087" y="2982728"/>
            <a:chExt cx="2950429" cy="735316"/>
          </a:xfrm>
        </p:grpSpPr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DC1576DC-09FE-4275-AD77-4E29690B829E}"/>
                </a:ext>
              </a:extLst>
            </p:cNvPr>
            <p:cNvCxnSpPr/>
            <p:nvPr/>
          </p:nvCxnSpPr>
          <p:spPr bwMode="auto">
            <a:xfrm flipH="1">
              <a:off x="2674516" y="2982728"/>
              <a:ext cx="1143000" cy="327633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A6C5AB33-BCF7-4E68-AC4F-32982868EFF7}"/>
                </a:ext>
              </a:extLst>
            </p:cNvPr>
            <p:cNvSpPr txBox="1"/>
            <p:nvPr/>
          </p:nvSpPr>
          <p:spPr>
            <a:xfrm>
              <a:off x="867087" y="3346532"/>
              <a:ext cx="2074039" cy="37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29361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814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elveticaNeueLT Com 55 Roman" pitchFamily="34" charset="0"/>
                  <a:cs typeface="Arial" charset="0"/>
                </a:rPr>
                <a:t>corpi chetonici</a:t>
              </a: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1203C2CA-B92B-47FC-8E93-B25E89B994FF}"/>
              </a:ext>
            </a:extLst>
          </p:cNvPr>
          <p:cNvGrpSpPr/>
          <p:nvPr/>
        </p:nvGrpSpPr>
        <p:grpSpPr>
          <a:xfrm>
            <a:off x="4021961" y="3310361"/>
            <a:ext cx="2074039" cy="1243011"/>
            <a:chOff x="4021961" y="3310361"/>
            <a:chExt cx="2074039" cy="1243011"/>
          </a:xfrm>
        </p:grpSpPr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3E19A5BD-5DB7-4F21-8BFF-6F07AB44907B}"/>
                </a:ext>
              </a:extLst>
            </p:cNvPr>
            <p:cNvCxnSpPr/>
            <p:nvPr/>
          </p:nvCxnSpPr>
          <p:spPr bwMode="auto">
            <a:xfrm>
              <a:off x="4965972" y="3310361"/>
              <a:ext cx="0" cy="815367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8BFAEB10-EF64-4F01-AA73-964400FC260B}"/>
                </a:ext>
              </a:extLst>
            </p:cNvPr>
            <p:cNvSpPr txBox="1"/>
            <p:nvPr/>
          </p:nvSpPr>
          <p:spPr>
            <a:xfrm>
              <a:off x="4021961" y="4181860"/>
              <a:ext cx="2074039" cy="37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29361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814" b="1" dirty="0">
                  <a:solidFill>
                    <a:srgbClr val="FF0000"/>
                  </a:solidFill>
                  <a:latin typeface="HelveticaNeueLT Com 55 Roman" pitchFamily="34" charset="0"/>
                  <a:cs typeface="Arial" charset="0"/>
                </a:rPr>
                <a:t>ciclo di Krebs</a:t>
              </a:r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58E6499F-ED5D-4995-91E9-01C773CC013E}"/>
              </a:ext>
            </a:extLst>
          </p:cNvPr>
          <p:cNvGrpSpPr/>
          <p:nvPr/>
        </p:nvGrpSpPr>
        <p:grpSpPr>
          <a:xfrm>
            <a:off x="5899115" y="2756492"/>
            <a:ext cx="2919664" cy="1008242"/>
            <a:chOff x="5899115" y="2756492"/>
            <a:chExt cx="2919664" cy="1008242"/>
          </a:xfrm>
        </p:grpSpPr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6C774FB7-7193-4B90-B052-7E4CF30DC5CE}"/>
                </a:ext>
              </a:extLst>
            </p:cNvPr>
            <p:cNvCxnSpPr/>
            <p:nvPr/>
          </p:nvCxnSpPr>
          <p:spPr bwMode="auto">
            <a:xfrm>
              <a:off x="5899115" y="2756492"/>
              <a:ext cx="1000396" cy="368019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F9444EF1-6208-47C2-B70E-E5A5463BC431}"/>
                </a:ext>
              </a:extLst>
            </p:cNvPr>
            <p:cNvSpPr txBox="1"/>
            <p:nvPr/>
          </p:nvSpPr>
          <p:spPr>
            <a:xfrm>
              <a:off x="6744740" y="3114043"/>
              <a:ext cx="2074039" cy="650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29361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814" b="1" dirty="0">
                  <a:solidFill>
                    <a:srgbClr val="00B050"/>
                  </a:solidFill>
                  <a:latin typeface="HelveticaNeueLT Com 55 Roman" pitchFamily="34" charset="0"/>
                  <a:cs typeface="Arial" charset="0"/>
                </a:rPr>
                <a:t>biosintesi degli acidi grassi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5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4F1B8E-67DA-4D0D-BF62-07FADEF4D811}"/>
              </a:ext>
            </a:extLst>
          </p:cNvPr>
          <p:cNvSpPr txBox="1"/>
          <p:nvPr/>
        </p:nvSpPr>
        <p:spPr>
          <a:xfrm>
            <a:off x="1051150" y="377973"/>
            <a:ext cx="9062355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1814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Dato che però l’AcetilCoA viene sintetizzato nel mitocondrio, esso deve essere esportato nel citoplasma. Ciò avviene tramite il sistema </a:t>
            </a:r>
            <a:r>
              <a:rPr lang="it-IT" sz="1814" b="1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navetta citrato-malato</a:t>
            </a:r>
            <a:r>
              <a:rPr lang="it-IT" sz="1814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  <a:endParaRPr lang="it-IT" sz="1814" b="1" dirty="0">
              <a:solidFill>
                <a:srgbClr val="000000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87C726-6004-4A80-959A-E0F62751836A}"/>
              </a:ext>
            </a:extLst>
          </p:cNvPr>
          <p:cNvSpPr txBox="1"/>
          <p:nvPr/>
        </p:nvSpPr>
        <p:spPr>
          <a:xfrm>
            <a:off x="412689" y="1912820"/>
            <a:ext cx="162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acetilCoA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DEF699-DAE0-4D43-81E2-230DB20D44A9}"/>
              </a:ext>
            </a:extLst>
          </p:cNvPr>
          <p:cNvSpPr txBox="1"/>
          <p:nvPr/>
        </p:nvSpPr>
        <p:spPr>
          <a:xfrm>
            <a:off x="267425" y="1489301"/>
            <a:ext cx="162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ossalacetato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B776872C-9CD1-4A0D-A0D8-E609270A26E3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169762" y="1541599"/>
            <a:ext cx="1077291" cy="217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EAC8DA6D-C498-4002-A0AA-D53E71C93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92" y="2510483"/>
            <a:ext cx="6199810" cy="306890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432F3AE-578D-403E-92D9-5EDBA1A31A52}"/>
              </a:ext>
            </a:extLst>
          </p:cNvPr>
          <p:cNvSpPr txBox="1"/>
          <p:nvPr/>
        </p:nvSpPr>
        <p:spPr>
          <a:xfrm>
            <a:off x="3247053" y="1356933"/>
            <a:ext cx="92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citrato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513D51A-3B01-482C-B943-5D99D272C964}"/>
              </a:ext>
            </a:extLst>
          </p:cNvPr>
          <p:cNvSpPr txBox="1"/>
          <p:nvPr/>
        </p:nvSpPr>
        <p:spPr>
          <a:xfrm>
            <a:off x="432509" y="3059668"/>
            <a:ext cx="123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piruvato</a:t>
            </a:r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AD1EB8A4-612E-44C1-A593-450A55E1E312}"/>
              </a:ext>
            </a:extLst>
          </p:cNvPr>
          <p:cNvGrpSpPr/>
          <p:nvPr/>
        </p:nvGrpSpPr>
        <p:grpSpPr>
          <a:xfrm>
            <a:off x="2358359" y="2922218"/>
            <a:ext cx="1839108" cy="783529"/>
            <a:chOff x="2358359" y="2922218"/>
            <a:chExt cx="1839108" cy="783529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C98BBBF6-0091-488E-A1C1-FD6B2C4AF42E}"/>
                </a:ext>
              </a:extLst>
            </p:cNvPr>
            <p:cNvSpPr txBox="1"/>
            <p:nvPr/>
          </p:nvSpPr>
          <p:spPr>
            <a:xfrm>
              <a:off x="2570145" y="2922218"/>
              <a:ext cx="162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rgbClr val="0070C0"/>
                  </a:solidFill>
                </a:rPr>
                <a:t>acetilCoA</a:t>
              </a:r>
              <a:endParaRPr lang="it-IT" dirty="0">
                <a:solidFill>
                  <a:srgbClr val="0070C0"/>
                </a:solidFill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771AACE4-0062-4857-A1BA-19B7DC6B767C}"/>
                </a:ext>
              </a:extLst>
            </p:cNvPr>
            <p:cNvSpPr txBox="1"/>
            <p:nvPr/>
          </p:nvSpPr>
          <p:spPr>
            <a:xfrm>
              <a:off x="2358359" y="3336415"/>
              <a:ext cx="162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70C0"/>
                  </a:solidFill>
                </a:rPr>
                <a:t>ossalacetato</a:t>
              </a:r>
            </a:p>
          </p:txBody>
        </p:sp>
      </p:grp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DFFF47D-9E5A-4FD3-9F91-CFE37980CD9F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3172020" y="3705747"/>
            <a:ext cx="494901" cy="493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9F8794B-A903-425B-8321-C9E1055EBF11}"/>
              </a:ext>
            </a:extLst>
          </p:cNvPr>
          <p:cNvSpPr txBox="1"/>
          <p:nvPr/>
        </p:nvSpPr>
        <p:spPr>
          <a:xfrm>
            <a:off x="3565812" y="4278182"/>
            <a:ext cx="92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malato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76D337D9-0BA6-476B-9F27-3B7F2F9C79D9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2095744" y="4150982"/>
            <a:ext cx="1470068" cy="311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CB7A96E-DD28-429F-8E03-8CCECCDB3C75}"/>
              </a:ext>
            </a:extLst>
          </p:cNvPr>
          <p:cNvSpPr txBox="1"/>
          <p:nvPr/>
        </p:nvSpPr>
        <p:spPr>
          <a:xfrm>
            <a:off x="1051149" y="3749408"/>
            <a:ext cx="104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piruvato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11CFDD94-BC85-4D24-A45A-CAC2FD0D2341}"/>
              </a:ext>
            </a:extLst>
          </p:cNvPr>
          <p:cNvCxnSpPr>
            <a:cxnSpLocks/>
          </p:cNvCxnSpPr>
          <p:nvPr/>
        </p:nvCxnSpPr>
        <p:spPr>
          <a:xfrm flipH="1" flipV="1">
            <a:off x="984061" y="2336339"/>
            <a:ext cx="14292" cy="693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6E16F079-ACA7-4933-862B-424BD3B687D8}"/>
              </a:ext>
            </a:extLst>
          </p:cNvPr>
          <p:cNvCxnSpPr>
            <a:cxnSpLocks/>
          </p:cNvCxnSpPr>
          <p:nvPr/>
        </p:nvCxnSpPr>
        <p:spPr>
          <a:xfrm flipH="1" flipV="1">
            <a:off x="1265687" y="3460308"/>
            <a:ext cx="118974" cy="320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F286585-1D59-4558-934B-8378CF8E302A}"/>
              </a:ext>
            </a:extLst>
          </p:cNvPr>
          <p:cNvSpPr txBox="1"/>
          <p:nvPr/>
        </p:nvSpPr>
        <p:spPr>
          <a:xfrm>
            <a:off x="3081668" y="2176926"/>
            <a:ext cx="92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citrato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3FEA5D9-15CC-4BA8-B6B6-72FAC7486E9F}"/>
              </a:ext>
            </a:extLst>
          </p:cNvPr>
          <p:cNvSpPr txBox="1"/>
          <p:nvPr/>
        </p:nvSpPr>
        <p:spPr>
          <a:xfrm rot="835278">
            <a:off x="1354499" y="4386705"/>
            <a:ext cx="2793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decarbossilazione ossidativa</a:t>
            </a:r>
          </a:p>
          <a:p>
            <a:r>
              <a:rPr lang="it-IT" sz="1600" i="1" dirty="0"/>
              <a:t>produzione di NADPH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D6A24534-6550-4D80-8295-83721813A183}"/>
              </a:ext>
            </a:extLst>
          </p:cNvPr>
          <p:cNvCxnSpPr>
            <a:cxnSpLocks/>
          </p:cNvCxnSpPr>
          <p:nvPr/>
        </p:nvCxnSpPr>
        <p:spPr>
          <a:xfrm flipV="1">
            <a:off x="3685944" y="2060915"/>
            <a:ext cx="1458848" cy="936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9F97D06-C142-428C-9EBB-6B0C27A60788}"/>
              </a:ext>
            </a:extLst>
          </p:cNvPr>
          <p:cNvSpPr txBox="1"/>
          <p:nvPr/>
        </p:nvSpPr>
        <p:spPr>
          <a:xfrm>
            <a:off x="5154633" y="1831532"/>
            <a:ext cx="3127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alla biosintesi degli acidi grassi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5B06E3A-83ED-4F50-BF36-50DA595AD4FE}"/>
              </a:ext>
            </a:extLst>
          </p:cNvPr>
          <p:cNvSpPr txBox="1"/>
          <p:nvPr/>
        </p:nvSpPr>
        <p:spPr>
          <a:xfrm>
            <a:off x="3676749" y="3496718"/>
            <a:ext cx="1644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riduzione</a:t>
            </a:r>
          </a:p>
          <a:p>
            <a:r>
              <a:rPr lang="it-IT" sz="1600" i="1" dirty="0"/>
              <a:t>consuma 1 NADH</a:t>
            </a:r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5063A9E2-36CF-417F-9B4E-DC538C23E0A5}"/>
              </a:ext>
            </a:extLst>
          </p:cNvPr>
          <p:cNvCxnSpPr>
            <a:cxnSpLocks/>
          </p:cNvCxnSpPr>
          <p:nvPr/>
        </p:nvCxnSpPr>
        <p:spPr>
          <a:xfrm flipH="1">
            <a:off x="3549525" y="1774917"/>
            <a:ext cx="126578" cy="334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8B2BBDE8-AEC0-40E2-9244-26552AF7B3C9}"/>
              </a:ext>
            </a:extLst>
          </p:cNvPr>
          <p:cNvCxnSpPr>
            <a:cxnSpLocks/>
          </p:cNvCxnSpPr>
          <p:nvPr/>
        </p:nvCxnSpPr>
        <p:spPr>
          <a:xfrm flipH="1">
            <a:off x="3243656" y="2549530"/>
            <a:ext cx="126578" cy="334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3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8" grpId="0"/>
      <p:bldP spid="21" grpId="0"/>
      <p:bldP spid="34" grpId="0"/>
      <p:bldP spid="38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418902-C123-4E6E-80C1-3D987BD8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012F4D-B2CB-445A-A9FB-A5F0EE92891A}"/>
              </a:ext>
            </a:extLst>
          </p:cNvPr>
          <p:cNvSpPr txBox="1"/>
          <p:nvPr/>
        </p:nvSpPr>
        <p:spPr>
          <a:xfrm>
            <a:off x="2266501" y="5026144"/>
            <a:ext cx="8442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Questo passaggio, endoergonico, </a:t>
            </a:r>
            <a:r>
              <a:rPr lang="it-IT" b="1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consuma 1 ATP</a:t>
            </a: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 E’ catalizzato dall’enzima </a:t>
            </a:r>
            <a:r>
              <a:rPr lang="it-IT" b="1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acetil-SCoA</a:t>
            </a:r>
            <a:r>
              <a:rPr lang="it-IT" b="1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carbossilasi</a:t>
            </a: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, che controlla l’intero processo di sintesi.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C708D7D-E777-4F03-AB9D-5F4C00A7D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351" y="611959"/>
            <a:ext cx="154038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A28A5E0-0130-4C58-884E-7E1C7B6AA685}"/>
              </a:ext>
            </a:extLst>
          </p:cNvPr>
          <p:cNvGrpSpPr/>
          <p:nvPr/>
        </p:nvGrpSpPr>
        <p:grpSpPr>
          <a:xfrm>
            <a:off x="2438830" y="2544541"/>
            <a:ext cx="7865567" cy="1798225"/>
            <a:chOff x="2438830" y="2544541"/>
            <a:chExt cx="7865567" cy="1798225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A4A1C91B-2F67-4074-99C1-B5EFC64E0B6C}"/>
                </a:ext>
              </a:extLst>
            </p:cNvPr>
            <p:cNvSpPr txBox="1"/>
            <p:nvPr/>
          </p:nvSpPr>
          <p:spPr>
            <a:xfrm>
              <a:off x="2438830" y="3979004"/>
              <a:ext cx="14368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9361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dirty="0" err="1">
                  <a:solidFill>
                    <a:srgbClr val="00000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acetilCoA</a:t>
              </a:r>
              <a:endParaRPr lang="it-IT" sz="1600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FB1DB20C-F160-457B-ACBC-484EEECAFCAE}"/>
                </a:ext>
              </a:extLst>
            </p:cNvPr>
            <p:cNvSpPr txBox="1"/>
            <p:nvPr/>
          </p:nvSpPr>
          <p:spPr>
            <a:xfrm>
              <a:off x="6967625" y="4004212"/>
              <a:ext cx="14368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9361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dirty="0" err="1">
                  <a:solidFill>
                    <a:srgbClr val="00000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malonilCoA</a:t>
              </a:r>
              <a:endParaRPr lang="it-IT" sz="1600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graphicFrame>
          <p:nvGraphicFramePr>
            <p:cNvPr id="10" name="Oggetto 9">
              <a:extLst>
                <a:ext uri="{FF2B5EF4-FFF2-40B4-BE49-F238E27FC236}">
                  <a16:creationId xmlns:a16="http://schemas.microsoft.com/office/drawing/2014/main" id="{268E89AA-19EB-45CF-AEBB-7FCB8116A7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8703802"/>
                </p:ext>
              </p:extLst>
            </p:nvPr>
          </p:nvGraphicFramePr>
          <p:xfrm>
            <a:off x="2542244" y="2544541"/>
            <a:ext cx="6190374" cy="1316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ChemSketch" r:id="rId3" imgW="3764280" imgH="795528" progId="ACD.ChemSketch.20">
                    <p:embed/>
                  </p:oleObj>
                </mc:Choice>
                <mc:Fallback>
                  <p:oleObj name="ChemSketch" r:id="rId3" imgW="3764280" imgH="795528" progId="ACD.ChemSketch.20">
                    <p:embed/>
                    <p:pic>
                      <p:nvPicPr>
                        <p:cNvPr id="10" name="Oggetto 9">
                          <a:extLst>
                            <a:ext uri="{FF2B5EF4-FFF2-40B4-BE49-F238E27FC236}">
                              <a16:creationId xmlns:a16="http://schemas.microsoft.com/office/drawing/2014/main" id="{268E89AA-19EB-45CF-AEBB-7FCB8116A7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2244" y="2544541"/>
                          <a:ext cx="6190374" cy="131643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2EEF149E-07C7-46A1-828D-118906C90F91}"/>
                </a:ext>
              </a:extLst>
            </p:cNvPr>
            <p:cNvSpPr/>
            <p:nvPr/>
          </p:nvSpPr>
          <p:spPr>
            <a:xfrm>
              <a:off x="8975187" y="3202758"/>
              <a:ext cx="13292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Rubik" panose="00000500000000000000" pitchFamily="2" charset="-79"/>
                  <a:cs typeface="Rubik" panose="00000500000000000000" pitchFamily="2" charset="-79"/>
                </a:rPr>
                <a:t>+ </a:t>
              </a:r>
              <a:r>
                <a:rPr lang="it-IT" dirty="0" err="1">
                  <a:latin typeface="Rubik" panose="00000500000000000000" pitchFamily="2" charset="-79"/>
                  <a:cs typeface="Rubik" panose="00000500000000000000" pitchFamily="2" charset="-79"/>
                </a:rPr>
                <a:t>P</a:t>
              </a:r>
              <a:r>
                <a:rPr lang="it-IT" baseline="-25000" dirty="0" err="1">
                  <a:latin typeface="Rubik" panose="00000500000000000000" pitchFamily="2" charset="-79"/>
                  <a:cs typeface="Rubik" panose="00000500000000000000" pitchFamily="2" charset="-79"/>
                </a:rPr>
                <a:t>i</a:t>
              </a:r>
              <a:r>
                <a:rPr lang="it-IT" dirty="0">
                  <a:latin typeface="Rubik" panose="00000500000000000000" pitchFamily="2" charset="-79"/>
                  <a:cs typeface="Rubik" panose="00000500000000000000" pitchFamily="2" charset="-79"/>
                </a:rPr>
                <a:t> + H</a:t>
              </a:r>
              <a:r>
                <a:rPr lang="it-IT" baseline="-25000" dirty="0">
                  <a:latin typeface="Rubik" panose="00000500000000000000" pitchFamily="2" charset="-79"/>
                  <a:cs typeface="Rubik" panose="00000500000000000000" pitchFamily="2" charset="-79"/>
                </a:rPr>
                <a:t>2</a:t>
              </a:r>
              <a:r>
                <a:rPr lang="it-IT" dirty="0">
                  <a:latin typeface="Rubik" panose="00000500000000000000" pitchFamily="2" charset="-79"/>
                  <a:cs typeface="Rubik" panose="00000500000000000000" pitchFamily="2" charset="-79"/>
                </a:rPr>
                <a:t>O </a:t>
              </a: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9E14EF4-16CC-46F2-9A77-5C1BF666FE8B}"/>
              </a:ext>
            </a:extLst>
          </p:cNvPr>
          <p:cNvSpPr txBox="1"/>
          <p:nvPr/>
        </p:nvSpPr>
        <p:spPr>
          <a:xfrm>
            <a:off x="7166198" y="75850"/>
            <a:ext cx="4767676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2177" b="1" dirty="0">
                <a:solidFill>
                  <a:srgbClr val="FF0000"/>
                </a:solidFill>
                <a:latin typeface="HelveticaNeueLT Com 55 Roman" pitchFamily="34" charset="0"/>
                <a:cs typeface="Arial" charset="0"/>
              </a:rPr>
              <a:t>BIOSINTESI DEGLI ACIDI GRASSI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9B9B461-CF54-4588-88B6-070515243ADB}"/>
              </a:ext>
            </a:extLst>
          </p:cNvPr>
          <p:cNvGrpSpPr/>
          <p:nvPr/>
        </p:nvGrpSpPr>
        <p:grpSpPr>
          <a:xfrm>
            <a:off x="7259188" y="1891322"/>
            <a:ext cx="2239059" cy="1551215"/>
            <a:chOff x="7166198" y="1240971"/>
            <a:chExt cx="2239059" cy="1551215"/>
          </a:xfrm>
        </p:grpSpPr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B6361D58-C99D-43EC-8AAA-75AEE5E2619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282543" y="1894190"/>
              <a:ext cx="408214" cy="897996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8D5C53D2-A594-4C71-A01B-18E5030249DC}"/>
                </a:ext>
              </a:extLst>
            </p:cNvPr>
            <p:cNvSpPr txBox="1"/>
            <p:nvPr/>
          </p:nvSpPr>
          <p:spPr>
            <a:xfrm>
              <a:off x="7166198" y="1240971"/>
              <a:ext cx="2239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aseline="0" dirty="0">
                  <a:solidFill>
                    <a:schemeClr val="accent1">
                      <a:lumMod val="50000"/>
                    </a:schemeClr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si forma un nuovo legame C-C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96504ECC-E557-40CB-BFA9-3F197F31DB63}"/>
              </a:ext>
            </a:extLst>
          </p:cNvPr>
          <p:cNvGrpSpPr/>
          <p:nvPr/>
        </p:nvGrpSpPr>
        <p:grpSpPr>
          <a:xfrm>
            <a:off x="3350541" y="1230427"/>
            <a:ext cx="2826722" cy="1504479"/>
            <a:chOff x="2744554" y="1485287"/>
            <a:chExt cx="2826722" cy="1504479"/>
          </a:xfrm>
        </p:grpSpPr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60320D7E-B47A-4930-9B6B-4FC8EF06EB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43846" y="2110165"/>
              <a:ext cx="905229" cy="879601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9BFE54DF-3818-42CD-BEFC-F6609E8F8F4F}"/>
                </a:ext>
              </a:extLst>
            </p:cNvPr>
            <p:cNvSpPr txBox="1"/>
            <p:nvPr/>
          </p:nvSpPr>
          <p:spPr>
            <a:xfrm>
              <a:off x="2744554" y="1485287"/>
              <a:ext cx="28267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aseline="0" dirty="0">
                  <a:solidFill>
                    <a:srgbClr val="C0000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si idrolizza un legame </a:t>
              </a:r>
              <a:r>
                <a:rPr lang="it-IT" baseline="0" dirty="0" err="1">
                  <a:solidFill>
                    <a:srgbClr val="C0000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fosfoanidride</a:t>
              </a:r>
              <a:endParaRPr lang="it-IT" baseline="0" dirty="0">
                <a:solidFill>
                  <a:srgbClr val="C00000"/>
                </a:solidFill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2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fld id="{0004AA74-5A22-416A-8014-EA82AB745332}" type="slidenum">
              <a:rPr lang="it-IT">
                <a:solidFill>
                  <a:srgbClr val="000000"/>
                </a:solidFill>
                <a:latin typeface="Arial"/>
                <a:cs typeface="Arial" charset="0"/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586109" y="207738"/>
            <a:ext cx="4767676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2177" b="1" dirty="0">
                <a:solidFill>
                  <a:srgbClr val="FF0000"/>
                </a:solidFill>
                <a:latin typeface="HelveticaNeueLT Com 55 Roman" pitchFamily="34" charset="0"/>
                <a:cs typeface="Arial" charset="0"/>
              </a:rPr>
              <a:t>BIOSINTESI DEGLI ACIDI GRASSI</a:t>
            </a: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/>
          </p:nvPr>
        </p:nvGraphicFramePr>
        <p:xfrm>
          <a:off x="2762463" y="832757"/>
          <a:ext cx="5982967" cy="260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MDLDrawObject Class" r:id="rId3" imgW="5267376" imgH="2295473" progId="MDLDrawOLE.MDLDrawObject.1">
                  <p:embed/>
                </p:oleObj>
              </mc:Choice>
              <mc:Fallback>
                <p:oleObj name="MDLDrawObject Class" r:id="rId3" imgW="5267376" imgH="2295473" progId="MDLDrawOLE.MDLDrawObject.1">
                  <p:embed/>
                  <p:pic>
                    <p:nvPicPr>
                      <p:cNvPr id="8" name="Oggetto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2463" y="832757"/>
                        <a:ext cx="5982967" cy="2607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850571" y="3783429"/>
            <a:ext cx="8831284" cy="212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AcetilCoA</a:t>
            </a: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e </a:t>
            </a:r>
            <a:r>
              <a:rPr lang="it-IT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MalonilCoA</a:t>
            </a: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vengono trasformati in </a:t>
            </a:r>
            <a:r>
              <a:rPr lang="it-IT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Acetil</a:t>
            </a: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-ACP e </a:t>
            </a:r>
            <a:r>
              <a:rPr lang="it-IT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Malonil</a:t>
            </a: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-ACP, ove ACP è una proteina chiamata </a:t>
            </a:r>
            <a:r>
              <a:rPr lang="it-IT" b="1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Acyl</a:t>
            </a:r>
            <a:r>
              <a:rPr lang="it-IT" b="1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Carrier </a:t>
            </a:r>
            <a:r>
              <a:rPr lang="it-IT" b="1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Protein</a:t>
            </a: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; anche in questo caso è presente un legame C-S ad alta energia simile a quello presente nel Coenzima A.</a:t>
            </a:r>
          </a:p>
          <a:p>
            <a:pPr algn="just" defTabSz="82936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Questa proteina fa parte, insieme a 6 enzimi, di un complesso </a:t>
            </a:r>
            <a:r>
              <a:rPr lang="it-IT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multienzimatico</a:t>
            </a: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chiamato </a:t>
            </a:r>
            <a:r>
              <a:rPr lang="it-IT" b="1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acido grasso </a:t>
            </a:r>
            <a:r>
              <a:rPr lang="it-IT" b="1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sintasi</a:t>
            </a: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, responsabile dell’intero processo di sintesi.</a:t>
            </a:r>
          </a:p>
        </p:txBody>
      </p:sp>
    </p:spTree>
    <p:extLst>
      <p:ext uri="{BB962C8B-B14F-4D97-AF65-F5344CB8AC3E}">
        <p14:creationId xmlns:p14="http://schemas.microsoft.com/office/powerpoint/2010/main" val="323539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fld id="{0004AA74-5A22-416A-8014-EA82AB745332}" type="slidenum">
              <a:rPr lang="it-IT">
                <a:solidFill>
                  <a:srgbClr val="000000"/>
                </a:solidFill>
                <a:latin typeface="Arial"/>
                <a:cs typeface="Arial" charset="0"/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/>
          </p:nvPr>
        </p:nvGraphicFramePr>
        <p:xfrm>
          <a:off x="942258" y="544684"/>
          <a:ext cx="7795342" cy="115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MDLDrawObject Class" r:id="rId3" imgW="7248576" imgH="1076408" progId="MDLDrawOLE.MDLDrawObject.1">
                  <p:embed/>
                </p:oleObj>
              </mc:Choice>
              <mc:Fallback>
                <p:oleObj name="MDLDrawObject Class" r:id="rId3" imgW="7248576" imgH="1076408" progId="MDLDrawOLE.MDLDrawObject.1">
                  <p:embed/>
                  <p:pic>
                    <p:nvPicPr>
                      <p:cNvPr id="3" name="Oggetto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2258" y="544684"/>
                        <a:ext cx="7795342" cy="115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/>
          </p:nvPr>
        </p:nvGraphicFramePr>
        <p:xfrm>
          <a:off x="1027113" y="2219773"/>
          <a:ext cx="6132512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MDLDrawObject Class" r:id="rId5" imgW="5724576" imgH="914299" progId="MDLDrawOLE.MDLDrawObject.1">
                  <p:embed/>
                </p:oleObj>
              </mc:Choice>
              <mc:Fallback>
                <p:oleObj name="MDLDrawObject Class" r:id="rId5" imgW="5724576" imgH="914299" progId="MDLDrawOLE.MDLDrawObject.1">
                  <p:embed/>
                  <p:pic>
                    <p:nvPicPr>
                      <p:cNvPr id="6" name="Oggetto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7113" y="2219773"/>
                        <a:ext cx="6132512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/>
          </p:nvPr>
        </p:nvGraphicFramePr>
        <p:xfrm>
          <a:off x="923098" y="3694823"/>
          <a:ext cx="6179831" cy="1045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MDLDrawObject Class" r:id="rId7" imgW="5743457" imgH="971577" progId="MDLDrawOLE.MDLDrawObject.1">
                  <p:embed/>
                </p:oleObj>
              </mc:Choice>
              <mc:Fallback>
                <p:oleObj name="MDLDrawObject Class" r:id="rId7" imgW="5743457" imgH="971577" progId="MDLDrawOLE.MDLDrawObject.1">
                  <p:embed/>
                  <p:pic>
                    <p:nvPicPr>
                      <p:cNvPr id="7" name="Oggetto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3098" y="3694823"/>
                        <a:ext cx="6179831" cy="1045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/>
          </p:nvPr>
        </p:nvGraphicFramePr>
        <p:xfrm>
          <a:off x="942258" y="4962805"/>
          <a:ext cx="5923538" cy="977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MDLDrawObject Class" r:id="rId9" imgW="5657951" imgH="933482" progId="MDLDrawOLE.MDLDrawObject.1">
                  <p:embed/>
                </p:oleObj>
              </mc:Choice>
              <mc:Fallback>
                <p:oleObj name="MDLDrawObject Class" r:id="rId9" imgW="5657951" imgH="933482" progId="MDLDrawOLE.MDLDrawObject.1">
                  <p:embed/>
                  <p:pic>
                    <p:nvPicPr>
                      <p:cNvPr id="8" name="Oggetto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2258" y="4962805"/>
                        <a:ext cx="5923538" cy="977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41C48A-091A-4BD5-9451-D1729D3BF1CC}"/>
              </a:ext>
            </a:extLst>
          </p:cNvPr>
          <p:cNvSpPr txBox="1"/>
          <p:nvPr/>
        </p:nvSpPr>
        <p:spPr>
          <a:xfrm>
            <a:off x="9066409" y="544684"/>
            <a:ext cx="2673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0" dirty="0">
                <a:solidFill>
                  <a:srgbClr val="FF00FF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il </a:t>
            </a:r>
            <a:r>
              <a:rPr lang="it-IT" baseline="0" dirty="0" err="1">
                <a:solidFill>
                  <a:srgbClr val="FF00FF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malonilCoA</a:t>
            </a:r>
            <a:r>
              <a:rPr lang="it-IT" baseline="0" dirty="0">
                <a:solidFill>
                  <a:srgbClr val="FF00FF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perde la CO</a:t>
            </a:r>
            <a:r>
              <a:rPr lang="it-IT" baseline="-25000" dirty="0">
                <a:solidFill>
                  <a:srgbClr val="FF00FF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</a:t>
            </a:r>
            <a:r>
              <a:rPr lang="it-IT" baseline="0" dirty="0">
                <a:solidFill>
                  <a:srgbClr val="FF00FF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appena acquistata e usa l’energia del legame C-S per formare un legame C-C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C1D3311-CB39-472D-B82C-059100887F2C}"/>
              </a:ext>
            </a:extLst>
          </p:cNvPr>
          <p:cNvCxnSpPr/>
          <p:nvPr/>
        </p:nvCxnSpPr>
        <p:spPr bwMode="auto">
          <a:xfrm flipH="1">
            <a:off x="1616529" y="917538"/>
            <a:ext cx="195943" cy="372389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6B09DFA-3175-4859-95BA-4425BB9E08ED}"/>
              </a:ext>
            </a:extLst>
          </p:cNvPr>
          <p:cNvCxnSpPr/>
          <p:nvPr/>
        </p:nvCxnSpPr>
        <p:spPr bwMode="auto">
          <a:xfrm flipH="1">
            <a:off x="7102929" y="767443"/>
            <a:ext cx="114300" cy="356060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FFACEB5-CE8B-41DE-A7F6-F60DC9BCDACE}"/>
              </a:ext>
            </a:extLst>
          </p:cNvPr>
          <p:cNvSpPr txBox="1"/>
          <p:nvPr/>
        </p:nvSpPr>
        <p:spPr>
          <a:xfrm>
            <a:off x="9066409" y="2174041"/>
            <a:ext cx="2673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0" dirty="0">
                <a:solidFill>
                  <a:srgbClr val="00B05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il gruppo C=O dell’acetile appena</a:t>
            </a:r>
            <a:r>
              <a:rPr lang="it-IT" dirty="0">
                <a:solidFill>
                  <a:srgbClr val="00B05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introdotto viene ridotto a CH-OH dal NADPH</a:t>
            </a:r>
            <a:endParaRPr lang="it-IT" baseline="0" dirty="0">
              <a:solidFill>
                <a:srgbClr val="00B050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6AAAEFA-53F0-4796-A54A-4B83413C7A3E}"/>
              </a:ext>
            </a:extLst>
          </p:cNvPr>
          <p:cNvSpPr txBox="1"/>
          <p:nvPr/>
        </p:nvSpPr>
        <p:spPr>
          <a:xfrm>
            <a:off x="9066409" y="3762731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0" dirty="0">
                <a:solidFill>
                  <a:srgbClr val="00B0F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perdita di acqua per formare un legame C=C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6EA6C89-D19D-4D1D-ACA6-B3755506AF1B}"/>
              </a:ext>
            </a:extLst>
          </p:cNvPr>
          <p:cNvSpPr txBox="1"/>
          <p:nvPr/>
        </p:nvSpPr>
        <p:spPr>
          <a:xfrm>
            <a:off x="9066409" y="4805302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0" dirty="0">
                <a:solidFill>
                  <a:srgbClr val="BE8532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riduzione del legame C=C ad opera di NADPH</a:t>
            </a:r>
          </a:p>
        </p:txBody>
      </p:sp>
    </p:spTree>
    <p:extLst>
      <p:ext uri="{BB962C8B-B14F-4D97-AF65-F5344CB8AC3E}">
        <p14:creationId xmlns:p14="http://schemas.microsoft.com/office/powerpoint/2010/main" val="10897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6E60AC87-75BE-419B-ABB0-8218615557E3}"/>
              </a:ext>
            </a:extLst>
          </p:cNvPr>
          <p:cNvSpPr/>
          <p:nvPr/>
        </p:nvSpPr>
        <p:spPr bwMode="auto">
          <a:xfrm>
            <a:off x="441856" y="1484636"/>
            <a:ext cx="587829" cy="287386"/>
          </a:xfrm>
          <a:prstGeom prst="rect">
            <a:avLst/>
          </a:prstGeom>
          <a:solidFill>
            <a:schemeClr val="bg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HelveticaNeueLT Com 55 Roman" pitchFamily="34" charset="0"/>
              <a:cs typeface="Arial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D71B74A-6AD3-4D34-90BC-C54931DF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084CDDB-CC37-4DD4-9209-9260A6753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856" y="832756"/>
            <a:ext cx="160486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A9B40EF-8C4F-41EC-B023-7571B7AF0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3287" y="1084665"/>
            <a:ext cx="16147798" cy="5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653FB2E-9E43-4514-8BCD-C2C788AB3DB1}"/>
              </a:ext>
            </a:extLst>
          </p:cNvPr>
          <p:cNvCxnSpPr>
            <a:cxnSpLocks/>
          </p:cNvCxnSpPr>
          <p:nvPr/>
        </p:nvCxnSpPr>
        <p:spPr bwMode="auto">
          <a:xfrm flipV="1">
            <a:off x="3334469" y="1171716"/>
            <a:ext cx="819077" cy="349085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7">
            <a:extLst>
              <a:ext uri="{FF2B5EF4-FFF2-40B4-BE49-F238E27FC236}">
                <a16:creationId xmlns:a16="http://schemas.microsoft.com/office/drawing/2014/main" id="{AAF24AF1-F33D-4B04-9827-020F0A761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655" y="-263537"/>
            <a:ext cx="282341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BABFB4E4-C99E-4B3B-A3D0-4182B1E95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04" y="3247675"/>
            <a:ext cx="229353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CEB435FE-B12D-47CF-BA3D-1EA73516A82F}"/>
              </a:ext>
            </a:extLst>
          </p:cNvPr>
          <p:cNvGrpSpPr/>
          <p:nvPr/>
        </p:nvGrpSpPr>
        <p:grpSpPr>
          <a:xfrm>
            <a:off x="587468" y="532037"/>
            <a:ext cx="3103874" cy="2581838"/>
            <a:chOff x="587468" y="532037"/>
            <a:chExt cx="3103874" cy="2581838"/>
          </a:xfrm>
        </p:grpSpPr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84482E8D-DF72-4192-9E6C-CD2E3A3B3DDA}"/>
                </a:ext>
              </a:extLst>
            </p:cNvPr>
            <p:cNvSpPr/>
            <p:nvPr/>
          </p:nvSpPr>
          <p:spPr bwMode="auto">
            <a:xfrm>
              <a:off x="587468" y="1350744"/>
              <a:ext cx="349782" cy="1731271"/>
            </a:xfrm>
            <a:custGeom>
              <a:avLst/>
              <a:gdLst>
                <a:gd name="connsiteX0" fmla="*/ 235420 w 349782"/>
                <a:gd name="connsiteY0" fmla="*/ 0 h 1731271"/>
                <a:gd name="connsiteX1" fmla="*/ 235420 w 349782"/>
                <a:gd name="connsiteY1" fmla="*/ 359229 h 1731271"/>
                <a:gd name="connsiteX2" fmla="*/ 219092 w 349782"/>
                <a:gd name="connsiteY2" fmla="*/ 653143 h 1731271"/>
                <a:gd name="connsiteX3" fmla="*/ 153778 w 349782"/>
                <a:gd name="connsiteY3" fmla="*/ 751115 h 1731271"/>
                <a:gd name="connsiteX4" fmla="*/ 219092 w 349782"/>
                <a:gd name="connsiteY4" fmla="*/ 1338943 h 1731271"/>
                <a:gd name="connsiteX5" fmla="*/ 235420 w 349782"/>
                <a:gd name="connsiteY5" fmla="*/ 1387929 h 1731271"/>
                <a:gd name="connsiteX6" fmla="*/ 284406 w 349782"/>
                <a:gd name="connsiteY6" fmla="*/ 1404258 h 1731271"/>
                <a:gd name="connsiteX7" fmla="*/ 333392 w 349782"/>
                <a:gd name="connsiteY7" fmla="*/ 1436915 h 1731271"/>
                <a:gd name="connsiteX8" fmla="*/ 349720 w 349782"/>
                <a:gd name="connsiteY8" fmla="*/ 1485900 h 1731271"/>
                <a:gd name="connsiteX9" fmla="*/ 284406 w 349782"/>
                <a:gd name="connsiteY9" fmla="*/ 1665515 h 1731271"/>
                <a:gd name="connsiteX10" fmla="*/ 235420 w 349782"/>
                <a:gd name="connsiteY10" fmla="*/ 1681843 h 1731271"/>
                <a:gd name="connsiteX11" fmla="*/ 6820 w 349782"/>
                <a:gd name="connsiteY11" fmla="*/ 1698172 h 1731271"/>
                <a:gd name="connsiteX12" fmla="*/ 6820 w 349782"/>
                <a:gd name="connsiteY12" fmla="*/ 1649186 h 173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782" h="1731271">
                  <a:moveTo>
                    <a:pt x="235420" y="0"/>
                  </a:moveTo>
                  <a:cubicBezTo>
                    <a:pt x="266398" y="185862"/>
                    <a:pt x="253014" y="60128"/>
                    <a:pt x="235420" y="359229"/>
                  </a:cubicBezTo>
                  <a:cubicBezTo>
                    <a:pt x="229658" y="457182"/>
                    <a:pt x="239104" y="557083"/>
                    <a:pt x="219092" y="653143"/>
                  </a:cubicBezTo>
                  <a:cubicBezTo>
                    <a:pt x="211087" y="691567"/>
                    <a:pt x="153778" y="751115"/>
                    <a:pt x="153778" y="751115"/>
                  </a:cubicBezTo>
                  <a:cubicBezTo>
                    <a:pt x="187622" y="1309546"/>
                    <a:pt x="86619" y="1140236"/>
                    <a:pt x="219092" y="1338943"/>
                  </a:cubicBezTo>
                  <a:cubicBezTo>
                    <a:pt x="224535" y="1355272"/>
                    <a:pt x="223249" y="1375758"/>
                    <a:pt x="235420" y="1387929"/>
                  </a:cubicBezTo>
                  <a:cubicBezTo>
                    <a:pt x="247591" y="1400100"/>
                    <a:pt x="269011" y="1396561"/>
                    <a:pt x="284406" y="1404258"/>
                  </a:cubicBezTo>
                  <a:cubicBezTo>
                    <a:pt x="301959" y="1413034"/>
                    <a:pt x="317063" y="1426029"/>
                    <a:pt x="333392" y="1436915"/>
                  </a:cubicBezTo>
                  <a:cubicBezTo>
                    <a:pt x="338835" y="1453243"/>
                    <a:pt x="349720" y="1468688"/>
                    <a:pt x="349720" y="1485900"/>
                  </a:cubicBezTo>
                  <a:cubicBezTo>
                    <a:pt x="349720" y="1575963"/>
                    <a:pt x="354322" y="1618905"/>
                    <a:pt x="284406" y="1665515"/>
                  </a:cubicBezTo>
                  <a:cubicBezTo>
                    <a:pt x="270085" y="1675062"/>
                    <a:pt x="251749" y="1676400"/>
                    <a:pt x="235420" y="1681843"/>
                  </a:cubicBezTo>
                  <a:cubicBezTo>
                    <a:pt x="153622" y="1736375"/>
                    <a:pt x="153260" y="1751423"/>
                    <a:pt x="6820" y="1698172"/>
                  </a:cubicBezTo>
                  <a:cubicBezTo>
                    <a:pt x="-8526" y="1692592"/>
                    <a:pt x="6820" y="1665515"/>
                    <a:pt x="6820" y="1649186"/>
                  </a:cubicBezTo>
                </a:path>
              </a:pathLst>
            </a:custGeom>
            <a:noFill/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HelveticaNeueLT Com 55 Roman" pitchFamily="34" charset="0"/>
                <a:cs typeface="Arial" charset="0"/>
              </a:endParaRPr>
            </a:p>
          </p:txBody>
        </p: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62F7EB4A-4AAC-4452-BFD8-8C567C361D1E}"/>
                </a:ext>
              </a:extLst>
            </p:cNvPr>
            <p:cNvCxnSpPr>
              <a:stCxn id="4" idx="1"/>
            </p:cNvCxnSpPr>
            <p:nvPr/>
          </p:nvCxnSpPr>
          <p:spPr bwMode="auto">
            <a:xfrm flipV="1">
              <a:off x="822888" y="1628330"/>
              <a:ext cx="212272" cy="81643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7361433A-7F6A-471E-8165-EDEF4C3887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2359" y="2657031"/>
              <a:ext cx="739870" cy="230794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6" name="Oggetto 25">
              <a:extLst>
                <a:ext uri="{FF2B5EF4-FFF2-40B4-BE49-F238E27FC236}">
                  <a16:creationId xmlns:a16="http://schemas.microsoft.com/office/drawing/2014/main" id="{9516CDF5-0E6E-4D34-999C-7B04B4238178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948073" y="532037"/>
            <a:ext cx="1676400" cy="1279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7" name="ChemSketch" r:id="rId3" imgW="725424" imgH="548640" progId="ACD.ChemSketch.20">
                    <p:embed/>
                  </p:oleObj>
                </mc:Choice>
                <mc:Fallback>
                  <p:oleObj name="ChemSketch" r:id="rId3" imgW="725424" imgH="548640" progId="ACD.ChemSketch.20">
                    <p:embed/>
                    <p:pic>
                      <p:nvPicPr>
                        <p:cNvPr id="26" name="Oggetto 25">
                          <a:extLst>
                            <a:ext uri="{FF2B5EF4-FFF2-40B4-BE49-F238E27FC236}">
                              <a16:creationId xmlns:a16="http://schemas.microsoft.com/office/drawing/2014/main" id="{9516CDF5-0E6E-4D34-999C-7B04B423817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8073" y="532037"/>
                          <a:ext cx="1676400" cy="127935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ggetto 27">
              <a:extLst>
                <a:ext uri="{FF2B5EF4-FFF2-40B4-BE49-F238E27FC236}">
                  <a16:creationId xmlns:a16="http://schemas.microsoft.com/office/drawing/2014/main" id="{CD58D761-12A8-43CA-A213-E1200D6C83F1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399914" y="1865865"/>
            <a:ext cx="2291428" cy="12480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8" name="ChemSketch" r:id="rId5" imgW="1066800" imgH="582168" progId="ACD.ChemSketch.20">
                    <p:embed/>
                  </p:oleObj>
                </mc:Choice>
                <mc:Fallback>
                  <p:oleObj name="ChemSketch" r:id="rId5" imgW="1066800" imgH="582168" progId="ACD.ChemSketch.20">
                    <p:embed/>
                    <p:pic>
                      <p:nvPicPr>
                        <p:cNvPr id="28" name="Oggetto 27">
                          <a:extLst>
                            <a:ext uri="{FF2B5EF4-FFF2-40B4-BE49-F238E27FC236}">
                              <a16:creationId xmlns:a16="http://schemas.microsoft.com/office/drawing/2014/main" id="{CD58D761-12A8-43CA-A213-E1200D6C83F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9914" y="1865865"/>
                          <a:ext cx="2291428" cy="124801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Rectangle 11">
            <a:extLst>
              <a:ext uri="{FF2B5EF4-FFF2-40B4-BE49-F238E27FC236}">
                <a16:creationId xmlns:a16="http://schemas.microsoft.com/office/drawing/2014/main" id="{6B5BBA0C-B22A-42FA-A3C5-280C622F3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549" y="874756"/>
            <a:ext cx="249787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74C40623-4706-4996-91BE-7E832F46E848}"/>
              </a:ext>
            </a:extLst>
          </p:cNvPr>
          <p:cNvGrpSpPr/>
          <p:nvPr/>
        </p:nvGrpSpPr>
        <p:grpSpPr>
          <a:xfrm>
            <a:off x="4401338" y="389732"/>
            <a:ext cx="4789488" cy="1731271"/>
            <a:chOff x="5171110" y="850400"/>
            <a:chExt cx="4789488" cy="1731271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CE15C996-CAC8-4814-87F2-BC30C11AC175}"/>
                </a:ext>
              </a:extLst>
            </p:cNvPr>
            <p:cNvSpPr/>
            <p:nvPr/>
          </p:nvSpPr>
          <p:spPr bwMode="auto">
            <a:xfrm>
              <a:off x="5171110" y="850400"/>
              <a:ext cx="349782" cy="1731271"/>
            </a:xfrm>
            <a:custGeom>
              <a:avLst/>
              <a:gdLst>
                <a:gd name="connsiteX0" fmla="*/ 235420 w 349782"/>
                <a:gd name="connsiteY0" fmla="*/ 0 h 1731271"/>
                <a:gd name="connsiteX1" fmla="*/ 235420 w 349782"/>
                <a:gd name="connsiteY1" fmla="*/ 359229 h 1731271"/>
                <a:gd name="connsiteX2" fmla="*/ 219092 w 349782"/>
                <a:gd name="connsiteY2" fmla="*/ 653143 h 1731271"/>
                <a:gd name="connsiteX3" fmla="*/ 153778 w 349782"/>
                <a:gd name="connsiteY3" fmla="*/ 751115 h 1731271"/>
                <a:gd name="connsiteX4" fmla="*/ 219092 w 349782"/>
                <a:gd name="connsiteY4" fmla="*/ 1338943 h 1731271"/>
                <a:gd name="connsiteX5" fmla="*/ 235420 w 349782"/>
                <a:gd name="connsiteY5" fmla="*/ 1387929 h 1731271"/>
                <a:gd name="connsiteX6" fmla="*/ 284406 w 349782"/>
                <a:gd name="connsiteY6" fmla="*/ 1404258 h 1731271"/>
                <a:gd name="connsiteX7" fmla="*/ 333392 w 349782"/>
                <a:gd name="connsiteY7" fmla="*/ 1436915 h 1731271"/>
                <a:gd name="connsiteX8" fmla="*/ 349720 w 349782"/>
                <a:gd name="connsiteY8" fmla="*/ 1485900 h 1731271"/>
                <a:gd name="connsiteX9" fmla="*/ 284406 w 349782"/>
                <a:gd name="connsiteY9" fmla="*/ 1665515 h 1731271"/>
                <a:gd name="connsiteX10" fmla="*/ 235420 w 349782"/>
                <a:gd name="connsiteY10" fmla="*/ 1681843 h 1731271"/>
                <a:gd name="connsiteX11" fmla="*/ 6820 w 349782"/>
                <a:gd name="connsiteY11" fmla="*/ 1698172 h 1731271"/>
                <a:gd name="connsiteX12" fmla="*/ 6820 w 349782"/>
                <a:gd name="connsiteY12" fmla="*/ 1649186 h 173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782" h="1731271">
                  <a:moveTo>
                    <a:pt x="235420" y="0"/>
                  </a:moveTo>
                  <a:cubicBezTo>
                    <a:pt x="266398" y="185862"/>
                    <a:pt x="253014" y="60128"/>
                    <a:pt x="235420" y="359229"/>
                  </a:cubicBezTo>
                  <a:cubicBezTo>
                    <a:pt x="229658" y="457182"/>
                    <a:pt x="239104" y="557083"/>
                    <a:pt x="219092" y="653143"/>
                  </a:cubicBezTo>
                  <a:cubicBezTo>
                    <a:pt x="211087" y="691567"/>
                    <a:pt x="153778" y="751115"/>
                    <a:pt x="153778" y="751115"/>
                  </a:cubicBezTo>
                  <a:cubicBezTo>
                    <a:pt x="187622" y="1309546"/>
                    <a:pt x="86619" y="1140236"/>
                    <a:pt x="219092" y="1338943"/>
                  </a:cubicBezTo>
                  <a:cubicBezTo>
                    <a:pt x="224535" y="1355272"/>
                    <a:pt x="223249" y="1375758"/>
                    <a:pt x="235420" y="1387929"/>
                  </a:cubicBezTo>
                  <a:cubicBezTo>
                    <a:pt x="247591" y="1400100"/>
                    <a:pt x="269011" y="1396561"/>
                    <a:pt x="284406" y="1404258"/>
                  </a:cubicBezTo>
                  <a:cubicBezTo>
                    <a:pt x="301959" y="1413034"/>
                    <a:pt x="317063" y="1426029"/>
                    <a:pt x="333392" y="1436915"/>
                  </a:cubicBezTo>
                  <a:cubicBezTo>
                    <a:pt x="338835" y="1453243"/>
                    <a:pt x="349720" y="1468688"/>
                    <a:pt x="349720" y="1485900"/>
                  </a:cubicBezTo>
                  <a:cubicBezTo>
                    <a:pt x="349720" y="1575963"/>
                    <a:pt x="354322" y="1618905"/>
                    <a:pt x="284406" y="1665515"/>
                  </a:cubicBezTo>
                  <a:cubicBezTo>
                    <a:pt x="270085" y="1675062"/>
                    <a:pt x="251749" y="1676400"/>
                    <a:pt x="235420" y="1681843"/>
                  </a:cubicBezTo>
                  <a:cubicBezTo>
                    <a:pt x="153622" y="1736375"/>
                    <a:pt x="153260" y="1751423"/>
                    <a:pt x="6820" y="1698172"/>
                  </a:cubicBezTo>
                  <a:cubicBezTo>
                    <a:pt x="-8526" y="1692592"/>
                    <a:pt x="6820" y="1665515"/>
                    <a:pt x="6820" y="1649186"/>
                  </a:cubicBezTo>
                </a:path>
              </a:pathLst>
            </a:custGeom>
            <a:noFill/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HelveticaNeueLT Com 55 Roman" pitchFamily="34" charset="0"/>
                <a:cs typeface="Arial" charset="0"/>
              </a:endParaRPr>
            </a:p>
          </p:txBody>
        </p: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65FBBA57-D267-4F6D-A28B-D06D33040C74}"/>
                </a:ext>
              </a:extLst>
            </p:cNvPr>
            <p:cNvCxnSpPr>
              <a:stCxn id="19" idx="1"/>
            </p:cNvCxnSpPr>
            <p:nvPr/>
          </p:nvCxnSpPr>
          <p:spPr bwMode="auto">
            <a:xfrm flipV="1">
              <a:off x="5406530" y="1127986"/>
              <a:ext cx="212272" cy="81643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DD6AE3C7-2A18-4D43-9A26-BDFC157BDF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46001" y="2156687"/>
              <a:ext cx="386887" cy="37322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D83073DD-F1C4-4257-A4A6-BB76A929C4CF}"/>
                </a:ext>
              </a:extLst>
            </p:cNvPr>
            <p:cNvSpPr txBox="1"/>
            <p:nvPr/>
          </p:nvSpPr>
          <p:spPr>
            <a:xfrm>
              <a:off x="5586067" y="887942"/>
              <a:ext cx="653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aseline="0" dirty="0"/>
                <a:t>SH</a:t>
              </a:r>
            </a:p>
          </p:txBody>
        </p:sp>
        <p:graphicFrame>
          <p:nvGraphicFramePr>
            <p:cNvPr id="33" name="Oggetto 32">
              <a:extLst>
                <a:ext uri="{FF2B5EF4-FFF2-40B4-BE49-F238E27FC236}">
                  <a16:creationId xmlns:a16="http://schemas.microsoft.com/office/drawing/2014/main" id="{6F521054-0CFB-4110-B396-4FB5B516433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666504" y="1119669"/>
            <a:ext cx="2459512" cy="1219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9" name="ChemSketch" r:id="rId7" imgW="1173480" imgH="582168" progId="ACD.ChemSketch.20">
                    <p:embed/>
                  </p:oleObj>
                </mc:Choice>
                <mc:Fallback>
                  <p:oleObj name="ChemSketch" r:id="rId7" imgW="1173480" imgH="582168" progId="ACD.ChemSketch.20">
                    <p:embed/>
                    <p:pic>
                      <p:nvPicPr>
                        <p:cNvPr id="33" name="Oggetto 32">
                          <a:extLst>
                            <a:ext uri="{FF2B5EF4-FFF2-40B4-BE49-F238E27FC236}">
                              <a16:creationId xmlns:a16="http://schemas.microsoft.com/office/drawing/2014/main" id="{6F521054-0CFB-4110-B396-4FB5B516433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6504" y="1119669"/>
                          <a:ext cx="2459512" cy="121975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2056A7D0-A974-4F8F-B788-EC8FFB3344AF}"/>
                </a:ext>
              </a:extLst>
            </p:cNvPr>
            <p:cNvSpPr txBox="1"/>
            <p:nvPr/>
          </p:nvSpPr>
          <p:spPr>
            <a:xfrm>
              <a:off x="8692865" y="1368849"/>
              <a:ext cx="1267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aseline="0" dirty="0"/>
                <a:t>+  </a:t>
              </a:r>
              <a:r>
                <a:rPr lang="it-IT" sz="2400" baseline="0" dirty="0">
                  <a:solidFill>
                    <a:srgbClr val="00B050"/>
                  </a:solidFill>
                </a:rPr>
                <a:t>CO</a:t>
              </a:r>
              <a:r>
                <a:rPr lang="it-IT" sz="2400" baseline="-25000" dirty="0">
                  <a:solidFill>
                    <a:srgbClr val="00B050"/>
                  </a:solidFill>
                </a:rPr>
                <a:t>2</a:t>
              </a:r>
              <a:endParaRPr lang="it-IT" sz="2400" baseline="-25000" dirty="0"/>
            </a:p>
          </p:txBody>
        </p:sp>
      </p:grp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EA9DC593-BD89-4CB1-B97E-C8F4FFE46A66}"/>
              </a:ext>
            </a:extLst>
          </p:cNvPr>
          <p:cNvCxnSpPr>
            <a:cxnSpLocks/>
          </p:cNvCxnSpPr>
          <p:nvPr/>
        </p:nvCxnSpPr>
        <p:spPr bwMode="auto">
          <a:xfrm>
            <a:off x="7747029" y="1765872"/>
            <a:ext cx="832757" cy="564605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D88B62E0-253C-4345-9601-79F13EA5D701}"/>
              </a:ext>
            </a:extLst>
          </p:cNvPr>
          <p:cNvGrpSpPr/>
          <p:nvPr/>
        </p:nvGrpSpPr>
        <p:grpSpPr>
          <a:xfrm>
            <a:off x="4841956" y="3009900"/>
            <a:ext cx="3068557" cy="2440094"/>
            <a:chOff x="7383680" y="2931052"/>
            <a:chExt cx="3068557" cy="2440094"/>
          </a:xfrm>
        </p:grpSpPr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8E83B52B-1115-41B6-A721-ECBECFC74453}"/>
                </a:ext>
              </a:extLst>
            </p:cNvPr>
            <p:cNvSpPr/>
            <p:nvPr/>
          </p:nvSpPr>
          <p:spPr bwMode="auto">
            <a:xfrm>
              <a:off x="7383680" y="3639875"/>
              <a:ext cx="349782" cy="1731271"/>
            </a:xfrm>
            <a:custGeom>
              <a:avLst/>
              <a:gdLst>
                <a:gd name="connsiteX0" fmla="*/ 235420 w 349782"/>
                <a:gd name="connsiteY0" fmla="*/ 0 h 1731271"/>
                <a:gd name="connsiteX1" fmla="*/ 235420 w 349782"/>
                <a:gd name="connsiteY1" fmla="*/ 359229 h 1731271"/>
                <a:gd name="connsiteX2" fmla="*/ 219092 w 349782"/>
                <a:gd name="connsiteY2" fmla="*/ 653143 h 1731271"/>
                <a:gd name="connsiteX3" fmla="*/ 153778 w 349782"/>
                <a:gd name="connsiteY3" fmla="*/ 751115 h 1731271"/>
                <a:gd name="connsiteX4" fmla="*/ 219092 w 349782"/>
                <a:gd name="connsiteY4" fmla="*/ 1338943 h 1731271"/>
                <a:gd name="connsiteX5" fmla="*/ 235420 w 349782"/>
                <a:gd name="connsiteY5" fmla="*/ 1387929 h 1731271"/>
                <a:gd name="connsiteX6" fmla="*/ 284406 w 349782"/>
                <a:gd name="connsiteY6" fmla="*/ 1404258 h 1731271"/>
                <a:gd name="connsiteX7" fmla="*/ 333392 w 349782"/>
                <a:gd name="connsiteY7" fmla="*/ 1436915 h 1731271"/>
                <a:gd name="connsiteX8" fmla="*/ 349720 w 349782"/>
                <a:gd name="connsiteY8" fmla="*/ 1485900 h 1731271"/>
                <a:gd name="connsiteX9" fmla="*/ 284406 w 349782"/>
                <a:gd name="connsiteY9" fmla="*/ 1665515 h 1731271"/>
                <a:gd name="connsiteX10" fmla="*/ 235420 w 349782"/>
                <a:gd name="connsiteY10" fmla="*/ 1681843 h 1731271"/>
                <a:gd name="connsiteX11" fmla="*/ 6820 w 349782"/>
                <a:gd name="connsiteY11" fmla="*/ 1698172 h 1731271"/>
                <a:gd name="connsiteX12" fmla="*/ 6820 w 349782"/>
                <a:gd name="connsiteY12" fmla="*/ 1649186 h 173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782" h="1731271">
                  <a:moveTo>
                    <a:pt x="235420" y="0"/>
                  </a:moveTo>
                  <a:cubicBezTo>
                    <a:pt x="266398" y="185862"/>
                    <a:pt x="253014" y="60128"/>
                    <a:pt x="235420" y="359229"/>
                  </a:cubicBezTo>
                  <a:cubicBezTo>
                    <a:pt x="229658" y="457182"/>
                    <a:pt x="239104" y="557083"/>
                    <a:pt x="219092" y="653143"/>
                  </a:cubicBezTo>
                  <a:cubicBezTo>
                    <a:pt x="211087" y="691567"/>
                    <a:pt x="153778" y="751115"/>
                    <a:pt x="153778" y="751115"/>
                  </a:cubicBezTo>
                  <a:cubicBezTo>
                    <a:pt x="187622" y="1309546"/>
                    <a:pt x="86619" y="1140236"/>
                    <a:pt x="219092" y="1338943"/>
                  </a:cubicBezTo>
                  <a:cubicBezTo>
                    <a:pt x="224535" y="1355272"/>
                    <a:pt x="223249" y="1375758"/>
                    <a:pt x="235420" y="1387929"/>
                  </a:cubicBezTo>
                  <a:cubicBezTo>
                    <a:pt x="247591" y="1400100"/>
                    <a:pt x="269011" y="1396561"/>
                    <a:pt x="284406" y="1404258"/>
                  </a:cubicBezTo>
                  <a:cubicBezTo>
                    <a:pt x="301959" y="1413034"/>
                    <a:pt x="317063" y="1426029"/>
                    <a:pt x="333392" y="1436915"/>
                  </a:cubicBezTo>
                  <a:cubicBezTo>
                    <a:pt x="338835" y="1453243"/>
                    <a:pt x="349720" y="1468688"/>
                    <a:pt x="349720" y="1485900"/>
                  </a:cubicBezTo>
                  <a:cubicBezTo>
                    <a:pt x="349720" y="1575963"/>
                    <a:pt x="354322" y="1618905"/>
                    <a:pt x="284406" y="1665515"/>
                  </a:cubicBezTo>
                  <a:cubicBezTo>
                    <a:pt x="270085" y="1675062"/>
                    <a:pt x="251749" y="1676400"/>
                    <a:pt x="235420" y="1681843"/>
                  </a:cubicBezTo>
                  <a:cubicBezTo>
                    <a:pt x="153622" y="1736375"/>
                    <a:pt x="153260" y="1751423"/>
                    <a:pt x="6820" y="1698172"/>
                  </a:cubicBezTo>
                  <a:cubicBezTo>
                    <a:pt x="-8526" y="1692592"/>
                    <a:pt x="6820" y="1665515"/>
                    <a:pt x="6820" y="1649186"/>
                  </a:cubicBezTo>
                </a:path>
              </a:pathLst>
            </a:custGeom>
            <a:noFill/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HelveticaNeueLT Com 55 Roman" pitchFamily="34" charset="0"/>
                <a:cs typeface="Arial" charset="0"/>
              </a:endParaRPr>
            </a:p>
          </p:txBody>
        </p: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DE936626-9488-466D-A6D3-D06622868069}"/>
                </a:ext>
              </a:extLst>
            </p:cNvPr>
            <p:cNvCxnSpPr>
              <a:stCxn id="37" idx="1"/>
            </p:cNvCxnSpPr>
            <p:nvPr/>
          </p:nvCxnSpPr>
          <p:spPr bwMode="auto">
            <a:xfrm flipV="1">
              <a:off x="7619100" y="3917461"/>
              <a:ext cx="212272" cy="81643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5348544C-4C30-4DCD-BC9E-9EA653D78B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04787" y="5001571"/>
              <a:ext cx="386887" cy="37322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F747B93E-48F0-44D3-8EA4-BB3F85EF1D52}"/>
                </a:ext>
              </a:extLst>
            </p:cNvPr>
            <p:cNvSpPr txBox="1"/>
            <p:nvPr/>
          </p:nvSpPr>
          <p:spPr>
            <a:xfrm>
              <a:off x="7954569" y="4833504"/>
              <a:ext cx="653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aseline="0" dirty="0"/>
                <a:t>SH</a:t>
              </a:r>
            </a:p>
          </p:txBody>
        </p:sp>
        <p:graphicFrame>
          <p:nvGraphicFramePr>
            <p:cNvPr id="41" name="Oggetto 40">
              <a:extLst>
                <a:ext uri="{FF2B5EF4-FFF2-40B4-BE49-F238E27FC236}">
                  <a16:creationId xmlns:a16="http://schemas.microsoft.com/office/drawing/2014/main" id="{7FF25D27-05A9-4C5B-8D18-AD0DDA2369C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0766249"/>
                </p:ext>
              </p:extLst>
            </p:nvPr>
          </p:nvGraphicFramePr>
          <p:xfrm>
            <a:off x="7772537" y="2931052"/>
            <a:ext cx="2679700" cy="1192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0" name="ChemSketch" r:id="rId9" imgW="1277280" imgH="569880" progId="ACD.ChemSketch.20">
                    <p:embed/>
                  </p:oleObj>
                </mc:Choice>
                <mc:Fallback>
                  <p:oleObj name="ChemSketch" r:id="rId9" imgW="1277280" imgH="569880" progId="ACD.ChemSketch.20">
                    <p:embed/>
                    <p:pic>
                      <p:nvPicPr>
                        <p:cNvPr id="41" name="Oggetto 40">
                          <a:extLst>
                            <a:ext uri="{FF2B5EF4-FFF2-40B4-BE49-F238E27FC236}">
                              <a16:creationId xmlns:a16="http://schemas.microsoft.com/office/drawing/2014/main" id="{7FF25D27-05A9-4C5B-8D18-AD0DDA2369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2537" y="2931052"/>
                          <a:ext cx="2679700" cy="11922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73D2AE29-D8BC-4CF1-9D79-9CEEA78C4F82}"/>
              </a:ext>
            </a:extLst>
          </p:cNvPr>
          <p:cNvCxnSpPr>
            <a:cxnSpLocks/>
          </p:cNvCxnSpPr>
          <p:nvPr/>
        </p:nvCxnSpPr>
        <p:spPr bwMode="auto">
          <a:xfrm flipH="1">
            <a:off x="7641027" y="3855571"/>
            <a:ext cx="839921" cy="490174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" name="Gruppo 4">
            <a:extLst>
              <a:ext uri="{FF2B5EF4-FFF2-40B4-BE49-F238E27FC236}">
                <a16:creationId xmlns:a16="http://schemas.microsoft.com/office/drawing/2014/main" id="{41C8BA6D-AE17-402D-91E7-71C1C1A33150}"/>
              </a:ext>
            </a:extLst>
          </p:cNvPr>
          <p:cNvGrpSpPr/>
          <p:nvPr/>
        </p:nvGrpSpPr>
        <p:grpSpPr>
          <a:xfrm>
            <a:off x="8779339" y="2506200"/>
            <a:ext cx="3277990" cy="1731271"/>
            <a:chOff x="7185251" y="3775008"/>
            <a:chExt cx="3277990" cy="1731271"/>
          </a:xfrm>
        </p:grpSpPr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3FD23D31-7863-4D5C-99B9-63F932DF1E09}"/>
                </a:ext>
              </a:extLst>
            </p:cNvPr>
            <p:cNvGrpSpPr/>
            <p:nvPr/>
          </p:nvGrpSpPr>
          <p:grpSpPr>
            <a:xfrm>
              <a:off x="7185251" y="3775008"/>
              <a:ext cx="3277990" cy="1731271"/>
              <a:chOff x="2808507" y="4125247"/>
              <a:chExt cx="3277990" cy="1731271"/>
            </a:xfrm>
          </p:grpSpPr>
          <p:sp>
            <p:nvSpPr>
              <p:cNvPr id="45" name="Figura a mano libera: forma 44">
                <a:extLst>
                  <a:ext uri="{FF2B5EF4-FFF2-40B4-BE49-F238E27FC236}">
                    <a16:creationId xmlns:a16="http://schemas.microsoft.com/office/drawing/2014/main" id="{2EF7BD24-4194-40BC-9BAF-28AE4B99B014}"/>
                  </a:ext>
                </a:extLst>
              </p:cNvPr>
              <p:cNvSpPr/>
              <p:nvPr/>
            </p:nvSpPr>
            <p:spPr bwMode="auto">
              <a:xfrm>
                <a:off x="2808507" y="4125247"/>
                <a:ext cx="349782" cy="1731271"/>
              </a:xfrm>
              <a:custGeom>
                <a:avLst/>
                <a:gdLst>
                  <a:gd name="connsiteX0" fmla="*/ 235420 w 349782"/>
                  <a:gd name="connsiteY0" fmla="*/ 0 h 1731271"/>
                  <a:gd name="connsiteX1" fmla="*/ 235420 w 349782"/>
                  <a:gd name="connsiteY1" fmla="*/ 359229 h 1731271"/>
                  <a:gd name="connsiteX2" fmla="*/ 219092 w 349782"/>
                  <a:gd name="connsiteY2" fmla="*/ 653143 h 1731271"/>
                  <a:gd name="connsiteX3" fmla="*/ 153778 w 349782"/>
                  <a:gd name="connsiteY3" fmla="*/ 751115 h 1731271"/>
                  <a:gd name="connsiteX4" fmla="*/ 219092 w 349782"/>
                  <a:gd name="connsiteY4" fmla="*/ 1338943 h 1731271"/>
                  <a:gd name="connsiteX5" fmla="*/ 235420 w 349782"/>
                  <a:gd name="connsiteY5" fmla="*/ 1387929 h 1731271"/>
                  <a:gd name="connsiteX6" fmla="*/ 284406 w 349782"/>
                  <a:gd name="connsiteY6" fmla="*/ 1404258 h 1731271"/>
                  <a:gd name="connsiteX7" fmla="*/ 333392 w 349782"/>
                  <a:gd name="connsiteY7" fmla="*/ 1436915 h 1731271"/>
                  <a:gd name="connsiteX8" fmla="*/ 349720 w 349782"/>
                  <a:gd name="connsiteY8" fmla="*/ 1485900 h 1731271"/>
                  <a:gd name="connsiteX9" fmla="*/ 284406 w 349782"/>
                  <a:gd name="connsiteY9" fmla="*/ 1665515 h 1731271"/>
                  <a:gd name="connsiteX10" fmla="*/ 235420 w 349782"/>
                  <a:gd name="connsiteY10" fmla="*/ 1681843 h 1731271"/>
                  <a:gd name="connsiteX11" fmla="*/ 6820 w 349782"/>
                  <a:gd name="connsiteY11" fmla="*/ 1698172 h 1731271"/>
                  <a:gd name="connsiteX12" fmla="*/ 6820 w 349782"/>
                  <a:gd name="connsiteY12" fmla="*/ 1649186 h 1731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9782" h="1731271">
                    <a:moveTo>
                      <a:pt x="235420" y="0"/>
                    </a:moveTo>
                    <a:cubicBezTo>
                      <a:pt x="266398" y="185862"/>
                      <a:pt x="253014" y="60128"/>
                      <a:pt x="235420" y="359229"/>
                    </a:cubicBezTo>
                    <a:cubicBezTo>
                      <a:pt x="229658" y="457182"/>
                      <a:pt x="239104" y="557083"/>
                      <a:pt x="219092" y="653143"/>
                    </a:cubicBezTo>
                    <a:cubicBezTo>
                      <a:pt x="211087" y="691567"/>
                      <a:pt x="153778" y="751115"/>
                      <a:pt x="153778" y="751115"/>
                    </a:cubicBezTo>
                    <a:cubicBezTo>
                      <a:pt x="187622" y="1309546"/>
                      <a:pt x="86619" y="1140236"/>
                      <a:pt x="219092" y="1338943"/>
                    </a:cubicBezTo>
                    <a:cubicBezTo>
                      <a:pt x="224535" y="1355272"/>
                      <a:pt x="223249" y="1375758"/>
                      <a:pt x="235420" y="1387929"/>
                    </a:cubicBezTo>
                    <a:cubicBezTo>
                      <a:pt x="247591" y="1400100"/>
                      <a:pt x="269011" y="1396561"/>
                      <a:pt x="284406" y="1404258"/>
                    </a:cubicBezTo>
                    <a:cubicBezTo>
                      <a:pt x="301959" y="1413034"/>
                      <a:pt x="317063" y="1426029"/>
                      <a:pt x="333392" y="1436915"/>
                    </a:cubicBezTo>
                    <a:cubicBezTo>
                      <a:pt x="338835" y="1453243"/>
                      <a:pt x="349720" y="1468688"/>
                      <a:pt x="349720" y="1485900"/>
                    </a:cubicBezTo>
                    <a:cubicBezTo>
                      <a:pt x="349720" y="1575963"/>
                      <a:pt x="354322" y="1618905"/>
                      <a:pt x="284406" y="1665515"/>
                    </a:cubicBezTo>
                    <a:cubicBezTo>
                      <a:pt x="270085" y="1675062"/>
                      <a:pt x="251749" y="1676400"/>
                      <a:pt x="235420" y="1681843"/>
                    </a:cubicBezTo>
                    <a:cubicBezTo>
                      <a:pt x="153622" y="1736375"/>
                      <a:pt x="153260" y="1751423"/>
                      <a:pt x="6820" y="1698172"/>
                    </a:cubicBezTo>
                    <a:cubicBezTo>
                      <a:pt x="-8526" y="1692592"/>
                      <a:pt x="6820" y="1665515"/>
                      <a:pt x="6820" y="1649186"/>
                    </a:cubicBezTo>
                  </a:path>
                </a:pathLst>
              </a:custGeom>
              <a:noFill/>
              <a:ln w="44450" cap="flat" cmpd="sng" algn="ctr">
                <a:solidFill>
                  <a:srgbClr val="5C9F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5720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HelveticaNeueLT Com 55 Roman" pitchFamily="34" charset="0"/>
                  <a:cs typeface="Arial" charset="0"/>
                </a:endParaRPr>
              </a:p>
            </p:txBody>
          </p:sp>
          <p:cxnSp>
            <p:nvCxnSpPr>
              <p:cNvPr id="46" name="Connettore diritto 45">
                <a:extLst>
                  <a:ext uri="{FF2B5EF4-FFF2-40B4-BE49-F238E27FC236}">
                    <a16:creationId xmlns:a16="http://schemas.microsoft.com/office/drawing/2014/main" id="{60FE65F6-3D95-40FF-8265-27F2E2C63CCD}"/>
                  </a:ext>
                </a:extLst>
              </p:cNvPr>
              <p:cNvCxnSpPr>
                <a:stCxn id="45" idx="1"/>
              </p:cNvCxnSpPr>
              <p:nvPr/>
            </p:nvCxnSpPr>
            <p:spPr bwMode="auto">
              <a:xfrm flipV="1">
                <a:off x="3043927" y="4402833"/>
                <a:ext cx="212272" cy="81643"/>
              </a:xfrm>
              <a:prstGeom prst="line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5C9F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Connettore diritto 46">
                <a:extLst>
                  <a:ext uri="{FF2B5EF4-FFF2-40B4-BE49-F238E27FC236}">
                    <a16:creationId xmlns:a16="http://schemas.microsoft.com/office/drawing/2014/main" id="{706E3F57-AB67-4808-AFC8-3AFA339525C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83398" y="5431534"/>
                <a:ext cx="386887" cy="37322"/>
              </a:xfrm>
              <a:prstGeom prst="line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5C9F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aphicFrame>
            <p:nvGraphicFramePr>
              <p:cNvPr id="49" name="Oggetto 48">
                <a:extLst>
                  <a:ext uri="{FF2B5EF4-FFF2-40B4-BE49-F238E27FC236}">
                    <a16:creationId xmlns:a16="http://schemas.microsoft.com/office/drawing/2014/main" id="{ABE0A267-B6A0-46D5-8C4B-263B2F0E46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0133670"/>
                  </p:ext>
                </p:extLst>
              </p:nvPr>
            </p:nvGraphicFramePr>
            <p:xfrm>
              <a:off x="3370285" y="4484476"/>
              <a:ext cx="2716212" cy="11985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01" name="ChemSketch" r:id="rId11" imgW="1295280" imgH="573120" progId="ACD.ChemSketch.20">
                      <p:embed/>
                    </p:oleObj>
                  </mc:Choice>
                  <mc:Fallback>
                    <p:oleObj name="ChemSketch" r:id="rId11" imgW="1295280" imgH="573120" progId="ACD.ChemSketch.20">
                      <p:embed/>
                      <p:pic>
                        <p:nvPicPr>
                          <p:cNvPr id="49" name="Oggetto 48">
                            <a:extLst>
                              <a:ext uri="{FF2B5EF4-FFF2-40B4-BE49-F238E27FC236}">
                                <a16:creationId xmlns:a16="http://schemas.microsoft.com/office/drawing/2014/main" id="{ABE0A267-B6A0-46D5-8C4B-263B2F0E46C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0285" y="4484476"/>
                            <a:ext cx="2716212" cy="11985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59C5F5B5-54DB-4ACA-8AC1-9B8A55715772}"/>
                </a:ext>
              </a:extLst>
            </p:cNvPr>
            <p:cNvSpPr txBox="1"/>
            <p:nvPr/>
          </p:nvSpPr>
          <p:spPr>
            <a:xfrm>
              <a:off x="7553867" y="3866062"/>
              <a:ext cx="653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aseline="0" dirty="0"/>
                <a:t>SH</a:t>
              </a:r>
            </a:p>
          </p:txBody>
        </p:sp>
      </p:grp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8FAE0865-B746-4213-AF4C-BFB8EC562EBA}"/>
              </a:ext>
            </a:extLst>
          </p:cNvPr>
          <p:cNvCxnSpPr>
            <a:cxnSpLocks/>
          </p:cNvCxnSpPr>
          <p:nvPr/>
        </p:nvCxnSpPr>
        <p:spPr bwMode="auto">
          <a:xfrm flipH="1">
            <a:off x="3657526" y="4373843"/>
            <a:ext cx="992039" cy="0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12F941CA-F663-41AE-9ABA-3BF6CD0ED96A}"/>
              </a:ext>
            </a:extLst>
          </p:cNvPr>
          <p:cNvGrpSpPr/>
          <p:nvPr/>
        </p:nvGrpSpPr>
        <p:grpSpPr>
          <a:xfrm>
            <a:off x="626856" y="3346450"/>
            <a:ext cx="2964069" cy="2502924"/>
            <a:chOff x="626856" y="3346450"/>
            <a:chExt cx="2964069" cy="2502924"/>
          </a:xfrm>
        </p:grpSpPr>
        <p:grpSp>
          <p:nvGrpSpPr>
            <p:cNvPr id="59" name="Gruppo 58">
              <a:extLst>
                <a:ext uri="{FF2B5EF4-FFF2-40B4-BE49-F238E27FC236}">
                  <a16:creationId xmlns:a16="http://schemas.microsoft.com/office/drawing/2014/main" id="{3E126D84-B49A-4748-A36E-74BB2919A146}"/>
                </a:ext>
              </a:extLst>
            </p:cNvPr>
            <p:cNvGrpSpPr/>
            <p:nvPr/>
          </p:nvGrpSpPr>
          <p:grpSpPr>
            <a:xfrm>
              <a:off x="626856" y="3346450"/>
              <a:ext cx="2964069" cy="2502924"/>
              <a:chOff x="7429896" y="2923631"/>
              <a:chExt cx="2964069" cy="2502924"/>
            </a:xfrm>
          </p:grpSpPr>
          <p:sp>
            <p:nvSpPr>
              <p:cNvPr id="60" name="Figura a mano libera: forma 59">
                <a:extLst>
                  <a:ext uri="{FF2B5EF4-FFF2-40B4-BE49-F238E27FC236}">
                    <a16:creationId xmlns:a16="http://schemas.microsoft.com/office/drawing/2014/main" id="{52656961-A3CC-49FC-88B2-B32DF8E3D3A5}"/>
                  </a:ext>
                </a:extLst>
              </p:cNvPr>
              <p:cNvSpPr/>
              <p:nvPr/>
            </p:nvSpPr>
            <p:spPr bwMode="auto">
              <a:xfrm>
                <a:off x="7429896" y="3695284"/>
                <a:ext cx="349782" cy="1731271"/>
              </a:xfrm>
              <a:custGeom>
                <a:avLst/>
                <a:gdLst>
                  <a:gd name="connsiteX0" fmla="*/ 235420 w 349782"/>
                  <a:gd name="connsiteY0" fmla="*/ 0 h 1731271"/>
                  <a:gd name="connsiteX1" fmla="*/ 235420 w 349782"/>
                  <a:gd name="connsiteY1" fmla="*/ 359229 h 1731271"/>
                  <a:gd name="connsiteX2" fmla="*/ 219092 w 349782"/>
                  <a:gd name="connsiteY2" fmla="*/ 653143 h 1731271"/>
                  <a:gd name="connsiteX3" fmla="*/ 153778 w 349782"/>
                  <a:gd name="connsiteY3" fmla="*/ 751115 h 1731271"/>
                  <a:gd name="connsiteX4" fmla="*/ 219092 w 349782"/>
                  <a:gd name="connsiteY4" fmla="*/ 1338943 h 1731271"/>
                  <a:gd name="connsiteX5" fmla="*/ 235420 w 349782"/>
                  <a:gd name="connsiteY5" fmla="*/ 1387929 h 1731271"/>
                  <a:gd name="connsiteX6" fmla="*/ 284406 w 349782"/>
                  <a:gd name="connsiteY6" fmla="*/ 1404258 h 1731271"/>
                  <a:gd name="connsiteX7" fmla="*/ 333392 w 349782"/>
                  <a:gd name="connsiteY7" fmla="*/ 1436915 h 1731271"/>
                  <a:gd name="connsiteX8" fmla="*/ 349720 w 349782"/>
                  <a:gd name="connsiteY8" fmla="*/ 1485900 h 1731271"/>
                  <a:gd name="connsiteX9" fmla="*/ 284406 w 349782"/>
                  <a:gd name="connsiteY9" fmla="*/ 1665515 h 1731271"/>
                  <a:gd name="connsiteX10" fmla="*/ 235420 w 349782"/>
                  <a:gd name="connsiteY10" fmla="*/ 1681843 h 1731271"/>
                  <a:gd name="connsiteX11" fmla="*/ 6820 w 349782"/>
                  <a:gd name="connsiteY11" fmla="*/ 1698172 h 1731271"/>
                  <a:gd name="connsiteX12" fmla="*/ 6820 w 349782"/>
                  <a:gd name="connsiteY12" fmla="*/ 1649186 h 1731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9782" h="1731271">
                    <a:moveTo>
                      <a:pt x="235420" y="0"/>
                    </a:moveTo>
                    <a:cubicBezTo>
                      <a:pt x="266398" y="185862"/>
                      <a:pt x="253014" y="60128"/>
                      <a:pt x="235420" y="359229"/>
                    </a:cubicBezTo>
                    <a:cubicBezTo>
                      <a:pt x="229658" y="457182"/>
                      <a:pt x="239104" y="557083"/>
                      <a:pt x="219092" y="653143"/>
                    </a:cubicBezTo>
                    <a:cubicBezTo>
                      <a:pt x="211087" y="691567"/>
                      <a:pt x="153778" y="751115"/>
                      <a:pt x="153778" y="751115"/>
                    </a:cubicBezTo>
                    <a:cubicBezTo>
                      <a:pt x="187622" y="1309546"/>
                      <a:pt x="86619" y="1140236"/>
                      <a:pt x="219092" y="1338943"/>
                    </a:cubicBezTo>
                    <a:cubicBezTo>
                      <a:pt x="224535" y="1355272"/>
                      <a:pt x="223249" y="1375758"/>
                      <a:pt x="235420" y="1387929"/>
                    </a:cubicBezTo>
                    <a:cubicBezTo>
                      <a:pt x="247591" y="1400100"/>
                      <a:pt x="269011" y="1396561"/>
                      <a:pt x="284406" y="1404258"/>
                    </a:cubicBezTo>
                    <a:cubicBezTo>
                      <a:pt x="301959" y="1413034"/>
                      <a:pt x="317063" y="1426029"/>
                      <a:pt x="333392" y="1436915"/>
                    </a:cubicBezTo>
                    <a:cubicBezTo>
                      <a:pt x="338835" y="1453243"/>
                      <a:pt x="349720" y="1468688"/>
                      <a:pt x="349720" y="1485900"/>
                    </a:cubicBezTo>
                    <a:cubicBezTo>
                      <a:pt x="349720" y="1575963"/>
                      <a:pt x="354322" y="1618905"/>
                      <a:pt x="284406" y="1665515"/>
                    </a:cubicBezTo>
                    <a:cubicBezTo>
                      <a:pt x="270085" y="1675062"/>
                      <a:pt x="251749" y="1676400"/>
                      <a:pt x="235420" y="1681843"/>
                    </a:cubicBezTo>
                    <a:cubicBezTo>
                      <a:pt x="153622" y="1736375"/>
                      <a:pt x="153260" y="1751423"/>
                      <a:pt x="6820" y="1698172"/>
                    </a:cubicBezTo>
                    <a:cubicBezTo>
                      <a:pt x="-8526" y="1692592"/>
                      <a:pt x="6820" y="1665515"/>
                      <a:pt x="6820" y="1649186"/>
                    </a:cubicBezTo>
                  </a:path>
                </a:pathLst>
              </a:custGeom>
              <a:noFill/>
              <a:ln w="44450" cap="flat" cmpd="sng" algn="ctr">
                <a:solidFill>
                  <a:srgbClr val="5C9F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5720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HelveticaNeueLT Com 55 Roman" pitchFamily="34" charset="0"/>
                  <a:cs typeface="Arial" charset="0"/>
                </a:endParaRPr>
              </a:p>
            </p:txBody>
          </p:sp>
          <p:cxnSp>
            <p:nvCxnSpPr>
              <p:cNvPr id="61" name="Connettore diritto 60">
                <a:extLst>
                  <a:ext uri="{FF2B5EF4-FFF2-40B4-BE49-F238E27FC236}">
                    <a16:creationId xmlns:a16="http://schemas.microsoft.com/office/drawing/2014/main" id="{EDBE518E-DAB2-41E8-933D-32EB745B71D9}"/>
                  </a:ext>
                </a:extLst>
              </p:cNvPr>
              <p:cNvCxnSpPr>
                <a:stCxn id="60" idx="1"/>
              </p:cNvCxnSpPr>
              <p:nvPr/>
            </p:nvCxnSpPr>
            <p:spPr bwMode="auto">
              <a:xfrm flipV="1">
                <a:off x="7665316" y="3972870"/>
                <a:ext cx="212272" cy="81643"/>
              </a:xfrm>
              <a:prstGeom prst="line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5C9F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Connettore diritto 61">
                <a:extLst>
                  <a:ext uri="{FF2B5EF4-FFF2-40B4-BE49-F238E27FC236}">
                    <a16:creationId xmlns:a16="http://schemas.microsoft.com/office/drawing/2014/main" id="{21457DCE-C76A-4894-9241-83777B3416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604787" y="5001571"/>
                <a:ext cx="386887" cy="37322"/>
              </a:xfrm>
              <a:prstGeom prst="line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5C9F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aphicFrame>
            <p:nvGraphicFramePr>
              <p:cNvPr id="63" name="Oggetto 62">
                <a:extLst>
                  <a:ext uri="{FF2B5EF4-FFF2-40B4-BE49-F238E27FC236}">
                    <a16:creationId xmlns:a16="http://schemas.microsoft.com/office/drawing/2014/main" id="{D1F8B3BF-F858-4F6E-B51D-BE2A393F4B5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4041437"/>
                  </p:ext>
                </p:extLst>
              </p:nvPr>
            </p:nvGraphicFramePr>
            <p:xfrm>
              <a:off x="7696803" y="2923631"/>
              <a:ext cx="2697162" cy="1154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02" name="ChemSketch" r:id="rId13" imgW="1286280" imgH="551520" progId="ACD.ChemSketch.20">
                      <p:embed/>
                    </p:oleObj>
                  </mc:Choice>
                  <mc:Fallback>
                    <p:oleObj name="ChemSketch" r:id="rId13" imgW="1286280" imgH="551520" progId="ACD.ChemSketch.20">
                      <p:embed/>
                      <p:pic>
                        <p:nvPicPr>
                          <p:cNvPr id="41" name="Oggetto 40">
                            <a:extLst>
                              <a:ext uri="{FF2B5EF4-FFF2-40B4-BE49-F238E27FC236}">
                                <a16:creationId xmlns:a16="http://schemas.microsoft.com/office/drawing/2014/main" id="{7FF25D27-05A9-4C5B-8D18-AD0DDA2369C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96803" y="2923631"/>
                            <a:ext cx="2697162" cy="115411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4" name="Oggetto 63">
              <a:extLst>
                <a:ext uri="{FF2B5EF4-FFF2-40B4-BE49-F238E27FC236}">
                  <a16:creationId xmlns:a16="http://schemas.microsoft.com/office/drawing/2014/main" id="{E84BB169-28EE-4E01-8648-7DBC39C39A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9985586"/>
                </p:ext>
              </p:extLst>
            </p:nvPr>
          </p:nvGraphicFramePr>
          <p:xfrm>
            <a:off x="1205549" y="4335014"/>
            <a:ext cx="2291428" cy="12480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3" name="ChemSketch" r:id="rId15" imgW="1066680" imgH="582120" progId="ACD.ChemSketch.20">
                    <p:embed/>
                  </p:oleObj>
                </mc:Choice>
                <mc:Fallback>
                  <p:oleObj name="ChemSketch" r:id="rId15" imgW="1066680" imgH="582120" progId="ACD.ChemSketch.20">
                    <p:embed/>
                    <p:pic>
                      <p:nvPicPr>
                        <p:cNvPr id="51" name="Oggetto 50">
                          <a:extLst>
                            <a:ext uri="{FF2B5EF4-FFF2-40B4-BE49-F238E27FC236}">
                              <a16:creationId xmlns:a16="http://schemas.microsoft.com/office/drawing/2014/main" id="{03A8C01B-507A-4FCF-B07F-CC8684E4F2B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5549" y="4335014"/>
                          <a:ext cx="2291428" cy="124801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312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7FBD12B-CA69-4FB6-9FBC-A3DCA8CF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241481-197B-48E5-BDB6-3F2B1846ABCB}"/>
              </a:ext>
            </a:extLst>
          </p:cNvPr>
          <p:cNvSpPr txBox="1"/>
          <p:nvPr/>
        </p:nvSpPr>
        <p:spPr>
          <a:xfrm>
            <a:off x="1818173" y="785792"/>
            <a:ext cx="764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In questo modo la catena viene aumentata di due atomi di carbonio.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0A941B-0B9E-45AB-AE32-CAF94096C6A0}"/>
              </a:ext>
            </a:extLst>
          </p:cNvPr>
          <p:cNvSpPr txBox="1"/>
          <p:nvPr/>
        </p:nvSpPr>
        <p:spPr>
          <a:xfrm>
            <a:off x="1803659" y="1389949"/>
            <a:ext cx="9274110" cy="9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Ora la nuova catena si sposta, sull’ACP, dal gruppo SH che occupa a quello inizialmente occupato dall’</a:t>
            </a:r>
            <a:r>
              <a:rPr lang="it-IT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acetil</a:t>
            </a: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-ACP, lasciando il proprio posto ad un’altra molecola di </a:t>
            </a:r>
            <a:r>
              <a:rPr lang="it-IT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malonile</a:t>
            </a: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6F1801-5EDE-46F6-9B84-4F18DF8A8D48}"/>
              </a:ext>
            </a:extLst>
          </p:cNvPr>
          <p:cNvSpPr txBox="1"/>
          <p:nvPr/>
        </p:nvSpPr>
        <p:spPr>
          <a:xfrm>
            <a:off x="1818173" y="2419321"/>
            <a:ext cx="9274110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Il ciclo si ripete, portando ad una catena a 6 atomi di carbonio.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069A5C-6731-400C-A0DD-F72E4009AD22}"/>
              </a:ext>
            </a:extLst>
          </p:cNvPr>
          <p:cNvSpPr txBox="1"/>
          <p:nvPr/>
        </p:nvSpPr>
        <p:spPr>
          <a:xfrm>
            <a:off x="1803659" y="3042994"/>
            <a:ext cx="9274110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Si procede per sette cicli fino ad ottenere palmitato (C16) 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D5657A-9C1D-41CE-B695-7F80F145EC51}"/>
              </a:ext>
            </a:extLst>
          </p:cNvPr>
          <p:cNvSpPr txBox="1"/>
          <p:nvPr/>
        </p:nvSpPr>
        <p:spPr>
          <a:xfrm>
            <a:off x="6586109" y="207738"/>
            <a:ext cx="4767676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2177" b="1" dirty="0">
                <a:solidFill>
                  <a:srgbClr val="FF0000"/>
                </a:solidFill>
                <a:latin typeface="HelveticaNeueLT Com 55 Roman" pitchFamily="34" charset="0"/>
                <a:cs typeface="Arial" charset="0"/>
              </a:rPr>
              <a:t>BIOSINTESI DEGLI ACIDI GRASSI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374E68-0C77-4D86-B782-5C1D527D382A}"/>
              </a:ext>
            </a:extLst>
          </p:cNvPr>
          <p:cNvSpPr txBox="1"/>
          <p:nvPr/>
        </p:nvSpPr>
        <p:spPr>
          <a:xfrm>
            <a:off x="1809715" y="4362842"/>
            <a:ext cx="9274110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Il palmitato si stacca e viene liberato come acido palmitico.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E884ED-500B-4DAD-8CD6-55EBFC87E812}"/>
              </a:ext>
            </a:extLst>
          </p:cNvPr>
          <p:cNvSpPr txBox="1"/>
          <p:nvPr/>
        </p:nvSpPr>
        <p:spPr>
          <a:xfrm>
            <a:off x="1795201" y="5098957"/>
            <a:ext cx="9274110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Le successive reazioni di allungamento e introduzione di doppi legami </a:t>
            </a:r>
            <a:r>
              <a:rPr lang="it-IT" i="1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cis</a:t>
            </a:r>
            <a:r>
              <a:rPr lang="it-IT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avvengono in seguito nel reticolo endoplasmatico.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7F764E5-A44A-4EBC-82FE-EEF29195A574}"/>
              </a:ext>
            </a:extLst>
          </p:cNvPr>
          <p:cNvSpPr txBox="1"/>
          <p:nvPr/>
        </p:nvSpPr>
        <p:spPr>
          <a:xfrm>
            <a:off x="476991" y="3653880"/>
            <a:ext cx="1159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AcetilCoA</a:t>
            </a:r>
            <a:r>
              <a:rPr lang="it-IT" b="1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+ 7 </a:t>
            </a:r>
            <a:r>
              <a:rPr lang="it-IT" b="1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MalonilCoA</a:t>
            </a:r>
            <a:r>
              <a:rPr lang="it-IT" b="1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+ 14 NADPH + 14 H</a:t>
            </a:r>
            <a:r>
              <a:rPr lang="it-IT" b="1" baseline="30000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+  </a:t>
            </a:r>
            <a:r>
              <a:rPr lang="it-IT" b="1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⇄   Palmitato + 7 CO</a:t>
            </a:r>
            <a:r>
              <a:rPr lang="it-IT" b="1" baseline="-25000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</a:t>
            </a:r>
            <a:r>
              <a:rPr lang="it-IT" b="1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+ 14 NADP</a:t>
            </a:r>
            <a:r>
              <a:rPr lang="it-IT" b="1" baseline="30000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+</a:t>
            </a:r>
            <a:r>
              <a:rPr lang="it-IT" b="1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+ 8 </a:t>
            </a:r>
            <a:r>
              <a:rPr lang="it-IT" b="1" dirty="0" err="1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CoASH</a:t>
            </a:r>
            <a:r>
              <a:rPr lang="it-IT" b="1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+ 6 H</a:t>
            </a:r>
            <a:r>
              <a:rPr lang="it-IT" b="1" baseline="-25000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</a:t>
            </a:r>
            <a:r>
              <a:rPr lang="it-IT" b="1" dirty="0">
                <a:solidFill>
                  <a:srgbClr val="00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26658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23236C-25A1-4752-9472-CEA65AC7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F27A51E-3A9D-49AA-A275-BBA0EE5C7997}"/>
              </a:ext>
            </a:extLst>
          </p:cNvPr>
          <p:cNvSpPr txBox="1"/>
          <p:nvPr/>
        </p:nvSpPr>
        <p:spPr>
          <a:xfrm>
            <a:off x="6586109" y="207738"/>
            <a:ext cx="3782534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361" fontAlgn="base">
              <a:spcBef>
                <a:spcPct val="0"/>
              </a:spcBef>
              <a:spcAft>
                <a:spcPct val="0"/>
              </a:spcAft>
            </a:pPr>
            <a:r>
              <a:rPr lang="it-IT" sz="2177" b="1" dirty="0">
                <a:solidFill>
                  <a:srgbClr val="00B050"/>
                </a:solidFill>
                <a:latin typeface="HelveticaNeueLT Com 55 Roman" pitchFamily="34" charset="0"/>
                <a:cs typeface="Arial" charset="0"/>
              </a:rPr>
              <a:t>CATABOLISMO DEI LIPIDI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6CAA98-1076-4360-AF37-D0FA11C63D67}"/>
              </a:ext>
            </a:extLst>
          </p:cNvPr>
          <p:cNvSpPr txBox="1"/>
          <p:nvPr/>
        </p:nvSpPr>
        <p:spPr>
          <a:xfrm>
            <a:off x="963386" y="1143000"/>
            <a:ext cx="910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0" dirty="0">
                <a:latin typeface="Rubik" panose="00000500000000000000" pitchFamily="2" charset="-79"/>
                <a:cs typeface="Rubik" panose="00000500000000000000" pitchFamily="2" charset="-79"/>
              </a:rPr>
              <a:t>I lipidi forniscono una grande quantità di energia quando vengono ossidati, grazie al fatto che sono molecole in cui il carbonio si trova in uno stato fortemente ridotto.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B885F2A-2B73-4A77-B380-796A0C820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687" y="1752820"/>
            <a:ext cx="17575485" cy="98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27D53DB-829B-4AF5-A3E4-4C66E9F2B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652771"/>
              </p:ext>
            </p:extLst>
          </p:nvPr>
        </p:nvGraphicFramePr>
        <p:xfrm>
          <a:off x="2938463" y="2203450"/>
          <a:ext cx="6315075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ChemSketch" r:id="rId3" imgW="2935080" imgH="737640" progId="ACD.ChemSketch.20">
                  <p:embed/>
                </p:oleObj>
              </mc:Choice>
              <mc:Fallback>
                <p:oleObj name="ChemSketch" r:id="rId3" imgW="2935080" imgH="737640" progId="ACD.ChemSketch.20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27D53DB-829B-4AF5-A3E4-4C66E9F2B2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2203450"/>
                        <a:ext cx="6315075" cy="159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EC91F8-F026-4A66-AB4F-898A0923B11B}"/>
              </a:ext>
            </a:extLst>
          </p:cNvPr>
          <p:cNvSpPr txBox="1"/>
          <p:nvPr/>
        </p:nvSpPr>
        <p:spPr>
          <a:xfrm>
            <a:off x="4457699" y="2630017"/>
            <a:ext cx="50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baseline="0" dirty="0">
                <a:solidFill>
                  <a:srgbClr val="00B0F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-2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67C0432-D67A-4818-8105-140B84AB9DA0}"/>
              </a:ext>
            </a:extLst>
          </p:cNvPr>
          <p:cNvSpPr txBox="1"/>
          <p:nvPr/>
        </p:nvSpPr>
        <p:spPr>
          <a:xfrm>
            <a:off x="8081284" y="2674895"/>
            <a:ext cx="50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baseline="0" dirty="0">
                <a:solidFill>
                  <a:srgbClr val="00B0F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0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8984AD-5C6F-4581-B70E-A4CDCEAF802D}"/>
              </a:ext>
            </a:extLst>
          </p:cNvPr>
          <p:cNvSpPr txBox="1"/>
          <p:nvPr/>
        </p:nvSpPr>
        <p:spPr>
          <a:xfrm>
            <a:off x="838200" y="4275394"/>
            <a:ext cx="987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0" dirty="0">
                <a:latin typeface="Rubik" panose="00000500000000000000" pitchFamily="2" charset="-79"/>
                <a:cs typeface="Rubik" panose="00000500000000000000" pitchFamily="2" charset="-79"/>
              </a:rPr>
              <a:t>I trigliceridi della dieta vengono assorbiti dall’intestino e sottoposti a una serie di passaggi.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55FCBAC-8D8C-4423-B09A-12D49D60AF90}"/>
              </a:ext>
            </a:extLst>
          </p:cNvPr>
          <p:cNvSpPr/>
          <p:nvPr/>
        </p:nvSpPr>
        <p:spPr>
          <a:xfrm>
            <a:off x="2490062" y="4883959"/>
            <a:ext cx="6955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il valore calorico di un grammo di lipidi è circa il doppio rispetto a zuccheri e proteine, </a:t>
            </a:r>
            <a:r>
              <a:rPr lang="it-IT" b="1" dirty="0">
                <a:latin typeface="Rubik" panose="00000500000000000000" pitchFamily="2" charset="-79"/>
                <a:cs typeface="Rubik" panose="00000500000000000000" pitchFamily="2" charset="-79"/>
              </a:rPr>
              <a:t>circa 9,46 kcal/g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contro 4,15 kcal/g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EEFB1E-458B-4E89-8207-BC45AEA9C5DD}"/>
              </a:ext>
            </a:extLst>
          </p:cNvPr>
          <p:cNvSpPr txBox="1"/>
          <p:nvPr/>
        </p:nvSpPr>
        <p:spPr>
          <a:xfrm>
            <a:off x="3776888" y="3489320"/>
            <a:ext cx="68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0" dirty="0">
                <a:latin typeface="Rubik" panose="00000500000000000000" pitchFamily="2" charset="-79"/>
                <a:cs typeface="Rubik" panose="00000500000000000000" pitchFamily="2" charset="-79"/>
              </a:rPr>
              <a:t>lipidi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6E06442-CE05-4396-AD38-DA220D1BF8BF}"/>
              </a:ext>
            </a:extLst>
          </p:cNvPr>
          <p:cNvSpPr txBox="1"/>
          <p:nvPr/>
        </p:nvSpPr>
        <p:spPr>
          <a:xfrm>
            <a:off x="8663316" y="3772582"/>
            <a:ext cx="156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0" dirty="0">
                <a:latin typeface="Rubik" panose="00000500000000000000" pitchFamily="2" charset="-79"/>
                <a:cs typeface="Rubik" panose="00000500000000000000" pitchFamily="2" charset="-79"/>
              </a:rPr>
              <a:t>carboidrati</a:t>
            </a:r>
          </a:p>
        </p:txBody>
      </p:sp>
    </p:spTree>
    <p:extLst>
      <p:ext uri="{BB962C8B-B14F-4D97-AF65-F5344CB8AC3E}">
        <p14:creationId xmlns:p14="http://schemas.microsoft.com/office/powerpoint/2010/main" val="119920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814</Words>
  <Application>Microsoft Office PowerPoint</Application>
  <PresentationFormat>Widescreen</PresentationFormat>
  <Paragraphs>93</Paragraphs>
  <Slides>16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Arial</vt:lpstr>
      <vt:lpstr>Calibri</vt:lpstr>
      <vt:lpstr>Georgia</vt:lpstr>
      <vt:lpstr>HelveticaNeueLT Com 55 Roman</vt:lpstr>
      <vt:lpstr>Rubik</vt:lpstr>
      <vt:lpstr>Symbol</vt:lpstr>
      <vt:lpstr>Struttura predefinita</vt:lpstr>
      <vt:lpstr>ChemSketch</vt:lpstr>
      <vt:lpstr>MDLDrawObject Class</vt:lpstr>
      <vt:lpstr>ACD/ChemSketch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Fontana</dc:creator>
  <cp:lastModifiedBy>Francesca Fontana</cp:lastModifiedBy>
  <cp:revision>35</cp:revision>
  <cp:lastPrinted>2020-12-22T14:34:54Z</cp:lastPrinted>
  <dcterms:created xsi:type="dcterms:W3CDTF">2020-12-17T12:52:00Z</dcterms:created>
  <dcterms:modified xsi:type="dcterms:W3CDTF">2022-12-14T10:22:12Z</dcterms:modified>
</cp:coreProperties>
</file>