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51"/>
  </p:notesMasterIdLst>
  <p:sldIdLst>
    <p:sldId id="322" r:id="rId2"/>
    <p:sldId id="473" r:id="rId3"/>
    <p:sldId id="474" r:id="rId4"/>
    <p:sldId id="526" r:id="rId5"/>
    <p:sldId id="477" r:id="rId6"/>
    <p:sldId id="480" r:id="rId7"/>
    <p:sldId id="481" r:id="rId8"/>
    <p:sldId id="482" r:id="rId9"/>
    <p:sldId id="475" r:id="rId10"/>
    <p:sldId id="485" r:id="rId11"/>
    <p:sldId id="476" r:id="rId12"/>
    <p:sldId id="486" r:id="rId13"/>
    <p:sldId id="487" r:id="rId14"/>
    <p:sldId id="488" r:id="rId15"/>
    <p:sldId id="489" r:id="rId16"/>
    <p:sldId id="490" r:id="rId17"/>
    <p:sldId id="491" r:id="rId18"/>
    <p:sldId id="492" r:id="rId19"/>
    <p:sldId id="493" r:id="rId20"/>
    <p:sldId id="494" r:id="rId21"/>
    <p:sldId id="517" r:id="rId22"/>
    <p:sldId id="518" r:id="rId23"/>
    <p:sldId id="495" r:id="rId24"/>
    <p:sldId id="496" r:id="rId25"/>
    <p:sldId id="499" r:id="rId26"/>
    <p:sldId id="497" r:id="rId27"/>
    <p:sldId id="519" r:id="rId28"/>
    <p:sldId id="520" r:id="rId29"/>
    <p:sldId id="521" r:id="rId30"/>
    <p:sldId id="502" r:id="rId31"/>
    <p:sldId id="522" r:id="rId32"/>
    <p:sldId id="523" r:id="rId33"/>
    <p:sldId id="524" r:id="rId34"/>
    <p:sldId id="505" r:id="rId35"/>
    <p:sldId id="506" r:id="rId36"/>
    <p:sldId id="507" r:id="rId37"/>
    <p:sldId id="501" r:id="rId38"/>
    <p:sldId id="498" r:id="rId39"/>
    <p:sldId id="525" r:id="rId40"/>
    <p:sldId id="512" r:id="rId41"/>
    <p:sldId id="516" r:id="rId42"/>
    <p:sldId id="513" r:id="rId43"/>
    <p:sldId id="514" r:id="rId44"/>
    <p:sldId id="515" r:id="rId45"/>
    <p:sldId id="509" r:id="rId46"/>
    <p:sldId id="510" r:id="rId47"/>
    <p:sldId id="511" r:id="rId48"/>
    <p:sldId id="500" r:id="rId49"/>
    <p:sldId id="359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44BAE"/>
    <a:srgbClr val="EFB10C"/>
    <a:srgbClr val="FD1404"/>
    <a:srgbClr val="57A4B0"/>
    <a:srgbClr val="740001"/>
    <a:srgbClr val="69BA12"/>
    <a:srgbClr val="4FACDD"/>
    <a:srgbClr val="952A51"/>
    <a:srgbClr val="020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3"/>
    <p:restoredTop sz="94563"/>
  </p:normalViewPr>
  <p:slideViewPr>
    <p:cSldViewPr snapToGrid="0" snapToObjects="1">
      <p:cViewPr varScale="1">
        <p:scale>
          <a:sx n="98" d="100"/>
          <a:sy n="98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3D5D4-93FE-FD41-8D67-82AD74FB4B4B}" type="datetimeFigureOut">
              <a:t>14/05/25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FFF30-9806-6B43-BBEC-07BDEDBBB51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75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US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sz="24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22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FFF30-9806-6B43-BBEC-07BDEDBBB51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577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4845C-3DC9-4EB1-9798-77B3015ED0C4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61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2821-FF95-F649-9552-159AFC739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526CB-728E-F547-B31D-6C5292030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1A5F4-E96C-5146-A3AC-D8521590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63F2-EAF5-C942-8C18-5B265BFEC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B5BB-1A86-8C4A-B7C7-96667AB3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59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3EC1A-066F-E94D-B8DF-EB58F16C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C593A-A085-A94D-98C2-FA202561D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1CCB8-C91F-AF41-8C77-73E43A7BB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92CA5-EDEF-A74A-8FAA-794CDFDB7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03E6B-92ED-A245-8BE7-93413AFD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285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2AB92-41CA-984F-B290-406590FAC8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D6508-3155-864D-9A29-DA40B81DF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A7F88-48F2-E14B-8258-FC6AEF741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3D56C-ED6B-D14B-9D21-E8B1109F0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CA845-F558-DE41-829A-6D8CD3BA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7159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B45-BA25-8C46-8A3C-FF44394D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4672-AD4B-4E46-9906-1ED277E5C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5A842-EFB7-C84F-91D6-31DD9F191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095F1-079B-B54B-89AC-33792A9A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89302-1AC4-B14E-9759-AEF56B87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760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100CF-59F8-D749-BF37-1EF49469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FC1F1-08BF-B040-90F5-0EB96CC5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9C11-6F51-CA43-9013-243976C48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4AAF6-42E9-E247-921F-812DAF5C6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E346-56E7-5D4C-9B1E-C93290CE3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08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038C-CDDF-874B-B86A-F25050EA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3B4B2-857C-5040-945A-D5C39F60CA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5F8AB8-D960-EE4F-807C-68ED986516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5A99CF-501E-8749-862F-143EFD5C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4D2B9-FFFB-2C47-9407-0D1144EF1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A4A35-2A4D-8B49-9616-79E6B4A4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49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E6FAA-0652-3F45-B283-90A8C52B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C9B88-8351-134E-B27A-99AFB45AF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72864B-74DB-2E48-8F31-DF8403BC8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7255A-F70A-9F4E-A752-B099E6C2F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6D03B-FA48-794B-A038-9B49CA087F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86666-6A05-634B-8569-7DA8F136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888363-5F93-AB42-8DCB-DB087492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FA3052-4D75-1C4A-8D3B-2FABA7C10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87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1793-AA5B-7D4C-919B-8CE9EEB1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4A61B-2B5C-6D42-AC81-CBE1416B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464771-0BD0-584A-AD2D-8616F93E7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6FA63-8FC6-6A4F-94D3-C0189825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0191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BF3082-44E7-7847-BE69-30D16CF8D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43EF4F-E771-3249-9FC0-A90F291B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DD427-1C3F-764A-AEB6-75F1BA44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7535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5FFD7-3F9A-A244-91EF-7BCA86E5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25EA8-DDAB-8E46-80ED-3A77C7D9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99714-8CD5-E34A-AA7C-2467C996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1B65E7-FEDB-2844-9106-383E09CE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23B8F-CDE6-7E4D-A89B-785016F6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29741-F114-6449-81C2-F1924D37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675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8D01-747E-8942-98EB-4491B944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0D23-0AD6-1A49-A489-CCB97B849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83E43-8EA5-B848-B022-6E14F928D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1CE82-FDBA-684A-83F8-73D698A6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71A14-633B-994A-97D7-CB011A0C3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E4C21-7AD7-6349-B2CB-3D06126DC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7133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7E461-C748-A944-8A28-A48A5C453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8A5DC-6151-5A49-9A23-0F3F5B2F2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16AFC-8B34-1744-9CA7-419558FF3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5/14/25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17B11-D3C5-E045-B035-42FBE96F4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5F47-B55D-184C-B3C0-F343D3CA7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g"/><Relationship Id="rId7" Type="http://schemas.openxmlformats.org/officeDocument/2006/relationships/image" Target="../media/image1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4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4.jpg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9.jpg"/><Relationship Id="rId7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9.jpg"/><Relationship Id="rId7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9.jpg"/><Relationship Id="rId7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9.jpg"/><Relationship Id="rId7" Type="http://schemas.openxmlformats.org/officeDocument/2006/relationships/image" Target="../media/image2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00572A-E6A5-4FBB-A806-C8D0BD5BC2F1}"/>
              </a:ext>
            </a:extLst>
          </p:cNvPr>
          <p:cNvSpPr txBox="1"/>
          <p:nvPr/>
        </p:nvSpPr>
        <p:spPr>
          <a:xfrm>
            <a:off x="3296337" y="5124742"/>
            <a:ext cx="72410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>
                <a:solidFill>
                  <a:srgbClr val="F6C035"/>
                </a:solidFill>
                <a:latin typeface="Amasis MT Pro" panose="02040504050005020304" pitchFamily="18" charset="0"/>
                <a:ea typeface="COOPERHEWITT-MEDIUM" pitchFamily="2" charset="77"/>
              </a:rPr>
              <a:t>Selene Arfini – </a:t>
            </a:r>
            <a:r>
              <a:rPr lang="it-IT" sz="2300" dirty="0" err="1">
                <a:solidFill>
                  <a:srgbClr val="F6C035"/>
                </a:solidFill>
                <a:latin typeface="Amasis MT Pro" panose="02040504050005020304" pitchFamily="18" charset="0"/>
                <a:ea typeface="COOPERHEWITT-MEDIUM" pitchFamily="2" charset="77"/>
              </a:rPr>
              <a:t>selene.arfini@unipv.it</a:t>
            </a:r>
            <a:endParaRPr lang="it-IT" sz="2300" dirty="0">
              <a:solidFill>
                <a:srgbClr val="F6C035"/>
              </a:solidFill>
              <a:latin typeface="Amasis MT Pro" panose="02040504050005020304" pitchFamily="18" charset="0"/>
              <a:ea typeface="COOPERHEWITT-MEDIUM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043F13-BD4C-C84C-AB6E-33837C4A5B2A}"/>
              </a:ext>
            </a:extLst>
          </p:cNvPr>
          <p:cNvSpPr/>
          <p:nvPr/>
        </p:nvSpPr>
        <p:spPr>
          <a:xfrm>
            <a:off x="2827130" y="-15645"/>
            <a:ext cx="9364869" cy="4730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Amasis MT Pro" panose="02040504050005020304" pitchFamily="18" charset="0"/>
            </a:endParaRPr>
          </a:p>
        </p:txBody>
      </p:sp>
      <p:sp>
        <p:nvSpPr>
          <p:cNvPr id="18" name="CasellaDiTesto 7">
            <a:extLst>
              <a:ext uri="{FF2B5EF4-FFF2-40B4-BE49-F238E27FC236}">
                <a16:creationId xmlns:a16="http://schemas.microsoft.com/office/drawing/2014/main" id="{5BEB8A07-F3DC-CB47-BE47-FD028D52689A}"/>
              </a:ext>
            </a:extLst>
          </p:cNvPr>
          <p:cNvSpPr txBox="1"/>
          <p:nvPr/>
        </p:nvSpPr>
        <p:spPr>
          <a:xfrm>
            <a:off x="4353049" y="1262571"/>
            <a:ext cx="60607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Knowledge and </a:t>
            </a:r>
            <a:r>
              <a:rPr lang="it-IT" sz="2200" b="1" dirty="0" err="1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Rationality</a:t>
            </a:r>
            <a:r>
              <a:rPr lang="it-IT" sz="2200" b="1" dirty="0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 – A.Y. </a:t>
            </a:r>
            <a:r>
              <a:rPr lang="it-IT" sz="2200" b="1">
                <a:solidFill>
                  <a:srgbClr val="98BE84"/>
                </a:solidFill>
                <a:latin typeface="Amasis MT Pro" panose="02040504050005020304" pitchFamily="18" charset="0"/>
                <a:ea typeface="COOPERHEWITT-MEDIUM" pitchFamily="2" charset="77"/>
              </a:rPr>
              <a:t>2024-2025</a:t>
            </a:r>
            <a:endParaRPr lang="it-IT" sz="2200" b="1" dirty="0">
              <a:solidFill>
                <a:srgbClr val="98BE84"/>
              </a:solidFill>
              <a:latin typeface="Amasis MT Pro" panose="02040504050005020304" pitchFamily="18" charset="0"/>
              <a:ea typeface="COOPERHEWITT-MEDIUM" pitchFamily="2" charset="77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4181014" y="2969205"/>
            <a:ext cx="67153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0" b="1" dirty="0">
                <a:solidFill>
                  <a:srgbClr val="2E4057"/>
                </a:solidFill>
                <a:latin typeface="Amasis MT Pro" panose="02040504050005020304" pitchFamily="18" charset="0"/>
                <a:ea typeface="Cooper Hewitt" pitchFamily="2" charset="77"/>
              </a:rPr>
              <a:t>From </a:t>
            </a:r>
            <a:r>
              <a:rPr lang="it-IT" sz="8000" b="1" dirty="0" err="1">
                <a:solidFill>
                  <a:srgbClr val="2E4057"/>
                </a:solidFill>
                <a:latin typeface="Amasis MT Pro" panose="02040504050005020304" pitchFamily="18" charset="0"/>
                <a:ea typeface="Cooper Hewitt" pitchFamily="2" charset="77"/>
              </a:rPr>
              <a:t>ideal</a:t>
            </a:r>
            <a:r>
              <a:rPr lang="it-IT" sz="8000" b="1" dirty="0">
                <a:solidFill>
                  <a:srgbClr val="2E4057"/>
                </a:solidFill>
                <a:latin typeface="Amasis MT Pro" panose="02040504050005020304" pitchFamily="18" charset="0"/>
                <a:ea typeface="Cooper Hewitt" pitchFamily="2" charset="77"/>
              </a:rPr>
              <a:t> 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ACDFB4-6B6E-4956-974B-A4678D82D001}"/>
              </a:ext>
            </a:extLst>
          </p:cNvPr>
          <p:cNvSpPr txBox="1"/>
          <p:nvPr/>
        </p:nvSpPr>
        <p:spPr>
          <a:xfrm>
            <a:off x="4181014" y="3995380"/>
            <a:ext cx="859820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800" b="1" dirty="0">
                <a:solidFill>
                  <a:srgbClr val="58A4B0"/>
                </a:solidFill>
                <a:latin typeface="Amasis MT Pro" panose="02040504050005020304" pitchFamily="18" charset="0"/>
                <a:ea typeface="COOPERHEWITT-MEDIUM" pitchFamily="2" charset="77"/>
              </a:rPr>
              <a:t>ecological rationality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DA6D6E-59FF-4E25-9958-BA46475B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19705" r="26187" b="19737"/>
          <a:stretch/>
        </p:blipFill>
        <p:spPr>
          <a:xfrm>
            <a:off x="10478628" y="5021814"/>
            <a:ext cx="1244658" cy="1517854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D0823E1-5C49-4722-9E51-AE58937B793D}"/>
              </a:ext>
            </a:extLst>
          </p:cNvPr>
          <p:cNvCxnSpPr>
            <a:cxnSpLocks/>
          </p:cNvCxnSpPr>
          <p:nvPr/>
        </p:nvCxnSpPr>
        <p:spPr>
          <a:xfrm flipV="1">
            <a:off x="4181014" y="4994115"/>
            <a:ext cx="7626480" cy="27699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F3A817ED-FAB6-1845-8CDD-CB651C2DFDB0}"/>
              </a:ext>
            </a:extLst>
          </p:cNvPr>
          <p:cNvCxnSpPr>
            <a:cxnSpLocks/>
          </p:cNvCxnSpPr>
          <p:nvPr/>
        </p:nvCxnSpPr>
        <p:spPr>
          <a:xfrm>
            <a:off x="11808362" y="4994115"/>
            <a:ext cx="0" cy="1442364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116E70C-B10C-2E43-A730-2BB998D583D4}"/>
              </a:ext>
            </a:extLst>
          </p:cNvPr>
          <p:cNvSpPr/>
          <p:nvPr/>
        </p:nvSpPr>
        <p:spPr>
          <a:xfrm>
            <a:off x="10984365" y="397665"/>
            <a:ext cx="827314" cy="783772"/>
          </a:xfrm>
          <a:prstGeom prst="rect">
            <a:avLst/>
          </a:prstGeom>
          <a:solidFill>
            <a:srgbClr val="58A4B0"/>
          </a:solidFill>
          <a:ln>
            <a:solidFill>
              <a:srgbClr val="58A4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latin typeface="Amasis MT Pro" panose="02040504050005020304" pitchFamily="18" charset="0"/>
            </a:endParaRPr>
          </a:p>
        </p:txBody>
      </p: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D219D387-56B1-4342-98ED-70B4D473E1E6}"/>
              </a:ext>
            </a:extLst>
          </p:cNvPr>
          <p:cNvCxnSpPr>
            <a:cxnSpLocks/>
          </p:cNvCxnSpPr>
          <p:nvPr/>
        </p:nvCxnSpPr>
        <p:spPr>
          <a:xfrm flipV="1">
            <a:off x="4181014" y="1185759"/>
            <a:ext cx="7601020" cy="23375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14FA6CD-D430-A9D8-8A8C-8BD2D7F27413}"/>
              </a:ext>
            </a:extLst>
          </p:cNvPr>
          <p:cNvSpPr/>
          <p:nvPr/>
        </p:nvSpPr>
        <p:spPr>
          <a:xfrm>
            <a:off x="10363200" y="1223419"/>
            <a:ext cx="611272" cy="515069"/>
          </a:xfrm>
          <a:prstGeom prst="rect">
            <a:avLst/>
          </a:prstGeom>
          <a:solidFill>
            <a:srgbClr val="98BE84"/>
          </a:solidFill>
          <a:ln>
            <a:solidFill>
              <a:srgbClr val="98BE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rgbClr val="98BE84"/>
              </a:solidFill>
              <a:latin typeface="Amasis MT Pro" panose="02040504050005020304" pitchFamily="18" charset="0"/>
            </a:endParaRPr>
          </a:p>
        </p:txBody>
      </p: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B161A53F-91C1-B6ED-3BA6-84B7A80A34BC}"/>
              </a:ext>
            </a:extLst>
          </p:cNvPr>
          <p:cNvCxnSpPr>
            <a:cxnSpLocks/>
          </p:cNvCxnSpPr>
          <p:nvPr/>
        </p:nvCxnSpPr>
        <p:spPr>
          <a:xfrm>
            <a:off x="11807494" y="6460335"/>
            <a:ext cx="860" cy="493710"/>
          </a:xfrm>
          <a:prstGeom prst="line">
            <a:avLst/>
          </a:prstGeom>
          <a:ln w="57150" cap="flat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80BF890-64A4-8C74-B191-B5D87F1474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88" t="4634" r="14107" b="4841"/>
          <a:stretch/>
        </p:blipFill>
        <p:spPr>
          <a:xfrm>
            <a:off x="-29001" y="-15645"/>
            <a:ext cx="4210015" cy="68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7" grpId="0"/>
      <p:bldP spid="13" grpId="0"/>
      <p:bldP spid="14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5EA05-6594-B5D3-67C6-A60A96D3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2116FA56-A221-EDC5-37E5-61A9A2080EA9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295D8DA-FDA3-9A32-53F7-C4D1D3B2B6D1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1953B97F-5B92-C33B-0B20-88A1ED87E03F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4B5866EF-F594-DFE5-161E-A609003B7B5D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89D8FDFD-F976-21CB-2622-09A4DFD72BF8}"/>
              </a:ext>
            </a:extLst>
          </p:cNvPr>
          <p:cNvGrpSpPr/>
          <p:nvPr/>
        </p:nvGrpSpPr>
        <p:grpSpPr>
          <a:xfrm>
            <a:off x="2882733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C62CE9F0-4142-CB47-C604-52102774D692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19A76918-C8F3-D17C-C39D-6B8B7AAC4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502EA38C-AB36-5C65-7273-17E8881CAEDE}"/>
              </a:ext>
            </a:extLst>
          </p:cNvPr>
          <p:cNvGrpSpPr/>
          <p:nvPr/>
        </p:nvGrpSpPr>
        <p:grpSpPr>
          <a:xfrm>
            <a:off x="-3115242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E1B8DFB7-1686-814F-FAF4-2299B216B6C3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9F1D5AC4-39E0-2EDA-3E5F-CAFCBCB312B6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BFCA9909-4B45-CE86-6C47-E41BE6ECDA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5FA37173-3045-9252-7694-B388CDE39194}"/>
                </a:ext>
              </a:extLst>
            </p:cNvPr>
            <p:cNvSpPr txBox="1"/>
            <p:nvPr/>
          </p:nvSpPr>
          <p:spPr>
            <a:xfrm>
              <a:off x="16467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" name="Group 26">
            <a:extLst>
              <a:ext uri="{FF2B5EF4-FFF2-40B4-BE49-F238E27FC236}">
                <a16:creationId xmlns:a16="http://schemas.microsoft.com/office/drawing/2014/main" id="{403AA8D5-AFE1-617A-3040-933459642511}"/>
              </a:ext>
            </a:extLst>
          </p:cNvPr>
          <p:cNvGrpSpPr/>
          <p:nvPr/>
        </p:nvGrpSpPr>
        <p:grpSpPr>
          <a:xfrm>
            <a:off x="6814122" y="3600805"/>
            <a:ext cx="1481584" cy="2659242"/>
            <a:chOff x="4867994" y="2164482"/>
            <a:chExt cx="1970282" cy="3317475"/>
          </a:xfrm>
          <a:effectLst/>
        </p:grpSpPr>
        <p:pic>
          <p:nvPicPr>
            <p:cNvPr id="3" name="Picture 27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13BC2512-57EE-1040-EAD9-9AA780A39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02" r="12167"/>
            <a:stretch/>
          </p:blipFill>
          <p:spPr>
            <a:xfrm>
              <a:off x="4867996" y="2164482"/>
              <a:ext cx="1970280" cy="2166314"/>
            </a:xfrm>
            <a:prstGeom prst="rect">
              <a:avLst/>
            </a:prstGeom>
          </p:spPr>
        </p:pic>
        <p:sp>
          <p:nvSpPr>
            <p:cNvPr id="6" name="TextBox 28">
              <a:extLst>
                <a:ext uri="{FF2B5EF4-FFF2-40B4-BE49-F238E27FC236}">
                  <a16:creationId xmlns:a16="http://schemas.microsoft.com/office/drawing/2014/main" id="{84B53B84-3854-9419-F85C-68B693733961}"/>
                </a:ext>
              </a:extLst>
            </p:cNvPr>
            <p:cNvSpPr txBox="1"/>
            <p:nvPr/>
          </p:nvSpPr>
          <p:spPr>
            <a:xfrm>
              <a:off x="4867994" y="4445266"/>
              <a:ext cx="1970281" cy="103669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Wason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on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bias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C6709190-C069-AE79-0C5A-29BAB2066AA6}"/>
              </a:ext>
            </a:extLst>
          </p:cNvPr>
          <p:cNvGrpSpPr/>
          <p:nvPr/>
        </p:nvGrpSpPr>
        <p:grpSpPr>
          <a:xfrm>
            <a:off x="8829524" y="3624889"/>
            <a:ext cx="2902366" cy="2665394"/>
            <a:chOff x="7078754" y="2162327"/>
            <a:chExt cx="3859708" cy="3325150"/>
          </a:xfrm>
          <a:effectLst/>
        </p:grpSpPr>
        <p:pic>
          <p:nvPicPr>
            <p:cNvPr id="8" name="Picture 29">
              <a:extLst>
                <a:ext uri="{FF2B5EF4-FFF2-40B4-BE49-F238E27FC236}">
                  <a16:creationId xmlns:a16="http://schemas.microsoft.com/office/drawing/2014/main" id="{2FD7A8DD-EEAA-8730-9604-F0220EA1B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89" r="3360"/>
            <a:stretch/>
          </p:blipFill>
          <p:spPr>
            <a:xfrm>
              <a:off x="7078754" y="2162327"/>
              <a:ext cx="3859708" cy="2168469"/>
            </a:xfrm>
            <a:prstGeom prst="rect">
              <a:avLst/>
            </a:prstGeom>
          </p:spPr>
        </p:pic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4F004A0C-66F8-2E3C-C98A-9D220D7244B9}"/>
                </a:ext>
              </a:extLst>
            </p:cNvPr>
            <p:cNvSpPr txBox="1"/>
            <p:nvPr/>
          </p:nvSpPr>
          <p:spPr>
            <a:xfrm>
              <a:off x="7078754" y="4450786"/>
              <a:ext cx="3859708" cy="103669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Twersky</a:t>
              </a: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 &amp;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Kahneman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on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heuristics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</p:txBody>
        </p:sp>
      </p:grpSp>
      <p:pic>
        <p:nvPicPr>
          <p:cNvPr id="13" name="Picture 34" descr="A close up of a logo&#10;&#10;Description automatically generated">
            <a:extLst>
              <a:ext uri="{FF2B5EF4-FFF2-40B4-BE49-F238E27FC236}">
                <a16:creationId xmlns:a16="http://schemas.microsoft.com/office/drawing/2014/main" id="{730B98C2-3C63-BD1A-45D6-8DA90379B4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3623"/>
          <a:stretch/>
        </p:blipFill>
        <p:spPr>
          <a:xfrm rot="8708390" flipV="1">
            <a:off x="7167600" y="9722567"/>
            <a:ext cx="767754" cy="663161"/>
          </a:xfrm>
          <a:prstGeom prst="rect">
            <a:avLst/>
          </a:prstGeom>
          <a:effectLst/>
        </p:spPr>
      </p:pic>
      <p:sp>
        <p:nvSpPr>
          <p:cNvPr id="16" name="TextBox 35">
            <a:extLst>
              <a:ext uri="{FF2B5EF4-FFF2-40B4-BE49-F238E27FC236}">
                <a16:creationId xmlns:a16="http://schemas.microsoft.com/office/drawing/2014/main" id="{A2F07CD5-3391-755D-E2C8-60C5C391F092}"/>
              </a:ext>
            </a:extLst>
          </p:cNvPr>
          <p:cNvSpPr txBox="1"/>
          <p:nvPr/>
        </p:nvSpPr>
        <p:spPr>
          <a:xfrm>
            <a:off x="7046962" y="10429654"/>
            <a:ext cx="930063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3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Bias</a:t>
            </a:r>
            <a:endParaRPr lang="it-IT" sz="36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24" name="TextBox 42">
            <a:extLst>
              <a:ext uri="{FF2B5EF4-FFF2-40B4-BE49-F238E27FC236}">
                <a16:creationId xmlns:a16="http://schemas.microsoft.com/office/drawing/2014/main" id="{E6439258-21A2-1965-CBEB-8A60058DB52B}"/>
              </a:ext>
            </a:extLst>
          </p:cNvPr>
          <p:cNvSpPr txBox="1"/>
          <p:nvPr/>
        </p:nvSpPr>
        <p:spPr>
          <a:xfrm>
            <a:off x="7036517" y="434711"/>
            <a:ext cx="3894849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Heuristics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require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fewer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cognitive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resources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(time, information, and </a:t>
            </a:r>
          </a:p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computational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capability)</a:t>
            </a:r>
          </a:p>
        </p:txBody>
      </p:sp>
      <p:sp>
        <p:nvSpPr>
          <p:cNvPr id="26" name="TextBox 43">
            <a:extLst>
              <a:ext uri="{FF2B5EF4-FFF2-40B4-BE49-F238E27FC236}">
                <a16:creationId xmlns:a16="http://schemas.microsoft.com/office/drawing/2014/main" id="{114AAD1A-0E45-10A1-12E5-0930FC86F675}"/>
              </a:ext>
            </a:extLst>
          </p:cNvPr>
          <p:cNvSpPr txBox="1"/>
          <p:nvPr/>
        </p:nvSpPr>
        <p:spPr>
          <a:xfrm>
            <a:off x="7433051" y="2313118"/>
            <a:ext cx="310174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Limited </a:t>
            </a:r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applicability</a:t>
            </a:r>
            <a:endParaRPr lang="it-IT" sz="2800" dirty="0">
              <a:solidFill>
                <a:srgbClr val="92D050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044E72FB-FC98-FA40-2196-D98CA180237D}"/>
              </a:ext>
            </a:extLst>
          </p:cNvPr>
          <p:cNvSpPr txBox="1"/>
          <p:nvPr/>
        </p:nvSpPr>
        <p:spPr>
          <a:xfrm>
            <a:off x="7664108" y="2901098"/>
            <a:ext cx="263963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Mostly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irrational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0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4806129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936504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" name="Group 26">
            <a:extLst>
              <a:ext uri="{FF2B5EF4-FFF2-40B4-BE49-F238E27FC236}">
                <a16:creationId xmlns:a16="http://schemas.microsoft.com/office/drawing/2014/main" id="{875A370F-0C1B-B3B3-F577-26FDD8E7A0BB}"/>
              </a:ext>
            </a:extLst>
          </p:cNvPr>
          <p:cNvGrpSpPr/>
          <p:nvPr/>
        </p:nvGrpSpPr>
        <p:grpSpPr>
          <a:xfrm>
            <a:off x="12627101" y="3600805"/>
            <a:ext cx="1481584" cy="2659242"/>
            <a:chOff x="4867994" y="2164482"/>
            <a:chExt cx="1970282" cy="3317475"/>
          </a:xfrm>
          <a:effectLst/>
        </p:grpSpPr>
        <p:pic>
          <p:nvPicPr>
            <p:cNvPr id="3" name="Picture 27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7317DE48-4C10-E9A7-721E-E5F980C3A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02" r="12167"/>
            <a:stretch/>
          </p:blipFill>
          <p:spPr>
            <a:xfrm>
              <a:off x="4867996" y="2164482"/>
              <a:ext cx="1970280" cy="2166314"/>
            </a:xfrm>
            <a:prstGeom prst="rect">
              <a:avLst/>
            </a:prstGeom>
          </p:spPr>
        </p:pic>
        <p:sp>
          <p:nvSpPr>
            <p:cNvPr id="6" name="TextBox 28">
              <a:extLst>
                <a:ext uri="{FF2B5EF4-FFF2-40B4-BE49-F238E27FC236}">
                  <a16:creationId xmlns:a16="http://schemas.microsoft.com/office/drawing/2014/main" id="{F3A55FCA-7F96-B3B4-E71F-57625405FD70}"/>
                </a:ext>
              </a:extLst>
            </p:cNvPr>
            <p:cNvSpPr txBox="1"/>
            <p:nvPr/>
          </p:nvSpPr>
          <p:spPr>
            <a:xfrm>
              <a:off x="4867994" y="4445266"/>
              <a:ext cx="1970281" cy="103669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Wason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on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bias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22D188F9-2B8A-E659-A4E1-7952D05237BF}"/>
              </a:ext>
            </a:extLst>
          </p:cNvPr>
          <p:cNvGrpSpPr/>
          <p:nvPr/>
        </p:nvGrpSpPr>
        <p:grpSpPr>
          <a:xfrm>
            <a:off x="14642503" y="3624889"/>
            <a:ext cx="2902366" cy="2665394"/>
            <a:chOff x="7078754" y="2162327"/>
            <a:chExt cx="3859708" cy="3325150"/>
          </a:xfrm>
          <a:effectLst/>
        </p:grpSpPr>
        <p:pic>
          <p:nvPicPr>
            <p:cNvPr id="8" name="Picture 29">
              <a:extLst>
                <a:ext uri="{FF2B5EF4-FFF2-40B4-BE49-F238E27FC236}">
                  <a16:creationId xmlns:a16="http://schemas.microsoft.com/office/drawing/2014/main" id="{74876A67-D9E9-C3AD-EC79-891FDE879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89" r="3360"/>
            <a:stretch/>
          </p:blipFill>
          <p:spPr>
            <a:xfrm>
              <a:off x="7078754" y="2162327"/>
              <a:ext cx="3859708" cy="2168469"/>
            </a:xfrm>
            <a:prstGeom prst="rect">
              <a:avLst/>
            </a:prstGeom>
          </p:spPr>
        </p:pic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88B897AC-72F2-7900-6080-6F16FD51CC51}"/>
                </a:ext>
              </a:extLst>
            </p:cNvPr>
            <p:cNvSpPr txBox="1"/>
            <p:nvPr/>
          </p:nvSpPr>
          <p:spPr>
            <a:xfrm>
              <a:off x="7078754" y="4450786"/>
              <a:ext cx="3859708" cy="103669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Twersky</a:t>
              </a: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 &amp;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Kahneman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on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heuristics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</p:txBody>
        </p:sp>
      </p:grpSp>
      <p:sp>
        <p:nvSpPr>
          <p:cNvPr id="11" name="TextBox 42">
            <a:extLst>
              <a:ext uri="{FF2B5EF4-FFF2-40B4-BE49-F238E27FC236}">
                <a16:creationId xmlns:a16="http://schemas.microsoft.com/office/drawing/2014/main" id="{D46A6C6E-F916-8598-2ED9-E2D7DC8043DB}"/>
              </a:ext>
            </a:extLst>
          </p:cNvPr>
          <p:cNvSpPr txBox="1"/>
          <p:nvPr/>
        </p:nvSpPr>
        <p:spPr>
          <a:xfrm>
            <a:off x="12849496" y="434711"/>
            <a:ext cx="3894849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Heuristics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require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fewer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cognitive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resources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(time, information, and </a:t>
            </a:r>
          </a:p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computational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capability)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41DE41A4-9225-9090-88D6-6E31B94D303E}"/>
              </a:ext>
            </a:extLst>
          </p:cNvPr>
          <p:cNvSpPr txBox="1"/>
          <p:nvPr/>
        </p:nvSpPr>
        <p:spPr>
          <a:xfrm>
            <a:off x="13246030" y="2313118"/>
            <a:ext cx="310174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Limited </a:t>
            </a:r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applicability</a:t>
            </a:r>
            <a:endParaRPr lang="it-IT" sz="2800" dirty="0">
              <a:solidFill>
                <a:srgbClr val="92D050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  <p:sp>
        <p:nvSpPr>
          <p:cNvPr id="16" name="TextBox 43">
            <a:extLst>
              <a:ext uri="{FF2B5EF4-FFF2-40B4-BE49-F238E27FC236}">
                <a16:creationId xmlns:a16="http://schemas.microsoft.com/office/drawing/2014/main" id="{9C521EBB-B0BC-352F-437F-18648BEDE87A}"/>
              </a:ext>
            </a:extLst>
          </p:cNvPr>
          <p:cNvSpPr txBox="1"/>
          <p:nvPr/>
        </p:nvSpPr>
        <p:spPr>
          <a:xfrm>
            <a:off x="13477087" y="2901098"/>
            <a:ext cx="263963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Mostly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irrational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909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AD9E0085-4B31-BA5B-F303-6439E19A7EB9}"/>
              </a:ext>
            </a:extLst>
          </p:cNvPr>
          <p:cNvCxnSpPr>
            <a:cxnSpLocks/>
          </p:cNvCxnSpPr>
          <p:nvPr/>
        </p:nvCxnSpPr>
        <p:spPr>
          <a:xfrm flipH="1">
            <a:off x="6096000" y="826365"/>
            <a:ext cx="386050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BED5C68D-743E-BF9D-1F5B-46EF74974AEB}"/>
              </a:ext>
            </a:extLst>
          </p:cNvPr>
          <p:cNvCxnSpPr>
            <a:cxnSpLocks/>
          </p:cNvCxnSpPr>
          <p:nvPr/>
        </p:nvCxnSpPr>
        <p:spPr>
          <a:xfrm>
            <a:off x="9994112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39FD546-23E9-3DF3-0D8D-8CA7D2FBF1BC}"/>
              </a:ext>
            </a:extLst>
          </p:cNvPr>
          <p:cNvSpPr txBox="1"/>
          <p:nvPr/>
        </p:nvSpPr>
        <p:spPr>
          <a:xfrm>
            <a:off x="8175401" y="1739726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</a:p>
          <a:p>
            <a:pPr algn="ctr"/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4806129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936504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8D9EF15-C3ED-9A7B-D76A-BA9593CDF3C8}"/>
              </a:ext>
            </a:extLst>
          </p:cNvPr>
          <p:cNvGrpSpPr/>
          <p:nvPr/>
        </p:nvGrpSpPr>
        <p:grpSpPr>
          <a:xfrm>
            <a:off x="8666631" y="3170595"/>
            <a:ext cx="2579742" cy="2825248"/>
            <a:chOff x="8091401" y="2833451"/>
            <a:chExt cx="3153747" cy="3139687"/>
          </a:xfrm>
        </p:grpSpPr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58D3C04D-9FDF-6E22-C94F-4CD641988BE9}"/>
                </a:ext>
              </a:extLst>
            </p:cNvPr>
            <p:cNvSpPr/>
            <p:nvPr/>
          </p:nvSpPr>
          <p:spPr>
            <a:xfrm>
              <a:off x="8091401" y="4997899"/>
              <a:ext cx="3153747" cy="975239"/>
            </a:xfrm>
            <a:prstGeom prst="rect">
              <a:avLst/>
            </a:prstGeom>
            <a:solidFill>
              <a:srgbClr val="4FA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bounded</a:t>
              </a:r>
              <a:r>
                <a:rPr lang="it-IT" sz="2800" dirty="0"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latin typeface="Calibri" panose="020F0502020204030204" pitchFamily="34" charset="0"/>
                </a:rPr>
                <a:t>rationality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B04CE1E4-2290-3EE3-3340-4140165531BA}"/>
                </a:ext>
              </a:extLst>
            </p:cNvPr>
            <p:cNvGrpSpPr/>
            <p:nvPr/>
          </p:nvGrpSpPr>
          <p:grpSpPr>
            <a:xfrm>
              <a:off x="8662458" y="2833451"/>
              <a:ext cx="2160000" cy="2025734"/>
              <a:chOff x="8662458" y="2833451"/>
              <a:chExt cx="2160000" cy="2025734"/>
            </a:xfrm>
          </p:grpSpPr>
          <p:pic>
            <p:nvPicPr>
              <p:cNvPr id="31" name="Picture 18" descr="A picture containing text, whiteboard, cat&#10;&#10;Description automatically generated">
                <a:extLst>
                  <a:ext uri="{FF2B5EF4-FFF2-40B4-BE49-F238E27FC236}">
                    <a16:creationId xmlns:a16="http://schemas.microsoft.com/office/drawing/2014/main" id="{CD75102A-4B4A-BE63-3A9F-9CAC77FB12C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t="1" r="37516" b="39592"/>
              <a:stretch/>
            </p:blipFill>
            <p:spPr>
              <a:xfrm>
                <a:off x="8662458" y="2833451"/>
                <a:ext cx="2160000" cy="2025734"/>
              </a:xfrm>
              <a:prstGeom prst="ellipse">
                <a:avLst/>
              </a:prstGeom>
            </p:spPr>
          </p:pic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413CC5EF-678B-BB54-DC21-1A6CE6BB60CD}"/>
                  </a:ext>
                </a:extLst>
              </p:cNvPr>
              <p:cNvSpPr txBox="1"/>
              <p:nvPr/>
            </p:nvSpPr>
            <p:spPr>
              <a:xfrm>
                <a:off x="8882400" y="4205958"/>
                <a:ext cx="1720115" cy="4104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Am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warm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842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-1402086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-3336899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AD9E0085-4B31-BA5B-F303-6439E19A7EB9}"/>
              </a:ext>
            </a:extLst>
          </p:cNvPr>
          <p:cNvCxnSpPr>
            <a:cxnSpLocks/>
          </p:cNvCxnSpPr>
          <p:nvPr/>
        </p:nvCxnSpPr>
        <p:spPr>
          <a:xfrm flipH="1">
            <a:off x="-1402087" y="826365"/>
            <a:ext cx="386050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-3336899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BED5C68D-743E-BF9D-1F5B-46EF74974AEB}"/>
              </a:ext>
            </a:extLst>
          </p:cNvPr>
          <p:cNvCxnSpPr>
            <a:cxnSpLocks/>
          </p:cNvCxnSpPr>
          <p:nvPr/>
        </p:nvCxnSpPr>
        <p:spPr>
          <a:xfrm>
            <a:off x="2496025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-5118000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39FD546-23E9-3DF3-0D8D-8CA7D2FBF1BC}"/>
              </a:ext>
            </a:extLst>
          </p:cNvPr>
          <p:cNvSpPr txBox="1"/>
          <p:nvPr/>
        </p:nvSpPr>
        <p:spPr>
          <a:xfrm>
            <a:off x="677314" y="1739726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</a:p>
          <a:p>
            <a:pPr algn="ctr"/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-2691958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-6561583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8D9EF15-C3ED-9A7B-D76A-BA9593CDF3C8}"/>
              </a:ext>
            </a:extLst>
          </p:cNvPr>
          <p:cNvGrpSpPr/>
          <p:nvPr/>
        </p:nvGrpSpPr>
        <p:grpSpPr>
          <a:xfrm>
            <a:off x="1168544" y="3170595"/>
            <a:ext cx="2579742" cy="2825248"/>
            <a:chOff x="8091401" y="2833451"/>
            <a:chExt cx="3153747" cy="3139687"/>
          </a:xfrm>
        </p:grpSpPr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58D3C04D-9FDF-6E22-C94F-4CD641988BE9}"/>
                </a:ext>
              </a:extLst>
            </p:cNvPr>
            <p:cNvSpPr/>
            <p:nvPr/>
          </p:nvSpPr>
          <p:spPr>
            <a:xfrm>
              <a:off x="8091401" y="4997899"/>
              <a:ext cx="3153747" cy="975239"/>
            </a:xfrm>
            <a:prstGeom prst="rect">
              <a:avLst/>
            </a:prstGeom>
            <a:solidFill>
              <a:srgbClr val="4FA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bounded</a:t>
              </a:r>
              <a:r>
                <a:rPr lang="it-IT" sz="2800" dirty="0"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latin typeface="Calibri" panose="020F0502020204030204" pitchFamily="34" charset="0"/>
                </a:rPr>
                <a:t>rationality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B04CE1E4-2290-3EE3-3340-4140165531BA}"/>
                </a:ext>
              </a:extLst>
            </p:cNvPr>
            <p:cNvGrpSpPr/>
            <p:nvPr/>
          </p:nvGrpSpPr>
          <p:grpSpPr>
            <a:xfrm>
              <a:off x="8662458" y="2833451"/>
              <a:ext cx="2160000" cy="2025734"/>
              <a:chOff x="8662458" y="2833451"/>
              <a:chExt cx="2160000" cy="2025734"/>
            </a:xfrm>
          </p:grpSpPr>
          <p:pic>
            <p:nvPicPr>
              <p:cNvPr id="31" name="Picture 18" descr="A picture containing text, whiteboard, cat&#10;&#10;Description automatically generated">
                <a:extLst>
                  <a:ext uri="{FF2B5EF4-FFF2-40B4-BE49-F238E27FC236}">
                    <a16:creationId xmlns:a16="http://schemas.microsoft.com/office/drawing/2014/main" id="{CD75102A-4B4A-BE63-3A9F-9CAC77FB12C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t="1" r="37516" b="39592"/>
              <a:stretch/>
            </p:blipFill>
            <p:spPr>
              <a:xfrm>
                <a:off x="8662458" y="2833451"/>
                <a:ext cx="2160000" cy="2025734"/>
              </a:xfrm>
              <a:prstGeom prst="ellipse">
                <a:avLst/>
              </a:prstGeom>
            </p:spPr>
          </p:pic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413CC5EF-678B-BB54-DC21-1A6CE6BB60CD}"/>
                  </a:ext>
                </a:extLst>
              </p:cNvPr>
              <p:cNvSpPr txBox="1"/>
              <p:nvPr/>
            </p:nvSpPr>
            <p:spPr>
              <a:xfrm>
                <a:off x="8882400" y="4205958"/>
                <a:ext cx="1720115" cy="4104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Am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warm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pic>
        <p:nvPicPr>
          <p:cNvPr id="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DD2BE4FB-99D8-3F1D-A11E-64EC42424B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94"/>
          <a:stretch/>
        </p:blipFill>
        <p:spPr>
          <a:xfrm rot="16200000" flipH="1">
            <a:off x="6290510" y="4358834"/>
            <a:ext cx="865942" cy="704927"/>
          </a:xfrm>
          <a:prstGeom prst="rect">
            <a:avLst/>
          </a:prstGeom>
          <a:effectLst/>
        </p:spPr>
      </p:pic>
      <p:sp>
        <p:nvSpPr>
          <p:cNvPr id="7" name="TextBox 38">
            <a:extLst>
              <a:ext uri="{FF2B5EF4-FFF2-40B4-BE49-F238E27FC236}">
                <a16:creationId xmlns:a16="http://schemas.microsoft.com/office/drawing/2014/main" id="{BF6F8173-EAAA-1314-5F50-80ECEFB96D5E}"/>
              </a:ext>
            </a:extLst>
          </p:cNvPr>
          <p:cNvSpPr txBox="1"/>
          <p:nvPr/>
        </p:nvSpPr>
        <p:spPr>
          <a:xfrm>
            <a:off x="6504512" y="1573560"/>
            <a:ext cx="5568337" cy="1292662"/>
          </a:xfrm>
          <a:prstGeom prst="rect">
            <a:avLst/>
          </a:prstGeom>
          <a:solidFill>
            <a:srgbClr val="952A51"/>
          </a:solidFill>
          <a:ln>
            <a:solidFill>
              <a:srgbClr val="952A5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Simon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studied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behavior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and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decision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-making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processes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used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by business managers</a:t>
            </a: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4AE25276-E0E2-DC59-BBBE-59D964F86C1A}"/>
              </a:ext>
            </a:extLst>
          </p:cNvPr>
          <p:cNvSpPr txBox="1"/>
          <p:nvPr/>
        </p:nvSpPr>
        <p:spPr>
          <a:xfrm>
            <a:off x="6504513" y="2984731"/>
            <a:ext cx="5568336" cy="1292662"/>
          </a:xfrm>
          <a:prstGeom prst="rect">
            <a:avLst/>
          </a:prstGeom>
          <a:solidFill>
            <a:srgbClr val="D61F76"/>
          </a:solidFill>
          <a:ln>
            <a:solidFill>
              <a:srgbClr val="D61F7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They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did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not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conform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to the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norms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decision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theory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but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arrived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at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efficient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results</a:t>
            </a:r>
            <a:endParaRPr lang="it-IT" sz="26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15D06F20-99A6-5CDC-72E1-6DB12BDA6190}"/>
              </a:ext>
            </a:extLst>
          </p:cNvPr>
          <p:cNvSpPr txBox="1"/>
          <p:nvPr/>
        </p:nvSpPr>
        <p:spPr>
          <a:xfrm>
            <a:off x="6504513" y="2984731"/>
            <a:ext cx="5568336" cy="1292662"/>
          </a:xfrm>
          <a:prstGeom prst="rect">
            <a:avLst/>
          </a:prstGeom>
          <a:solidFill>
            <a:srgbClr val="FF77BF"/>
          </a:solidFill>
          <a:ln>
            <a:solidFill>
              <a:srgbClr val="FF77BF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achieving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optimal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results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by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retrieving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all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useful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information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costly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in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terms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time and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resources</a:t>
            </a:r>
            <a:endParaRPr lang="it-IT" sz="26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pic>
        <p:nvPicPr>
          <p:cNvPr id="17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529174F-95B8-7690-7161-1668F99056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34" r="20772"/>
          <a:stretch/>
        </p:blipFill>
        <p:spPr>
          <a:xfrm>
            <a:off x="3914283" y="1654335"/>
            <a:ext cx="2430441" cy="3013218"/>
          </a:xfrm>
          <a:prstGeom prst="rect">
            <a:avLst/>
          </a:prstGeom>
        </p:spPr>
      </p:pic>
      <p:sp>
        <p:nvSpPr>
          <p:cNvPr id="23" name="TextBox 34">
            <a:extLst>
              <a:ext uri="{FF2B5EF4-FFF2-40B4-BE49-F238E27FC236}">
                <a16:creationId xmlns:a16="http://schemas.microsoft.com/office/drawing/2014/main" id="{54FB9835-9CD2-B294-FF71-FAE21F768DD5}"/>
              </a:ext>
            </a:extLst>
          </p:cNvPr>
          <p:cNvSpPr txBox="1"/>
          <p:nvPr/>
        </p:nvSpPr>
        <p:spPr>
          <a:xfrm>
            <a:off x="3914283" y="4768640"/>
            <a:ext cx="2430441" cy="523220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8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rPr>
              <a:t>Herbert Simon</a:t>
            </a:r>
          </a:p>
        </p:txBody>
      </p:sp>
      <p:sp>
        <p:nvSpPr>
          <p:cNvPr id="2" name="TextBox 41">
            <a:extLst>
              <a:ext uri="{FF2B5EF4-FFF2-40B4-BE49-F238E27FC236}">
                <a16:creationId xmlns:a16="http://schemas.microsoft.com/office/drawing/2014/main" id="{7CF6188A-2FC7-4129-25A5-0D864A6FDC4C}"/>
              </a:ext>
            </a:extLst>
          </p:cNvPr>
          <p:cNvSpPr txBox="1"/>
          <p:nvPr/>
        </p:nvSpPr>
        <p:spPr>
          <a:xfrm>
            <a:off x="12521815" y="4638408"/>
            <a:ext cx="550309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myth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3" name="TextBox 38">
            <a:extLst>
              <a:ext uri="{FF2B5EF4-FFF2-40B4-BE49-F238E27FC236}">
                <a16:creationId xmlns:a16="http://schemas.microsoft.com/office/drawing/2014/main" id="{DE7750E3-4D97-6AE0-2BDC-5039AD141142}"/>
              </a:ext>
            </a:extLst>
          </p:cNvPr>
          <p:cNvSpPr txBox="1"/>
          <p:nvPr/>
        </p:nvSpPr>
        <p:spPr>
          <a:xfrm>
            <a:off x="12521813" y="1803646"/>
            <a:ext cx="5503092" cy="26776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‘‘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The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behavior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individuals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determined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by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irrational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and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circumscribe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.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ADAPTABILITY to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these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’’</a:t>
            </a:r>
          </a:p>
        </p:txBody>
      </p:sp>
    </p:spTree>
    <p:extLst>
      <p:ext uri="{BB962C8B-B14F-4D97-AF65-F5344CB8AC3E}">
        <p14:creationId xmlns:p14="http://schemas.microsoft.com/office/powerpoint/2010/main" val="3714285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-0.00065 -0.20902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6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-1402086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-3336899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AD9E0085-4B31-BA5B-F303-6439E19A7EB9}"/>
              </a:ext>
            </a:extLst>
          </p:cNvPr>
          <p:cNvCxnSpPr>
            <a:cxnSpLocks/>
          </p:cNvCxnSpPr>
          <p:nvPr/>
        </p:nvCxnSpPr>
        <p:spPr>
          <a:xfrm flipH="1">
            <a:off x="-1402087" y="826365"/>
            <a:ext cx="386050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-3336899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BED5C68D-743E-BF9D-1F5B-46EF74974AEB}"/>
              </a:ext>
            </a:extLst>
          </p:cNvPr>
          <p:cNvCxnSpPr>
            <a:cxnSpLocks/>
          </p:cNvCxnSpPr>
          <p:nvPr/>
        </p:nvCxnSpPr>
        <p:spPr>
          <a:xfrm>
            <a:off x="2496025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-5118000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39FD546-23E9-3DF3-0D8D-8CA7D2FBF1BC}"/>
              </a:ext>
            </a:extLst>
          </p:cNvPr>
          <p:cNvSpPr txBox="1"/>
          <p:nvPr/>
        </p:nvSpPr>
        <p:spPr>
          <a:xfrm>
            <a:off x="677314" y="1739726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</a:p>
          <a:p>
            <a:pPr algn="ctr"/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-2691958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-6561583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8D9EF15-C3ED-9A7B-D76A-BA9593CDF3C8}"/>
              </a:ext>
            </a:extLst>
          </p:cNvPr>
          <p:cNvGrpSpPr/>
          <p:nvPr/>
        </p:nvGrpSpPr>
        <p:grpSpPr>
          <a:xfrm>
            <a:off x="1168544" y="3170595"/>
            <a:ext cx="2579742" cy="2825248"/>
            <a:chOff x="8091401" y="2833451"/>
            <a:chExt cx="3153747" cy="3139687"/>
          </a:xfrm>
        </p:grpSpPr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58D3C04D-9FDF-6E22-C94F-4CD641988BE9}"/>
                </a:ext>
              </a:extLst>
            </p:cNvPr>
            <p:cNvSpPr/>
            <p:nvPr/>
          </p:nvSpPr>
          <p:spPr>
            <a:xfrm>
              <a:off x="8091401" y="4997899"/>
              <a:ext cx="3153747" cy="975239"/>
            </a:xfrm>
            <a:prstGeom prst="rect">
              <a:avLst/>
            </a:prstGeom>
            <a:solidFill>
              <a:srgbClr val="4FA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bounded</a:t>
              </a:r>
              <a:r>
                <a:rPr lang="it-IT" sz="2800" dirty="0"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latin typeface="Calibri" panose="020F0502020204030204" pitchFamily="34" charset="0"/>
                </a:rPr>
                <a:t>rationality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B04CE1E4-2290-3EE3-3340-4140165531BA}"/>
                </a:ext>
              </a:extLst>
            </p:cNvPr>
            <p:cNvGrpSpPr/>
            <p:nvPr/>
          </p:nvGrpSpPr>
          <p:grpSpPr>
            <a:xfrm>
              <a:off x="8662458" y="2833451"/>
              <a:ext cx="2160000" cy="2025734"/>
              <a:chOff x="8662458" y="2833451"/>
              <a:chExt cx="2160000" cy="2025734"/>
            </a:xfrm>
          </p:grpSpPr>
          <p:pic>
            <p:nvPicPr>
              <p:cNvPr id="31" name="Picture 18" descr="A picture containing text, whiteboard, cat&#10;&#10;Description automatically generated">
                <a:extLst>
                  <a:ext uri="{FF2B5EF4-FFF2-40B4-BE49-F238E27FC236}">
                    <a16:creationId xmlns:a16="http://schemas.microsoft.com/office/drawing/2014/main" id="{CD75102A-4B4A-BE63-3A9F-9CAC77FB12C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t="1" r="37516" b="39592"/>
              <a:stretch/>
            </p:blipFill>
            <p:spPr>
              <a:xfrm>
                <a:off x="8662458" y="2833451"/>
                <a:ext cx="2160000" cy="2025734"/>
              </a:xfrm>
              <a:prstGeom prst="ellipse">
                <a:avLst/>
              </a:prstGeom>
            </p:spPr>
          </p:pic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413CC5EF-678B-BB54-DC21-1A6CE6BB60CD}"/>
                  </a:ext>
                </a:extLst>
              </p:cNvPr>
              <p:cNvSpPr txBox="1"/>
              <p:nvPr/>
            </p:nvSpPr>
            <p:spPr>
              <a:xfrm>
                <a:off x="8882400" y="4205958"/>
                <a:ext cx="1720115" cy="4104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Am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warm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sp>
        <p:nvSpPr>
          <p:cNvPr id="17" name="TextBox 41">
            <a:extLst>
              <a:ext uri="{FF2B5EF4-FFF2-40B4-BE49-F238E27FC236}">
                <a16:creationId xmlns:a16="http://schemas.microsoft.com/office/drawing/2014/main" id="{5BFAF374-1E91-2AD7-07C9-E9BD3B6763DA}"/>
              </a:ext>
            </a:extLst>
          </p:cNvPr>
          <p:cNvSpPr txBox="1"/>
          <p:nvPr/>
        </p:nvSpPr>
        <p:spPr>
          <a:xfrm>
            <a:off x="6545550" y="4638408"/>
            <a:ext cx="550309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myth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40895DB7-8F17-E58D-D20C-E78709F00992}"/>
              </a:ext>
            </a:extLst>
          </p:cNvPr>
          <p:cNvSpPr txBox="1"/>
          <p:nvPr/>
        </p:nvSpPr>
        <p:spPr>
          <a:xfrm>
            <a:off x="6545548" y="1803646"/>
            <a:ext cx="5503092" cy="26776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‘‘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The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behavior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individuals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determined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by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irrational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and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circumscribe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.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ADAPTABILITY to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these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’’</a:t>
            </a:r>
          </a:p>
        </p:txBody>
      </p:sp>
      <p:pic>
        <p:nvPicPr>
          <p:cNvPr id="30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62DCD25-40AA-C544-43F7-62D6571774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34" r="20772"/>
          <a:stretch/>
        </p:blipFill>
        <p:spPr>
          <a:xfrm>
            <a:off x="3914283" y="1654335"/>
            <a:ext cx="2430441" cy="3013218"/>
          </a:xfrm>
          <a:prstGeom prst="rect">
            <a:avLst/>
          </a:prstGeom>
        </p:spPr>
      </p:pic>
      <p:sp>
        <p:nvSpPr>
          <p:cNvPr id="33" name="TextBox 34">
            <a:extLst>
              <a:ext uri="{FF2B5EF4-FFF2-40B4-BE49-F238E27FC236}">
                <a16:creationId xmlns:a16="http://schemas.microsoft.com/office/drawing/2014/main" id="{2C2040BC-5891-5A1C-1CCB-E7D9CD5B4A4A}"/>
              </a:ext>
            </a:extLst>
          </p:cNvPr>
          <p:cNvSpPr txBox="1"/>
          <p:nvPr/>
        </p:nvSpPr>
        <p:spPr>
          <a:xfrm>
            <a:off x="3914283" y="4768640"/>
            <a:ext cx="2430441" cy="523220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8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rPr>
              <a:t>Herbert Simon</a:t>
            </a:r>
          </a:p>
        </p:txBody>
      </p:sp>
      <p:pic>
        <p:nvPicPr>
          <p:cNvPr id="2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9C555F25-4D05-10C0-8B36-F88466800D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8594"/>
          <a:stretch/>
        </p:blipFill>
        <p:spPr>
          <a:xfrm rot="16200000" flipH="1">
            <a:off x="6290510" y="-768345"/>
            <a:ext cx="865942" cy="704927"/>
          </a:xfrm>
          <a:prstGeom prst="rect">
            <a:avLst/>
          </a:prstGeom>
          <a:effectLst/>
        </p:spPr>
      </p:pic>
      <p:sp>
        <p:nvSpPr>
          <p:cNvPr id="3" name="TextBox 38">
            <a:extLst>
              <a:ext uri="{FF2B5EF4-FFF2-40B4-BE49-F238E27FC236}">
                <a16:creationId xmlns:a16="http://schemas.microsoft.com/office/drawing/2014/main" id="{CE072F79-42EA-9E2B-C38F-9820FED8A4EC}"/>
              </a:ext>
            </a:extLst>
          </p:cNvPr>
          <p:cNvSpPr txBox="1"/>
          <p:nvPr/>
        </p:nvSpPr>
        <p:spPr>
          <a:xfrm>
            <a:off x="6504512" y="-3553619"/>
            <a:ext cx="5568337" cy="1292662"/>
          </a:xfrm>
          <a:prstGeom prst="rect">
            <a:avLst/>
          </a:prstGeom>
          <a:solidFill>
            <a:srgbClr val="952A51"/>
          </a:solidFill>
          <a:ln>
            <a:solidFill>
              <a:srgbClr val="952A5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Simon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studied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behavior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and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decision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-making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processes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used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by business managers</a:t>
            </a:r>
          </a:p>
        </p:txBody>
      </p:sp>
      <p:sp>
        <p:nvSpPr>
          <p:cNvPr id="6" name="TextBox 39">
            <a:extLst>
              <a:ext uri="{FF2B5EF4-FFF2-40B4-BE49-F238E27FC236}">
                <a16:creationId xmlns:a16="http://schemas.microsoft.com/office/drawing/2014/main" id="{D3D72ED2-907E-9431-888C-1B1162A6D87D}"/>
              </a:ext>
            </a:extLst>
          </p:cNvPr>
          <p:cNvSpPr txBox="1"/>
          <p:nvPr/>
        </p:nvSpPr>
        <p:spPr>
          <a:xfrm>
            <a:off x="6504513" y="-2142448"/>
            <a:ext cx="5568336" cy="1292662"/>
          </a:xfrm>
          <a:prstGeom prst="rect">
            <a:avLst/>
          </a:prstGeom>
          <a:solidFill>
            <a:srgbClr val="D61F76"/>
          </a:solidFill>
          <a:ln>
            <a:solidFill>
              <a:srgbClr val="D61F76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They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did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not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conform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to the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norms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decision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theory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but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arrived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at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efficient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results</a:t>
            </a:r>
            <a:endParaRPr lang="it-IT" sz="26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7" name="TextBox 40">
            <a:extLst>
              <a:ext uri="{FF2B5EF4-FFF2-40B4-BE49-F238E27FC236}">
                <a16:creationId xmlns:a16="http://schemas.microsoft.com/office/drawing/2014/main" id="{58720EA9-E93C-1A95-93D7-774F22224935}"/>
              </a:ext>
            </a:extLst>
          </p:cNvPr>
          <p:cNvSpPr txBox="1"/>
          <p:nvPr/>
        </p:nvSpPr>
        <p:spPr>
          <a:xfrm>
            <a:off x="6504513" y="-2142448"/>
            <a:ext cx="5568336" cy="1292662"/>
          </a:xfrm>
          <a:prstGeom prst="rect">
            <a:avLst/>
          </a:prstGeom>
          <a:solidFill>
            <a:srgbClr val="FF77BF"/>
          </a:solidFill>
          <a:ln>
            <a:solidFill>
              <a:srgbClr val="FF77BF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achieving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optimal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results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by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retrieving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all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useful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information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costly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in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terms</a:t>
            </a:r>
            <a:r>
              <a:rPr lang="it-IT" sz="26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time and </a:t>
            </a:r>
            <a:r>
              <a:rPr lang="it-IT" sz="26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resources</a:t>
            </a:r>
            <a:endParaRPr lang="it-IT" sz="26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5999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-1402086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-3336899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AD9E0085-4B31-BA5B-F303-6439E19A7EB9}"/>
              </a:ext>
            </a:extLst>
          </p:cNvPr>
          <p:cNvCxnSpPr>
            <a:cxnSpLocks/>
          </p:cNvCxnSpPr>
          <p:nvPr/>
        </p:nvCxnSpPr>
        <p:spPr>
          <a:xfrm flipH="1">
            <a:off x="-1402087" y="826365"/>
            <a:ext cx="386050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-3336899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BED5C68D-743E-BF9D-1F5B-46EF74974AEB}"/>
              </a:ext>
            </a:extLst>
          </p:cNvPr>
          <p:cNvCxnSpPr>
            <a:cxnSpLocks/>
          </p:cNvCxnSpPr>
          <p:nvPr/>
        </p:nvCxnSpPr>
        <p:spPr>
          <a:xfrm>
            <a:off x="2496025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-5118000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39FD546-23E9-3DF3-0D8D-8CA7D2FBF1BC}"/>
              </a:ext>
            </a:extLst>
          </p:cNvPr>
          <p:cNvSpPr txBox="1"/>
          <p:nvPr/>
        </p:nvSpPr>
        <p:spPr>
          <a:xfrm>
            <a:off x="677314" y="1739726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</a:p>
          <a:p>
            <a:pPr algn="ctr"/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-2691958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-6561583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8D9EF15-C3ED-9A7B-D76A-BA9593CDF3C8}"/>
              </a:ext>
            </a:extLst>
          </p:cNvPr>
          <p:cNvGrpSpPr/>
          <p:nvPr/>
        </p:nvGrpSpPr>
        <p:grpSpPr>
          <a:xfrm>
            <a:off x="1168544" y="3170595"/>
            <a:ext cx="2579742" cy="2825248"/>
            <a:chOff x="8091401" y="2833451"/>
            <a:chExt cx="3153747" cy="3139687"/>
          </a:xfrm>
        </p:grpSpPr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58D3C04D-9FDF-6E22-C94F-4CD641988BE9}"/>
                </a:ext>
              </a:extLst>
            </p:cNvPr>
            <p:cNvSpPr/>
            <p:nvPr/>
          </p:nvSpPr>
          <p:spPr>
            <a:xfrm>
              <a:off x="8091401" y="4997899"/>
              <a:ext cx="3153747" cy="975239"/>
            </a:xfrm>
            <a:prstGeom prst="rect">
              <a:avLst/>
            </a:prstGeom>
            <a:solidFill>
              <a:srgbClr val="4FA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bounded</a:t>
              </a:r>
              <a:r>
                <a:rPr lang="it-IT" sz="2800" dirty="0"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latin typeface="Calibri" panose="020F0502020204030204" pitchFamily="34" charset="0"/>
                </a:rPr>
                <a:t>rationality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B04CE1E4-2290-3EE3-3340-4140165531BA}"/>
                </a:ext>
              </a:extLst>
            </p:cNvPr>
            <p:cNvGrpSpPr/>
            <p:nvPr/>
          </p:nvGrpSpPr>
          <p:grpSpPr>
            <a:xfrm>
              <a:off x="8662458" y="2833451"/>
              <a:ext cx="2160000" cy="2025734"/>
              <a:chOff x="8662458" y="2833451"/>
              <a:chExt cx="2160000" cy="2025734"/>
            </a:xfrm>
          </p:grpSpPr>
          <p:pic>
            <p:nvPicPr>
              <p:cNvPr id="31" name="Picture 18" descr="A picture containing text, whiteboard, cat&#10;&#10;Description automatically generated">
                <a:extLst>
                  <a:ext uri="{FF2B5EF4-FFF2-40B4-BE49-F238E27FC236}">
                    <a16:creationId xmlns:a16="http://schemas.microsoft.com/office/drawing/2014/main" id="{CD75102A-4B4A-BE63-3A9F-9CAC77FB12C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t="1" r="37516" b="39592"/>
              <a:stretch/>
            </p:blipFill>
            <p:spPr>
              <a:xfrm>
                <a:off x="8662458" y="2833451"/>
                <a:ext cx="2160000" cy="2025734"/>
              </a:xfrm>
              <a:prstGeom prst="ellipse">
                <a:avLst/>
              </a:prstGeom>
            </p:spPr>
          </p:pic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413CC5EF-678B-BB54-DC21-1A6CE6BB60CD}"/>
                  </a:ext>
                </a:extLst>
              </p:cNvPr>
              <p:cNvSpPr txBox="1"/>
              <p:nvPr/>
            </p:nvSpPr>
            <p:spPr>
              <a:xfrm>
                <a:off x="8882400" y="4205958"/>
                <a:ext cx="1720115" cy="4104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Am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warm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pic>
        <p:nvPicPr>
          <p:cNvPr id="2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458ADDA-AB6E-7397-9377-9547B1C4D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34" r="20772"/>
          <a:stretch/>
        </p:blipFill>
        <p:spPr>
          <a:xfrm>
            <a:off x="3781281" y="490560"/>
            <a:ext cx="2430441" cy="3013218"/>
          </a:xfrm>
          <a:prstGeom prst="rect">
            <a:avLst/>
          </a:prstGeom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F4C85CD6-C8F8-5565-8546-6D5DBA4D2BCA}"/>
              </a:ext>
            </a:extLst>
          </p:cNvPr>
          <p:cNvSpPr txBox="1"/>
          <p:nvPr/>
        </p:nvSpPr>
        <p:spPr>
          <a:xfrm>
            <a:off x="3781281" y="3604865"/>
            <a:ext cx="2430441" cy="523220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8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rPr>
              <a:t>Herbert Simon</a:t>
            </a: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5BFAF374-1E91-2AD7-07C9-E9BD3B6763DA}"/>
              </a:ext>
            </a:extLst>
          </p:cNvPr>
          <p:cNvSpPr txBox="1"/>
          <p:nvPr/>
        </p:nvSpPr>
        <p:spPr>
          <a:xfrm>
            <a:off x="6545550" y="3358254"/>
            <a:ext cx="550309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myth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40895DB7-8F17-E58D-D20C-E78709F00992}"/>
              </a:ext>
            </a:extLst>
          </p:cNvPr>
          <p:cNvSpPr txBox="1"/>
          <p:nvPr/>
        </p:nvSpPr>
        <p:spPr>
          <a:xfrm>
            <a:off x="6545548" y="523492"/>
            <a:ext cx="5503092" cy="26776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‘‘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The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behavior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individuals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determined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by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irrational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and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circumscribe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.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ADAPTABILITY to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these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’’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0600B754-0721-DE04-BA6C-83CD4B71EE86}"/>
              </a:ext>
            </a:extLst>
          </p:cNvPr>
          <p:cNvSpPr txBox="1"/>
          <p:nvPr/>
        </p:nvSpPr>
        <p:spPr>
          <a:xfrm>
            <a:off x="6326395" y="4341829"/>
            <a:ext cx="2822055" cy="769441"/>
          </a:xfrm>
          <a:prstGeom prst="rect">
            <a:avLst/>
          </a:prstGeom>
          <a:solidFill>
            <a:srgbClr val="69BA12"/>
          </a:solidFill>
          <a:ln>
            <a:solidFill>
              <a:srgbClr val="69BA12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agents’</a:t>
            </a:r>
          </a:p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computational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capacity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A74FCBD5-12FD-0430-7FD5-76EC8C62F217}"/>
              </a:ext>
            </a:extLst>
          </p:cNvPr>
          <p:cNvSpPr txBox="1"/>
          <p:nvPr/>
        </p:nvSpPr>
        <p:spPr>
          <a:xfrm>
            <a:off x="9357715" y="4348833"/>
            <a:ext cx="2687915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how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much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information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they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have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8" name="Left Brace 26">
            <a:extLst>
              <a:ext uri="{FF2B5EF4-FFF2-40B4-BE49-F238E27FC236}">
                <a16:creationId xmlns:a16="http://schemas.microsoft.com/office/drawing/2014/main" id="{A20D0310-8CBA-4628-0F13-04B965F276B0}"/>
              </a:ext>
            </a:extLst>
          </p:cNvPr>
          <p:cNvSpPr/>
          <p:nvPr/>
        </p:nvSpPr>
        <p:spPr>
          <a:xfrm rot="5400000" flipV="1">
            <a:off x="9104734" y="2760119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6C1F03DB-B2F0-5994-E485-93ACFF9446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649" b="13695"/>
          <a:stretch/>
        </p:blipFill>
        <p:spPr>
          <a:xfrm>
            <a:off x="6382170" y="5118274"/>
            <a:ext cx="2710504" cy="1666163"/>
          </a:xfrm>
          <a:prstGeom prst="rect">
            <a:avLst/>
          </a:prstGeom>
          <a:effectLst/>
        </p:spPr>
      </p:pic>
      <p:pic>
        <p:nvPicPr>
          <p:cNvPr id="24" name="Picture 14" descr="A picture containing person, indoor, man, laptop&#10;&#10;Description automatically generated">
            <a:extLst>
              <a:ext uri="{FF2B5EF4-FFF2-40B4-BE49-F238E27FC236}">
                <a16:creationId xmlns:a16="http://schemas.microsoft.com/office/drawing/2014/main" id="{8777A930-3720-78D2-9C7A-182B6F318B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15" b="3964"/>
          <a:stretch/>
        </p:blipFill>
        <p:spPr>
          <a:xfrm>
            <a:off x="9458358" y="5118274"/>
            <a:ext cx="2486627" cy="16732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0414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-1402086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-3336899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AD9E0085-4B31-BA5B-F303-6439E19A7EB9}"/>
              </a:ext>
            </a:extLst>
          </p:cNvPr>
          <p:cNvCxnSpPr>
            <a:cxnSpLocks/>
          </p:cNvCxnSpPr>
          <p:nvPr/>
        </p:nvCxnSpPr>
        <p:spPr>
          <a:xfrm flipH="1">
            <a:off x="-1402087" y="826365"/>
            <a:ext cx="386050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-3336899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BED5C68D-743E-BF9D-1F5B-46EF74974AEB}"/>
              </a:ext>
            </a:extLst>
          </p:cNvPr>
          <p:cNvCxnSpPr>
            <a:cxnSpLocks/>
          </p:cNvCxnSpPr>
          <p:nvPr/>
        </p:nvCxnSpPr>
        <p:spPr>
          <a:xfrm>
            <a:off x="2496025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-5118000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39FD546-23E9-3DF3-0D8D-8CA7D2FBF1BC}"/>
              </a:ext>
            </a:extLst>
          </p:cNvPr>
          <p:cNvSpPr txBox="1"/>
          <p:nvPr/>
        </p:nvSpPr>
        <p:spPr>
          <a:xfrm>
            <a:off x="677314" y="1739726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</a:p>
          <a:p>
            <a:pPr algn="ctr"/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-2691958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-6561583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8D9EF15-C3ED-9A7B-D76A-BA9593CDF3C8}"/>
              </a:ext>
            </a:extLst>
          </p:cNvPr>
          <p:cNvGrpSpPr/>
          <p:nvPr/>
        </p:nvGrpSpPr>
        <p:grpSpPr>
          <a:xfrm>
            <a:off x="1168544" y="3170595"/>
            <a:ext cx="2579742" cy="2825248"/>
            <a:chOff x="8091401" y="2833451"/>
            <a:chExt cx="3153747" cy="3139687"/>
          </a:xfrm>
        </p:grpSpPr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58D3C04D-9FDF-6E22-C94F-4CD641988BE9}"/>
                </a:ext>
              </a:extLst>
            </p:cNvPr>
            <p:cNvSpPr/>
            <p:nvPr/>
          </p:nvSpPr>
          <p:spPr>
            <a:xfrm>
              <a:off x="8091401" y="4997899"/>
              <a:ext cx="3153747" cy="975239"/>
            </a:xfrm>
            <a:prstGeom prst="rect">
              <a:avLst/>
            </a:prstGeom>
            <a:solidFill>
              <a:srgbClr val="4FA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bounded</a:t>
              </a:r>
              <a:r>
                <a:rPr lang="it-IT" sz="2800" dirty="0"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latin typeface="Calibri" panose="020F0502020204030204" pitchFamily="34" charset="0"/>
                </a:rPr>
                <a:t>rationality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B04CE1E4-2290-3EE3-3340-4140165531BA}"/>
                </a:ext>
              </a:extLst>
            </p:cNvPr>
            <p:cNvGrpSpPr/>
            <p:nvPr/>
          </p:nvGrpSpPr>
          <p:grpSpPr>
            <a:xfrm>
              <a:off x="8662458" y="2833451"/>
              <a:ext cx="2160000" cy="2025734"/>
              <a:chOff x="8662458" y="2833451"/>
              <a:chExt cx="2160000" cy="2025734"/>
            </a:xfrm>
          </p:grpSpPr>
          <p:pic>
            <p:nvPicPr>
              <p:cNvPr id="31" name="Picture 18" descr="A picture containing text, whiteboard, cat&#10;&#10;Description automatically generated">
                <a:extLst>
                  <a:ext uri="{FF2B5EF4-FFF2-40B4-BE49-F238E27FC236}">
                    <a16:creationId xmlns:a16="http://schemas.microsoft.com/office/drawing/2014/main" id="{CD75102A-4B4A-BE63-3A9F-9CAC77FB12C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t="1" r="37516" b="39592"/>
              <a:stretch/>
            </p:blipFill>
            <p:spPr>
              <a:xfrm>
                <a:off x="8662458" y="2833451"/>
                <a:ext cx="2160000" cy="2025734"/>
              </a:xfrm>
              <a:prstGeom prst="ellipse">
                <a:avLst/>
              </a:prstGeom>
            </p:spPr>
          </p:pic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413CC5EF-678B-BB54-DC21-1A6CE6BB60CD}"/>
                  </a:ext>
                </a:extLst>
              </p:cNvPr>
              <p:cNvSpPr txBox="1"/>
              <p:nvPr/>
            </p:nvSpPr>
            <p:spPr>
              <a:xfrm>
                <a:off x="8882400" y="4205958"/>
                <a:ext cx="1720115" cy="4104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Am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warm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pic>
        <p:nvPicPr>
          <p:cNvPr id="2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458ADDA-AB6E-7397-9377-9547B1C4D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34" r="20772"/>
          <a:stretch/>
        </p:blipFill>
        <p:spPr>
          <a:xfrm>
            <a:off x="3781281" y="490560"/>
            <a:ext cx="2430441" cy="3013218"/>
          </a:xfrm>
          <a:prstGeom prst="rect">
            <a:avLst/>
          </a:prstGeom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F4C85CD6-C8F8-5565-8546-6D5DBA4D2BCA}"/>
              </a:ext>
            </a:extLst>
          </p:cNvPr>
          <p:cNvSpPr txBox="1"/>
          <p:nvPr/>
        </p:nvSpPr>
        <p:spPr>
          <a:xfrm>
            <a:off x="3781281" y="3604865"/>
            <a:ext cx="2430441" cy="523220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8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rPr>
              <a:t>Herbert Simon</a:t>
            </a: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5BFAF374-1E91-2AD7-07C9-E9BD3B6763DA}"/>
              </a:ext>
            </a:extLst>
          </p:cNvPr>
          <p:cNvSpPr txBox="1"/>
          <p:nvPr/>
        </p:nvSpPr>
        <p:spPr>
          <a:xfrm>
            <a:off x="6545550" y="515304"/>
            <a:ext cx="550309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myth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40895DB7-8F17-E58D-D20C-E78709F00992}"/>
              </a:ext>
            </a:extLst>
          </p:cNvPr>
          <p:cNvSpPr txBox="1"/>
          <p:nvPr/>
        </p:nvSpPr>
        <p:spPr>
          <a:xfrm>
            <a:off x="6545548" y="-2834845"/>
            <a:ext cx="5503092" cy="26776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‘‘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The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behavior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individuals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determined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by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irrational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and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circumscribe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.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ADAPTABILITY to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these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’’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0600B754-0721-DE04-BA6C-83CD4B71EE86}"/>
              </a:ext>
            </a:extLst>
          </p:cNvPr>
          <p:cNvSpPr txBox="1"/>
          <p:nvPr/>
        </p:nvSpPr>
        <p:spPr>
          <a:xfrm>
            <a:off x="6326395" y="1498879"/>
            <a:ext cx="2822055" cy="769441"/>
          </a:xfrm>
          <a:prstGeom prst="rect">
            <a:avLst/>
          </a:prstGeom>
          <a:solidFill>
            <a:srgbClr val="69BA12"/>
          </a:solidFill>
          <a:ln>
            <a:solidFill>
              <a:srgbClr val="69BA12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agents’</a:t>
            </a:r>
          </a:p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computational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capacity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A74FCBD5-12FD-0430-7FD5-76EC8C62F217}"/>
              </a:ext>
            </a:extLst>
          </p:cNvPr>
          <p:cNvSpPr txBox="1"/>
          <p:nvPr/>
        </p:nvSpPr>
        <p:spPr>
          <a:xfrm>
            <a:off x="9357715" y="1505883"/>
            <a:ext cx="2687915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how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much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Information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they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have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8" name="Left Brace 26">
            <a:extLst>
              <a:ext uri="{FF2B5EF4-FFF2-40B4-BE49-F238E27FC236}">
                <a16:creationId xmlns:a16="http://schemas.microsoft.com/office/drawing/2014/main" id="{A20D0310-8CBA-4628-0F13-04B965F276B0}"/>
              </a:ext>
            </a:extLst>
          </p:cNvPr>
          <p:cNvSpPr/>
          <p:nvPr/>
        </p:nvSpPr>
        <p:spPr>
          <a:xfrm rot="5400000" flipV="1">
            <a:off x="9104734" y="-82831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6C1F03DB-B2F0-5994-E485-93ACFF9446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649" b="13695"/>
          <a:stretch/>
        </p:blipFill>
        <p:spPr>
          <a:xfrm>
            <a:off x="6382170" y="2275324"/>
            <a:ext cx="2710504" cy="1666163"/>
          </a:xfrm>
          <a:prstGeom prst="rect">
            <a:avLst/>
          </a:prstGeom>
          <a:effectLst/>
        </p:spPr>
      </p:pic>
      <p:pic>
        <p:nvPicPr>
          <p:cNvPr id="24" name="Picture 14" descr="A picture containing person, indoor, man, laptop&#10;&#10;Description automatically generated">
            <a:extLst>
              <a:ext uri="{FF2B5EF4-FFF2-40B4-BE49-F238E27FC236}">
                <a16:creationId xmlns:a16="http://schemas.microsoft.com/office/drawing/2014/main" id="{8777A930-3720-78D2-9C7A-182B6F318B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15" b="3964"/>
          <a:stretch/>
        </p:blipFill>
        <p:spPr>
          <a:xfrm>
            <a:off x="9458358" y="2275324"/>
            <a:ext cx="2486627" cy="1673268"/>
          </a:xfrm>
          <a:prstGeom prst="rect">
            <a:avLst/>
          </a:prstGeom>
          <a:effectLst/>
        </p:spPr>
      </p:pic>
      <p:sp>
        <p:nvSpPr>
          <p:cNvPr id="26" name="TextBox 41">
            <a:extLst>
              <a:ext uri="{FF2B5EF4-FFF2-40B4-BE49-F238E27FC236}">
                <a16:creationId xmlns:a16="http://schemas.microsoft.com/office/drawing/2014/main" id="{230C2BCE-F7B5-3F06-57B4-412A303B5483}"/>
              </a:ext>
            </a:extLst>
          </p:cNvPr>
          <p:cNvSpPr txBox="1"/>
          <p:nvPr/>
        </p:nvSpPr>
        <p:spPr>
          <a:xfrm>
            <a:off x="7846999" y="4416802"/>
            <a:ext cx="2900188" cy="95410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Then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 agents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are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bound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to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fail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30" name="Left Brace 26">
            <a:extLst>
              <a:ext uri="{FF2B5EF4-FFF2-40B4-BE49-F238E27FC236}">
                <a16:creationId xmlns:a16="http://schemas.microsoft.com/office/drawing/2014/main" id="{F5C84985-9D6A-F37B-A146-A453FCE5969B}"/>
              </a:ext>
            </a:extLst>
          </p:cNvPr>
          <p:cNvSpPr/>
          <p:nvPr/>
        </p:nvSpPr>
        <p:spPr>
          <a:xfrm rot="16200000">
            <a:off x="9104732" y="2799385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8433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-1402086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-3336899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AD9E0085-4B31-BA5B-F303-6439E19A7EB9}"/>
              </a:ext>
            </a:extLst>
          </p:cNvPr>
          <p:cNvCxnSpPr>
            <a:cxnSpLocks/>
          </p:cNvCxnSpPr>
          <p:nvPr/>
        </p:nvCxnSpPr>
        <p:spPr>
          <a:xfrm flipH="1">
            <a:off x="-1402087" y="826365"/>
            <a:ext cx="386050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-3336899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BED5C68D-743E-BF9D-1F5B-46EF74974AEB}"/>
              </a:ext>
            </a:extLst>
          </p:cNvPr>
          <p:cNvCxnSpPr>
            <a:cxnSpLocks/>
          </p:cNvCxnSpPr>
          <p:nvPr/>
        </p:nvCxnSpPr>
        <p:spPr>
          <a:xfrm>
            <a:off x="2496025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-5118000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39FD546-23E9-3DF3-0D8D-8CA7D2FBF1BC}"/>
              </a:ext>
            </a:extLst>
          </p:cNvPr>
          <p:cNvSpPr txBox="1"/>
          <p:nvPr/>
        </p:nvSpPr>
        <p:spPr>
          <a:xfrm>
            <a:off x="677314" y="1739726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</a:p>
          <a:p>
            <a:pPr algn="ctr"/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-2691958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-6561583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8D9EF15-C3ED-9A7B-D76A-BA9593CDF3C8}"/>
              </a:ext>
            </a:extLst>
          </p:cNvPr>
          <p:cNvGrpSpPr/>
          <p:nvPr/>
        </p:nvGrpSpPr>
        <p:grpSpPr>
          <a:xfrm>
            <a:off x="1168544" y="3170595"/>
            <a:ext cx="2579742" cy="2825248"/>
            <a:chOff x="8091401" y="2833451"/>
            <a:chExt cx="3153747" cy="3139687"/>
          </a:xfrm>
        </p:grpSpPr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58D3C04D-9FDF-6E22-C94F-4CD641988BE9}"/>
                </a:ext>
              </a:extLst>
            </p:cNvPr>
            <p:cNvSpPr/>
            <p:nvPr/>
          </p:nvSpPr>
          <p:spPr>
            <a:xfrm>
              <a:off x="8091401" y="4997899"/>
              <a:ext cx="3153747" cy="975239"/>
            </a:xfrm>
            <a:prstGeom prst="rect">
              <a:avLst/>
            </a:prstGeom>
            <a:solidFill>
              <a:srgbClr val="4FA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bounded</a:t>
              </a:r>
              <a:r>
                <a:rPr lang="it-IT" sz="2800" dirty="0"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latin typeface="Calibri" panose="020F0502020204030204" pitchFamily="34" charset="0"/>
                </a:rPr>
                <a:t>rationality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B04CE1E4-2290-3EE3-3340-4140165531BA}"/>
                </a:ext>
              </a:extLst>
            </p:cNvPr>
            <p:cNvGrpSpPr/>
            <p:nvPr/>
          </p:nvGrpSpPr>
          <p:grpSpPr>
            <a:xfrm>
              <a:off x="8662458" y="2833451"/>
              <a:ext cx="2160000" cy="2025734"/>
              <a:chOff x="8662458" y="2833451"/>
              <a:chExt cx="2160000" cy="2025734"/>
            </a:xfrm>
          </p:grpSpPr>
          <p:pic>
            <p:nvPicPr>
              <p:cNvPr id="31" name="Picture 18" descr="A picture containing text, whiteboard, cat&#10;&#10;Description automatically generated">
                <a:extLst>
                  <a:ext uri="{FF2B5EF4-FFF2-40B4-BE49-F238E27FC236}">
                    <a16:creationId xmlns:a16="http://schemas.microsoft.com/office/drawing/2014/main" id="{CD75102A-4B4A-BE63-3A9F-9CAC77FB12C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/>
              <a:srcRect t="1" r="37516" b="39592"/>
              <a:stretch/>
            </p:blipFill>
            <p:spPr>
              <a:xfrm>
                <a:off x="8662458" y="2833451"/>
                <a:ext cx="2160000" cy="2025734"/>
              </a:xfrm>
              <a:prstGeom prst="ellipse">
                <a:avLst/>
              </a:prstGeom>
            </p:spPr>
          </p:pic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413CC5EF-678B-BB54-DC21-1A6CE6BB60CD}"/>
                  </a:ext>
                </a:extLst>
              </p:cNvPr>
              <p:cNvSpPr txBox="1"/>
              <p:nvPr/>
            </p:nvSpPr>
            <p:spPr>
              <a:xfrm>
                <a:off x="8882400" y="4205958"/>
                <a:ext cx="1720115" cy="4104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Am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warm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pic>
        <p:nvPicPr>
          <p:cNvPr id="2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458ADDA-AB6E-7397-9377-9547B1C4DE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34" r="20772"/>
          <a:stretch/>
        </p:blipFill>
        <p:spPr>
          <a:xfrm>
            <a:off x="3781281" y="1469355"/>
            <a:ext cx="2430441" cy="3013218"/>
          </a:xfrm>
          <a:prstGeom prst="rect">
            <a:avLst/>
          </a:prstGeom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F4C85CD6-C8F8-5565-8546-6D5DBA4D2BCA}"/>
              </a:ext>
            </a:extLst>
          </p:cNvPr>
          <p:cNvSpPr txBox="1"/>
          <p:nvPr/>
        </p:nvSpPr>
        <p:spPr>
          <a:xfrm>
            <a:off x="3781281" y="4583660"/>
            <a:ext cx="2430441" cy="523220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8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rPr>
              <a:t>Herbert Simon</a:t>
            </a: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5BFAF374-1E91-2AD7-07C9-E9BD3B6763DA}"/>
              </a:ext>
            </a:extLst>
          </p:cNvPr>
          <p:cNvSpPr txBox="1"/>
          <p:nvPr/>
        </p:nvSpPr>
        <p:spPr>
          <a:xfrm>
            <a:off x="12675902" y="515304"/>
            <a:ext cx="550309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myth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40895DB7-8F17-E58D-D20C-E78709F00992}"/>
              </a:ext>
            </a:extLst>
          </p:cNvPr>
          <p:cNvSpPr txBox="1"/>
          <p:nvPr/>
        </p:nvSpPr>
        <p:spPr>
          <a:xfrm>
            <a:off x="6545548" y="-2834845"/>
            <a:ext cx="5503092" cy="26776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‘‘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The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behavior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individuals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determined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by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irrational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and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circumscribe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.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ADAPTABILITY to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these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’’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0600B754-0721-DE04-BA6C-83CD4B71EE86}"/>
              </a:ext>
            </a:extLst>
          </p:cNvPr>
          <p:cNvSpPr txBox="1"/>
          <p:nvPr/>
        </p:nvSpPr>
        <p:spPr>
          <a:xfrm>
            <a:off x="12456747" y="1498879"/>
            <a:ext cx="2822055" cy="769441"/>
          </a:xfrm>
          <a:prstGeom prst="rect">
            <a:avLst/>
          </a:prstGeom>
          <a:solidFill>
            <a:srgbClr val="69BA12"/>
          </a:solidFill>
          <a:ln>
            <a:solidFill>
              <a:srgbClr val="69BA12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agents’</a:t>
            </a:r>
          </a:p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computational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capacity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A74FCBD5-12FD-0430-7FD5-76EC8C62F217}"/>
              </a:ext>
            </a:extLst>
          </p:cNvPr>
          <p:cNvSpPr txBox="1"/>
          <p:nvPr/>
        </p:nvSpPr>
        <p:spPr>
          <a:xfrm>
            <a:off x="15488067" y="1505883"/>
            <a:ext cx="2687915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how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much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Information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they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have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8" name="Left Brace 26">
            <a:extLst>
              <a:ext uri="{FF2B5EF4-FFF2-40B4-BE49-F238E27FC236}">
                <a16:creationId xmlns:a16="http://schemas.microsoft.com/office/drawing/2014/main" id="{A20D0310-8CBA-4628-0F13-04B965F276B0}"/>
              </a:ext>
            </a:extLst>
          </p:cNvPr>
          <p:cNvSpPr/>
          <p:nvPr/>
        </p:nvSpPr>
        <p:spPr>
          <a:xfrm rot="5400000" flipV="1">
            <a:off x="15235086" y="-82831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6C1F03DB-B2F0-5994-E485-93ACFF9446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649" b="13695"/>
          <a:stretch/>
        </p:blipFill>
        <p:spPr>
          <a:xfrm>
            <a:off x="12512522" y="2275324"/>
            <a:ext cx="2710504" cy="1666163"/>
          </a:xfrm>
          <a:prstGeom prst="rect">
            <a:avLst/>
          </a:prstGeom>
          <a:effectLst/>
        </p:spPr>
      </p:pic>
      <p:pic>
        <p:nvPicPr>
          <p:cNvPr id="24" name="Picture 14" descr="A picture containing person, indoor, man, laptop&#10;&#10;Description automatically generated">
            <a:extLst>
              <a:ext uri="{FF2B5EF4-FFF2-40B4-BE49-F238E27FC236}">
                <a16:creationId xmlns:a16="http://schemas.microsoft.com/office/drawing/2014/main" id="{8777A930-3720-78D2-9C7A-182B6F318B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315" b="3964"/>
          <a:stretch/>
        </p:blipFill>
        <p:spPr>
          <a:xfrm>
            <a:off x="15588710" y="2275324"/>
            <a:ext cx="2486627" cy="1673268"/>
          </a:xfrm>
          <a:prstGeom prst="rect">
            <a:avLst/>
          </a:prstGeom>
          <a:effectLst/>
        </p:spPr>
      </p:pic>
      <p:sp>
        <p:nvSpPr>
          <p:cNvPr id="30" name="Left Brace 26">
            <a:extLst>
              <a:ext uri="{FF2B5EF4-FFF2-40B4-BE49-F238E27FC236}">
                <a16:creationId xmlns:a16="http://schemas.microsoft.com/office/drawing/2014/main" id="{F5C84985-9D6A-F37B-A146-A453FCE5969B}"/>
              </a:ext>
            </a:extLst>
          </p:cNvPr>
          <p:cNvSpPr/>
          <p:nvPr/>
        </p:nvSpPr>
        <p:spPr>
          <a:xfrm rot="16200000">
            <a:off x="15235084" y="2799385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DD0F9570-F953-10EE-97A7-61DEE98ABB20}"/>
              </a:ext>
            </a:extLst>
          </p:cNvPr>
          <p:cNvSpPr/>
          <p:nvPr/>
        </p:nvSpPr>
        <p:spPr>
          <a:xfrm>
            <a:off x="6590475" y="1890603"/>
            <a:ext cx="4958325" cy="251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decision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-making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mechanisms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used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in a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particular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task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environment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outcomes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practical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limits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</p:txBody>
      </p:sp>
      <p:grpSp>
        <p:nvGrpSpPr>
          <p:cNvPr id="34" name="Group 4">
            <a:extLst>
              <a:ext uri="{FF2B5EF4-FFF2-40B4-BE49-F238E27FC236}">
                <a16:creationId xmlns:a16="http://schemas.microsoft.com/office/drawing/2014/main" id="{0705A51F-EDDA-BC91-0DE5-7B5B48FBDBBD}"/>
              </a:ext>
            </a:extLst>
          </p:cNvPr>
          <p:cNvGrpSpPr/>
          <p:nvPr/>
        </p:nvGrpSpPr>
        <p:grpSpPr>
          <a:xfrm>
            <a:off x="12329009" y="2471139"/>
            <a:ext cx="5522963" cy="2870200"/>
            <a:chOff x="6336415" y="2471139"/>
            <a:chExt cx="5522963" cy="2870200"/>
          </a:xfrm>
        </p:grpSpPr>
        <p:pic>
          <p:nvPicPr>
            <p:cNvPr id="35" name="Picture 3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5E8E38DE-5124-0106-0534-A5F792103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6415" y="2471139"/>
              <a:ext cx="5194300" cy="28702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19">
              <a:extLst>
                <a:ext uri="{FF2B5EF4-FFF2-40B4-BE49-F238E27FC236}">
                  <a16:creationId xmlns:a16="http://schemas.microsoft.com/office/drawing/2014/main" id="{47B80E1A-C26E-F978-5057-86CBCFB15D8B}"/>
                </a:ext>
              </a:extLst>
            </p:cNvPr>
            <p:cNvSpPr txBox="1"/>
            <p:nvPr/>
          </p:nvSpPr>
          <p:spPr>
            <a:xfrm>
              <a:off x="9820037" y="3676816"/>
              <a:ext cx="2039341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Light" pitchFamily="2" charset="77"/>
                  <a:cs typeface="Calibri" panose="020F0502020204030204" pitchFamily="34" charset="0"/>
                </a:rPr>
                <a:t>rational</a:t>
              </a:r>
              <a:r>
                <a:rPr lang="it-IT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Light" pitchFamily="2" charset="77"/>
                  <a:cs typeface="Calibri" panose="020F0502020204030204" pitchFamily="34" charset="0"/>
                </a:rPr>
                <a:t> action</a:t>
              </a:r>
            </a:p>
          </p:txBody>
        </p:sp>
      </p:grpSp>
      <p:sp>
        <p:nvSpPr>
          <p:cNvPr id="37" name="TextBox 41">
            <a:extLst>
              <a:ext uri="{FF2B5EF4-FFF2-40B4-BE49-F238E27FC236}">
                <a16:creationId xmlns:a16="http://schemas.microsoft.com/office/drawing/2014/main" id="{AB09C82A-FA1A-1931-0236-983A610CF7EA}"/>
              </a:ext>
            </a:extLst>
          </p:cNvPr>
          <p:cNvSpPr txBox="1"/>
          <p:nvPr/>
        </p:nvSpPr>
        <p:spPr>
          <a:xfrm>
            <a:off x="13472299" y="4416802"/>
            <a:ext cx="2900188" cy="95410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Then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 agents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are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bound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to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fail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0126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allAtOnce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>
            <a:extLst>
              <a:ext uri="{FF2B5EF4-FFF2-40B4-BE49-F238E27FC236}">
                <a16:creationId xmlns:a16="http://schemas.microsoft.com/office/drawing/2014/main" id="{23F237EB-808D-0369-07A2-1737675B2817}"/>
              </a:ext>
            </a:extLst>
          </p:cNvPr>
          <p:cNvGrpSpPr/>
          <p:nvPr/>
        </p:nvGrpSpPr>
        <p:grpSpPr>
          <a:xfrm>
            <a:off x="6336415" y="2471139"/>
            <a:ext cx="5522963" cy="2870200"/>
            <a:chOff x="6336415" y="2471139"/>
            <a:chExt cx="5522963" cy="2870200"/>
          </a:xfrm>
        </p:grpSpPr>
        <p:pic>
          <p:nvPicPr>
            <p:cNvPr id="38" name="Picture 3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6FFC9375-7C31-2DD5-BC41-342665C8C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6415" y="2471139"/>
              <a:ext cx="5194300" cy="28702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19">
              <a:extLst>
                <a:ext uri="{FF2B5EF4-FFF2-40B4-BE49-F238E27FC236}">
                  <a16:creationId xmlns:a16="http://schemas.microsoft.com/office/drawing/2014/main" id="{0D7C553D-5D5C-EB5A-88CE-B0E1AA89F3B1}"/>
                </a:ext>
              </a:extLst>
            </p:cNvPr>
            <p:cNvSpPr txBox="1"/>
            <p:nvPr/>
          </p:nvSpPr>
          <p:spPr>
            <a:xfrm>
              <a:off x="9820037" y="3676816"/>
              <a:ext cx="2039341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Light" pitchFamily="2" charset="77"/>
                  <a:cs typeface="Calibri" panose="020F0502020204030204" pitchFamily="34" charset="0"/>
                </a:rPr>
                <a:t>rational</a:t>
              </a:r>
              <a:r>
                <a:rPr lang="it-IT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Light" pitchFamily="2" charset="77"/>
                  <a:cs typeface="Calibri" panose="020F0502020204030204" pitchFamily="34" charset="0"/>
                </a:rPr>
                <a:t> action</a:t>
              </a:r>
            </a:p>
          </p:txBody>
        </p:sp>
      </p:grp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-1402086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-3336899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AD9E0085-4B31-BA5B-F303-6439E19A7EB9}"/>
              </a:ext>
            </a:extLst>
          </p:cNvPr>
          <p:cNvCxnSpPr>
            <a:cxnSpLocks/>
          </p:cNvCxnSpPr>
          <p:nvPr/>
        </p:nvCxnSpPr>
        <p:spPr>
          <a:xfrm flipH="1">
            <a:off x="-1402087" y="826365"/>
            <a:ext cx="386050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-3336899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BED5C68D-743E-BF9D-1F5B-46EF74974AEB}"/>
              </a:ext>
            </a:extLst>
          </p:cNvPr>
          <p:cNvCxnSpPr>
            <a:cxnSpLocks/>
          </p:cNvCxnSpPr>
          <p:nvPr/>
        </p:nvCxnSpPr>
        <p:spPr>
          <a:xfrm>
            <a:off x="2496025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-5118000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39FD546-23E9-3DF3-0D8D-8CA7D2FBF1BC}"/>
              </a:ext>
            </a:extLst>
          </p:cNvPr>
          <p:cNvSpPr txBox="1"/>
          <p:nvPr/>
        </p:nvSpPr>
        <p:spPr>
          <a:xfrm>
            <a:off x="677314" y="1739726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</a:p>
          <a:p>
            <a:pPr algn="ctr"/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-2691958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-6561583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8D9EF15-C3ED-9A7B-D76A-BA9593CDF3C8}"/>
              </a:ext>
            </a:extLst>
          </p:cNvPr>
          <p:cNvGrpSpPr/>
          <p:nvPr/>
        </p:nvGrpSpPr>
        <p:grpSpPr>
          <a:xfrm>
            <a:off x="1168544" y="3170595"/>
            <a:ext cx="2579742" cy="2825248"/>
            <a:chOff x="8091401" y="2833451"/>
            <a:chExt cx="3153747" cy="3139687"/>
          </a:xfrm>
        </p:grpSpPr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58D3C04D-9FDF-6E22-C94F-4CD641988BE9}"/>
                </a:ext>
              </a:extLst>
            </p:cNvPr>
            <p:cNvSpPr/>
            <p:nvPr/>
          </p:nvSpPr>
          <p:spPr>
            <a:xfrm>
              <a:off x="8091401" y="4997899"/>
              <a:ext cx="3153747" cy="975239"/>
            </a:xfrm>
            <a:prstGeom prst="rect">
              <a:avLst/>
            </a:prstGeom>
            <a:solidFill>
              <a:srgbClr val="4FA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bounded</a:t>
              </a:r>
              <a:r>
                <a:rPr lang="it-IT" sz="2800" dirty="0"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latin typeface="Calibri" panose="020F0502020204030204" pitchFamily="34" charset="0"/>
                </a:rPr>
                <a:t>rationality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B04CE1E4-2290-3EE3-3340-4140165531BA}"/>
                </a:ext>
              </a:extLst>
            </p:cNvPr>
            <p:cNvGrpSpPr/>
            <p:nvPr/>
          </p:nvGrpSpPr>
          <p:grpSpPr>
            <a:xfrm>
              <a:off x="8662458" y="2833451"/>
              <a:ext cx="2160000" cy="2025734"/>
              <a:chOff x="8662458" y="2833451"/>
              <a:chExt cx="2160000" cy="2025734"/>
            </a:xfrm>
          </p:grpSpPr>
          <p:pic>
            <p:nvPicPr>
              <p:cNvPr id="31" name="Picture 18" descr="A picture containing text, whiteboard, cat&#10;&#10;Description automatically generated">
                <a:extLst>
                  <a:ext uri="{FF2B5EF4-FFF2-40B4-BE49-F238E27FC236}">
                    <a16:creationId xmlns:a16="http://schemas.microsoft.com/office/drawing/2014/main" id="{CD75102A-4B4A-BE63-3A9F-9CAC77FB12C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/>
              <a:srcRect t="1" r="37516" b="39592"/>
              <a:stretch/>
            </p:blipFill>
            <p:spPr>
              <a:xfrm>
                <a:off x="8662458" y="2833451"/>
                <a:ext cx="2160000" cy="2025734"/>
              </a:xfrm>
              <a:prstGeom prst="ellipse">
                <a:avLst/>
              </a:prstGeom>
            </p:spPr>
          </p:pic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413CC5EF-678B-BB54-DC21-1A6CE6BB60CD}"/>
                  </a:ext>
                </a:extLst>
              </p:cNvPr>
              <p:cNvSpPr txBox="1"/>
              <p:nvPr/>
            </p:nvSpPr>
            <p:spPr>
              <a:xfrm>
                <a:off x="8882400" y="4205958"/>
                <a:ext cx="1720115" cy="4104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Am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warm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pic>
        <p:nvPicPr>
          <p:cNvPr id="2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458ADDA-AB6E-7397-9377-9547B1C4DE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34" r="20772"/>
          <a:stretch/>
        </p:blipFill>
        <p:spPr>
          <a:xfrm>
            <a:off x="3797047" y="1989622"/>
            <a:ext cx="2430441" cy="3013218"/>
          </a:xfrm>
          <a:prstGeom prst="rect">
            <a:avLst/>
          </a:prstGeom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F4C85CD6-C8F8-5565-8546-6D5DBA4D2BCA}"/>
              </a:ext>
            </a:extLst>
          </p:cNvPr>
          <p:cNvSpPr txBox="1"/>
          <p:nvPr/>
        </p:nvSpPr>
        <p:spPr>
          <a:xfrm>
            <a:off x="3797047" y="5103927"/>
            <a:ext cx="2430441" cy="523220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8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rPr>
              <a:t>Herbert Simon</a:t>
            </a: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5BFAF374-1E91-2AD7-07C9-E9BD3B6763DA}"/>
              </a:ext>
            </a:extLst>
          </p:cNvPr>
          <p:cNvSpPr txBox="1"/>
          <p:nvPr/>
        </p:nvSpPr>
        <p:spPr>
          <a:xfrm>
            <a:off x="12675902" y="515304"/>
            <a:ext cx="550309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myth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40895DB7-8F17-E58D-D20C-E78709F00992}"/>
              </a:ext>
            </a:extLst>
          </p:cNvPr>
          <p:cNvSpPr txBox="1"/>
          <p:nvPr/>
        </p:nvSpPr>
        <p:spPr>
          <a:xfrm>
            <a:off x="6545548" y="-2834845"/>
            <a:ext cx="5503092" cy="26776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‘‘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The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behavior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individuals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determined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by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irrational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and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circumscribe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.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ADAPTABILITY to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these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’’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0600B754-0721-DE04-BA6C-83CD4B71EE86}"/>
              </a:ext>
            </a:extLst>
          </p:cNvPr>
          <p:cNvSpPr txBox="1"/>
          <p:nvPr/>
        </p:nvSpPr>
        <p:spPr>
          <a:xfrm>
            <a:off x="12456747" y="1498879"/>
            <a:ext cx="2822055" cy="769441"/>
          </a:xfrm>
          <a:prstGeom prst="rect">
            <a:avLst/>
          </a:prstGeom>
          <a:solidFill>
            <a:srgbClr val="69BA12"/>
          </a:solidFill>
          <a:ln>
            <a:solidFill>
              <a:srgbClr val="69BA12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agents’</a:t>
            </a:r>
          </a:p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computational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capacity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A74FCBD5-12FD-0430-7FD5-76EC8C62F217}"/>
              </a:ext>
            </a:extLst>
          </p:cNvPr>
          <p:cNvSpPr txBox="1"/>
          <p:nvPr/>
        </p:nvSpPr>
        <p:spPr>
          <a:xfrm>
            <a:off x="15488067" y="1505883"/>
            <a:ext cx="2687915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how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much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Information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they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have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8" name="Left Brace 26">
            <a:extLst>
              <a:ext uri="{FF2B5EF4-FFF2-40B4-BE49-F238E27FC236}">
                <a16:creationId xmlns:a16="http://schemas.microsoft.com/office/drawing/2014/main" id="{A20D0310-8CBA-4628-0F13-04B965F276B0}"/>
              </a:ext>
            </a:extLst>
          </p:cNvPr>
          <p:cNvSpPr/>
          <p:nvPr/>
        </p:nvSpPr>
        <p:spPr>
          <a:xfrm rot="5400000" flipV="1">
            <a:off x="15235086" y="-82831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6C1F03DB-B2F0-5994-E485-93ACFF9446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649" b="13695"/>
          <a:stretch/>
        </p:blipFill>
        <p:spPr>
          <a:xfrm>
            <a:off x="12512522" y="2275324"/>
            <a:ext cx="2710504" cy="1666163"/>
          </a:xfrm>
          <a:prstGeom prst="rect">
            <a:avLst/>
          </a:prstGeom>
          <a:effectLst/>
        </p:spPr>
      </p:pic>
      <p:pic>
        <p:nvPicPr>
          <p:cNvPr id="24" name="Picture 14" descr="A picture containing person, indoor, man, laptop&#10;&#10;Description automatically generated">
            <a:extLst>
              <a:ext uri="{FF2B5EF4-FFF2-40B4-BE49-F238E27FC236}">
                <a16:creationId xmlns:a16="http://schemas.microsoft.com/office/drawing/2014/main" id="{8777A930-3720-78D2-9C7A-182B6F318B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15" b="3964"/>
          <a:stretch/>
        </p:blipFill>
        <p:spPr>
          <a:xfrm>
            <a:off x="15588710" y="2275324"/>
            <a:ext cx="2486627" cy="1673268"/>
          </a:xfrm>
          <a:prstGeom prst="rect">
            <a:avLst/>
          </a:prstGeom>
          <a:effectLst/>
        </p:spPr>
      </p:pic>
      <p:sp>
        <p:nvSpPr>
          <p:cNvPr id="26" name="TextBox 41">
            <a:extLst>
              <a:ext uri="{FF2B5EF4-FFF2-40B4-BE49-F238E27FC236}">
                <a16:creationId xmlns:a16="http://schemas.microsoft.com/office/drawing/2014/main" id="{230C2BCE-F7B5-3F06-57B4-412A303B5483}"/>
              </a:ext>
            </a:extLst>
          </p:cNvPr>
          <p:cNvSpPr txBox="1"/>
          <p:nvPr/>
        </p:nvSpPr>
        <p:spPr>
          <a:xfrm>
            <a:off x="12675900" y="4444923"/>
            <a:ext cx="5503090" cy="95410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Then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 agents or the setting 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are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bound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to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fail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30" name="Left Brace 26">
            <a:extLst>
              <a:ext uri="{FF2B5EF4-FFF2-40B4-BE49-F238E27FC236}">
                <a16:creationId xmlns:a16="http://schemas.microsoft.com/office/drawing/2014/main" id="{F5C84985-9D6A-F37B-A146-A453FCE5969B}"/>
              </a:ext>
            </a:extLst>
          </p:cNvPr>
          <p:cNvSpPr/>
          <p:nvPr/>
        </p:nvSpPr>
        <p:spPr>
          <a:xfrm rot="16200000">
            <a:off x="15235084" y="2799385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DD0F9570-F953-10EE-97A7-61DEE98ABB20}"/>
              </a:ext>
            </a:extLst>
          </p:cNvPr>
          <p:cNvSpPr/>
          <p:nvPr/>
        </p:nvSpPr>
        <p:spPr>
          <a:xfrm>
            <a:off x="6590475" y="7030164"/>
            <a:ext cx="4958325" cy="251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decision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-making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mechanisms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used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in a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particular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task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environment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outcomes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practical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limits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C305A1F5-C0CF-2F79-C50E-497DA3AC1406}"/>
              </a:ext>
            </a:extLst>
          </p:cNvPr>
          <p:cNvSpPr txBox="1"/>
          <p:nvPr/>
        </p:nvSpPr>
        <p:spPr>
          <a:xfrm>
            <a:off x="3797047" y="1360245"/>
            <a:ext cx="5651996" cy="523220"/>
          </a:xfrm>
          <a:prstGeom prst="rect">
            <a:avLst/>
          </a:prstGeom>
          <a:solidFill>
            <a:srgbClr val="0070C0"/>
          </a:solidFill>
          <a:ln>
            <a:solidFill>
              <a:srgbClr val="942093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rethought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considering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...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7B5836A9-4A1E-558B-8FEE-90CB3B26B4DE}"/>
              </a:ext>
            </a:extLst>
          </p:cNvPr>
          <p:cNvSpPr txBox="1"/>
          <p:nvPr/>
        </p:nvSpPr>
        <p:spPr>
          <a:xfrm>
            <a:off x="6426815" y="4639320"/>
            <a:ext cx="321607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complexity</a:t>
            </a:r>
            <a:r>
              <a:rPr lang="it-IT" sz="24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and </a:t>
            </a:r>
            <a:r>
              <a:rPr lang="it-IT" sz="24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opacity</a:t>
            </a:r>
            <a:r>
              <a:rPr lang="it-IT" sz="24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4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of the </a:t>
            </a:r>
            <a:r>
              <a:rPr lang="it-IT" sz="24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environment</a:t>
            </a:r>
            <a:endParaRPr lang="it-IT" sz="2400" dirty="0">
              <a:solidFill>
                <a:srgbClr val="92D050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0E92C24C-D329-F299-3945-55AD373DA8D8}"/>
              </a:ext>
            </a:extLst>
          </p:cNvPr>
          <p:cNvSpPr txBox="1"/>
          <p:nvPr/>
        </p:nvSpPr>
        <p:spPr>
          <a:xfrm>
            <a:off x="6573326" y="2055640"/>
            <a:ext cx="292304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the cognitive </a:t>
            </a:r>
            <a:r>
              <a:rPr lang="it-IT" sz="2400" dirty="0" err="1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agent’s</a:t>
            </a:r>
            <a:r>
              <a:rPr lang="it-IT" sz="2400" dirty="0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400" b="1" dirty="0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limited </a:t>
            </a:r>
            <a:r>
              <a:rPr lang="it-IT" sz="2400" b="1" dirty="0" err="1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resources</a:t>
            </a:r>
            <a:endParaRPr lang="it-IT" sz="2400" b="1" dirty="0">
              <a:solidFill>
                <a:srgbClr val="942093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3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255AD-09A1-8D63-5EA4-B567C079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>
            <a:extLst>
              <a:ext uri="{FF2B5EF4-FFF2-40B4-BE49-F238E27FC236}">
                <a16:creationId xmlns:a16="http://schemas.microsoft.com/office/drawing/2014/main" id="{23F237EB-808D-0369-07A2-1737675B2817}"/>
              </a:ext>
            </a:extLst>
          </p:cNvPr>
          <p:cNvGrpSpPr/>
          <p:nvPr/>
        </p:nvGrpSpPr>
        <p:grpSpPr>
          <a:xfrm>
            <a:off x="6336415" y="-3645884"/>
            <a:ext cx="5522963" cy="2870200"/>
            <a:chOff x="6336415" y="2471139"/>
            <a:chExt cx="5522963" cy="2870200"/>
          </a:xfrm>
        </p:grpSpPr>
        <p:pic>
          <p:nvPicPr>
            <p:cNvPr id="38" name="Picture 3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6FFC9375-7C31-2DD5-BC41-342665C8C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36415" y="2471139"/>
              <a:ext cx="5194300" cy="28702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19">
              <a:extLst>
                <a:ext uri="{FF2B5EF4-FFF2-40B4-BE49-F238E27FC236}">
                  <a16:creationId xmlns:a16="http://schemas.microsoft.com/office/drawing/2014/main" id="{0D7C553D-5D5C-EB5A-88CE-B0E1AA89F3B1}"/>
                </a:ext>
              </a:extLst>
            </p:cNvPr>
            <p:cNvSpPr txBox="1"/>
            <p:nvPr/>
          </p:nvSpPr>
          <p:spPr>
            <a:xfrm>
              <a:off x="9820037" y="3660487"/>
              <a:ext cx="2039341" cy="4616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Light" pitchFamily="2" charset="77"/>
                  <a:cs typeface="Calibri" panose="020F0502020204030204" pitchFamily="34" charset="0"/>
                </a:rPr>
                <a:t>rational</a:t>
              </a:r>
              <a:r>
                <a:rPr lang="it-IT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Light" pitchFamily="2" charset="77"/>
                  <a:cs typeface="Calibri" panose="020F0502020204030204" pitchFamily="34" charset="0"/>
                </a:rPr>
                <a:t> action</a:t>
              </a:r>
            </a:p>
          </p:txBody>
        </p:sp>
      </p:grp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BEFD36BB-41B5-48B5-C351-231ABEE66497}"/>
              </a:ext>
            </a:extLst>
          </p:cNvPr>
          <p:cNvCxnSpPr>
            <a:cxnSpLocks/>
          </p:cNvCxnSpPr>
          <p:nvPr/>
        </p:nvCxnSpPr>
        <p:spPr>
          <a:xfrm>
            <a:off x="-1402086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58B5159-256C-0A10-1489-28D07C4EC8F7}"/>
              </a:ext>
            </a:extLst>
          </p:cNvPr>
          <p:cNvCxnSpPr>
            <a:cxnSpLocks/>
          </p:cNvCxnSpPr>
          <p:nvPr/>
        </p:nvCxnSpPr>
        <p:spPr>
          <a:xfrm flipH="1">
            <a:off x="-3336899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AD9E0085-4B31-BA5B-F303-6439E19A7EB9}"/>
              </a:ext>
            </a:extLst>
          </p:cNvPr>
          <p:cNvCxnSpPr>
            <a:cxnSpLocks/>
          </p:cNvCxnSpPr>
          <p:nvPr/>
        </p:nvCxnSpPr>
        <p:spPr>
          <a:xfrm flipH="1">
            <a:off x="-1402087" y="-5290658"/>
            <a:ext cx="386050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E9ABB2DA-E89E-43C1-B1F6-66B444469C9B}"/>
              </a:ext>
            </a:extLst>
          </p:cNvPr>
          <p:cNvCxnSpPr>
            <a:cxnSpLocks/>
          </p:cNvCxnSpPr>
          <p:nvPr/>
        </p:nvCxnSpPr>
        <p:spPr>
          <a:xfrm>
            <a:off x="-3336899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BED5C68D-743E-BF9D-1F5B-46EF74974AEB}"/>
              </a:ext>
            </a:extLst>
          </p:cNvPr>
          <p:cNvCxnSpPr>
            <a:cxnSpLocks/>
          </p:cNvCxnSpPr>
          <p:nvPr/>
        </p:nvCxnSpPr>
        <p:spPr>
          <a:xfrm>
            <a:off x="2496025" y="-5290658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3A2A4D3A-B3B4-C17F-DD91-AFF28C2AC8FC}"/>
              </a:ext>
            </a:extLst>
          </p:cNvPr>
          <p:cNvSpPr txBox="1"/>
          <p:nvPr/>
        </p:nvSpPr>
        <p:spPr>
          <a:xfrm>
            <a:off x="-5118000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39FD546-23E9-3DF3-0D8D-8CA7D2FBF1BC}"/>
              </a:ext>
            </a:extLst>
          </p:cNvPr>
          <p:cNvSpPr txBox="1"/>
          <p:nvPr/>
        </p:nvSpPr>
        <p:spPr>
          <a:xfrm>
            <a:off x="677314" y="-437729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</a:p>
          <a:p>
            <a:pPr algn="ctr"/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description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9C38E393-F1DD-F086-47E5-5F2F45DAE535}"/>
              </a:ext>
            </a:extLst>
          </p:cNvPr>
          <p:cNvGrpSpPr/>
          <p:nvPr/>
        </p:nvGrpSpPr>
        <p:grpSpPr>
          <a:xfrm>
            <a:off x="-2691958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D8DA4664-B975-A67B-6A55-783D4BD4F261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F7A723F9-FAEF-B73F-FC5B-C9294EE88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2830F4F8-19B7-FF45-74A1-791A2DE3AC6A}"/>
              </a:ext>
            </a:extLst>
          </p:cNvPr>
          <p:cNvGrpSpPr/>
          <p:nvPr/>
        </p:nvGrpSpPr>
        <p:grpSpPr>
          <a:xfrm>
            <a:off x="-6561583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D8B14586-89A5-F5BD-678C-7A3C87C45099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8F2C5AA5-0B24-2B32-059D-D3BF1148DAC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9EB0E37A-8922-5ADA-3CD4-5DAE0EB611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35BDE330-FB7F-63B0-9624-0E30CFF47895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A8D9EF15-C3ED-9A7B-D76A-BA9593CDF3C8}"/>
              </a:ext>
            </a:extLst>
          </p:cNvPr>
          <p:cNvGrpSpPr/>
          <p:nvPr/>
        </p:nvGrpSpPr>
        <p:grpSpPr>
          <a:xfrm>
            <a:off x="1168544" y="-2946428"/>
            <a:ext cx="2579742" cy="2825248"/>
            <a:chOff x="8091401" y="2833451"/>
            <a:chExt cx="3153747" cy="3139687"/>
          </a:xfrm>
        </p:grpSpPr>
        <p:sp>
          <p:nvSpPr>
            <p:cNvPr id="28" name="Rectangle 10">
              <a:extLst>
                <a:ext uri="{FF2B5EF4-FFF2-40B4-BE49-F238E27FC236}">
                  <a16:creationId xmlns:a16="http://schemas.microsoft.com/office/drawing/2014/main" id="{58D3C04D-9FDF-6E22-C94F-4CD641988BE9}"/>
                </a:ext>
              </a:extLst>
            </p:cNvPr>
            <p:cNvSpPr/>
            <p:nvPr/>
          </p:nvSpPr>
          <p:spPr>
            <a:xfrm>
              <a:off x="8091401" y="4997899"/>
              <a:ext cx="3153747" cy="975239"/>
            </a:xfrm>
            <a:prstGeom prst="rect">
              <a:avLst/>
            </a:prstGeom>
            <a:solidFill>
              <a:srgbClr val="4FAC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bounded</a:t>
              </a:r>
              <a:r>
                <a:rPr lang="it-IT" sz="2800" dirty="0"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latin typeface="Calibri" panose="020F0502020204030204" pitchFamily="34" charset="0"/>
                </a:rPr>
                <a:t>rationality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grpSp>
          <p:nvGrpSpPr>
            <p:cNvPr id="29" name="Group 20">
              <a:extLst>
                <a:ext uri="{FF2B5EF4-FFF2-40B4-BE49-F238E27FC236}">
                  <a16:creationId xmlns:a16="http://schemas.microsoft.com/office/drawing/2014/main" id="{B04CE1E4-2290-3EE3-3340-4140165531BA}"/>
                </a:ext>
              </a:extLst>
            </p:cNvPr>
            <p:cNvGrpSpPr/>
            <p:nvPr/>
          </p:nvGrpSpPr>
          <p:grpSpPr>
            <a:xfrm>
              <a:off x="8662458" y="2833451"/>
              <a:ext cx="2160000" cy="2025734"/>
              <a:chOff x="8662458" y="2833451"/>
              <a:chExt cx="2160000" cy="2025734"/>
            </a:xfrm>
          </p:grpSpPr>
          <p:pic>
            <p:nvPicPr>
              <p:cNvPr id="31" name="Picture 18" descr="A picture containing text, whiteboard, cat&#10;&#10;Description automatically generated">
                <a:extLst>
                  <a:ext uri="{FF2B5EF4-FFF2-40B4-BE49-F238E27FC236}">
                    <a16:creationId xmlns:a16="http://schemas.microsoft.com/office/drawing/2014/main" id="{CD75102A-4B4A-BE63-3A9F-9CAC77FB12C3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/>
              <a:srcRect t="1" r="37516" b="39592"/>
              <a:stretch/>
            </p:blipFill>
            <p:spPr>
              <a:xfrm>
                <a:off x="8662458" y="2833451"/>
                <a:ext cx="2160000" cy="2025734"/>
              </a:xfrm>
              <a:prstGeom prst="ellipse">
                <a:avLst/>
              </a:prstGeom>
            </p:spPr>
          </p:pic>
          <p:sp>
            <p:nvSpPr>
              <p:cNvPr id="32" name="TextBox 19">
                <a:extLst>
                  <a:ext uri="{FF2B5EF4-FFF2-40B4-BE49-F238E27FC236}">
                    <a16:creationId xmlns:a16="http://schemas.microsoft.com/office/drawing/2014/main" id="{413CC5EF-678B-BB54-DC21-1A6CE6BB60CD}"/>
                  </a:ext>
                </a:extLst>
              </p:cNvPr>
              <p:cNvSpPr txBox="1"/>
              <p:nvPr/>
            </p:nvSpPr>
            <p:spPr>
              <a:xfrm>
                <a:off x="8882400" y="4205958"/>
                <a:ext cx="1720115" cy="41043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Am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 I </a:t>
                </a:r>
                <a:r>
                  <a:rPr lang="it-IT" i="1" dirty="0" err="1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warm</a:t>
                </a:r>
                <a:r>
                  <a:rPr lang="it-IT" i="1" dirty="0">
                    <a:highlight>
                      <a:srgbClr val="C0C0C0"/>
                    </a:highlight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</p:grpSp>
      <p:pic>
        <p:nvPicPr>
          <p:cNvPr id="2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458ADDA-AB6E-7397-9377-9547B1C4DE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34" r="20772"/>
          <a:stretch/>
        </p:blipFill>
        <p:spPr>
          <a:xfrm>
            <a:off x="5048207" y="1595482"/>
            <a:ext cx="2430441" cy="3013218"/>
          </a:xfrm>
          <a:prstGeom prst="rect">
            <a:avLst/>
          </a:prstGeom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F4C85CD6-C8F8-5565-8546-6D5DBA4D2BCA}"/>
              </a:ext>
            </a:extLst>
          </p:cNvPr>
          <p:cNvSpPr txBox="1"/>
          <p:nvPr/>
        </p:nvSpPr>
        <p:spPr>
          <a:xfrm>
            <a:off x="5048207" y="4709787"/>
            <a:ext cx="2430441" cy="523220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8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rPr>
              <a:t>Herbert Simon</a:t>
            </a: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5BFAF374-1E91-2AD7-07C9-E9BD3B6763DA}"/>
              </a:ext>
            </a:extLst>
          </p:cNvPr>
          <p:cNvSpPr txBox="1"/>
          <p:nvPr/>
        </p:nvSpPr>
        <p:spPr>
          <a:xfrm>
            <a:off x="12675902" y="515304"/>
            <a:ext cx="5503090" cy="52322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myth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of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23" name="TextBox 38">
            <a:extLst>
              <a:ext uri="{FF2B5EF4-FFF2-40B4-BE49-F238E27FC236}">
                <a16:creationId xmlns:a16="http://schemas.microsoft.com/office/drawing/2014/main" id="{40895DB7-8F17-E58D-D20C-E78709F00992}"/>
              </a:ext>
            </a:extLst>
          </p:cNvPr>
          <p:cNvSpPr txBox="1"/>
          <p:nvPr/>
        </p:nvSpPr>
        <p:spPr>
          <a:xfrm>
            <a:off x="6545548" y="-2834845"/>
            <a:ext cx="5503092" cy="267765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‘‘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The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behavior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individuals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determined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by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irrational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and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circumscribe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. The area of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rationality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is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that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of ADAPTABILITY to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these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non-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rational</a:t>
            </a:r>
            <a:r>
              <a:rPr lang="it-IT" sz="2800" b="0" i="0" dirty="0">
                <a:solidFill>
                  <a:srgbClr val="ECECEC"/>
                </a:solidFill>
                <a:effectLst/>
                <a:latin typeface="Söhne"/>
              </a:rPr>
              <a:t> </a:t>
            </a:r>
            <a:r>
              <a:rPr lang="it-IT" sz="2800" b="0" i="0" dirty="0" err="1">
                <a:solidFill>
                  <a:srgbClr val="ECECEC"/>
                </a:solidFill>
                <a:effectLst/>
                <a:latin typeface="Söhne"/>
              </a:rPr>
              <a:t>elements</a:t>
            </a:r>
            <a:r>
              <a:rPr lang="it-IT" sz="26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’’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0600B754-0721-DE04-BA6C-83CD4B71EE86}"/>
              </a:ext>
            </a:extLst>
          </p:cNvPr>
          <p:cNvSpPr txBox="1"/>
          <p:nvPr/>
        </p:nvSpPr>
        <p:spPr>
          <a:xfrm>
            <a:off x="12456747" y="1498879"/>
            <a:ext cx="2822055" cy="769441"/>
          </a:xfrm>
          <a:prstGeom prst="rect">
            <a:avLst/>
          </a:prstGeom>
          <a:solidFill>
            <a:srgbClr val="69BA12"/>
          </a:solidFill>
          <a:ln>
            <a:solidFill>
              <a:srgbClr val="69BA12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agents’</a:t>
            </a:r>
          </a:p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computational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capacity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A74FCBD5-12FD-0430-7FD5-76EC8C62F217}"/>
              </a:ext>
            </a:extLst>
          </p:cNvPr>
          <p:cNvSpPr txBox="1"/>
          <p:nvPr/>
        </p:nvSpPr>
        <p:spPr>
          <a:xfrm>
            <a:off x="15488067" y="1505883"/>
            <a:ext cx="2687915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Idealized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how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much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  <a:p>
            <a:pPr algn="ctr"/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Information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they</a:t>
            </a:r>
            <a:r>
              <a:rPr lang="it-IT" sz="22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2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have</a:t>
            </a:r>
            <a:endParaRPr lang="it-IT" sz="22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8" name="Left Brace 26">
            <a:extLst>
              <a:ext uri="{FF2B5EF4-FFF2-40B4-BE49-F238E27FC236}">
                <a16:creationId xmlns:a16="http://schemas.microsoft.com/office/drawing/2014/main" id="{A20D0310-8CBA-4628-0F13-04B965F276B0}"/>
              </a:ext>
            </a:extLst>
          </p:cNvPr>
          <p:cNvSpPr/>
          <p:nvPr/>
        </p:nvSpPr>
        <p:spPr>
          <a:xfrm rot="5400000" flipV="1">
            <a:off x="15235086" y="-82831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Picture 12" descr="A close up of a person&#10;&#10;Description automatically generated">
            <a:extLst>
              <a:ext uri="{FF2B5EF4-FFF2-40B4-BE49-F238E27FC236}">
                <a16:creationId xmlns:a16="http://schemas.microsoft.com/office/drawing/2014/main" id="{6C1F03DB-B2F0-5994-E485-93ACFF9446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649" b="13695"/>
          <a:stretch/>
        </p:blipFill>
        <p:spPr>
          <a:xfrm>
            <a:off x="12512522" y="2275324"/>
            <a:ext cx="2710504" cy="1666163"/>
          </a:xfrm>
          <a:prstGeom prst="rect">
            <a:avLst/>
          </a:prstGeom>
          <a:effectLst/>
        </p:spPr>
      </p:pic>
      <p:pic>
        <p:nvPicPr>
          <p:cNvPr id="24" name="Picture 14" descr="A picture containing person, indoor, man, laptop&#10;&#10;Description automatically generated">
            <a:extLst>
              <a:ext uri="{FF2B5EF4-FFF2-40B4-BE49-F238E27FC236}">
                <a16:creationId xmlns:a16="http://schemas.microsoft.com/office/drawing/2014/main" id="{8777A930-3720-78D2-9C7A-182B6F318B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315" b="3964"/>
          <a:stretch/>
        </p:blipFill>
        <p:spPr>
          <a:xfrm>
            <a:off x="15588710" y="2275324"/>
            <a:ext cx="2486627" cy="1673268"/>
          </a:xfrm>
          <a:prstGeom prst="rect">
            <a:avLst/>
          </a:prstGeom>
          <a:effectLst/>
        </p:spPr>
      </p:pic>
      <p:sp>
        <p:nvSpPr>
          <p:cNvPr id="26" name="TextBox 41">
            <a:extLst>
              <a:ext uri="{FF2B5EF4-FFF2-40B4-BE49-F238E27FC236}">
                <a16:creationId xmlns:a16="http://schemas.microsoft.com/office/drawing/2014/main" id="{230C2BCE-F7B5-3F06-57B4-412A303B5483}"/>
              </a:ext>
            </a:extLst>
          </p:cNvPr>
          <p:cNvSpPr txBox="1"/>
          <p:nvPr/>
        </p:nvSpPr>
        <p:spPr>
          <a:xfrm>
            <a:off x="12675900" y="4444923"/>
            <a:ext cx="5503090" cy="95410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Then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 agents or the setting </a:t>
            </a:r>
          </a:p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are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bound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to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fail</a:t>
            </a:r>
            <a:endParaRPr lang="it-IT" sz="2800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sp>
        <p:nvSpPr>
          <p:cNvPr id="30" name="Left Brace 26">
            <a:extLst>
              <a:ext uri="{FF2B5EF4-FFF2-40B4-BE49-F238E27FC236}">
                <a16:creationId xmlns:a16="http://schemas.microsoft.com/office/drawing/2014/main" id="{F5C84985-9D6A-F37B-A146-A453FCE5969B}"/>
              </a:ext>
            </a:extLst>
          </p:cNvPr>
          <p:cNvSpPr/>
          <p:nvPr/>
        </p:nvSpPr>
        <p:spPr>
          <a:xfrm rot="16200000">
            <a:off x="15235084" y="2799385"/>
            <a:ext cx="384722" cy="2759520"/>
          </a:xfrm>
          <a:prstGeom prst="leftBrace">
            <a:avLst>
              <a:gd name="adj1" fmla="val 51263"/>
              <a:gd name="adj2" fmla="val 50000"/>
            </a:avLst>
          </a:prstGeom>
          <a:ln w="38100" cap="rnd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ctangle 10">
            <a:extLst>
              <a:ext uri="{FF2B5EF4-FFF2-40B4-BE49-F238E27FC236}">
                <a16:creationId xmlns:a16="http://schemas.microsoft.com/office/drawing/2014/main" id="{DD0F9570-F953-10EE-97A7-61DEE98ABB20}"/>
              </a:ext>
            </a:extLst>
          </p:cNvPr>
          <p:cNvSpPr/>
          <p:nvPr/>
        </p:nvSpPr>
        <p:spPr>
          <a:xfrm>
            <a:off x="6590475" y="7030164"/>
            <a:ext cx="4958325" cy="251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decision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-making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mechanisms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used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in a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particular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task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environment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outcomes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8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are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practical</a:t>
            </a:r>
            <a:r>
              <a:rPr lang="it-IT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limits</a:t>
            </a:r>
            <a:r>
              <a:rPr lang="it-IT" sz="2800" dirty="0">
                <a:solidFill>
                  <a:srgbClr val="0070C0"/>
                </a:solidFill>
                <a:latin typeface="Calibri" panose="020F0502020204030204" pitchFamily="34" charset="0"/>
              </a:rPr>
              <a:t>? 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C305A1F5-C0CF-2F79-C50E-497DA3AC1406}"/>
              </a:ext>
            </a:extLst>
          </p:cNvPr>
          <p:cNvSpPr txBox="1"/>
          <p:nvPr/>
        </p:nvSpPr>
        <p:spPr>
          <a:xfrm>
            <a:off x="3797047" y="-4756778"/>
            <a:ext cx="5651996" cy="523220"/>
          </a:xfrm>
          <a:prstGeom prst="rect">
            <a:avLst/>
          </a:prstGeom>
          <a:solidFill>
            <a:srgbClr val="0070C0"/>
          </a:solidFill>
          <a:ln>
            <a:solidFill>
              <a:srgbClr val="942093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He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rethought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rationality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considering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...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7B5836A9-4A1E-558B-8FEE-90CB3B26B4DE}"/>
              </a:ext>
            </a:extLst>
          </p:cNvPr>
          <p:cNvSpPr txBox="1"/>
          <p:nvPr/>
        </p:nvSpPr>
        <p:spPr>
          <a:xfrm>
            <a:off x="6426815" y="-1477703"/>
            <a:ext cx="3216073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complexity</a:t>
            </a:r>
            <a:r>
              <a:rPr lang="it-IT" sz="24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and </a:t>
            </a:r>
            <a:r>
              <a:rPr lang="it-IT" sz="24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opacity</a:t>
            </a:r>
            <a:r>
              <a:rPr lang="it-IT" sz="24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4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of the </a:t>
            </a:r>
            <a:r>
              <a:rPr lang="it-IT" sz="24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environment</a:t>
            </a:r>
            <a:endParaRPr lang="it-IT" sz="2400" dirty="0">
              <a:solidFill>
                <a:srgbClr val="92D050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0E92C24C-D329-F299-3945-55AD373DA8D8}"/>
              </a:ext>
            </a:extLst>
          </p:cNvPr>
          <p:cNvSpPr txBox="1"/>
          <p:nvPr/>
        </p:nvSpPr>
        <p:spPr>
          <a:xfrm>
            <a:off x="6573326" y="-4061383"/>
            <a:ext cx="292304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the cognitive </a:t>
            </a:r>
            <a:r>
              <a:rPr lang="it-IT" sz="2400" dirty="0" err="1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agent’s</a:t>
            </a:r>
            <a:r>
              <a:rPr lang="it-IT" sz="2400" dirty="0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400" b="1" dirty="0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limited </a:t>
            </a:r>
            <a:r>
              <a:rPr lang="it-IT" sz="2400" b="1" dirty="0" err="1">
                <a:solidFill>
                  <a:srgbClr val="942093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resources</a:t>
            </a:r>
            <a:endParaRPr lang="it-IT" sz="2400" b="1" dirty="0">
              <a:solidFill>
                <a:srgbClr val="942093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F74F77D5-1F75-1B42-9A55-F7934B9869B7}"/>
              </a:ext>
            </a:extLst>
          </p:cNvPr>
          <p:cNvGrpSpPr/>
          <p:nvPr/>
        </p:nvGrpSpPr>
        <p:grpSpPr>
          <a:xfrm>
            <a:off x="1863032" y="2072535"/>
            <a:ext cx="2476701" cy="2102894"/>
            <a:chOff x="1181645" y="2949553"/>
            <a:chExt cx="2476701" cy="2102894"/>
          </a:xfrm>
          <a:effectLst/>
        </p:grpSpPr>
        <p:sp>
          <p:nvSpPr>
            <p:cNvPr id="42" name="Rounded Rectangle 6">
              <a:extLst>
                <a:ext uri="{FF2B5EF4-FFF2-40B4-BE49-F238E27FC236}">
                  <a16:creationId xmlns:a16="http://schemas.microsoft.com/office/drawing/2014/main" id="{FCE82EFF-A2AD-28D9-B1D1-B5C865783C59}"/>
                </a:ext>
              </a:extLst>
            </p:cNvPr>
            <p:cNvSpPr/>
            <p:nvPr/>
          </p:nvSpPr>
          <p:spPr>
            <a:xfrm>
              <a:off x="1290531" y="2949553"/>
              <a:ext cx="2260524" cy="21028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3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61555C74-E8C5-20BB-FCDA-12FC1D108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5093"/>
            <a:stretch/>
          </p:blipFill>
          <p:spPr>
            <a:xfrm>
              <a:off x="1181645" y="2949553"/>
              <a:ext cx="2476701" cy="2102894"/>
            </a:xfrm>
            <a:prstGeom prst="rect">
              <a:avLst/>
            </a:prstGeom>
          </p:spPr>
        </p:pic>
      </p:grpSp>
      <p:sp>
        <p:nvSpPr>
          <p:cNvPr id="44" name="TextBox 20">
            <a:extLst>
              <a:ext uri="{FF2B5EF4-FFF2-40B4-BE49-F238E27FC236}">
                <a16:creationId xmlns:a16="http://schemas.microsoft.com/office/drawing/2014/main" id="{1BA031BF-ACF6-729A-58CF-3F7D89FAE713}"/>
              </a:ext>
            </a:extLst>
          </p:cNvPr>
          <p:cNvSpPr txBox="1"/>
          <p:nvPr/>
        </p:nvSpPr>
        <p:spPr>
          <a:xfrm>
            <a:off x="1898907" y="1118428"/>
            <a:ext cx="2406556" cy="954107"/>
          </a:xfrm>
          <a:prstGeom prst="rect">
            <a:avLst/>
          </a:prstGeom>
          <a:solidFill>
            <a:srgbClr val="740001"/>
          </a:solidFill>
          <a:ln>
            <a:solidFill>
              <a:srgbClr val="00206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i="1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traditional</a:t>
            </a:r>
            <a:endParaRPr lang="it-IT" sz="2800" i="1" dirty="0">
              <a:solidFill>
                <a:schemeClr val="bg1"/>
              </a:solidFill>
              <a:latin typeface="Calibri Light" panose="020F0302020204030204" pitchFamily="34" charset="0"/>
              <a:ea typeface="CooperHewitt-Light" pitchFamily="2" charset="77"/>
            </a:endParaRPr>
          </a:p>
          <a:p>
            <a:pPr algn="ctr"/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decision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 theory</a:t>
            </a:r>
          </a:p>
        </p:txBody>
      </p:sp>
      <p:grpSp>
        <p:nvGrpSpPr>
          <p:cNvPr id="45" name="Group 11">
            <a:extLst>
              <a:ext uri="{FF2B5EF4-FFF2-40B4-BE49-F238E27FC236}">
                <a16:creationId xmlns:a16="http://schemas.microsoft.com/office/drawing/2014/main" id="{E50E9E5E-295A-086A-E5CD-4890D23FC9AC}"/>
              </a:ext>
            </a:extLst>
          </p:cNvPr>
          <p:cNvGrpSpPr/>
          <p:nvPr/>
        </p:nvGrpSpPr>
        <p:grpSpPr>
          <a:xfrm>
            <a:off x="8126332" y="2082444"/>
            <a:ext cx="2254643" cy="2102894"/>
            <a:chOff x="5641382" y="2949553"/>
            <a:chExt cx="2254643" cy="2102894"/>
          </a:xfrm>
        </p:grpSpPr>
        <p:sp>
          <p:nvSpPr>
            <p:cNvPr id="46" name="Rounded Rectangle 23">
              <a:extLst>
                <a:ext uri="{FF2B5EF4-FFF2-40B4-BE49-F238E27FC236}">
                  <a16:creationId xmlns:a16="http://schemas.microsoft.com/office/drawing/2014/main" id="{4ADEBF4E-E5EF-D366-F186-965611A99D5A}"/>
                </a:ext>
              </a:extLst>
            </p:cNvPr>
            <p:cNvSpPr/>
            <p:nvPr/>
          </p:nvSpPr>
          <p:spPr>
            <a:xfrm>
              <a:off x="5641382" y="2949553"/>
              <a:ext cx="2254643" cy="21028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7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FDADF3AF-EE94-5E38-20DC-98DB64DE8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2655"/>
            <a:stretch/>
          </p:blipFill>
          <p:spPr>
            <a:xfrm>
              <a:off x="5803547" y="3132125"/>
              <a:ext cx="1981073" cy="1730371"/>
            </a:xfrm>
            <a:prstGeom prst="rect">
              <a:avLst/>
            </a:prstGeom>
          </p:spPr>
        </p:pic>
      </p:grpSp>
      <p:sp>
        <p:nvSpPr>
          <p:cNvPr id="48" name="TextBox 22">
            <a:extLst>
              <a:ext uri="{FF2B5EF4-FFF2-40B4-BE49-F238E27FC236}">
                <a16:creationId xmlns:a16="http://schemas.microsoft.com/office/drawing/2014/main" id="{C0F1ED2A-2B98-67A5-8F4B-686BE957E97F}"/>
              </a:ext>
            </a:extLst>
          </p:cNvPr>
          <p:cNvSpPr txBox="1"/>
          <p:nvPr/>
        </p:nvSpPr>
        <p:spPr>
          <a:xfrm>
            <a:off x="8006754" y="1128337"/>
            <a:ext cx="2406556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i="1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satisficing</a:t>
            </a:r>
            <a:r>
              <a:rPr lang="it-IT" sz="2800" i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 </a:t>
            </a:r>
          </a:p>
          <a:p>
            <a:pPr algn="ctr"/>
            <a:r>
              <a:rPr lang="it-IT" sz="2800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decision</a:t>
            </a:r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 theory</a:t>
            </a:r>
            <a:endParaRPr lang="it-IT" sz="2800" i="1" dirty="0">
              <a:solidFill>
                <a:schemeClr val="bg1"/>
              </a:solidFill>
              <a:latin typeface="Calibri Light" panose="020F0302020204030204" pitchFamily="34" charset="0"/>
              <a:ea typeface="CooperHewitt-LightItalic" pitchFamily="2" charset="77"/>
            </a:endParaRPr>
          </a:p>
        </p:txBody>
      </p:sp>
      <p:sp>
        <p:nvSpPr>
          <p:cNvPr id="49" name="TextBox 29">
            <a:extLst>
              <a:ext uri="{FF2B5EF4-FFF2-40B4-BE49-F238E27FC236}">
                <a16:creationId xmlns:a16="http://schemas.microsoft.com/office/drawing/2014/main" id="{50B7618E-529E-AAB0-B2B7-EEF05B09771D}"/>
              </a:ext>
            </a:extLst>
          </p:cNvPr>
          <p:cNvSpPr txBox="1"/>
          <p:nvPr/>
        </p:nvSpPr>
        <p:spPr>
          <a:xfrm>
            <a:off x="1226967" y="4191469"/>
            <a:ext cx="3750450" cy="1569660"/>
          </a:xfrm>
          <a:prstGeom prst="rect">
            <a:avLst/>
          </a:prstGeom>
          <a:solidFill>
            <a:srgbClr val="740001"/>
          </a:solidFill>
          <a:ln>
            <a:solidFill>
              <a:srgbClr val="00206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decision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-makers </a:t>
            </a:r>
          </a:p>
          <a:p>
            <a:pPr algn="ctr"/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simultaneously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consider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all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alternatives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to decide the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optimal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option</a:t>
            </a:r>
          </a:p>
        </p:txBody>
      </p:sp>
      <p:sp>
        <p:nvSpPr>
          <p:cNvPr id="50" name="TextBox 33">
            <a:extLst>
              <a:ext uri="{FF2B5EF4-FFF2-40B4-BE49-F238E27FC236}">
                <a16:creationId xmlns:a16="http://schemas.microsoft.com/office/drawing/2014/main" id="{1ED2C9DD-1DBA-8C23-7C13-AEFE70807B87}"/>
              </a:ext>
            </a:extLst>
          </p:cNvPr>
          <p:cNvSpPr txBox="1"/>
          <p:nvPr/>
        </p:nvSpPr>
        <p:spPr>
          <a:xfrm>
            <a:off x="7567677" y="4202304"/>
            <a:ext cx="3340850" cy="156966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decison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-makers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consider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alternatives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sequentially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and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choose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the one </a:t>
            </a:r>
          </a:p>
          <a:p>
            <a:pPr algn="ctr"/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closest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their</a:t>
            </a:r>
            <a:r>
              <a:rPr lang="it-IT" sz="2400" dirty="0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needs</a:t>
            </a:r>
            <a:endParaRPr lang="it-IT" sz="2400" dirty="0">
              <a:solidFill>
                <a:schemeClr val="bg1"/>
              </a:solidFill>
              <a:latin typeface="Calibri" panose="020F0502020204030204" pitchFamily="34" charset="0"/>
              <a:ea typeface="CooperHewitt-LightItalic" pitchFamily="2" charset="77"/>
              <a:cs typeface="Calibri" panose="020F0502020204030204" pitchFamily="34" charset="0"/>
            </a:endParaRPr>
          </a:p>
        </p:txBody>
      </p: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ADB9FBE3-21A0-7AE1-F62E-676E91BE9FE4}"/>
              </a:ext>
            </a:extLst>
          </p:cNvPr>
          <p:cNvCxnSpPr>
            <a:cxnSpLocks/>
          </p:cNvCxnSpPr>
          <p:nvPr/>
        </p:nvCxnSpPr>
        <p:spPr>
          <a:xfrm flipH="1">
            <a:off x="3203985" y="746640"/>
            <a:ext cx="3118930" cy="1368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diritto 4">
            <a:extLst>
              <a:ext uri="{FF2B5EF4-FFF2-40B4-BE49-F238E27FC236}">
                <a16:creationId xmlns:a16="http://schemas.microsoft.com/office/drawing/2014/main" id="{CFDA469F-7566-A72B-F0B6-30DF0DD752C8}"/>
              </a:ext>
            </a:extLst>
          </p:cNvPr>
          <p:cNvCxnSpPr>
            <a:cxnSpLocks/>
          </p:cNvCxnSpPr>
          <p:nvPr/>
        </p:nvCxnSpPr>
        <p:spPr>
          <a:xfrm>
            <a:off x="6320467" y="746640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4">
            <a:extLst>
              <a:ext uri="{FF2B5EF4-FFF2-40B4-BE49-F238E27FC236}">
                <a16:creationId xmlns:a16="http://schemas.microsoft.com/office/drawing/2014/main" id="{8BF81F1E-8036-6D30-5C43-9BDED29B48C8}"/>
              </a:ext>
            </a:extLst>
          </p:cNvPr>
          <p:cNvCxnSpPr>
            <a:cxnSpLocks/>
          </p:cNvCxnSpPr>
          <p:nvPr/>
        </p:nvCxnSpPr>
        <p:spPr>
          <a:xfrm>
            <a:off x="3203985" y="760329"/>
            <a:ext cx="0" cy="35809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ttore diritto 4">
            <a:extLst>
              <a:ext uri="{FF2B5EF4-FFF2-40B4-BE49-F238E27FC236}">
                <a16:creationId xmlns:a16="http://schemas.microsoft.com/office/drawing/2014/main" id="{24B6F669-4ABD-7F1F-ADE2-2CF9526DF62D}"/>
              </a:ext>
            </a:extLst>
          </p:cNvPr>
          <p:cNvCxnSpPr>
            <a:cxnSpLocks/>
          </p:cNvCxnSpPr>
          <p:nvPr/>
        </p:nvCxnSpPr>
        <p:spPr>
          <a:xfrm flipH="1">
            <a:off x="6330113" y="6133108"/>
            <a:ext cx="3118930" cy="1368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diritto 4">
            <a:extLst>
              <a:ext uri="{FF2B5EF4-FFF2-40B4-BE49-F238E27FC236}">
                <a16:creationId xmlns:a16="http://schemas.microsoft.com/office/drawing/2014/main" id="{89953F4B-FE34-7DA4-C468-BF1F7B60A33D}"/>
              </a:ext>
            </a:extLst>
          </p:cNvPr>
          <p:cNvCxnSpPr>
            <a:cxnSpLocks/>
          </p:cNvCxnSpPr>
          <p:nvPr/>
        </p:nvCxnSpPr>
        <p:spPr>
          <a:xfrm>
            <a:off x="6310200" y="5256020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diritto 4">
            <a:extLst>
              <a:ext uri="{FF2B5EF4-FFF2-40B4-BE49-F238E27FC236}">
                <a16:creationId xmlns:a16="http://schemas.microsoft.com/office/drawing/2014/main" id="{8C86DB05-292C-6AE7-F89A-F6328AC1CF9F}"/>
              </a:ext>
            </a:extLst>
          </p:cNvPr>
          <p:cNvCxnSpPr>
            <a:cxnSpLocks/>
          </p:cNvCxnSpPr>
          <p:nvPr/>
        </p:nvCxnSpPr>
        <p:spPr>
          <a:xfrm>
            <a:off x="9449043" y="5771964"/>
            <a:ext cx="0" cy="35809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diritto 4">
            <a:extLst>
              <a:ext uri="{FF2B5EF4-FFF2-40B4-BE49-F238E27FC236}">
                <a16:creationId xmlns:a16="http://schemas.microsoft.com/office/drawing/2014/main" id="{CA3E3579-C79B-31C0-21EF-5477577D8AC1}"/>
              </a:ext>
            </a:extLst>
          </p:cNvPr>
          <p:cNvCxnSpPr>
            <a:cxnSpLocks/>
          </p:cNvCxnSpPr>
          <p:nvPr/>
        </p:nvCxnSpPr>
        <p:spPr>
          <a:xfrm flipH="1">
            <a:off x="10413310" y="3429000"/>
            <a:ext cx="1783946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403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1650203D-D6B0-FEDE-34A6-4DF10D3EBC6D}"/>
              </a:ext>
            </a:extLst>
          </p:cNvPr>
          <p:cNvCxnSpPr>
            <a:cxnSpLocks/>
          </p:cNvCxnSpPr>
          <p:nvPr/>
        </p:nvCxnSpPr>
        <p:spPr>
          <a:xfrm flipH="1">
            <a:off x="6096000" y="683439"/>
            <a:ext cx="1" cy="900663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738FC-167D-AFE3-4EAA-7F5A0D3A7FDA}"/>
              </a:ext>
            </a:extLst>
          </p:cNvPr>
          <p:cNvGrpSpPr/>
          <p:nvPr/>
        </p:nvGrpSpPr>
        <p:grpSpPr>
          <a:xfrm>
            <a:off x="699422" y="7220563"/>
            <a:ext cx="3107632" cy="3577747"/>
            <a:chOff x="2395217" y="2345891"/>
            <a:chExt cx="3107632" cy="357774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DCCE5D-A48F-057F-69AA-7436F3C999DC}"/>
                </a:ext>
              </a:extLst>
            </p:cNvPr>
            <p:cNvSpPr txBox="1"/>
            <p:nvPr/>
          </p:nvSpPr>
          <p:spPr>
            <a:xfrm>
              <a:off x="2395217" y="5108030"/>
              <a:ext cx="3107632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it-IT" sz="2400" dirty="0">
                  <a:latin typeface="Calibri" panose="020F0502020204030204" pitchFamily="34" charset="0"/>
                  <a:ea typeface="Nexa Bold" charset="0"/>
                  <a:cs typeface="Nexa Bold" charset="0"/>
                </a:rPr>
                <a:t>Karl Popper</a:t>
              </a:r>
            </a:p>
            <a:p>
              <a:pPr algn="ctr">
                <a:spcAft>
                  <a:spcPts val="600"/>
                </a:spcAft>
              </a:pPr>
              <a:r>
                <a:rPr lang="en-IT" cap="all" dirty="0"/>
                <a:t>(1902-1994)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3255A2F-797D-D88D-9E48-79ACB78CB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564" r="10258"/>
            <a:stretch/>
          </p:blipFill>
          <p:spPr>
            <a:xfrm>
              <a:off x="2395217" y="2345891"/>
              <a:ext cx="3107632" cy="2734866"/>
            </a:xfrm>
            <a:prstGeom prst="rect">
              <a:avLst/>
            </a:prstGeom>
          </p:spPr>
        </p:pic>
      </p:grpSp>
      <p:cxnSp>
        <p:nvCxnSpPr>
          <p:cNvPr id="32" name="Connettore diritto 4">
            <a:extLst>
              <a:ext uri="{FF2B5EF4-FFF2-40B4-BE49-F238E27FC236}">
                <a16:creationId xmlns:a16="http://schemas.microsoft.com/office/drawing/2014/main" id="{A3ACECCA-BFBC-E770-7B0A-50D1BC0BBF2F}"/>
              </a:ext>
            </a:extLst>
          </p:cNvPr>
          <p:cNvCxnSpPr>
            <a:cxnSpLocks/>
          </p:cNvCxnSpPr>
          <p:nvPr/>
        </p:nvCxnSpPr>
        <p:spPr>
          <a:xfrm flipH="1">
            <a:off x="3944460" y="8707189"/>
            <a:ext cx="578133" cy="0"/>
          </a:xfrm>
          <a:prstGeom prst="line">
            <a:avLst/>
          </a:prstGeom>
          <a:ln w="57150" cap="rnd">
            <a:solidFill>
              <a:srgbClr val="2E4057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black and white drawing of birds&#10;&#10;Description automatically generated with low confidence">
            <a:extLst>
              <a:ext uri="{FF2B5EF4-FFF2-40B4-BE49-F238E27FC236}">
                <a16:creationId xmlns:a16="http://schemas.microsoft.com/office/drawing/2014/main" id="{C8A8D366-D4D8-1BEF-E1A6-1FB51B291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4" t="13119" r="14013" b="14838"/>
          <a:stretch/>
        </p:blipFill>
        <p:spPr>
          <a:xfrm>
            <a:off x="4636310" y="7281639"/>
            <a:ext cx="2777824" cy="27289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B4E3D70-74EA-5731-6441-CBDF21CB590B}"/>
              </a:ext>
            </a:extLst>
          </p:cNvPr>
          <p:cNvSpPr txBox="1"/>
          <p:nvPr/>
        </p:nvSpPr>
        <p:spPr>
          <a:xfrm rot="19734378">
            <a:off x="4561883" y="8384503"/>
            <a:ext cx="2958776" cy="52322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800" dirty="0">
                <a:solidFill>
                  <a:srgbClr val="C00000"/>
                </a:solidFill>
                <a:latin typeface="Calibri" panose="020F0502020204030204" pitchFamily="34" charset="0"/>
                <a:ea typeface="Nexa Bold" charset="0"/>
                <a:cs typeface="Nexa Bold" charset="0"/>
              </a:rPr>
              <a:t>FALSIFICABILE</a:t>
            </a:r>
            <a:endParaRPr lang="en-IT" sz="2800" b="1" cap="all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A67FA-2812-2E97-D953-9184EC10711E}"/>
              </a:ext>
            </a:extLst>
          </p:cNvPr>
          <p:cNvSpPr txBox="1"/>
          <p:nvPr/>
        </p:nvSpPr>
        <p:spPr>
          <a:xfrm>
            <a:off x="7595086" y="7368361"/>
            <a:ext cx="40345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Un'ipotesi è falsificabile </a:t>
            </a:r>
          </a:p>
          <a:p>
            <a:pPr algn="ctr"/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se esiste almeno una proposizione osservativa logicamente possibile incompatibile con essa, ossia che, se vera, </a:t>
            </a:r>
          </a:p>
          <a:p>
            <a:pPr algn="ctr"/>
            <a:r>
              <a:rPr lang="it-IT" sz="2400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la possa falsificare</a:t>
            </a:r>
            <a:r>
              <a:rPr lang="it-IT" sz="24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.</a:t>
            </a:r>
            <a:endParaRPr lang="en-IT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B8D80A0D-1047-EEB4-12F2-D1C09B5D8966}"/>
              </a:ext>
            </a:extLst>
          </p:cNvPr>
          <p:cNvCxnSpPr>
            <a:cxnSpLocks/>
          </p:cNvCxnSpPr>
          <p:nvPr/>
        </p:nvCxnSpPr>
        <p:spPr>
          <a:xfrm>
            <a:off x="11811680" y="0"/>
            <a:ext cx="0" cy="670560"/>
          </a:xfrm>
          <a:prstGeom prst="line">
            <a:avLst/>
          </a:prstGeom>
          <a:ln w="57150" cap="rnd">
            <a:solidFill>
              <a:srgbClr val="2E40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84F551F8-8CB2-BBEC-4371-AE30C8561489}"/>
              </a:ext>
            </a:extLst>
          </p:cNvPr>
          <p:cNvCxnSpPr>
            <a:cxnSpLocks/>
          </p:cNvCxnSpPr>
          <p:nvPr/>
        </p:nvCxnSpPr>
        <p:spPr>
          <a:xfrm>
            <a:off x="6096000" y="681708"/>
            <a:ext cx="571568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ermata, Carattere, spazio, Blu elettrico&#10;&#10;Descrizione generata automaticamente">
            <a:extLst>
              <a:ext uri="{FF2B5EF4-FFF2-40B4-BE49-F238E27FC236}">
                <a16:creationId xmlns:a16="http://schemas.microsoft.com/office/drawing/2014/main" id="{841A3902-D7FB-D9B8-EF23-81211A0E4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103" y="2989310"/>
            <a:ext cx="9761794" cy="306705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D40D434A-BBB8-ACA9-C7A4-1686DF30E267}"/>
              </a:ext>
            </a:extLst>
          </p:cNvPr>
          <p:cNvSpPr txBox="1"/>
          <p:nvPr/>
        </p:nvSpPr>
        <p:spPr>
          <a:xfrm>
            <a:off x="1447675" y="1559987"/>
            <a:ext cx="929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Should</a:t>
            </a:r>
            <a:r>
              <a:rPr lang="it-IT" sz="36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36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we</a:t>
            </a:r>
            <a:r>
              <a:rPr lang="it-IT" sz="36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3600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adjust</a:t>
            </a:r>
            <a:r>
              <a:rPr lang="it-IT" sz="36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the idea of </a:t>
            </a:r>
            <a:r>
              <a:rPr lang="it-IT" sz="36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rationality</a:t>
            </a:r>
            <a:r>
              <a:rPr lang="it-IT" sz="36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or the idea of </a:t>
            </a:r>
            <a:r>
              <a:rPr lang="it-IT" sz="36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humans</a:t>
            </a:r>
            <a:r>
              <a:rPr lang="it-IT" sz="36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36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as</a:t>
            </a:r>
            <a:r>
              <a:rPr lang="it-IT" sz="36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36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rational</a:t>
            </a:r>
            <a:r>
              <a:rPr lang="it-IT" sz="36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r>
              <a:rPr lang="it-IT" sz="36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beings</a:t>
            </a:r>
            <a:r>
              <a:rPr lang="it-IT" sz="36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?</a:t>
            </a:r>
          </a:p>
        </p:txBody>
      </p: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C7C8537-2B01-D75C-3A5E-A0631D1B3A2D}"/>
              </a:ext>
            </a:extLst>
          </p:cNvPr>
          <p:cNvCxnSpPr>
            <a:cxnSpLocks/>
          </p:cNvCxnSpPr>
          <p:nvPr/>
        </p:nvCxnSpPr>
        <p:spPr>
          <a:xfrm>
            <a:off x="6096001" y="6056360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5358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, illustrazione, dipinto&#10;&#10;Descrizione generata automaticamente">
            <a:extLst>
              <a:ext uri="{FF2B5EF4-FFF2-40B4-BE49-F238E27FC236}">
                <a16:creationId xmlns:a16="http://schemas.microsoft.com/office/drawing/2014/main" id="{E8574F40-9241-B46F-3BAB-C369AF79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45" y="511394"/>
            <a:ext cx="10373710" cy="5835212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34BDF83F-142C-51AA-9614-7544CF1CE836}"/>
              </a:ext>
            </a:extLst>
          </p:cNvPr>
          <p:cNvSpPr/>
          <p:nvPr/>
        </p:nvSpPr>
        <p:spPr>
          <a:xfrm>
            <a:off x="4950861" y="2994189"/>
            <a:ext cx="5753925" cy="251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"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Bounded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essentially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concerned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with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mechanistic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answers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proximate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questions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about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problem solving and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decision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making" </a:t>
            </a: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and Todd, p. 314)  </a:t>
            </a: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5E6692B4-870A-0471-D44A-B2A28796E7A8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0" y="3429000"/>
            <a:ext cx="909145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0">
            <a:extLst>
              <a:ext uri="{FF2B5EF4-FFF2-40B4-BE49-F238E27FC236}">
                <a16:creationId xmlns:a16="http://schemas.microsoft.com/office/drawing/2014/main" id="{7489FB79-705E-CA04-EFBA-D80D5C7DA71B}"/>
              </a:ext>
            </a:extLst>
          </p:cNvPr>
          <p:cNvSpPr/>
          <p:nvPr/>
        </p:nvSpPr>
        <p:spPr>
          <a:xfrm>
            <a:off x="4950861" y="7105466"/>
            <a:ext cx="5753925" cy="102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describes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a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rational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action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...</a:t>
            </a:r>
          </a:p>
          <a:p>
            <a:pPr algn="ctr"/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but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does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also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why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we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use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?</a:t>
            </a:r>
            <a:endParaRPr lang="it-IT" sz="2000" dirty="0">
              <a:solidFill>
                <a:srgbClr val="DECAA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807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, illustrazione, dipinto&#10;&#10;Descrizione generata automaticamente">
            <a:extLst>
              <a:ext uri="{FF2B5EF4-FFF2-40B4-BE49-F238E27FC236}">
                <a16:creationId xmlns:a16="http://schemas.microsoft.com/office/drawing/2014/main" id="{E8574F40-9241-B46F-3BAB-C369AF79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45" y="511394"/>
            <a:ext cx="10373710" cy="5835212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34BDF83F-142C-51AA-9614-7544CF1CE836}"/>
              </a:ext>
            </a:extLst>
          </p:cNvPr>
          <p:cNvSpPr/>
          <p:nvPr/>
        </p:nvSpPr>
        <p:spPr>
          <a:xfrm>
            <a:off x="4950861" y="2994189"/>
            <a:ext cx="5753925" cy="251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"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Bounded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essentially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concerned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with </a:t>
            </a:r>
            <a:r>
              <a:rPr lang="it-IT" sz="2800" b="1" dirty="0" err="1">
                <a:solidFill>
                  <a:srgbClr val="FD1404"/>
                </a:solidFill>
                <a:latin typeface="Calibri" panose="020F0502020204030204" pitchFamily="34" charset="0"/>
              </a:rPr>
              <a:t>mechanistic</a:t>
            </a:r>
            <a:r>
              <a:rPr lang="it-IT" sz="2800" b="1" dirty="0">
                <a:solidFill>
                  <a:srgbClr val="FD1404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D1404"/>
                </a:solidFill>
                <a:latin typeface="Calibri" panose="020F0502020204030204" pitchFamily="34" charset="0"/>
              </a:rPr>
              <a:t>answers</a:t>
            </a:r>
            <a:r>
              <a:rPr lang="it-IT" sz="2800" b="1" dirty="0">
                <a:solidFill>
                  <a:srgbClr val="FD1404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proximate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questions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about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problem solving and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decision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making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" </a:t>
            </a: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and Todd, p. 314)  </a:t>
            </a: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5E6692B4-870A-0471-D44A-B2A28796E7A8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0" y="3429000"/>
            <a:ext cx="909145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0">
            <a:extLst>
              <a:ext uri="{FF2B5EF4-FFF2-40B4-BE49-F238E27FC236}">
                <a16:creationId xmlns:a16="http://schemas.microsoft.com/office/drawing/2014/main" id="{7489FB79-705E-CA04-EFBA-D80D5C7DA71B}"/>
              </a:ext>
            </a:extLst>
          </p:cNvPr>
          <p:cNvSpPr/>
          <p:nvPr/>
        </p:nvSpPr>
        <p:spPr>
          <a:xfrm>
            <a:off x="4950861" y="7105466"/>
            <a:ext cx="5753925" cy="102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describes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a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rational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action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...</a:t>
            </a:r>
          </a:p>
          <a:p>
            <a:pPr algn="ctr"/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but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does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also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why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we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use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?</a:t>
            </a:r>
            <a:endParaRPr lang="it-IT" sz="2000" dirty="0">
              <a:solidFill>
                <a:srgbClr val="DECAA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94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, illustrazione, dipinto&#10;&#10;Descrizione generata automaticamente">
            <a:extLst>
              <a:ext uri="{FF2B5EF4-FFF2-40B4-BE49-F238E27FC236}">
                <a16:creationId xmlns:a16="http://schemas.microsoft.com/office/drawing/2014/main" id="{E8574F40-9241-B46F-3BAB-C369AF79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45" y="511394"/>
            <a:ext cx="10373710" cy="5835212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34BDF83F-142C-51AA-9614-7544CF1CE836}"/>
              </a:ext>
            </a:extLst>
          </p:cNvPr>
          <p:cNvSpPr/>
          <p:nvPr/>
        </p:nvSpPr>
        <p:spPr>
          <a:xfrm>
            <a:off x="4950861" y="2994189"/>
            <a:ext cx="5753925" cy="251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"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Bounded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essentially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concerned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with </a:t>
            </a:r>
            <a:r>
              <a:rPr lang="it-IT" sz="2800" b="1" dirty="0" err="1">
                <a:solidFill>
                  <a:srgbClr val="FD1404"/>
                </a:solidFill>
                <a:latin typeface="Calibri" panose="020F0502020204030204" pitchFamily="34" charset="0"/>
              </a:rPr>
              <a:t>mechanistic</a:t>
            </a:r>
            <a:r>
              <a:rPr lang="it-IT" sz="2800" b="1" dirty="0">
                <a:solidFill>
                  <a:srgbClr val="FD1404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D1404"/>
                </a:solidFill>
                <a:latin typeface="Calibri" panose="020F0502020204030204" pitchFamily="34" charset="0"/>
              </a:rPr>
              <a:t>answers</a:t>
            </a:r>
            <a:r>
              <a:rPr lang="it-IT" sz="2800" b="1" dirty="0">
                <a:solidFill>
                  <a:srgbClr val="FD1404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044BAE"/>
                </a:solidFill>
                <a:latin typeface="Calibri" panose="020F0502020204030204" pitchFamily="34" charset="0"/>
              </a:rPr>
              <a:t>proximate</a:t>
            </a:r>
            <a:r>
              <a:rPr lang="it-IT" sz="2800" b="1" dirty="0">
                <a:solidFill>
                  <a:srgbClr val="044BAE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44BAE"/>
                </a:solidFill>
                <a:latin typeface="Calibri" panose="020F0502020204030204" pitchFamily="34" charset="0"/>
              </a:rPr>
              <a:t>questions</a:t>
            </a:r>
            <a:r>
              <a:rPr lang="it-IT" sz="2800" b="1" dirty="0">
                <a:solidFill>
                  <a:srgbClr val="044B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about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problem solving and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making" </a:t>
            </a: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and Todd, p. 314)  </a:t>
            </a: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5E6692B4-870A-0471-D44A-B2A28796E7A8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0" y="3429000"/>
            <a:ext cx="909145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0">
            <a:extLst>
              <a:ext uri="{FF2B5EF4-FFF2-40B4-BE49-F238E27FC236}">
                <a16:creationId xmlns:a16="http://schemas.microsoft.com/office/drawing/2014/main" id="{7489FB79-705E-CA04-EFBA-D80D5C7DA71B}"/>
              </a:ext>
            </a:extLst>
          </p:cNvPr>
          <p:cNvSpPr/>
          <p:nvPr/>
        </p:nvSpPr>
        <p:spPr>
          <a:xfrm>
            <a:off x="4950861" y="7105466"/>
            <a:ext cx="5753925" cy="102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describes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a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rational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action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...</a:t>
            </a:r>
          </a:p>
          <a:p>
            <a:pPr algn="ctr"/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but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does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also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why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we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 use </a:t>
            </a:r>
            <a:r>
              <a:rPr lang="it-IT" sz="2800" dirty="0" err="1">
                <a:solidFill>
                  <a:srgbClr val="DECAAE"/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rgbClr val="DECAAE"/>
                </a:solidFill>
                <a:latin typeface="Calibri" panose="020F0502020204030204" pitchFamily="34" charset="0"/>
              </a:rPr>
              <a:t>?</a:t>
            </a:r>
            <a:endParaRPr lang="it-IT" sz="2000" dirty="0">
              <a:solidFill>
                <a:srgbClr val="DECAA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91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arte, illustrazione, dipinto&#10;&#10;Descrizione generata automaticamente">
            <a:extLst>
              <a:ext uri="{FF2B5EF4-FFF2-40B4-BE49-F238E27FC236}">
                <a16:creationId xmlns:a16="http://schemas.microsoft.com/office/drawing/2014/main" id="{E8574F40-9241-B46F-3BAB-C369AF79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45" y="511394"/>
            <a:ext cx="10373710" cy="5835212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34BDF83F-142C-51AA-9614-7544CF1CE836}"/>
              </a:ext>
            </a:extLst>
          </p:cNvPr>
          <p:cNvSpPr/>
          <p:nvPr/>
        </p:nvSpPr>
        <p:spPr>
          <a:xfrm>
            <a:off x="4950861" y="2805002"/>
            <a:ext cx="5753925" cy="2515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"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Bounded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essentially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concerned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with </a:t>
            </a:r>
            <a:r>
              <a:rPr lang="it-IT" sz="2800" b="1" dirty="0" err="1">
                <a:solidFill>
                  <a:srgbClr val="FD1404"/>
                </a:solidFill>
                <a:latin typeface="Calibri" panose="020F0502020204030204" pitchFamily="34" charset="0"/>
              </a:rPr>
              <a:t>mechanistic</a:t>
            </a:r>
            <a:r>
              <a:rPr lang="it-IT" sz="2800" b="1" dirty="0">
                <a:solidFill>
                  <a:srgbClr val="FD1404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FD1404"/>
                </a:solidFill>
                <a:latin typeface="Calibri" panose="020F0502020204030204" pitchFamily="34" charset="0"/>
              </a:rPr>
              <a:t>answers</a:t>
            </a:r>
            <a:r>
              <a:rPr lang="it-IT" sz="2800" b="1" dirty="0">
                <a:solidFill>
                  <a:srgbClr val="FD1404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b="1" dirty="0" err="1">
                <a:solidFill>
                  <a:srgbClr val="044BAE"/>
                </a:solidFill>
                <a:latin typeface="Calibri" panose="020F0502020204030204" pitchFamily="34" charset="0"/>
              </a:rPr>
              <a:t>proximate</a:t>
            </a:r>
            <a:r>
              <a:rPr lang="it-IT" sz="2800" b="1" dirty="0">
                <a:solidFill>
                  <a:srgbClr val="044BAE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44BAE"/>
                </a:solidFill>
                <a:latin typeface="Calibri" panose="020F0502020204030204" pitchFamily="34" charset="0"/>
              </a:rPr>
              <a:t>questions</a:t>
            </a:r>
            <a:r>
              <a:rPr lang="it-IT" sz="2800" b="1" dirty="0">
                <a:solidFill>
                  <a:srgbClr val="044BAE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about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problem solving and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making" </a:t>
            </a: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and Todd, p. 314) 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AA0F41AF-F382-5B54-70B9-E0EBDEEEFA2F}"/>
              </a:ext>
            </a:extLst>
          </p:cNvPr>
          <p:cNvSpPr/>
          <p:nvPr/>
        </p:nvSpPr>
        <p:spPr>
          <a:xfrm>
            <a:off x="4950861" y="5325650"/>
            <a:ext cx="5753925" cy="102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describes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what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rational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action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...</a:t>
            </a:r>
          </a:p>
          <a:p>
            <a:pPr algn="ctr"/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but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does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also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explain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why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use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?</a:t>
            </a:r>
            <a:endParaRPr lang="it-IT" sz="20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3533CC2F-4C49-B86B-7D45-00C3AA9A22EA}"/>
              </a:ext>
            </a:extLst>
          </p:cNvPr>
          <p:cNvCxnSpPr>
            <a:cxnSpLocks/>
          </p:cNvCxnSpPr>
          <p:nvPr/>
        </p:nvCxnSpPr>
        <p:spPr>
          <a:xfrm flipH="1">
            <a:off x="0" y="3429000"/>
            <a:ext cx="909145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3F7422F-D952-C545-4FB1-F71421F3DC86}"/>
              </a:ext>
            </a:extLst>
          </p:cNvPr>
          <p:cNvCxnSpPr>
            <a:cxnSpLocks/>
          </p:cNvCxnSpPr>
          <p:nvPr/>
        </p:nvCxnSpPr>
        <p:spPr>
          <a:xfrm flipV="1">
            <a:off x="7909034" y="6346605"/>
            <a:ext cx="0" cy="51139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0094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4">
            <a:extLst>
              <a:ext uri="{FF2B5EF4-FFF2-40B4-BE49-F238E27FC236}">
                <a16:creationId xmlns:a16="http://schemas.microsoft.com/office/drawing/2014/main" id="{15F46C54-7CCA-C23C-E20C-3698834EDB61}"/>
              </a:ext>
            </a:extLst>
          </p:cNvPr>
          <p:cNvCxnSpPr>
            <a:cxnSpLocks/>
          </p:cNvCxnSpPr>
          <p:nvPr/>
        </p:nvCxnSpPr>
        <p:spPr>
          <a:xfrm flipV="1">
            <a:off x="7909034" y="-22669"/>
            <a:ext cx="0" cy="51139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0">
            <a:extLst>
              <a:ext uri="{FF2B5EF4-FFF2-40B4-BE49-F238E27FC236}">
                <a16:creationId xmlns:a16="http://schemas.microsoft.com/office/drawing/2014/main" id="{81AA6D52-7643-2A28-F157-64DE245552CC}"/>
              </a:ext>
            </a:extLst>
          </p:cNvPr>
          <p:cNvSpPr/>
          <p:nvPr/>
        </p:nvSpPr>
        <p:spPr>
          <a:xfrm>
            <a:off x="986714" y="1183299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means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to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Connettore diritto 4">
            <a:extLst>
              <a:ext uri="{FF2B5EF4-FFF2-40B4-BE49-F238E27FC236}">
                <a16:creationId xmlns:a16="http://schemas.microsoft.com/office/drawing/2014/main" id="{18A38D03-B2A1-63F2-A08A-22616C22F589}"/>
              </a:ext>
            </a:extLst>
          </p:cNvPr>
          <p:cNvCxnSpPr>
            <a:cxnSpLocks/>
          </p:cNvCxnSpPr>
          <p:nvPr/>
        </p:nvCxnSpPr>
        <p:spPr>
          <a:xfrm>
            <a:off x="11205286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magine 4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F22C1936-31A8-5EE2-599B-0509D4311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238" y="488726"/>
            <a:ext cx="4792048" cy="578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77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C7DAC2B-5B12-6161-7384-E3163647FEDB}"/>
              </a:ext>
            </a:extLst>
          </p:cNvPr>
          <p:cNvSpPr/>
          <p:nvPr/>
        </p:nvSpPr>
        <p:spPr>
          <a:xfrm>
            <a:off x="2657133" y="569594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89FC384-F0EC-4043-974F-80188153B9E5}"/>
              </a:ext>
            </a:extLst>
          </p:cNvPr>
          <p:cNvSpPr/>
          <p:nvPr/>
        </p:nvSpPr>
        <p:spPr>
          <a:xfrm>
            <a:off x="5400703" y="145804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service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goal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19B46F-7929-DA56-35B4-AD3F094DF176}"/>
              </a:ext>
            </a:extLst>
          </p:cNvPr>
          <p:cNvSpPr/>
          <p:nvPr/>
        </p:nvSpPr>
        <p:spPr>
          <a:xfrm>
            <a:off x="8144273" y="5728634"/>
            <a:ext cx="3888824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environment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C16843C5-294B-875C-55DE-CD924616A2E0}"/>
              </a:ext>
            </a:extLst>
          </p:cNvPr>
          <p:cNvCxnSpPr>
            <a:cxnSpLocks/>
          </p:cNvCxnSpPr>
          <p:nvPr/>
        </p:nvCxnSpPr>
        <p:spPr>
          <a:xfrm>
            <a:off x="2468317" y="6055858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7DF8A849-E788-15BF-068A-A0F24A824894}"/>
              </a:ext>
            </a:extLst>
          </p:cNvPr>
          <p:cNvCxnSpPr>
            <a:cxnSpLocks/>
          </p:cNvCxnSpPr>
          <p:nvPr/>
        </p:nvCxnSpPr>
        <p:spPr>
          <a:xfrm flipV="1">
            <a:off x="2468317" y="4893972"/>
            <a:ext cx="0" cy="116188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6F8CEE51-CD89-A8AE-A7C3-E8AE65C81A30}"/>
              </a:ext>
            </a:extLst>
          </p:cNvPr>
          <p:cNvCxnSpPr>
            <a:cxnSpLocks/>
          </p:cNvCxnSpPr>
          <p:nvPr/>
        </p:nvCxnSpPr>
        <p:spPr>
          <a:xfrm flipV="1">
            <a:off x="5289972" y="1751871"/>
            <a:ext cx="1914869" cy="95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4">
            <a:extLst>
              <a:ext uri="{FF2B5EF4-FFF2-40B4-BE49-F238E27FC236}">
                <a16:creationId xmlns:a16="http://schemas.microsoft.com/office/drawing/2014/main" id="{1828AC86-BC02-5983-A10B-DE186B9691A5}"/>
              </a:ext>
            </a:extLst>
          </p:cNvPr>
          <p:cNvCxnSpPr>
            <a:cxnSpLocks/>
          </p:cNvCxnSpPr>
          <p:nvPr/>
        </p:nvCxnSpPr>
        <p:spPr>
          <a:xfrm>
            <a:off x="5278303" y="1761418"/>
            <a:ext cx="0" cy="129087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02966FAA-3C0A-04DA-63A1-ED17C52B9761}"/>
              </a:ext>
            </a:extLst>
          </p:cNvPr>
          <p:cNvCxnSpPr>
            <a:cxnSpLocks/>
          </p:cNvCxnSpPr>
          <p:nvPr/>
        </p:nvCxnSpPr>
        <p:spPr>
          <a:xfrm>
            <a:off x="8138652" y="6055858"/>
            <a:ext cx="968563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4">
            <a:extLst>
              <a:ext uri="{FF2B5EF4-FFF2-40B4-BE49-F238E27FC236}">
                <a16:creationId xmlns:a16="http://schemas.microsoft.com/office/drawing/2014/main" id="{1BDAA32E-1C6F-0BA2-7554-4768222C42C7}"/>
              </a:ext>
            </a:extLst>
          </p:cNvPr>
          <p:cNvCxnSpPr>
            <a:cxnSpLocks/>
          </p:cNvCxnSpPr>
          <p:nvPr/>
        </p:nvCxnSpPr>
        <p:spPr>
          <a:xfrm flipV="1">
            <a:off x="8138652" y="5060731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 descr="Immagine che contiene cartone animato, portafotografie, Viso umano, interno&#10;&#10;Descrizione generata automaticamente">
            <a:extLst>
              <a:ext uri="{FF2B5EF4-FFF2-40B4-BE49-F238E27FC236}">
                <a16:creationId xmlns:a16="http://schemas.microsoft.com/office/drawing/2014/main" id="{0BA2B046-5FDE-4757-9FA7-65103857C0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4" t="8784" r="12968" b="22175"/>
          <a:stretch/>
        </p:blipFill>
        <p:spPr>
          <a:xfrm>
            <a:off x="3873437" y="3192816"/>
            <a:ext cx="2669028" cy="2187028"/>
          </a:xfrm>
          <a:prstGeom prst="rect">
            <a:avLst/>
          </a:prstGeom>
        </p:spPr>
      </p:pic>
      <p:pic>
        <p:nvPicPr>
          <p:cNvPr id="19" name="Immagine 18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DDC54F7F-60BB-EF06-4938-3FBE20E21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5" r="27084"/>
          <a:stretch/>
        </p:blipFill>
        <p:spPr>
          <a:xfrm>
            <a:off x="1343008" y="2226902"/>
            <a:ext cx="2314589" cy="2540000"/>
          </a:xfrm>
          <a:prstGeom prst="rect">
            <a:avLst/>
          </a:prstGeom>
        </p:spPr>
      </p:pic>
      <p:pic>
        <p:nvPicPr>
          <p:cNvPr id="23" name="Immagine 22" descr="Immagine che contiene persona, Viso umano, dessert, Spuntino&#10;&#10;Descrizione generata automaticamente">
            <a:extLst>
              <a:ext uri="{FF2B5EF4-FFF2-40B4-BE49-F238E27FC236}">
                <a16:creationId xmlns:a16="http://schemas.microsoft.com/office/drawing/2014/main" id="{DDF80E3B-1B99-52A8-2153-80FF760CF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395" y="2270132"/>
            <a:ext cx="2128329" cy="2708782"/>
          </a:xfrm>
          <a:prstGeom prst="rect">
            <a:avLst/>
          </a:prstGeom>
        </p:spPr>
      </p:pic>
      <p:pic>
        <p:nvPicPr>
          <p:cNvPr id="25" name="Immagine 24" descr="Immagine che contiene arredo, Fast food, tavolo, sgabello&#10;&#10;Descrizione generata automaticamente">
            <a:extLst>
              <a:ext uri="{FF2B5EF4-FFF2-40B4-BE49-F238E27FC236}">
                <a16:creationId xmlns:a16="http://schemas.microsoft.com/office/drawing/2014/main" id="{4EBF00F0-699C-E85D-1DAF-3B7954289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103"/>
          <a:stretch/>
        </p:blipFill>
        <p:spPr>
          <a:xfrm>
            <a:off x="9094654" y="3204199"/>
            <a:ext cx="2669028" cy="23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790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91EC143-4F12-8782-253F-ED396E899B84}"/>
              </a:ext>
            </a:extLst>
          </p:cNvPr>
          <p:cNvCxnSpPr>
            <a:cxnSpLocks/>
          </p:cNvCxnSpPr>
          <p:nvPr/>
        </p:nvCxnSpPr>
        <p:spPr>
          <a:xfrm flipV="1">
            <a:off x="2546402" y="2338157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0">
            <a:extLst>
              <a:ext uri="{FF2B5EF4-FFF2-40B4-BE49-F238E27FC236}">
                <a16:creationId xmlns:a16="http://schemas.microsoft.com/office/drawing/2014/main" id="{A2D188D5-CB2A-A426-8162-8C3E6869B3CF}"/>
              </a:ext>
            </a:extLst>
          </p:cNvPr>
          <p:cNvSpPr/>
          <p:nvPr/>
        </p:nvSpPr>
        <p:spPr>
          <a:xfrm>
            <a:off x="2412124" y="280978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2BF90076-A328-D3BF-E826-4F49E6F79C12}"/>
              </a:ext>
            </a:extLst>
          </p:cNvPr>
          <p:cNvCxnSpPr>
            <a:cxnSpLocks/>
          </p:cNvCxnSpPr>
          <p:nvPr/>
        </p:nvCxnSpPr>
        <p:spPr>
          <a:xfrm flipH="1">
            <a:off x="2546402" y="3213189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">
            <a:extLst>
              <a:ext uri="{FF2B5EF4-FFF2-40B4-BE49-F238E27FC236}">
                <a16:creationId xmlns:a16="http://schemas.microsoft.com/office/drawing/2014/main" id="{4563B515-C407-E9F0-7791-E81C709B8F7A}"/>
              </a:ext>
            </a:extLst>
          </p:cNvPr>
          <p:cNvCxnSpPr>
            <a:cxnSpLocks/>
          </p:cNvCxnSpPr>
          <p:nvPr/>
        </p:nvCxnSpPr>
        <p:spPr>
          <a:xfrm flipV="1">
            <a:off x="5032099" y="3633602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10">
            <a:extLst>
              <a:ext uri="{FF2B5EF4-FFF2-40B4-BE49-F238E27FC236}">
                <a16:creationId xmlns:a16="http://schemas.microsoft.com/office/drawing/2014/main" id="{F45FD7FB-5A3F-0344-DCE1-EA5F964BB92D}"/>
              </a:ext>
            </a:extLst>
          </p:cNvPr>
          <p:cNvSpPr/>
          <p:nvPr/>
        </p:nvSpPr>
        <p:spPr>
          <a:xfrm>
            <a:off x="2399259" y="480246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61EF91E7-CB2A-A267-AB5F-C35EA5339D41}"/>
              </a:ext>
            </a:extLst>
          </p:cNvPr>
          <p:cNvSpPr/>
          <p:nvPr/>
        </p:nvSpPr>
        <p:spPr>
          <a:xfrm>
            <a:off x="236484" y="4439834"/>
            <a:ext cx="356300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Habit</a:t>
            </a:r>
            <a:r>
              <a:rPr lang="it-IT" sz="20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formation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mechanism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through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procedurally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learned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patterns of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come to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mimic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cue-driven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efficacy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of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evolved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behavioral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sequences</a:t>
            </a:r>
            <a:endParaRPr lang="it-IT" sz="2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&amp; Todd, 2017). </a:t>
            </a:r>
          </a:p>
        </p:txBody>
      </p:sp>
      <p:pic>
        <p:nvPicPr>
          <p:cNvPr id="3" name="Immagine 2" descr="Immagine che contiene persona, automobile, veicolo, specchio&#10;&#10;Descrizione generata automaticamente">
            <a:extLst>
              <a:ext uri="{FF2B5EF4-FFF2-40B4-BE49-F238E27FC236}">
                <a16:creationId xmlns:a16="http://schemas.microsoft.com/office/drawing/2014/main" id="{98D71094-F431-CF61-050C-AE0A2ABB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2" y="1528210"/>
            <a:ext cx="4698155" cy="2458701"/>
          </a:xfrm>
          <a:prstGeom prst="rect">
            <a:avLst/>
          </a:prstGeom>
        </p:spPr>
      </p:pic>
      <p:pic>
        <p:nvPicPr>
          <p:cNvPr id="9" name="Immagine 8" descr="Immagine che contiene persona, automobile, veicolo, vestiti&#10;&#10;Descrizione generata automaticamente">
            <a:extLst>
              <a:ext uri="{FF2B5EF4-FFF2-40B4-BE49-F238E27FC236}">
                <a16:creationId xmlns:a16="http://schemas.microsoft.com/office/drawing/2014/main" id="{F249A7DD-7ACC-ACEE-8C56-2168A9351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00"/>
          <a:stretch/>
        </p:blipFill>
        <p:spPr>
          <a:xfrm>
            <a:off x="6751174" y="4100439"/>
            <a:ext cx="4698143" cy="2458702"/>
          </a:xfrm>
          <a:prstGeom prst="rect">
            <a:avLst/>
          </a:prstGeom>
        </p:spPr>
      </p:pic>
      <p:pic>
        <p:nvPicPr>
          <p:cNvPr id="10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763B7308-5144-8A01-5738-84F30EE44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8594"/>
          <a:stretch/>
        </p:blipFill>
        <p:spPr>
          <a:xfrm rot="13300980" flipV="1">
            <a:off x="6168795" y="3665598"/>
            <a:ext cx="865942" cy="704927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A359E0-0CA4-97DF-BBD3-3DED29DDB7C1}"/>
              </a:ext>
            </a:extLst>
          </p:cNvPr>
          <p:cNvSpPr/>
          <p:nvPr/>
        </p:nvSpPr>
        <p:spPr>
          <a:xfrm>
            <a:off x="13644947" y="5378481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CC048FFE-316A-C680-FA04-055843153EDD}"/>
              </a:ext>
            </a:extLst>
          </p:cNvPr>
          <p:cNvSpPr/>
          <p:nvPr/>
        </p:nvSpPr>
        <p:spPr>
          <a:xfrm>
            <a:off x="16388517" y="1140583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service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goal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9B564F7-E8DB-7E54-ECAD-769A9A32E146}"/>
              </a:ext>
            </a:extLst>
          </p:cNvPr>
          <p:cNvSpPr/>
          <p:nvPr/>
        </p:nvSpPr>
        <p:spPr>
          <a:xfrm>
            <a:off x="19132087" y="5411175"/>
            <a:ext cx="3888824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environment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5A13CA24-6D7A-BF46-6790-48FCC9DE24B3}"/>
              </a:ext>
            </a:extLst>
          </p:cNvPr>
          <p:cNvCxnSpPr>
            <a:cxnSpLocks/>
          </p:cNvCxnSpPr>
          <p:nvPr/>
        </p:nvCxnSpPr>
        <p:spPr>
          <a:xfrm>
            <a:off x="13456131" y="5738399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8399B15C-B119-0E1F-0F04-DAEBCD6D08BA}"/>
              </a:ext>
            </a:extLst>
          </p:cNvPr>
          <p:cNvCxnSpPr>
            <a:cxnSpLocks/>
          </p:cNvCxnSpPr>
          <p:nvPr/>
        </p:nvCxnSpPr>
        <p:spPr>
          <a:xfrm flipV="1">
            <a:off x="13456131" y="4576513"/>
            <a:ext cx="0" cy="116188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9FE665CA-534A-ADC9-EAA7-200F98A8B480}"/>
              </a:ext>
            </a:extLst>
          </p:cNvPr>
          <p:cNvCxnSpPr>
            <a:cxnSpLocks/>
          </p:cNvCxnSpPr>
          <p:nvPr/>
        </p:nvCxnSpPr>
        <p:spPr>
          <a:xfrm flipV="1">
            <a:off x="16277786" y="1434412"/>
            <a:ext cx="1914869" cy="95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639B0705-164D-E4A8-50AD-8B2A24C6E5BE}"/>
              </a:ext>
            </a:extLst>
          </p:cNvPr>
          <p:cNvCxnSpPr>
            <a:cxnSpLocks/>
          </p:cNvCxnSpPr>
          <p:nvPr/>
        </p:nvCxnSpPr>
        <p:spPr>
          <a:xfrm>
            <a:off x="16266117" y="1443959"/>
            <a:ext cx="0" cy="129087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651097CB-8118-EFB5-19EC-BE469E8B660C}"/>
              </a:ext>
            </a:extLst>
          </p:cNvPr>
          <p:cNvCxnSpPr>
            <a:cxnSpLocks/>
          </p:cNvCxnSpPr>
          <p:nvPr/>
        </p:nvCxnSpPr>
        <p:spPr>
          <a:xfrm>
            <a:off x="19126466" y="5738399"/>
            <a:ext cx="968563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7B7F35DF-232C-B7D5-FD89-ACAC17C7741F}"/>
              </a:ext>
            </a:extLst>
          </p:cNvPr>
          <p:cNvCxnSpPr>
            <a:cxnSpLocks/>
          </p:cNvCxnSpPr>
          <p:nvPr/>
        </p:nvCxnSpPr>
        <p:spPr>
          <a:xfrm flipV="1">
            <a:off x="19126466" y="4743272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 descr="Immagine che contiene cartone animato, portafotografie, Viso umano, interno&#10;&#10;Descrizione generata automaticamente">
            <a:extLst>
              <a:ext uri="{FF2B5EF4-FFF2-40B4-BE49-F238E27FC236}">
                <a16:creationId xmlns:a16="http://schemas.microsoft.com/office/drawing/2014/main" id="{146F9B7A-2BBC-C86D-5580-0E2B79AD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4" t="8784" r="12968" b="22175"/>
          <a:stretch/>
        </p:blipFill>
        <p:spPr>
          <a:xfrm>
            <a:off x="14861251" y="2875357"/>
            <a:ext cx="2669028" cy="2187028"/>
          </a:xfrm>
          <a:prstGeom prst="rect">
            <a:avLst/>
          </a:prstGeom>
        </p:spPr>
      </p:pic>
      <p:pic>
        <p:nvPicPr>
          <p:cNvPr id="23" name="Immagine 22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765F044B-6159-6104-A487-54CBCA5E90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65" r="27084"/>
          <a:stretch/>
        </p:blipFill>
        <p:spPr>
          <a:xfrm>
            <a:off x="12330822" y="1909443"/>
            <a:ext cx="2314589" cy="2540000"/>
          </a:xfrm>
          <a:prstGeom prst="rect">
            <a:avLst/>
          </a:prstGeom>
        </p:spPr>
      </p:pic>
      <p:pic>
        <p:nvPicPr>
          <p:cNvPr id="24" name="Immagine 23" descr="Immagine che contiene persona, Viso umano, dessert, Spuntino&#10;&#10;Descrizione generata automaticamente">
            <a:extLst>
              <a:ext uri="{FF2B5EF4-FFF2-40B4-BE49-F238E27FC236}">
                <a16:creationId xmlns:a16="http://schemas.microsoft.com/office/drawing/2014/main" id="{9A747F31-87F8-7821-56DD-5E85CA1F1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2209" y="1952673"/>
            <a:ext cx="2128329" cy="2708782"/>
          </a:xfrm>
          <a:prstGeom prst="rect">
            <a:avLst/>
          </a:prstGeom>
        </p:spPr>
      </p:pic>
      <p:pic>
        <p:nvPicPr>
          <p:cNvPr id="25" name="Immagine 24" descr="Immagine che contiene arredo, Fast food, tavolo, sgabello&#10;&#10;Descrizione generata automaticamente">
            <a:extLst>
              <a:ext uri="{FF2B5EF4-FFF2-40B4-BE49-F238E27FC236}">
                <a16:creationId xmlns:a16="http://schemas.microsoft.com/office/drawing/2014/main" id="{1CDFD76B-2A27-6C8F-5661-CD8AB59538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103"/>
          <a:stretch/>
        </p:blipFill>
        <p:spPr>
          <a:xfrm>
            <a:off x="20082468" y="2886740"/>
            <a:ext cx="2669028" cy="23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76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0" grpId="0" uiExpand="1" build="allAtOnce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91EC143-4F12-8782-253F-ED396E899B84}"/>
              </a:ext>
            </a:extLst>
          </p:cNvPr>
          <p:cNvCxnSpPr>
            <a:cxnSpLocks/>
          </p:cNvCxnSpPr>
          <p:nvPr/>
        </p:nvCxnSpPr>
        <p:spPr>
          <a:xfrm flipV="1">
            <a:off x="2546402" y="2338157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0">
            <a:extLst>
              <a:ext uri="{FF2B5EF4-FFF2-40B4-BE49-F238E27FC236}">
                <a16:creationId xmlns:a16="http://schemas.microsoft.com/office/drawing/2014/main" id="{A2D188D5-CB2A-A426-8162-8C3E6869B3CF}"/>
              </a:ext>
            </a:extLst>
          </p:cNvPr>
          <p:cNvSpPr/>
          <p:nvPr/>
        </p:nvSpPr>
        <p:spPr>
          <a:xfrm>
            <a:off x="2412124" y="280978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2BF90076-A328-D3BF-E826-4F49E6F79C12}"/>
              </a:ext>
            </a:extLst>
          </p:cNvPr>
          <p:cNvCxnSpPr>
            <a:cxnSpLocks/>
          </p:cNvCxnSpPr>
          <p:nvPr/>
        </p:nvCxnSpPr>
        <p:spPr>
          <a:xfrm flipH="1">
            <a:off x="2546402" y="3213189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">
            <a:extLst>
              <a:ext uri="{FF2B5EF4-FFF2-40B4-BE49-F238E27FC236}">
                <a16:creationId xmlns:a16="http://schemas.microsoft.com/office/drawing/2014/main" id="{4563B515-C407-E9F0-7791-E81C709B8F7A}"/>
              </a:ext>
            </a:extLst>
          </p:cNvPr>
          <p:cNvCxnSpPr>
            <a:cxnSpLocks/>
          </p:cNvCxnSpPr>
          <p:nvPr/>
        </p:nvCxnSpPr>
        <p:spPr>
          <a:xfrm flipV="1">
            <a:off x="5032099" y="3633602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10">
            <a:extLst>
              <a:ext uri="{FF2B5EF4-FFF2-40B4-BE49-F238E27FC236}">
                <a16:creationId xmlns:a16="http://schemas.microsoft.com/office/drawing/2014/main" id="{F45FD7FB-5A3F-0344-DCE1-EA5F964BB92D}"/>
              </a:ext>
            </a:extLst>
          </p:cNvPr>
          <p:cNvSpPr/>
          <p:nvPr/>
        </p:nvSpPr>
        <p:spPr>
          <a:xfrm>
            <a:off x="2399259" y="480246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61EF91E7-CB2A-A267-AB5F-C35EA5339D41}"/>
              </a:ext>
            </a:extLst>
          </p:cNvPr>
          <p:cNvSpPr/>
          <p:nvPr/>
        </p:nvSpPr>
        <p:spPr>
          <a:xfrm>
            <a:off x="236484" y="4439834"/>
            <a:ext cx="356300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Habit</a:t>
            </a:r>
            <a:r>
              <a:rPr lang="it-IT" sz="20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formation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mechanism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through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procedurally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learned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patterns 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come to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mimic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cue-driven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efficacy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of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evolved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behavioral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sequences</a:t>
            </a:r>
            <a:endParaRPr lang="it-IT" sz="2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&amp; Todd, 2017). </a:t>
            </a:r>
          </a:p>
        </p:txBody>
      </p:sp>
      <p:pic>
        <p:nvPicPr>
          <p:cNvPr id="3" name="Immagine 2" descr="Immagine che contiene persona, automobile, veicolo, specchio&#10;&#10;Descrizione generata automaticamente">
            <a:extLst>
              <a:ext uri="{FF2B5EF4-FFF2-40B4-BE49-F238E27FC236}">
                <a16:creationId xmlns:a16="http://schemas.microsoft.com/office/drawing/2014/main" id="{98D71094-F431-CF61-050C-AE0A2ABB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2" y="1528210"/>
            <a:ext cx="4698155" cy="2458701"/>
          </a:xfrm>
          <a:prstGeom prst="rect">
            <a:avLst/>
          </a:prstGeom>
        </p:spPr>
      </p:pic>
      <p:pic>
        <p:nvPicPr>
          <p:cNvPr id="9" name="Immagine 8" descr="Immagine che contiene persona, automobile, veicolo, vestiti&#10;&#10;Descrizione generata automaticamente">
            <a:extLst>
              <a:ext uri="{FF2B5EF4-FFF2-40B4-BE49-F238E27FC236}">
                <a16:creationId xmlns:a16="http://schemas.microsoft.com/office/drawing/2014/main" id="{F249A7DD-7ACC-ACEE-8C56-2168A9351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00"/>
          <a:stretch/>
        </p:blipFill>
        <p:spPr>
          <a:xfrm>
            <a:off x="6751174" y="4100439"/>
            <a:ext cx="4698143" cy="2458702"/>
          </a:xfrm>
          <a:prstGeom prst="rect">
            <a:avLst/>
          </a:prstGeom>
        </p:spPr>
      </p:pic>
      <p:pic>
        <p:nvPicPr>
          <p:cNvPr id="10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763B7308-5144-8A01-5738-84F30EE44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8594"/>
          <a:stretch/>
        </p:blipFill>
        <p:spPr>
          <a:xfrm rot="13300980" flipV="1">
            <a:off x="6168795" y="3665598"/>
            <a:ext cx="865942" cy="704927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A359E0-0CA4-97DF-BBD3-3DED29DDB7C1}"/>
              </a:ext>
            </a:extLst>
          </p:cNvPr>
          <p:cNvSpPr/>
          <p:nvPr/>
        </p:nvSpPr>
        <p:spPr>
          <a:xfrm>
            <a:off x="13644947" y="5378481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CC048FFE-316A-C680-FA04-055843153EDD}"/>
              </a:ext>
            </a:extLst>
          </p:cNvPr>
          <p:cNvSpPr/>
          <p:nvPr/>
        </p:nvSpPr>
        <p:spPr>
          <a:xfrm>
            <a:off x="16388517" y="1140583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service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goal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9B564F7-E8DB-7E54-ECAD-769A9A32E146}"/>
              </a:ext>
            </a:extLst>
          </p:cNvPr>
          <p:cNvSpPr/>
          <p:nvPr/>
        </p:nvSpPr>
        <p:spPr>
          <a:xfrm>
            <a:off x="19132087" y="5411175"/>
            <a:ext cx="3888824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environment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5A13CA24-6D7A-BF46-6790-48FCC9DE24B3}"/>
              </a:ext>
            </a:extLst>
          </p:cNvPr>
          <p:cNvCxnSpPr>
            <a:cxnSpLocks/>
          </p:cNvCxnSpPr>
          <p:nvPr/>
        </p:nvCxnSpPr>
        <p:spPr>
          <a:xfrm>
            <a:off x="13456131" y="5738399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8399B15C-B119-0E1F-0F04-DAEBCD6D08BA}"/>
              </a:ext>
            </a:extLst>
          </p:cNvPr>
          <p:cNvCxnSpPr>
            <a:cxnSpLocks/>
          </p:cNvCxnSpPr>
          <p:nvPr/>
        </p:nvCxnSpPr>
        <p:spPr>
          <a:xfrm flipV="1">
            <a:off x="13456131" y="4576513"/>
            <a:ext cx="0" cy="116188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9FE665CA-534A-ADC9-EAA7-200F98A8B480}"/>
              </a:ext>
            </a:extLst>
          </p:cNvPr>
          <p:cNvCxnSpPr>
            <a:cxnSpLocks/>
          </p:cNvCxnSpPr>
          <p:nvPr/>
        </p:nvCxnSpPr>
        <p:spPr>
          <a:xfrm flipV="1">
            <a:off x="16277786" y="1434412"/>
            <a:ext cx="1914869" cy="95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639B0705-164D-E4A8-50AD-8B2A24C6E5BE}"/>
              </a:ext>
            </a:extLst>
          </p:cNvPr>
          <p:cNvCxnSpPr>
            <a:cxnSpLocks/>
          </p:cNvCxnSpPr>
          <p:nvPr/>
        </p:nvCxnSpPr>
        <p:spPr>
          <a:xfrm>
            <a:off x="16266117" y="1443959"/>
            <a:ext cx="0" cy="129087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651097CB-8118-EFB5-19EC-BE469E8B660C}"/>
              </a:ext>
            </a:extLst>
          </p:cNvPr>
          <p:cNvCxnSpPr>
            <a:cxnSpLocks/>
          </p:cNvCxnSpPr>
          <p:nvPr/>
        </p:nvCxnSpPr>
        <p:spPr>
          <a:xfrm>
            <a:off x="19126466" y="5738399"/>
            <a:ext cx="968563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7B7F35DF-232C-B7D5-FD89-ACAC17C7741F}"/>
              </a:ext>
            </a:extLst>
          </p:cNvPr>
          <p:cNvCxnSpPr>
            <a:cxnSpLocks/>
          </p:cNvCxnSpPr>
          <p:nvPr/>
        </p:nvCxnSpPr>
        <p:spPr>
          <a:xfrm flipV="1">
            <a:off x="19126466" y="4743272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 descr="Immagine che contiene cartone animato, portafotografie, Viso umano, interno&#10;&#10;Descrizione generata automaticamente">
            <a:extLst>
              <a:ext uri="{FF2B5EF4-FFF2-40B4-BE49-F238E27FC236}">
                <a16:creationId xmlns:a16="http://schemas.microsoft.com/office/drawing/2014/main" id="{146F9B7A-2BBC-C86D-5580-0E2B79AD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4" t="8784" r="12968" b="22175"/>
          <a:stretch/>
        </p:blipFill>
        <p:spPr>
          <a:xfrm>
            <a:off x="14861251" y="2875357"/>
            <a:ext cx="2669028" cy="2187028"/>
          </a:xfrm>
          <a:prstGeom prst="rect">
            <a:avLst/>
          </a:prstGeom>
        </p:spPr>
      </p:pic>
      <p:pic>
        <p:nvPicPr>
          <p:cNvPr id="23" name="Immagine 22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765F044B-6159-6104-A487-54CBCA5E90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65" r="27084"/>
          <a:stretch/>
        </p:blipFill>
        <p:spPr>
          <a:xfrm>
            <a:off x="12330822" y="1909443"/>
            <a:ext cx="2314589" cy="2540000"/>
          </a:xfrm>
          <a:prstGeom prst="rect">
            <a:avLst/>
          </a:prstGeom>
        </p:spPr>
      </p:pic>
      <p:pic>
        <p:nvPicPr>
          <p:cNvPr id="24" name="Immagine 23" descr="Immagine che contiene persona, Viso umano, dessert, Spuntino&#10;&#10;Descrizione generata automaticamente">
            <a:extLst>
              <a:ext uri="{FF2B5EF4-FFF2-40B4-BE49-F238E27FC236}">
                <a16:creationId xmlns:a16="http://schemas.microsoft.com/office/drawing/2014/main" id="{9A747F31-87F8-7821-56DD-5E85CA1F1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2209" y="1952673"/>
            <a:ext cx="2128329" cy="2708782"/>
          </a:xfrm>
          <a:prstGeom prst="rect">
            <a:avLst/>
          </a:prstGeom>
        </p:spPr>
      </p:pic>
      <p:pic>
        <p:nvPicPr>
          <p:cNvPr id="25" name="Immagine 24" descr="Immagine che contiene arredo, Fast food, tavolo, sgabello&#10;&#10;Descrizione generata automaticamente">
            <a:extLst>
              <a:ext uri="{FF2B5EF4-FFF2-40B4-BE49-F238E27FC236}">
                <a16:creationId xmlns:a16="http://schemas.microsoft.com/office/drawing/2014/main" id="{1CDFD76B-2A27-6C8F-5661-CD8AB59538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103"/>
          <a:stretch/>
        </p:blipFill>
        <p:spPr>
          <a:xfrm>
            <a:off x="20082468" y="2886740"/>
            <a:ext cx="2669028" cy="23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8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91EC143-4F12-8782-253F-ED396E899B84}"/>
              </a:ext>
            </a:extLst>
          </p:cNvPr>
          <p:cNvCxnSpPr>
            <a:cxnSpLocks/>
          </p:cNvCxnSpPr>
          <p:nvPr/>
        </p:nvCxnSpPr>
        <p:spPr>
          <a:xfrm flipV="1">
            <a:off x="2546402" y="2338157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0">
            <a:extLst>
              <a:ext uri="{FF2B5EF4-FFF2-40B4-BE49-F238E27FC236}">
                <a16:creationId xmlns:a16="http://schemas.microsoft.com/office/drawing/2014/main" id="{A2D188D5-CB2A-A426-8162-8C3E6869B3CF}"/>
              </a:ext>
            </a:extLst>
          </p:cNvPr>
          <p:cNvSpPr/>
          <p:nvPr/>
        </p:nvSpPr>
        <p:spPr>
          <a:xfrm>
            <a:off x="2412124" y="280978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2BF90076-A328-D3BF-E826-4F49E6F79C12}"/>
              </a:ext>
            </a:extLst>
          </p:cNvPr>
          <p:cNvCxnSpPr>
            <a:cxnSpLocks/>
          </p:cNvCxnSpPr>
          <p:nvPr/>
        </p:nvCxnSpPr>
        <p:spPr>
          <a:xfrm flipH="1">
            <a:off x="2546402" y="3213189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">
            <a:extLst>
              <a:ext uri="{FF2B5EF4-FFF2-40B4-BE49-F238E27FC236}">
                <a16:creationId xmlns:a16="http://schemas.microsoft.com/office/drawing/2014/main" id="{4563B515-C407-E9F0-7791-E81C709B8F7A}"/>
              </a:ext>
            </a:extLst>
          </p:cNvPr>
          <p:cNvCxnSpPr>
            <a:cxnSpLocks/>
          </p:cNvCxnSpPr>
          <p:nvPr/>
        </p:nvCxnSpPr>
        <p:spPr>
          <a:xfrm flipV="1">
            <a:off x="5032099" y="3633602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10">
            <a:extLst>
              <a:ext uri="{FF2B5EF4-FFF2-40B4-BE49-F238E27FC236}">
                <a16:creationId xmlns:a16="http://schemas.microsoft.com/office/drawing/2014/main" id="{F45FD7FB-5A3F-0344-DCE1-EA5F964BB92D}"/>
              </a:ext>
            </a:extLst>
          </p:cNvPr>
          <p:cNvSpPr/>
          <p:nvPr/>
        </p:nvSpPr>
        <p:spPr>
          <a:xfrm>
            <a:off x="2399259" y="480246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61EF91E7-CB2A-A267-AB5F-C35EA5339D41}"/>
              </a:ext>
            </a:extLst>
          </p:cNvPr>
          <p:cNvSpPr/>
          <p:nvPr/>
        </p:nvSpPr>
        <p:spPr>
          <a:xfrm>
            <a:off x="236484" y="4439834"/>
            <a:ext cx="356300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Habit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formation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mechanism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through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procedurally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learned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patterns 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come to</a:t>
            </a:r>
            <a:r>
              <a:rPr lang="it-IT" sz="20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mimic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cue-driven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efficacy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of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evolved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behavioral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sequences</a:t>
            </a:r>
            <a:endParaRPr lang="it-IT" sz="2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&amp; Todd, 2017). </a:t>
            </a:r>
          </a:p>
        </p:txBody>
      </p:sp>
      <p:pic>
        <p:nvPicPr>
          <p:cNvPr id="3" name="Immagine 2" descr="Immagine che contiene persona, automobile, veicolo, specchio&#10;&#10;Descrizione generata automaticamente">
            <a:extLst>
              <a:ext uri="{FF2B5EF4-FFF2-40B4-BE49-F238E27FC236}">
                <a16:creationId xmlns:a16="http://schemas.microsoft.com/office/drawing/2014/main" id="{98D71094-F431-CF61-050C-AE0A2ABB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2" y="1528210"/>
            <a:ext cx="4698155" cy="2458701"/>
          </a:xfrm>
          <a:prstGeom prst="rect">
            <a:avLst/>
          </a:prstGeom>
        </p:spPr>
      </p:pic>
      <p:pic>
        <p:nvPicPr>
          <p:cNvPr id="9" name="Immagine 8" descr="Immagine che contiene persona, automobile, veicolo, vestiti&#10;&#10;Descrizione generata automaticamente">
            <a:extLst>
              <a:ext uri="{FF2B5EF4-FFF2-40B4-BE49-F238E27FC236}">
                <a16:creationId xmlns:a16="http://schemas.microsoft.com/office/drawing/2014/main" id="{F249A7DD-7ACC-ACEE-8C56-2168A9351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00"/>
          <a:stretch/>
        </p:blipFill>
        <p:spPr>
          <a:xfrm>
            <a:off x="6751174" y="4100439"/>
            <a:ext cx="4698143" cy="2458702"/>
          </a:xfrm>
          <a:prstGeom prst="rect">
            <a:avLst/>
          </a:prstGeom>
        </p:spPr>
      </p:pic>
      <p:pic>
        <p:nvPicPr>
          <p:cNvPr id="10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763B7308-5144-8A01-5738-84F30EE44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8594"/>
          <a:stretch/>
        </p:blipFill>
        <p:spPr>
          <a:xfrm rot="13300980" flipV="1">
            <a:off x="6168795" y="3665598"/>
            <a:ext cx="865942" cy="704927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A359E0-0CA4-97DF-BBD3-3DED29DDB7C1}"/>
              </a:ext>
            </a:extLst>
          </p:cNvPr>
          <p:cNvSpPr/>
          <p:nvPr/>
        </p:nvSpPr>
        <p:spPr>
          <a:xfrm>
            <a:off x="13644947" y="5378481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CC048FFE-316A-C680-FA04-055843153EDD}"/>
              </a:ext>
            </a:extLst>
          </p:cNvPr>
          <p:cNvSpPr/>
          <p:nvPr/>
        </p:nvSpPr>
        <p:spPr>
          <a:xfrm>
            <a:off x="16388517" y="1140583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service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goal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9B564F7-E8DB-7E54-ECAD-769A9A32E146}"/>
              </a:ext>
            </a:extLst>
          </p:cNvPr>
          <p:cNvSpPr/>
          <p:nvPr/>
        </p:nvSpPr>
        <p:spPr>
          <a:xfrm>
            <a:off x="19132087" y="5411175"/>
            <a:ext cx="3888824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environment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5A13CA24-6D7A-BF46-6790-48FCC9DE24B3}"/>
              </a:ext>
            </a:extLst>
          </p:cNvPr>
          <p:cNvCxnSpPr>
            <a:cxnSpLocks/>
          </p:cNvCxnSpPr>
          <p:nvPr/>
        </p:nvCxnSpPr>
        <p:spPr>
          <a:xfrm>
            <a:off x="13456131" y="5738399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8399B15C-B119-0E1F-0F04-DAEBCD6D08BA}"/>
              </a:ext>
            </a:extLst>
          </p:cNvPr>
          <p:cNvCxnSpPr>
            <a:cxnSpLocks/>
          </p:cNvCxnSpPr>
          <p:nvPr/>
        </p:nvCxnSpPr>
        <p:spPr>
          <a:xfrm flipV="1">
            <a:off x="13456131" y="4576513"/>
            <a:ext cx="0" cy="116188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9FE665CA-534A-ADC9-EAA7-200F98A8B480}"/>
              </a:ext>
            </a:extLst>
          </p:cNvPr>
          <p:cNvCxnSpPr>
            <a:cxnSpLocks/>
          </p:cNvCxnSpPr>
          <p:nvPr/>
        </p:nvCxnSpPr>
        <p:spPr>
          <a:xfrm flipV="1">
            <a:off x="16277786" y="1434412"/>
            <a:ext cx="1914869" cy="95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639B0705-164D-E4A8-50AD-8B2A24C6E5BE}"/>
              </a:ext>
            </a:extLst>
          </p:cNvPr>
          <p:cNvCxnSpPr>
            <a:cxnSpLocks/>
          </p:cNvCxnSpPr>
          <p:nvPr/>
        </p:nvCxnSpPr>
        <p:spPr>
          <a:xfrm>
            <a:off x="16266117" y="1443959"/>
            <a:ext cx="0" cy="129087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651097CB-8118-EFB5-19EC-BE469E8B660C}"/>
              </a:ext>
            </a:extLst>
          </p:cNvPr>
          <p:cNvCxnSpPr>
            <a:cxnSpLocks/>
          </p:cNvCxnSpPr>
          <p:nvPr/>
        </p:nvCxnSpPr>
        <p:spPr>
          <a:xfrm>
            <a:off x="19126466" y="5738399"/>
            <a:ext cx="968563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7B7F35DF-232C-B7D5-FD89-ACAC17C7741F}"/>
              </a:ext>
            </a:extLst>
          </p:cNvPr>
          <p:cNvCxnSpPr>
            <a:cxnSpLocks/>
          </p:cNvCxnSpPr>
          <p:nvPr/>
        </p:nvCxnSpPr>
        <p:spPr>
          <a:xfrm flipV="1">
            <a:off x="19126466" y="4743272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 descr="Immagine che contiene cartone animato, portafotografie, Viso umano, interno&#10;&#10;Descrizione generata automaticamente">
            <a:extLst>
              <a:ext uri="{FF2B5EF4-FFF2-40B4-BE49-F238E27FC236}">
                <a16:creationId xmlns:a16="http://schemas.microsoft.com/office/drawing/2014/main" id="{146F9B7A-2BBC-C86D-5580-0E2B79AD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4" t="8784" r="12968" b="22175"/>
          <a:stretch/>
        </p:blipFill>
        <p:spPr>
          <a:xfrm>
            <a:off x="14861251" y="2875357"/>
            <a:ext cx="2669028" cy="2187028"/>
          </a:xfrm>
          <a:prstGeom prst="rect">
            <a:avLst/>
          </a:prstGeom>
        </p:spPr>
      </p:pic>
      <p:pic>
        <p:nvPicPr>
          <p:cNvPr id="23" name="Immagine 22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765F044B-6159-6104-A487-54CBCA5E90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65" r="27084"/>
          <a:stretch/>
        </p:blipFill>
        <p:spPr>
          <a:xfrm>
            <a:off x="12330822" y="1909443"/>
            <a:ext cx="2314589" cy="2540000"/>
          </a:xfrm>
          <a:prstGeom prst="rect">
            <a:avLst/>
          </a:prstGeom>
        </p:spPr>
      </p:pic>
      <p:pic>
        <p:nvPicPr>
          <p:cNvPr id="24" name="Immagine 23" descr="Immagine che contiene persona, Viso umano, dessert, Spuntino&#10;&#10;Descrizione generata automaticamente">
            <a:extLst>
              <a:ext uri="{FF2B5EF4-FFF2-40B4-BE49-F238E27FC236}">
                <a16:creationId xmlns:a16="http://schemas.microsoft.com/office/drawing/2014/main" id="{9A747F31-87F8-7821-56DD-5E85CA1F1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2209" y="1952673"/>
            <a:ext cx="2128329" cy="2708782"/>
          </a:xfrm>
          <a:prstGeom prst="rect">
            <a:avLst/>
          </a:prstGeom>
        </p:spPr>
      </p:pic>
      <p:pic>
        <p:nvPicPr>
          <p:cNvPr id="25" name="Immagine 24" descr="Immagine che contiene arredo, Fast food, tavolo, sgabello&#10;&#10;Descrizione generata automaticamente">
            <a:extLst>
              <a:ext uri="{FF2B5EF4-FFF2-40B4-BE49-F238E27FC236}">
                <a16:creationId xmlns:a16="http://schemas.microsoft.com/office/drawing/2014/main" id="{1CDFD76B-2A27-6C8F-5661-CD8AB59538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103"/>
          <a:stretch/>
        </p:blipFill>
        <p:spPr>
          <a:xfrm>
            <a:off x="20082468" y="2886740"/>
            <a:ext cx="2669028" cy="23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35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91EC143-4F12-8782-253F-ED396E899B84}"/>
              </a:ext>
            </a:extLst>
          </p:cNvPr>
          <p:cNvCxnSpPr>
            <a:cxnSpLocks/>
          </p:cNvCxnSpPr>
          <p:nvPr/>
        </p:nvCxnSpPr>
        <p:spPr>
          <a:xfrm flipV="1">
            <a:off x="2546402" y="2338157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0">
            <a:extLst>
              <a:ext uri="{FF2B5EF4-FFF2-40B4-BE49-F238E27FC236}">
                <a16:creationId xmlns:a16="http://schemas.microsoft.com/office/drawing/2014/main" id="{A2D188D5-CB2A-A426-8162-8C3E6869B3CF}"/>
              </a:ext>
            </a:extLst>
          </p:cNvPr>
          <p:cNvSpPr/>
          <p:nvPr/>
        </p:nvSpPr>
        <p:spPr>
          <a:xfrm>
            <a:off x="2412124" y="280978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2BF90076-A328-D3BF-E826-4F49E6F79C12}"/>
              </a:ext>
            </a:extLst>
          </p:cNvPr>
          <p:cNvCxnSpPr>
            <a:cxnSpLocks/>
          </p:cNvCxnSpPr>
          <p:nvPr/>
        </p:nvCxnSpPr>
        <p:spPr>
          <a:xfrm flipH="1">
            <a:off x="2546402" y="3213189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">
            <a:extLst>
              <a:ext uri="{FF2B5EF4-FFF2-40B4-BE49-F238E27FC236}">
                <a16:creationId xmlns:a16="http://schemas.microsoft.com/office/drawing/2014/main" id="{4563B515-C407-E9F0-7791-E81C709B8F7A}"/>
              </a:ext>
            </a:extLst>
          </p:cNvPr>
          <p:cNvCxnSpPr>
            <a:cxnSpLocks/>
          </p:cNvCxnSpPr>
          <p:nvPr/>
        </p:nvCxnSpPr>
        <p:spPr>
          <a:xfrm flipV="1">
            <a:off x="5032099" y="3633602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10">
            <a:extLst>
              <a:ext uri="{FF2B5EF4-FFF2-40B4-BE49-F238E27FC236}">
                <a16:creationId xmlns:a16="http://schemas.microsoft.com/office/drawing/2014/main" id="{F45FD7FB-5A3F-0344-DCE1-EA5F964BB92D}"/>
              </a:ext>
            </a:extLst>
          </p:cNvPr>
          <p:cNvSpPr/>
          <p:nvPr/>
        </p:nvSpPr>
        <p:spPr>
          <a:xfrm>
            <a:off x="2399259" y="480246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sp>
        <p:nvSpPr>
          <p:cNvPr id="52" name="Rectangle 10">
            <a:extLst>
              <a:ext uri="{FF2B5EF4-FFF2-40B4-BE49-F238E27FC236}">
                <a16:creationId xmlns:a16="http://schemas.microsoft.com/office/drawing/2014/main" id="{61EF91E7-CB2A-A267-AB5F-C35EA5339D41}"/>
              </a:ext>
            </a:extLst>
          </p:cNvPr>
          <p:cNvSpPr/>
          <p:nvPr/>
        </p:nvSpPr>
        <p:spPr>
          <a:xfrm>
            <a:off x="236484" y="4439834"/>
            <a:ext cx="356300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Habit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formation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mechanism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through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procedurally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learned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patterns 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come to</a:t>
            </a:r>
            <a:r>
              <a:rPr lang="it-IT" sz="20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mimic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cue-driven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efficacy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evolved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behavioral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sequences</a:t>
            </a:r>
            <a:endParaRPr lang="it-IT" sz="2000" b="1" dirty="0">
              <a:solidFill>
                <a:srgbClr val="69BA12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&amp; Todd, 2017). </a:t>
            </a:r>
          </a:p>
        </p:txBody>
      </p:sp>
      <p:pic>
        <p:nvPicPr>
          <p:cNvPr id="3" name="Immagine 2" descr="Immagine che contiene persona, automobile, veicolo, specchio&#10;&#10;Descrizione generata automaticamente">
            <a:extLst>
              <a:ext uri="{FF2B5EF4-FFF2-40B4-BE49-F238E27FC236}">
                <a16:creationId xmlns:a16="http://schemas.microsoft.com/office/drawing/2014/main" id="{98D71094-F431-CF61-050C-AE0A2ABB7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2" y="1528210"/>
            <a:ext cx="4698155" cy="2458701"/>
          </a:xfrm>
          <a:prstGeom prst="rect">
            <a:avLst/>
          </a:prstGeom>
        </p:spPr>
      </p:pic>
      <p:pic>
        <p:nvPicPr>
          <p:cNvPr id="9" name="Immagine 8" descr="Immagine che contiene persona, automobile, veicolo, vestiti&#10;&#10;Descrizione generata automaticamente">
            <a:extLst>
              <a:ext uri="{FF2B5EF4-FFF2-40B4-BE49-F238E27FC236}">
                <a16:creationId xmlns:a16="http://schemas.microsoft.com/office/drawing/2014/main" id="{F249A7DD-7ACC-ACEE-8C56-2168A9351D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00"/>
          <a:stretch/>
        </p:blipFill>
        <p:spPr>
          <a:xfrm>
            <a:off x="6751174" y="4100439"/>
            <a:ext cx="4698143" cy="2458702"/>
          </a:xfrm>
          <a:prstGeom prst="rect">
            <a:avLst/>
          </a:prstGeom>
        </p:spPr>
      </p:pic>
      <p:pic>
        <p:nvPicPr>
          <p:cNvPr id="10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763B7308-5144-8A01-5738-84F30EE44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8594"/>
          <a:stretch/>
        </p:blipFill>
        <p:spPr>
          <a:xfrm rot="13300980" flipV="1">
            <a:off x="6168795" y="3665598"/>
            <a:ext cx="865942" cy="704927"/>
          </a:xfrm>
          <a:prstGeom prst="rect">
            <a:avLst/>
          </a:prstGeom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A359E0-0CA4-97DF-BBD3-3DED29DDB7C1}"/>
              </a:ext>
            </a:extLst>
          </p:cNvPr>
          <p:cNvSpPr/>
          <p:nvPr/>
        </p:nvSpPr>
        <p:spPr>
          <a:xfrm>
            <a:off x="13644947" y="5378481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CC048FFE-316A-C680-FA04-055843153EDD}"/>
              </a:ext>
            </a:extLst>
          </p:cNvPr>
          <p:cNvSpPr/>
          <p:nvPr/>
        </p:nvSpPr>
        <p:spPr>
          <a:xfrm>
            <a:off x="16388517" y="1140583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service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goal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89B564F7-E8DB-7E54-ECAD-769A9A32E146}"/>
              </a:ext>
            </a:extLst>
          </p:cNvPr>
          <p:cNvSpPr/>
          <p:nvPr/>
        </p:nvSpPr>
        <p:spPr>
          <a:xfrm>
            <a:off x="19132087" y="5411175"/>
            <a:ext cx="3888824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environment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5A13CA24-6D7A-BF46-6790-48FCC9DE24B3}"/>
              </a:ext>
            </a:extLst>
          </p:cNvPr>
          <p:cNvCxnSpPr>
            <a:cxnSpLocks/>
          </p:cNvCxnSpPr>
          <p:nvPr/>
        </p:nvCxnSpPr>
        <p:spPr>
          <a:xfrm>
            <a:off x="13456131" y="5738399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8399B15C-B119-0E1F-0F04-DAEBCD6D08BA}"/>
              </a:ext>
            </a:extLst>
          </p:cNvPr>
          <p:cNvCxnSpPr>
            <a:cxnSpLocks/>
          </p:cNvCxnSpPr>
          <p:nvPr/>
        </p:nvCxnSpPr>
        <p:spPr>
          <a:xfrm flipV="1">
            <a:off x="13456131" y="4576513"/>
            <a:ext cx="0" cy="116188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9FE665CA-534A-ADC9-EAA7-200F98A8B480}"/>
              </a:ext>
            </a:extLst>
          </p:cNvPr>
          <p:cNvCxnSpPr>
            <a:cxnSpLocks/>
          </p:cNvCxnSpPr>
          <p:nvPr/>
        </p:nvCxnSpPr>
        <p:spPr>
          <a:xfrm flipV="1">
            <a:off x="16277786" y="1434412"/>
            <a:ext cx="1914869" cy="95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639B0705-164D-E4A8-50AD-8B2A24C6E5BE}"/>
              </a:ext>
            </a:extLst>
          </p:cNvPr>
          <p:cNvCxnSpPr>
            <a:cxnSpLocks/>
          </p:cNvCxnSpPr>
          <p:nvPr/>
        </p:nvCxnSpPr>
        <p:spPr>
          <a:xfrm>
            <a:off x="16266117" y="1443959"/>
            <a:ext cx="0" cy="1290875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651097CB-8118-EFB5-19EC-BE469E8B660C}"/>
              </a:ext>
            </a:extLst>
          </p:cNvPr>
          <p:cNvCxnSpPr>
            <a:cxnSpLocks/>
          </p:cNvCxnSpPr>
          <p:nvPr/>
        </p:nvCxnSpPr>
        <p:spPr>
          <a:xfrm>
            <a:off x="19126466" y="5738399"/>
            <a:ext cx="968563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4">
            <a:extLst>
              <a:ext uri="{FF2B5EF4-FFF2-40B4-BE49-F238E27FC236}">
                <a16:creationId xmlns:a16="http://schemas.microsoft.com/office/drawing/2014/main" id="{7B7F35DF-232C-B7D5-FD89-ACAC17C7741F}"/>
              </a:ext>
            </a:extLst>
          </p:cNvPr>
          <p:cNvCxnSpPr>
            <a:cxnSpLocks/>
          </p:cNvCxnSpPr>
          <p:nvPr/>
        </p:nvCxnSpPr>
        <p:spPr>
          <a:xfrm flipV="1">
            <a:off x="19126466" y="4743272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 descr="Immagine che contiene cartone animato, portafotografie, Viso umano, interno&#10;&#10;Descrizione generata automaticamente">
            <a:extLst>
              <a:ext uri="{FF2B5EF4-FFF2-40B4-BE49-F238E27FC236}">
                <a16:creationId xmlns:a16="http://schemas.microsoft.com/office/drawing/2014/main" id="{146F9B7A-2BBC-C86D-5580-0E2B79ADC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04" t="8784" r="12968" b="22175"/>
          <a:stretch/>
        </p:blipFill>
        <p:spPr>
          <a:xfrm>
            <a:off x="14861251" y="2875357"/>
            <a:ext cx="2669028" cy="2187028"/>
          </a:xfrm>
          <a:prstGeom prst="rect">
            <a:avLst/>
          </a:prstGeom>
        </p:spPr>
      </p:pic>
      <p:pic>
        <p:nvPicPr>
          <p:cNvPr id="23" name="Immagine 22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765F044B-6159-6104-A487-54CBCA5E90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65" r="27084"/>
          <a:stretch/>
        </p:blipFill>
        <p:spPr>
          <a:xfrm>
            <a:off x="12330822" y="1909443"/>
            <a:ext cx="2314589" cy="2540000"/>
          </a:xfrm>
          <a:prstGeom prst="rect">
            <a:avLst/>
          </a:prstGeom>
        </p:spPr>
      </p:pic>
      <p:pic>
        <p:nvPicPr>
          <p:cNvPr id="24" name="Immagine 23" descr="Immagine che contiene persona, Viso umano, dessert, Spuntino&#10;&#10;Descrizione generata automaticamente">
            <a:extLst>
              <a:ext uri="{FF2B5EF4-FFF2-40B4-BE49-F238E27FC236}">
                <a16:creationId xmlns:a16="http://schemas.microsoft.com/office/drawing/2014/main" id="{9A747F31-87F8-7821-56DD-5E85CA1F1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2209" y="1952673"/>
            <a:ext cx="2128329" cy="2708782"/>
          </a:xfrm>
          <a:prstGeom prst="rect">
            <a:avLst/>
          </a:prstGeom>
        </p:spPr>
      </p:pic>
      <p:pic>
        <p:nvPicPr>
          <p:cNvPr id="25" name="Immagine 24" descr="Immagine che contiene arredo, Fast food, tavolo, sgabello&#10;&#10;Descrizione generata automaticamente">
            <a:extLst>
              <a:ext uri="{FF2B5EF4-FFF2-40B4-BE49-F238E27FC236}">
                <a16:creationId xmlns:a16="http://schemas.microsoft.com/office/drawing/2014/main" id="{1CDFD76B-2A27-6C8F-5661-CD8AB59538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9103"/>
          <a:stretch/>
        </p:blipFill>
        <p:spPr>
          <a:xfrm>
            <a:off x="20082468" y="2886740"/>
            <a:ext cx="2669028" cy="23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88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32CAABD2-933A-A35E-3D96-EE71FBFFBDAD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E014A03-8D1E-6EB3-78B6-6B837EF65A0C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BAB4E0C4-BBB9-CE94-8AA2-A64E0FCEC268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002904BB-EA70-951B-98B6-DA4CF2B3843F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E43C4607-6D4E-D136-1267-952B324CD212}"/>
              </a:ext>
            </a:extLst>
          </p:cNvPr>
          <p:cNvGrpSpPr/>
          <p:nvPr/>
        </p:nvGrpSpPr>
        <p:grpSpPr>
          <a:xfrm>
            <a:off x="2907198" y="7024967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5C5AD5D9-CB18-F9FA-95DB-F550D98A4FF4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23D86CB4-1CA9-565C-680A-4BAD33A0C7ED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700" dirty="0">
                    <a:latin typeface="Calibri" panose="020F0502020204030204" pitchFamily="34" charset="0"/>
                  </a:rPr>
                  <a:t>competence and performance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2F91E100-3CAC-551F-0022-789B080034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4683B9B4-BE94-AE23-6A70-78BB1418D007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08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91EC143-4F12-8782-253F-ED396E899B84}"/>
              </a:ext>
            </a:extLst>
          </p:cNvPr>
          <p:cNvCxnSpPr>
            <a:cxnSpLocks/>
          </p:cNvCxnSpPr>
          <p:nvPr/>
        </p:nvCxnSpPr>
        <p:spPr>
          <a:xfrm flipV="1">
            <a:off x="2546402" y="2338157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0">
            <a:extLst>
              <a:ext uri="{FF2B5EF4-FFF2-40B4-BE49-F238E27FC236}">
                <a16:creationId xmlns:a16="http://schemas.microsoft.com/office/drawing/2014/main" id="{A2D188D5-CB2A-A426-8162-8C3E6869B3CF}"/>
              </a:ext>
            </a:extLst>
          </p:cNvPr>
          <p:cNvSpPr/>
          <p:nvPr/>
        </p:nvSpPr>
        <p:spPr>
          <a:xfrm>
            <a:off x="2412124" y="280978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2BF90076-A328-D3BF-E826-4F49E6F79C12}"/>
              </a:ext>
            </a:extLst>
          </p:cNvPr>
          <p:cNvCxnSpPr>
            <a:cxnSpLocks/>
          </p:cNvCxnSpPr>
          <p:nvPr/>
        </p:nvCxnSpPr>
        <p:spPr>
          <a:xfrm flipH="1">
            <a:off x="2546402" y="3213189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74BEB713-4068-8AA5-EF0D-D34BC4FC5DA9}"/>
              </a:ext>
            </a:extLst>
          </p:cNvPr>
          <p:cNvCxnSpPr>
            <a:cxnSpLocks/>
          </p:cNvCxnSpPr>
          <p:nvPr/>
        </p:nvCxnSpPr>
        <p:spPr>
          <a:xfrm flipH="1">
            <a:off x="6382679" y="3093808"/>
            <a:ext cx="806397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10">
            <a:extLst>
              <a:ext uri="{FF2B5EF4-FFF2-40B4-BE49-F238E27FC236}">
                <a16:creationId xmlns:a16="http://schemas.microsoft.com/office/drawing/2014/main" id="{AA750F38-A269-B51D-D125-BBD2E834A214}"/>
              </a:ext>
            </a:extLst>
          </p:cNvPr>
          <p:cNvSpPr/>
          <p:nvPr/>
        </p:nvSpPr>
        <p:spPr>
          <a:xfrm>
            <a:off x="7189076" y="2784780"/>
            <a:ext cx="3208013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NO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EXPLORATION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HEURISTICS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35B5C41E-7913-C4B7-1187-B40BBCD55A51}"/>
              </a:ext>
            </a:extLst>
          </p:cNvPr>
          <p:cNvSpPr/>
          <p:nvPr/>
        </p:nvSpPr>
        <p:spPr>
          <a:xfrm>
            <a:off x="5312785" y="1023297"/>
            <a:ext cx="648668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0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heuristic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is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a strategy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that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ignores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part of the information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, with the goal of 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making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decisions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more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quickly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,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frugally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, 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and/or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accurately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than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more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complex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methods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D29B23D-591E-4055-6DC9-FEBB2CBD145C}"/>
              </a:ext>
            </a:extLst>
          </p:cNvPr>
          <p:cNvSpPr/>
          <p:nvPr/>
        </p:nvSpPr>
        <p:spPr>
          <a:xfrm>
            <a:off x="7054450" y="3734661"/>
            <a:ext cx="3471740" cy="55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city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more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populous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  <a:endParaRPr lang="it-IT" sz="2000" dirty="0"/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013D488-482C-2DAA-4BC7-85FADA3C3F27}"/>
              </a:ext>
            </a:extLst>
          </p:cNvPr>
          <p:cNvGrpSpPr/>
          <p:nvPr/>
        </p:nvGrpSpPr>
        <p:grpSpPr>
          <a:xfrm>
            <a:off x="6715681" y="4280916"/>
            <a:ext cx="1783166" cy="2349822"/>
            <a:chOff x="6382678" y="4281994"/>
            <a:chExt cx="1783166" cy="2349822"/>
          </a:xfrm>
        </p:grpSpPr>
        <p:pic>
          <p:nvPicPr>
            <p:cNvPr id="9" name="Immagine 8" descr="Immagine che contiene edificio, aria aperta, skyline, paesaggio urbano&#10;&#10;Descrizione generata automaticamente">
              <a:extLst>
                <a:ext uri="{FF2B5EF4-FFF2-40B4-BE49-F238E27FC236}">
                  <a16:creationId xmlns:a16="http://schemas.microsoft.com/office/drawing/2014/main" id="{19F3FEC2-831A-A96E-F485-1783C2D83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2679" y="4281994"/>
              <a:ext cx="1783165" cy="1783165"/>
            </a:xfrm>
            <a:prstGeom prst="rect">
              <a:avLst/>
            </a:prstGeom>
          </p:spPr>
        </p:pic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71E467D4-6C93-A9D7-FA48-77883CA419AE}"/>
                </a:ext>
              </a:extLst>
            </p:cNvPr>
            <p:cNvSpPr/>
            <p:nvPr/>
          </p:nvSpPr>
          <p:spPr>
            <a:xfrm>
              <a:off x="6382678" y="6078484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San Antonio</a:t>
              </a:r>
              <a:endParaRPr lang="it-IT" sz="2000" dirty="0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26825029-C7DD-784D-0FBD-B44D3624A0F2}"/>
              </a:ext>
            </a:extLst>
          </p:cNvPr>
          <p:cNvGrpSpPr/>
          <p:nvPr/>
        </p:nvGrpSpPr>
        <p:grpSpPr>
          <a:xfrm>
            <a:off x="9015517" y="4276722"/>
            <a:ext cx="1783165" cy="2336575"/>
            <a:chOff x="9414785" y="4287993"/>
            <a:chExt cx="1783165" cy="2336575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AD654946-7B1B-69B0-5446-71E2A219E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399" r="16399"/>
            <a:stretch/>
          </p:blipFill>
          <p:spPr>
            <a:xfrm>
              <a:off x="9414796" y="4287993"/>
              <a:ext cx="1783154" cy="1771168"/>
            </a:xfrm>
            <a:prstGeom prst="rect">
              <a:avLst/>
            </a:prstGeom>
          </p:spPr>
        </p:pic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3A785FF9-2EBD-41F5-9EA1-F1BBDC0182E0}"/>
                </a:ext>
              </a:extLst>
            </p:cNvPr>
            <p:cNvSpPr/>
            <p:nvPr/>
          </p:nvSpPr>
          <p:spPr>
            <a:xfrm>
              <a:off x="9414785" y="6071236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Philadelphia</a:t>
              </a:r>
              <a:endParaRPr lang="it-IT" sz="2000" dirty="0"/>
            </a:p>
          </p:txBody>
        </p:sp>
      </p:grp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70E564DA-1D47-F0BB-B0F3-232051068E1E}"/>
              </a:ext>
            </a:extLst>
          </p:cNvPr>
          <p:cNvCxnSpPr>
            <a:cxnSpLocks/>
          </p:cNvCxnSpPr>
          <p:nvPr/>
        </p:nvCxnSpPr>
        <p:spPr>
          <a:xfrm flipV="1">
            <a:off x="5032099" y="3633602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>
            <a:extLst>
              <a:ext uri="{FF2B5EF4-FFF2-40B4-BE49-F238E27FC236}">
                <a16:creationId xmlns:a16="http://schemas.microsoft.com/office/drawing/2014/main" id="{EF23EC5C-FC3F-0E42-0526-B64765B95727}"/>
              </a:ext>
            </a:extLst>
          </p:cNvPr>
          <p:cNvSpPr/>
          <p:nvPr/>
        </p:nvSpPr>
        <p:spPr>
          <a:xfrm>
            <a:off x="2399259" y="480246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A3C6DA78-9E70-B24B-D7D1-6412CA0DA755}"/>
              </a:ext>
            </a:extLst>
          </p:cNvPr>
          <p:cNvSpPr/>
          <p:nvPr/>
        </p:nvSpPr>
        <p:spPr>
          <a:xfrm>
            <a:off x="236484" y="10252813"/>
            <a:ext cx="356300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Habit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formation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mechanism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through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procedurally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learned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patterns 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come to</a:t>
            </a:r>
            <a:r>
              <a:rPr lang="it-IT" sz="20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mimic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cue-driven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efficacy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evolved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behavioral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sequences</a:t>
            </a:r>
            <a:endParaRPr lang="it-IT" sz="2000" b="1" dirty="0">
              <a:solidFill>
                <a:srgbClr val="69BA12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&amp; Todd, 2017). </a:t>
            </a:r>
          </a:p>
        </p:txBody>
      </p:sp>
      <p:pic>
        <p:nvPicPr>
          <p:cNvPr id="22" name="Immagine 21" descr="Immagine che contiene persona, automobile, veicolo, specchio&#10;&#10;Descrizione generata automaticamente">
            <a:extLst>
              <a:ext uri="{FF2B5EF4-FFF2-40B4-BE49-F238E27FC236}">
                <a16:creationId xmlns:a16="http://schemas.microsoft.com/office/drawing/2014/main" id="{96FC4F92-CC90-CB88-9168-FDF32DD1F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162" y="7341189"/>
            <a:ext cx="4698155" cy="2458701"/>
          </a:xfrm>
          <a:prstGeom prst="rect">
            <a:avLst/>
          </a:prstGeom>
        </p:spPr>
      </p:pic>
      <p:pic>
        <p:nvPicPr>
          <p:cNvPr id="23" name="Immagine 22" descr="Immagine che contiene persona, automobile, veicolo, vestiti&#10;&#10;Descrizione generata automaticamente">
            <a:extLst>
              <a:ext uri="{FF2B5EF4-FFF2-40B4-BE49-F238E27FC236}">
                <a16:creationId xmlns:a16="http://schemas.microsoft.com/office/drawing/2014/main" id="{281959C4-8ECE-A518-A3E3-8B11AE1ADE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500"/>
          <a:stretch/>
        </p:blipFill>
        <p:spPr>
          <a:xfrm>
            <a:off x="6751174" y="9913418"/>
            <a:ext cx="4698143" cy="2458702"/>
          </a:xfrm>
          <a:prstGeom prst="rect">
            <a:avLst/>
          </a:prstGeom>
        </p:spPr>
      </p:pic>
      <p:pic>
        <p:nvPicPr>
          <p:cNvPr id="24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4B84BBE5-2916-BD27-89B6-EC706AA85D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8594"/>
          <a:stretch/>
        </p:blipFill>
        <p:spPr>
          <a:xfrm rot="13300980" flipV="1">
            <a:off x="6168795" y="9478577"/>
            <a:ext cx="865942" cy="704927"/>
          </a:xfrm>
          <a:prstGeom prst="rect">
            <a:avLst/>
          </a:prstGeom>
          <a:effectLst/>
        </p:spPr>
      </p:pic>
      <p:pic>
        <p:nvPicPr>
          <p:cNvPr id="25" name="Immagine 24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D1BFBD47-5522-FBCF-1FF1-14513B40E03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65" r="27084"/>
          <a:stretch/>
        </p:blipFill>
        <p:spPr>
          <a:xfrm>
            <a:off x="12413798" y="2226902"/>
            <a:ext cx="2314589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41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uiExpand="1" build="allAtOnce"/>
      <p:bldP spid="53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91EC143-4F12-8782-253F-ED396E899B84}"/>
              </a:ext>
            </a:extLst>
          </p:cNvPr>
          <p:cNvCxnSpPr>
            <a:cxnSpLocks/>
          </p:cNvCxnSpPr>
          <p:nvPr/>
        </p:nvCxnSpPr>
        <p:spPr>
          <a:xfrm flipV="1">
            <a:off x="2546402" y="2338157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0">
            <a:extLst>
              <a:ext uri="{FF2B5EF4-FFF2-40B4-BE49-F238E27FC236}">
                <a16:creationId xmlns:a16="http://schemas.microsoft.com/office/drawing/2014/main" id="{A2D188D5-CB2A-A426-8162-8C3E6869B3CF}"/>
              </a:ext>
            </a:extLst>
          </p:cNvPr>
          <p:cNvSpPr/>
          <p:nvPr/>
        </p:nvSpPr>
        <p:spPr>
          <a:xfrm>
            <a:off x="2412124" y="280978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2BF90076-A328-D3BF-E826-4F49E6F79C12}"/>
              </a:ext>
            </a:extLst>
          </p:cNvPr>
          <p:cNvCxnSpPr>
            <a:cxnSpLocks/>
          </p:cNvCxnSpPr>
          <p:nvPr/>
        </p:nvCxnSpPr>
        <p:spPr>
          <a:xfrm flipH="1">
            <a:off x="2546402" y="3213189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74BEB713-4068-8AA5-EF0D-D34BC4FC5DA9}"/>
              </a:ext>
            </a:extLst>
          </p:cNvPr>
          <p:cNvCxnSpPr>
            <a:cxnSpLocks/>
          </p:cNvCxnSpPr>
          <p:nvPr/>
        </p:nvCxnSpPr>
        <p:spPr>
          <a:xfrm flipH="1">
            <a:off x="6382679" y="3093808"/>
            <a:ext cx="806397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10">
            <a:extLst>
              <a:ext uri="{FF2B5EF4-FFF2-40B4-BE49-F238E27FC236}">
                <a16:creationId xmlns:a16="http://schemas.microsoft.com/office/drawing/2014/main" id="{AA750F38-A269-B51D-D125-BBD2E834A214}"/>
              </a:ext>
            </a:extLst>
          </p:cNvPr>
          <p:cNvSpPr/>
          <p:nvPr/>
        </p:nvSpPr>
        <p:spPr>
          <a:xfrm>
            <a:off x="7189076" y="2784780"/>
            <a:ext cx="3208013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NO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EXPLORATION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HEURISTICS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35B5C41E-7913-C4B7-1187-B40BBCD55A51}"/>
              </a:ext>
            </a:extLst>
          </p:cNvPr>
          <p:cNvSpPr/>
          <p:nvPr/>
        </p:nvSpPr>
        <p:spPr>
          <a:xfrm>
            <a:off x="5312785" y="1023297"/>
            <a:ext cx="648668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0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heuristic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is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a strategy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that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ignores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 part of the information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, with the goal of 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making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decisions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more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quickly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,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frugally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, 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and/or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accurately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than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more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complex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methods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D29B23D-591E-4055-6DC9-FEBB2CBD145C}"/>
              </a:ext>
            </a:extLst>
          </p:cNvPr>
          <p:cNvSpPr/>
          <p:nvPr/>
        </p:nvSpPr>
        <p:spPr>
          <a:xfrm>
            <a:off x="7054450" y="3734661"/>
            <a:ext cx="3471740" cy="55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city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more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populous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  <a:endParaRPr lang="it-IT" sz="2000" dirty="0"/>
          </a:p>
        </p:txBody>
      </p: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70E564DA-1D47-F0BB-B0F3-232051068E1E}"/>
              </a:ext>
            </a:extLst>
          </p:cNvPr>
          <p:cNvCxnSpPr>
            <a:cxnSpLocks/>
          </p:cNvCxnSpPr>
          <p:nvPr/>
        </p:nvCxnSpPr>
        <p:spPr>
          <a:xfrm flipV="1">
            <a:off x="5032099" y="3633602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>
            <a:extLst>
              <a:ext uri="{FF2B5EF4-FFF2-40B4-BE49-F238E27FC236}">
                <a16:creationId xmlns:a16="http://schemas.microsoft.com/office/drawing/2014/main" id="{EF23EC5C-FC3F-0E42-0526-B64765B95727}"/>
              </a:ext>
            </a:extLst>
          </p:cNvPr>
          <p:cNvSpPr/>
          <p:nvPr/>
        </p:nvSpPr>
        <p:spPr>
          <a:xfrm>
            <a:off x="2399259" y="480246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A3C6DA78-9E70-B24B-D7D1-6412CA0DA755}"/>
              </a:ext>
            </a:extLst>
          </p:cNvPr>
          <p:cNvSpPr/>
          <p:nvPr/>
        </p:nvSpPr>
        <p:spPr>
          <a:xfrm>
            <a:off x="236484" y="10252813"/>
            <a:ext cx="356300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Habit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formation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mechanism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through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procedurally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learned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patterns 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come to</a:t>
            </a:r>
            <a:r>
              <a:rPr lang="it-IT" sz="20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mimic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cue-driven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efficacy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evolved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behavioral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sequences</a:t>
            </a:r>
            <a:endParaRPr lang="it-IT" sz="2000" b="1" dirty="0">
              <a:solidFill>
                <a:srgbClr val="69BA12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&amp; Todd, 2017). </a:t>
            </a:r>
          </a:p>
        </p:txBody>
      </p:sp>
      <p:pic>
        <p:nvPicPr>
          <p:cNvPr id="22" name="Immagine 21" descr="Immagine che contiene persona, automobile, veicolo, specchio&#10;&#10;Descrizione generata automaticamente">
            <a:extLst>
              <a:ext uri="{FF2B5EF4-FFF2-40B4-BE49-F238E27FC236}">
                <a16:creationId xmlns:a16="http://schemas.microsoft.com/office/drawing/2014/main" id="{96FC4F92-CC90-CB88-9168-FDF32DD1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2" y="7341189"/>
            <a:ext cx="4698155" cy="2458701"/>
          </a:xfrm>
          <a:prstGeom prst="rect">
            <a:avLst/>
          </a:prstGeom>
        </p:spPr>
      </p:pic>
      <p:pic>
        <p:nvPicPr>
          <p:cNvPr id="23" name="Immagine 22" descr="Immagine che contiene persona, automobile, veicolo, vestiti&#10;&#10;Descrizione generata automaticamente">
            <a:extLst>
              <a:ext uri="{FF2B5EF4-FFF2-40B4-BE49-F238E27FC236}">
                <a16:creationId xmlns:a16="http://schemas.microsoft.com/office/drawing/2014/main" id="{281959C4-8ECE-A518-A3E3-8B11AE1AD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00"/>
          <a:stretch/>
        </p:blipFill>
        <p:spPr>
          <a:xfrm>
            <a:off x="6751174" y="9913418"/>
            <a:ext cx="4698143" cy="2458702"/>
          </a:xfrm>
          <a:prstGeom prst="rect">
            <a:avLst/>
          </a:prstGeom>
        </p:spPr>
      </p:pic>
      <p:pic>
        <p:nvPicPr>
          <p:cNvPr id="24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4B84BBE5-2916-BD27-89B6-EC706AA85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8594"/>
          <a:stretch/>
        </p:blipFill>
        <p:spPr>
          <a:xfrm rot="13300980" flipV="1">
            <a:off x="6168795" y="9478577"/>
            <a:ext cx="865942" cy="704927"/>
          </a:xfrm>
          <a:prstGeom prst="rect">
            <a:avLst/>
          </a:prstGeom>
          <a:effectLst/>
        </p:spPr>
      </p:pic>
      <p:pic>
        <p:nvPicPr>
          <p:cNvPr id="25" name="Immagine 24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D1BFBD47-5522-FBCF-1FF1-14513B40E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5" r="27084"/>
          <a:stretch/>
        </p:blipFill>
        <p:spPr>
          <a:xfrm>
            <a:off x="12413798" y="2226902"/>
            <a:ext cx="2314589" cy="254000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50C3D791-0143-20EA-86C4-0332939F92B5}"/>
              </a:ext>
            </a:extLst>
          </p:cNvPr>
          <p:cNvGrpSpPr/>
          <p:nvPr/>
        </p:nvGrpSpPr>
        <p:grpSpPr>
          <a:xfrm>
            <a:off x="6715681" y="4280916"/>
            <a:ext cx="1783166" cy="2349822"/>
            <a:chOff x="6382678" y="4281994"/>
            <a:chExt cx="1783166" cy="2349822"/>
          </a:xfrm>
        </p:grpSpPr>
        <p:pic>
          <p:nvPicPr>
            <p:cNvPr id="3" name="Immagine 2" descr="Immagine che contiene edificio, aria aperta, skyline, paesaggio urbano&#10;&#10;Descrizione generata automaticamente">
              <a:extLst>
                <a:ext uri="{FF2B5EF4-FFF2-40B4-BE49-F238E27FC236}">
                  <a16:creationId xmlns:a16="http://schemas.microsoft.com/office/drawing/2014/main" id="{30166496-C57E-181B-AD70-EA45DDC2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2679" y="4281994"/>
              <a:ext cx="1783165" cy="1783165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21106E59-1A95-912F-0461-51BC964D8D7F}"/>
                </a:ext>
              </a:extLst>
            </p:cNvPr>
            <p:cNvSpPr/>
            <p:nvPr/>
          </p:nvSpPr>
          <p:spPr>
            <a:xfrm>
              <a:off x="6382678" y="6078484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San Antonio</a:t>
              </a:r>
              <a:endParaRPr lang="it-IT" sz="2000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9C70F08-8231-229E-2BD7-46ABE61B29D4}"/>
              </a:ext>
            </a:extLst>
          </p:cNvPr>
          <p:cNvGrpSpPr/>
          <p:nvPr/>
        </p:nvGrpSpPr>
        <p:grpSpPr>
          <a:xfrm>
            <a:off x="9015517" y="4276722"/>
            <a:ext cx="1783165" cy="2336575"/>
            <a:chOff x="9414785" y="4287993"/>
            <a:chExt cx="1783165" cy="2336575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88F6677B-F035-29B7-9180-2022C071B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399" r="16399"/>
            <a:stretch/>
          </p:blipFill>
          <p:spPr>
            <a:xfrm>
              <a:off x="9414796" y="4287993"/>
              <a:ext cx="1783154" cy="1771168"/>
            </a:xfrm>
            <a:prstGeom prst="rect">
              <a:avLst/>
            </a:prstGeom>
          </p:spPr>
        </p:pic>
        <p:sp>
          <p:nvSpPr>
            <p:cNvPr id="27" name="Rectangle 10">
              <a:extLst>
                <a:ext uri="{FF2B5EF4-FFF2-40B4-BE49-F238E27FC236}">
                  <a16:creationId xmlns:a16="http://schemas.microsoft.com/office/drawing/2014/main" id="{A04F1D61-A531-496B-5131-BA071CAAA7EB}"/>
                </a:ext>
              </a:extLst>
            </p:cNvPr>
            <p:cNvSpPr/>
            <p:nvPr/>
          </p:nvSpPr>
          <p:spPr>
            <a:xfrm>
              <a:off x="9414785" y="6071236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Philadelphia</a:t>
              </a:r>
              <a:endParaRPr lang="it-IT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933674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91EC143-4F12-8782-253F-ED396E899B84}"/>
              </a:ext>
            </a:extLst>
          </p:cNvPr>
          <p:cNvCxnSpPr>
            <a:cxnSpLocks/>
          </p:cNvCxnSpPr>
          <p:nvPr/>
        </p:nvCxnSpPr>
        <p:spPr>
          <a:xfrm flipV="1">
            <a:off x="2546402" y="2338157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0">
            <a:extLst>
              <a:ext uri="{FF2B5EF4-FFF2-40B4-BE49-F238E27FC236}">
                <a16:creationId xmlns:a16="http://schemas.microsoft.com/office/drawing/2014/main" id="{A2D188D5-CB2A-A426-8162-8C3E6869B3CF}"/>
              </a:ext>
            </a:extLst>
          </p:cNvPr>
          <p:cNvSpPr/>
          <p:nvPr/>
        </p:nvSpPr>
        <p:spPr>
          <a:xfrm>
            <a:off x="2412124" y="280978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2BF90076-A328-D3BF-E826-4F49E6F79C12}"/>
              </a:ext>
            </a:extLst>
          </p:cNvPr>
          <p:cNvCxnSpPr>
            <a:cxnSpLocks/>
          </p:cNvCxnSpPr>
          <p:nvPr/>
        </p:nvCxnSpPr>
        <p:spPr>
          <a:xfrm flipH="1">
            <a:off x="2546402" y="3213189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74BEB713-4068-8AA5-EF0D-D34BC4FC5DA9}"/>
              </a:ext>
            </a:extLst>
          </p:cNvPr>
          <p:cNvCxnSpPr>
            <a:cxnSpLocks/>
          </p:cNvCxnSpPr>
          <p:nvPr/>
        </p:nvCxnSpPr>
        <p:spPr>
          <a:xfrm flipH="1">
            <a:off x="6382679" y="3093808"/>
            <a:ext cx="806397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10">
            <a:extLst>
              <a:ext uri="{FF2B5EF4-FFF2-40B4-BE49-F238E27FC236}">
                <a16:creationId xmlns:a16="http://schemas.microsoft.com/office/drawing/2014/main" id="{AA750F38-A269-B51D-D125-BBD2E834A214}"/>
              </a:ext>
            </a:extLst>
          </p:cNvPr>
          <p:cNvSpPr/>
          <p:nvPr/>
        </p:nvSpPr>
        <p:spPr>
          <a:xfrm>
            <a:off x="7189076" y="2784780"/>
            <a:ext cx="3208013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NO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EXPLORATION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HEURISTICS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35B5C41E-7913-C4B7-1187-B40BBCD55A51}"/>
              </a:ext>
            </a:extLst>
          </p:cNvPr>
          <p:cNvSpPr/>
          <p:nvPr/>
        </p:nvSpPr>
        <p:spPr>
          <a:xfrm>
            <a:off x="5312785" y="1023297"/>
            <a:ext cx="648668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0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heuristic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is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a strategy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that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ignores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 part of the information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, with the goal of 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making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decisions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 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more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quickly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,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frugally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, </a:t>
            </a:r>
            <a:r>
              <a:rPr lang="it-IT" sz="2000" b="1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and/or </a:t>
            </a:r>
            <a:r>
              <a:rPr lang="it-IT" sz="2000" b="1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accurately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than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more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complex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methods</a:t>
            </a:r>
            <a:r>
              <a:rPr lang="it-IT" sz="2000" dirty="0">
                <a:solidFill>
                  <a:schemeClr val="tx2">
                    <a:lumMod val="50000"/>
                  </a:schemeClr>
                </a:solidFill>
                <a:effectLst/>
                <a:latin typeface="BemboMTPro"/>
              </a:rPr>
              <a:t> </a:t>
            </a:r>
            <a:endParaRPr lang="it-IT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D29B23D-591E-4055-6DC9-FEBB2CBD145C}"/>
              </a:ext>
            </a:extLst>
          </p:cNvPr>
          <p:cNvSpPr/>
          <p:nvPr/>
        </p:nvSpPr>
        <p:spPr>
          <a:xfrm>
            <a:off x="7054450" y="3734661"/>
            <a:ext cx="3471740" cy="55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city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more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populous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  <a:endParaRPr lang="it-IT" sz="2000" dirty="0"/>
          </a:p>
        </p:txBody>
      </p: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70E564DA-1D47-F0BB-B0F3-232051068E1E}"/>
              </a:ext>
            </a:extLst>
          </p:cNvPr>
          <p:cNvCxnSpPr>
            <a:cxnSpLocks/>
          </p:cNvCxnSpPr>
          <p:nvPr/>
        </p:nvCxnSpPr>
        <p:spPr>
          <a:xfrm flipV="1">
            <a:off x="5032099" y="3633602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>
            <a:extLst>
              <a:ext uri="{FF2B5EF4-FFF2-40B4-BE49-F238E27FC236}">
                <a16:creationId xmlns:a16="http://schemas.microsoft.com/office/drawing/2014/main" id="{EF23EC5C-FC3F-0E42-0526-B64765B95727}"/>
              </a:ext>
            </a:extLst>
          </p:cNvPr>
          <p:cNvSpPr/>
          <p:nvPr/>
        </p:nvSpPr>
        <p:spPr>
          <a:xfrm>
            <a:off x="2399259" y="480246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A3C6DA78-9E70-B24B-D7D1-6412CA0DA755}"/>
              </a:ext>
            </a:extLst>
          </p:cNvPr>
          <p:cNvSpPr/>
          <p:nvPr/>
        </p:nvSpPr>
        <p:spPr>
          <a:xfrm>
            <a:off x="236484" y="10252813"/>
            <a:ext cx="356300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Habit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formation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mechanism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through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procedurally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learned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patterns 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come to</a:t>
            </a:r>
            <a:r>
              <a:rPr lang="it-IT" sz="20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mimic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cue-driven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efficacy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evolved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behavioral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sequences</a:t>
            </a:r>
            <a:endParaRPr lang="it-IT" sz="2000" b="1" dirty="0">
              <a:solidFill>
                <a:srgbClr val="69BA12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&amp; Todd, 2017). </a:t>
            </a:r>
          </a:p>
        </p:txBody>
      </p:sp>
      <p:pic>
        <p:nvPicPr>
          <p:cNvPr id="22" name="Immagine 21" descr="Immagine che contiene persona, automobile, veicolo, specchio&#10;&#10;Descrizione generata automaticamente">
            <a:extLst>
              <a:ext uri="{FF2B5EF4-FFF2-40B4-BE49-F238E27FC236}">
                <a16:creationId xmlns:a16="http://schemas.microsoft.com/office/drawing/2014/main" id="{96FC4F92-CC90-CB88-9168-FDF32DD1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2" y="7341189"/>
            <a:ext cx="4698155" cy="2458701"/>
          </a:xfrm>
          <a:prstGeom prst="rect">
            <a:avLst/>
          </a:prstGeom>
        </p:spPr>
      </p:pic>
      <p:pic>
        <p:nvPicPr>
          <p:cNvPr id="23" name="Immagine 22" descr="Immagine che contiene persona, automobile, veicolo, vestiti&#10;&#10;Descrizione generata automaticamente">
            <a:extLst>
              <a:ext uri="{FF2B5EF4-FFF2-40B4-BE49-F238E27FC236}">
                <a16:creationId xmlns:a16="http://schemas.microsoft.com/office/drawing/2014/main" id="{281959C4-8ECE-A518-A3E3-8B11AE1AD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00"/>
          <a:stretch/>
        </p:blipFill>
        <p:spPr>
          <a:xfrm>
            <a:off x="6751174" y="9913418"/>
            <a:ext cx="4698143" cy="2458702"/>
          </a:xfrm>
          <a:prstGeom prst="rect">
            <a:avLst/>
          </a:prstGeom>
        </p:spPr>
      </p:pic>
      <p:pic>
        <p:nvPicPr>
          <p:cNvPr id="24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4B84BBE5-2916-BD27-89B6-EC706AA85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8594"/>
          <a:stretch/>
        </p:blipFill>
        <p:spPr>
          <a:xfrm rot="13300980" flipV="1">
            <a:off x="6168795" y="9478577"/>
            <a:ext cx="865942" cy="704927"/>
          </a:xfrm>
          <a:prstGeom prst="rect">
            <a:avLst/>
          </a:prstGeom>
          <a:effectLst/>
        </p:spPr>
      </p:pic>
      <p:pic>
        <p:nvPicPr>
          <p:cNvPr id="25" name="Immagine 24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D1BFBD47-5522-FBCF-1FF1-14513B40E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5" r="27084"/>
          <a:stretch/>
        </p:blipFill>
        <p:spPr>
          <a:xfrm>
            <a:off x="12413798" y="2226902"/>
            <a:ext cx="2314589" cy="254000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DB08E69-8D05-5AD2-F608-B37A8B89EC1C}"/>
              </a:ext>
            </a:extLst>
          </p:cNvPr>
          <p:cNvGrpSpPr/>
          <p:nvPr/>
        </p:nvGrpSpPr>
        <p:grpSpPr>
          <a:xfrm>
            <a:off x="6715681" y="4280916"/>
            <a:ext cx="1783166" cy="2349822"/>
            <a:chOff x="6382678" y="4281994"/>
            <a:chExt cx="1783166" cy="2349822"/>
          </a:xfrm>
        </p:grpSpPr>
        <p:pic>
          <p:nvPicPr>
            <p:cNvPr id="3" name="Immagine 2" descr="Immagine che contiene edificio, aria aperta, skyline, paesaggio urbano&#10;&#10;Descrizione generata automaticamente">
              <a:extLst>
                <a:ext uri="{FF2B5EF4-FFF2-40B4-BE49-F238E27FC236}">
                  <a16:creationId xmlns:a16="http://schemas.microsoft.com/office/drawing/2014/main" id="{1B9E08C0-B6C8-8960-1374-C4BD565C0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2679" y="4281994"/>
              <a:ext cx="1783165" cy="1783165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6D78B865-BF61-C7D4-9B7A-4750D2E96314}"/>
                </a:ext>
              </a:extLst>
            </p:cNvPr>
            <p:cNvSpPr/>
            <p:nvPr/>
          </p:nvSpPr>
          <p:spPr>
            <a:xfrm>
              <a:off x="6382678" y="6078484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San Antonio</a:t>
              </a:r>
              <a:endParaRPr lang="it-IT" sz="2000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4A515BC-000D-C60E-9ED4-77A294925649}"/>
              </a:ext>
            </a:extLst>
          </p:cNvPr>
          <p:cNvGrpSpPr/>
          <p:nvPr/>
        </p:nvGrpSpPr>
        <p:grpSpPr>
          <a:xfrm>
            <a:off x="9015517" y="4276722"/>
            <a:ext cx="1783165" cy="2336575"/>
            <a:chOff x="9414785" y="4287993"/>
            <a:chExt cx="1783165" cy="2336575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F5696861-E910-B6E8-E2D8-CD11E5677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399" r="16399"/>
            <a:stretch/>
          </p:blipFill>
          <p:spPr>
            <a:xfrm>
              <a:off x="9414796" y="4287993"/>
              <a:ext cx="1783154" cy="1771168"/>
            </a:xfrm>
            <a:prstGeom prst="rect">
              <a:avLst/>
            </a:prstGeom>
          </p:spPr>
        </p:pic>
        <p:sp>
          <p:nvSpPr>
            <p:cNvPr id="27" name="Rectangle 10">
              <a:extLst>
                <a:ext uri="{FF2B5EF4-FFF2-40B4-BE49-F238E27FC236}">
                  <a16:creationId xmlns:a16="http://schemas.microsoft.com/office/drawing/2014/main" id="{817C9B93-3E8C-3074-7F5D-D7E69AA56EE7}"/>
                </a:ext>
              </a:extLst>
            </p:cNvPr>
            <p:cNvSpPr/>
            <p:nvPr/>
          </p:nvSpPr>
          <p:spPr>
            <a:xfrm>
              <a:off x="9414785" y="6071236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Philadelphia</a:t>
              </a:r>
              <a:endParaRPr lang="it-IT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91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4">
            <a:extLst>
              <a:ext uri="{FF2B5EF4-FFF2-40B4-BE49-F238E27FC236}">
                <a16:creationId xmlns:a16="http://schemas.microsoft.com/office/drawing/2014/main" id="{591EC143-4F12-8782-253F-ED396E899B84}"/>
              </a:ext>
            </a:extLst>
          </p:cNvPr>
          <p:cNvCxnSpPr>
            <a:cxnSpLocks/>
          </p:cNvCxnSpPr>
          <p:nvPr/>
        </p:nvCxnSpPr>
        <p:spPr>
          <a:xfrm flipV="1">
            <a:off x="2546402" y="2338157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0">
            <a:extLst>
              <a:ext uri="{FF2B5EF4-FFF2-40B4-BE49-F238E27FC236}">
                <a16:creationId xmlns:a16="http://schemas.microsoft.com/office/drawing/2014/main" id="{A2D188D5-CB2A-A426-8162-8C3E6869B3CF}"/>
              </a:ext>
            </a:extLst>
          </p:cNvPr>
          <p:cNvSpPr/>
          <p:nvPr/>
        </p:nvSpPr>
        <p:spPr>
          <a:xfrm>
            <a:off x="2412124" y="280978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44" name="Connettore diritto 4">
            <a:extLst>
              <a:ext uri="{FF2B5EF4-FFF2-40B4-BE49-F238E27FC236}">
                <a16:creationId xmlns:a16="http://schemas.microsoft.com/office/drawing/2014/main" id="{2BF90076-A328-D3BF-E826-4F49E6F79C12}"/>
              </a:ext>
            </a:extLst>
          </p:cNvPr>
          <p:cNvCxnSpPr>
            <a:cxnSpLocks/>
          </p:cNvCxnSpPr>
          <p:nvPr/>
        </p:nvCxnSpPr>
        <p:spPr>
          <a:xfrm flipH="1">
            <a:off x="2546402" y="3213189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diritto 4">
            <a:extLst>
              <a:ext uri="{FF2B5EF4-FFF2-40B4-BE49-F238E27FC236}">
                <a16:creationId xmlns:a16="http://schemas.microsoft.com/office/drawing/2014/main" id="{74BEB713-4068-8AA5-EF0D-D34BC4FC5DA9}"/>
              </a:ext>
            </a:extLst>
          </p:cNvPr>
          <p:cNvCxnSpPr>
            <a:cxnSpLocks/>
          </p:cNvCxnSpPr>
          <p:nvPr/>
        </p:nvCxnSpPr>
        <p:spPr>
          <a:xfrm flipH="1">
            <a:off x="6382679" y="3093808"/>
            <a:ext cx="806397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10">
            <a:extLst>
              <a:ext uri="{FF2B5EF4-FFF2-40B4-BE49-F238E27FC236}">
                <a16:creationId xmlns:a16="http://schemas.microsoft.com/office/drawing/2014/main" id="{AA750F38-A269-B51D-D125-BBD2E834A214}"/>
              </a:ext>
            </a:extLst>
          </p:cNvPr>
          <p:cNvSpPr/>
          <p:nvPr/>
        </p:nvSpPr>
        <p:spPr>
          <a:xfrm>
            <a:off x="7189076" y="2784780"/>
            <a:ext cx="3208013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NO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EXPLORATION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HEURISTICS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35B5C41E-7913-C4B7-1187-B40BBCD55A51}"/>
              </a:ext>
            </a:extLst>
          </p:cNvPr>
          <p:cNvSpPr/>
          <p:nvPr/>
        </p:nvSpPr>
        <p:spPr>
          <a:xfrm>
            <a:off x="5312785" y="1023297"/>
            <a:ext cx="648668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0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heuristic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is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a strategy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that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ignores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 part of the information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, with the goal of 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making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decisions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 more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quickly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,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frugally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, 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and/or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accurately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than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more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complex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methods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endParaRPr lang="it-IT" sz="2000" dirty="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5D29B23D-591E-4055-6DC9-FEBB2CBD145C}"/>
              </a:ext>
            </a:extLst>
          </p:cNvPr>
          <p:cNvSpPr/>
          <p:nvPr/>
        </p:nvSpPr>
        <p:spPr>
          <a:xfrm>
            <a:off x="7054450" y="3734661"/>
            <a:ext cx="3471740" cy="55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city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more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populous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  <a:endParaRPr lang="it-IT" sz="2000" dirty="0"/>
          </a:p>
        </p:txBody>
      </p: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70E564DA-1D47-F0BB-B0F3-232051068E1E}"/>
              </a:ext>
            </a:extLst>
          </p:cNvPr>
          <p:cNvCxnSpPr>
            <a:cxnSpLocks/>
          </p:cNvCxnSpPr>
          <p:nvPr/>
        </p:nvCxnSpPr>
        <p:spPr>
          <a:xfrm flipV="1">
            <a:off x="5032099" y="3633602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0">
            <a:extLst>
              <a:ext uri="{FF2B5EF4-FFF2-40B4-BE49-F238E27FC236}">
                <a16:creationId xmlns:a16="http://schemas.microsoft.com/office/drawing/2014/main" id="{EF23EC5C-FC3F-0E42-0526-B64765B95727}"/>
              </a:ext>
            </a:extLst>
          </p:cNvPr>
          <p:cNvSpPr/>
          <p:nvPr/>
        </p:nvSpPr>
        <p:spPr>
          <a:xfrm>
            <a:off x="2399259" y="480246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A3C6DA78-9E70-B24B-D7D1-6412CA0DA755}"/>
              </a:ext>
            </a:extLst>
          </p:cNvPr>
          <p:cNvSpPr/>
          <p:nvPr/>
        </p:nvSpPr>
        <p:spPr>
          <a:xfrm>
            <a:off x="236484" y="10252813"/>
            <a:ext cx="3563001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Habit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formation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mechanism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through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procedurally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learned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patterns 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come to</a:t>
            </a:r>
            <a:r>
              <a:rPr lang="it-IT" sz="20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mimic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the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cue-driven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efficiency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and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efficacy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of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evolved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behavioral</a:t>
            </a:r>
            <a:r>
              <a:rPr lang="it-IT" sz="2000" b="1" dirty="0">
                <a:solidFill>
                  <a:srgbClr val="69BA12"/>
                </a:solidFill>
                <a:latin typeface="Calibri" panose="020F0502020204030204" pitchFamily="34" charset="0"/>
              </a:rPr>
              <a:t> </a:t>
            </a:r>
            <a:r>
              <a:rPr lang="it-IT" sz="2000" b="1" dirty="0" err="1">
                <a:solidFill>
                  <a:srgbClr val="69BA12"/>
                </a:solidFill>
                <a:latin typeface="Calibri" panose="020F0502020204030204" pitchFamily="34" charset="0"/>
              </a:rPr>
              <a:t>sequences</a:t>
            </a:r>
            <a:endParaRPr lang="it-IT" sz="2000" b="1" dirty="0">
              <a:solidFill>
                <a:srgbClr val="69BA12"/>
              </a:solidFill>
              <a:latin typeface="Calibri" panose="020F0502020204030204" pitchFamily="34" charset="0"/>
            </a:endParaRPr>
          </a:p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(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Nordli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&amp; Todd, 2017). </a:t>
            </a:r>
          </a:p>
        </p:txBody>
      </p:sp>
      <p:pic>
        <p:nvPicPr>
          <p:cNvPr id="22" name="Immagine 21" descr="Immagine che contiene persona, automobile, veicolo, specchio&#10;&#10;Descrizione generata automaticamente">
            <a:extLst>
              <a:ext uri="{FF2B5EF4-FFF2-40B4-BE49-F238E27FC236}">
                <a16:creationId xmlns:a16="http://schemas.microsoft.com/office/drawing/2014/main" id="{96FC4F92-CC90-CB88-9168-FDF32DD1F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162" y="7341189"/>
            <a:ext cx="4698155" cy="2458701"/>
          </a:xfrm>
          <a:prstGeom prst="rect">
            <a:avLst/>
          </a:prstGeom>
        </p:spPr>
      </p:pic>
      <p:pic>
        <p:nvPicPr>
          <p:cNvPr id="23" name="Immagine 22" descr="Immagine che contiene persona, automobile, veicolo, vestiti&#10;&#10;Descrizione generata automaticamente">
            <a:extLst>
              <a:ext uri="{FF2B5EF4-FFF2-40B4-BE49-F238E27FC236}">
                <a16:creationId xmlns:a16="http://schemas.microsoft.com/office/drawing/2014/main" id="{281959C4-8ECE-A518-A3E3-8B11AE1AD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00"/>
          <a:stretch/>
        </p:blipFill>
        <p:spPr>
          <a:xfrm>
            <a:off x="6751174" y="9913418"/>
            <a:ext cx="4698143" cy="2458702"/>
          </a:xfrm>
          <a:prstGeom prst="rect">
            <a:avLst/>
          </a:prstGeom>
        </p:spPr>
      </p:pic>
      <p:pic>
        <p:nvPicPr>
          <p:cNvPr id="24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4B84BBE5-2916-BD27-89B6-EC706AA85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8594"/>
          <a:stretch/>
        </p:blipFill>
        <p:spPr>
          <a:xfrm rot="13300980" flipV="1">
            <a:off x="6168795" y="9478577"/>
            <a:ext cx="865942" cy="704927"/>
          </a:xfrm>
          <a:prstGeom prst="rect">
            <a:avLst/>
          </a:prstGeom>
          <a:effectLst/>
        </p:spPr>
      </p:pic>
      <p:pic>
        <p:nvPicPr>
          <p:cNvPr id="25" name="Immagine 24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D1BFBD47-5522-FBCF-1FF1-14513B40E0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5" r="27084"/>
          <a:stretch/>
        </p:blipFill>
        <p:spPr>
          <a:xfrm>
            <a:off x="12413798" y="2226902"/>
            <a:ext cx="2314589" cy="2540000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8B1F4445-AEE8-BCC4-6477-FF89A22D904C}"/>
              </a:ext>
            </a:extLst>
          </p:cNvPr>
          <p:cNvGrpSpPr/>
          <p:nvPr/>
        </p:nvGrpSpPr>
        <p:grpSpPr>
          <a:xfrm>
            <a:off x="6715681" y="4280916"/>
            <a:ext cx="1783166" cy="2349822"/>
            <a:chOff x="6382678" y="4281994"/>
            <a:chExt cx="1783166" cy="2349822"/>
          </a:xfrm>
        </p:grpSpPr>
        <p:pic>
          <p:nvPicPr>
            <p:cNvPr id="3" name="Immagine 2" descr="Immagine che contiene edificio, aria aperta, skyline, paesaggio urbano&#10;&#10;Descrizione generata automaticamente">
              <a:extLst>
                <a:ext uri="{FF2B5EF4-FFF2-40B4-BE49-F238E27FC236}">
                  <a16:creationId xmlns:a16="http://schemas.microsoft.com/office/drawing/2014/main" id="{319C17EB-87E1-CD85-8997-55DA82C49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2679" y="4281994"/>
              <a:ext cx="1783165" cy="1783165"/>
            </a:xfrm>
            <a:prstGeom prst="rect">
              <a:avLst/>
            </a:prstGeom>
          </p:spPr>
        </p:pic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56030E0E-9209-6555-A0A0-EF45422A3507}"/>
                </a:ext>
              </a:extLst>
            </p:cNvPr>
            <p:cNvSpPr/>
            <p:nvPr/>
          </p:nvSpPr>
          <p:spPr>
            <a:xfrm>
              <a:off x="6382678" y="6078484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San Antonio</a:t>
              </a:r>
              <a:endParaRPr lang="it-IT" sz="2000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704DFC2-C794-8720-EE8C-9091DAC45CC6}"/>
              </a:ext>
            </a:extLst>
          </p:cNvPr>
          <p:cNvGrpSpPr/>
          <p:nvPr/>
        </p:nvGrpSpPr>
        <p:grpSpPr>
          <a:xfrm>
            <a:off x="9015517" y="4276722"/>
            <a:ext cx="1783165" cy="2336575"/>
            <a:chOff x="9414785" y="4287993"/>
            <a:chExt cx="1783165" cy="2336575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9830DD94-8410-6358-AE3E-82ECD1BE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399" r="16399"/>
            <a:stretch/>
          </p:blipFill>
          <p:spPr>
            <a:xfrm>
              <a:off x="9414796" y="4287993"/>
              <a:ext cx="1783154" cy="1771168"/>
            </a:xfrm>
            <a:prstGeom prst="rect">
              <a:avLst/>
            </a:prstGeom>
          </p:spPr>
        </p:pic>
        <p:sp>
          <p:nvSpPr>
            <p:cNvPr id="27" name="Rectangle 10">
              <a:extLst>
                <a:ext uri="{FF2B5EF4-FFF2-40B4-BE49-F238E27FC236}">
                  <a16:creationId xmlns:a16="http://schemas.microsoft.com/office/drawing/2014/main" id="{713C774F-CFE1-6804-5EB8-FFC3078D3D5B}"/>
                </a:ext>
              </a:extLst>
            </p:cNvPr>
            <p:cNvSpPr/>
            <p:nvPr/>
          </p:nvSpPr>
          <p:spPr>
            <a:xfrm>
              <a:off x="9414785" y="6071236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Philadelphia</a:t>
              </a:r>
              <a:endParaRPr lang="it-IT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52412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C7DAC2B-5B12-6161-7384-E3163647FEDB}"/>
              </a:ext>
            </a:extLst>
          </p:cNvPr>
          <p:cNvSpPr/>
          <p:nvPr/>
        </p:nvSpPr>
        <p:spPr>
          <a:xfrm>
            <a:off x="2657133" y="569594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C16843C5-294B-875C-55DE-CD924616A2E0}"/>
              </a:ext>
            </a:extLst>
          </p:cNvPr>
          <p:cNvCxnSpPr>
            <a:cxnSpLocks/>
          </p:cNvCxnSpPr>
          <p:nvPr/>
        </p:nvCxnSpPr>
        <p:spPr>
          <a:xfrm>
            <a:off x="2468317" y="6055858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7DF8A849-E788-15BF-068A-A0F24A824894}"/>
              </a:ext>
            </a:extLst>
          </p:cNvPr>
          <p:cNvCxnSpPr>
            <a:cxnSpLocks/>
          </p:cNvCxnSpPr>
          <p:nvPr/>
        </p:nvCxnSpPr>
        <p:spPr>
          <a:xfrm flipV="1">
            <a:off x="2468317" y="5060731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F19D9FAC-E833-B374-B65E-433531973371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363175" y="4452686"/>
            <a:ext cx="0" cy="95681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0">
            <a:extLst>
              <a:ext uri="{FF2B5EF4-FFF2-40B4-BE49-F238E27FC236}">
                <a16:creationId xmlns:a16="http://schemas.microsoft.com/office/drawing/2014/main" id="{01381CC1-BD12-138B-05C0-64CFFBFF902F}"/>
              </a:ext>
            </a:extLst>
          </p:cNvPr>
          <p:cNvSpPr/>
          <p:nvPr/>
        </p:nvSpPr>
        <p:spPr>
          <a:xfrm>
            <a:off x="2730335" y="3845934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SEARCH RULE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74417389-9992-A968-418B-117FD1277F99}"/>
              </a:ext>
            </a:extLst>
          </p:cNvPr>
          <p:cNvSpPr/>
          <p:nvPr/>
        </p:nvSpPr>
        <p:spPr>
          <a:xfrm>
            <a:off x="2730335" y="3353436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STOPPING RULE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magine 2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8A82835B-2BDB-2491-7183-A7246E92B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5" r="27084"/>
          <a:stretch/>
        </p:blipFill>
        <p:spPr>
          <a:xfrm>
            <a:off x="1343008" y="2226902"/>
            <a:ext cx="2314589" cy="254000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62261B1B-6D2C-DCF5-E4F2-7AD9BF2BAEE5}"/>
              </a:ext>
            </a:extLst>
          </p:cNvPr>
          <p:cNvSpPr/>
          <p:nvPr/>
        </p:nvSpPr>
        <p:spPr>
          <a:xfrm>
            <a:off x="2730334" y="2822248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4"/>
                </a:solidFill>
                <a:latin typeface="Calibri" panose="020F0502020204030204" pitchFamily="34" charset="0"/>
              </a:rPr>
              <a:t>DECISION RULE</a:t>
            </a:r>
            <a:endParaRPr lang="it-IT" sz="280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magine 10" descr="Immagine che contiene testo, menu, pasto, cibo&#10;&#10;Descrizione generata automaticamente">
            <a:extLst>
              <a:ext uri="{FF2B5EF4-FFF2-40B4-BE49-F238E27FC236}">
                <a16:creationId xmlns:a16="http://schemas.microsoft.com/office/drawing/2014/main" id="{B1FCF569-5521-7580-A2E0-FD560C7F5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3" t="2775" r="16679" b="60188"/>
          <a:stretch/>
        </p:blipFill>
        <p:spPr>
          <a:xfrm>
            <a:off x="7397455" y="2383837"/>
            <a:ext cx="3451537" cy="2540000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942B7DEC-D127-8FF9-95F0-C9BE54F3F069}"/>
              </a:ext>
            </a:extLst>
          </p:cNvPr>
          <p:cNvSpPr/>
          <p:nvPr/>
        </p:nvSpPr>
        <p:spPr>
          <a:xfrm>
            <a:off x="6490383" y="174434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One-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decision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26A019C9-1403-9813-22A3-7D31685ABB38}"/>
              </a:ext>
            </a:extLst>
          </p:cNvPr>
          <p:cNvSpPr/>
          <p:nvPr/>
        </p:nvSpPr>
        <p:spPr>
          <a:xfrm>
            <a:off x="6490382" y="4923837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Es: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minimalistic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Connettore diritto 4">
            <a:extLst>
              <a:ext uri="{FF2B5EF4-FFF2-40B4-BE49-F238E27FC236}">
                <a16:creationId xmlns:a16="http://schemas.microsoft.com/office/drawing/2014/main" id="{354FAA20-6971-AE60-2B59-F2CF087ADA6D}"/>
              </a:ext>
            </a:extLst>
          </p:cNvPr>
          <p:cNvCxnSpPr>
            <a:cxnSpLocks/>
          </p:cNvCxnSpPr>
          <p:nvPr/>
        </p:nvCxnSpPr>
        <p:spPr>
          <a:xfrm flipV="1">
            <a:off x="2546402" y="7971520"/>
            <a:ext cx="0" cy="87503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0">
            <a:extLst>
              <a:ext uri="{FF2B5EF4-FFF2-40B4-BE49-F238E27FC236}">
                <a16:creationId xmlns:a16="http://schemas.microsoft.com/office/drawing/2014/main" id="{28B4C97E-D602-991F-9A39-56B949B64BB7}"/>
              </a:ext>
            </a:extLst>
          </p:cNvPr>
          <p:cNvSpPr/>
          <p:nvPr/>
        </p:nvSpPr>
        <p:spPr>
          <a:xfrm>
            <a:off x="2412124" y="844314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we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repete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past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</a:p>
        </p:txBody>
      </p:sp>
      <p:cxnSp>
        <p:nvCxnSpPr>
          <p:cNvPr id="22" name="Connettore diritto 4">
            <a:extLst>
              <a:ext uri="{FF2B5EF4-FFF2-40B4-BE49-F238E27FC236}">
                <a16:creationId xmlns:a16="http://schemas.microsoft.com/office/drawing/2014/main" id="{B5162208-7767-C28D-7C4B-45BD1232B795}"/>
              </a:ext>
            </a:extLst>
          </p:cNvPr>
          <p:cNvCxnSpPr>
            <a:cxnSpLocks/>
          </p:cNvCxnSpPr>
          <p:nvPr/>
        </p:nvCxnSpPr>
        <p:spPr>
          <a:xfrm flipH="1">
            <a:off x="2546402" y="8846552"/>
            <a:ext cx="12530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4">
            <a:extLst>
              <a:ext uri="{FF2B5EF4-FFF2-40B4-BE49-F238E27FC236}">
                <a16:creationId xmlns:a16="http://schemas.microsoft.com/office/drawing/2014/main" id="{8CA54C70-B347-0A83-5EEA-2B26776074B5}"/>
              </a:ext>
            </a:extLst>
          </p:cNvPr>
          <p:cNvCxnSpPr>
            <a:cxnSpLocks/>
          </p:cNvCxnSpPr>
          <p:nvPr/>
        </p:nvCxnSpPr>
        <p:spPr>
          <a:xfrm flipH="1">
            <a:off x="6382679" y="8727171"/>
            <a:ext cx="806397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0">
            <a:extLst>
              <a:ext uri="{FF2B5EF4-FFF2-40B4-BE49-F238E27FC236}">
                <a16:creationId xmlns:a16="http://schemas.microsoft.com/office/drawing/2014/main" id="{2661B06E-EDDD-2C99-0570-30BE648162AC}"/>
              </a:ext>
            </a:extLst>
          </p:cNvPr>
          <p:cNvSpPr/>
          <p:nvPr/>
        </p:nvSpPr>
        <p:spPr>
          <a:xfrm>
            <a:off x="7189076" y="8418143"/>
            <a:ext cx="3208013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NO</a:t>
            </a:r>
          </a:p>
          <a:p>
            <a:pPr algn="ctr"/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EXPLORATION</a:t>
            </a:r>
          </a:p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HEURISTICS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8D5099C6-968C-D3DB-7709-AFF299411F71}"/>
              </a:ext>
            </a:extLst>
          </p:cNvPr>
          <p:cNvSpPr/>
          <p:nvPr/>
        </p:nvSpPr>
        <p:spPr>
          <a:xfrm>
            <a:off x="5367152" y="6656660"/>
            <a:ext cx="6432314" cy="1620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A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heuristic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is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a strategy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that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ignores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 part of the information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, with the goal of 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making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decisions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 more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quickly</a:t>
            </a:r>
            <a:r>
              <a:rPr lang="it-IT" sz="2000" b="1" dirty="0">
                <a:solidFill>
                  <a:srgbClr val="C00000"/>
                </a:solidFill>
                <a:effectLst/>
                <a:latin typeface="BemboMTPro"/>
              </a:rPr>
              <a:t>,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frugally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, and/or </a:t>
            </a:r>
            <a:r>
              <a:rPr lang="it-IT" sz="2000" b="1" dirty="0" err="1">
                <a:solidFill>
                  <a:srgbClr val="C00000"/>
                </a:solidFill>
                <a:effectLst/>
                <a:latin typeface="BemboMTPro"/>
              </a:rPr>
              <a:t>accurately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than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more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complex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r>
              <a:rPr lang="it-IT" sz="2000" dirty="0" err="1">
                <a:solidFill>
                  <a:srgbClr val="0C0F14"/>
                </a:solidFill>
                <a:effectLst/>
                <a:latin typeface="BemboMTPro"/>
              </a:rPr>
              <a:t>methods</a:t>
            </a:r>
            <a:r>
              <a:rPr lang="it-IT" sz="2000" dirty="0">
                <a:solidFill>
                  <a:srgbClr val="0C0F14"/>
                </a:solidFill>
                <a:effectLst/>
                <a:latin typeface="BemboMTPro"/>
              </a:rPr>
              <a:t> </a:t>
            </a:r>
            <a:endParaRPr lang="it-IT" sz="2000" dirty="0"/>
          </a:p>
        </p:txBody>
      </p:sp>
      <p:sp>
        <p:nvSpPr>
          <p:cNvPr id="26" name="Rectangle 10">
            <a:extLst>
              <a:ext uri="{FF2B5EF4-FFF2-40B4-BE49-F238E27FC236}">
                <a16:creationId xmlns:a16="http://schemas.microsoft.com/office/drawing/2014/main" id="{4A851F3B-6336-7DEE-1119-F04E28B30CB7}"/>
              </a:ext>
            </a:extLst>
          </p:cNvPr>
          <p:cNvSpPr/>
          <p:nvPr/>
        </p:nvSpPr>
        <p:spPr>
          <a:xfrm>
            <a:off x="7054450" y="9368024"/>
            <a:ext cx="3471740" cy="55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city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 more </a:t>
            </a:r>
            <a:r>
              <a:rPr lang="it-IT" sz="2000" dirty="0" err="1">
                <a:solidFill>
                  <a:srgbClr val="020200"/>
                </a:solidFill>
                <a:latin typeface="Calibri" panose="020F0502020204030204" pitchFamily="34" charset="0"/>
              </a:rPr>
              <a:t>populous</a:t>
            </a:r>
            <a:r>
              <a:rPr lang="it-IT" sz="2000" dirty="0">
                <a:solidFill>
                  <a:srgbClr val="020200"/>
                </a:solidFill>
                <a:latin typeface="Calibri" panose="020F0502020204030204" pitchFamily="34" charset="0"/>
              </a:rPr>
              <a:t>?</a:t>
            </a:r>
            <a:endParaRPr lang="it-IT" sz="2000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3D59A49B-19CC-08F9-FDBE-9E724B4D644C}"/>
              </a:ext>
            </a:extLst>
          </p:cNvPr>
          <p:cNvGrpSpPr/>
          <p:nvPr/>
        </p:nvGrpSpPr>
        <p:grpSpPr>
          <a:xfrm>
            <a:off x="6715681" y="9914279"/>
            <a:ext cx="1783166" cy="2349822"/>
            <a:chOff x="6382678" y="4281994"/>
            <a:chExt cx="1783166" cy="2349822"/>
          </a:xfrm>
        </p:grpSpPr>
        <p:pic>
          <p:nvPicPr>
            <p:cNvPr id="28" name="Immagine 27" descr="Immagine che contiene edificio, aria aperta, skyline, paesaggio urbano&#10;&#10;Descrizione generata automaticamente">
              <a:extLst>
                <a:ext uri="{FF2B5EF4-FFF2-40B4-BE49-F238E27FC236}">
                  <a16:creationId xmlns:a16="http://schemas.microsoft.com/office/drawing/2014/main" id="{DD642B4B-3501-3D90-E06E-1FD5C1C80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2679" y="4281994"/>
              <a:ext cx="1783165" cy="1783165"/>
            </a:xfrm>
            <a:prstGeom prst="rect">
              <a:avLst/>
            </a:prstGeom>
          </p:spPr>
        </p:pic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349AB7E5-6A9A-9F81-B1B9-92AA9308D09D}"/>
                </a:ext>
              </a:extLst>
            </p:cNvPr>
            <p:cNvSpPr/>
            <p:nvPr/>
          </p:nvSpPr>
          <p:spPr>
            <a:xfrm>
              <a:off x="6382678" y="6078484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San Antonio</a:t>
              </a:r>
              <a:endParaRPr lang="it-IT" sz="2000" dirty="0"/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0DBDB285-665F-AFB0-9F56-D67EA94C4551}"/>
              </a:ext>
            </a:extLst>
          </p:cNvPr>
          <p:cNvGrpSpPr/>
          <p:nvPr/>
        </p:nvGrpSpPr>
        <p:grpSpPr>
          <a:xfrm>
            <a:off x="9015517" y="9910085"/>
            <a:ext cx="1783165" cy="2336575"/>
            <a:chOff x="9414785" y="4287993"/>
            <a:chExt cx="1783165" cy="2336575"/>
          </a:xfrm>
        </p:grpSpPr>
        <p:pic>
          <p:nvPicPr>
            <p:cNvPr id="31" name="Immagine 30" descr="Immagine che contiene aria aperta, paesaggio urbano, skyline, Area metropolitana&#10;&#10;Descrizione generata automaticamente">
              <a:extLst>
                <a:ext uri="{FF2B5EF4-FFF2-40B4-BE49-F238E27FC236}">
                  <a16:creationId xmlns:a16="http://schemas.microsoft.com/office/drawing/2014/main" id="{8CC45422-EB99-9A6C-35A6-A0C2C0531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370" r="12194"/>
            <a:stretch/>
          </p:blipFill>
          <p:spPr>
            <a:xfrm>
              <a:off x="9414796" y="4287993"/>
              <a:ext cx="1783154" cy="1771168"/>
            </a:xfrm>
            <a:prstGeom prst="rect">
              <a:avLst/>
            </a:prstGeom>
          </p:spPr>
        </p:pic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1607BE60-FCE1-0C62-18B6-351800AB9AF2}"/>
                </a:ext>
              </a:extLst>
            </p:cNvPr>
            <p:cNvSpPr/>
            <p:nvPr/>
          </p:nvSpPr>
          <p:spPr>
            <a:xfrm>
              <a:off x="9414785" y="6071236"/>
              <a:ext cx="1783165" cy="553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San Diego</a:t>
              </a:r>
              <a:endParaRPr lang="it-IT" sz="2000" dirty="0"/>
            </a:p>
          </p:txBody>
        </p:sp>
      </p:grpSp>
      <p:cxnSp>
        <p:nvCxnSpPr>
          <p:cNvPr id="33" name="Connettore diritto 4">
            <a:extLst>
              <a:ext uri="{FF2B5EF4-FFF2-40B4-BE49-F238E27FC236}">
                <a16:creationId xmlns:a16="http://schemas.microsoft.com/office/drawing/2014/main" id="{EAA51859-6367-DABB-5AED-F1363A2EE52C}"/>
              </a:ext>
            </a:extLst>
          </p:cNvPr>
          <p:cNvCxnSpPr>
            <a:cxnSpLocks/>
          </p:cNvCxnSpPr>
          <p:nvPr/>
        </p:nvCxnSpPr>
        <p:spPr>
          <a:xfrm flipV="1">
            <a:off x="5032099" y="9266965"/>
            <a:ext cx="0" cy="67038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10">
            <a:extLst>
              <a:ext uri="{FF2B5EF4-FFF2-40B4-BE49-F238E27FC236}">
                <a16:creationId xmlns:a16="http://schemas.microsoft.com/office/drawing/2014/main" id="{88EE6A83-10F0-F93E-0022-1C70E06BC174}"/>
              </a:ext>
            </a:extLst>
          </p:cNvPr>
          <p:cNvSpPr/>
          <p:nvPr/>
        </p:nvSpPr>
        <p:spPr>
          <a:xfrm>
            <a:off x="2399259" y="10435823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YES </a:t>
            </a:r>
          </a:p>
          <a:p>
            <a:pPr algn="ctr"/>
            <a:r>
              <a:rPr lang="it-IT" sz="2800" b="1" u="sng" dirty="0">
                <a:solidFill>
                  <a:srgbClr val="020200"/>
                </a:solidFill>
                <a:latin typeface="Calibri" panose="020F0502020204030204" pitchFamily="34" charset="0"/>
              </a:rPr>
              <a:t>EXPLOITATION</a:t>
            </a:r>
          </a:p>
          <a:p>
            <a:pPr algn="ctr"/>
            <a:r>
              <a:rPr lang="it-IT" sz="2800" b="1" dirty="0">
                <a:solidFill>
                  <a:srgbClr val="69BA12"/>
                </a:solidFill>
                <a:latin typeface="Calibri" panose="020F0502020204030204" pitchFamily="34" charset="0"/>
              </a:rPr>
              <a:t>HABIT</a:t>
            </a:r>
            <a:endParaRPr lang="it-IT" sz="2800" dirty="0">
              <a:solidFill>
                <a:srgbClr val="69BA12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421F7E1-5218-893A-8F54-D80D3F7C21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1299" b="11299"/>
          <a:stretch/>
        </p:blipFill>
        <p:spPr>
          <a:xfrm>
            <a:off x="12859277" y="2536237"/>
            <a:ext cx="3451537" cy="2540000"/>
          </a:xfrm>
          <a:prstGeom prst="rect">
            <a:avLst/>
          </a:prstGeom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5B17AAC6-0201-B0FD-C3B8-25106CA39F18}"/>
              </a:ext>
            </a:extLst>
          </p:cNvPr>
          <p:cNvSpPr/>
          <p:nvPr/>
        </p:nvSpPr>
        <p:spPr>
          <a:xfrm>
            <a:off x="11952205" y="189674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Multiple-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cue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decision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:a16="http://schemas.microsoft.com/office/drawing/2014/main" id="{45713243-8208-C871-1FD5-1ADB8874CF52}"/>
              </a:ext>
            </a:extLst>
          </p:cNvPr>
          <p:cNvSpPr/>
          <p:nvPr/>
        </p:nvSpPr>
        <p:spPr>
          <a:xfrm>
            <a:off x="11952204" y="5076237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Es: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elimination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by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aspects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692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6" grpId="0"/>
      <p:bldP spid="14" grpId="0"/>
      <p:bldP spid="13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C7DAC2B-5B12-6161-7384-E3163647FEDB}"/>
              </a:ext>
            </a:extLst>
          </p:cNvPr>
          <p:cNvSpPr/>
          <p:nvPr/>
        </p:nvSpPr>
        <p:spPr>
          <a:xfrm>
            <a:off x="2657133" y="569594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C16843C5-294B-875C-55DE-CD924616A2E0}"/>
              </a:ext>
            </a:extLst>
          </p:cNvPr>
          <p:cNvCxnSpPr>
            <a:cxnSpLocks/>
          </p:cNvCxnSpPr>
          <p:nvPr/>
        </p:nvCxnSpPr>
        <p:spPr>
          <a:xfrm>
            <a:off x="2468317" y="6055858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7DF8A849-E788-15BF-068A-A0F24A824894}"/>
              </a:ext>
            </a:extLst>
          </p:cNvPr>
          <p:cNvCxnSpPr>
            <a:cxnSpLocks/>
          </p:cNvCxnSpPr>
          <p:nvPr/>
        </p:nvCxnSpPr>
        <p:spPr>
          <a:xfrm flipV="1">
            <a:off x="2468317" y="5060731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F19D9FAC-E833-B374-B65E-433531973371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363175" y="4452686"/>
            <a:ext cx="0" cy="95681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0">
            <a:extLst>
              <a:ext uri="{FF2B5EF4-FFF2-40B4-BE49-F238E27FC236}">
                <a16:creationId xmlns:a16="http://schemas.microsoft.com/office/drawing/2014/main" id="{01381CC1-BD12-138B-05C0-64CFFBFF902F}"/>
              </a:ext>
            </a:extLst>
          </p:cNvPr>
          <p:cNvSpPr/>
          <p:nvPr/>
        </p:nvSpPr>
        <p:spPr>
          <a:xfrm>
            <a:off x="2730335" y="3845934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SEARCH RULE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74417389-9992-A968-418B-117FD1277F99}"/>
              </a:ext>
            </a:extLst>
          </p:cNvPr>
          <p:cNvSpPr/>
          <p:nvPr/>
        </p:nvSpPr>
        <p:spPr>
          <a:xfrm>
            <a:off x="2730335" y="3353436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STOPPING RULE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magine 2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8A82835B-2BDB-2491-7183-A7246E92B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5" r="27084"/>
          <a:stretch/>
        </p:blipFill>
        <p:spPr>
          <a:xfrm>
            <a:off x="1343008" y="2226902"/>
            <a:ext cx="2314589" cy="254000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62261B1B-6D2C-DCF5-E4F2-7AD9BF2BAEE5}"/>
              </a:ext>
            </a:extLst>
          </p:cNvPr>
          <p:cNvSpPr/>
          <p:nvPr/>
        </p:nvSpPr>
        <p:spPr>
          <a:xfrm>
            <a:off x="2730334" y="2822248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4"/>
                </a:solidFill>
                <a:latin typeface="Calibri" panose="020F0502020204030204" pitchFamily="34" charset="0"/>
              </a:rPr>
              <a:t>DECISION RULE</a:t>
            </a:r>
            <a:endParaRPr lang="it-IT" sz="280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1FCF569-5521-7580-A2E0-FD560C7F51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99" b="11299"/>
          <a:stretch/>
        </p:blipFill>
        <p:spPr>
          <a:xfrm>
            <a:off x="7397455" y="2383837"/>
            <a:ext cx="3451537" cy="2540000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942B7DEC-D127-8FF9-95F0-C9BE54F3F069}"/>
              </a:ext>
            </a:extLst>
          </p:cNvPr>
          <p:cNvSpPr/>
          <p:nvPr/>
        </p:nvSpPr>
        <p:spPr>
          <a:xfrm>
            <a:off x="6490383" y="174434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Multiple-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cue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decision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26A019C9-1403-9813-22A3-7D31685ABB38}"/>
              </a:ext>
            </a:extLst>
          </p:cNvPr>
          <p:cNvSpPr/>
          <p:nvPr/>
        </p:nvSpPr>
        <p:spPr>
          <a:xfrm>
            <a:off x="6490382" y="4923837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Es: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elimination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by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aspects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magine 9" descr="Immagine che contiene testo, menu, pasto, cibo&#10;&#10;Descrizione generata automaticamente">
            <a:extLst>
              <a:ext uri="{FF2B5EF4-FFF2-40B4-BE49-F238E27FC236}">
                <a16:creationId xmlns:a16="http://schemas.microsoft.com/office/drawing/2014/main" id="{BBDFB0FD-4543-1252-B7E6-7586A7BAA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3" t="2775" r="16679" b="60188"/>
          <a:stretch/>
        </p:blipFill>
        <p:spPr>
          <a:xfrm>
            <a:off x="13036257" y="2536237"/>
            <a:ext cx="3451537" cy="254000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6192D5B2-AE5D-3A8E-37AF-9C433181506F}"/>
              </a:ext>
            </a:extLst>
          </p:cNvPr>
          <p:cNvSpPr/>
          <p:nvPr/>
        </p:nvSpPr>
        <p:spPr>
          <a:xfrm>
            <a:off x="12129185" y="189674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One-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decision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C4F0D81E-1D5D-50B3-05E2-6CEFC26D36FC}"/>
              </a:ext>
            </a:extLst>
          </p:cNvPr>
          <p:cNvSpPr/>
          <p:nvPr/>
        </p:nvSpPr>
        <p:spPr>
          <a:xfrm>
            <a:off x="12129184" y="5076237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Es: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minimalistic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C2DF9E1-986E-B0EC-1FA2-9143BBC962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763" r="13763"/>
          <a:stretch/>
        </p:blipFill>
        <p:spPr>
          <a:xfrm>
            <a:off x="13331225" y="2536237"/>
            <a:ext cx="3451537" cy="2540000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29B76FF9-3D7B-148A-B3F9-463DE5E2CF5B}"/>
              </a:ext>
            </a:extLst>
          </p:cNvPr>
          <p:cNvSpPr/>
          <p:nvPr/>
        </p:nvSpPr>
        <p:spPr>
          <a:xfrm>
            <a:off x="12424153" y="189674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Sequential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search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067D77E6-FC16-8EDC-1076-939DD1EA4E36}"/>
              </a:ext>
            </a:extLst>
          </p:cNvPr>
          <p:cNvSpPr/>
          <p:nvPr/>
        </p:nvSpPr>
        <p:spPr>
          <a:xfrm>
            <a:off x="12424152" y="5076237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Es: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satisficing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strategy 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56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C7DAC2B-5B12-6161-7384-E3163647FEDB}"/>
              </a:ext>
            </a:extLst>
          </p:cNvPr>
          <p:cNvSpPr/>
          <p:nvPr/>
        </p:nvSpPr>
        <p:spPr>
          <a:xfrm>
            <a:off x="2657133" y="569594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C16843C5-294B-875C-55DE-CD924616A2E0}"/>
              </a:ext>
            </a:extLst>
          </p:cNvPr>
          <p:cNvCxnSpPr>
            <a:cxnSpLocks/>
          </p:cNvCxnSpPr>
          <p:nvPr/>
        </p:nvCxnSpPr>
        <p:spPr>
          <a:xfrm>
            <a:off x="2468317" y="6055858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7DF8A849-E788-15BF-068A-A0F24A824894}"/>
              </a:ext>
            </a:extLst>
          </p:cNvPr>
          <p:cNvCxnSpPr>
            <a:cxnSpLocks/>
          </p:cNvCxnSpPr>
          <p:nvPr/>
        </p:nvCxnSpPr>
        <p:spPr>
          <a:xfrm flipV="1">
            <a:off x="2468317" y="5060731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F19D9FAC-E833-B374-B65E-433531973371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5363175" y="4452686"/>
            <a:ext cx="0" cy="95681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0">
            <a:extLst>
              <a:ext uri="{FF2B5EF4-FFF2-40B4-BE49-F238E27FC236}">
                <a16:creationId xmlns:a16="http://schemas.microsoft.com/office/drawing/2014/main" id="{01381CC1-BD12-138B-05C0-64CFFBFF902F}"/>
              </a:ext>
            </a:extLst>
          </p:cNvPr>
          <p:cNvSpPr/>
          <p:nvPr/>
        </p:nvSpPr>
        <p:spPr>
          <a:xfrm>
            <a:off x="2730335" y="3845934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SEARCH RULE</a:t>
            </a:r>
            <a:endParaRPr lang="it-IT" sz="28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74417389-9992-A968-418B-117FD1277F99}"/>
              </a:ext>
            </a:extLst>
          </p:cNvPr>
          <p:cNvSpPr/>
          <p:nvPr/>
        </p:nvSpPr>
        <p:spPr>
          <a:xfrm>
            <a:off x="2730335" y="3353436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STOPPING RULE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magine 2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8A82835B-2BDB-2491-7183-A7246E92B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5" r="27084"/>
          <a:stretch/>
        </p:blipFill>
        <p:spPr>
          <a:xfrm>
            <a:off x="1343008" y="2226902"/>
            <a:ext cx="2314589" cy="254000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62261B1B-6D2C-DCF5-E4F2-7AD9BF2BAEE5}"/>
              </a:ext>
            </a:extLst>
          </p:cNvPr>
          <p:cNvSpPr/>
          <p:nvPr/>
        </p:nvSpPr>
        <p:spPr>
          <a:xfrm>
            <a:off x="2730334" y="2822248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4"/>
                </a:solidFill>
                <a:latin typeface="Calibri" panose="020F0502020204030204" pitchFamily="34" charset="0"/>
              </a:rPr>
              <a:t>DECISION RULE</a:t>
            </a:r>
            <a:endParaRPr lang="it-IT" sz="280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1FCF569-5521-7580-A2E0-FD560C7F51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63" r="13763"/>
          <a:stretch/>
        </p:blipFill>
        <p:spPr>
          <a:xfrm>
            <a:off x="7397455" y="2383837"/>
            <a:ext cx="3451537" cy="2540000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942B7DEC-D127-8FF9-95F0-C9BE54F3F069}"/>
              </a:ext>
            </a:extLst>
          </p:cNvPr>
          <p:cNvSpPr/>
          <p:nvPr/>
        </p:nvSpPr>
        <p:spPr>
          <a:xfrm>
            <a:off x="6490383" y="174434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Sequential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search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26A019C9-1403-9813-22A3-7D31685ABB38}"/>
              </a:ext>
            </a:extLst>
          </p:cNvPr>
          <p:cNvSpPr/>
          <p:nvPr/>
        </p:nvSpPr>
        <p:spPr>
          <a:xfrm>
            <a:off x="6490382" y="4923837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Es: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satisficing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strategy 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F8EED95-6AD4-4F06-8349-09FD0B3C32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99" b="11299"/>
          <a:stretch/>
        </p:blipFill>
        <p:spPr>
          <a:xfrm>
            <a:off x="13036257" y="2536237"/>
            <a:ext cx="3451537" cy="254000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EDBE5AD2-8266-2BD5-F671-21735C847B24}"/>
              </a:ext>
            </a:extLst>
          </p:cNvPr>
          <p:cNvSpPr/>
          <p:nvPr/>
        </p:nvSpPr>
        <p:spPr>
          <a:xfrm>
            <a:off x="12129185" y="189674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Multiple-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cue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decision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B4709E35-AF11-B973-42B8-C1AC0ED231C2}"/>
              </a:ext>
            </a:extLst>
          </p:cNvPr>
          <p:cNvSpPr/>
          <p:nvPr/>
        </p:nvSpPr>
        <p:spPr>
          <a:xfrm>
            <a:off x="12129184" y="5076237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Es: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elimination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by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aspects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B74CE55B-DD51-1C9E-E357-CCB936FA0CE0}"/>
              </a:ext>
            </a:extLst>
          </p:cNvPr>
          <p:cNvSpPr/>
          <p:nvPr/>
        </p:nvSpPr>
        <p:spPr>
          <a:xfrm>
            <a:off x="12538927" y="145804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service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goal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F0E9D5AB-9749-AB7B-C83D-FB0FCE31E2D1}"/>
              </a:ext>
            </a:extLst>
          </p:cNvPr>
          <p:cNvSpPr/>
          <p:nvPr/>
        </p:nvSpPr>
        <p:spPr>
          <a:xfrm>
            <a:off x="15282497" y="5728634"/>
            <a:ext cx="3888824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environment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24" name="Connettore diritto 4">
            <a:extLst>
              <a:ext uri="{FF2B5EF4-FFF2-40B4-BE49-F238E27FC236}">
                <a16:creationId xmlns:a16="http://schemas.microsoft.com/office/drawing/2014/main" id="{D5833459-C6E7-2148-B774-1E9A40F872B3}"/>
              </a:ext>
            </a:extLst>
          </p:cNvPr>
          <p:cNvCxnSpPr>
            <a:cxnSpLocks/>
            <a:stCxn id="22" idx="1"/>
          </p:cNvCxnSpPr>
          <p:nvPr/>
        </p:nvCxnSpPr>
        <p:spPr>
          <a:xfrm flipV="1">
            <a:off x="12538927" y="1751871"/>
            <a:ext cx="1804138" cy="95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4">
            <a:extLst>
              <a:ext uri="{FF2B5EF4-FFF2-40B4-BE49-F238E27FC236}">
                <a16:creationId xmlns:a16="http://schemas.microsoft.com/office/drawing/2014/main" id="{82B43B75-9DF3-FFCF-5223-18C172DABA53}"/>
              </a:ext>
            </a:extLst>
          </p:cNvPr>
          <p:cNvCxnSpPr>
            <a:cxnSpLocks/>
            <a:stCxn id="22" idx="1"/>
          </p:cNvCxnSpPr>
          <p:nvPr/>
        </p:nvCxnSpPr>
        <p:spPr>
          <a:xfrm>
            <a:off x="12538927" y="1761418"/>
            <a:ext cx="0" cy="810253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4">
            <a:extLst>
              <a:ext uri="{FF2B5EF4-FFF2-40B4-BE49-F238E27FC236}">
                <a16:creationId xmlns:a16="http://schemas.microsoft.com/office/drawing/2014/main" id="{47BE6E6E-E541-C5F2-786E-B8BCD04AEFD4}"/>
              </a:ext>
            </a:extLst>
          </p:cNvPr>
          <p:cNvCxnSpPr>
            <a:cxnSpLocks/>
          </p:cNvCxnSpPr>
          <p:nvPr/>
        </p:nvCxnSpPr>
        <p:spPr>
          <a:xfrm>
            <a:off x="15276876" y="6055858"/>
            <a:ext cx="968563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4">
            <a:extLst>
              <a:ext uri="{FF2B5EF4-FFF2-40B4-BE49-F238E27FC236}">
                <a16:creationId xmlns:a16="http://schemas.microsoft.com/office/drawing/2014/main" id="{71551851-8F5F-E013-7FF8-09106E2DA308}"/>
              </a:ext>
            </a:extLst>
          </p:cNvPr>
          <p:cNvCxnSpPr>
            <a:cxnSpLocks/>
          </p:cNvCxnSpPr>
          <p:nvPr/>
        </p:nvCxnSpPr>
        <p:spPr>
          <a:xfrm flipV="1">
            <a:off x="15276876" y="5060731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magine 27" descr="Immagine che contiene persona, Viso umano, dessert, Spuntino&#10;&#10;Descrizione generata automaticamente">
            <a:extLst>
              <a:ext uri="{FF2B5EF4-FFF2-40B4-BE49-F238E27FC236}">
                <a16:creationId xmlns:a16="http://schemas.microsoft.com/office/drawing/2014/main" id="{7EA611CE-9B16-4102-4361-5EA4039EF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2619" y="2270132"/>
            <a:ext cx="2128329" cy="2708782"/>
          </a:xfrm>
          <a:prstGeom prst="rect">
            <a:avLst/>
          </a:prstGeom>
        </p:spPr>
      </p:pic>
      <p:pic>
        <p:nvPicPr>
          <p:cNvPr id="29" name="Immagine 28" descr="Immagine che contiene arredo, Fast food, tavolo, sgabello&#10;&#10;Descrizione generata automaticamente">
            <a:extLst>
              <a:ext uri="{FF2B5EF4-FFF2-40B4-BE49-F238E27FC236}">
                <a16:creationId xmlns:a16="http://schemas.microsoft.com/office/drawing/2014/main" id="{714C80B9-F4DD-52F0-CF81-EACBE147A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103"/>
          <a:stretch/>
        </p:blipFill>
        <p:spPr>
          <a:xfrm>
            <a:off x="16232878" y="3204199"/>
            <a:ext cx="2669028" cy="23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20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0B3B4B93-2C45-ECE0-4A6A-4D3C7B61FDC7}"/>
              </a:ext>
            </a:extLst>
          </p:cNvPr>
          <p:cNvCxnSpPr>
            <a:cxnSpLocks/>
          </p:cNvCxnSpPr>
          <p:nvPr/>
        </p:nvCxnSpPr>
        <p:spPr>
          <a:xfrm>
            <a:off x="-12232" y="3381924"/>
            <a:ext cx="98671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0">
            <a:extLst>
              <a:ext uri="{FF2B5EF4-FFF2-40B4-BE49-F238E27FC236}">
                <a16:creationId xmlns:a16="http://schemas.microsoft.com/office/drawing/2014/main" id="{9BB8336B-70D5-AE12-2D8F-E630655EDDF4}"/>
              </a:ext>
            </a:extLst>
          </p:cNvPr>
          <p:cNvSpPr/>
          <p:nvPr/>
        </p:nvSpPr>
        <p:spPr>
          <a:xfrm>
            <a:off x="-86437" y="1448495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740001"/>
                </a:solidFill>
                <a:latin typeface="Calibri" panose="020F0502020204030204" pitchFamily="34" charset="0"/>
              </a:rPr>
              <a:t>selection</a:t>
            </a:r>
            <a:r>
              <a:rPr lang="it-IT" sz="2800" b="1" dirty="0">
                <a:solidFill>
                  <a:srgbClr val="740001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DF16-4EE6-0E3B-21B0-E7C089651F95}"/>
              </a:ext>
            </a:extLst>
          </p:cNvPr>
          <p:cNvSpPr/>
          <p:nvPr/>
        </p:nvSpPr>
        <p:spPr>
          <a:xfrm>
            <a:off x="1875295" y="300718"/>
            <a:ext cx="8431078" cy="839865"/>
          </a:xfrm>
          <a:prstGeom prst="rect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69BA1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755721-379E-8E00-57B9-9D8DF34C9839}"/>
              </a:ext>
            </a:extLst>
          </p:cNvPr>
          <p:cNvSpPr/>
          <p:nvPr/>
        </p:nvSpPr>
        <p:spPr>
          <a:xfrm>
            <a:off x="0" y="334588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69BA12"/>
                </a:solidFill>
                <a:latin typeface="Calibri" panose="020F0502020204030204" pitchFamily="34" charset="0"/>
                <a:cs typeface="Champagne &amp; Limousines"/>
              </a:rPr>
              <a:t>ANY DECISION IS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7C7DAC2B-5B12-6161-7384-E3163647FEDB}"/>
              </a:ext>
            </a:extLst>
          </p:cNvPr>
          <p:cNvSpPr/>
          <p:nvPr/>
        </p:nvSpPr>
        <p:spPr>
          <a:xfrm>
            <a:off x="2657133" y="5695940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The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application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89FC384-F0EC-4043-974F-80188153B9E5}"/>
              </a:ext>
            </a:extLst>
          </p:cNvPr>
          <p:cNvSpPr/>
          <p:nvPr/>
        </p:nvSpPr>
        <p:spPr>
          <a:xfrm>
            <a:off x="5400703" y="1458042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service </a:t>
            </a:r>
          </a:p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of a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goal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19B46F-7929-DA56-35B4-AD3F094DF176}"/>
              </a:ext>
            </a:extLst>
          </p:cNvPr>
          <p:cNvSpPr/>
          <p:nvPr/>
        </p:nvSpPr>
        <p:spPr>
          <a:xfrm>
            <a:off x="8144273" y="5728634"/>
            <a:ext cx="3888824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In a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environment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B1747820-19F7-A538-86B1-C9BD436C2F51}"/>
              </a:ext>
            </a:extLst>
          </p:cNvPr>
          <p:cNvCxnSpPr>
            <a:cxnSpLocks/>
          </p:cNvCxnSpPr>
          <p:nvPr/>
        </p:nvCxnSpPr>
        <p:spPr>
          <a:xfrm flipV="1">
            <a:off x="974481" y="1761418"/>
            <a:ext cx="0" cy="1620506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4">
            <a:extLst>
              <a:ext uri="{FF2B5EF4-FFF2-40B4-BE49-F238E27FC236}">
                <a16:creationId xmlns:a16="http://schemas.microsoft.com/office/drawing/2014/main" id="{C16843C5-294B-875C-55DE-CD924616A2E0}"/>
              </a:ext>
            </a:extLst>
          </p:cNvPr>
          <p:cNvCxnSpPr>
            <a:cxnSpLocks/>
          </p:cNvCxnSpPr>
          <p:nvPr/>
        </p:nvCxnSpPr>
        <p:spPr>
          <a:xfrm>
            <a:off x="2468317" y="6055858"/>
            <a:ext cx="155189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4">
            <a:extLst>
              <a:ext uri="{FF2B5EF4-FFF2-40B4-BE49-F238E27FC236}">
                <a16:creationId xmlns:a16="http://schemas.microsoft.com/office/drawing/2014/main" id="{7DF8A849-E788-15BF-068A-A0F24A824894}"/>
              </a:ext>
            </a:extLst>
          </p:cNvPr>
          <p:cNvCxnSpPr>
            <a:cxnSpLocks/>
          </p:cNvCxnSpPr>
          <p:nvPr/>
        </p:nvCxnSpPr>
        <p:spPr>
          <a:xfrm flipV="1">
            <a:off x="2468317" y="5060731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4">
            <a:extLst>
              <a:ext uri="{FF2B5EF4-FFF2-40B4-BE49-F238E27FC236}">
                <a16:creationId xmlns:a16="http://schemas.microsoft.com/office/drawing/2014/main" id="{6F8CEE51-CD89-A8AE-A7C3-E8AE65C81A30}"/>
              </a:ext>
            </a:extLst>
          </p:cNvPr>
          <p:cNvCxnSpPr>
            <a:cxnSpLocks/>
            <a:stCxn id="10" idx="1"/>
          </p:cNvCxnSpPr>
          <p:nvPr/>
        </p:nvCxnSpPr>
        <p:spPr>
          <a:xfrm flipV="1">
            <a:off x="5400703" y="1751871"/>
            <a:ext cx="1804138" cy="954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4">
            <a:extLst>
              <a:ext uri="{FF2B5EF4-FFF2-40B4-BE49-F238E27FC236}">
                <a16:creationId xmlns:a16="http://schemas.microsoft.com/office/drawing/2014/main" id="{A6BE148E-44F7-4806-1796-90BCD8861042}"/>
              </a:ext>
            </a:extLst>
          </p:cNvPr>
          <p:cNvCxnSpPr>
            <a:cxnSpLocks/>
          </p:cNvCxnSpPr>
          <p:nvPr/>
        </p:nvCxnSpPr>
        <p:spPr>
          <a:xfrm>
            <a:off x="1002936" y="1742324"/>
            <a:ext cx="49478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4">
            <a:extLst>
              <a:ext uri="{FF2B5EF4-FFF2-40B4-BE49-F238E27FC236}">
                <a16:creationId xmlns:a16="http://schemas.microsoft.com/office/drawing/2014/main" id="{1828AC86-BC02-5983-A10B-DE186B9691A5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5400703" y="1761418"/>
            <a:ext cx="0" cy="810253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4">
            <a:extLst>
              <a:ext uri="{FF2B5EF4-FFF2-40B4-BE49-F238E27FC236}">
                <a16:creationId xmlns:a16="http://schemas.microsoft.com/office/drawing/2014/main" id="{02966FAA-3C0A-04DA-63A1-ED17C52B9761}"/>
              </a:ext>
            </a:extLst>
          </p:cNvPr>
          <p:cNvCxnSpPr>
            <a:cxnSpLocks/>
          </p:cNvCxnSpPr>
          <p:nvPr/>
        </p:nvCxnSpPr>
        <p:spPr>
          <a:xfrm>
            <a:off x="8138652" y="6055858"/>
            <a:ext cx="968563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4">
            <a:extLst>
              <a:ext uri="{FF2B5EF4-FFF2-40B4-BE49-F238E27FC236}">
                <a16:creationId xmlns:a16="http://schemas.microsoft.com/office/drawing/2014/main" id="{1BDAA32E-1C6F-0BA2-7554-4768222C42C7}"/>
              </a:ext>
            </a:extLst>
          </p:cNvPr>
          <p:cNvCxnSpPr>
            <a:cxnSpLocks/>
          </p:cNvCxnSpPr>
          <p:nvPr/>
        </p:nvCxnSpPr>
        <p:spPr>
          <a:xfrm flipV="1">
            <a:off x="8138652" y="5060731"/>
            <a:ext cx="0" cy="995127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Immagine che contiene cartone animato, portafotografie, Viso umano, interno&#10;&#10;Descrizione generata automaticamente">
            <a:extLst>
              <a:ext uri="{FF2B5EF4-FFF2-40B4-BE49-F238E27FC236}">
                <a16:creationId xmlns:a16="http://schemas.microsoft.com/office/drawing/2014/main" id="{4D6B6469-246B-90DE-CBA3-3A9EFA6E8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4" t="8784" r="12968" b="22175"/>
          <a:stretch/>
        </p:blipFill>
        <p:spPr>
          <a:xfrm>
            <a:off x="3873437" y="3192816"/>
            <a:ext cx="2669028" cy="2187028"/>
          </a:xfrm>
          <a:prstGeom prst="rect">
            <a:avLst/>
          </a:prstGeom>
        </p:spPr>
      </p:pic>
      <p:pic>
        <p:nvPicPr>
          <p:cNvPr id="3" name="Immagine 2" descr="Immagine che contiene persona, vestiti, cibo, interno&#10;&#10;Descrizione generata automaticamente">
            <a:extLst>
              <a:ext uri="{FF2B5EF4-FFF2-40B4-BE49-F238E27FC236}">
                <a16:creationId xmlns:a16="http://schemas.microsoft.com/office/drawing/2014/main" id="{E2890084-0FDA-8725-CC40-E0B2128B0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5" r="27084"/>
          <a:stretch/>
        </p:blipFill>
        <p:spPr>
          <a:xfrm>
            <a:off x="1343008" y="2226902"/>
            <a:ext cx="2314589" cy="2540000"/>
          </a:xfrm>
          <a:prstGeom prst="rect">
            <a:avLst/>
          </a:prstGeom>
        </p:spPr>
      </p:pic>
      <p:pic>
        <p:nvPicPr>
          <p:cNvPr id="6" name="Immagine 5" descr="Immagine che contiene persona, Viso umano, dessert, Spuntino&#10;&#10;Descrizione generata automaticamente">
            <a:extLst>
              <a:ext uri="{FF2B5EF4-FFF2-40B4-BE49-F238E27FC236}">
                <a16:creationId xmlns:a16="http://schemas.microsoft.com/office/drawing/2014/main" id="{B7CD717D-3D1F-B836-4730-45A531683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395" y="2270132"/>
            <a:ext cx="2128329" cy="2708782"/>
          </a:xfrm>
          <a:prstGeom prst="rect">
            <a:avLst/>
          </a:prstGeom>
        </p:spPr>
      </p:pic>
      <p:pic>
        <p:nvPicPr>
          <p:cNvPr id="13" name="Immagine 12" descr="Immagine che contiene arredo, Fast food, tavolo, sgabello&#10;&#10;Descrizione generata automaticamente">
            <a:extLst>
              <a:ext uri="{FF2B5EF4-FFF2-40B4-BE49-F238E27FC236}">
                <a16:creationId xmlns:a16="http://schemas.microsoft.com/office/drawing/2014/main" id="{891746E4-7DA8-6D21-380D-0FED834C5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103"/>
          <a:stretch/>
        </p:blipFill>
        <p:spPr>
          <a:xfrm>
            <a:off x="9094654" y="3204199"/>
            <a:ext cx="2669028" cy="2360823"/>
          </a:xfrm>
          <a:prstGeom prst="rect">
            <a:avLst/>
          </a:prstGeom>
        </p:spPr>
      </p:pic>
      <p:cxnSp>
        <p:nvCxnSpPr>
          <p:cNvPr id="14" name="Connettore diritto 4">
            <a:extLst>
              <a:ext uri="{FF2B5EF4-FFF2-40B4-BE49-F238E27FC236}">
                <a16:creationId xmlns:a16="http://schemas.microsoft.com/office/drawing/2014/main" id="{EF833A86-6420-F736-18E3-A2CFCDD4CBD4}"/>
              </a:ext>
            </a:extLst>
          </p:cNvPr>
          <p:cNvCxnSpPr>
            <a:cxnSpLocks/>
          </p:cNvCxnSpPr>
          <p:nvPr/>
        </p:nvCxnSpPr>
        <p:spPr>
          <a:xfrm>
            <a:off x="9984582" y="1742324"/>
            <a:ext cx="2207418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4">
            <a:extLst>
              <a:ext uri="{FF2B5EF4-FFF2-40B4-BE49-F238E27FC236}">
                <a16:creationId xmlns:a16="http://schemas.microsoft.com/office/drawing/2014/main" id="{A94D551D-5717-84CE-E4D7-416B1B0CB228}"/>
              </a:ext>
            </a:extLst>
          </p:cNvPr>
          <p:cNvCxnSpPr>
            <a:cxnSpLocks/>
          </p:cNvCxnSpPr>
          <p:nvPr/>
        </p:nvCxnSpPr>
        <p:spPr>
          <a:xfrm>
            <a:off x="9984582" y="1742324"/>
            <a:ext cx="0" cy="130996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8CB3684E-15AC-22DA-0110-70FCB9ECE0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63" r="13763"/>
          <a:stretch/>
        </p:blipFill>
        <p:spPr>
          <a:xfrm>
            <a:off x="7397455" y="7870239"/>
            <a:ext cx="3451537" cy="2540000"/>
          </a:xfrm>
          <a:prstGeom prst="rect">
            <a:avLst/>
          </a:prstGeom>
        </p:spPr>
      </p:pic>
      <p:sp>
        <p:nvSpPr>
          <p:cNvPr id="20" name="Rectangle 10">
            <a:extLst>
              <a:ext uri="{FF2B5EF4-FFF2-40B4-BE49-F238E27FC236}">
                <a16:creationId xmlns:a16="http://schemas.microsoft.com/office/drawing/2014/main" id="{86035160-BC76-7775-1761-0943CEC27D74}"/>
              </a:ext>
            </a:extLst>
          </p:cNvPr>
          <p:cNvSpPr/>
          <p:nvPr/>
        </p:nvSpPr>
        <p:spPr>
          <a:xfrm>
            <a:off x="6490383" y="7230747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Sequential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search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heuristic</a:t>
            </a:r>
            <a:endParaRPr lang="it-IT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A85F049B-F211-F1BA-F0EF-1DDB712FDC6A}"/>
              </a:ext>
            </a:extLst>
          </p:cNvPr>
          <p:cNvSpPr/>
          <p:nvPr/>
        </p:nvSpPr>
        <p:spPr>
          <a:xfrm>
            <a:off x="6490382" y="10410239"/>
            <a:ext cx="5265679" cy="606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Es: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satisficing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strategy </a:t>
            </a:r>
            <a:endParaRPr lang="it-IT" sz="28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23" name="Connettore diritto 4">
            <a:extLst>
              <a:ext uri="{FF2B5EF4-FFF2-40B4-BE49-F238E27FC236}">
                <a16:creationId xmlns:a16="http://schemas.microsoft.com/office/drawing/2014/main" id="{3F7E6FD8-A88A-B2CF-8ED3-8A18F584CAFD}"/>
              </a:ext>
            </a:extLst>
          </p:cNvPr>
          <p:cNvCxnSpPr>
            <a:cxnSpLocks/>
          </p:cNvCxnSpPr>
          <p:nvPr/>
        </p:nvCxnSpPr>
        <p:spPr>
          <a:xfrm>
            <a:off x="12538927" y="7247820"/>
            <a:ext cx="0" cy="810253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1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including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cases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30CB5C2-F3D8-C2E8-D5DA-DC89ED543D53}"/>
              </a:ext>
            </a:extLst>
          </p:cNvPr>
          <p:cNvSpPr/>
          <p:nvPr/>
        </p:nvSpPr>
        <p:spPr>
          <a:xfrm>
            <a:off x="6326164" y="-4564362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05825"/>
      </p:ext>
    </p:extLst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including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cases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30CB5C2-F3D8-C2E8-D5DA-DC89ED543D53}"/>
              </a:ext>
            </a:extLst>
          </p:cNvPr>
          <p:cNvSpPr/>
          <p:nvPr/>
        </p:nvSpPr>
        <p:spPr>
          <a:xfrm>
            <a:off x="6326164" y="-4564362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052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32CAABD2-933A-A35E-3D96-EE71FBFFBDAD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E014A03-8D1E-6EB3-78B6-6B837EF65A0C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BAB4E0C4-BBB9-CE94-8AA2-A64E0FCEC268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002904BB-EA70-951B-98B6-DA4CF2B3843F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E43C4607-6D4E-D136-1267-952B324CD212}"/>
              </a:ext>
            </a:extLst>
          </p:cNvPr>
          <p:cNvGrpSpPr/>
          <p:nvPr/>
        </p:nvGrpSpPr>
        <p:grpSpPr>
          <a:xfrm>
            <a:off x="2907198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5C5AD5D9-CB18-F9FA-95DB-F550D98A4FF4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23D86CB4-1CA9-565C-680A-4BAD33A0C7ED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700" dirty="0">
                    <a:latin typeface="Calibri" panose="020F0502020204030204" pitchFamily="34" charset="0"/>
                  </a:rPr>
                  <a:t>competence and performance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2F91E100-3CAC-551F-0022-789B080034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4683B9B4-BE94-AE23-6A70-78BB1418D007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12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including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cases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30CB5C2-F3D8-C2E8-D5DA-DC89ED543D53}"/>
              </a:ext>
            </a:extLst>
          </p:cNvPr>
          <p:cNvSpPr/>
          <p:nvPr/>
        </p:nvSpPr>
        <p:spPr>
          <a:xfrm>
            <a:off x="6326164" y="-4564362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4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including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cases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30CB5C2-F3D8-C2E8-D5DA-DC89ED543D53}"/>
              </a:ext>
            </a:extLst>
          </p:cNvPr>
          <p:cNvSpPr/>
          <p:nvPr/>
        </p:nvSpPr>
        <p:spPr>
          <a:xfrm>
            <a:off x="6326164" y="-4564362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22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including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cases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which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30CB5C2-F3D8-C2E8-D5DA-DC89ED543D53}"/>
              </a:ext>
            </a:extLst>
          </p:cNvPr>
          <p:cNvSpPr/>
          <p:nvPr/>
        </p:nvSpPr>
        <p:spPr>
          <a:xfrm>
            <a:off x="6326164" y="-4564362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13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including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cases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in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which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30CB5C2-F3D8-C2E8-D5DA-DC89ED543D53}"/>
              </a:ext>
            </a:extLst>
          </p:cNvPr>
          <p:cNvSpPr/>
          <p:nvPr/>
        </p:nvSpPr>
        <p:spPr>
          <a:xfrm>
            <a:off x="6326164" y="-4564362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2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including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cases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in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which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57A4B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57A4B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30CB5C2-F3D8-C2E8-D5DA-DC89ED543D53}"/>
              </a:ext>
            </a:extLst>
          </p:cNvPr>
          <p:cNvSpPr/>
          <p:nvPr/>
        </p:nvSpPr>
        <p:spPr>
          <a:xfrm>
            <a:off x="6326164" y="-4564362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50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7081726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including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cases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6E7A6632-C1C0-2EA1-0458-56B8216C5ECE}"/>
              </a:ext>
            </a:extLst>
          </p:cNvPr>
          <p:cNvSpPr/>
          <p:nvPr/>
        </p:nvSpPr>
        <p:spPr>
          <a:xfrm>
            <a:off x="6326164" y="1183299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8F4B4AE6-5A58-3A07-5A4D-26CABC54E0BC}"/>
              </a:ext>
            </a:extLst>
          </p:cNvPr>
          <p:cNvSpPr/>
          <p:nvPr/>
        </p:nvSpPr>
        <p:spPr>
          <a:xfrm>
            <a:off x="5901648" y="5889013"/>
            <a:ext cx="6114709" cy="772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THE STRATEGY SELECTION PROBLEM</a:t>
            </a:r>
          </a:p>
          <a:p>
            <a:pPr algn="ctr"/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&amp; ERROR TENDENCIES </a:t>
            </a:r>
            <a:endParaRPr lang="it-IT" sz="20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7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0">
            <a:extLst>
              <a:ext uri="{FF2B5EF4-FFF2-40B4-BE49-F238E27FC236}">
                <a16:creationId xmlns:a16="http://schemas.microsoft.com/office/drawing/2014/main" id="{6E7A6632-C1C0-2EA1-0458-56B8216C5ECE}"/>
              </a:ext>
            </a:extLst>
          </p:cNvPr>
          <p:cNvSpPr/>
          <p:nvPr/>
        </p:nvSpPr>
        <p:spPr>
          <a:xfrm>
            <a:off x="6326164" y="-4662338"/>
            <a:ext cx="5265679" cy="439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Asking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b="1" dirty="0" err="1">
                <a:solidFill>
                  <a:srgbClr val="020200"/>
                </a:solidFill>
                <a:latin typeface="Calibri" panose="020F0502020204030204" pitchFamily="34" charset="0"/>
              </a:rPr>
              <a:t>why-questions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regarding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again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: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AutoNum type="arabicParenR"/>
            </a:pP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an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agent’s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works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well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in a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given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fit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within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the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environment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00B050"/>
                </a:solidFill>
                <a:latin typeface="Calibri" panose="020F0502020204030204" pitchFamily="34" charset="0"/>
              </a:rPr>
              <a:t>structure</a:t>
            </a:r>
            <a:r>
              <a:rPr lang="it-IT" sz="2200" b="1" dirty="0">
                <a:solidFill>
                  <a:srgbClr val="00B050"/>
                </a:solidFill>
                <a:latin typeface="Calibri" panose="020F0502020204030204" pitchFamily="34" charset="0"/>
              </a:rPr>
              <a:t>? </a:t>
            </a:r>
          </a:p>
          <a:p>
            <a:pPr marL="457200" indent="-457200">
              <a:buAutoNum type="arabicParenR"/>
            </a:pPr>
            <a:endParaRPr lang="it-IT" sz="22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AutoNum type="arabicParenR"/>
            </a:pP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When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decision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-making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runs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contrary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what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might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be </a:t>
            </a:r>
            <a:r>
              <a:rPr lang="it-IT" sz="2200" dirty="0" err="1">
                <a:solidFill>
                  <a:srgbClr val="020200"/>
                </a:solidFill>
                <a:latin typeface="Calibri" panose="020F0502020204030204" pitchFamily="34" charset="0"/>
              </a:rPr>
              <a:t>expected</a:t>
            </a:r>
            <a:r>
              <a:rPr lang="it-IT" sz="22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how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has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it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evolved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to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occur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in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that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 err="1">
                <a:solidFill>
                  <a:srgbClr val="941651"/>
                </a:solidFill>
                <a:latin typeface="Calibri" panose="020F0502020204030204" pitchFamily="34" charset="0"/>
              </a:rPr>
              <a:t>context</a:t>
            </a:r>
            <a:r>
              <a:rPr lang="it-IT" sz="2200" b="1" dirty="0">
                <a:solidFill>
                  <a:srgbClr val="941651"/>
                </a:solidFill>
                <a:latin typeface="Calibri" panose="020F0502020204030204" pitchFamily="34" charset="0"/>
              </a:rPr>
              <a:t>? </a:t>
            </a: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  <a:p>
            <a:pPr algn="ctr"/>
            <a:endParaRPr lang="it-IT" sz="2800" dirty="0">
              <a:solidFill>
                <a:srgbClr val="0202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8F4B4AE6-5A58-3A07-5A4D-26CABC54E0BC}"/>
              </a:ext>
            </a:extLst>
          </p:cNvPr>
          <p:cNvSpPr/>
          <p:nvPr/>
        </p:nvSpPr>
        <p:spPr>
          <a:xfrm>
            <a:off x="5901648" y="1088405"/>
            <a:ext cx="6114709" cy="77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THE STRATEGY SELECTION PROBLEM</a:t>
            </a:r>
          </a:p>
          <a:p>
            <a:pPr algn="ctr"/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&amp; ERROR TENDENCIES </a:t>
            </a:r>
            <a:endParaRPr lang="it-IT" sz="20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4F1D62B2-987D-7604-6D51-5FBC000CEF33}"/>
              </a:ext>
            </a:extLst>
          </p:cNvPr>
          <p:cNvGrpSpPr/>
          <p:nvPr/>
        </p:nvGrpSpPr>
        <p:grpSpPr>
          <a:xfrm>
            <a:off x="6096000" y="2103377"/>
            <a:ext cx="5941148" cy="2893998"/>
            <a:chOff x="6096000" y="2103377"/>
            <a:chExt cx="5941148" cy="2893998"/>
          </a:xfrm>
        </p:grpSpPr>
        <p:pic>
          <p:nvPicPr>
            <p:cNvPr id="6" name="Immagine 5" descr="Immagine che contiene testo, scatola, faraglioni, legno&#10;&#10;Descrizione generata automaticamente">
              <a:extLst>
                <a:ext uri="{FF2B5EF4-FFF2-40B4-BE49-F238E27FC236}">
                  <a16:creationId xmlns:a16="http://schemas.microsoft.com/office/drawing/2014/main" id="{C8C2B59B-B765-45AD-AF71-F8426FA23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2103377"/>
              <a:ext cx="3332223" cy="2221482"/>
            </a:xfrm>
            <a:prstGeom prst="rect">
              <a:avLst/>
            </a:prstGeom>
          </p:spPr>
        </p:pic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C2683E9A-F0F9-88C6-9C4C-3EB11E696BB7}"/>
                </a:ext>
              </a:extLst>
            </p:cNvPr>
            <p:cNvSpPr/>
            <p:nvPr/>
          </p:nvSpPr>
          <p:spPr>
            <a:xfrm>
              <a:off x="9476947" y="2281174"/>
              <a:ext cx="2560201" cy="2716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t-IT" sz="2800" dirty="0" err="1">
                  <a:solidFill>
                    <a:schemeClr val="accent5"/>
                  </a:solidFill>
                  <a:latin typeface="Calibri" panose="020F0502020204030204" pitchFamily="34" charset="0"/>
                </a:rPr>
                <a:t>Sour</a:t>
              </a:r>
              <a:r>
                <a:rPr lang="it-IT" sz="2800" dirty="0">
                  <a:solidFill>
                    <a:schemeClr val="accent5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accent5"/>
                  </a:solidFill>
                  <a:latin typeface="Calibri" panose="020F0502020204030204" pitchFamily="34" charset="0"/>
                </a:rPr>
                <a:t>grapes</a:t>
              </a:r>
              <a:endParaRPr lang="it-IT" sz="2800" dirty="0">
                <a:solidFill>
                  <a:schemeClr val="accent5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(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underestimating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the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value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of a positive-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but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-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unlikely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scenario)</a:t>
              </a:r>
            </a:p>
            <a:p>
              <a:pPr algn="ctr"/>
              <a:endParaRPr lang="it-IT" sz="2800" dirty="0">
                <a:solidFill>
                  <a:srgbClr val="0202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F42001A4-1D1E-2DBE-C758-BF510BD0E848}"/>
              </a:ext>
            </a:extLst>
          </p:cNvPr>
          <p:cNvGrpSpPr/>
          <p:nvPr/>
        </p:nvGrpSpPr>
        <p:grpSpPr>
          <a:xfrm>
            <a:off x="5517650" y="3879742"/>
            <a:ext cx="6498706" cy="2858646"/>
            <a:chOff x="5517650" y="3879742"/>
            <a:chExt cx="6498706" cy="2858646"/>
          </a:xfrm>
        </p:grpSpPr>
        <p:pic>
          <p:nvPicPr>
            <p:cNvPr id="11" name="Immagine 10" descr="Immagine che contiene persona, unghia/chiodo, dito, pelle&#10;&#10;Descrizione generata automaticamente">
              <a:extLst>
                <a:ext uri="{FF2B5EF4-FFF2-40B4-BE49-F238E27FC236}">
                  <a16:creationId xmlns:a16="http://schemas.microsoft.com/office/drawing/2014/main" id="{818F2D4A-C90B-CA61-F17D-23A2CAF88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10121" y="3879742"/>
              <a:ext cx="3606235" cy="2395382"/>
            </a:xfrm>
            <a:prstGeom prst="rect">
              <a:avLst/>
            </a:prstGeom>
          </p:spPr>
        </p:pic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61565348-D842-2674-3F6F-69C03942FA41}"/>
                </a:ext>
              </a:extLst>
            </p:cNvPr>
            <p:cNvSpPr/>
            <p:nvPr/>
          </p:nvSpPr>
          <p:spPr>
            <a:xfrm>
              <a:off x="5517650" y="4462596"/>
              <a:ext cx="2999109" cy="2275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t-IT" sz="2800" dirty="0" err="1">
                  <a:solidFill>
                    <a:schemeClr val="accent6"/>
                  </a:solidFill>
                  <a:latin typeface="Calibri" panose="020F0502020204030204" pitchFamily="34" charset="0"/>
                </a:rPr>
                <a:t>Fear-driven</a:t>
              </a:r>
              <a:r>
                <a:rPr lang="it-IT" sz="2800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accent6"/>
                  </a:solidFill>
                  <a:latin typeface="Calibri" panose="020F0502020204030204" pitchFamily="34" charset="0"/>
                </a:rPr>
                <a:t>inferences</a:t>
              </a:r>
              <a:endParaRPr lang="it-IT" sz="2800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(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overstimating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the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probability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of an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unlikely-but-costly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scenario)</a:t>
              </a:r>
            </a:p>
          </p:txBody>
        </p:sp>
      </p:grp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1843C9BD-774A-D64F-C6E2-19AB4F5B70D3}"/>
              </a:ext>
            </a:extLst>
          </p:cNvPr>
          <p:cNvSpPr/>
          <p:nvPr/>
        </p:nvSpPr>
        <p:spPr>
          <a:xfrm>
            <a:off x="5834617" y="7081726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including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cases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45315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5456673E-4566-DA74-63B6-A9B5C80A9C0F}"/>
              </a:ext>
            </a:extLst>
          </p:cNvPr>
          <p:cNvCxnSpPr>
            <a:cxnSpLocks/>
          </p:cNvCxnSpPr>
          <p:nvPr/>
        </p:nvCxnSpPr>
        <p:spPr>
          <a:xfrm>
            <a:off x="-1075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4">
            <a:extLst>
              <a:ext uri="{FF2B5EF4-FFF2-40B4-BE49-F238E27FC236}">
                <a16:creationId xmlns:a16="http://schemas.microsoft.com/office/drawing/2014/main" id="{6E0A8CF1-BE77-3218-DA71-BC66F15AADC3}"/>
              </a:ext>
            </a:extLst>
          </p:cNvPr>
          <p:cNvCxnSpPr>
            <a:cxnSpLocks/>
          </p:cNvCxnSpPr>
          <p:nvPr/>
        </p:nvCxnSpPr>
        <p:spPr>
          <a:xfrm>
            <a:off x="5624287" y="1742324"/>
            <a:ext cx="830564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 descr="Immagine che contiene schizzo, arte, illustrazione, primate&#10;&#10;Descrizione generata automaticamente">
            <a:extLst>
              <a:ext uri="{FF2B5EF4-FFF2-40B4-BE49-F238E27FC236}">
                <a16:creationId xmlns:a16="http://schemas.microsoft.com/office/drawing/2014/main" id="{4C66BB06-AB49-4022-3AC6-76D0332C1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9" y="488726"/>
            <a:ext cx="4792048" cy="5786398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B8795A3C-709B-BB34-C4FE-9F727F2375EA}"/>
              </a:ext>
            </a:extLst>
          </p:cNvPr>
          <p:cNvSpPr/>
          <p:nvPr/>
        </p:nvSpPr>
        <p:spPr>
          <a:xfrm>
            <a:off x="5834617" y="1432033"/>
            <a:ext cx="5737149" cy="3993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Ecological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52A51"/>
                </a:solidFill>
                <a:latin typeface="Calibri" panose="020F0502020204030204" pitchFamily="34" charset="0"/>
              </a:rPr>
              <a:t>rationality</a:t>
            </a:r>
            <a:r>
              <a:rPr lang="it-IT" sz="2800" b="1" dirty="0">
                <a:solidFill>
                  <a:srgbClr val="952A51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can be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conceptualized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study of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how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individuals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and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species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are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adapted</a:t>
            </a:r>
            <a:r>
              <a:rPr lang="it-IT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chemeClr val="accent2"/>
                </a:solidFill>
                <a:latin typeface="Calibri" panose="020F0502020204030204" pitchFamily="34" charset="0"/>
              </a:rPr>
              <a:t>identify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and 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take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advantage</a:t>
            </a:r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opportunities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past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behavior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</a:rPr>
              <a:t> can be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b="1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to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achieve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their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goals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present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contexts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,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including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cases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in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which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the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exploited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behavior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020200"/>
                </a:solidFill>
                <a:latin typeface="Calibri" panose="020F0502020204030204" pitchFamily="34" charset="0"/>
              </a:rPr>
              <a:t>is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 a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strategic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approach</a:t>
            </a:r>
            <a:r>
              <a:rPr lang="it-IT" sz="2800" b="1" dirty="0">
                <a:solidFill>
                  <a:srgbClr val="4FACDD"/>
                </a:solidFill>
                <a:latin typeface="Calibri" panose="020F0502020204030204" pitchFamily="34" charset="0"/>
              </a:rPr>
              <a:t> to </a:t>
            </a:r>
            <a:r>
              <a:rPr lang="it-IT" sz="2800" b="1" dirty="0" err="1">
                <a:solidFill>
                  <a:srgbClr val="4FACDD"/>
                </a:solidFill>
                <a:latin typeface="Calibri" panose="020F0502020204030204" pitchFamily="34" charset="0"/>
              </a:rPr>
              <a:t>exploration</a:t>
            </a:r>
            <a:r>
              <a:rPr lang="it-IT" sz="2800" dirty="0">
                <a:solidFill>
                  <a:srgbClr val="020200"/>
                </a:solidFill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CE6311AE-2D74-B4FF-0A77-594CA97EC127}"/>
              </a:ext>
            </a:extLst>
          </p:cNvPr>
          <p:cNvSpPr/>
          <p:nvPr/>
        </p:nvSpPr>
        <p:spPr>
          <a:xfrm>
            <a:off x="5834617" y="5425967"/>
            <a:ext cx="5753925" cy="102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But...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what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remains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irrationality</a:t>
            </a:r>
            <a:r>
              <a:rPr lang="it-IT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?</a:t>
            </a:r>
            <a:endParaRPr lang="it-IT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528B8FC0-3DBF-9379-210E-2298C25C0F4F}"/>
              </a:ext>
            </a:extLst>
          </p:cNvPr>
          <p:cNvCxnSpPr>
            <a:cxnSpLocks/>
          </p:cNvCxnSpPr>
          <p:nvPr/>
        </p:nvCxnSpPr>
        <p:spPr>
          <a:xfrm flipH="1">
            <a:off x="10986359" y="1741392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0">
            <a:extLst>
              <a:ext uri="{FF2B5EF4-FFF2-40B4-BE49-F238E27FC236}">
                <a16:creationId xmlns:a16="http://schemas.microsoft.com/office/drawing/2014/main" id="{629AE639-3927-060D-658F-5AFF41585086}"/>
              </a:ext>
            </a:extLst>
          </p:cNvPr>
          <p:cNvSpPr/>
          <p:nvPr/>
        </p:nvSpPr>
        <p:spPr>
          <a:xfrm>
            <a:off x="5901648" y="6981209"/>
            <a:ext cx="6114709" cy="77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THE STRATEGY SELECTION PROBLEM</a:t>
            </a:r>
          </a:p>
          <a:p>
            <a:pPr algn="ctr"/>
            <a:r>
              <a:rPr lang="it-IT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&amp; ERROR TENDENCIES </a:t>
            </a:r>
            <a:endParaRPr lang="it-IT" sz="20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D5249EB-94D6-B1AE-AB2B-8D6CF3B37CC2}"/>
              </a:ext>
            </a:extLst>
          </p:cNvPr>
          <p:cNvGrpSpPr/>
          <p:nvPr/>
        </p:nvGrpSpPr>
        <p:grpSpPr>
          <a:xfrm>
            <a:off x="6096000" y="7996181"/>
            <a:ext cx="5941148" cy="2893998"/>
            <a:chOff x="6096000" y="2103377"/>
            <a:chExt cx="5941148" cy="2893998"/>
          </a:xfrm>
        </p:grpSpPr>
        <p:pic>
          <p:nvPicPr>
            <p:cNvPr id="6" name="Immagine 5" descr="Immagine che contiene testo, scatola, faraglioni, legno&#10;&#10;Descrizione generata automaticamente">
              <a:extLst>
                <a:ext uri="{FF2B5EF4-FFF2-40B4-BE49-F238E27FC236}">
                  <a16:creationId xmlns:a16="http://schemas.microsoft.com/office/drawing/2014/main" id="{609CD38E-9E11-3C91-50F8-B7DCD3BD5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2103377"/>
              <a:ext cx="3332223" cy="222148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4A318A-8527-EA0D-7D38-7BAD1C7A1464}"/>
                </a:ext>
              </a:extLst>
            </p:cNvPr>
            <p:cNvSpPr/>
            <p:nvPr/>
          </p:nvSpPr>
          <p:spPr>
            <a:xfrm>
              <a:off x="9476947" y="2281174"/>
              <a:ext cx="2560201" cy="27162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t-IT" sz="2800" dirty="0" err="1">
                  <a:solidFill>
                    <a:schemeClr val="accent5"/>
                  </a:solidFill>
                  <a:latin typeface="Calibri" panose="020F0502020204030204" pitchFamily="34" charset="0"/>
                </a:rPr>
                <a:t>Sour</a:t>
              </a:r>
              <a:r>
                <a:rPr lang="it-IT" sz="2800" dirty="0">
                  <a:solidFill>
                    <a:schemeClr val="accent5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accent5"/>
                  </a:solidFill>
                  <a:latin typeface="Calibri" panose="020F0502020204030204" pitchFamily="34" charset="0"/>
                </a:rPr>
                <a:t>grapes</a:t>
              </a:r>
              <a:endParaRPr lang="it-IT" sz="2800" dirty="0">
                <a:solidFill>
                  <a:schemeClr val="accent5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(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underestimating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the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value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of a positive-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but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-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unlikely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scenario)</a:t>
              </a:r>
            </a:p>
            <a:p>
              <a:pPr algn="ctr"/>
              <a:endParaRPr lang="it-IT" sz="2800" dirty="0">
                <a:solidFill>
                  <a:srgbClr val="0202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DC45B53-0867-49D7-3168-7524FF07984E}"/>
              </a:ext>
            </a:extLst>
          </p:cNvPr>
          <p:cNvGrpSpPr/>
          <p:nvPr/>
        </p:nvGrpSpPr>
        <p:grpSpPr>
          <a:xfrm>
            <a:off x="5517650" y="9772546"/>
            <a:ext cx="6498706" cy="2858646"/>
            <a:chOff x="5517650" y="3879742"/>
            <a:chExt cx="6498706" cy="2858646"/>
          </a:xfrm>
        </p:grpSpPr>
        <p:pic>
          <p:nvPicPr>
            <p:cNvPr id="13" name="Immagine 12" descr="Immagine che contiene persona, unghia/chiodo, dito, pelle&#10;&#10;Descrizione generata automaticamente">
              <a:extLst>
                <a:ext uri="{FF2B5EF4-FFF2-40B4-BE49-F238E27FC236}">
                  <a16:creationId xmlns:a16="http://schemas.microsoft.com/office/drawing/2014/main" id="{A271E90B-B696-36E0-1695-49D801195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10121" y="3879742"/>
              <a:ext cx="3606235" cy="2395382"/>
            </a:xfrm>
            <a:prstGeom prst="rect">
              <a:avLst/>
            </a:prstGeom>
          </p:spPr>
        </p:pic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18BAB705-AA64-359D-4E85-AC65445B8805}"/>
                </a:ext>
              </a:extLst>
            </p:cNvPr>
            <p:cNvSpPr/>
            <p:nvPr/>
          </p:nvSpPr>
          <p:spPr>
            <a:xfrm>
              <a:off x="5517650" y="4462596"/>
              <a:ext cx="2999109" cy="22757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it-IT" sz="2800" dirty="0" err="1">
                  <a:solidFill>
                    <a:schemeClr val="accent6"/>
                  </a:solidFill>
                  <a:latin typeface="Calibri" panose="020F0502020204030204" pitchFamily="34" charset="0"/>
                </a:rPr>
                <a:t>Fear-driven</a:t>
              </a:r>
              <a:r>
                <a:rPr lang="it-IT" sz="2800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 </a:t>
              </a:r>
              <a:r>
                <a:rPr lang="it-IT" sz="2800" dirty="0" err="1">
                  <a:solidFill>
                    <a:schemeClr val="accent6"/>
                  </a:solidFill>
                  <a:latin typeface="Calibri" panose="020F0502020204030204" pitchFamily="34" charset="0"/>
                </a:rPr>
                <a:t>inferences</a:t>
              </a:r>
              <a:endParaRPr lang="it-IT" sz="2800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  <a:p>
              <a:pPr algn="ctr"/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(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overstimating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the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probability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of an </a:t>
              </a:r>
              <a:r>
                <a:rPr lang="it-IT" sz="2000" dirty="0" err="1">
                  <a:solidFill>
                    <a:srgbClr val="020200"/>
                  </a:solidFill>
                  <a:latin typeface="Calibri" panose="020F0502020204030204" pitchFamily="34" charset="0"/>
                </a:rPr>
                <a:t>unlikely-but-costly</a:t>
              </a:r>
              <a:r>
                <a:rPr lang="it-IT" sz="2000" dirty="0">
                  <a:solidFill>
                    <a:srgbClr val="020200"/>
                  </a:solidFill>
                  <a:latin typeface="Calibri" panose="020F0502020204030204" pitchFamily="34" charset="0"/>
                </a:rPr>
                <a:t> scenario)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4783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7CBBF94B-233F-611D-F665-FB92F77F1105}"/>
              </a:ext>
            </a:extLst>
          </p:cNvPr>
          <p:cNvCxnSpPr>
            <a:cxnSpLocks/>
          </p:cNvCxnSpPr>
          <p:nvPr/>
        </p:nvCxnSpPr>
        <p:spPr>
          <a:xfrm flipH="1">
            <a:off x="-10207" y="173064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EC66C718-55EB-FB1B-6756-0933D3630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227" r="28227"/>
          <a:stretch/>
        </p:blipFill>
        <p:spPr>
          <a:xfrm>
            <a:off x="1215103" y="11322"/>
            <a:ext cx="5185249" cy="6846678"/>
          </a:xfrm>
          <a:prstGeom prst="rect">
            <a:avLst/>
          </a:prstGeom>
        </p:spPr>
      </p:pic>
      <p:cxnSp>
        <p:nvCxnSpPr>
          <p:cNvPr id="11" name="Connettore diritto 4">
            <a:extLst>
              <a:ext uri="{FF2B5EF4-FFF2-40B4-BE49-F238E27FC236}">
                <a16:creationId xmlns:a16="http://schemas.microsoft.com/office/drawing/2014/main" id="{C5330C00-C883-A6A4-555A-1CCFE7539A1F}"/>
              </a:ext>
            </a:extLst>
          </p:cNvPr>
          <p:cNvCxnSpPr>
            <a:cxnSpLocks/>
          </p:cNvCxnSpPr>
          <p:nvPr/>
        </p:nvCxnSpPr>
        <p:spPr>
          <a:xfrm flipH="1">
            <a:off x="10986359" y="6019485"/>
            <a:ext cx="1225310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o 2">
            <a:extLst>
              <a:ext uri="{FF2B5EF4-FFF2-40B4-BE49-F238E27FC236}">
                <a16:creationId xmlns:a16="http://schemas.microsoft.com/office/drawing/2014/main" id="{97EF08B9-63A5-0BE3-5310-9762024279F4}"/>
              </a:ext>
            </a:extLst>
          </p:cNvPr>
          <p:cNvGrpSpPr/>
          <p:nvPr/>
        </p:nvGrpSpPr>
        <p:grpSpPr>
          <a:xfrm>
            <a:off x="6095998" y="26555"/>
            <a:ext cx="5057094" cy="7439076"/>
            <a:chOff x="6742796" y="558230"/>
            <a:chExt cx="3804699" cy="579738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49EF900-37FE-1449-0B64-782AB1895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742796" y="558230"/>
              <a:ext cx="3804699" cy="5335720"/>
            </a:xfrm>
            <a:prstGeom prst="rect">
              <a:avLst/>
            </a:prstGeom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7978C5AC-163B-C232-615E-1250074CC2DC}"/>
                </a:ext>
              </a:extLst>
            </p:cNvPr>
            <p:cNvSpPr txBox="1"/>
            <p:nvPr/>
          </p:nvSpPr>
          <p:spPr>
            <a:xfrm>
              <a:off x="8600989" y="5893950"/>
              <a:ext cx="184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it-IT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048203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5C3BD9D-3F23-497D-9C56-C3CD8316D4C1}"/>
              </a:ext>
            </a:extLst>
          </p:cNvPr>
          <p:cNvSpPr txBox="1"/>
          <p:nvPr/>
        </p:nvSpPr>
        <p:spPr>
          <a:xfrm>
            <a:off x="572119" y="4588164"/>
            <a:ext cx="11636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Next time: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Irrationality</a:t>
            </a:r>
            <a:r>
              <a:rPr lang="it-IT" sz="4000" dirty="0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 and </a:t>
            </a:r>
            <a:r>
              <a:rPr lang="it-IT" sz="4000" dirty="0" err="1">
                <a:solidFill>
                  <a:srgbClr val="2E4057"/>
                </a:solidFill>
                <a:latin typeface="Calibri" panose="020F0502020204030204" pitchFamily="34" charset="0"/>
                <a:ea typeface="Cooper Hewitt" pitchFamily="2" charset="77"/>
              </a:rPr>
              <a:t>ignorance</a:t>
            </a:r>
            <a:endParaRPr lang="it-IT" sz="4000" dirty="0">
              <a:solidFill>
                <a:srgbClr val="2E4057"/>
              </a:solidFill>
              <a:latin typeface="Calibri" panose="020F0502020204030204" pitchFamily="34" charset="0"/>
              <a:ea typeface="Cooper Hewitt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5E3532-A3ED-9E41-B780-930835DB8492}"/>
              </a:ext>
            </a:extLst>
          </p:cNvPr>
          <p:cNvSpPr/>
          <p:nvPr/>
        </p:nvSpPr>
        <p:spPr>
          <a:xfrm>
            <a:off x="509214" y="5296050"/>
            <a:ext cx="113526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000" indent="-457200" algn="just"/>
            <a:r>
              <a:rPr lang="en-US" dirty="0" err="1">
                <a:latin typeface="Calibri" panose="020F0502020204030204" pitchFamily="34" charset="0"/>
              </a:rPr>
              <a:t>Labinaz</a:t>
            </a:r>
            <a:r>
              <a:rPr lang="en-US" dirty="0">
                <a:latin typeface="Calibri" panose="020F0502020204030204" pitchFamily="34" charset="0"/>
              </a:rPr>
              <a:t>, Paolo. 2020. ‘In What Sense (If Any) Can Rationality Be Said to Be Universal?’ In Rational Animals. Seven Essays on Reason’s Field of Application, edited by G. Grimaldi and M. Parise, 75–104. Urbino: </a:t>
            </a:r>
            <a:r>
              <a:rPr lang="en-US" dirty="0" err="1">
                <a:latin typeface="Calibri" panose="020F0502020204030204" pitchFamily="34" charset="0"/>
              </a:rPr>
              <a:t>Isonomia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Epistemologica</a:t>
            </a:r>
            <a:r>
              <a:rPr lang="en-US" dirty="0">
                <a:latin typeface="Calibri" panose="020F0502020204030204" pitchFamily="34" charset="0"/>
              </a:rPr>
              <a:t>.</a:t>
            </a:r>
          </a:p>
          <a:p>
            <a:pPr marL="540000" indent="-457200" algn="just"/>
            <a:r>
              <a:rPr lang="en-US" dirty="0">
                <a:latin typeface="Calibri" panose="020F0502020204030204" pitchFamily="34" charset="0"/>
              </a:rPr>
              <a:t>Nordli, Samuel A., and Peter M. Todd. 2021. ‘Ecological Rationality: Bounded Rationality in an Evolutionary Light’. In Routledge Handbook of Bounded Rationality, edited by R. </a:t>
            </a:r>
            <a:r>
              <a:rPr lang="en-US" dirty="0" err="1">
                <a:latin typeface="Calibri" panose="020F0502020204030204" pitchFamily="34" charset="0"/>
              </a:rPr>
              <a:t>Viale</a:t>
            </a:r>
            <a:r>
              <a:rPr lang="en-US" dirty="0">
                <a:latin typeface="Calibri" panose="020F0502020204030204" pitchFamily="34" charset="0"/>
              </a:rPr>
              <a:t>, 313–23. Abingdon, Oxon ; New York, NY: Routledge. </a:t>
            </a:r>
          </a:p>
        </p:txBody>
      </p:sp>
      <p:cxnSp>
        <p:nvCxnSpPr>
          <p:cNvPr id="3" name="Connettore diritto 4">
            <a:extLst>
              <a:ext uri="{FF2B5EF4-FFF2-40B4-BE49-F238E27FC236}">
                <a16:creationId xmlns:a16="http://schemas.microsoft.com/office/drawing/2014/main" id="{297033C8-468A-1313-90E6-1254A38C4E53}"/>
              </a:ext>
            </a:extLst>
          </p:cNvPr>
          <p:cNvCxnSpPr>
            <a:cxnSpLocks/>
          </p:cNvCxnSpPr>
          <p:nvPr/>
        </p:nvCxnSpPr>
        <p:spPr>
          <a:xfrm flipH="1">
            <a:off x="572119" y="5261548"/>
            <a:ext cx="11289701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4">
            <a:extLst>
              <a:ext uri="{FF2B5EF4-FFF2-40B4-BE49-F238E27FC236}">
                <a16:creationId xmlns:a16="http://schemas.microsoft.com/office/drawing/2014/main" id="{F8FC39DE-D791-D902-6BE5-9BB0DB1FE38B}"/>
              </a:ext>
            </a:extLst>
          </p:cNvPr>
          <p:cNvCxnSpPr>
            <a:cxnSpLocks/>
          </p:cNvCxnSpPr>
          <p:nvPr/>
        </p:nvCxnSpPr>
        <p:spPr>
          <a:xfrm>
            <a:off x="11893272" y="5261548"/>
            <a:ext cx="0" cy="1622049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ttore diritto 4">
            <a:extLst>
              <a:ext uri="{FF2B5EF4-FFF2-40B4-BE49-F238E27FC236}">
                <a16:creationId xmlns:a16="http://schemas.microsoft.com/office/drawing/2014/main" id="{66F3A55D-277C-8F7F-870B-82C07611F53D}"/>
              </a:ext>
            </a:extLst>
          </p:cNvPr>
          <p:cNvCxnSpPr>
            <a:cxnSpLocks/>
          </p:cNvCxnSpPr>
          <p:nvPr/>
        </p:nvCxnSpPr>
        <p:spPr>
          <a:xfrm>
            <a:off x="-19703" y="6019481"/>
            <a:ext cx="59182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C73D997D-AB57-7E2A-CDDC-39B56C19D7D1}"/>
              </a:ext>
            </a:extLst>
          </p:cNvPr>
          <p:cNvCxnSpPr>
            <a:cxnSpLocks/>
          </p:cNvCxnSpPr>
          <p:nvPr/>
        </p:nvCxnSpPr>
        <p:spPr>
          <a:xfrm flipV="1">
            <a:off x="572119" y="5261548"/>
            <a:ext cx="0" cy="757614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>
            <a:extLst>
              <a:ext uri="{FF2B5EF4-FFF2-40B4-BE49-F238E27FC236}">
                <a16:creationId xmlns:a16="http://schemas.microsoft.com/office/drawing/2014/main" id="{BD6967C4-C8D4-7ACC-FADD-60E8E4776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71" r="18671"/>
          <a:stretch/>
        </p:blipFill>
        <p:spPr>
          <a:xfrm rot="16200000">
            <a:off x="2346395" y="-5257595"/>
            <a:ext cx="7479501" cy="122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815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73D23-88EB-792A-8318-5D0017844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1DBAB42A-1C10-601C-AB8A-2783A795E926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3AFBA6A-B5F1-BE76-9A1E-B96375DB5EB0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3C1CCA0B-095B-79C9-46A2-0665F98F3E27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F39B2EEC-B6A8-4745-69C4-4F7171455CD7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9E457A01-1A56-0983-128C-63B3BBF0C760}"/>
              </a:ext>
            </a:extLst>
          </p:cNvPr>
          <p:cNvGrpSpPr/>
          <p:nvPr/>
        </p:nvGrpSpPr>
        <p:grpSpPr>
          <a:xfrm>
            <a:off x="2907198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E4332034-669B-D4EB-2C2F-55472665F6DB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E306007D-E47D-84AF-8B77-5DD7F60D1891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700" dirty="0">
                    <a:latin typeface="Calibri" panose="020F0502020204030204" pitchFamily="34" charset="0"/>
                  </a:rPr>
                  <a:t>competence and performance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F92AEE9D-10A2-A2BC-E29C-7B5A99D8D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DEC88243-9DE7-102A-A71B-1BF6B8DBBC5A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3389E0B7-FCD2-DFDB-FD55-F07C9522CB80}"/>
              </a:ext>
            </a:extLst>
          </p:cNvPr>
          <p:cNvGrpSpPr/>
          <p:nvPr/>
        </p:nvGrpSpPr>
        <p:grpSpPr>
          <a:xfrm>
            <a:off x="7052820" y="47851"/>
            <a:ext cx="3324643" cy="2987733"/>
            <a:chOff x="7052820" y="47851"/>
            <a:chExt cx="3324643" cy="2987733"/>
          </a:xfrm>
        </p:grpSpPr>
        <p:pic>
          <p:nvPicPr>
            <p:cNvPr id="9" name="Immagine 8" descr="Immagine che contiene vestiti, cartone animato, design, illustrazione&#10;&#10;Descrizione generata automaticamente con attendibilità media">
              <a:extLst>
                <a:ext uri="{FF2B5EF4-FFF2-40B4-BE49-F238E27FC236}">
                  <a16:creationId xmlns:a16="http://schemas.microsoft.com/office/drawing/2014/main" id="{C3D568CF-0935-2506-6344-8F55D2EA8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81" r="19126"/>
            <a:stretch/>
          </p:blipFill>
          <p:spPr>
            <a:xfrm>
              <a:off x="7052820" y="47851"/>
              <a:ext cx="3324643" cy="2987733"/>
            </a:xfrm>
            <a:prstGeom prst="rect">
              <a:avLst/>
            </a:prstGeom>
          </p:spPr>
        </p:pic>
        <p:sp>
          <p:nvSpPr>
            <p:cNvPr id="6" name="TextBox 24">
              <a:extLst>
                <a:ext uri="{FF2B5EF4-FFF2-40B4-BE49-F238E27FC236}">
                  <a16:creationId xmlns:a16="http://schemas.microsoft.com/office/drawing/2014/main" id="{10D7AF8C-A6B7-1846-361C-5C310B840DBA}"/>
                </a:ext>
              </a:extLst>
            </p:cNvPr>
            <p:cNvSpPr txBox="1"/>
            <p:nvPr/>
          </p:nvSpPr>
          <p:spPr>
            <a:xfrm>
              <a:off x="7443960" y="2059130"/>
              <a:ext cx="2542364" cy="892552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b="1" dirty="0" err="1">
                  <a:solidFill>
                    <a:schemeClr val="bg1"/>
                  </a:solidFill>
                  <a:latin typeface="Calibri Light" panose="020F0302020204030204" pitchFamily="34" charset="0"/>
                  <a:ea typeface="CooperHewitt-LightItalic" pitchFamily="2" charset="77"/>
                </a:rPr>
                <a:t>language</a:t>
              </a:r>
              <a:endParaRPr lang="it-IT" sz="2800" b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endParaRPr>
            </a:p>
            <a:p>
              <a:pPr algn="ctr"/>
              <a:r>
                <a:rPr lang="it-IT" sz="2200" b="1" dirty="0">
                  <a:solidFill>
                    <a:schemeClr val="bg1"/>
                  </a:solidFill>
                  <a:latin typeface="Calibri Light" panose="020F0302020204030204" pitchFamily="34" charset="0"/>
                  <a:ea typeface="CooperHewitt-LightItalic" pitchFamily="2" charset="77"/>
                </a:rPr>
                <a:t>(Chomsky, 1965)</a:t>
              </a:r>
            </a:p>
          </p:txBody>
        </p:sp>
      </p:grpSp>
      <p:sp>
        <p:nvSpPr>
          <p:cNvPr id="7" name="Left Brace 25">
            <a:extLst>
              <a:ext uri="{FF2B5EF4-FFF2-40B4-BE49-F238E27FC236}">
                <a16:creationId xmlns:a16="http://schemas.microsoft.com/office/drawing/2014/main" id="{50A785D6-CB2D-F3A8-43E4-AE53BB6C89F5}"/>
              </a:ext>
            </a:extLst>
          </p:cNvPr>
          <p:cNvSpPr/>
          <p:nvPr/>
        </p:nvSpPr>
        <p:spPr>
          <a:xfrm rot="5400000" flipV="1">
            <a:off x="8423567" y="2019524"/>
            <a:ext cx="583151" cy="2759520"/>
          </a:xfrm>
          <a:prstGeom prst="leftBrace">
            <a:avLst>
              <a:gd name="adj1" fmla="val 51263"/>
              <a:gd name="adj2" fmla="val 50000"/>
            </a:avLst>
          </a:prstGeom>
          <a:ln w="76200" cap="rnd">
            <a:solidFill>
              <a:srgbClr val="C00000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2DB1DF6-9081-5AB5-D4B3-7274493787FD}"/>
              </a:ext>
            </a:extLst>
          </p:cNvPr>
          <p:cNvGrpSpPr/>
          <p:nvPr/>
        </p:nvGrpSpPr>
        <p:grpSpPr>
          <a:xfrm>
            <a:off x="6050116" y="3884502"/>
            <a:ext cx="2019655" cy="2786213"/>
            <a:chOff x="6050116" y="3884502"/>
            <a:chExt cx="2019655" cy="2786213"/>
          </a:xfrm>
        </p:grpSpPr>
        <p:sp>
          <p:nvSpPr>
            <p:cNvPr id="2" name="TextBox 21">
              <a:extLst>
                <a:ext uri="{FF2B5EF4-FFF2-40B4-BE49-F238E27FC236}">
                  <a16:creationId xmlns:a16="http://schemas.microsoft.com/office/drawing/2014/main" id="{8D51A165-699D-6A67-F5EB-608C23D9FA7B}"/>
                </a:ext>
              </a:extLst>
            </p:cNvPr>
            <p:cNvSpPr txBox="1"/>
            <p:nvPr/>
          </p:nvSpPr>
          <p:spPr>
            <a:xfrm>
              <a:off x="6050116" y="3884502"/>
              <a:ext cx="2019655" cy="523220"/>
            </a:xfrm>
            <a:prstGeom prst="rect">
              <a:avLst/>
            </a:prstGeom>
            <a:solidFill>
              <a:srgbClr val="69BA12"/>
            </a:solidFill>
            <a:ln>
              <a:solidFill>
                <a:srgbClr val="69BA12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dirty="0">
                  <a:solidFill>
                    <a:schemeClr val="bg1"/>
                  </a:solidFill>
                  <a:latin typeface="Calibri Light" panose="020F0302020204030204" pitchFamily="34" charset="0"/>
                  <a:ea typeface="CooperHewitt-Light" pitchFamily="2" charset="77"/>
                </a:rPr>
                <a:t>Competence</a:t>
              </a:r>
            </a:p>
          </p:txBody>
        </p:sp>
        <p:pic>
          <p:nvPicPr>
            <p:cNvPr id="11" name="Immagine 10" descr="Immagine che contiene persona, forniture per ufficio, Strumento per ufficio, penna&#10;&#10;Descrizione generata automaticamente">
              <a:extLst>
                <a:ext uri="{FF2B5EF4-FFF2-40B4-BE49-F238E27FC236}">
                  <a16:creationId xmlns:a16="http://schemas.microsoft.com/office/drawing/2014/main" id="{438A6562-A11D-307E-F164-3AB48278C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76" r="13263"/>
            <a:stretch/>
          </p:blipFill>
          <p:spPr>
            <a:xfrm>
              <a:off x="6050116" y="4410115"/>
              <a:ext cx="2019655" cy="2260600"/>
            </a:xfrm>
            <a:prstGeom prst="rect">
              <a:avLst/>
            </a:prstGeom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3F3BA18-242E-F72D-30AB-6754773BD6AE}"/>
              </a:ext>
            </a:extLst>
          </p:cNvPr>
          <p:cNvGrpSpPr/>
          <p:nvPr/>
        </p:nvGrpSpPr>
        <p:grpSpPr>
          <a:xfrm>
            <a:off x="9540777" y="3884503"/>
            <a:ext cx="2038699" cy="2776199"/>
            <a:chOff x="9540777" y="3884503"/>
            <a:chExt cx="2038699" cy="2776199"/>
          </a:xfrm>
        </p:grpSpPr>
        <p:sp>
          <p:nvSpPr>
            <p:cNvPr id="3" name="TextBox 23">
              <a:extLst>
                <a:ext uri="{FF2B5EF4-FFF2-40B4-BE49-F238E27FC236}">
                  <a16:creationId xmlns:a16="http://schemas.microsoft.com/office/drawing/2014/main" id="{33606223-1D7E-6CD9-3BB7-6AC54869DA41}"/>
                </a:ext>
              </a:extLst>
            </p:cNvPr>
            <p:cNvSpPr txBox="1"/>
            <p:nvPr/>
          </p:nvSpPr>
          <p:spPr>
            <a:xfrm>
              <a:off x="9540777" y="3884503"/>
              <a:ext cx="2038699" cy="5232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800" dirty="0">
                  <a:solidFill>
                    <a:schemeClr val="bg1"/>
                  </a:solidFill>
                  <a:latin typeface="Calibri Light" panose="020F0302020204030204" pitchFamily="34" charset="0"/>
                  <a:ea typeface="CooperHewitt-Light" pitchFamily="2" charset="77"/>
                </a:rPr>
                <a:t>Performance</a:t>
              </a:r>
            </a:p>
          </p:txBody>
        </p:sp>
        <p:pic>
          <p:nvPicPr>
            <p:cNvPr id="14" name="Immagine 13" descr="Immagine che contiene persona, uomo, vestiti, camicia&#10;&#10;Descrizione generata automaticamente">
              <a:extLst>
                <a:ext uri="{FF2B5EF4-FFF2-40B4-BE49-F238E27FC236}">
                  <a16:creationId xmlns:a16="http://schemas.microsoft.com/office/drawing/2014/main" id="{54B00960-D041-A872-8412-990B3B612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44" r="25097"/>
            <a:stretch/>
          </p:blipFill>
          <p:spPr>
            <a:xfrm>
              <a:off x="9540777" y="4403912"/>
              <a:ext cx="2038699" cy="2256790"/>
            </a:xfrm>
            <a:prstGeom prst="rect">
              <a:avLst/>
            </a:prstGeom>
          </p:spPr>
        </p:pic>
      </p:grpSp>
      <p:sp>
        <p:nvSpPr>
          <p:cNvPr id="16" name="TextBox 29">
            <a:extLst>
              <a:ext uri="{FF2B5EF4-FFF2-40B4-BE49-F238E27FC236}">
                <a16:creationId xmlns:a16="http://schemas.microsoft.com/office/drawing/2014/main" id="{FD143CE6-55DA-3DAF-34EF-2F59C7C694F9}"/>
              </a:ext>
            </a:extLst>
          </p:cNvPr>
          <p:cNvSpPr txBox="1"/>
          <p:nvPr/>
        </p:nvSpPr>
        <p:spPr>
          <a:xfrm>
            <a:off x="12448812" y="5028569"/>
            <a:ext cx="6199261" cy="101566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people do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need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further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information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about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to determine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person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drinking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beer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he or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legal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age to drink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alcoholic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beverages?</a:t>
            </a:r>
          </a:p>
        </p:txBody>
      </p:sp>
      <p:sp>
        <p:nvSpPr>
          <p:cNvPr id="17" name="Rounded Rectangle 30">
            <a:extLst>
              <a:ext uri="{FF2B5EF4-FFF2-40B4-BE49-F238E27FC236}">
                <a16:creationId xmlns:a16="http://schemas.microsoft.com/office/drawing/2014/main" id="{009F0931-71F6-3A5A-1912-2141C9F42DFA}"/>
              </a:ext>
            </a:extLst>
          </p:cNvPr>
          <p:cNvSpPr/>
          <p:nvPr/>
        </p:nvSpPr>
        <p:spPr>
          <a:xfrm>
            <a:off x="12543444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Drinks </a:t>
            </a:r>
            <a:r>
              <a:rPr lang="it-IT" sz="1600" dirty="0" err="1"/>
              <a:t>beer</a:t>
            </a:r>
            <a:endParaRPr lang="it-IT" sz="1600" dirty="0"/>
          </a:p>
        </p:txBody>
      </p:sp>
      <p:sp>
        <p:nvSpPr>
          <p:cNvPr id="18" name="Rounded Rectangle 35">
            <a:extLst>
              <a:ext uri="{FF2B5EF4-FFF2-40B4-BE49-F238E27FC236}">
                <a16:creationId xmlns:a16="http://schemas.microsoft.com/office/drawing/2014/main" id="{1DFF539C-2331-1828-2E08-8B5200E398CB}"/>
              </a:ext>
            </a:extLst>
          </p:cNvPr>
          <p:cNvSpPr/>
          <p:nvPr/>
        </p:nvSpPr>
        <p:spPr>
          <a:xfrm>
            <a:off x="14258669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Drinks coca cola</a:t>
            </a:r>
          </a:p>
        </p:txBody>
      </p:sp>
      <p:sp>
        <p:nvSpPr>
          <p:cNvPr id="23" name="Rounded Rectangle 37">
            <a:extLst>
              <a:ext uri="{FF2B5EF4-FFF2-40B4-BE49-F238E27FC236}">
                <a16:creationId xmlns:a16="http://schemas.microsoft.com/office/drawing/2014/main" id="{90D3197B-6458-68D6-BEA6-2BD4453C6A96}"/>
              </a:ext>
            </a:extLst>
          </p:cNvPr>
          <p:cNvSpPr/>
          <p:nvPr/>
        </p:nvSpPr>
        <p:spPr>
          <a:xfrm>
            <a:off x="15973894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He’s</a:t>
            </a:r>
            <a:r>
              <a:rPr lang="it-IT" sz="1600" dirty="0"/>
              <a:t> 36 </a:t>
            </a:r>
            <a:r>
              <a:rPr lang="it-IT" sz="1600" dirty="0" err="1"/>
              <a:t>years-old</a:t>
            </a:r>
            <a:endParaRPr lang="it-IT" sz="1600" dirty="0"/>
          </a:p>
        </p:txBody>
      </p:sp>
      <p:sp>
        <p:nvSpPr>
          <p:cNvPr id="24" name="Rounded Rectangle 39">
            <a:extLst>
              <a:ext uri="{FF2B5EF4-FFF2-40B4-BE49-F238E27FC236}">
                <a16:creationId xmlns:a16="http://schemas.microsoft.com/office/drawing/2014/main" id="{158A5912-3C1D-94B7-AAE2-52A6123ED144}"/>
              </a:ext>
            </a:extLst>
          </p:cNvPr>
          <p:cNvSpPr/>
          <p:nvPr/>
        </p:nvSpPr>
        <p:spPr>
          <a:xfrm>
            <a:off x="17689119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She’s</a:t>
            </a:r>
            <a:r>
              <a:rPr lang="it-IT" sz="1600" dirty="0"/>
              <a:t> 15 </a:t>
            </a:r>
            <a:r>
              <a:rPr lang="it-IT" sz="1600" dirty="0" err="1"/>
              <a:t>years-old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50613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A7D0-79C0-37E6-7BE2-53FB7793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8D4841C6-AF72-408C-1E63-E4B691B15201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0D668A74-78BB-BCB9-1BE4-2AADC629A236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F6F61AC-B102-4D85-4D17-81F48EAFD1AB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2B86DBB7-6F49-504E-D5F9-091C56EF5032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02151D36-08E2-82F8-02CB-8D062BBD8DE6}"/>
              </a:ext>
            </a:extLst>
          </p:cNvPr>
          <p:cNvGrpSpPr/>
          <p:nvPr/>
        </p:nvGrpSpPr>
        <p:grpSpPr>
          <a:xfrm>
            <a:off x="2907198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73FA483D-9977-E36E-0F44-BC3A04B3E8FE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4A8F548B-C892-60FC-FB59-D8581A4FE9B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700" dirty="0">
                    <a:latin typeface="Calibri" panose="020F0502020204030204" pitchFamily="34" charset="0"/>
                  </a:rPr>
                  <a:t>competence and performance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4A24BDFB-725B-EC2C-072E-DB7952E2FE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899288F8-3EFE-5705-2668-49BAC16B44F0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pic>
        <p:nvPicPr>
          <p:cNvPr id="9" name="Immagine 8" descr="Immagine che contiene vestiti, cartone animato, design, illustrazione&#10;&#10;Descrizione generata automaticamente con attendibilità media">
            <a:extLst>
              <a:ext uri="{FF2B5EF4-FFF2-40B4-BE49-F238E27FC236}">
                <a16:creationId xmlns:a16="http://schemas.microsoft.com/office/drawing/2014/main" id="{9C7150B0-9E12-2DF0-5F29-C7CEC8AD3E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1" r="19126"/>
          <a:stretch/>
        </p:blipFill>
        <p:spPr>
          <a:xfrm>
            <a:off x="7052820" y="7079726"/>
            <a:ext cx="3324643" cy="2987733"/>
          </a:xfrm>
          <a:prstGeom prst="rect">
            <a:avLst/>
          </a:prstGeom>
        </p:spPr>
      </p:pic>
      <p:sp>
        <p:nvSpPr>
          <p:cNvPr id="2" name="TextBox 21">
            <a:extLst>
              <a:ext uri="{FF2B5EF4-FFF2-40B4-BE49-F238E27FC236}">
                <a16:creationId xmlns:a16="http://schemas.microsoft.com/office/drawing/2014/main" id="{77648771-4D2F-C20C-8759-FD2737EC23AD}"/>
              </a:ext>
            </a:extLst>
          </p:cNvPr>
          <p:cNvSpPr txBox="1"/>
          <p:nvPr/>
        </p:nvSpPr>
        <p:spPr>
          <a:xfrm>
            <a:off x="6050116" y="10916377"/>
            <a:ext cx="2019655" cy="523220"/>
          </a:xfrm>
          <a:prstGeom prst="rect">
            <a:avLst/>
          </a:prstGeom>
          <a:solidFill>
            <a:srgbClr val="69BA12"/>
          </a:solidFill>
          <a:ln>
            <a:solidFill>
              <a:srgbClr val="69BA12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Competence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A8B77A21-4289-44A6-786C-1FB303BF8BA8}"/>
              </a:ext>
            </a:extLst>
          </p:cNvPr>
          <p:cNvSpPr txBox="1"/>
          <p:nvPr/>
        </p:nvSpPr>
        <p:spPr>
          <a:xfrm>
            <a:off x="9540777" y="10916378"/>
            <a:ext cx="203869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Performance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F6C90EC4-9346-18AC-1B8A-D1F06BB55106}"/>
              </a:ext>
            </a:extLst>
          </p:cNvPr>
          <p:cNvSpPr txBox="1"/>
          <p:nvPr/>
        </p:nvSpPr>
        <p:spPr>
          <a:xfrm>
            <a:off x="7443960" y="9091005"/>
            <a:ext cx="2542364" cy="89255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language</a:t>
            </a:r>
            <a:endParaRPr lang="it-IT" sz="2800" b="1" dirty="0">
              <a:solidFill>
                <a:schemeClr val="bg1"/>
              </a:solidFill>
              <a:latin typeface="Calibri Light" panose="020F0302020204030204" pitchFamily="34" charset="0"/>
              <a:ea typeface="CooperHewitt-LightItalic" pitchFamily="2" charset="77"/>
            </a:endParaRPr>
          </a:p>
          <a:p>
            <a:pPr algn="ctr"/>
            <a:r>
              <a:rPr lang="it-IT" sz="2200" b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(Chomsky, 1965)</a:t>
            </a:r>
          </a:p>
        </p:txBody>
      </p:sp>
      <p:sp>
        <p:nvSpPr>
          <p:cNvPr id="7" name="Left Brace 25">
            <a:extLst>
              <a:ext uri="{FF2B5EF4-FFF2-40B4-BE49-F238E27FC236}">
                <a16:creationId xmlns:a16="http://schemas.microsoft.com/office/drawing/2014/main" id="{1E0ED236-DCCE-FE4E-20D1-985722995B62}"/>
              </a:ext>
            </a:extLst>
          </p:cNvPr>
          <p:cNvSpPr/>
          <p:nvPr/>
        </p:nvSpPr>
        <p:spPr>
          <a:xfrm rot="5400000" flipV="1">
            <a:off x="8423567" y="9051399"/>
            <a:ext cx="583151" cy="2759520"/>
          </a:xfrm>
          <a:prstGeom prst="leftBrace">
            <a:avLst>
              <a:gd name="adj1" fmla="val 51263"/>
              <a:gd name="adj2" fmla="val 50000"/>
            </a:avLst>
          </a:prstGeom>
          <a:ln w="76200" cap="rnd">
            <a:solidFill>
              <a:srgbClr val="C00000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persona, forniture per ufficio, Strumento per ufficio, penna&#10;&#10;Descrizione generata automaticamente">
            <a:extLst>
              <a:ext uri="{FF2B5EF4-FFF2-40B4-BE49-F238E27FC236}">
                <a16:creationId xmlns:a16="http://schemas.microsoft.com/office/drawing/2014/main" id="{23C23899-473C-3130-A00E-7FEFFC80F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76" r="13263"/>
          <a:stretch/>
        </p:blipFill>
        <p:spPr>
          <a:xfrm>
            <a:off x="6050116" y="11441990"/>
            <a:ext cx="2019655" cy="2260600"/>
          </a:xfrm>
          <a:prstGeom prst="rect">
            <a:avLst/>
          </a:prstGeom>
        </p:spPr>
      </p:pic>
      <p:pic>
        <p:nvPicPr>
          <p:cNvPr id="14" name="Immagine 13" descr="Immagine che contiene persona, uomo, vestiti, camicia&#10;&#10;Descrizione generata automaticamente">
            <a:extLst>
              <a:ext uri="{FF2B5EF4-FFF2-40B4-BE49-F238E27FC236}">
                <a16:creationId xmlns:a16="http://schemas.microsoft.com/office/drawing/2014/main" id="{E2CCC0AD-C66D-59FB-FF85-C8C40B998D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44" r="25097"/>
          <a:stretch/>
        </p:blipFill>
        <p:spPr>
          <a:xfrm>
            <a:off x="9540777" y="11435787"/>
            <a:ext cx="2038699" cy="2256790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645E703C-FED7-DE90-ED55-8E0BC141CC23}"/>
              </a:ext>
            </a:extLst>
          </p:cNvPr>
          <p:cNvSpPr txBox="1"/>
          <p:nvPr/>
        </p:nvSpPr>
        <p:spPr>
          <a:xfrm>
            <a:off x="5819403" y="5028569"/>
            <a:ext cx="6199261" cy="13234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Of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people do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need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further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information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about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to determine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person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drinking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beer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he or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she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of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legal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age to drink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alcoholic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beverages?</a:t>
            </a:r>
          </a:p>
        </p:txBody>
      </p:sp>
      <p:sp>
        <p:nvSpPr>
          <p:cNvPr id="13" name="Rounded Rectangle 30">
            <a:extLst>
              <a:ext uri="{FF2B5EF4-FFF2-40B4-BE49-F238E27FC236}">
                <a16:creationId xmlns:a16="http://schemas.microsoft.com/office/drawing/2014/main" id="{9BEEA468-9D25-0E32-4562-40466DF7E67D}"/>
              </a:ext>
            </a:extLst>
          </p:cNvPr>
          <p:cNvSpPr/>
          <p:nvPr/>
        </p:nvSpPr>
        <p:spPr>
          <a:xfrm>
            <a:off x="5914035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Drinks </a:t>
            </a:r>
            <a:r>
              <a:rPr lang="it-IT" sz="1600" dirty="0" err="1"/>
              <a:t>beer</a:t>
            </a:r>
            <a:endParaRPr lang="it-IT" sz="1600" dirty="0"/>
          </a:p>
        </p:txBody>
      </p:sp>
      <p:sp>
        <p:nvSpPr>
          <p:cNvPr id="15" name="Rounded Rectangle 35">
            <a:extLst>
              <a:ext uri="{FF2B5EF4-FFF2-40B4-BE49-F238E27FC236}">
                <a16:creationId xmlns:a16="http://schemas.microsoft.com/office/drawing/2014/main" id="{5AAFDB12-8F6B-FDFE-D157-01718F491747}"/>
              </a:ext>
            </a:extLst>
          </p:cNvPr>
          <p:cNvSpPr/>
          <p:nvPr/>
        </p:nvSpPr>
        <p:spPr>
          <a:xfrm>
            <a:off x="7629260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Drinks coca cola</a:t>
            </a:r>
          </a:p>
        </p:txBody>
      </p:sp>
      <p:sp>
        <p:nvSpPr>
          <p:cNvPr id="16" name="Rounded Rectangle 37">
            <a:extLst>
              <a:ext uri="{FF2B5EF4-FFF2-40B4-BE49-F238E27FC236}">
                <a16:creationId xmlns:a16="http://schemas.microsoft.com/office/drawing/2014/main" id="{8E296672-AF56-0664-8235-B17249DD318F}"/>
              </a:ext>
            </a:extLst>
          </p:cNvPr>
          <p:cNvSpPr/>
          <p:nvPr/>
        </p:nvSpPr>
        <p:spPr>
          <a:xfrm>
            <a:off x="9344485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He’s</a:t>
            </a:r>
            <a:r>
              <a:rPr lang="it-IT" sz="1600" dirty="0"/>
              <a:t> 36 </a:t>
            </a:r>
            <a:r>
              <a:rPr lang="it-IT" sz="1600" dirty="0" err="1"/>
              <a:t>years-old</a:t>
            </a:r>
            <a:endParaRPr lang="it-IT" sz="1600" dirty="0"/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1124132B-0298-05F5-861D-2B5F7AB578E2}"/>
              </a:ext>
            </a:extLst>
          </p:cNvPr>
          <p:cNvSpPr/>
          <p:nvPr/>
        </p:nvSpPr>
        <p:spPr>
          <a:xfrm>
            <a:off x="11059710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She’s</a:t>
            </a:r>
            <a:r>
              <a:rPr lang="it-IT" sz="1600" dirty="0"/>
              <a:t> 15 </a:t>
            </a:r>
            <a:r>
              <a:rPr lang="it-IT" sz="1600" dirty="0" err="1"/>
              <a:t>years-old</a:t>
            </a:r>
            <a:endParaRPr lang="it-IT" sz="1600" dirty="0"/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C987E00D-CD9A-EEE2-901C-F89696209787}"/>
              </a:ext>
            </a:extLst>
          </p:cNvPr>
          <p:cNvSpPr txBox="1"/>
          <p:nvPr/>
        </p:nvSpPr>
        <p:spPr>
          <a:xfrm>
            <a:off x="373809" y="6210728"/>
            <a:ext cx="511313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000" i="1" dirty="0" err="1">
                <a:latin typeface="Calibri" panose="020F0502020204030204" pitchFamily="34" charset="0"/>
                <a:ea typeface="CooperHewitt-MediumItalic" pitchFamily="2" charset="77"/>
              </a:rPr>
              <a:t>Griggs</a:t>
            </a:r>
            <a:r>
              <a:rPr lang="it-IT" sz="2000" i="1" dirty="0">
                <a:latin typeface="Calibri" panose="020F0502020204030204" pitchFamily="34" charset="0"/>
                <a:ea typeface="CooperHewitt-MediumItalic" pitchFamily="2" charset="77"/>
              </a:rPr>
              <a:t> &amp; Cox 1982</a:t>
            </a:r>
          </a:p>
        </p:txBody>
      </p:sp>
    </p:spTree>
    <p:extLst>
      <p:ext uri="{BB962C8B-B14F-4D97-AF65-F5344CB8AC3E}">
        <p14:creationId xmlns:p14="http://schemas.microsoft.com/office/powerpoint/2010/main" val="312210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BA7D0-79C0-37E6-7BE2-53FB77936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8D4841C6-AF72-408C-1E63-E4B691B15201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0D668A74-78BB-BCB9-1BE4-2AADC629A236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4F6F61AC-B102-4D85-4D17-81F48EAFD1AB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2B86DBB7-6F49-504E-D5F9-091C56EF5032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9" name="Group 15">
            <a:extLst>
              <a:ext uri="{FF2B5EF4-FFF2-40B4-BE49-F238E27FC236}">
                <a16:creationId xmlns:a16="http://schemas.microsoft.com/office/drawing/2014/main" id="{02151D36-08E2-82F8-02CB-8D062BBD8DE6}"/>
              </a:ext>
            </a:extLst>
          </p:cNvPr>
          <p:cNvGrpSpPr/>
          <p:nvPr/>
        </p:nvGrpSpPr>
        <p:grpSpPr>
          <a:xfrm>
            <a:off x="2907198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73FA483D-9977-E36E-0F44-BC3A04B3E8FE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4A8F548B-C892-60FC-FB59-D8581A4FE9B9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700" dirty="0">
                    <a:latin typeface="Calibri" panose="020F0502020204030204" pitchFamily="34" charset="0"/>
                  </a:rPr>
                  <a:t>competence and performance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4A24BDFB-725B-EC2C-072E-DB7952E2FE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899288F8-3EFE-5705-2668-49BAC16B44F0}"/>
                </a:ext>
              </a:extLst>
            </p:cNvPr>
            <p:cNvSpPr txBox="1"/>
            <p:nvPr/>
          </p:nvSpPr>
          <p:spPr>
            <a:xfrm>
              <a:off x="17884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pic>
        <p:nvPicPr>
          <p:cNvPr id="9" name="Immagine 8" descr="Immagine che contiene vestiti, cartone animato, design, illustrazione&#10;&#10;Descrizione generata automaticamente con attendibilità media">
            <a:extLst>
              <a:ext uri="{FF2B5EF4-FFF2-40B4-BE49-F238E27FC236}">
                <a16:creationId xmlns:a16="http://schemas.microsoft.com/office/drawing/2014/main" id="{9C7150B0-9E12-2DF0-5F29-C7CEC8AD3E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1" r="19126"/>
          <a:stretch/>
        </p:blipFill>
        <p:spPr>
          <a:xfrm>
            <a:off x="7052820" y="7079726"/>
            <a:ext cx="3324643" cy="2987733"/>
          </a:xfrm>
          <a:prstGeom prst="rect">
            <a:avLst/>
          </a:prstGeom>
        </p:spPr>
      </p:pic>
      <p:sp>
        <p:nvSpPr>
          <p:cNvPr id="2" name="TextBox 21">
            <a:extLst>
              <a:ext uri="{FF2B5EF4-FFF2-40B4-BE49-F238E27FC236}">
                <a16:creationId xmlns:a16="http://schemas.microsoft.com/office/drawing/2014/main" id="{77648771-4D2F-C20C-8759-FD2737EC23AD}"/>
              </a:ext>
            </a:extLst>
          </p:cNvPr>
          <p:cNvSpPr txBox="1"/>
          <p:nvPr/>
        </p:nvSpPr>
        <p:spPr>
          <a:xfrm>
            <a:off x="6050116" y="10916377"/>
            <a:ext cx="2019655" cy="523220"/>
          </a:xfrm>
          <a:prstGeom prst="rect">
            <a:avLst/>
          </a:prstGeom>
          <a:solidFill>
            <a:srgbClr val="69BA12"/>
          </a:solidFill>
          <a:ln>
            <a:solidFill>
              <a:srgbClr val="69BA12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Competence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A8B77A21-4289-44A6-786C-1FB303BF8BA8}"/>
              </a:ext>
            </a:extLst>
          </p:cNvPr>
          <p:cNvSpPr txBox="1"/>
          <p:nvPr/>
        </p:nvSpPr>
        <p:spPr>
          <a:xfrm>
            <a:off x="9540777" y="10916378"/>
            <a:ext cx="203869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Calibri Light" panose="020F0302020204030204" pitchFamily="34" charset="0"/>
                <a:ea typeface="CooperHewitt-Light" pitchFamily="2" charset="77"/>
              </a:rPr>
              <a:t>Performance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F6C90EC4-9346-18AC-1B8A-D1F06BB55106}"/>
              </a:ext>
            </a:extLst>
          </p:cNvPr>
          <p:cNvSpPr txBox="1"/>
          <p:nvPr/>
        </p:nvSpPr>
        <p:spPr>
          <a:xfrm>
            <a:off x="7443960" y="9091005"/>
            <a:ext cx="2542364" cy="89255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language</a:t>
            </a:r>
            <a:endParaRPr lang="it-IT" sz="2800" b="1" dirty="0">
              <a:solidFill>
                <a:schemeClr val="bg1"/>
              </a:solidFill>
              <a:latin typeface="Calibri Light" panose="020F0302020204030204" pitchFamily="34" charset="0"/>
              <a:ea typeface="CooperHewitt-LightItalic" pitchFamily="2" charset="77"/>
            </a:endParaRPr>
          </a:p>
          <a:p>
            <a:pPr algn="ctr"/>
            <a:r>
              <a:rPr lang="it-IT" sz="2200" b="1" dirty="0">
                <a:solidFill>
                  <a:schemeClr val="bg1"/>
                </a:solidFill>
                <a:latin typeface="Calibri Light" panose="020F0302020204030204" pitchFamily="34" charset="0"/>
                <a:ea typeface="CooperHewitt-LightItalic" pitchFamily="2" charset="77"/>
              </a:rPr>
              <a:t>(Chomsky, 1965)</a:t>
            </a:r>
          </a:p>
        </p:txBody>
      </p:sp>
      <p:sp>
        <p:nvSpPr>
          <p:cNvPr id="7" name="Left Brace 25">
            <a:extLst>
              <a:ext uri="{FF2B5EF4-FFF2-40B4-BE49-F238E27FC236}">
                <a16:creationId xmlns:a16="http://schemas.microsoft.com/office/drawing/2014/main" id="{1E0ED236-DCCE-FE4E-20D1-985722995B62}"/>
              </a:ext>
            </a:extLst>
          </p:cNvPr>
          <p:cNvSpPr/>
          <p:nvPr/>
        </p:nvSpPr>
        <p:spPr>
          <a:xfrm rot="5400000" flipV="1">
            <a:off x="8423567" y="9051399"/>
            <a:ext cx="583151" cy="2759520"/>
          </a:xfrm>
          <a:prstGeom prst="leftBrace">
            <a:avLst>
              <a:gd name="adj1" fmla="val 51263"/>
              <a:gd name="adj2" fmla="val 50000"/>
            </a:avLst>
          </a:prstGeom>
          <a:ln w="76200" cap="rnd">
            <a:solidFill>
              <a:srgbClr val="C00000"/>
            </a:solidFill>
            <a:round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persona, forniture per ufficio, Strumento per ufficio, penna&#10;&#10;Descrizione generata automaticamente">
            <a:extLst>
              <a:ext uri="{FF2B5EF4-FFF2-40B4-BE49-F238E27FC236}">
                <a16:creationId xmlns:a16="http://schemas.microsoft.com/office/drawing/2014/main" id="{23C23899-473C-3130-A00E-7FEFFC80F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76" r="13263"/>
          <a:stretch/>
        </p:blipFill>
        <p:spPr>
          <a:xfrm>
            <a:off x="6050116" y="11441990"/>
            <a:ext cx="2019655" cy="2260600"/>
          </a:xfrm>
          <a:prstGeom prst="rect">
            <a:avLst/>
          </a:prstGeom>
        </p:spPr>
      </p:pic>
      <p:pic>
        <p:nvPicPr>
          <p:cNvPr id="14" name="Immagine 13" descr="Immagine che contiene persona, uomo, vestiti, camicia&#10;&#10;Descrizione generata automaticamente">
            <a:extLst>
              <a:ext uri="{FF2B5EF4-FFF2-40B4-BE49-F238E27FC236}">
                <a16:creationId xmlns:a16="http://schemas.microsoft.com/office/drawing/2014/main" id="{E2CCC0AD-C66D-59FB-FF85-C8C40B998D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44" r="25097"/>
          <a:stretch/>
        </p:blipFill>
        <p:spPr>
          <a:xfrm>
            <a:off x="9540777" y="11435787"/>
            <a:ext cx="2038699" cy="2256790"/>
          </a:xfrm>
          <a:prstGeom prst="rect">
            <a:avLst/>
          </a:prstGeom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645E703C-FED7-DE90-ED55-8E0BC141CC23}"/>
              </a:ext>
            </a:extLst>
          </p:cNvPr>
          <p:cNvSpPr txBox="1"/>
          <p:nvPr/>
        </p:nvSpPr>
        <p:spPr>
          <a:xfrm>
            <a:off x="5819403" y="5028569"/>
            <a:ext cx="6199261" cy="101566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card(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) must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turn over in order to test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card shows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vocal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on one face,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its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opposite face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even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number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Rounded Rectangle 30">
            <a:extLst>
              <a:ext uri="{FF2B5EF4-FFF2-40B4-BE49-F238E27FC236}">
                <a16:creationId xmlns:a16="http://schemas.microsoft.com/office/drawing/2014/main" id="{9BEEA468-9D25-0E32-4562-40466DF7E67D}"/>
              </a:ext>
            </a:extLst>
          </p:cNvPr>
          <p:cNvSpPr/>
          <p:nvPr/>
        </p:nvSpPr>
        <p:spPr>
          <a:xfrm>
            <a:off x="5914035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A</a:t>
            </a:r>
          </a:p>
        </p:txBody>
      </p:sp>
      <p:sp>
        <p:nvSpPr>
          <p:cNvPr id="15" name="Rounded Rectangle 35">
            <a:extLst>
              <a:ext uri="{FF2B5EF4-FFF2-40B4-BE49-F238E27FC236}">
                <a16:creationId xmlns:a16="http://schemas.microsoft.com/office/drawing/2014/main" id="{5AAFDB12-8F6B-FDFE-D157-01718F491747}"/>
              </a:ext>
            </a:extLst>
          </p:cNvPr>
          <p:cNvSpPr/>
          <p:nvPr/>
        </p:nvSpPr>
        <p:spPr>
          <a:xfrm>
            <a:off x="7629260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B</a:t>
            </a:r>
          </a:p>
        </p:txBody>
      </p:sp>
      <p:sp>
        <p:nvSpPr>
          <p:cNvPr id="16" name="Rounded Rectangle 37">
            <a:extLst>
              <a:ext uri="{FF2B5EF4-FFF2-40B4-BE49-F238E27FC236}">
                <a16:creationId xmlns:a16="http://schemas.microsoft.com/office/drawing/2014/main" id="{8E296672-AF56-0664-8235-B17249DD318F}"/>
              </a:ext>
            </a:extLst>
          </p:cNvPr>
          <p:cNvSpPr/>
          <p:nvPr/>
        </p:nvSpPr>
        <p:spPr>
          <a:xfrm>
            <a:off x="9344485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2</a:t>
            </a:r>
          </a:p>
        </p:txBody>
      </p:sp>
      <p:sp>
        <p:nvSpPr>
          <p:cNvPr id="17" name="Rounded Rectangle 39">
            <a:extLst>
              <a:ext uri="{FF2B5EF4-FFF2-40B4-BE49-F238E27FC236}">
                <a16:creationId xmlns:a16="http://schemas.microsoft.com/office/drawing/2014/main" id="{1124132B-0298-05F5-861D-2B5F7AB578E2}"/>
              </a:ext>
            </a:extLst>
          </p:cNvPr>
          <p:cNvSpPr/>
          <p:nvPr/>
        </p:nvSpPr>
        <p:spPr>
          <a:xfrm>
            <a:off x="11059710" y="3624046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5</a:t>
            </a: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C987E00D-CD9A-EEE2-901C-F89696209787}"/>
              </a:ext>
            </a:extLst>
          </p:cNvPr>
          <p:cNvSpPr txBox="1"/>
          <p:nvPr/>
        </p:nvSpPr>
        <p:spPr>
          <a:xfrm>
            <a:off x="373809" y="6210728"/>
            <a:ext cx="511313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buClr>
                <a:srgbClr val="009193"/>
              </a:buClr>
              <a:buSzPct val="150000"/>
            </a:pPr>
            <a:r>
              <a:rPr lang="it-IT" sz="2000" i="1" dirty="0" err="1">
                <a:latin typeface="Calibri" panose="020F0502020204030204" pitchFamily="34" charset="0"/>
                <a:ea typeface="CooperHewitt-MediumItalic" pitchFamily="2" charset="77"/>
              </a:rPr>
              <a:t>Griggs</a:t>
            </a:r>
            <a:r>
              <a:rPr lang="it-IT" sz="2000" i="1" dirty="0">
                <a:latin typeface="Calibri" panose="020F0502020204030204" pitchFamily="34" charset="0"/>
                <a:ea typeface="CooperHewitt-MediumItalic" pitchFamily="2" charset="77"/>
              </a:rPr>
              <a:t> &amp; Cox 1982</a:t>
            </a:r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F619CB30-37D8-76C1-E980-61352C924BB2}"/>
              </a:ext>
            </a:extLst>
          </p:cNvPr>
          <p:cNvSpPr txBox="1"/>
          <p:nvPr/>
        </p:nvSpPr>
        <p:spPr>
          <a:xfrm>
            <a:off x="5935324" y="2402957"/>
            <a:ext cx="5967417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>
                <a:solidFill>
                  <a:schemeClr val="accent4"/>
                </a:solidFill>
                <a:latin typeface="Söhne"/>
              </a:rPr>
              <a:t>How</a:t>
            </a:r>
            <a:r>
              <a:rPr lang="it-IT" sz="2400" b="1" i="0" dirty="0">
                <a:solidFill>
                  <a:schemeClr val="accent4"/>
                </a:solidFill>
                <a:effectLst/>
                <a:latin typeface="Söhne"/>
              </a:rPr>
              <a:t> </a:t>
            </a:r>
            <a:r>
              <a:rPr lang="it-IT" sz="2400" b="1" i="0" dirty="0" err="1">
                <a:solidFill>
                  <a:schemeClr val="accent4"/>
                </a:solidFill>
                <a:effectLst/>
                <a:latin typeface="Söhne"/>
              </a:rPr>
              <a:t>instructions</a:t>
            </a:r>
            <a:r>
              <a:rPr lang="it-IT" sz="2400" b="1" i="0" dirty="0">
                <a:solidFill>
                  <a:schemeClr val="accent4"/>
                </a:solidFill>
                <a:effectLst/>
                <a:latin typeface="Söhne"/>
              </a:rPr>
              <a:t> are </a:t>
            </a:r>
            <a:r>
              <a:rPr lang="it-IT" sz="2400" b="1" i="0" u="sng" dirty="0" err="1">
                <a:solidFill>
                  <a:schemeClr val="accent4"/>
                </a:solidFill>
                <a:effectLst/>
                <a:latin typeface="Söhne"/>
              </a:rPr>
              <a:t>formulated</a:t>
            </a:r>
            <a:r>
              <a:rPr lang="it-IT" sz="2400" b="1" i="0" dirty="0">
                <a:solidFill>
                  <a:schemeClr val="accent4"/>
                </a:solidFill>
                <a:effectLst/>
                <a:latin typeface="Söhne"/>
              </a:rPr>
              <a:t> </a:t>
            </a:r>
            <a:r>
              <a:rPr lang="it-IT" sz="24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is</a:t>
            </a: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</a:t>
            </a:r>
            <a:r>
              <a:rPr lang="it-IT" sz="24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crucial</a:t>
            </a:r>
            <a:r>
              <a:rPr lang="it-IT" sz="2400" b="0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for </a:t>
            </a:r>
            <a:r>
              <a:rPr lang="it-IT" sz="2400" b="1" i="0" u="sng" dirty="0" err="1">
                <a:solidFill>
                  <a:schemeClr val="accent2"/>
                </a:solidFill>
                <a:effectLst/>
                <a:latin typeface="Söhne"/>
              </a:rPr>
              <a:t>activating</a:t>
            </a:r>
            <a:r>
              <a:rPr lang="it-IT" sz="2400" b="0" i="0" dirty="0">
                <a:solidFill>
                  <a:schemeClr val="accent2"/>
                </a:solidFill>
                <a:effectLst/>
                <a:latin typeface="Söhne"/>
              </a:rPr>
              <a:t> </a:t>
            </a:r>
            <a:r>
              <a:rPr lang="it-IT" sz="2400" b="1" i="0" dirty="0">
                <a:solidFill>
                  <a:schemeClr val="accent2"/>
                </a:solidFill>
                <a:effectLst/>
                <a:latin typeface="Söhne"/>
              </a:rPr>
              <a:t>the </a:t>
            </a:r>
            <a:r>
              <a:rPr lang="it-IT" sz="2400" b="1" i="0" dirty="0" err="1">
                <a:solidFill>
                  <a:schemeClr val="accent2"/>
                </a:solidFill>
                <a:effectLst/>
                <a:latin typeface="Söhne"/>
              </a:rPr>
              <a:t>rational</a:t>
            </a:r>
            <a:r>
              <a:rPr lang="it-IT" sz="2400" b="1" i="0" dirty="0">
                <a:solidFill>
                  <a:schemeClr val="accent2"/>
                </a:solidFill>
                <a:effectLst/>
                <a:latin typeface="Söhne"/>
              </a:rPr>
              <a:t> </a:t>
            </a:r>
            <a:r>
              <a:rPr lang="it-IT" sz="2400" b="1" i="0" dirty="0" err="1">
                <a:solidFill>
                  <a:schemeClr val="accent2"/>
                </a:solidFill>
                <a:effectLst/>
                <a:latin typeface="Söhne"/>
              </a:rPr>
              <a:t>principle</a:t>
            </a:r>
            <a:endParaRPr lang="it-IT" sz="2400" b="1" dirty="0">
              <a:solidFill>
                <a:schemeClr val="accent2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  <p:grpSp>
        <p:nvGrpSpPr>
          <p:cNvPr id="24" name="Group 3">
            <a:extLst>
              <a:ext uri="{FF2B5EF4-FFF2-40B4-BE49-F238E27FC236}">
                <a16:creationId xmlns:a16="http://schemas.microsoft.com/office/drawing/2014/main" id="{22D85B32-3E2E-FC11-A0DA-9B2FDC360C3E}"/>
              </a:ext>
            </a:extLst>
          </p:cNvPr>
          <p:cNvGrpSpPr/>
          <p:nvPr/>
        </p:nvGrpSpPr>
        <p:grpSpPr>
          <a:xfrm>
            <a:off x="12578540" y="3170595"/>
            <a:ext cx="2579742" cy="2822623"/>
            <a:chOff x="4580911" y="3141064"/>
            <a:chExt cx="3153747" cy="3352038"/>
          </a:xfrm>
        </p:grpSpPr>
        <p:sp>
          <p:nvSpPr>
            <p:cNvPr id="26" name="Rectangle 9">
              <a:extLst>
                <a:ext uri="{FF2B5EF4-FFF2-40B4-BE49-F238E27FC236}">
                  <a16:creationId xmlns:a16="http://schemas.microsoft.com/office/drawing/2014/main" id="{91357325-B34C-A86F-2C1E-7F0B0C75BBC7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27" name="Picture 22">
              <a:extLst>
                <a:ext uri="{FF2B5EF4-FFF2-40B4-BE49-F238E27FC236}">
                  <a16:creationId xmlns:a16="http://schemas.microsoft.com/office/drawing/2014/main" id="{0A091CC6-A022-DA4F-A39B-EEE3E32CB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26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5EA05-6594-B5D3-67C6-A60A96D3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2116FA56-A221-EDC5-37E5-61A9A2080EA9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295D8DA-FDA3-9A32-53F7-C4D1D3B2B6D1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1953B97F-5B92-C33B-0B20-88A1ED87E03F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4B5866EF-F594-DFE5-161E-A609003B7B5D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89D8FDFD-F976-21CB-2622-09A4DFD72BF8}"/>
              </a:ext>
            </a:extLst>
          </p:cNvPr>
          <p:cNvGrpSpPr/>
          <p:nvPr/>
        </p:nvGrpSpPr>
        <p:grpSpPr>
          <a:xfrm>
            <a:off x="4806129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C62CE9F0-4142-CB47-C604-52102774D692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19A76918-C8F3-D17C-C39D-6B8B7AAC4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502EA38C-AB36-5C65-7273-17E8881CAEDE}"/>
              </a:ext>
            </a:extLst>
          </p:cNvPr>
          <p:cNvGrpSpPr/>
          <p:nvPr/>
        </p:nvGrpSpPr>
        <p:grpSpPr>
          <a:xfrm>
            <a:off x="936504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E1B8DFB7-1686-814F-FAF4-2299B216B6C3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9F1D5AC4-39E0-2EDA-3E5F-CAFCBCB312B6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700" dirty="0">
                    <a:latin typeface="Calibri" panose="020F0502020204030204" pitchFamily="34" charset="0"/>
                  </a:rPr>
                  <a:t>competence and performance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BFCA9909-4B45-CE86-6C47-E41BE6ECDA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5FA37173-3045-9252-7694-B388CDE39194}"/>
                </a:ext>
              </a:extLst>
            </p:cNvPr>
            <p:cNvSpPr txBox="1"/>
            <p:nvPr/>
          </p:nvSpPr>
          <p:spPr>
            <a:xfrm>
              <a:off x="16467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sp>
        <p:nvSpPr>
          <p:cNvPr id="2" name="TextBox 29">
            <a:extLst>
              <a:ext uri="{FF2B5EF4-FFF2-40B4-BE49-F238E27FC236}">
                <a16:creationId xmlns:a16="http://schemas.microsoft.com/office/drawing/2014/main" id="{30AF55B2-1138-8124-010A-C488CF680E59}"/>
              </a:ext>
            </a:extLst>
          </p:cNvPr>
          <p:cNvSpPr txBox="1"/>
          <p:nvPr/>
        </p:nvSpPr>
        <p:spPr>
          <a:xfrm>
            <a:off x="5819403" y="9535260"/>
            <a:ext cx="6199261" cy="1015663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Which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card(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) must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you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turn over in order to test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that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if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 card shows a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vocal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on one face,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then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its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opposite face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is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an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even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number</a:t>
            </a:r>
            <a:r>
              <a:rPr lang="it-IT" sz="2000" dirty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" name="Rounded Rectangle 30">
            <a:extLst>
              <a:ext uri="{FF2B5EF4-FFF2-40B4-BE49-F238E27FC236}">
                <a16:creationId xmlns:a16="http://schemas.microsoft.com/office/drawing/2014/main" id="{3D82346F-5FFE-1D23-A2E9-1BBFA9F7AFDD}"/>
              </a:ext>
            </a:extLst>
          </p:cNvPr>
          <p:cNvSpPr/>
          <p:nvPr/>
        </p:nvSpPr>
        <p:spPr>
          <a:xfrm>
            <a:off x="5914035" y="8130737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A</a:t>
            </a:r>
          </a:p>
        </p:txBody>
      </p:sp>
      <p:sp>
        <p:nvSpPr>
          <p:cNvPr id="6" name="Rounded Rectangle 35">
            <a:extLst>
              <a:ext uri="{FF2B5EF4-FFF2-40B4-BE49-F238E27FC236}">
                <a16:creationId xmlns:a16="http://schemas.microsoft.com/office/drawing/2014/main" id="{0964F50A-3AC7-905A-F40D-CADFBAE4C8F2}"/>
              </a:ext>
            </a:extLst>
          </p:cNvPr>
          <p:cNvSpPr/>
          <p:nvPr/>
        </p:nvSpPr>
        <p:spPr>
          <a:xfrm>
            <a:off x="7629260" y="8130737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B</a:t>
            </a:r>
          </a:p>
        </p:txBody>
      </p:sp>
      <p:sp>
        <p:nvSpPr>
          <p:cNvPr id="7" name="Rounded Rectangle 37">
            <a:extLst>
              <a:ext uri="{FF2B5EF4-FFF2-40B4-BE49-F238E27FC236}">
                <a16:creationId xmlns:a16="http://schemas.microsoft.com/office/drawing/2014/main" id="{959D13CF-4EB3-1B95-DF61-76F3ACE364D5}"/>
              </a:ext>
            </a:extLst>
          </p:cNvPr>
          <p:cNvSpPr/>
          <p:nvPr/>
        </p:nvSpPr>
        <p:spPr>
          <a:xfrm>
            <a:off x="9344485" y="8130737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2</a:t>
            </a:r>
          </a:p>
        </p:txBody>
      </p:sp>
      <p:sp>
        <p:nvSpPr>
          <p:cNvPr id="8" name="Rounded Rectangle 39">
            <a:extLst>
              <a:ext uri="{FF2B5EF4-FFF2-40B4-BE49-F238E27FC236}">
                <a16:creationId xmlns:a16="http://schemas.microsoft.com/office/drawing/2014/main" id="{E19848FC-830B-EF0D-B094-DB12B8E172FB}"/>
              </a:ext>
            </a:extLst>
          </p:cNvPr>
          <p:cNvSpPr/>
          <p:nvPr/>
        </p:nvSpPr>
        <p:spPr>
          <a:xfrm>
            <a:off x="11059710" y="8130737"/>
            <a:ext cx="790415" cy="1216892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/>
              <a:t>5</a:t>
            </a:r>
          </a:p>
        </p:txBody>
      </p:sp>
      <p:sp>
        <p:nvSpPr>
          <p:cNvPr id="9" name="TextBox 40">
            <a:extLst>
              <a:ext uri="{FF2B5EF4-FFF2-40B4-BE49-F238E27FC236}">
                <a16:creationId xmlns:a16="http://schemas.microsoft.com/office/drawing/2014/main" id="{5AE31E0B-BCF7-DD1D-B303-D53B3FB6C5FC}"/>
              </a:ext>
            </a:extLst>
          </p:cNvPr>
          <p:cNvSpPr txBox="1"/>
          <p:nvPr/>
        </p:nvSpPr>
        <p:spPr>
          <a:xfrm>
            <a:off x="5935324" y="6909648"/>
            <a:ext cx="5967417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accent4"/>
                </a:solidFill>
                <a:latin typeface="Söhne"/>
              </a:rPr>
              <a:t>How</a:t>
            </a:r>
            <a:r>
              <a:rPr lang="it-IT" sz="2400" b="0" i="0" dirty="0">
                <a:solidFill>
                  <a:schemeClr val="accent4"/>
                </a:solidFill>
                <a:effectLst/>
                <a:latin typeface="Söhne"/>
              </a:rPr>
              <a:t> </a:t>
            </a:r>
            <a:r>
              <a:rPr lang="it-IT" sz="2400" b="0" i="0" dirty="0" err="1">
                <a:solidFill>
                  <a:schemeClr val="accent4"/>
                </a:solidFill>
                <a:effectLst/>
                <a:latin typeface="Söhne"/>
              </a:rPr>
              <a:t>instructions</a:t>
            </a:r>
            <a:r>
              <a:rPr lang="it-IT" sz="2400" b="0" i="0" dirty="0">
                <a:solidFill>
                  <a:schemeClr val="accent4"/>
                </a:solidFill>
                <a:effectLst/>
                <a:latin typeface="Söhne"/>
              </a:rPr>
              <a:t> are </a:t>
            </a:r>
            <a:r>
              <a:rPr lang="it-IT" sz="2400" b="0" i="0" dirty="0" err="1">
                <a:solidFill>
                  <a:schemeClr val="accent4"/>
                </a:solidFill>
                <a:effectLst/>
                <a:latin typeface="Söhne"/>
              </a:rPr>
              <a:t>formulated</a:t>
            </a:r>
            <a:r>
              <a:rPr lang="it-IT" sz="2400" b="0" i="0" dirty="0">
                <a:solidFill>
                  <a:schemeClr val="accent4"/>
                </a:solidFill>
                <a:effectLst/>
                <a:latin typeface="Söhne"/>
              </a:rPr>
              <a:t> </a:t>
            </a:r>
            <a:r>
              <a:rPr lang="it-IT" sz="2400" b="0" i="0" dirty="0" err="1">
                <a:solidFill>
                  <a:schemeClr val="accent4"/>
                </a:solidFill>
                <a:effectLst/>
                <a:latin typeface="Söhne"/>
              </a:rPr>
              <a:t>is</a:t>
            </a:r>
            <a:r>
              <a:rPr lang="it-IT" sz="2400" b="0" i="0" dirty="0">
                <a:solidFill>
                  <a:schemeClr val="accent4"/>
                </a:solidFill>
                <a:effectLst/>
                <a:latin typeface="Söhne"/>
              </a:rPr>
              <a:t> </a:t>
            </a:r>
            <a:r>
              <a:rPr lang="it-IT" sz="2400" b="0" i="0" dirty="0" err="1">
                <a:solidFill>
                  <a:schemeClr val="accent4"/>
                </a:solidFill>
                <a:effectLst/>
                <a:latin typeface="Söhne"/>
              </a:rPr>
              <a:t>crucial</a:t>
            </a:r>
            <a:r>
              <a:rPr lang="it-IT" sz="2400" b="0" i="0" dirty="0">
                <a:solidFill>
                  <a:schemeClr val="accent4"/>
                </a:solidFill>
                <a:effectLst/>
                <a:latin typeface="Söhne"/>
              </a:rPr>
              <a:t> for </a:t>
            </a:r>
            <a:r>
              <a:rPr lang="it-IT" sz="2400" b="0" i="0" dirty="0" err="1">
                <a:solidFill>
                  <a:schemeClr val="accent4"/>
                </a:solidFill>
                <a:effectLst/>
                <a:latin typeface="Söhne"/>
              </a:rPr>
              <a:t>activating</a:t>
            </a:r>
            <a:r>
              <a:rPr lang="it-IT" sz="2400" b="0" i="0" dirty="0">
                <a:solidFill>
                  <a:schemeClr val="accent4"/>
                </a:solidFill>
                <a:effectLst/>
                <a:latin typeface="Söhne"/>
              </a:rPr>
              <a:t> the </a:t>
            </a:r>
            <a:r>
              <a:rPr lang="it-IT" sz="2400" b="0" i="0" dirty="0" err="1">
                <a:solidFill>
                  <a:schemeClr val="accent4"/>
                </a:solidFill>
                <a:effectLst/>
                <a:latin typeface="Söhne"/>
              </a:rPr>
              <a:t>rational</a:t>
            </a:r>
            <a:r>
              <a:rPr lang="it-IT" sz="2400" b="0" i="0" dirty="0">
                <a:solidFill>
                  <a:schemeClr val="accent4"/>
                </a:solidFill>
                <a:effectLst/>
                <a:latin typeface="Söhne"/>
              </a:rPr>
              <a:t> </a:t>
            </a:r>
            <a:r>
              <a:rPr lang="it-IT" sz="2400" b="0" i="0" dirty="0" err="1">
                <a:solidFill>
                  <a:schemeClr val="accent4"/>
                </a:solidFill>
                <a:effectLst/>
                <a:latin typeface="Söhne"/>
              </a:rPr>
              <a:t>principle</a:t>
            </a:r>
            <a:endParaRPr lang="it-IT" sz="2400" dirty="0">
              <a:solidFill>
                <a:schemeClr val="accent4"/>
              </a:solidFill>
              <a:latin typeface="Calibri Light" panose="020F0302020204030204" pitchFamily="34" charset="0"/>
              <a:ea typeface="CooperHewitt-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7091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5EA05-6594-B5D3-67C6-A60A96D34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4">
            <a:extLst>
              <a:ext uri="{FF2B5EF4-FFF2-40B4-BE49-F238E27FC236}">
                <a16:creationId xmlns:a16="http://schemas.microsoft.com/office/drawing/2014/main" id="{2116FA56-A221-EDC5-37E5-61A9A2080EA9}"/>
              </a:ext>
            </a:extLst>
          </p:cNvPr>
          <p:cNvCxnSpPr>
            <a:cxnSpLocks/>
          </p:cNvCxnSpPr>
          <p:nvPr/>
        </p:nvCxnSpPr>
        <p:spPr>
          <a:xfrm>
            <a:off x="6096001" y="-22477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295D8DA-FDA3-9A32-53F7-C4D1D3B2B6D1}"/>
              </a:ext>
            </a:extLst>
          </p:cNvPr>
          <p:cNvCxnSpPr>
            <a:cxnSpLocks/>
          </p:cNvCxnSpPr>
          <p:nvPr/>
        </p:nvCxnSpPr>
        <p:spPr>
          <a:xfrm flipH="1">
            <a:off x="4161188" y="826365"/>
            <a:ext cx="1934812" cy="0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4">
            <a:extLst>
              <a:ext uri="{FF2B5EF4-FFF2-40B4-BE49-F238E27FC236}">
                <a16:creationId xmlns:a16="http://schemas.microsoft.com/office/drawing/2014/main" id="{1953B97F-5B92-C33B-0B20-88A1ED87E03F}"/>
              </a:ext>
            </a:extLst>
          </p:cNvPr>
          <p:cNvCxnSpPr>
            <a:cxnSpLocks/>
          </p:cNvCxnSpPr>
          <p:nvPr/>
        </p:nvCxnSpPr>
        <p:spPr>
          <a:xfrm>
            <a:off x="4161188" y="826365"/>
            <a:ext cx="0" cy="848842"/>
          </a:xfrm>
          <a:prstGeom prst="line">
            <a:avLst/>
          </a:prstGeom>
          <a:ln w="57150" cap="rnd">
            <a:solidFill>
              <a:srgbClr val="2E405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">
            <a:extLst>
              <a:ext uri="{FF2B5EF4-FFF2-40B4-BE49-F238E27FC236}">
                <a16:creationId xmlns:a16="http://schemas.microsoft.com/office/drawing/2014/main" id="{4B5866EF-F594-DFE5-161E-A609003B7B5D}"/>
              </a:ext>
            </a:extLst>
          </p:cNvPr>
          <p:cNvSpPr txBox="1"/>
          <p:nvPr/>
        </p:nvSpPr>
        <p:spPr>
          <a:xfrm>
            <a:off x="2380087" y="1675207"/>
            <a:ext cx="3562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The problem of </a:t>
            </a:r>
            <a:r>
              <a:rPr lang="it-IT" sz="2800" b="1" kern="1400" dirty="0" err="1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prescription</a:t>
            </a:r>
            <a:r>
              <a:rPr lang="it-IT" sz="2800" b="1" kern="1400" dirty="0">
                <a:solidFill>
                  <a:srgbClr val="0A25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 (Headings CS)"/>
              </a:rPr>
              <a:t> </a:t>
            </a:r>
            <a:endParaRPr lang="it-IT" sz="2800" kern="1400" dirty="0">
              <a:solidFill>
                <a:srgbClr val="0A25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 (Headings CS)"/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89D8FDFD-F976-21CB-2622-09A4DFD72BF8}"/>
              </a:ext>
            </a:extLst>
          </p:cNvPr>
          <p:cNvGrpSpPr/>
          <p:nvPr/>
        </p:nvGrpSpPr>
        <p:grpSpPr>
          <a:xfrm>
            <a:off x="2882733" y="3170595"/>
            <a:ext cx="2579742" cy="2822623"/>
            <a:chOff x="4580911" y="3141064"/>
            <a:chExt cx="3153747" cy="3352038"/>
          </a:xfrm>
        </p:grpSpPr>
        <p:sp>
          <p:nvSpPr>
            <p:cNvPr id="15" name="Rectangle 9">
              <a:extLst>
                <a:ext uri="{FF2B5EF4-FFF2-40B4-BE49-F238E27FC236}">
                  <a16:creationId xmlns:a16="http://schemas.microsoft.com/office/drawing/2014/main" id="{C62CE9F0-4142-CB47-C604-52102774D692}"/>
                </a:ext>
              </a:extLst>
            </p:cNvPr>
            <p:cNvSpPr/>
            <p:nvPr/>
          </p:nvSpPr>
          <p:spPr>
            <a:xfrm>
              <a:off x="4580911" y="5517863"/>
              <a:ext cx="3153747" cy="9752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800" dirty="0" err="1">
                  <a:latin typeface="Calibri" panose="020F0502020204030204" pitchFamily="34" charset="0"/>
                </a:rPr>
                <a:t>heuristics</a:t>
              </a:r>
              <a:r>
                <a:rPr lang="it-IT" sz="2800" dirty="0">
                  <a:latin typeface="Calibri" panose="020F0502020204030204" pitchFamily="34" charset="0"/>
                </a:rPr>
                <a:t> e </a:t>
              </a:r>
              <a:r>
                <a:rPr lang="it-IT" sz="2800" dirty="0" err="1">
                  <a:latin typeface="Calibri" panose="020F0502020204030204" pitchFamily="34" charset="0"/>
                </a:rPr>
                <a:t>biases</a:t>
              </a:r>
              <a:endParaRPr lang="it-IT" sz="2800" dirty="0">
                <a:latin typeface="Calibri" panose="020F0502020204030204" pitchFamily="34" charset="0"/>
              </a:endParaRPr>
            </a:p>
          </p:txBody>
        </p:sp>
        <p:pic>
          <p:nvPicPr>
            <p:cNvPr id="18" name="Picture 22">
              <a:extLst>
                <a:ext uri="{FF2B5EF4-FFF2-40B4-BE49-F238E27FC236}">
                  <a16:creationId xmlns:a16="http://schemas.microsoft.com/office/drawing/2014/main" id="{19A76918-C8F3-D17C-C39D-6B8B7AAC4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4014" b="24314"/>
            <a:stretch/>
          </p:blipFill>
          <p:spPr>
            <a:xfrm>
              <a:off x="5016000" y="3141064"/>
              <a:ext cx="2159999" cy="2164753"/>
            </a:xfrm>
            <a:prstGeom prst="ellipse">
              <a:avLst/>
            </a:prstGeom>
          </p:spPr>
        </p:pic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502EA38C-AB36-5C65-7273-17E8881CAEDE}"/>
              </a:ext>
            </a:extLst>
          </p:cNvPr>
          <p:cNvGrpSpPr/>
          <p:nvPr/>
        </p:nvGrpSpPr>
        <p:grpSpPr>
          <a:xfrm>
            <a:off x="-3115242" y="3170596"/>
            <a:ext cx="2579742" cy="2822622"/>
            <a:chOff x="1063690" y="3141065"/>
            <a:chExt cx="3153747" cy="3352037"/>
          </a:xfrm>
        </p:grpSpPr>
        <p:grpSp>
          <p:nvGrpSpPr>
            <p:cNvPr id="20" name="Group 2">
              <a:extLst>
                <a:ext uri="{FF2B5EF4-FFF2-40B4-BE49-F238E27FC236}">
                  <a16:creationId xmlns:a16="http://schemas.microsoft.com/office/drawing/2014/main" id="{E1B8DFB7-1686-814F-FAF4-2299B216B6C3}"/>
                </a:ext>
              </a:extLst>
            </p:cNvPr>
            <p:cNvGrpSpPr/>
            <p:nvPr/>
          </p:nvGrpSpPr>
          <p:grpSpPr>
            <a:xfrm>
              <a:off x="1063690" y="3141065"/>
              <a:ext cx="3153747" cy="3352037"/>
              <a:chOff x="1063690" y="3141065"/>
              <a:chExt cx="3153747" cy="3352037"/>
            </a:xfrm>
          </p:grpSpPr>
          <p:sp>
            <p:nvSpPr>
              <p:cNvPr id="22" name="Rectangle 8">
                <a:extLst>
                  <a:ext uri="{FF2B5EF4-FFF2-40B4-BE49-F238E27FC236}">
                    <a16:creationId xmlns:a16="http://schemas.microsoft.com/office/drawing/2014/main" id="{9F1D5AC4-39E0-2EDA-3E5F-CAFCBCB312B6}"/>
                  </a:ext>
                </a:extLst>
              </p:cNvPr>
              <p:cNvSpPr/>
              <p:nvPr/>
            </p:nvSpPr>
            <p:spPr>
              <a:xfrm>
                <a:off x="1063690" y="5517863"/>
                <a:ext cx="3153747" cy="97523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800" dirty="0">
                    <a:latin typeface="Calibri" panose="020F0502020204030204" pitchFamily="34" charset="0"/>
                  </a:rPr>
                  <a:t>knowledge and competence</a:t>
                </a:r>
              </a:p>
            </p:txBody>
          </p:sp>
          <p:pic>
            <p:nvPicPr>
              <p:cNvPr id="25" name="Picture 31">
                <a:extLst>
                  <a:ext uri="{FF2B5EF4-FFF2-40B4-BE49-F238E27FC236}">
                    <a16:creationId xmlns:a16="http://schemas.microsoft.com/office/drawing/2014/main" id="{BFCA9909-4B45-CE86-6C47-E41BE6ECDA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022" b="12934"/>
              <a:stretch/>
            </p:blipFill>
            <p:spPr>
              <a:xfrm>
                <a:off x="1497534" y="3141065"/>
                <a:ext cx="2286058" cy="2164752"/>
              </a:xfrm>
              <a:prstGeom prst="ellipse">
                <a:avLst/>
              </a:prstGeom>
            </p:spPr>
          </p:pic>
        </p:grp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5FA37173-3045-9252-7694-B388CDE39194}"/>
                </a:ext>
              </a:extLst>
            </p:cNvPr>
            <p:cNvSpPr txBox="1"/>
            <p:nvPr/>
          </p:nvSpPr>
          <p:spPr>
            <a:xfrm>
              <a:off x="1646738" y="4534678"/>
              <a:ext cx="1704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So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think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you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</a:p>
            <a:p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can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scare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600" i="1" dirty="0" err="1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crows</a:t>
              </a:r>
              <a:r>
                <a:rPr lang="it-IT" sz="1600" i="1" dirty="0">
                  <a:highlight>
                    <a:srgbClr val="D4D4D4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</a:p>
          </p:txBody>
        </p:sp>
      </p:grpSp>
      <p:grpSp>
        <p:nvGrpSpPr>
          <p:cNvPr id="7" name="Group 16">
            <a:extLst>
              <a:ext uri="{FF2B5EF4-FFF2-40B4-BE49-F238E27FC236}">
                <a16:creationId xmlns:a16="http://schemas.microsoft.com/office/drawing/2014/main" id="{C6709190-C069-AE79-0C5A-29BAB2066AA6}"/>
              </a:ext>
            </a:extLst>
          </p:cNvPr>
          <p:cNvGrpSpPr/>
          <p:nvPr/>
        </p:nvGrpSpPr>
        <p:grpSpPr>
          <a:xfrm>
            <a:off x="7532741" y="3624889"/>
            <a:ext cx="2902366" cy="2665394"/>
            <a:chOff x="7078754" y="2162327"/>
            <a:chExt cx="3859708" cy="3325150"/>
          </a:xfrm>
          <a:effectLst/>
        </p:grpSpPr>
        <p:pic>
          <p:nvPicPr>
            <p:cNvPr id="8" name="Picture 29">
              <a:extLst>
                <a:ext uri="{FF2B5EF4-FFF2-40B4-BE49-F238E27FC236}">
                  <a16:creationId xmlns:a16="http://schemas.microsoft.com/office/drawing/2014/main" id="{2FD7A8DD-EEAA-8730-9604-F0220EA1B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89" r="3360"/>
            <a:stretch/>
          </p:blipFill>
          <p:spPr>
            <a:xfrm>
              <a:off x="7078754" y="2162327"/>
              <a:ext cx="3859708" cy="2168469"/>
            </a:xfrm>
            <a:prstGeom prst="rect">
              <a:avLst/>
            </a:prstGeom>
          </p:spPr>
        </p:pic>
        <p:sp>
          <p:nvSpPr>
            <p:cNvPr id="9" name="TextBox 30">
              <a:extLst>
                <a:ext uri="{FF2B5EF4-FFF2-40B4-BE49-F238E27FC236}">
                  <a16:creationId xmlns:a16="http://schemas.microsoft.com/office/drawing/2014/main" id="{4F004A0C-66F8-2E3C-C98A-9D220D7244B9}"/>
                </a:ext>
              </a:extLst>
            </p:cNvPr>
            <p:cNvSpPr txBox="1"/>
            <p:nvPr/>
          </p:nvSpPr>
          <p:spPr>
            <a:xfrm>
              <a:off x="7078754" y="4450786"/>
              <a:ext cx="3859708" cy="103669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Twersky</a:t>
              </a: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 &amp;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Kahneman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on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heuristics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</p:txBody>
        </p:sp>
      </p:grpSp>
      <p:sp>
        <p:nvSpPr>
          <p:cNvPr id="24" name="TextBox 42">
            <a:extLst>
              <a:ext uri="{FF2B5EF4-FFF2-40B4-BE49-F238E27FC236}">
                <a16:creationId xmlns:a16="http://schemas.microsoft.com/office/drawing/2014/main" id="{E6439258-21A2-1965-CBEB-8A60058DB52B}"/>
              </a:ext>
            </a:extLst>
          </p:cNvPr>
          <p:cNvSpPr txBox="1"/>
          <p:nvPr/>
        </p:nvSpPr>
        <p:spPr>
          <a:xfrm>
            <a:off x="7036517" y="434711"/>
            <a:ext cx="3894849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Heuristics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require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fewer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cognitive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resources</a:t>
            </a:r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(time, information, and </a:t>
            </a:r>
          </a:p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computational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capability)</a:t>
            </a:r>
          </a:p>
        </p:txBody>
      </p:sp>
      <p:sp>
        <p:nvSpPr>
          <p:cNvPr id="26" name="TextBox 43">
            <a:extLst>
              <a:ext uri="{FF2B5EF4-FFF2-40B4-BE49-F238E27FC236}">
                <a16:creationId xmlns:a16="http://schemas.microsoft.com/office/drawing/2014/main" id="{114AAD1A-0E45-10A1-12E5-0930FC86F675}"/>
              </a:ext>
            </a:extLst>
          </p:cNvPr>
          <p:cNvSpPr txBox="1"/>
          <p:nvPr/>
        </p:nvSpPr>
        <p:spPr>
          <a:xfrm>
            <a:off x="7433051" y="2313118"/>
            <a:ext cx="310174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Limited </a:t>
            </a:r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applicability</a:t>
            </a:r>
            <a:endParaRPr lang="it-IT" sz="2800" dirty="0">
              <a:solidFill>
                <a:srgbClr val="92D050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044E72FB-FC98-FA40-2196-D98CA180237D}"/>
              </a:ext>
            </a:extLst>
          </p:cNvPr>
          <p:cNvSpPr txBox="1"/>
          <p:nvPr/>
        </p:nvSpPr>
        <p:spPr>
          <a:xfrm>
            <a:off x="7664108" y="2901098"/>
            <a:ext cx="263963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Mostly</a:t>
            </a:r>
            <a:r>
              <a:rPr lang="it-IT" sz="2800" dirty="0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ooperHewitt-Light" pitchFamily="2" charset="77"/>
                <a:cs typeface="Calibri" panose="020F0502020204030204" pitchFamily="34" charset="0"/>
              </a:rPr>
              <a:t>irrational</a:t>
            </a:r>
            <a:endParaRPr lang="it-IT" sz="2800" b="1" dirty="0">
              <a:solidFill>
                <a:srgbClr val="92D050"/>
              </a:solidFill>
              <a:latin typeface="Calibri" panose="020F0502020204030204" pitchFamily="34" charset="0"/>
              <a:ea typeface="CooperHewitt-Light" pitchFamily="2" charset="77"/>
              <a:cs typeface="Calibri" panose="020F0502020204030204" pitchFamily="34" charset="0"/>
            </a:endParaRPr>
          </a:p>
        </p:txBody>
      </p:sp>
      <p:grpSp>
        <p:nvGrpSpPr>
          <p:cNvPr id="11" name="Group 26">
            <a:extLst>
              <a:ext uri="{FF2B5EF4-FFF2-40B4-BE49-F238E27FC236}">
                <a16:creationId xmlns:a16="http://schemas.microsoft.com/office/drawing/2014/main" id="{7A98427F-66D7-4740-8B6E-E564DD75EA22}"/>
              </a:ext>
            </a:extLst>
          </p:cNvPr>
          <p:cNvGrpSpPr/>
          <p:nvPr/>
        </p:nvGrpSpPr>
        <p:grpSpPr>
          <a:xfrm>
            <a:off x="6814122" y="7127780"/>
            <a:ext cx="1481584" cy="2659242"/>
            <a:chOff x="4867994" y="2164482"/>
            <a:chExt cx="1970282" cy="3317475"/>
          </a:xfrm>
          <a:effectLst/>
        </p:grpSpPr>
        <p:pic>
          <p:nvPicPr>
            <p:cNvPr id="17" name="Picture 27" descr="A person wearing a suit and tie&#10;&#10;Description automatically generated">
              <a:extLst>
                <a:ext uri="{FF2B5EF4-FFF2-40B4-BE49-F238E27FC236}">
                  <a16:creationId xmlns:a16="http://schemas.microsoft.com/office/drawing/2014/main" id="{F96813DA-F652-CFDF-82C5-F1368844E8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802" r="12167"/>
            <a:stretch/>
          </p:blipFill>
          <p:spPr>
            <a:xfrm>
              <a:off x="4867996" y="2164482"/>
              <a:ext cx="1970280" cy="2166314"/>
            </a:xfrm>
            <a:prstGeom prst="rect">
              <a:avLst/>
            </a:prstGeom>
          </p:spPr>
        </p:pic>
        <p:sp>
          <p:nvSpPr>
            <p:cNvPr id="23" name="TextBox 28">
              <a:extLst>
                <a:ext uri="{FF2B5EF4-FFF2-40B4-BE49-F238E27FC236}">
                  <a16:creationId xmlns:a16="http://schemas.microsoft.com/office/drawing/2014/main" id="{ED4F46A3-A11A-B537-8A0E-BD848F326468}"/>
                </a:ext>
              </a:extLst>
            </p:cNvPr>
            <p:cNvSpPr txBox="1"/>
            <p:nvPr/>
          </p:nvSpPr>
          <p:spPr>
            <a:xfrm>
              <a:off x="4867994" y="4445266"/>
              <a:ext cx="1970281" cy="103669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Wason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  <a:p>
              <a:pPr algn="ctr">
                <a:buClr>
                  <a:srgbClr val="009193"/>
                </a:buClr>
                <a:buSzPct val="150000"/>
              </a:pPr>
              <a:r>
                <a:rPr lang="it-IT" sz="2400" i="1" dirty="0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on </a:t>
              </a:r>
              <a:r>
                <a:rPr lang="it-IT" sz="2400" i="1" dirty="0" err="1">
                  <a:solidFill>
                    <a:schemeClr val="bg1"/>
                  </a:solidFill>
                  <a:latin typeface="Calibri" panose="020F0502020204030204" pitchFamily="34" charset="0"/>
                  <a:ea typeface="CooperHewitt-MediumItalic" pitchFamily="2" charset="77"/>
                </a:rPr>
                <a:t>bias</a:t>
              </a:r>
              <a:endParaRPr lang="it-IT" sz="2400" i="1" dirty="0">
                <a:solidFill>
                  <a:schemeClr val="bg1"/>
                </a:solidFill>
                <a:latin typeface="Calibri" panose="020F0502020204030204" pitchFamily="34" charset="0"/>
                <a:ea typeface="CooperHewitt-MediumItalic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92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11178</TotalTime>
  <Words>3564</Words>
  <Application>Microsoft Macintosh PowerPoint</Application>
  <PresentationFormat>Widescreen</PresentationFormat>
  <Paragraphs>649</Paragraphs>
  <Slides>49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6" baseType="lpstr">
      <vt:lpstr>Amasis MT Pro</vt:lpstr>
      <vt:lpstr>Arial</vt:lpstr>
      <vt:lpstr>BemboMTPro</vt:lpstr>
      <vt:lpstr>Calibri</vt:lpstr>
      <vt:lpstr>Calibri Light</vt:lpstr>
      <vt:lpstr>Söhne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Selene Arfini</dc:creator>
  <cp:lastModifiedBy>Selene Arfini</cp:lastModifiedBy>
  <cp:revision>132</cp:revision>
  <dcterms:created xsi:type="dcterms:W3CDTF">2019-12-30T15:46:42Z</dcterms:created>
  <dcterms:modified xsi:type="dcterms:W3CDTF">2025-05-14T14:45:52Z</dcterms:modified>
</cp:coreProperties>
</file>