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2" r:id="rId6"/>
    <p:sldId id="260" r:id="rId7"/>
    <p:sldId id="261" r:id="rId8"/>
    <p:sldId id="262" r:id="rId9"/>
    <p:sldId id="263" r:id="rId10"/>
    <p:sldId id="264" r:id="rId11"/>
    <p:sldId id="265" r:id="rId12"/>
    <p:sldId id="267" r:id="rId13"/>
    <p:sldId id="266" r:id="rId14"/>
    <p:sldId id="271" r:id="rId15"/>
    <p:sldId id="270" r:id="rId16"/>
    <p:sldId id="269" r:id="rId17"/>
    <p:sldId id="268"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07A85DB2-F0F9-4350-AF9F-19118B3D0405}" type="datetimeFigureOut">
              <a:rPr lang="it-IT" smtClean="0"/>
              <a:t>17/10/2022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4030472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7A85DB2-F0F9-4350-AF9F-19118B3D0405}" type="datetimeFigureOut">
              <a:rPr lang="it-IT" smtClean="0"/>
              <a:t>17/10/2022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1588368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7A85DB2-F0F9-4350-AF9F-19118B3D0405}" type="datetimeFigureOut">
              <a:rPr lang="it-IT" smtClean="0"/>
              <a:t>17/10/2022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2042239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07A85DB2-F0F9-4350-AF9F-19118B3D0405}" type="datetimeFigureOut">
              <a:rPr lang="it-IT" smtClean="0"/>
              <a:t>17/10/2022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553345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07A85DB2-F0F9-4350-AF9F-19118B3D0405}" type="datetimeFigureOut">
              <a:rPr lang="it-IT" smtClean="0"/>
              <a:t>17/10/2022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4019226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07A85DB2-F0F9-4350-AF9F-19118B3D0405}" type="datetimeFigureOut">
              <a:rPr lang="it-IT" smtClean="0"/>
              <a:t>17/10/2022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2563757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07A85DB2-F0F9-4350-AF9F-19118B3D0405}" type="datetimeFigureOut">
              <a:rPr lang="it-IT" smtClean="0"/>
              <a:t>17/10/2022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1712745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07A85DB2-F0F9-4350-AF9F-19118B3D0405}" type="datetimeFigureOut">
              <a:rPr lang="it-IT" smtClean="0"/>
              <a:t>17/10/2022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4048764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7A85DB2-F0F9-4350-AF9F-19118B3D0405}" type="datetimeFigureOut">
              <a:rPr lang="it-IT" smtClean="0"/>
              <a:t>17/10/2022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1030224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07A85DB2-F0F9-4350-AF9F-19118B3D0405}" type="datetimeFigureOut">
              <a:rPr lang="it-IT" smtClean="0"/>
              <a:t>17/10/2022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3998589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07A85DB2-F0F9-4350-AF9F-19118B3D0405}" type="datetimeFigureOut">
              <a:rPr lang="it-IT" smtClean="0"/>
              <a:t>17/10/2022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2F80E1-E22F-4B67-9F17-AFF3257CC7D5}" type="slidenum">
              <a:rPr lang="it-IT" smtClean="0"/>
              <a:t>‹N›</a:t>
            </a:fld>
            <a:endParaRPr lang="it-IT"/>
          </a:p>
        </p:txBody>
      </p:sp>
    </p:spTree>
    <p:extLst>
      <p:ext uri="{BB962C8B-B14F-4D97-AF65-F5344CB8AC3E}">
        <p14:creationId xmlns:p14="http://schemas.microsoft.com/office/powerpoint/2010/main" val="1929498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A85DB2-F0F9-4350-AF9F-19118B3D0405}" type="datetimeFigureOut">
              <a:rPr lang="it-IT" smtClean="0"/>
              <a:t>17/10/2022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2F80E1-E22F-4B67-9F17-AFF3257CC7D5}" type="slidenum">
              <a:rPr lang="it-IT" smtClean="0"/>
              <a:t>‹N›</a:t>
            </a:fld>
            <a:endParaRPr lang="it-IT"/>
          </a:p>
        </p:txBody>
      </p:sp>
    </p:spTree>
    <p:extLst>
      <p:ext uri="{BB962C8B-B14F-4D97-AF65-F5344CB8AC3E}">
        <p14:creationId xmlns:p14="http://schemas.microsoft.com/office/powerpoint/2010/main" val="3789361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68584" y="1122363"/>
            <a:ext cx="9144000" cy="2387600"/>
          </a:xfrm>
        </p:spPr>
        <p:txBody>
          <a:bodyPr/>
          <a:lstStyle/>
          <a:p>
            <a:pPr algn="l"/>
            <a:r>
              <a:rPr lang="it-IT" b="1" dirty="0">
                <a:solidFill>
                  <a:schemeClr val="tx2"/>
                </a:solidFill>
              </a:rPr>
              <a:t>Max Weber e lo «spirito del capitalismo»</a:t>
            </a:r>
          </a:p>
        </p:txBody>
      </p:sp>
      <p:sp>
        <p:nvSpPr>
          <p:cNvPr id="3" name="Sottotitolo 2"/>
          <p:cNvSpPr>
            <a:spLocks noGrp="1"/>
          </p:cNvSpPr>
          <p:nvPr>
            <p:ph type="subTitle" idx="1"/>
          </p:nvPr>
        </p:nvSpPr>
        <p:spPr>
          <a:xfrm>
            <a:off x="1496292" y="4922841"/>
            <a:ext cx="9144000" cy="1655762"/>
          </a:xfrm>
        </p:spPr>
        <p:txBody>
          <a:bodyPr/>
          <a:lstStyle/>
          <a:p>
            <a:pPr algn="l"/>
            <a:r>
              <a:rPr lang="it-IT" dirty="0"/>
              <a:t>Corso di Sociologia Economica</a:t>
            </a:r>
          </a:p>
          <a:p>
            <a:pPr algn="l"/>
            <a:r>
              <a:rPr lang="it-IT" dirty="0">
                <a:solidFill>
                  <a:schemeClr val="tx2"/>
                </a:solidFill>
              </a:rPr>
              <a:t>MARCO FAMA, Università di Bergamo</a:t>
            </a:r>
          </a:p>
        </p:txBody>
      </p:sp>
    </p:spTree>
    <p:extLst>
      <p:ext uri="{BB962C8B-B14F-4D97-AF65-F5344CB8AC3E}">
        <p14:creationId xmlns:p14="http://schemas.microsoft.com/office/powerpoint/2010/main" val="159764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945716" y="710180"/>
            <a:ext cx="9525000" cy="5601533"/>
          </a:xfrm>
          <a:prstGeom prst="rect">
            <a:avLst/>
          </a:prstGeom>
          <a:noFill/>
        </p:spPr>
        <p:txBody>
          <a:bodyPr wrap="square" rtlCol="0">
            <a:spAutoFit/>
          </a:bodyPr>
          <a:lstStyle/>
          <a:p>
            <a:r>
              <a:rPr lang="it-IT" sz="2800" dirty="0">
                <a:solidFill>
                  <a:schemeClr val="tx2"/>
                </a:solidFill>
              </a:rPr>
              <a:t>I presupposti del capitalismo moderno</a:t>
            </a:r>
          </a:p>
          <a:p>
            <a:endParaRPr lang="it-IT" sz="2400" dirty="0">
              <a:solidFill>
                <a:schemeClr val="tx2"/>
              </a:solidFill>
            </a:endParaRPr>
          </a:p>
          <a:p>
            <a:endParaRPr lang="it-IT" dirty="0"/>
          </a:p>
          <a:p>
            <a:pPr marL="342900" indent="-342900">
              <a:buFont typeface="+mj-lt"/>
              <a:buAutoNum type="arabicPeriod"/>
            </a:pPr>
            <a:r>
              <a:rPr lang="it-IT" dirty="0"/>
              <a:t>P</a:t>
            </a:r>
            <a:r>
              <a:rPr lang="it-IT" b="1" dirty="0"/>
              <a:t>roprietà privata </a:t>
            </a:r>
            <a:r>
              <a:rPr lang="it-IT" dirty="0"/>
              <a:t>dei mezzi di produzione e appropriazione di questi da parte dell’imprenditore</a:t>
            </a:r>
          </a:p>
          <a:p>
            <a:pPr marL="342900" indent="-342900">
              <a:buFont typeface="+mj-lt"/>
              <a:buAutoNum type="arabicPeriod"/>
            </a:pPr>
            <a:endParaRPr lang="it-IT" dirty="0"/>
          </a:p>
          <a:p>
            <a:pPr marL="342900" indent="-342900">
              <a:buFont typeface="+mj-lt"/>
              <a:buAutoNum type="arabicPeriod"/>
            </a:pPr>
            <a:r>
              <a:rPr lang="it-IT" dirty="0"/>
              <a:t>L</a:t>
            </a:r>
            <a:r>
              <a:rPr lang="it-IT" b="1" dirty="0"/>
              <a:t>ibertà del mercato </a:t>
            </a:r>
            <a:r>
              <a:rPr lang="it-IT" dirty="0"/>
              <a:t>(sia dei beni che dei fattori di produzione) e assenza di vincoli di natura culturale e politica al consumo</a:t>
            </a:r>
          </a:p>
          <a:p>
            <a:pPr marL="342900" indent="-342900">
              <a:buFont typeface="+mj-lt"/>
              <a:buAutoNum type="arabicPeriod"/>
            </a:pPr>
            <a:endParaRPr lang="it-IT" dirty="0"/>
          </a:p>
          <a:p>
            <a:pPr marL="342900" indent="-342900">
              <a:buFont typeface="+mj-lt"/>
              <a:buAutoNum type="arabicPeriod"/>
            </a:pPr>
            <a:r>
              <a:rPr lang="it-IT" dirty="0"/>
              <a:t>Esistenza di una </a:t>
            </a:r>
            <a:r>
              <a:rPr lang="it-IT" b="1" dirty="0"/>
              <a:t>forza lavoro </a:t>
            </a:r>
            <a:r>
              <a:rPr lang="it-IT" dirty="0"/>
              <a:t>formalmente libera </a:t>
            </a:r>
          </a:p>
          <a:p>
            <a:pPr marL="342900" indent="-342900">
              <a:buFont typeface="+mj-lt"/>
              <a:buAutoNum type="arabicPeriod"/>
            </a:pPr>
            <a:endParaRPr lang="it-IT" dirty="0"/>
          </a:p>
          <a:p>
            <a:pPr marL="342900" indent="-342900">
              <a:buFont typeface="+mj-lt"/>
              <a:buAutoNum type="arabicPeriod"/>
            </a:pPr>
            <a:r>
              <a:rPr lang="it-IT" dirty="0"/>
              <a:t>Esistenza di una </a:t>
            </a:r>
            <a:r>
              <a:rPr lang="it-IT" b="1" dirty="0"/>
              <a:t>tecnica razionale </a:t>
            </a:r>
            <a:r>
              <a:rPr lang="it-IT" dirty="0"/>
              <a:t>(cioè di una tecnologia che consente di calcolare con esattezza i costi di produzione e, anche, di abbassarli)</a:t>
            </a:r>
          </a:p>
          <a:p>
            <a:pPr marL="342900" indent="-342900">
              <a:buFont typeface="+mj-lt"/>
              <a:buAutoNum type="arabicPeriod"/>
            </a:pPr>
            <a:endParaRPr lang="it-IT" dirty="0"/>
          </a:p>
          <a:p>
            <a:pPr marL="342900" indent="-342900">
              <a:buFont typeface="+mj-lt"/>
              <a:buAutoNum type="arabicPeriod"/>
            </a:pPr>
            <a:r>
              <a:rPr lang="it-IT" dirty="0"/>
              <a:t>Disponibilità di </a:t>
            </a:r>
            <a:r>
              <a:rPr lang="it-IT" b="1" dirty="0"/>
              <a:t>mezzi giuridici </a:t>
            </a:r>
            <a:r>
              <a:rPr lang="it-IT" dirty="0"/>
              <a:t>che facilitino la separazione tra patrimonio familiare e patrimonio dell’impresa e che rendano possibile un collegamento più razionale tra risparmio e investimento (borsa)</a:t>
            </a:r>
          </a:p>
          <a:p>
            <a:pPr marL="342900" indent="-342900">
              <a:buFont typeface="+mj-lt"/>
              <a:buAutoNum type="arabicPeriod"/>
            </a:pPr>
            <a:endParaRPr lang="it-IT" dirty="0"/>
          </a:p>
          <a:p>
            <a:pPr marL="342900" indent="-342900">
              <a:buFont typeface="+mj-lt"/>
              <a:buAutoNum type="arabicPeriod"/>
            </a:pPr>
            <a:r>
              <a:rPr lang="it-IT" dirty="0"/>
              <a:t>Esistenza di uno stato che sostenga il </a:t>
            </a:r>
            <a:r>
              <a:rPr lang="it-IT" b="1" dirty="0"/>
              <a:t>diritto razionale</a:t>
            </a:r>
            <a:r>
              <a:rPr lang="it-IT" dirty="0"/>
              <a:t>, riducendo i rischi e rendendo più prevedibili le relazioni tra privati e tra questi e la pubblica amministrazione </a:t>
            </a:r>
          </a:p>
        </p:txBody>
      </p:sp>
    </p:spTree>
    <p:extLst>
      <p:ext uri="{BB962C8B-B14F-4D97-AF65-F5344CB8AC3E}">
        <p14:creationId xmlns:p14="http://schemas.microsoft.com/office/powerpoint/2010/main" val="2617639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778932" y="513389"/>
            <a:ext cx="11311468" cy="5509200"/>
          </a:xfrm>
          <a:prstGeom prst="rect">
            <a:avLst/>
          </a:prstGeom>
          <a:noFill/>
        </p:spPr>
        <p:txBody>
          <a:bodyPr wrap="square" rtlCol="0">
            <a:spAutoFit/>
          </a:bodyPr>
          <a:lstStyle/>
          <a:p>
            <a:r>
              <a:rPr lang="it-IT" sz="3200" dirty="0">
                <a:solidFill>
                  <a:schemeClr val="tx2"/>
                </a:solidFill>
              </a:rPr>
              <a:t>Perché (secondo Weber) il capitalismo moderno è nato in Occidente?</a:t>
            </a:r>
          </a:p>
          <a:p>
            <a:endParaRPr lang="it-IT" dirty="0"/>
          </a:p>
          <a:p>
            <a:endParaRPr lang="it-IT" dirty="0"/>
          </a:p>
          <a:p>
            <a:r>
              <a:rPr lang="it-IT" sz="2400" b="1" dirty="0"/>
              <a:t>Fattori complementari </a:t>
            </a:r>
          </a:p>
          <a:p>
            <a:endParaRPr lang="it-IT" sz="2400" dirty="0"/>
          </a:p>
          <a:p>
            <a:r>
              <a:rPr lang="it-IT" sz="2000" dirty="0"/>
              <a:t>(vicende belliche, conquiste coloniali, afflusso di metalli preziosi, domanda di beni di lusso delle corti, condizioni geografiche favorevoli)</a:t>
            </a:r>
          </a:p>
          <a:p>
            <a:endParaRPr lang="it-IT" sz="2000" dirty="0"/>
          </a:p>
          <a:p>
            <a:endParaRPr lang="it-IT" sz="2000" dirty="0"/>
          </a:p>
          <a:p>
            <a:r>
              <a:rPr lang="it-IT" sz="2400" b="1" dirty="0"/>
              <a:t>Fattori specificamente occidentali</a:t>
            </a:r>
            <a:r>
              <a:rPr lang="it-IT" sz="2400" dirty="0"/>
              <a:t>:</a:t>
            </a:r>
          </a:p>
          <a:p>
            <a:endParaRPr lang="it-IT" sz="2000" dirty="0"/>
          </a:p>
          <a:p>
            <a:pPr marL="342900" indent="-342900">
              <a:buFont typeface="Arial" panose="020B0604020202020204" pitchFamily="34" charset="0"/>
              <a:buChar char="•"/>
            </a:pPr>
            <a:r>
              <a:rPr lang="it-IT" sz="2000" u="sng" dirty="0"/>
              <a:t>Istituzionali</a:t>
            </a:r>
            <a:r>
              <a:rPr lang="it-IT" sz="2000" dirty="0"/>
              <a:t> (la città, lo stato razionale, la scienza razionale) </a:t>
            </a:r>
          </a:p>
          <a:p>
            <a:pPr marL="342900" indent="-342900">
              <a:buFont typeface="Arial" panose="020B0604020202020204" pitchFamily="34" charset="0"/>
              <a:buChar char="•"/>
            </a:pPr>
            <a:endParaRPr lang="it-IT" sz="2000" u="sng" dirty="0"/>
          </a:p>
          <a:p>
            <a:pPr marL="342900" indent="-342900">
              <a:buFont typeface="Arial" panose="020B0604020202020204" pitchFamily="34" charset="0"/>
              <a:buChar char="•"/>
            </a:pPr>
            <a:r>
              <a:rPr lang="it-IT" sz="2000" u="sng" dirty="0"/>
              <a:t>Culturali</a:t>
            </a:r>
            <a:r>
              <a:rPr lang="it-IT" sz="2000" dirty="0"/>
              <a:t> (etica economica di origine religiosa sulla formazione dell’imprenditorialità)</a:t>
            </a:r>
          </a:p>
          <a:p>
            <a:pPr marL="342900" indent="-342900">
              <a:buFont typeface="Arial" panose="020B0604020202020204" pitchFamily="34" charset="0"/>
              <a:buChar char="•"/>
            </a:pPr>
            <a:endParaRPr lang="it-IT" sz="2000" dirty="0"/>
          </a:p>
        </p:txBody>
      </p:sp>
    </p:spTree>
    <p:extLst>
      <p:ext uri="{BB962C8B-B14F-4D97-AF65-F5344CB8AC3E}">
        <p14:creationId xmlns:p14="http://schemas.microsoft.com/office/powerpoint/2010/main" val="804189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236133" y="910012"/>
            <a:ext cx="9262534" cy="6401753"/>
          </a:xfrm>
          <a:prstGeom prst="rect">
            <a:avLst/>
          </a:prstGeom>
          <a:noFill/>
        </p:spPr>
        <p:txBody>
          <a:bodyPr wrap="square" rtlCol="0">
            <a:spAutoFit/>
          </a:bodyPr>
          <a:lstStyle/>
          <a:p>
            <a:r>
              <a:rPr lang="it-IT" sz="2800" dirty="0">
                <a:solidFill>
                  <a:schemeClr val="tx2"/>
                </a:solidFill>
              </a:rPr>
              <a:t>I fattori istituzionali alle origini del capitalismo occidentale</a:t>
            </a:r>
          </a:p>
          <a:p>
            <a:endParaRPr lang="it-IT" sz="2800" dirty="0">
              <a:solidFill>
                <a:schemeClr val="tx2"/>
              </a:solidFill>
            </a:endParaRPr>
          </a:p>
          <a:p>
            <a:pPr marL="457200" indent="-457200">
              <a:buFont typeface="Arial" panose="020B0604020202020204" pitchFamily="34" charset="0"/>
              <a:buChar char="•"/>
            </a:pPr>
            <a:r>
              <a:rPr lang="it-IT" sz="2400" dirty="0"/>
              <a:t>L’importanza della città occidentale e differenze con i grandi imperi militari e burocratici dell’Egitto o della Cina (feudalesimo contrattuale VS feudalesimo di servizio e burocrazia patrimoniale)</a:t>
            </a:r>
          </a:p>
          <a:p>
            <a:pPr marL="457200" indent="-457200">
              <a:buFont typeface="Arial" panose="020B0604020202020204" pitchFamily="34" charset="0"/>
              <a:buChar char="•"/>
            </a:pPr>
            <a:endParaRPr lang="it-IT" sz="2400" dirty="0"/>
          </a:p>
          <a:p>
            <a:pPr marL="457200" indent="-457200">
              <a:buFont typeface="Arial" panose="020B0604020202020204" pitchFamily="34" charset="0"/>
              <a:buChar char="•"/>
            </a:pPr>
            <a:r>
              <a:rPr lang="it-IT" sz="2400" dirty="0"/>
              <a:t>Le corporazioni e la nascita della figura del mercante-imprenditore</a:t>
            </a:r>
          </a:p>
          <a:p>
            <a:pPr marL="457200" indent="-457200">
              <a:buFont typeface="Arial" panose="020B0604020202020204" pitchFamily="34" charset="0"/>
              <a:buChar char="•"/>
            </a:pPr>
            <a:endParaRPr lang="it-IT" sz="2400" dirty="0"/>
          </a:p>
          <a:p>
            <a:pPr marL="457200" indent="-457200">
              <a:buFont typeface="Arial" panose="020B0604020202020204" pitchFamily="34" charset="0"/>
              <a:buChar char="•"/>
            </a:pPr>
            <a:r>
              <a:rPr lang="it-IT" sz="2400" dirty="0"/>
              <a:t>Gli stimoli all’applicazione della scienza sul piano produttivo (tecnica razionale)</a:t>
            </a:r>
          </a:p>
          <a:p>
            <a:pPr marL="457200" indent="-457200">
              <a:buFont typeface="Arial" panose="020B0604020202020204" pitchFamily="34" charset="0"/>
              <a:buChar char="•"/>
            </a:pPr>
            <a:endParaRPr lang="it-IT" sz="2400" dirty="0"/>
          </a:p>
          <a:p>
            <a:pPr marL="457200" indent="-457200">
              <a:buFont typeface="Arial" panose="020B0604020202020204" pitchFamily="34" charset="0"/>
              <a:buChar char="•"/>
            </a:pPr>
            <a:r>
              <a:rPr lang="it-IT" sz="2400" dirty="0"/>
              <a:t>Diritto razionale, eredità del diritto romano e interdipendenza tra borghesia capitalista e stato </a:t>
            </a:r>
          </a:p>
          <a:p>
            <a:endParaRPr lang="it-IT" dirty="0"/>
          </a:p>
          <a:p>
            <a:endParaRPr lang="it-IT" dirty="0"/>
          </a:p>
          <a:p>
            <a:endParaRPr lang="it-IT" dirty="0"/>
          </a:p>
          <a:p>
            <a:endParaRPr lang="it-IT" dirty="0"/>
          </a:p>
          <a:p>
            <a:endParaRPr lang="it-IT" dirty="0"/>
          </a:p>
        </p:txBody>
      </p:sp>
    </p:spTree>
    <p:extLst>
      <p:ext uri="{BB962C8B-B14F-4D97-AF65-F5344CB8AC3E}">
        <p14:creationId xmlns:p14="http://schemas.microsoft.com/office/powerpoint/2010/main" val="3909920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412825" y="271582"/>
            <a:ext cx="11320137" cy="6647974"/>
          </a:xfrm>
          <a:prstGeom prst="rect">
            <a:avLst/>
          </a:prstGeom>
          <a:noFill/>
        </p:spPr>
        <p:txBody>
          <a:bodyPr wrap="square" rtlCol="0">
            <a:spAutoFit/>
          </a:bodyPr>
          <a:lstStyle/>
          <a:p>
            <a:r>
              <a:rPr lang="it-IT" sz="3200" dirty="0">
                <a:solidFill>
                  <a:schemeClr val="tx2"/>
                </a:solidFill>
              </a:rPr>
              <a:t>L’etica economica 1/2</a:t>
            </a:r>
          </a:p>
          <a:p>
            <a:endParaRPr lang="it-IT" sz="2000" dirty="0"/>
          </a:p>
          <a:p>
            <a:endParaRPr lang="it-IT" sz="2400" dirty="0"/>
          </a:p>
          <a:p>
            <a:pPr marL="285750" indent="-285750">
              <a:buFont typeface="Arial" panose="020B0604020202020204" pitchFamily="34" charset="0"/>
              <a:buChar char="•"/>
            </a:pPr>
            <a:r>
              <a:rPr lang="it-IT" sz="2400" b="1" dirty="0" err="1"/>
              <a:t>Demagizzazione</a:t>
            </a:r>
            <a:r>
              <a:rPr lang="it-IT" sz="2400" dirty="0"/>
              <a:t>  e </a:t>
            </a:r>
            <a:r>
              <a:rPr lang="it-IT" sz="2400" b="1" dirty="0"/>
              <a:t>separazione tra mondo naturale e soprannaturale </a:t>
            </a:r>
            <a:r>
              <a:rPr lang="it-IT" sz="2400" dirty="0"/>
              <a:t>(nascita dei presupposti per una spiegazione razionale del mondo e diffusione delle religioni monoteiste quali «grandi profezie» in grado di razionalizzare le condotte di vita orientandole verso fini superiori).</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Universalismo e </a:t>
            </a:r>
            <a:r>
              <a:rPr lang="it-IT" sz="2400" b="1" dirty="0"/>
              <a:t>superamento del dualismo etico </a:t>
            </a:r>
            <a:r>
              <a:rPr lang="it-IT" sz="2400" dirty="0"/>
              <a:t>(affermazione di una ricerca del profitto eticamente vincolata ed estensione dell’ambito delle relazioni sociali all’interno delle quali tale orientamento può esercitarsi).</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b="1" dirty="0"/>
              <a:t>Profezia esemplare </a:t>
            </a:r>
            <a:r>
              <a:rPr lang="it-IT" sz="2400" dirty="0"/>
              <a:t>(tipica delle religioni orientali) VS </a:t>
            </a:r>
            <a:r>
              <a:rPr lang="it-IT" sz="2400" b="1" dirty="0"/>
              <a:t>profezia etica </a:t>
            </a:r>
            <a:r>
              <a:rPr lang="it-IT" sz="2400" dirty="0"/>
              <a:t>(tipica del cristianesimo e dell’ebraismo)</a:t>
            </a:r>
          </a:p>
          <a:p>
            <a:pPr marL="285750" indent="-285750">
              <a:buFont typeface="Arial" panose="020B0604020202020204" pitchFamily="34" charset="0"/>
              <a:buChar char="•"/>
            </a:pPr>
            <a:endParaRPr lang="it-IT" sz="2000" dirty="0"/>
          </a:p>
          <a:p>
            <a:endParaRPr lang="it-IT" dirty="0"/>
          </a:p>
        </p:txBody>
      </p:sp>
    </p:spTree>
    <p:extLst>
      <p:ext uri="{BB962C8B-B14F-4D97-AF65-F5344CB8AC3E}">
        <p14:creationId xmlns:p14="http://schemas.microsoft.com/office/powerpoint/2010/main" val="2019738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8421" y="1804175"/>
            <a:ext cx="6371314" cy="3970318"/>
          </a:xfrm>
          <a:prstGeom prst="rect">
            <a:avLst/>
          </a:prstGeom>
        </p:spPr>
        <p:txBody>
          <a:bodyPr wrap="square">
            <a:spAutoFit/>
          </a:bodyPr>
          <a:lstStyle/>
          <a:p>
            <a:r>
              <a:rPr lang="it-IT" sz="2400" dirty="0"/>
              <a:t>L’importanza </a:t>
            </a:r>
            <a:r>
              <a:rPr lang="it-IT" sz="2400" b="1" dirty="0"/>
              <a:t>dell’etica economica del protestantesimo</a:t>
            </a:r>
            <a:r>
              <a:rPr lang="it-IT" sz="2400" dirty="0"/>
              <a:t>, specialmente della componente calvinista, nello sviluppo del capitalismo</a:t>
            </a:r>
          </a:p>
          <a:p>
            <a:pPr marL="285750" indent="-285750">
              <a:buFont typeface="Arial" panose="020B0604020202020204" pitchFamily="34" charset="0"/>
              <a:buChar char="•"/>
            </a:pPr>
            <a:endParaRPr lang="it-IT" b="1" dirty="0"/>
          </a:p>
          <a:p>
            <a:pPr marL="285750" indent="-285750">
              <a:buFont typeface="Arial" panose="020B0604020202020204" pitchFamily="34" charset="0"/>
              <a:buChar char="•"/>
            </a:pPr>
            <a:r>
              <a:rPr lang="it-IT" dirty="0"/>
              <a:t>l’idea di predestinazione</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l’ascesi </a:t>
            </a:r>
            <a:r>
              <a:rPr lang="it-IT" dirty="0" err="1"/>
              <a:t>intramondana</a:t>
            </a:r>
            <a:endParaRPr lang="it-IT" dirty="0"/>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Il concetto di «elezione» </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la condanna del lusso e dei piaceri </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la costrizione ascetica al risparmio</a:t>
            </a:r>
          </a:p>
        </p:txBody>
      </p:sp>
      <p:sp>
        <p:nvSpPr>
          <p:cNvPr id="3" name="Rettangolo 2"/>
          <p:cNvSpPr/>
          <p:nvPr/>
        </p:nvSpPr>
        <p:spPr>
          <a:xfrm>
            <a:off x="618421" y="408770"/>
            <a:ext cx="4219681" cy="646331"/>
          </a:xfrm>
          <a:prstGeom prst="rect">
            <a:avLst/>
          </a:prstGeom>
        </p:spPr>
        <p:txBody>
          <a:bodyPr wrap="none">
            <a:spAutoFit/>
          </a:bodyPr>
          <a:lstStyle/>
          <a:p>
            <a:r>
              <a:rPr lang="it-IT" sz="3600" dirty="0">
                <a:solidFill>
                  <a:schemeClr val="tx2"/>
                </a:solidFill>
              </a:rPr>
              <a:t>L’etica economica 2/2</a:t>
            </a:r>
          </a:p>
        </p:txBody>
      </p:sp>
      <p:pic>
        <p:nvPicPr>
          <p:cNvPr id="1026" name="Picture 2" descr="Image result for L'etica protestan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3207" y="-1"/>
            <a:ext cx="4938793" cy="7578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6075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219460" y="2147766"/>
            <a:ext cx="8769426" cy="584775"/>
          </a:xfrm>
          <a:prstGeom prst="rect">
            <a:avLst/>
          </a:prstGeom>
          <a:noFill/>
        </p:spPr>
        <p:txBody>
          <a:bodyPr wrap="square" rtlCol="0">
            <a:spAutoFit/>
          </a:bodyPr>
          <a:lstStyle/>
          <a:p>
            <a:endParaRPr lang="it-IT" sz="3200" dirty="0"/>
          </a:p>
        </p:txBody>
      </p:sp>
      <p:sp>
        <p:nvSpPr>
          <p:cNvPr id="3" name="Rettangolo 2"/>
          <p:cNvSpPr/>
          <p:nvPr/>
        </p:nvSpPr>
        <p:spPr>
          <a:xfrm>
            <a:off x="5673369" y="2440153"/>
            <a:ext cx="6406306" cy="461665"/>
          </a:xfrm>
          <a:prstGeom prst="rect">
            <a:avLst/>
          </a:prstGeom>
        </p:spPr>
        <p:txBody>
          <a:bodyPr wrap="none">
            <a:spAutoFit/>
          </a:bodyPr>
          <a:lstStyle/>
          <a:p>
            <a:r>
              <a:rPr lang="it-IT" sz="2400" dirty="0"/>
              <a:t>La lettura di Richard </a:t>
            </a:r>
            <a:r>
              <a:rPr lang="it-IT" sz="2400" dirty="0" err="1"/>
              <a:t>Sennet</a:t>
            </a:r>
            <a:r>
              <a:rPr lang="it-IT" sz="2400" dirty="0"/>
              <a:t> dell’ </a:t>
            </a:r>
            <a:r>
              <a:rPr lang="it-IT" sz="2400" i="1" dirty="0"/>
              <a:t>Etica Protestante</a:t>
            </a:r>
          </a:p>
        </p:txBody>
      </p:sp>
      <p:pic>
        <p:nvPicPr>
          <p:cNvPr id="2050" name="Picture 2" descr="Image result for l'uomo flessibi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987636" cy="6664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2721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905934" y="575734"/>
            <a:ext cx="11108266" cy="5139869"/>
          </a:xfrm>
          <a:prstGeom prst="rect">
            <a:avLst/>
          </a:prstGeom>
          <a:noFill/>
        </p:spPr>
        <p:txBody>
          <a:bodyPr wrap="square" rtlCol="0">
            <a:spAutoFit/>
          </a:bodyPr>
          <a:lstStyle/>
          <a:p>
            <a:r>
              <a:rPr lang="it-IT" sz="3200" dirty="0">
                <a:solidFill>
                  <a:schemeClr val="tx2"/>
                </a:solidFill>
              </a:rPr>
              <a:t>La «prognosi» del capitalismo</a:t>
            </a:r>
          </a:p>
          <a:p>
            <a:endParaRPr lang="it-IT" sz="3200" dirty="0">
              <a:solidFill>
                <a:schemeClr val="tx2"/>
              </a:solidFill>
            </a:endParaRPr>
          </a:p>
          <a:p>
            <a:pPr marL="342900" indent="-342900">
              <a:buFont typeface="Arial" panose="020B0604020202020204" pitchFamily="34" charset="0"/>
              <a:buChar char="•"/>
            </a:pPr>
            <a:r>
              <a:rPr lang="it-IT" sz="2400" dirty="0"/>
              <a:t>La perdita di presa della religione</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La crisi del capitalismo e la transizione verso un’economia regolata</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L’aumento della </a:t>
            </a:r>
            <a:r>
              <a:rPr lang="it-IT" sz="2400" b="1" dirty="0"/>
              <a:t>burocratizzazione</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Il </a:t>
            </a:r>
            <a:r>
              <a:rPr lang="it-IT" sz="2400" b="1" dirty="0"/>
              <a:t>paradosso della razionalizzazione</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Il rischio della deriva verso un </a:t>
            </a:r>
            <a:r>
              <a:rPr lang="it-IT" sz="2400" b="1" dirty="0"/>
              <a:t>«capitalismo politico» </a:t>
            </a:r>
            <a:r>
              <a:rPr lang="it-IT" sz="2400" dirty="0"/>
              <a:t>(economia di guerra e cartelli)</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La critica al </a:t>
            </a:r>
            <a:r>
              <a:rPr lang="it-IT" sz="2400" b="1" dirty="0"/>
              <a:t>socialismo di stato</a:t>
            </a:r>
          </a:p>
        </p:txBody>
      </p:sp>
    </p:spTree>
    <p:extLst>
      <p:ext uri="{BB962C8B-B14F-4D97-AF65-F5344CB8AC3E}">
        <p14:creationId xmlns:p14="http://schemas.microsoft.com/office/powerpoint/2010/main" val="4291598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51466" y="733246"/>
            <a:ext cx="9643534" cy="6124754"/>
          </a:xfrm>
          <a:prstGeom prst="rect">
            <a:avLst/>
          </a:prstGeom>
          <a:noFill/>
        </p:spPr>
        <p:txBody>
          <a:bodyPr wrap="square" rtlCol="0">
            <a:spAutoFit/>
          </a:bodyPr>
          <a:lstStyle/>
          <a:p>
            <a:r>
              <a:rPr lang="it-IT" sz="3200" dirty="0">
                <a:solidFill>
                  <a:schemeClr val="tx2"/>
                </a:solidFill>
              </a:rPr>
              <a:t>Alcune possibili critiche al pensiero di Weber</a:t>
            </a:r>
          </a:p>
          <a:p>
            <a:endParaRPr lang="it-IT" sz="2000" dirty="0"/>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Sopravvalutazione del ruolo dei fattori culturali e della religione rispetto a quello dei fattori istituzionali e strutturali?</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Sottovalutazione delle cause esogene dello sviluppo capitalistico e delle dinamiche globali sottese ai processi di accumulazione del capitale (capitalismo come economia-mondo)</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Come spiegare l’attecchimento del capitalismo in contesti quali il Giappone o le «Tigri Asiatiche»? </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Come nel caso di </a:t>
            </a:r>
            <a:r>
              <a:rPr lang="it-IT" sz="2000" dirty="0" err="1"/>
              <a:t>Marx</a:t>
            </a:r>
            <a:r>
              <a:rPr lang="it-IT" sz="2000" dirty="0"/>
              <a:t>, oltre ai contenuti «autentici» del pensiero di Weber occorre considerare gli effetti concreti che sono derivati dalle interpretazioni – pur quando riduttive – che di tale pensiero hanno preso maggiormente piede (esempio delle teorie della modernizzazione).  </a:t>
            </a:r>
          </a:p>
          <a:p>
            <a:endParaRPr lang="it-IT" sz="2000" dirty="0"/>
          </a:p>
          <a:p>
            <a:r>
              <a:rPr lang="it-IT" sz="2000" dirty="0"/>
              <a:t> </a:t>
            </a:r>
          </a:p>
        </p:txBody>
      </p:sp>
    </p:spTree>
    <p:extLst>
      <p:ext uri="{BB962C8B-B14F-4D97-AF65-F5344CB8AC3E}">
        <p14:creationId xmlns:p14="http://schemas.microsoft.com/office/powerpoint/2010/main" val="3943131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pinimg.com/originals/b4/fa/c2/b4fac2592e5a39407ae0bc898d640184.gi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99894" y="203199"/>
            <a:ext cx="3854798" cy="6912940"/>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p:cNvSpPr txBox="1"/>
          <p:nvPr/>
        </p:nvSpPr>
        <p:spPr>
          <a:xfrm>
            <a:off x="831274" y="674255"/>
            <a:ext cx="4553527" cy="523220"/>
          </a:xfrm>
          <a:prstGeom prst="rect">
            <a:avLst/>
          </a:prstGeom>
          <a:noFill/>
        </p:spPr>
        <p:txBody>
          <a:bodyPr wrap="square" rtlCol="0">
            <a:spAutoFit/>
          </a:bodyPr>
          <a:lstStyle/>
          <a:p>
            <a:r>
              <a:rPr lang="it-IT" sz="2800" b="1" dirty="0">
                <a:solidFill>
                  <a:schemeClr val="tx2"/>
                </a:solidFill>
              </a:rPr>
              <a:t>Max Weber (1864-1920)</a:t>
            </a:r>
            <a:endParaRPr lang="it-IT" sz="2800" dirty="0"/>
          </a:p>
        </p:txBody>
      </p:sp>
      <p:sp>
        <p:nvSpPr>
          <p:cNvPr id="5" name="CasellaDiTesto 4"/>
          <p:cNvSpPr txBox="1"/>
          <p:nvPr/>
        </p:nvSpPr>
        <p:spPr>
          <a:xfrm>
            <a:off x="831274" y="1939636"/>
            <a:ext cx="6379094" cy="4616648"/>
          </a:xfrm>
          <a:prstGeom prst="rect">
            <a:avLst/>
          </a:prstGeom>
          <a:noFill/>
        </p:spPr>
        <p:txBody>
          <a:bodyPr wrap="square" rtlCol="0">
            <a:spAutoFit/>
          </a:bodyPr>
          <a:lstStyle/>
          <a:p>
            <a:r>
              <a:rPr lang="it-IT" sz="2000" u="sng" dirty="0"/>
              <a:t>Opere principali:</a:t>
            </a:r>
          </a:p>
          <a:p>
            <a:endParaRPr lang="it-IT" dirty="0"/>
          </a:p>
          <a:p>
            <a:endParaRPr lang="it-IT" dirty="0"/>
          </a:p>
          <a:p>
            <a:r>
              <a:rPr lang="it-IT" sz="2000" i="1" dirty="0"/>
              <a:t>L’etica protestante e lo spirito del capitalismo</a:t>
            </a:r>
            <a:r>
              <a:rPr lang="it-IT" sz="2000" dirty="0"/>
              <a:t> (1904-5)</a:t>
            </a:r>
          </a:p>
          <a:p>
            <a:endParaRPr lang="it-IT" sz="2000" dirty="0"/>
          </a:p>
          <a:p>
            <a:r>
              <a:rPr lang="it-IT" sz="2000" i="1" dirty="0"/>
              <a:t>Sociologia delle religioni</a:t>
            </a:r>
            <a:r>
              <a:rPr lang="it-IT" sz="2000" dirty="0"/>
              <a:t> (1920-21)</a:t>
            </a:r>
          </a:p>
          <a:p>
            <a:endParaRPr lang="it-IT" sz="2000" i="1" dirty="0"/>
          </a:p>
          <a:p>
            <a:r>
              <a:rPr lang="it-IT" sz="2000" i="1" dirty="0"/>
              <a:t>La politica e la scienza come professioni</a:t>
            </a:r>
            <a:r>
              <a:rPr lang="it-IT" sz="2000" dirty="0"/>
              <a:t> (1919)</a:t>
            </a:r>
          </a:p>
          <a:p>
            <a:endParaRPr lang="it-IT" sz="2000" dirty="0"/>
          </a:p>
          <a:p>
            <a:r>
              <a:rPr lang="it-IT" sz="2000" i="1" dirty="0"/>
              <a:t>Il metodo delle scienze storico-sociali</a:t>
            </a:r>
            <a:r>
              <a:rPr lang="it-IT" sz="2000" dirty="0"/>
              <a:t> (1922)</a:t>
            </a:r>
          </a:p>
          <a:p>
            <a:endParaRPr lang="it-IT" sz="2000" i="1" dirty="0"/>
          </a:p>
          <a:p>
            <a:r>
              <a:rPr lang="it-IT" sz="2000" i="1" dirty="0"/>
              <a:t>Economia e società</a:t>
            </a:r>
            <a:r>
              <a:rPr lang="it-IT" sz="2000" dirty="0"/>
              <a:t> (1922) </a:t>
            </a:r>
          </a:p>
          <a:p>
            <a:endParaRPr lang="it-IT" sz="2000" dirty="0"/>
          </a:p>
          <a:p>
            <a:r>
              <a:rPr lang="it-IT" sz="2000" i="1" dirty="0"/>
              <a:t>Storia economica </a:t>
            </a:r>
            <a:r>
              <a:rPr lang="it-IT" sz="2000" dirty="0"/>
              <a:t>(1924)</a:t>
            </a:r>
          </a:p>
          <a:p>
            <a:endParaRPr lang="it-IT" dirty="0"/>
          </a:p>
        </p:txBody>
      </p:sp>
    </p:spTree>
    <p:extLst>
      <p:ext uri="{BB962C8B-B14F-4D97-AF65-F5344CB8AC3E}">
        <p14:creationId xmlns:p14="http://schemas.microsoft.com/office/powerpoint/2010/main" val="1838901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923636"/>
            <a:ext cx="10515600" cy="5253327"/>
          </a:xfrm>
        </p:spPr>
        <p:txBody>
          <a:bodyPr>
            <a:normAutofit/>
          </a:bodyPr>
          <a:lstStyle/>
          <a:p>
            <a:pPr marL="0" indent="0">
              <a:buNone/>
            </a:pPr>
            <a:r>
              <a:rPr lang="it-IT" dirty="0"/>
              <a:t>Se non è la scienza a farlo, chi risponde alla domanda che cosa dobbiamo fare?</a:t>
            </a:r>
          </a:p>
          <a:p>
            <a:pPr marL="0" indent="0">
              <a:buNone/>
            </a:pPr>
            <a:endParaRPr lang="it-IT" dirty="0"/>
          </a:p>
          <a:p>
            <a:pPr marL="0" indent="0">
              <a:buNone/>
            </a:pPr>
            <a:r>
              <a:rPr lang="it-IT" dirty="0"/>
              <a:t>«</a:t>
            </a:r>
            <a:r>
              <a:rPr lang="it-IT" i="1" dirty="0"/>
              <a:t>La risposta spetta a un profeta o a un redentore. Se questi non è fra noi, o se il suo annuncio non è più creduto, non varrà certo a farlo scendere su questa terra il fatto che migliaia di professori universitari tentino di rubargli il mestiere nelle loro aule, come piccoli profeti privilegiati o pagati dallo stato</a:t>
            </a:r>
            <a:r>
              <a:rPr lang="it-IT" dirty="0"/>
              <a:t>»</a:t>
            </a:r>
          </a:p>
          <a:p>
            <a:pPr marL="0" indent="0">
              <a:buNone/>
            </a:pPr>
            <a:endParaRPr lang="it-IT" dirty="0"/>
          </a:p>
          <a:p>
            <a:pPr marL="0" indent="0">
              <a:buNone/>
            </a:pPr>
            <a:r>
              <a:rPr lang="it-IT" dirty="0"/>
              <a:t>                                                                                      </a:t>
            </a:r>
          </a:p>
          <a:p>
            <a:pPr marL="0" indent="0">
              <a:buNone/>
            </a:pPr>
            <a:r>
              <a:rPr lang="it-IT" dirty="0"/>
              <a:t>                                    Max Weber, </a:t>
            </a:r>
            <a:r>
              <a:rPr lang="it-IT" i="1" dirty="0"/>
              <a:t>La scienza come professione</a:t>
            </a:r>
            <a:r>
              <a:rPr lang="it-IT" dirty="0"/>
              <a:t> (1919) </a:t>
            </a:r>
          </a:p>
        </p:txBody>
      </p:sp>
      <p:pic>
        <p:nvPicPr>
          <p:cNvPr id="4" name="Picture 2" descr="https://i.pinimg.com/originals/b4/fa/c2/b4fac2592e5a39407ae0bc898d64018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9596" y="4305389"/>
            <a:ext cx="1505528" cy="26999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7639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45067" y="263524"/>
            <a:ext cx="10515600" cy="1325563"/>
          </a:xfrm>
        </p:spPr>
        <p:txBody>
          <a:bodyPr/>
          <a:lstStyle/>
          <a:p>
            <a:r>
              <a:rPr lang="it-IT" b="1" dirty="0">
                <a:solidFill>
                  <a:schemeClr val="tx2"/>
                </a:solidFill>
              </a:rPr>
              <a:t>Riflessioni metodologiche 1/5 </a:t>
            </a:r>
          </a:p>
        </p:txBody>
      </p:sp>
      <p:sp>
        <p:nvSpPr>
          <p:cNvPr id="3" name="Segnaposto contenuto 2"/>
          <p:cNvSpPr>
            <a:spLocks noGrp="1"/>
          </p:cNvSpPr>
          <p:nvPr>
            <p:ph idx="1"/>
          </p:nvPr>
        </p:nvSpPr>
        <p:spPr>
          <a:xfrm>
            <a:off x="533399" y="1834092"/>
            <a:ext cx="10515600" cy="4351338"/>
          </a:xfrm>
        </p:spPr>
        <p:txBody>
          <a:bodyPr/>
          <a:lstStyle/>
          <a:p>
            <a:r>
              <a:rPr lang="it-IT" dirty="0"/>
              <a:t>Nella selezione del tema di ricerca e nella formulazione delle ipotesi il ricercatore non può non essere guidato dai propri valori (</a:t>
            </a:r>
            <a:r>
              <a:rPr lang="it-IT" b="1" dirty="0"/>
              <a:t>relazione ai valori</a:t>
            </a:r>
            <a:r>
              <a:rPr lang="it-IT" dirty="0"/>
              <a:t>). I giudizi di valore, cioè i giudizi riferiti alla desiderabilità di determinati fini, non possono però essere giustificati su base scientifica.</a:t>
            </a:r>
          </a:p>
          <a:p>
            <a:endParaRPr lang="it-IT" dirty="0"/>
          </a:p>
          <a:p>
            <a:r>
              <a:rPr lang="it-IT" dirty="0"/>
              <a:t>La validità delle ipotesi – la minore o maggiore attendibilità delle spiegazioni fornite – deve essere verificata </a:t>
            </a:r>
            <a:r>
              <a:rPr lang="it-IT" b="1" dirty="0"/>
              <a:t>empiricamente</a:t>
            </a:r>
            <a:r>
              <a:rPr lang="it-IT" dirty="0"/>
              <a:t>, evitando la confusione tra </a:t>
            </a:r>
            <a:r>
              <a:rPr lang="it-IT" b="1" dirty="0"/>
              <a:t>giudizi di fatto </a:t>
            </a:r>
            <a:r>
              <a:rPr lang="it-IT" dirty="0"/>
              <a:t>e </a:t>
            </a:r>
            <a:r>
              <a:rPr lang="it-IT" b="1" dirty="0"/>
              <a:t>giudizi di valore </a:t>
            </a:r>
            <a:r>
              <a:rPr lang="it-IT" dirty="0"/>
              <a:t>(</a:t>
            </a:r>
            <a:r>
              <a:rPr lang="it-IT" i="1" dirty="0"/>
              <a:t>avalutatività</a:t>
            </a:r>
            <a:r>
              <a:rPr lang="it-IT" dirty="0"/>
              <a:t>).</a:t>
            </a:r>
          </a:p>
        </p:txBody>
      </p:sp>
      <p:pic>
        <p:nvPicPr>
          <p:cNvPr id="4" name="Picture 2" descr="https://i.pinimg.com/originals/b4/fa/c2/b4fac2592e5a39407ae0bc898d64018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9596" y="4305389"/>
            <a:ext cx="1505528" cy="26999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9778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s://i.pinimg.com/originals/b4/fa/c2/b4fac2592e5a39407ae0bc898d640184.gif">
            <a:extLst>
              <a:ext uri="{FF2B5EF4-FFF2-40B4-BE49-F238E27FC236}">
                <a16:creationId xmlns:a16="http://schemas.microsoft.com/office/drawing/2014/main" id="{9D7C96AB-19DC-78B3-F3F3-1236C510E5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9596" y="4305389"/>
            <a:ext cx="1505528" cy="2699914"/>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a:extLst>
              <a:ext uri="{FF2B5EF4-FFF2-40B4-BE49-F238E27FC236}">
                <a16:creationId xmlns:a16="http://schemas.microsoft.com/office/drawing/2014/main" id="{6119CD4E-4E0A-34BF-2064-CE8E44D2ADC6}"/>
              </a:ext>
            </a:extLst>
          </p:cNvPr>
          <p:cNvSpPr txBox="1"/>
          <p:nvPr/>
        </p:nvSpPr>
        <p:spPr>
          <a:xfrm>
            <a:off x="390525" y="1095375"/>
            <a:ext cx="10706100" cy="5632311"/>
          </a:xfrm>
          <a:prstGeom prst="rect">
            <a:avLst/>
          </a:prstGeom>
          <a:noFill/>
        </p:spPr>
        <p:txBody>
          <a:bodyPr wrap="square" rtlCol="0">
            <a:spAutoFit/>
          </a:bodyPr>
          <a:lstStyle/>
          <a:p>
            <a:pPr marL="285750" indent="-285750">
              <a:buFont typeface="Arial" panose="020B0604020202020204" pitchFamily="34" charset="0"/>
              <a:buChar char="•"/>
            </a:pPr>
            <a:r>
              <a:rPr lang="it-IT" sz="2400" b="1" dirty="0"/>
              <a:t>I giudizi di valore non possono essere fondati da discipline scientifiche.</a:t>
            </a:r>
            <a:r>
              <a:rPr lang="it-IT" sz="2400" dirty="0"/>
              <a:t> E’ logicamente impossibile per una disciplina empirica stabilite scientificamente dei valori che determinino ciò che «dovrebbe essere» (stabilire cosa è giusto e cosa sbagliato, o cosa è bello e cosa è cosa brutto, implica delle scelte politiche e valoriali che possono, al più, rientrare nell’ambito dell’etica o dell’estetica).</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Semmai, le scienze sociali possono </a:t>
            </a:r>
            <a:r>
              <a:rPr lang="it-IT" sz="2400" b="1" dirty="0"/>
              <a:t>determinare l’adeguatezza di un dato insieme di mezzi</a:t>
            </a:r>
            <a:r>
              <a:rPr lang="it-IT" sz="2400" dirty="0"/>
              <a:t> al conseguimento di un certo fine; possono stabilire quali </a:t>
            </a:r>
            <a:r>
              <a:rPr lang="it-IT" sz="2400" b="1" dirty="0"/>
              <a:t>sono i costi e i vantaggi </a:t>
            </a:r>
            <a:r>
              <a:rPr lang="it-IT" sz="2400" dirty="0"/>
              <a:t>associati ai vari mezzi alternativi per ottenere un fine; possono individuare gli </a:t>
            </a:r>
            <a:r>
              <a:rPr lang="it-IT" sz="2400" b="1" dirty="0"/>
              <a:t>effetti collaterali </a:t>
            </a:r>
            <a:r>
              <a:rPr lang="it-IT" sz="2400" dirty="0"/>
              <a:t>associati a determinati fini e la loro possibilità concreta di realizzazione nelle specifiche circostanze storiche in cui vengono perseguiti; possono, infine, </a:t>
            </a:r>
            <a:r>
              <a:rPr lang="it-IT" sz="2400" b="1" dirty="0"/>
              <a:t>fare luce sulla coerenza interna </a:t>
            </a:r>
            <a:r>
              <a:rPr lang="it-IT" sz="2400" dirty="0"/>
              <a:t>di un dato sistema di valori spingendoci, attraverso una processo auto-riflessivo, ad assumere una </a:t>
            </a:r>
            <a:r>
              <a:rPr lang="it-IT" sz="2400" b="1" dirty="0"/>
              <a:t>maggiore consapevolezza delle conseguenze implicite </a:t>
            </a:r>
            <a:r>
              <a:rPr lang="it-IT" sz="2400" dirty="0"/>
              <a:t>negli obiettivi che scegliamo di perseguire.</a:t>
            </a:r>
          </a:p>
        </p:txBody>
      </p:sp>
      <p:sp>
        <p:nvSpPr>
          <p:cNvPr id="4" name="CasellaDiTesto 3">
            <a:extLst>
              <a:ext uri="{FF2B5EF4-FFF2-40B4-BE49-F238E27FC236}">
                <a16:creationId xmlns:a16="http://schemas.microsoft.com/office/drawing/2014/main" id="{A0B34166-73A8-B4F8-330C-1BBBABA69EB3}"/>
              </a:ext>
            </a:extLst>
          </p:cNvPr>
          <p:cNvSpPr txBox="1"/>
          <p:nvPr/>
        </p:nvSpPr>
        <p:spPr>
          <a:xfrm>
            <a:off x="619125" y="171427"/>
            <a:ext cx="7639050" cy="707886"/>
          </a:xfrm>
          <a:prstGeom prst="rect">
            <a:avLst/>
          </a:prstGeom>
          <a:noFill/>
        </p:spPr>
        <p:txBody>
          <a:bodyPr wrap="square">
            <a:spAutoFit/>
          </a:bodyPr>
          <a:lstStyle/>
          <a:p>
            <a:r>
              <a:rPr lang="it-IT" sz="4000" dirty="0">
                <a:solidFill>
                  <a:schemeClr val="tx2"/>
                </a:solidFill>
              </a:rPr>
              <a:t>Riflessioni metodologiche 2/5 </a:t>
            </a:r>
            <a:endParaRPr lang="it-IT" sz="4000" dirty="0"/>
          </a:p>
        </p:txBody>
      </p:sp>
    </p:spTree>
    <p:extLst>
      <p:ext uri="{BB962C8B-B14F-4D97-AF65-F5344CB8AC3E}">
        <p14:creationId xmlns:p14="http://schemas.microsoft.com/office/powerpoint/2010/main" val="284051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48735" y="407460"/>
            <a:ext cx="10515600" cy="1325563"/>
          </a:xfrm>
        </p:spPr>
        <p:txBody>
          <a:bodyPr/>
          <a:lstStyle/>
          <a:p>
            <a:r>
              <a:rPr lang="it-IT" b="1" dirty="0">
                <a:solidFill>
                  <a:schemeClr val="tx2"/>
                </a:solidFill>
              </a:rPr>
              <a:t>Riflessioni metodologiche 3/5</a:t>
            </a:r>
            <a:endParaRPr lang="it-IT" dirty="0"/>
          </a:p>
        </p:txBody>
      </p:sp>
      <p:sp>
        <p:nvSpPr>
          <p:cNvPr id="3" name="Segnaposto contenuto 2"/>
          <p:cNvSpPr>
            <a:spLocks noGrp="1"/>
          </p:cNvSpPr>
          <p:nvPr>
            <p:ph idx="1"/>
          </p:nvPr>
        </p:nvSpPr>
        <p:spPr>
          <a:xfrm>
            <a:off x="389469" y="1825625"/>
            <a:ext cx="10515600" cy="4351338"/>
          </a:xfrm>
        </p:spPr>
        <p:txBody>
          <a:bodyPr>
            <a:normAutofit/>
          </a:bodyPr>
          <a:lstStyle/>
          <a:p>
            <a:r>
              <a:rPr lang="it-IT" dirty="0"/>
              <a:t>Lo studioso della società, al pari di quello della natura, opera con concetti, astrazioni e generalizzazioni. Tuttavia, la scienza sociale deve essere una «scienza della realtà». Essa non deve aspirare alla formulazione di leggi generali (approccio </a:t>
            </a:r>
            <a:r>
              <a:rPr lang="it-IT" b="1" dirty="0"/>
              <a:t>nomotetico</a:t>
            </a:r>
            <a:r>
              <a:rPr lang="it-IT" dirty="0"/>
              <a:t>). Deve invece puntare a spiegare i fenomeni, studiandoli scientificamente nella loro individualità storica (approccio </a:t>
            </a:r>
            <a:r>
              <a:rPr lang="it-IT" b="1" dirty="0"/>
              <a:t>idiografico</a:t>
            </a:r>
            <a:r>
              <a:rPr lang="it-IT" dirty="0"/>
              <a:t>).  </a:t>
            </a:r>
          </a:p>
          <a:p>
            <a:endParaRPr lang="it-IT" dirty="0"/>
          </a:p>
          <a:p>
            <a:r>
              <a:rPr lang="it-IT" dirty="0"/>
              <a:t>Il fatto che le motivazioni degli attori sociali siano mutevoli, in ogni caso, non vuol dire che non sia possibile individuare delle regolarità e delle </a:t>
            </a:r>
            <a:r>
              <a:rPr lang="it-IT" b="1" dirty="0"/>
              <a:t>uniformità di comportamento </a:t>
            </a:r>
            <a:r>
              <a:rPr lang="it-IT" dirty="0"/>
              <a:t>socialmente determinate.</a:t>
            </a:r>
          </a:p>
          <a:p>
            <a:endParaRPr lang="it-IT" dirty="0"/>
          </a:p>
        </p:txBody>
      </p:sp>
      <p:pic>
        <p:nvPicPr>
          <p:cNvPr id="4" name="Picture 2" descr="https://i.pinimg.com/originals/b4/fa/c2/b4fac2592e5a39407ae0bc898d64018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9596" y="4305389"/>
            <a:ext cx="1505528" cy="26999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1982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24933" y="379104"/>
            <a:ext cx="10515600" cy="1325563"/>
          </a:xfrm>
        </p:spPr>
        <p:txBody>
          <a:bodyPr/>
          <a:lstStyle/>
          <a:p>
            <a:r>
              <a:rPr lang="it-IT" b="1" dirty="0">
                <a:solidFill>
                  <a:schemeClr val="tx2"/>
                </a:solidFill>
              </a:rPr>
              <a:t>Riflessioni metodologiche 4/5</a:t>
            </a:r>
            <a:endParaRPr lang="it-IT" dirty="0"/>
          </a:p>
        </p:txBody>
      </p:sp>
      <p:sp>
        <p:nvSpPr>
          <p:cNvPr id="3" name="Segnaposto contenuto 2"/>
          <p:cNvSpPr>
            <a:spLocks noGrp="1"/>
          </p:cNvSpPr>
          <p:nvPr>
            <p:ph idx="1"/>
          </p:nvPr>
        </p:nvSpPr>
        <p:spPr>
          <a:xfrm>
            <a:off x="313267" y="2129720"/>
            <a:ext cx="10515600" cy="4351338"/>
          </a:xfrm>
        </p:spPr>
        <p:txBody>
          <a:bodyPr>
            <a:normAutofit lnSpcReduction="10000"/>
          </a:bodyPr>
          <a:lstStyle/>
          <a:p>
            <a:r>
              <a:rPr lang="it-IT" dirty="0"/>
              <a:t>Pur partendo dalle conoscenze storico-empiriche, è possibile formulare degli schemi teorici e individuare dei </a:t>
            </a:r>
            <a:r>
              <a:rPr lang="it-IT" b="1" dirty="0"/>
              <a:t>tipi di agire sociale </a:t>
            </a:r>
            <a:r>
              <a:rPr lang="it-IT" dirty="0"/>
              <a:t>(</a:t>
            </a:r>
            <a:r>
              <a:rPr lang="it-IT" i="1" dirty="0"/>
              <a:t>razionali rispetto a uno scopo, razionali rispetto al valore, affettivi, tradizionali</a:t>
            </a:r>
            <a:r>
              <a:rPr lang="it-IT" dirty="0"/>
              <a:t>) di cui la sociologia può cercare di ricostruire il senso soggettivo. </a:t>
            </a:r>
          </a:p>
          <a:p>
            <a:endParaRPr lang="it-IT" dirty="0"/>
          </a:p>
          <a:p>
            <a:r>
              <a:rPr lang="it-IT" dirty="0"/>
              <a:t>La sociologia può spiegare le </a:t>
            </a:r>
            <a:r>
              <a:rPr lang="it-IT" b="1" dirty="0"/>
              <a:t>motivazioni </a:t>
            </a:r>
            <a:r>
              <a:rPr lang="it-IT" dirty="0"/>
              <a:t>che spingono gli attori ad agire in un determinato modo e i </a:t>
            </a:r>
            <a:r>
              <a:rPr lang="it-IT" b="1" dirty="0"/>
              <a:t>tipi di relazioni </a:t>
            </a:r>
            <a:r>
              <a:rPr lang="it-IT" dirty="0"/>
              <a:t>che si instaurano tra gli individui (</a:t>
            </a:r>
            <a:r>
              <a:rPr lang="it-IT" i="1" dirty="0"/>
              <a:t>comunitarie, associative, conflittuali</a:t>
            </a:r>
            <a:r>
              <a:rPr lang="it-IT" dirty="0"/>
              <a:t>). Può analizzare gli usi, i condizionamenti, le aspettative, le sanzioni che regolano l’agire sociale, contribuendo alla </a:t>
            </a:r>
            <a:r>
              <a:rPr lang="it-IT" b="1" dirty="0"/>
              <a:t>produzione consapevole della società</a:t>
            </a:r>
            <a:r>
              <a:rPr lang="it-IT" dirty="0"/>
              <a:t>. </a:t>
            </a:r>
          </a:p>
        </p:txBody>
      </p:sp>
      <p:pic>
        <p:nvPicPr>
          <p:cNvPr id="4" name="Picture 2" descr="https://i.pinimg.com/originals/b4/fa/c2/b4fac2592e5a39407ae0bc898d64018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9596" y="4305389"/>
            <a:ext cx="1505528" cy="26999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5776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99812" y="1871131"/>
            <a:ext cx="9956800" cy="4401205"/>
          </a:xfrm>
          <a:prstGeom prst="rect">
            <a:avLst/>
          </a:prstGeom>
          <a:noFill/>
        </p:spPr>
        <p:txBody>
          <a:bodyPr wrap="square" rtlCol="0">
            <a:spAutoFit/>
          </a:bodyPr>
          <a:lstStyle/>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Le costruzioni analitiche di cui si serve la sociologia fanno riferimento a dei </a:t>
            </a:r>
            <a:r>
              <a:rPr lang="it-IT" sz="2000" b="1" dirty="0"/>
              <a:t>«tipi ideali</a:t>
            </a:r>
            <a:r>
              <a:rPr lang="it-IT" sz="2000" dirty="0"/>
              <a:t>», i quali sono desunti dalla realtà empirica, ma non corrispondono mai completamente ad essa. I tipi ideali servono a mettere in evidenza, a partire dai punti di vista del ricercatore, certe relazioni causali tra i fenomeni.</a:t>
            </a:r>
          </a:p>
          <a:p>
            <a:endParaRPr lang="it-IT" sz="2000" dirty="0"/>
          </a:p>
          <a:p>
            <a:pPr marL="285750" indent="-285750">
              <a:buFont typeface="Arial" panose="020B0604020202020204" pitchFamily="34" charset="0"/>
              <a:buChar char="•"/>
            </a:pPr>
            <a:r>
              <a:rPr lang="it-IT" sz="2000" dirty="0"/>
              <a:t>La società non è un organismo, come la intendono i positivisti, bensì un </a:t>
            </a:r>
            <a:r>
              <a:rPr lang="it-IT" sz="2000" b="1" dirty="0"/>
              <a:t>tessuto di relazioni sociali</a:t>
            </a:r>
            <a:r>
              <a:rPr lang="it-IT" sz="2000" dirty="0"/>
              <a:t>. La sociologia studia il comportamento dei singoli come influenzato dal rapporto con gli altri. Non ci può dire cosa dobbiamo scegliere, </a:t>
            </a:r>
            <a:r>
              <a:rPr lang="it-IT" sz="2000" b="1" dirty="0"/>
              <a:t>ma può chiarire quali sono le implicazioni delle scelte che effettuiamo</a:t>
            </a:r>
            <a:r>
              <a:rPr lang="it-IT" sz="2000" dirty="0"/>
              <a:t>. </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Guardando all’economia nel suo contesto socio-culturale, la sociologia economica può servire a superare, da un lato, le astrazioni dell’economia neoclassica e, dall’altro, l’indeterminatezza teorica dello storicismo. </a:t>
            </a:r>
          </a:p>
        </p:txBody>
      </p:sp>
      <p:sp>
        <p:nvSpPr>
          <p:cNvPr id="4" name="Rettangolo 3"/>
          <p:cNvSpPr/>
          <p:nvPr/>
        </p:nvSpPr>
        <p:spPr>
          <a:xfrm>
            <a:off x="899924" y="467267"/>
            <a:ext cx="6964855" cy="769441"/>
          </a:xfrm>
          <a:prstGeom prst="rect">
            <a:avLst/>
          </a:prstGeom>
        </p:spPr>
        <p:txBody>
          <a:bodyPr wrap="none">
            <a:spAutoFit/>
          </a:bodyPr>
          <a:lstStyle/>
          <a:p>
            <a:r>
              <a:rPr lang="it-IT" sz="4400" dirty="0">
                <a:solidFill>
                  <a:schemeClr val="tx2"/>
                </a:solidFill>
              </a:rPr>
              <a:t>Riflessioni</a:t>
            </a:r>
            <a:r>
              <a:rPr lang="it-IT" sz="3600" dirty="0">
                <a:solidFill>
                  <a:schemeClr val="tx2"/>
                </a:solidFill>
              </a:rPr>
              <a:t> </a:t>
            </a:r>
            <a:r>
              <a:rPr lang="it-IT" sz="4400" dirty="0">
                <a:solidFill>
                  <a:schemeClr val="tx2"/>
                </a:solidFill>
              </a:rPr>
              <a:t>metodologiche 5/5</a:t>
            </a:r>
            <a:endParaRPr lang="it-IT" sz="3600" dirty="0"/>
          </a:p>
        </p:txBody>
      </p:sp>
      <p:pic>
        <p:nvPicPr>
          <p:cNvPr id="5" name="Picture 2" descr="https://i.pinimg.com/originals/b4/fa/c2/b4fac2592e5a39407ae0bc898d64018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9596" y="4305389"/>
            <a:ext cx="1505528" cy="26999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8666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14571" y="1221342"/>
            <a:ext cx="10266701" cy="5386090"/>
          </a:xfrm>
          <a:prstGeom prst="rect">
            <a:avLst/>
          </a:prstGeom>
          <a:noFill/>
        </p:spPr>
        <p:txBody>
          <a:bodyPr wrap="square" rtlCol="0">
            <a:spAutoFit/>
          </a:bodyPr>
          <a:lstStyle/>
          <a:p>
            <a:r>
              <a:rPr lang="it-IT" sz="2400" i="1" dirty="0"/>
              <a:t>Il capitalismo moderno è una forma di organizzazione economica che consente il soddisfacimento dei bisogni attraverso imprese private che producono beni per il mercato sulla base di un calcolo di redditività del capitale da investire (cioè delle aspettative di profitto), e che impiegano forza lavoro salariata formalmente libera</a:t>
            </a:r>
            <a:r>
              <a:rPr lang="it-IT" sz="2400" dirty="0"/>
              <a:t>.</a:t>
            </a:r>
          </a:p>
          <a:p>
            <a:endParaRPr lang="it-IT" sz="2000" dirty="0"/>
          </a:p>
          <a:p>
            <a:endParaRPr lang="it-IT" sz="2000" dirty="0"/>
          </a:p>
          <a:p>
            <a:endParaRPr lang="it-IT" sz="2000" dirty="0"/>
          </a:p>
          <a:p>
            <a:endParaRPr lang="it-IT" sz="2000" dirty="0"/>
          </a:p>
          <a:p>
            <a:pPr marL="285750" indent="-285750">
              <a:buFont typeface="Arial" panose="020B0604020202020204" pitchFamily="34" charset="0"/>
              <a:buChar char="•"/>
            </a:pPr>
            <a:r>
              <a:rPr lang="it-IT" sz="2400" dirty="0"/>
              <a:t>Differenza tra capitalismo politico, capitalismo d’avventura, capitalismo coloniale e di appalto fiscale, capitalismo economico, capitalismo industriale moderno.</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Importanza della </a:t>
            </a:r>
            <a:r>
              <a:rPr lang="it-IT" sz="2400" b="1" dirty="0"/>
              <a:t>razionalizzazione</a:t>
            </a:r>
            <a:r>
              <a:rPr lang="it-IT" sz="2400" dirty="0"/>
              <a:t> del calcolo del capitale e del ruolo dell’imprenditore </a:t>
            </a:r>
            <a:r>
              <a:rPr lang="it-IT" sz="2400" b="1" dirty="0"/>
              <a:t>nell’organizzazione razionale del lavoro salariato</a:t>
            </a:r>
            <a:r>
              <a:rPr lang="it-IT" sz="2400" dirty="0"/>
              <a:t>. </a:t>
            </a:r>
          </a:p>
        </p:txBody>
      </p:sp>
      <p:sp>
        <p:nvSpPr>
          <p:cNvPr id="3" name="CasellaDiTesto 2"/>
          <p:cNvSpPr txBox="1"/>
          <p:nvPr/>
        </p:nvSpPr>
        <p:spPr>
          <a:xfrm>
            <a:off x="1014571" y="168416"/>
            <a:ext cx="5243009" cy="646331"/>
          </a:xfrm>
          <a:prstGeom prst="rect">
            <a:avLst/>
          </a:prstGeom>
          <a:noFill/>
        </p:spPr>
        <p:txBody>
          <a:bodyPr wrap="square" rtlCol="0">
            <a:spAutoFit/>
          </a:bodyPr>
          <a:lstStyle/>
          <a:p>
            <a:r>
              <a:rPr lang="it-IT" sz="3600" dirty="0">
                <a:solidFill>
                  <a:schemeClr val="tx2"/>
                </a:solidFill>
              </a:rPr>
              <a:t>Il capitalismo moderno</a:t>
            </a:r>
          </a:p>
        </p:txBody>
      </p:sp>
    </p:spTree>
    <p:extLst>
      <p:ext uri="{BB962C8B-B14F-4D97-AF65-F5344CB8AC3E}">
        <p14:creationId xmlns:p14="http://schemas.microsoft.com/office/powerpoint/2010/main" val="294147800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708</TotalTime>
  <Words>1449</Words>
  <Application>Microsoft Office PowerPoint</Application>
  <PresentationFormat>Widescreen</PresentationFormat>
  <Paragraphs>143</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Arial</vt:lpstr>
      <vt:lpstr>Calibri</vt:lpstr>
      <vt:lpstr>Calibri Light</vt:lpstr>
      <vt:lpstr>Tema di Office</vt:lpstr>
      <vt:lpstr>Max Weber e lo «spirito del capitalismo»</vt:lpstr>
      <vt:lpstr>Presentazione standard di PowerPoint</vt:lpstr>
      <vt:lpstr>Presentazione standard di PowerPoint</vt:lpstr>
      <vt:lpstr>Riflessioni metodologiche 1/5 </vt:lpstr>
      <vt:lpstr>Presentazione standard di PowerPoint</vt:lpstr>
      <vt:lpstr>Riflessioni metodologiche 3/5</vt:lpstr>
      <vt:lpstr>Riflessioni metodologiche 4/5</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Max Weber e lo «spirito del capitalismo»</dc:title>
  <dc:creator>marco fama</dc:creator>
  <cp:lastModifiedBy>marco fama</cp:lastModifiedBy>
  <cp:revision>33</cp:revision>
  <dcterms:created xsi:type="dcterms:W3CDTF">2019-11-21T18:35:35Z</dcterms:created>
  <dcterms:modified xsi:type="dcterms:W3CDTF">2022-10-17T20:24:02Z</dcterms:modified>
</cp:coreProperties>
</file>