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0" r:id="rId2"/>
    <p:sldMasterId id="2147483648" r:id="rId3"/>
  </p:sldMasterIdLst>
  <p:sldIdLst>
    <p:sldId id="256" r:id="rId4"/>
    <p:sldId id="270" r:id="rId5"/>
    <p:sldId id="289" r:id="rId6"/>
    <p:sldId id="295" r:id="rId7"/>
    <p:sldId id="324" r:id="rId8"/>
    <p:sldId id="294" r:id="rId9"/>
    <p:sldId id="325" r:id="rId10"/>
    <p:sldId id="298" r:id="rId11"/>
    <p:sldId id="304" r:id="rId12"/>
    <p:sldId id="306" r:id="rId13"/>
    <p:sldId id="305" r:id="rId14"/>
    <p:sldId id="310" r:id="rId15"/>
    <p:sldId id="307" r:id="rId16"/>
    <p:sldId id="308" r:id="rId17"/>
    <p:sldId id="309"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33C0"/>
    <a:srgbClr val="C02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93"/>
    <p:restoredTop sz="94694"/>
  </p:normalViewPr>
  <p:slideViewPr>
    <p:cSldViewPr snapToGrid="0" snapToObjects="1">
      <p:cViewPr varScale="1">
        <p:scale>
          <a:sx n="117" d="100"/>
          <a:sy n="117" d="100"/>
        </p:scale>
        <p:origin x="7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Muratori" userId="13c00726-746c-419a-aa4d-26311b1f6382" providerId="ADAL" clId="{908A4E85-CC45-134F-98A1-237B08298A84}"/>
    <pc:docChg chg="modSld">
      <pc:chgData name="Cecilia Muratori" userId="13c00726-746c-419a-aa4d-26311b1f6382" providerId="ADAL" clId="{908A4E85-CC45-134F-98A1-237B08298A84}" dt="2025-03-18T08:18:33.687" v="4" actId="20577"/>
      <pc:docMkLst>
        <pc:docMk/>
      </pc:docMkLst>
      <pc:sldChg chg="modSp mod">
        <pc:chgData name="Cecilia Muratori" userId="13c00726-746c-419a-aa4d-26311b1f6382" providerId="ADAL" clId="{908A4E85-CC45-134F-98A1-237B08298A84}" dt="2025-03-18T08:18:33.687" v="4" actId="20577"/>
        <pc:sldMkLst>
          <pc:docMk/>
          <pc:sldMk cId="2812754688" sldId="310"/>
        </pc:sldMkLst>
        <pc:spChg chg="mod">
          <ac:chgData name="Cecilia Muratori" userId="13c00726-746c-419a-aa4d-26311b1f6382" providerId="ADAL" clId="{908A4E85-CC45-134F-98A1-237B08298A84}" dt="2025-03-18T08:18:33.687" v="4" actId="20577"/>
          <ac:spMkLst>
            <pc:docMk/>
            <pc:sldMk cId="2812754688" sldId="310"/>
            <ac:spMk id="5" creationId="{7DAA68A9-C4F4-205C-208E-3C5615BBA5B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30B0-8215-7F43-983E-B32B713CD0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A2C0175-11AC-524C-82AC-DE04FF6337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5A7EEC-F754-EC4F-8BF0-2A8B5B9B17D4}"/>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D715CF2A-5FC5-A944-B643-B042ABBE5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07288-F229-D349-91AD-AE8701B0D563}"/>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364978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87C9-3158-8D4C-BBD9-3169CF05610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34EF742-8E22-384D-B275-9B18349A47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495EF1-E27F-7E4D-A786-F0CC60C14886}"/>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7E988F14-295F-D447-9F6F-F244E07EA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EEB11-278E-AC43-945C-F9CFFCCF2751}"/>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237828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1CD06-7A13-DE41-B598-8BB64129F1C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5B8A7B-ACEF-334B-90A0-6FB2BC2E2D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61365C-9D93-B045-9BED-5018A2B455FA}"/>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7EC20B18-2E30-424C-BC7F-62F5023B1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DE219-6A37-804F-9BAF-11EA6759D8DC}"/>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245341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E2C8E0-A651-AE09-CC7F-C1219A912BC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6580486-E422-873C-9DCE-9AD7BAE2E1B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4B1014-FBD0-2B63-CEFB-81895B102EE4}"/>
              </a:ext>
            </a:extLst>
          </p:cNvPr>
          <p:cNvSpPr>
            <a:spLocks noGrp="1"/>
          </p:cNvSpPr>
          <p:nvPr>
            <p:ph type="dt" sz="half" idx="10"/>
          </p:nvPr>
        </p:nvSpPr>
        <p:spPr/>
        <p:txBody>
          <a:bodyPr/>
          <a:lstStyle/>
          <a:p>
            <a:fld id="{54600580-BDAC-4549-B0EA-4487F7BD7ABD}" type="datetimeFigureOut">
              <a:rPr lang="it-IT" smtClean="0"/>
              <a:t>18/03/25</a:t>
            </a:fld>
            <a:endParaRPr lang="it-IT"/>
          </a:p>
        </p:txBody>
      </p:sp>
      <p:sp>
        <p:nvSpPr>
          <p:cNvPr id="5" name="Segnaposto piè di pagina 4">
            <a:extLst>
              <a:ext uri="{FF2B5EF4-FFF2-40B4-BE49-F238E27FC236}">
                <a16:creationId xmlns:a16="http://schemas.microsoft.com/office/drawing/2014/main" id="{B6D8E9A1-217B-ED0E-FC58-2348C958690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587BD1-FC7B-A831-CABB-EDD53F5CB1BB}"/>
              </a:ext>
            </a:extLst>
          </p:cNvPr>
          <p:cNvSpPr>
            <a:spLocks noGrp="1"/>
          </p:cNvSpPr>
          <p:nvPr>
            <p:ph type="sldNum" sz="quarter" idx="12"/>
          </p:nvPr>
        </p:nvSpPr>
        <p:spPr/>
        <p:txBody>
          <a:bodyPr/>
          <a:lstStyle/>
          <a:p>
            <a:fld id="{B00D51E8-BDF1-4122-95F1-3C029E0CF2F6}" type="slidenum">
              <a:rPr lang="it-IT" smtClean="0"/>
              <a:t>‹#›</a:t>
            </a:fld>
            <a:endParaRPr lang="it-IT"/>
          </a:p>
        </p:txBody>
      </p:sp>
    </p:spTree>
    <p:extLst>
      <p:ext uri="{BB962C8B-B14F-4D97-AF65-F5344CB8AC3E}">
        <p14:creationId xmlns:p14="http://schemas.microsoft.com/office/powerpoint/2010/main" val="45983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57B88A-C9BC-5F78-D794-DE0B8CEA8E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9786B0D-B5DF-44B2-2666-238321A0878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A72E49-A148-642D-0C27-B28EA925A8EF}"/>
              </a:ext>
            </a:extLst>
          </p:cNvPr>
          <p:cNvSpPr>
            <a:spLocks noGrp="1"/>
          </p:cNvSpPr>
          <p:nvPr>
            <p:ph type="dt" sz="half" idx="10"/>
          </p:nvPr>
        </p:nvSpPr>
        <p:spPr/>
        <p:txBody>
          <a:bodyPr/>
          <a:lstStyle/>
          <a:p>
            <a:fld id="{4556736D-6A80-477A-A679-5529204D369D}" type="datetimeFigureOut">
              <a:rPr lang="it-IT" smtClean="0"/>
              <a:t>18/03/25</a:t>
            </a:fld>
            <a:endParaRPr lang="it-IT"/>
          </a:p>
        </p:txBody>
      </p:sp>
      <p:sp>
        <p:nvSpPr>
          <p:cNvPr id="5" name="Segnaposto piè di pagina 4">
            <a:extLst>
              <a:ext uri="{FF2B5EF4-FFF2-40B4-BE49-F238E27FC236}">
                <a16:creationId xmlns:a16="http://schemas.microsoft.com/office/drawing/2014/main" id="{3FB082D7-0929-8A84-7B0F-2EEE022481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4F98AB-572D-3577-26EC-B58BB79B2D26}"/>
              </a:ext>
            </a:extLst>
          </p:cNvPr>
          <p:cNvSpPr>
            <a:spLocks noGrp="1"/>
          </p:cNvSpPr>
          <p:nvPr>
            <p:ph type="sldNum" sz="quarter" idx="12"/>
          </p:nvPr>
        </p:nvSpPr>
        <p:spPr/>
        <p:txBody>
          <a:bodyPr/>
          <a:lstStyle/>
          <a:p>
            <a:fld id="{E4EF014D-B738-4EAC-A90C-74BB0D6210D9}" type="slidenum">
              <a:rPr lang="it-IT" smtClean="0"/>
              <a:t>‹#›</a:t>
            </a:fld>
            <a:endParaRPr lang="it-IT"/>
          </a:p>
        </p:txBody>
      </p:sp>
    </p:spTree>
    <p:extLst>
      <p:ext uri="{BB962C8B-B14F-4D97-AF65-F5344CB8AC3E}">
        <p14:creationId xmlns:p14="http://schemas.microsoft.com/office/powerpoint/2010/main" val="191173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3B7D-23A1-C042-BAAB-9352666F2E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2AB82-2173-3043-B2C1-DAEFC23170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A6EEB-7888-DB4F-A09E-FFD22120DF27}"/>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E7702B73-025F-3248-BCF1-90822626B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D1A64-2FF2-3145-A0F4-789DC8B7B2CD}"/>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101878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2ECE-EF05-9B41-AF27-65152494DF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7E1C00C-496D-6348-978D-5F15EB022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A3CD3AC-3223-BD47-AB11-DCA3683053FA}"/>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4290B12B-FE37-264A-A75F-8F2E657F9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E6CFD-8991-1C43-93AE-D0AE45365270}"/>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373582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505D-8544-FC48-B666-DB7F06360F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5CFC65-E330-C641-A189-FC4B7F63EB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E958B9D-238F-0545-A8D2-005475CE31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5A472A1-3E08-C546-BE47-94FE040F783D}"/>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6" name="Footer Placeholder 5">
            <a:extLst>
              <a:ext uri="{FF2B5EF4-FFF2-40B4-BE49-F238E27FC236}">
                <a16:creationId xmlns:a16="http://schemas.microsoft.com/office/drawing/2014/main" id="{41D5266D-B76F-D945-9781-ED4C10134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DBAF3-8BC3-7A4D-86E6-C9C4EC5E8DF0}"/>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38757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FB6D-AE44-DD44-AA83-1C9AB628873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0743BA-1880-2C45-956E-D7EBB51AC5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F35EBE-4EE1-BA4B-9AF7-4BCDCCF34A8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6B0F24-F0F0-7D43-BCBD-A6B23B4D0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03EA5A-F37A-934F-93DD-B9EC1C4AAE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23BD4CA-B362-694C-8DDB-894EAFE71ADD}"/>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8" name="Footer Placeholder 7">
            <a:extLst>
              <a:ext uri="{FF2B5EF4-FFF2-40B4-BE49-F238E27FC236}">
                <a16:creationId xmlns:a16="http://schemas.microsoft.com/office/drawing/2014/main" id="{D84F1DBF-AC9E-F94A-B29B-69946BEA99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AD4405-77D8-E94D-B63E-6A651AAB4112}"/>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93362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4900-1A62-5945-A33F-11E4CBDBD4E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A614FA-C620-E84B-9702-49EC1F9D4EAF}"/>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4" name="Footer Placeholder 3">
            <a:extLst>
              <a:ext uri="{FF2B5EF4-FFF2-40B4-BE49-F238E27FC236}">
                <a16:creationId xmlns:a16="http://schemas.microsoft.com/office/drawing/2014/main" id="{3D7BA067-62C6-DE48-AB7B-6008A5E97B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6B694E-77ED-344C-A9B1-5D6F524A6225}"/>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71206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342D4-4CEC-A644-A27E-8C1B6E974D7B}"/>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3" name="Footer Placeholder 2">
            <a:extLst>
              <a:ext uri="{FF2B5EF4-FFF2-40B4-BE49-F238E27FC236}">
                <a16:creationId xmlns:a16="http://schemas.microsoft.com/office/drawing/2014/main" id="{7FAC23A6-ABD1-624E-81CC-B38991D5B8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3D2CE7-2825-ED46-BE78-49E455446707}"/>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278941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F0FB-FED8-9548-9B72-6E4F581E9A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8B0E286-49B3-9C49-80FA-FB40C5C1D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E8C997-E1AA-CE4F-AC72-D536ADC10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367ED8-A4EF-544D-9522-69C1AF3EDD4B}"/>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6" name="Footer Placeholder 5">
            <a:extLst>
              <a:ext uri="{FF2B5EF4-FFF2-40B4-BE49-F238E27FC236}">
                <a16:creationId xmlns:a16="http://schemas.microsoft.com/office/drawing/2014/main" id="{B0B7E8D8-AC2A-6A41-9069-DB535A6B9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AA2CC-DEF8-0D48-885E-44FADCF9420B}"/>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718787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D781-A8FD-C145-B405-9B9B980229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6224F5-B44F-C84C-B058-BE533B27EB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97E417-84E2-1448-B2CE-EF9A9E57D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AE14A9-480C-E848-8E26-FCB3928761D2}"/>
              </a:ext>
            </a:extLst>
          </p:cNvPr>
          <p:cNvSpPr>
            <a:spLocks noGrp="1"/>
          </p:cNvSpPr>
          <p:nvPr>
            <p:ph type="dt" sz="half" idx="10"/>
          </p:nvPr>
        </p:nvSpPr>
        <p:spPr/>
        <p:txBody>
          <a:bodyPr/>
          <a:lstStyle/>
          <a:p>
            <a:fld id="{38E2D7F4-5552-B941-B13F-D259EA5D517C}" type="datetimeFigureOut">
              <a:rPr lang="en-US" smtClean="0"/>
              <a:t>3/18/25</a:t>
            </a:fld>
            <a:endParaRPr lang="en-US"/>
          </a:p>
        </p:txBody>
      </p:sp>
      <p:sp>
        <p:nvSpPr>
          <p:cNvPr id="6" name="Footer Placeholder 5">
            <a:extLst>
              <a:ext uri="{FF2B5EF4-FFF2-40B4-BE49-F238E27FC236}">
                <a16:creationId xmlns:a16="http://schemas.microsoft.com/office/drawing/2014/main" id="{832F0143-2D28-084B-A890-04D2C7AA8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DA835-8428-834F-94E4-DA94CD13BBE2}"/>
              </a:ext>
            </a:extLst>
          </p:cNvPr>
          <p:cNvSpPr>
            <a:spLocks noGrp="1"/>
          </p:cNvSpPr>
          <p:nvPr>
            <p:ph type="sldNum" sz="quarter" idx="12"/>
          </p:nvPr>
        </p:nvSpPr>
        <p:spPr/>
        <p:txBody>
          <a:bodyPr/>
          <a:lstStyle/>
          <a:p>
            <a:fld id="{E81FE302-9C69-2E45-8BC2-ACD1DF22E29B}" type="slidenum">
              <a:rPr lang="en-US" smtClean="0"/>
              <a:t>‹#›</a:t>
            </a:fld>
            <a:endParaRPr lang="en-US"/>
          </a:p>
        </p:txBody>
      </p:sp>
    </p:spTree>
    <p:extLst>
      <p:ext uri="{BB962C8B-B14F-4D97-AF65-F5344CB8AC3E}">
        <p14:creationId xmlns:p14="http://schemas.microsoft.com/office/powerpoint/2010/main" val="152660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11EA4-7551-B043-95BC-458B0420A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A0828D-C706-FC46-8D2C-2B1CCCE4E9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60EA8D-6651-E742-8FB8-57EE345A4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2D7F4-5552-B941-B13F-D259EA5D517C}" type="datetimeFigureOut">
              <a:rPr lang="en-US" smtClean="0"/>
              <a:t>3/18/25</a:t>
            </a:fld>
            <a:endParaRPr lang="en-US"/>
          </a:p>
        </p:txBody>
      </p:sp>
      <p:sp>
        <p:nvSpPr>
          <p:cNvPr id="5" name="Footer Placeholder 4">
            <a:extLst>
              <a:ext uri="{FF2B5EF4-FFF2-40B4-BE49-F238E27FC236}">
                <a16:creationId xmlns:a16="http://schemas.microsoft.com/office/drawing/2014/main" id="{8547EABF-EA19-F54B-B9BE-BDB977977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745D85-BD35-2A4C-8CD0-4626DD526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FE302-9C69-2E45-8BC2-ACD1DF22E29B}" type="slidenum">
              <a:rPr lang="en-US" smtClean="0"/>
              <a:t>‹#›</a:t>
            </a:fld>
            <a:endParaRPr lang="en-US"/>
          </a:p>
        </p:txBody>
      </p:sp>
    </p:spTree>
    <p:extLst>
      <p:ext uri="{BB962C8B-B14F-4D97-AF65-F5344CB8AC3E}">
        <p14:creationId xmlns:p14="http://schemas.microsoft.com/office/powerpoint/2010/main" val="343504315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3EA5C3A-77A0-56E7-FB4B-69672D4103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0783D2-1CFF-AE0A-48DB-B542175EB5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A955C37-ACCC-AB7D-450D-F4B6DC0CC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600580-BDAC-4549-B0EA-4487F7BD7ABD}" type="datetimeFigureOut">
              <a:rPr lang="it-IT" smtClean="0"/>
              <a:t>18/03/25</a:t>
            </a:fld>
            <a:endParaRPr lang="it-IT"/>
          </a:p>
        </p:txBody>
      </p:sp>
      <p:sp>
        <p:nvSpPr>
          <p:cNvPr id="5" name="Segnaposto piè di pagina 4">
            <a:extLst>
              <a:ext uri="{FF2B5EF4-FFF2-40B4-BE49-F238E27FC236}">
                <a16:creationId xmlns:a16="http://schemas.microsoft.com/office/drawing/2014/main" id="{B6D6126D-D412-C221-EC83-698CA487F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61752C6E-8B45-8273-AC28-DA1CC0E089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D51E8-BDF1-4122-95F1-3C029E0CF2F6}" type="slidenum">
              <a:rPr lang="it-IT" smtClean="0"/>
              <a:t>‹#›</a:t>
            </a:fld>
            <a:endParaRPr lang="it-IT"/>
          </a:p>
        </p:txBody>
      </p:sp>
    </p:spTree>
    <p:extLst>
      <p:ext uri="{BB962C8B-B14F-4D97-AF65-F5344CB8AC3E}">
        <p14:creationId xmlns:p14="http://schemas.microsoft.com/office/powerpoint/2010/main" val="200782783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7E6C852-0AE6-8C72-0383-B58144F8A8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22594C2-B75E-2A59-6961-B688269A1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6DAFFE-C90B-3967-4AD6-72C8B47DFF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6736D-6A80-477A-A679-5529204D369D}" type="datetimeFigureOut">
              <a:rPr lang="it-IT" smtClean="0"/>
              <a:t>18/03/25</a:t>
            </a:fld>
            <a:endParaRPr lang="it-IT"/>
          </a:p>
        </p:txBody>
      </p:sp>
      <p:sp>
        <p:nvSpPr>
          <p:cNvPr id="5" name="Segnaposto piè di pagina 4">
            <a:extLst>
              <a:ext uri="{FF2B5EF4-FFF2-40B4-BE49-F238E27FC236}">
                <a16:creationId xmlns:a16="http://schemas.microsoft.com/office/drawing/2014/main" id="{06FECD09-8B58-3E14-88F8-66E548482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B45A8B3-0DED-E4EB-8FBB-C5B0ABC47D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F014D-B738-4EAC-A90C-74BB0D6210D9}" type="slidenum">
              <a:rPr lang="it-IT" smtClean="0"/>
              <a:t>‹#›</a:t>
            </a:fld>
            <a:endParaRPr lang="it-IT"/>
          </a:p>
        </p:txBody>
      </p:sp>
    </p:spTree>
    <p:extLst>
      <p:ext uri="{BB962C8B-B14F-4D97-AF65-F5344CB8AC3E}">
        <p14:creationId xmlns:p14="http://schemas.microsoft.com/office/powerpoint/2010/main" val="3206232262"/>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HSZuyPA5-1Y"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1.em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6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B23A33-C3A1-5C41-AEE9-F22D3052AB1D}"/>
              </a:ext>
            </a:extLst>
          </p:cNvPr>
          <p:cNvSpPr>
            <a:spLocks noGrp="1"/>
          </p:cNvSpPr>
          <p:nvPr>
            <p:ph type="ctrTitle"/>
          </p:nvPr>
        </p:nvSpPr>
        <p:spPr>
          <a:xfrm>
            <a:off x="1524000" y="521670"/>
            <a:ext cx="9144000" cy="1553104"/>
          </a:xfrm>
        </p:spPr>
        <p:txBody>
          <a:bodyPr>
            <a:normAutofit fontScale="90000"/>
          </a:bodyPr>
          <a:lstStyle/>
          <a:p>
            <a:r>
              <a:rPr lang="en-US" dirty="0">
                <a:latin typeface="Cochin" panose="02000603020000020003" pitchFamily="2" charset="0"/>
              </a:rPr>
              <a:t>History of Philosophical Thought and Aesthetics</a:t>
            </a:r>
          </a:p>
        </p:txBody>
      </p:sp>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614311" y="2231408"/>
            <a:ext cx="9144000" cy="1655762"/>
          </a:xfrm>
        </p:spPr>
        <p:txBody>
          <a:bodyPr/>
          <a:lstStyle/>
          <a:p>
            <a:r>
              <a:rPr lang="en-US" i="1" dirty="0">
                <a:latin typeface="Cochin" panose="02000603020000020003" pitchFamily="2" charset="0"/>
              </a:rPr>
              <a:t>Nature, Ecology, and the Environment in Early Modernity</a:t>
            </a:r>
          </a:p>
          <a:p>
            <a:r>
              <a:rPr lang="en-US" dirty="0">
                <a:latin typeface="Cochin" panose="02000603020000020003" pitchFamily="2" charset="0"/>
              </a:rPr>
              <a:t>Part A</a:t>
            </a: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
        <p:nvSpPr>
          <p:cNvPr id="9" name="TextBox 8">
            <a:extLst>
              <a:ext uri="{FF2B5EF4-FFF2-40B4-BE49-F238E27FC236}">
                <a16:creationId xmlns:a16="http://schemas.microsoft.com/office/drawing/2014/main" id="{A36093F7-2C1A-5E46-A649-FF82367EB3B4}"/>
              </a:ext>
            </a:extLst>
          </p:cNvPr>
          <p:cNvSpPr txBox="1"/>
          <p:nvPr/>
        </p:nvSpPr>
        <p:spPr>
          <a:xfrm>
            <a:off x="4176889" y="6321778"/>
            <a:ext cx="7006648" cy="369332"/>
          </a:xfrm>
          <a:prstGeom prst="rect">
            <a:avLst/>
          </a:prstGeom>
          <a:noFill/>
        </p:spPr>
        <p:txBody>
          <a:bodyPr wrap="square" rtlCol="0">
            <a:spAutoFit/>
          </a:bodyPr>
          <a:lstStyle/>
          <a:p>
            <a:pPr algn="ctr"/>
            <a:r>
              <a:rPr lang="en-US" dirty="0">
                <a:latin typeface="Cochin" panose="02000603020000020003" pitchFamily="2" charset="0"/>
              </a:rPr>
              <a:t>cecilia.Muratori@unipv.it</a:t>
            </a:r>
          </a:p>
        </p:txBody>
      </p:sp>
    </p:spTree>
    <p:extLst>
      <p:ext uri="{BB962C8B-B14F-4D97-AF65-F5344CB8AC3E}">
        <p14:creationId xmlns:p14="http://schemas.microsoft.com/office/powerpoint/2010/main" val="4283983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Nature</a:t>
            </a:r>
          </a:p>
        </p:txBody>
      </p:sp>
      <p:sp>
        <p:nvSpPr>
          <p:cNvPr id="9" name="CasellaDiTesto 8">
            <a:extLst>
              <a:ext uri="{FF2B5EF4-FFF2-40B4-BE49-F238E27FC236}">
                <a16:creationId xmlns:a16="http://schemas.microsoft.com/office/drawing/2014/main" id="{7F74874F-0962-AC8E-BA18-494B97235996}"/>
              </a:ext>
            </a:extLst>
          </p:cNvPr>
          <p:cNvSpPr txBox="1"/>
          <p:nvPr/>
        </p:nvSpPr>
        <p:spPr>
          <a:xfrm>
            <a:off x="4785361" y="6173794"/>
            <a:ext cx="7406640" cy="369332"/>
          </a:xfrm>
          <a:prstGeom prst="rect">
            <a:avLst/>
          </a:prstGeom>
          <a:noFill/>
        </p:spPr>
        <p:txBody>
          <a:bodyPr wrap="square" rtlCol="0">
            <a:spAutoFit/>
          </a:bodyPr>
          <a:lstStyle/>
          <a:p>
            <a:r>
              <a:rPr lang="it-IT" dirty="0"/>
              <a:t>From </a:t>
            </a:r>
            <a:r>
              <a:rPr lang="it-IT" i="1" dirty="0"/>
              <a:t>Novum organum</a:t>
            </a:r>
            <a:r>
              <a:rPr lang="it-IT" dirty="0"/>
              <a:t>, Cambridge University Press </a:t>
            </a:r>
            <a:r>
              <a:rPr lang="it-IT" dirty="0" err="1"/>
              <a:t>edition</a:t>
            </a:r>
            <a:r>
              <a:rPr lang="it-IT" dirty="0"/>
              <a:t> of </a:t>
            </a:r>
            <a:r>
              <a:rPr lang="it-IT" dirty="0" err="1"/>
              <a:t>Bacon’s</a:t>
            </a:r>
            <a:r>
              <a:rPr lang="it-IT" dirty="0"/>
              <a:t> Works</a:t>
            </a:r>
          </a:p>
        </p:txBody>
      </p:sp>
      <p:pic>
        <p:nvPicPr>
          <p:cNvPr id="7" name="Segnaposto contenuto 6">
            <a:extLst>
              <a:ext uri="{FF2B5EF4-FFF2-40B4-BE49-F238E27FC236}">
                <a16:creationId xmlns:a16="http://schemas.microsoft.com/office/drawing/2014/main" id="{A0E66564-8F58-BAF1-CE30-A7F4D15936CE}"/>
              </a:ext>
            </a:extLst>
          </p:cNvPr>
          <p:cNvPicPr>
            <a:picLocks noGrp="1" noChangeAspect="1"/>
          </p:cNvPicPr>
          <p:nvPr>
            <p:ph idx="1"/>
          </p:nvPr>
        </p:nvPicPr>
        <p:blipFill>
          <a:blip r:embed="rId3"/>
          <a:stretch>
            <a:fillRect/>
          </a:stretch>
        </p:blipFill>
        <p:spPr>
          <a:xfrm>
            <a:off x="1788160" y="1969648"/>
            <a:ext cx="8097520" cy="3818919"/>
          </a:xfrm>
        </p:spPr>
      </p:pic>
      <p:cxnSp>
        <p:nvCxnSpPr>
          <p:cNvPr id="12" name="Connettore diritto 11">
            <a:extLst>
              <a:ext uri="{FF2B5EF4-FFF2-40B4-BE49-F238E27FC236}">
                <a16:creationId xmlns:a16="http://schemas.microsoft.com/office/drawing/2014/main" id="{4A8A9D49-09A7-0109-C40C-220737668B3C}"/>
              </a:ext>
            </a:extLst>
          </p:cNvPr>
          <p:cNvCxnSpPr/>
          <p:nvPr/>
        </p:nvCxnSpPr>
        <p:spPr>
          <a:xfrm>
            <a:off x="7599680" y="2367280"/>
            <a:ext cx="77216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A6391986-45DE-5880-147F-24D8B92CF881}"/>
              </a:ext>
            </a:extLst>
          </p:cNvPr>
          <p:cNvPicPr>
            <a:picLocks noChangeAspect="1"/>
          </p:cNvPicPr>
          <p:nvPr/>
        </p:nvPicPr>
        <p:blipFill>
          <a:blip r:embed="rId4"/>
          <a:stretch>
            <a:fillRect/>
          </a:stretch>
        </p:blipFill>
        <p:spPr>
          <a:xfrm>
            <a:off x="2160997" y="3350764"/>
            <a:ext cx="798645" cy="42676"/>
          </a:xfrm>
          <a:prstGeom prst="rect">
            <a:avLst/>
          </a:prstGeom>
        </p:spPr>
      </p:pic>
    </p:spTree>
    <p:extLst>
      <p:ext uri="{BB962C8B-B14F-4D97-AF65-F5344CB8AC3E}">
        <p14:creationId xmlns:p14="http://schemas.microsoft.com/office/powerpoint/2010/main" val="813431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err="1">
                <a:solidFill>
                  <a:srgbClr val="C00000"/>
                </a:solidFill>
              </a:rPr>
              <a:t>Idols</a:t>
            </a:r>
            <a:r>
              <a:rPr lang="it-IT" dirty="0">
                <a:solidFill>
                  <a:srgbClr val="C00000"/>
                </a:solidFill>
              </a:rPr>
              <a:t>/</a:t>
            </a:r>
            <a:r>
              <a:rPr lang="it-IT" dirty="0" err="1">
                <a:solidFill>
                  <a:srgbClr val="C00000"/>
                </a:solidFill>
              </a:rPr>
              <a:t>Prejudices</a:t>
            </a:r>
            <a:endParaRPr lang="it-IT" dirty="0">
              <a:solidFill>
                <a:srgbClr val="C00000"/>
              </a:solidFill>
            </a:endParaRPr>
          </a:p>
        </p:txBody>
      </p:sp>
      <p:sp>
        <p:nvSpPr>
          <p:cNvPr id="9" name="CasellaDiTesto 8">
            <a:extLst>
              <a:ext uri="{FF2B5EF4-FFF2-40B4-BE49-F238E27FC236}">
                <a16:creationId xmlns:a16="http://schemas.microsoft.com/office/drawing/2014/main" id="{7F74874F-0962-AC8E-BA18-494B97235996}"/>
              </a:ext>
            </a:extLst>
          </p:cNvPr>
          <p:cNvSpPr txBox="1"/>
          <p:nvPr/>
        </p:nvSpPr>
        <p:spPr>
          <a:xfrm>
            <a:off x="4785361" y="6173794"/>
            <a:ext cx="7406640" cy="369332"/>
          </a:xfrm>
          <a:prstGeom prst="rect">
            <a:avLst/>
          </a:prstGeom>
          <a:noFill/>
        </p:spPr>
        <p:txBody>
          <a:bodyPr wrap="square" rtlCol="0">
            <a:spAutoFit/>
          </a:bodyPr>
          <a:lstStyle/>
          <a:p>
            <a:r>
              <a:rPr lang="it-IT" dirty="0"/>
              <a:t>From </a:t>
            </a:r>
            <a:r>
              <a:rPr lang="it-IT" i="1" dirty="0"/>
              <a:t>Novum organum</a:t>
            </a:r>
            <a:r>
              <a:rPr lang="it-IT" dirty="0"/>
              <a:t>, Cambridge University Press </a:t>
            </a:r>
            <a:r>
              <a:rPr lang="it-IT" dirty="0" err="1"/>
              <a:t>edition</a:t>
            </a:r>
            <a:r>
              <a:rPr lang="it-IT" dirty="0"/>
              <a:t> of </a:t>
            </a:r>
            <a:r>
              <a:rPr lang="it-IT" dirty="0" err="1"/>
              <a:t>Bacon’s</a:t>
            </a:r>
            <a:r>
              <a:rPr lang="it-IT" dirty="0"/>
              <a:t> Works</a:t>
            </a:r>
          </a:p>
        </p:txBody>
      </p:sp>
      <p:pic>
        <p:nvPicPr>
          <p:cNvPr id="10" name="Segnaposto contenuto 9">
            <a:extLst>
              <a:ext uri="{FF2B5EF4-FFF2-40B4-BE49-F238E27FC236}">
                <a16:creationId xmlns:a16="http://schemas.microsoft.com/office/drawing/2014/main" id="{38CF058A-B23A-7A4E-80FF-4F2E3B8AA246}"/>
              </a:ext>
            </a:extLst>
          </p:cNvPr>
          <p:cNvPicPr>
            <a:picLocks noGrp="1" noChangeAspect="1"/>
          </p:cNvPicPr>
          <p:nvPr>
            <p:ph idx="1"/>
          </p:nvPr>
        </p:nvPicPr>
        <p:blipFill>
          <a:blip r:embed="rId3"/>
          <a:stretch>
            <a:fillRect/>
          </a:stretch>
        </p:blipFill>
        <p:spPr>
          <a:xfrm>
            <a:off x="838200" y="1439399"/>
            <a:ext cx="3947160" cy="5107109"/>
          </a:xfrm>
        </p:spPr>
      </p:pic>
      <p:pic>
        <p:nvPicPr>
          <p:cNvPr id="13" name="Immagine 12">
            <a:extLst>
              <a:ext uri="{FF2B5EF4-FFF2-40B4-BE49-F238E27FC236}">
                <a16:creationId xmlns:a16="http://schemas.microsoft.com/office/drawing/2014/main" id="{058F5F62-1AD5-C361-8BD5-C1DEDFB068DC}"/>
              </a:ext>
            </a:extLst>
          </p:cNvPr>
          <p:cNvPicPr>
            <a:picLocks noChangeAspect="1"/>
          </p:cNvPicPr>
          <p:nvPr/>
        </p:nvPicPr>
        <p:blipFill rotWithShape="1">
          <a:blip r:embed="rId4"/>
          <a:srcRect t="35568"/>
          <a:stretch/>
        </p:blipFill>
        <p:spPr>
          <a:xfrm>
            <a:off x="5623560" y="884021"/>
            <a:ext cx="4485619" cy="5119080"/>
          </a:xfrm>
          <a:prstGeom prst="rect">
            <a:avLst/>
          </a:prstGeom>
        </p:spPr>
      </p:pic>
      <p:pic>
        <p:nvPicPr>
          <p:cNvPr id="15" name="Immagine 14">
            <a:extLst>
              <a:ext uri="{FF2B5EF4-FFF2-40B4-BE49-F238E27FC236}">
                <a16:creationId xmlns:a16="http://schemas.microsoft.com/office/drawing/2014/main" id="{5C8DAC09-C676-2920-C644-1E5FDFC30033}"/>
              </a:ext>
            </a:extLst>
          </p:cNvPr>
          <p:cNvPicPr>
            <a:picLocks noChangeAspect="1"/>
          </p:cNvPicPr>
          <p:nvPr/>
        </p:nvPicPr>
        <p:blipFill rotWithShape="1">
          <a:blip r:embed="rId4"/>
          <a:srcRect b="92022"/>
          <a:stretch/>
        </p:blipFill>
        <p:spPr>
          <a:xfrm>
            <a:off x="5623561" y="307648"/>
            <a:ext cx="4485618" cy="633851"/>
          </a:xfrm>
          <a:prstGeom prst="rect">
            <a:avLst/>
          </a:prstGeom>
        </p:spPr>
      </p:pic>
    </p:spTree>
    <p:extLst>
      <p:ext uri="{BB962C8B-B14F-4D97-AF65-F5344CB8AC3E}">
        <p14:creationId xmlns:p14="http://schemas.microsoft.com/office/powerpoint/2010/main" val="3779289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err="1">
                <a:solidFill>
                  <a:srgbClr val="C00000"/>
                </a:solidFill>
              </a:rPr>
              <a:t>Idols</a:t>
            </a:r>
            <a:r>
              <a:rPr lang="it-IT" dirty="0">
                <a:solidFill>
                  <a:srgbClr val="C00000"/>
                </a:solidFill>
              </a:rPr>
              <a:t>/</a:t>
            </a:r>
            <a:r>
              <a:rPr lang="it-IT" dirty="0" err="1">
                <a:solidFill>
                  <a:srgbClr val="C00000"/>
                </a:solidFill>
              </a:rPr>
              <a:t>Prejudices</a:t>
            </a:r>
            <a:endParaRPr lang="it-IT" dirty="0">
              <a:solidFill>
                <a:srgbClr val="C00000"/>
              </a:solidFill>
            </a:endParaRPr>
          </a:p>
        </p:txBody>
      </p:sp>
      <p:sp>
        <p:nvSpPr>
          <p:cNvPr id="9" name="CasellaDiTesto 8">
            <a:extLst>
              <a:ext uri="{FF2B5EF4-FFF2-40B4-BE49-F238E27FC236}">
                <a16:creationId xmlns:a16="http://schemas.microsoft.com/office/drawing/2014/main" id="{7F74874F-0962-AC8E-BA18-494B97235996}"/>
              </a:ext>
            </a:extLst>
          </p:cNvPr>
          <p:cNvSpPr txBox="1"/>
          <p:nvPr/>
        </p:nvSpPr>
        <p:spPr>
          <a:xfrm>
            <a:off x="4785361" y="6173794"/>
            <a:ext cx="7406640" cy="369332"/>
          </a:xfrm>
          <a:prstGeom prst="rect">
            <a:avLst/>
          </a:prstGeom>
          <a:noFill/>
        </p:spPr>
        <p:txBody>
          <a:bodyPr wrap="square" rtlCol="0">
            <a:spAutoFit/>
          </a:bodyPr>
          <a:lstStyle/>
          <a:p>
            <a:r>
              <a:rPr lang="it-IT" dirty="0"/>
              <a:t>From </a:t>
            </a:r>
            <a:r>
              <a:rPr lang="it-IT" i="1" dirty="0"/>
              <a:t>Novum organum</a:t>
            </a:r>
            <a:r>
              <a:rPr lang="it-IT" dirty="0"/>
              <a:t>, Cambridge University Press </a:t>
            </a:r>
            <a:r>
              <a:rPr lang="it-IT" dirty="0" err="1"/>
              <a:t>edition</a:t>
            </a:r>
            <a:r>
              <a:rPr lang="it-IT" dirty="0"/>
              <a:t> of </a:t>
            </a:r>
            <a:r>
              <a:rPr lang="it-IT" dirty="0" err="1"/>
              <a:t>Bacon’s</a:t>
            </a:r>
            <a:r>
              <a:rPr lang="it-IT" dirty="0"/>
              <a:t> Works</a:t>
            </a:r>
          </a:p>
        </p:txBody>
      </p:sp>
      <p:sp>
        <p:nvSpPr>
          <p:cNvPr id="5" name="Segnaposto contenuto 4">
            <a:extLst>
              <a:ext uri="{FF2B5EF4-FFF2-40B4-BE49-F238E27FC236}">
                <a16:creationId xmlns:a16="http://schemas.microsoft.com/office/drawing/2014/main" id="{7DAA68A9-C4F4-205C-208E-3C5615BBA5BF}"/>
              </a:ext>
            </a:extLst>
          </p:cNvPr>
          <p:cNvSpPr>
            <a:spLocks noGrp="1"/>
          </p:cNvSpPr>
          <p:nvPr>
            <p:ph idx="1"/>
          </p:nvPr>
        </p:nvSpPr>
        <p:spPr/>
        <p:txBody>
          <a:bodyPr/>
          <a:lstStyle/>
          <a:p>
            <a:r>
              <a:rPr lang="it-IT" dirty="0"/>
              <a:t>How can </a:t>
            </a:r>
            <a:r>
              <a:rPr lang="it-IT" dirty="0" err="1"/>
              <a:t>welearn</a:t>
            </a:r>
            <a:r>
              <a:rPr lang="it-IT" dirty="0"/>
              <a:t> to </a:t>
            </a:r>
            <a:r>
              <a:rPr lang="it-IT" dirty="0" err="1"/>
              <a:t>philosophize</a:t>
            </a:r>
            <a:r>
              <a:rPr lang="it-IT" dirty="0"/>
              <a:t>, </a:t>
            </a:r>
            <a:r>
              <a:rPr lang="it-IT" dirty="0" err="1"/>
              <a:t>going</a:t>
            </a:r>
            <a:r>
              <a:rPr lang="it-IT" dirty="0"/>
              <a:t> </a:t>
            </a:r>
            <a:r>
              <a:rPr lang="it-IT" dirty="0" err="1"/>
              <a:t>beyong</a:t>
            </a:r>
            <a:r>
              <a:rPr lang="it-IT" dirty="0"/>
              <a:t> the </a:t>
            </a:r>
            <a:r>
              <a:rPr lang="it-IT" dirty="0" err="1"/>
              <a:t>idols</a:t>
            </a:r>
            <a:r>
              <a:rPr lang="it-IT" dirty="0"/>
              <a:t>/</a:t>
            </a:r>
            <a:r>
              <a:rPr lang="it-IT" dirty="0" err="1"/>
              <a:t>prejudices</a:t>
            </a:r>
            <a:r>
              <a:rPr lang="it-IT" dirty="0"/>
              <a:t> (</a:t>
            </a:r>
            <a:r>
              <a:rPr lang="it-IT" dirty="0" err="1"/>
              <a:t>biases</a:t>
            </a:r>
            <a:r>
              <a:rPr lang="it-IT" dirty="0"/>
              <a:t>)?</a:t>
            </a:r>
          </a:p>
          <a:p>
            <a:r>
              <a:rPr lang="it-IT" dirty="0"/>
              <a:t>Natural history </a:t>
            </a:r>
            <a:r>
              <a:rPr lang="it-IT" dirty="0" err="1"/>
              <a:t>becomes</a:t>
            </a:r>
            <a:r>
              <a:rPr lang="it-IT" dirty="0"/>
              <a:t> a model for </a:t>
            </a:r>
            <a:r>
              <a:rPr lang="it-IT" dirty="0" err="1"/>
              <a:t>philosophical</a:t>
            </a:r>
            <a:r>
              <a:rPr lang="it-IT" dirty="0"/>
              <a:t> </a:t>
            </a:r>
            <a:r>
              <a:rPr lang="it-IT" dirty="0" err="1"/>
              <a:t>inquiry</a:t>
            </a:r>
            <a:r>
              <a:rPr lang="it-IT" dirty="0"/>
              <a:t> (the </a:t>
            </a:r>
            <a:r>
              <a:rPr lang="it-IT" dirty="0" err="1"/>
              <a:t>intricacies</a:t>
            </a:r>
            <a:r>
              <a:rPr lang="it-IT" dirty="0"/>
              <a:t> of the </a:t>
            </a:r>
            <a:r>
              <a:rPr lang="it-IT" dirty="0" err="1"/>
              <a:t>branches</a:t>
            </a:r>
            <a:r>
              <a:rPr lang="it-IT" dirty="0"/>
              <a:t> </a:t>
            </a:r>
            <a:r>
              <a:rPr lang="it-IT" dirty="0" err="1"/>
              <a:t>as</a:t>
            </a:r>
            <a:r>
              <a:rPr lang="it-IT" dirty="0"/>
              <a:t> </a:t>
            </a:r>
            <a:r>
              <a:rPr lang="it-IT" dirty="0" err="1"/>
              <a:t>visualization</a:t>
            </a:r>
            <a:r>
              <a:rPr lang="it-IT" dirty="0"/>
              <a:t>)</a:t>
            </a:r>
          </a:p>
          <a:p>
            <a:r>
              <a:rPr lang="it-IT" dirty="0"/>
              <a:t>Image of the </a:t>
            </a:r>
            <a:r>
              <a:rPr lang="it-IT" dirty="0" err="1"/>
              <a:t>wood</a:t>
            </a:r>
            <a:r>
              <a:rPr lang="it-IT" dirty="0"/>
              <a:t>/</a:t>
            </a:r>
            <a:r>
              <a:rPr lang="it-IT" dirty="0" err="1"/>
              <a:t>forest</a:t>
            </a:r>
            <a:r>
              <a:rPr lang="it-IT" dirty="0"/>
              <a:t>: </a:t>
            </a:r>
            <a:r>
              <a:rPr lang="it-IT" dirty="0" err="1"/>
              <a:t>different</a:t>
            </a:r>
            <a:r>
              <a:rPr lang="it-IT" dirty="0"/>
              <a:t> </a:t>
            </a:r>
            <a:r>
              <a:rPr lang="it-IT" dirty="0" err="1"/>
              <a:t>paths</a:t>
            </a:r>
            <a:r>
              <a:rPr lang="it-IT" dirty="0"/>
              <a:t> are </a:t>
            </a:r>
            <a:r>
              <a:rPr lang="it-IT" dirty="0" err="1"/>
              <a:t>possible</a:t>
            </a:r>
            <a:r>
              <a:rPr lang="it-IT" dirty="0"/>
              <a:t> («una logica selvosa e labirintica» - Guido Giglioni)</a:t>
            </a:r>
          </a:p>
          <a:p>
            <a:r>
              <a:rPr lang="it-IT" dirty="0" err="1"/>
              <a:t>Induction</a:t>
            </a:r>
            <a:r>
              <a:rPr lang="it-IT" dirty="0"/>
              <a:t>: </a:t>
            </a:r>
            <a:r>
              <a:rPr lang="it-IT" dirty="0" err="1"/>
              <a:t>Bacon’s</a:t>
            </a:r>
            <a:r>
              <a:rPr lang="it-IT" dirty="0"/>
              <a:t> model of </a:t>
            </a:r>
            <a:r>
              <a:rPr lang="it-IT" dirty="0" err="1"/>
              <a:t>rationality</a:t>
            </a:r>
            <a:r>
              <a:rPr lang="it-IT" dirty="0"/>
              <a:t> </a:t>
            </a:r>
            <a:r>
              <a:rPr lang="it-IT" dirty="0" err="1"/>
              <a:t>emerges</a:t>
            </a:r>
            <a:r>
              <a:rPr lang="it-IT" dirty="0"/>
              <a:t> from the </a:t>
            </a:r>
            <a:r>
              <a:rPr lang="it-IT" dirty="0" err="1"/>
              <a:t>depths</a:t>
            </a:r>
            <a:r>
              <a:rPr lang="it-IT" dirty="0"/>
              <a:t> of nature (Nature?) </a:t>
            </a:r>
            <a:r>
              <a:rPr lang="it-IT" dirty="0" err="1"/>
              <a:t>itself</a:t>
            </a:r>
            <a:r>
              <a:rPr lang="it-IT" dirty="0"/>
              <a:t> </a:t>
            </a:r>
          </a:p>
        </p:txBody>
      </p:sp>
    </p:spTree>
    <p:extLst>
      <p:ext uri="{BB962C8B-B14F-4D97-AF65-F5344CB8AC3E}">
        <p14:creationId xmlns:p14="http://schemas.microsoft.com/office/powerpoint/2010/main" val="2812754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a:t>
            </a:r>
            <a:r>
              <a:rPr lang="it-IT" dirty="0" err="1">
                <a:solidFill>
                  <a:srgbClr val="C00000"/>
                </a:solidFill>
              </a:rPr>
              <a:t>Through</a:t>
            </a:r>
            <a:r>
              <a:rPr lang="it-IT" dirty="0">
                <a:solidFill>
                  <a:srgbClr val="C00000"/>
                </a:solidFill>
              </a:rPr>
              <a:t> the </a:t>
            </a:r>
            <a:r>
              <a:rPr lang="it-IT" dirty="0" err="1">
                <a:solidFill>
                  <a:srgbClr val="C00000"/>
                </a:solidFill>
              </a:rPr>
              <a:t>woods</a:t>
            </a:r>
            <a:r>
              <a:rPr lang="it-IT" dirty="0">
                <a:solidFill>
                  <a:srgbClr val="C00000"/>
                </a:solidFill>
              </a:rPr>
              <a:t> of </a:t>
            </a:r>
            <a:r>
              <a:rPr lang="it-IT" dirty="0" err="1">
                <a:solidFill>
                  <a:srgbClr val="C00000"/>
                </a:solidFill>
              </a:rPr>
              <a:t>experience</a:t>
            </a:r>
            <a:r>
              <a:rPr lang="it-IT" dirty="0">
                <a:solidFill>
                  <a:srgbClr val="C00000"/>
                </a:solidFill>
              </a:rPr>
              <a:t>»</a:t>
            </a:r>
          </a:p>
        </p:txBody>
      </p:sp>
      <p:sp>
        <p:nvSpPr>
          <p:cNvPr id="9" name="CasellaDiTesto 8">
            <a:extLst>
              <a:ext uri="{FF2B5EF4-FFF2-40B4-BE49-F238E27FC236}">
                <a16:creationId xmlns:a16="http://schemas.microsoft.com/office/drawing/2014/main" id="{7F74874F-0962-AC8E-BA18-494B97235996}"/>
              </a:ext>
            </a:extLst>
          </p:cNvPr>
          <p:cNvSpPr txBox="1"/>
          <p:nvPr/>
        </p:nvSpPr>
        <p:spPr>
          <a:xfrm>
            <a:off x="1259840" y="6173794"/>
            <a:ext cx="10932161" cy="369332"/>
          </a:xfrm>
          <a:prstGeom prst="rect">
            <a:avLst/>
          </a:prstGeom>
          <a:noFill/>
        </p:spPr>
        <p:txBody>
          <a:bodyPr wrap="square" rtlCol="0">
            <a:spAutoFit/>
          </a:bodyPr>
          <a:lstStyle/>
          <a:p>
            <a:r>
              <a:rPr lang="it-IT" dirty="0"/>
              <a:t>From </a:t>
            </a:r>
            <a:r>
              <a:rPr lang="it-IT" i="1" dirty="0"/>
              <a:t>The </a:t>
            </a:r>
            <a:r>
              <a:rPr lang="it-IT" i="1" dirty="0" err="1"/>
              <a:t>Advancement</a:t>
            </a:r>
            <a:r>
              <a:rPr lang="it-IT" i="1" dirty="0"/>
              <a:t> of Learning</a:t>
            </a:r>
            <a:r>
              <a:rPr lang="it-IT" dirty="0"/>
              <a:t>, Cambridge University Press </a:t>
            </a:r>
            <a:r>
              <a:rPr lang="it-IT" dirty="0" err="1"/>
              <a:t>edition</a:t>
            </a:r>
            <a:r>
              <a:rPr lang="it-IT" dirty="0"/>
              <a:t> of </a:t>
            </a:r>
            <a:r>
              <a:rPr lang="it-IT" dirty="0" err="1"/>
              <a:t>Bacon’s</a:t>
            </a:r>
            <a:r>
              <a:rPr lang="it-IT" dirty="0"/>
              <a:t> Works</a:t>
            </a:r>
          </a:p>
        </p:txBody>
      </p:sp>
      <p:pic>
        <p:nvPicPr>
          <p:cNvPr id="8" name="Immagine 7">
            <a:extLst>
              <a:ext uri="{FF2B5EF4-FFF2-40B4-BE49-F238E27FC236}">
                <a16:creationId xmlns:a16="http://schemas.microsoft.com/office/drawing/2014/main" id="{57C0DA0F-4600-D39F-EAE3-4A2AED4A03B6}"/>
              </a:ext>
            </a:extLst>
          </p:cNvPr>
          <p:cNvPicPr>
            <a:picLocks noChangeAspect="1"/>
          </p:cNvPicPr>
          <p:nvPr/>
        </p:nvPicPr>
        <p:blipFill>
          <a:blip r:embed="rId3"/>
          <a:stretch>
            <a:fillRect/>
          </a:stretch>
        </p:blipFill>
        <p:spPr>
          <a:xfrm>
            <a:off x="2515718" y="1718039"/>
            <a:ext cx="6044082" cy="3421920"/>
          </a:xfrm>
          <a:prstGeom prst="rect">
            <a:avLst/>
          </a:prstGeom>
        </p:spPr>
      </p:pic>
    </p:spTree>
    <p:extLst>
      <p:ext uri="{BB962C8B-B14F-4D97-AF65-F5344CB8AC3E}">
        <p14:creationId xmlns:p14="http://schemas.microsoft.com/office/powerpoint/2010/main" val="291507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Knowledge from </a:t>
            </a:r>
            <a:r>
              <a:rPr lang="it-IT" dirty="0" err="1">
                <a:solidFill>
                  <a:srgbClr val="C00000"/>
                </a:solidFill>
              </a:rPr>
              <a:t>Above</a:t>
            </a:r>
            <a:r>
              <a:rPr lang="it-IT" dirty="0">
                <a:solidFill>
                  <a:srgbClr val="C00000"/>
                </a:solidFill>
              </a:rPr>
              <a:t> and from </a:t>
            </a:r>
            <a:r>
              <a:rPr lang="it-IT" dirty="0" err="1">
                <a:solidFill>
                  <a:srgbClr val="C00000"/>
                </a:solidFill>
              </a:rPr>
              <a:t>Below</a:t>
            </a:r>
            <a:endParaRPr lang="it-IT" dirty="0">
              <a:solidFill>
                <a:srgbClr val="C00000"/>
              </a:solidFill>
            </a:endParaRPr>
          </a:p>
        </p:txBody>
      </p:sp>
      <p:sp>
        <p:nvSpPr>
          <p:cNvPr id="9" name="CasellaDiTesto 8">
            <a:extLst>
              <a:ext uri="{FF2B5EF4-FFF2-40B4-BE49-F238E27FC236}">
                <a16:creationId xmlns:a16="http://schemas.microsoft.com/office/drawing/2014/main" id="{7F74874F-0962-AC8E-BA18-494B97235996}"/>
              </a:ext>
            </a:extLst>
          </p:cNvPr>
          <p:cNvSpPr txBox="1"/>
          <p:nvPr/>
        </p:nvSpPr>
        <p:spPr>
          <a:xfrm>
            <a:off x="1259840" y="6173794"/>
            <a:ext cx="10932161" cy="369332"/>
          </a:xfrm>
          <a:prstGeom prst="rect">
            <a:avLst/>
          </a:prstGeom>
          <a:noFill/>
        </p:spPr>
        <p:txBody>
          <a:bodyPr wrap="square" rtlCol="0">
            <a:spAutoFit/>
          </a:bodyPr>
          <a:lstStyle/>
          <a:p>
            <a:r>
              <a:rPr lang="it-IT" dirty="0"/>
              <a:t>From </a:t>
            </a:r>
            <a:r>
              <a:rPr lang="it-IT" i="1" dirty="0"/>
              <a:t>The </a:t>
            </a:r>
            <a:r>
              <a:rPr lang="it-IT" i="1" dirty="0" err="1"/>
              <a:t>Advancement</a:t>
            </a:r>
            <a:r>
              <a:rPr lang="it-IT" i="1" dirty="0"/>
              <a:t> of Learning</a:t>
            </a:r>
            <a:r>
              <a:rPr lang="it-IT" dirty="0"/>
              <a:t>, Cambridge University Press </a:t>
            </a:r>
            <a:r>
              <a:rPr lang="it-IT" dirty="0" err="1"/>
              <a:t>edition</a:t>
            </a:r>
            <a:r>
              <a:rPr lang="it-IT" dirty="0"/>
              <a:t> of </a:t>
            </a:r>
            <a:r>
              <a:rPr lang="it-IT" dirty="0" err="1"/>
              <a:t>Bacon’s</a:t>
            </a:r>
            <a:r>
              <a:rPr lang="it-IT" dirty="0"/>
              <a:t> Works</a:t>
            </a:r>
          </a:p>
        </p:txBody>
      </p:sp>
      <p:pic>
        <p:nvPicPr>
          <p:cNvPr id="5" name="Immagine 4">
            <a:extLst>
              <a:ext uri="{FF2B5EF4-FFF2-40B4-BE49-F238E27FC236}">
                <a16:creationId xmlns:a16="http://schemas.microsoft.com/office/drawing/2014/main" id="{51305EEA-35A2-1FC1-955F-C7795B19F01A}"/>
              </a:ext>
            </a:extLst>
          </p:cNvPr>
          <p:cNvPicPr>
            <a:picLocks noChangeAspect="1"/>
          </p:cNvPicPr>
          <p:nvPr/>
        </p:nvPicPr>
        <p:blipFill>
          <a:blip r:embed="rId3"/>
          <a:stretch>
            <a:fillRect/>
          </a:stretch>
        </p:blipFill>
        <p:spPr>
          <a:xfrm>
            <a:off x="3373120" y="1234271"/>
            <a:ext cx="4459130" cy="4707370"/>
          </a:xfrm>
          <a:prstGeom prst="rect">
            <a:avLst/>
          </a:prstGeom>
        </p:spPr>
      </p:pic>
      <p:pic>
        <p:nvPicPr>
          <p:cNvPr id="6" name="Immagine 5">
            <a:extLst>
              <a:ext uri="{FF2B5EF4-FFF2-40B4-BE49-F238E27FC236}">
                <a16:creationId xmlns:a16="http://schemas.microsoft.com/office/drawing/2014/main" id="{172E1599-61AC-5C9F-40C7-2AF9C35907A2}"/>
              </a:ext>
            </a:extLst>
          </p:cNvPr>
          <p:cNvPicPr>
            <a:picLocks noChangeAspect="1"/>
          </p:cNvPicPr>
          <p:nvPr/>
        </p:nvPicPr>
        <p:blipFill>
          <a:blip r:embed="rId4"/>
          <a:stretch>
            <a:fillRect/>
          </a:stretch>
        </p:blipFill>
        <p:spPr>
          <a:xfrm>
            <a:off x="8536673" y="1369649"/>
            <a:ext cx="3062663" cy="4436614"/>
          </a:xfrm>
          <a:prstGeom prst="rect">
            <a:avLst/>
          </a:prstGeom>
        </p:spPr>
      </p:pic>
      <p:sp>
        <p:nvSpPr>
          <p:cNvPr id="7" name="CasellaDiTesto 6">
            <a:extLst>
              <a:ext uri="{FF2B5EF4-FFF2-40B4-BE49-F238E27FC236}">
                <a16:creationId xmlns:a16="http://schemas.microsoft.com/office/drawing/2014/main" id="{7BCF5A22-E54B-C4D5-6F6D-06B92503440C}"/>
              </a:ext>
            </a:extLst>
          </p:cNvPr>
          <p:cNvSpPr txBox="1"/>
          <p:nvPr/>
        </p:nvSpPr>
        <p:spPr>
          <a:xfrm>
            <a:off x="274320" y="1577340"/>
            <a:ext cx="2663190" cy="3139321"/>
          </a:xfrm>
          <a:prstGeom prst="rect">
            <a:avLst/>
          </a:prstGeom>
          <a:noFill/>
        </p:spPr>
        <p:txBody>
          <a:bodyPr wrap="square" rtlCol="0">
            <a:spAutoFit/>
          </a:bodyPr>
          <a:lstStyle/>
          <a:p>
            <a:pPr marL="285750" indent="-285750">
              <a:buFontTx/>
              <a:buChar char="-"/>
            </a:pPr>
            <a:r>
              <a:rPr lang="it-IT" dirty="0"/>
              <a:t>Knowledge </a:t>
            </a:r>
            <a:r>
              <a:rPr lang="it-IT" dirty="0" err="1"/>
              <a:t>as</a:t>
            </a:r>
            <a:r>
              <a:rPr lang="it-IT" dirty="0"/>
              <a:t> a </a:t>
            </a:r>
            <a:r>
              <a:rPr lang="it-IT" dirty="0" err="1"/>
              <a:t>tree</a:t>
            </a:r>
            <a:r>
              <a:rPr lang="it-IT" dirty="0"/>
              <a:t> (</a:t>
            </a:r>
            <a:r>
              <a:rPr lang="it-IT" dirty="0" err="1"/>
              <a:t>not</a:t>
            </a:r>
            <a:r>
              <a:rPr lang="it-IT" dirty="0"/>
              <a:t> linear!)</a:t>
            </a:r>
          </a:p>
          <a:p>
            <a:pPr marL="285750" indent="-285750">
              <a:buFontTx/>
              <a:buChar char="-"/>
            </a:pPr>
            <a:endParaRPr lang="it-IT" dirty="0"/>
          </a:p>
          <a:p>
            <a:pPr marL="285750" indent="-285750">
              <a:buFontTx/>
              <a:buChar char="-"/>
            </a:pPr>
            <a:r>
              <a:rPr lang="it-IT" dirty="0"/>
              <a:t>Knowledge </a:t>
            </a:r>
            <a:r>
              <a:rPr lang="it-IT" dirty="0" err="1"/>
              <a:t>that</a:t>
            </a:r>
            <a:r>
              <a:rPr lang="it-IT" dirty="0"/>
              <a:t> can be </a:t>
            </a:r>
            <a:r>
              <a:rPr lang="it-IT" dirty="0" err="1"/>
              <a:t>gained</a:t>
            </a:r>
            <a:r>
              <a:rPr lang="it-IT" dirty="0"/>
              <a:t> by human </a:t>
            </a:r>
            <a:r>
              <a:rPr lang="it-IT" dirty="0" err="1"/>
              <a:t>reason</a:t>
            </a:r>
            <a:r>
              <a:rPr lang="it-IT" dirty="0"/>
              <a:t>, and knowledge </a:t>
            </a:r>
            <a:r>
              <a:rPr lang="it-IT" dirty="0" err="1"/>
              <a:t>that</a:t>
            </a:r>
            <a:r>
              <a:rPr lang="it-IT" dirty="0"/>
              <a:t> </a:t>
            </a:r>
            <a:r>
              <a:rPr lang="it-IT" dirty="0" err="1"/>
              <a:t>exceeds</a:t>
            </a:r>
            <a:r>
              <a:rPr lang="it-IT" dirty="0"/>
              <a:t> </a:t>
            </a:r>
            <a:r>
              <a:rPr lang="it-IT" dirty="0" err="1"/>
              <a:t>it</a:t>
            </a:r>
            <a:endParaRPr lang="it-IT" dirty="0"/>
          </a:p>
          <a:p>
            <a:pPr marL="285750" indent="-285750">
              <a:buFontTx/>
              <a:buChar char="-"/>
            </a:pPr>
            <a:endParaRPr lang="it-IT" dirty="0"/>
          </a:p>
          <a:p>
            <a:pPr marL="285750" indent="-285750">
              <a:buFontTx/>
              <a:buChar char="-"/>
            </a:pPr>
            <a:r>
              <a:rPr lang="it-IT" dirty="0" err="1"/>
              <a:t>Theology</a:t>
            </a:r>
            <a:r>
              <a:rPr lang="it-IT" dirty="0"/>
              <a:t> and </a:t>
            </a:r>
            <a:r>
              <a:rPr lang="it-IT" dirty="0" err="1"/>
              <a:t>natural</a:t>
            </a:r>
            <a:r>
              <a:rPr lang="it-IT" dirty="0"/>
              <a:t> </a:t>
            </a:r>
            <a:r>
              <a:rPr lang="it-IT" dirty="0" err="1"/>
              <a:t>philosophy</a:t>
            </a:r>
            <a:r>
              <a:rPr lang="it-IT" dirty="0"/>
              <a:t> </a:t>
            </a:r>
            <a:r>
              <a:rPr lang="it-IT" dirty="0" err="1"/>
              <a:t>as</a:t>
            </a:r>
            <a:r>
              <a:rPr lang="it-IT" dirty="0"/>
              <a:t> </a:t>
            </a:r>
            <a:r>
              <a:rPr lang="it-IT" dirty="0" err="1"/>
              <a:t>different</a:t>
            </a:r>
            <a:r>
              <a:rPr lang="it-IT" dirty="0"/>
              <a:t> </a:t>
            </a:r>
            <a:r>
              <a:rPr lang="it-IT" dirty="0" err="1"/>
              <a:t>modalities</a:t>
            </a:r>
            <a:endParaRPr lang="it-IT" dirty="0"/>
          </a:p>
        </p:txBody>
      </p:sp>
    </p:spTree>
    <p:extLst>
      <p:ext uri="{BB962C8B-B14F-4D97-AF65-F5344CB8AC3E}">
        <p14:creationId xmlns:p14="http://schemas.microsoft.com/office/powerpoint/2010/main" val="73849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a:t>
            </a:r>
            <a:r>
              <a:rPr lang="it-IT" dirty="0" err="1">
                <a:solidFill>
                  <a:srgbClr val="C00000"/>
                </a:solidFill>
              </a:rPr>
              <a:t>Through</a:t>
            </a:r>
            <a:r>
              <a:rPr lang="it-IT" dirty="0">
                <a:solidFill>
                  <a:srgbClr val="C00000"/>
                </a:solidFill>
              </a:rPr>
              <a:t> the </a:t>
            </a:r>
            <a:r>
              <a:rPr lang="it-IT" dirty="0" err="1">
                <a:solidFill>
                  <a:srgbClr val="C00000"/>
                </a:solidFill>
              </a:rPr>
              <a:t>woods</a:t>
            </a:r>
            <a:r>
              <a:rPr lang="it-IT" dirty="0">
                <a:solidFill>
                  <a:srgbClr val="C00000"/>
                </a:solidFill>
              </a:rPr>
              <a:t> of </a:t>
            </a:r>
            <a:r>
              <a:rPr lang="it-IT" dirty="0" err="1">
                <a:solidFill>
                  <a:srgbClr val="C00000"/>
                </a:solidFill>
              </a:rPr>
              <a:t>experience</a:t>
            </a:r>
            <a:r>
              <a:rPr lang="it-IT" dirty="0">
                <a:solidFill>
                  <a:srgbClr val="C00000"/>
                </a:solidFill>
              </a:rPr>
              <a:t>»</a:t>
            </a:r>
          </a:p>
        </p:txBody>
      </p:sp>
      <p:sp>
        <p:nvSpPr>
          <p:cNvPr id="9" name="CasellaDiTesto 8">
            <a:extLst>
              <a:ext uri="{FF2B5EF4-FFF2-40B4-BE49-F238E27FC236}">
                <a16:creationId xmlns:a16="http://schemas.microsoft.com/office/drawing/2014/main" id="{7F74874F-0962-AC8E-BA18-494B97235996}"/>
              </a:ext>
            </a:extLst>
          </p:cNvPr>
          <p:cNvSpPr txBox="1"/>
          <p:nvPr/>
        </p:nvSpPr>
        <p:spPr>
          <a:xfrm>
            <a:off x="1259840" y="6173794"/>
            <a:ext cx="10932161" cy="369332"/>
          </a:xfrm>
          <a:prstGeom prst="rect">
            <a:avLst/>
          </a:prstGeom>
          <a:noFill/>
        </p:spPr>
        <p:txBody>
          <a:bodyPr wrap="square" rtlCol="0">
            <a:spAutoFit/>
          </a:bodyPr>
          <a:lstStyle/>
          <a:p>
            <a:r>
              <a:rPr lang="it-IT" dirty="0"/>
              <a:t>From </a:t>
            </a:r>
            <a:r>
              <a:rPr lang="it-IT" i="1" dirty="0"/>
              <a:t>The </a:t>
            </a:r>
            <a:r>
              <a:rPr lang="it-IT" i="1" dirty="0" err="1"/>
              <a:t>Advancement</a:t>
            </a:r>
            <a:r>
              <a:rPr lang="it-IT" i="1" dirty="0"/>
              <a:t> of Learning</a:t>
            </a:r>
            <a:r>
              <a:rPr lang="it-IT" dirty="0"/>
              <a:t>, Cambridge University Press </a:t>
            </a:r>
            <a:r>
              <a:rPr lang="it-IT" dirty="0" err="1"/>
              <a:t>edition</a:t>
            </a:r>
            <a:r>
              <a:rPr lang="it-IT" dirty="0"/>
              <a:t> of </a:t>
            </a:r>
            <a:r>
              <a:rPr lang="it-IT" dirty="0" err="1"/>
              <a:t>Bacon’s</a:t>
            </a:r>
            <a:r>
              <a:rPr lang="it-IT" dirty="0"/>
              <a:t> Works</a:t>
            </a:r>
          </a:p>
        </p:txBody>
      </p:sp>
      <p:pic>
        <p:nvPicPr>
          <p:cNvPr id="8" name="Immagine 7">
            <a:extLst>
              <a:ext uri="{FF2B5EF4-FFF2-40B4-BE49-F238E27FC236}">
                <a16:creationId xmlns:a16="http://schemas.microsoft.com/office/drawing/2014/main" id="{57C0DA0F-4600-D39F-EAE3-4A2AED4A03B6}"/>
              </a:ext>
            </a:extLst>
          </p:cNvPr>
          <p:cNvPicPr>
            <a:picLocks noChangeAspect="1"/>
          </p:cNvPicPr>
          <p:nvPr/>
        </p:nvPicPr>
        <p:blipFill>
          <a:blip r:embed="rId3"/>
          <a:stretch>
            <a:fillRect/>
          </a:stretch>
        </p:blipFill>
        <p:spPr>
          <a:xfrm>
            <a:off x="3201518" y="1768042"/>
            <a:ext cx="6044082" cy="3421920"/>
          </a:xfrm>
          <a:prstGeom prst="rect">
            <a:avLst/>
          </a:prstGeom>
        </p:spPr>
      </p:pic>
    </p:spTree>
    <p:extLst>
      <p:ext uri="{BB962C8B-B14F-4D97-AF65-F5344CB8AC3E}">
        <p14:creationId xmlns:p14="http://schemas.microsoft.com/office/powerpoint/2010/main" val="1286951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New Atlantis</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5724644"/>
          </a:xfrm>
          <a:prstGeom prst="rect">
            <a:avLst/>
          </a:prstGeom>
          <a:noFill/>
        </p:spPr>
        <p:txBody>
          <a:bodyPr wrap="square" rtlCol="0">
            <a:spAutoFit/>
          </a:bodyPr>
          <a:lstStyle/>
          <a:p>
            <a:pPr marL="285750" indent="-285750">
              <a:buFontTx/>
              <a:buChar char="-"/>
            </a:pPr>
            <a:r>
              <a:rPr lang="it-IT" sz="2200" dirty="0" err="1"/>
              <a:t>Written</a:t>
            </a:r>
            <a:r>
              <a:rPr lang="it-IT" sz="2200" dirty="0"/>
              <a:t> </a:t>
            </a:r>
            <a:r>
              <a:rPr lang="it-IT" sz="2200" dirty="0" err="1"/>
              <a:t>around</a:t>
            </a:r>
            <a:r>
              <a:rPr lang="it-IT" sz="2200" dirty="0"/>
              <a:t> 1624, </a:t>
            </a:r>
            <a:r>
              <a:rPr lang="it-IT" sz="2200" dirty="0" err="1"/>
              <a:t>published</a:t>
            </a:r>
            <a:r>
              <a:rPr lang="it-IT" sz="2200" dirty="0"/>
              <a:t> 1626-7 (</a:t>
            </a:r>
            <a:r>
              <a:rPr lang="it-IT" sz="2200" dirty="0" err="1"/>
              <a:t>Appendix</a:t>
            </a:r>
            <a:r>
              <a:rPr lang="it-IT" sz="2200" dirty="0"/>
              <a:t> to </a:t>
            </a:r>
            <a:r>
              <a:rPr lang="it-IT" sz="2200" i="1" dirty="0"/>
              <a:t>Sylva </a:t>
            </a:r>
            <a:r>
              <a:rPr lang="it-IT" sz="2200" i="1" dirty="0" err="1"/>
              <a:t>Sylvarum</a:t>
            </a:r>
            <a:r>
              <a:rPr lang="it-IT" sz="2200" dirty="0"/>
              <a:t>)</a:t>
            </a:r>
          </a:p>
          <a:p>
            <a:endParaRPr lang="it-IT" sz="2200" dirty="0"/>
          </a:p>
          <a:p>
            <a:pPr marL="285750" indent="-285750">
              <a:buFontTx/>
              <a:buChar char="-"/>
            </a:pPr>
            <a:r>
              <a:rPr lang="it-IT" sz="2200" dirty="0" err="1"/>
              <a:t>Belongs</a:t>
            </a:r>
            <a:r>
              <a:rPr lang="it-IT" sz="2200" dirty="0"/>
              <a:t> to a ‘new’ </a:t>
            </a:r>
            <a:r>
              <a:rPr lang="it-IT" sz="2200" dirty="0" err="1"/>
              <a:t>philsosophical</a:t>
            </a:r>
            <a:r>
              <a:rPr lang="it-IT" sz="2200" dirty="0"/>
              <a:t> </a:t>
            </a:r>
            <a:r>
              <a:rPr lang="it-IT" sz="2200" dirty="0" err="1"/>
              <a:t>genre</a:t>
            </a:r>
            <a:r>
              <a:rPr lang="it-IT" sz="2200" dirty="0"/>
              <a:t> (Utopia, </a:t>
            </a:r>
            <a:r>
              <a:rPr lang="it-IT" sz="2200" dirty="0" err="1"/>
              <a:t>myth</a:t>
            </a:r>
            <a:r>
              <a:rPr lang="it-IT" sz="2200" dirty="0"/>
              <a:t> of Atlantis)</a:t>
            </a:r>
          </a:p>
          <a:p>
            <a:endParaRPr lang="it-IT" sz="2200" dirty="0"/>
          </a:p>
          <a:p>
            <a:pPr marL="285750" indent="-285750">
              <a:buFontTx/>
              <a:buChar char="-"/>
            </a:pPr>
            <a:r>
              <a:rPr lang="it-IT" sz="2200" dirty="0"/>
              <a:t>Three </a:t>
            </a:r>
            <a:r>
              <a:rPr lang="it-IT" sz="2200" dirty="0" err="1"/>
              <a:t>sections</a:t>
            </a:r>
            <a:r>
              <a:rPr lang="it-IT" sz="2200" dirty="0"/>
              <a:t> of the story: the </a:t>
            </a:r>
            <a:r>
              <a:rPr lang="it-IT" sz="2200" dirty="0" err="1"/>
              <a:t>arrival</a:t>
            </a:r>
            <a:r>
              <a:rPr lang="it-IT" sz="2200" dirty="0"/>
              <a:t> (with </a:t>
            </a:r>
            <a:r>
              <a:rPr lang="it-IT" sz="2200" dirty="0" err="1"/>
              <a:t>Biblical</a:t>
            </a:r>
            <a:r>
              <a:rPr lang="it-IT" sz="2200" dirty="0"/>
              <a:t> </a:t>
            </a:r>
            <a:r>
              <a:rPr lang="it-IT" sz="2200" dirty="0" err="1"/>
              <a:t>innuendos</a:t>
            </a:r>
            <a:r>
              <a:rPr lang="it-IT" sz="2200" dirty="0"/>
              <a:t>); the </a:t>
            </a:r>
            <a:r>
              <a:rPr lang="it-IT" sz="2200" dirty="0" err="1"/>
              <a:t>description</a:t>
            </a:r>
            <a:r>
              <a:rPr lang="it-IT" sz="2200" dirty="0"/>
              <a:t> of the </a:t>
            </a:r>
            <a:r>
              <a:rPr lang="it-IT" sz="2200" dirty="0" err="1"/>
              <a:t>organisation</a:t>
            </a:r>
            <a:r>
              <a:rPr lang="it-IT" sz="2200" dirty="0"/>
              <a:t> of New Atlantis; the </a:t>
            </a:r>
            <a:r>
              <a:rPr lang="it-IT" sz="2200" dirty="0" err="1"/>
              <a:t>scientific</a:t>
            </a:r>
            <a:r>
              <a:rPr lang="it-IT" sz="2200" dirty="0"/>
              <a:t> part (e.g. extension of the life </a:t>
            </a:r>
            <a:r>
              <a:rPr lang="it-IT" sz="2200" dirty="0" err="1"/>
              <a:t>span</a:t>
            </a:r>
            <a:r>
              <a:rPr lang="it-IT" sz="2200" dirty="0"/>
              <a:t>, </a:t>
            </a:r>
            <a:r>
              <a:rPr lang="it-IT" sz="2200" dirty="0" err="1"/>
              <a:t>experiments</a:t>
            </a:r>
            <a:r>
              <a:rPr lang="it-IT" sz="2200" dirty="0"/>
              <a:t> in the are of </a:t>
            </a:r>
            <a:r>
              <a:rPr lang="it-IT" sz="2200" dirty="0" err="1"/>
              <a:t>optics</a:t>
            </a:r>
            <a:r>
              <a:rPr lang="it-IT" sz="2200" dirty="0"/>
              <a:t>, </a:t>
            </a:r>
            <a:r>
              <a:rPr lang="it-IT" sz="2200" dirty="0" err="1"/>
              <a:t>vivisection</a:t>
            </a:r>
            <a:r>
              <a:rPr lang="it-IT" sz="2200" dirty="0"/>
              <a:t>, </a:t>
            </a:r>
            <a:r>
              <a:rPr lang="it-IT" sz="2200" dirty="0" err="1"/>
              <a:t>prediction</a:t>
            </a:r>
            <a:r>
              <a:rPr lang="it-IT" sz="2200" dirty="0"/>
              <a:t> of </a:t>
            </a:r>
            <a:r>
              <a:rPr lang="it-IT" sz="2200" dirty="0" err="1"/>
              <a:t>natural</a:t>
            </a:r>
            <a:r>
              <a:rPr lang="it-IT" sz="2200" dirty="0"/>
              <a:t> </a:t>
            </a:r>
            <a:r>
              <a:rPr lang="it-IT" sz="2200" dirty="0" err="1"/>
              <a:t>phenomena</a:t>
            </a:r>
            <a:r>
              <a:rPr lang="it-IT" sz="2200" dirty="0"/>
              <a:t>)</a:t>
            </a:r>
          </a:p>
          <a:p>
            <a:endParaRPr lang="it-IT" sz="2200" dirty="0">
              <a:sym typeface="Wingdings" panose="05000000000000000000" pitchFamily="2" charset="2"/>
            </a:endParaRPr>
          </a:p>
          <a:p>
            <a:r>
              <a:rPr lang="it-IT" sz="2200" dirty="0">
                <a:sym typeface="Wingdings" panose="05000000000000000000" pitchFamily="2" charset="2"/>
              </a:rPr>
              <a:t> </a:t>
            </a:r>
            <a:r>
              <a:rPr lang="it-IT" sz="2200" dirty="0" err="1">
                <a:sym typeface="Wingdings" panose="05000000000000000000" pitchFamily="2" charset="2"/>
              </a:rPr>
              <a:t>What</a:t>
            </a:r>
            <a:r>
              <a:rPr lang="it-IT" sz="2200" dirty="0">
                <a:sym typeface="Wingdings" panose="05000000000000000000" pitchFamily="2" charset="2"/>
              </a:rPr>
              <a:t> </a:t>
            </a:r>
            <a:r>
              <a:rPr lang="it-IT" sz="2200" dirty="0" err="1">
                <a:sym typeface="Wingdings" panose="05000000000000000000" pitchFamily="2" charset="2"/>
              </a:rPr>
              <a:t>does</a:t>
            </a:r>
            <a:r>
              <a:rPr lang="it-IT" sz="2200" dirty="0">
                <a:sym typeface="Wingdings" panose="05000000000000000000" pitchFamily="2" charset="2"/>
              </a:rPr>
              <a:t> ‘science’ </a:t>
            </a:r>
            <a:r>
              <a:rPr lang="it-IT" sz="2200" dirty="0" err="1">
                <a:sym typeface="Wingdings" panose="05000000000000000000" pitchFamily="2" charset="2"/>
              </a:rPr>
              <a:t>mean</a:t>
            </a:r>
            <a:r>
              <a:rPr lang="it-IT" sz="2200" dirty="0">
                <a:sym typeface="Wingdings" panose="05000000000000000000" pitchFamily="2" charset="2"/>
              </a:rPr>
              <a:t> in New Atlantis?</a:t>
            </a:r>
            <a:endParaRPr lang="it-IT" sz="2200" dirty="0"/>
          </a:p>
          <a:p>
            <a:pPr marL="285750" indent="-285750">
              <a:buFontTx/>
              <a:buChar char="-"/>
            </a:pPr>
            <a:endParaRPr lang="it-IT" sz="2200" dirty="0"/>
          </a:p>
          <a:p>
            <a:pPr marL="342900" indent="-342900">
              <a:buFont typeface="Wingdings" panose="05000000000000000000" pitchFamily="2" charset="2"/>
              <a:buChar char="à"/>
            </a:pPr>
            <a:r>
              <a:rPr lang="it-IT" sz="2200" dirty="0" err="1">
                <a:sym typeface="Wingdings" panose="05000000000000000000" pitchFamily="2" charset="2"/>
              </a:rPr>
              <a:t>What</a:t>
            </a:r>
            <a:r>
              <a:rPr lang="it-IT" sz="2200" dirty="0">
                <a:sym typeface="Wingdings" panose="05000000000000000000" pitchFamily="2" charset="2"/>
              </a:rPr>
              <a:t> </a:t>
            </a:r>
            <a:r>
              <a:rPr lang="it-IT" sz="2200" dirty="0" err="1">
                <a:sym typeface="Wingdings" panose="05000000000000000000" pitchFamily="2" charset="2"/>
              </a:rPr>
              <a:t>view</a:t>
            </a:r>
            <a:r>
              <a:rPr lang="it-IT" sz="2200" dirty="0">
                <a:sym typeface="Wingdings" panose="05000000000000000000" pitchFamily="2" charset="2"/>
              </a:rPr>
              <a:t>(s) of nature (‘Nature’?) do </a:t>
            </a:r>
            <a:r>
              <a:rPr lang="it-IT" sz="2200" dirty="0" err="1">
                <a:sym typeface="Wingdings" panose="05000000000000000000" pitchFamily="2" charset="2"/>
              </a:rPr>
              <a:t>we</a:t>
            </a:r>
            <a:r>
              <a:rPr lang="it-IT" sz="2200" dirty="0">
                <a:sym typeface="Wingdings" panose="05000000000000000000" pitchFamily="2" charset="2"/>
              </a:rPr>
              <a:t> </a:t>
            </a:r>
            <a:r>
              <a:rPr lang="it-IT" sz="2200" dirty="0" err="1">
                <a:sym typeface="Wingdings" panose="05000000000000000000" pitchFamily="2" charset="2"/>
              </a:rPr>
              <a:t>find</a:t>
            </a:r>
            <a:r>
              <a:rPr lang="it-IT" sz="2200" dirty="0">
                <a:sym typeface="Wingdings" panose="05000000000000000000" pitchFamily="2" charset="2"/>
              </a:rPr>
              <a:t> in </a:t>
            </a:r>
            <a:r>
              <a:rPr lang="it-IT" sz="2200" i="1" dirty="0">
                <a:sym typeface="Wingdings" panose="05000000000000000000" pitchFamily="2" charset="2"/>
              </a:rPr>
              <a:t>New Atlantis</a:t>
            </a:r>
            <a:r>
              <a:rPr lang="it-IT" sz="2200" dirty="0">
                <a:sym typeface="Wingdings" panose="05000000000000000000" pitchFamily="2" charset="2"/>
              </a:rPr>
              <a:t>?</a:t>
            </a:r>
          </a:p>
          <a:p>
            <a:endParaRPr lang="it-IT" sz="2200" dirty="0">
              <a:sym typeface="Wingdings" panose="05000000000000000000" pitchFamily="2" charset="2"/>
            </a:endParaRPr>
          </a:p>
          <a:p>
            <a:r>
              <a:rPr lang="it-IT" sz="2200" dirty="0">
                <a:sym typeface="Wingdings" panose="05000000000000000000" pitchFamily="2" charset="2"/>
              </a:rPr>
              <a:t> </a:t>
            </a:r>
            <a:r>
              <a:rPr lang="it-IT" sz="2200" dirty="0" err="1">
                <a:sym typeface="Wingdings" panose="05000000000000000000" pitchFamily="2" charset="2"/>
              </a:rPr>
              <a:t>What</a:t>
            </a:r>
            <a:r>
              <a:rPr lang="it-IT" sz="2200" dirty="0">
                <a:sym typeface="Wingdings" panose="05000000000000000000" pitchFamily="2" charset="2"/>
              </a:rPr>
              <a:t> </a:t>
            </a:r>
            <a:r>
              <a:rPr lang="it-IT" sz="2200" dirty="0" err="1">
                <a:sym typeface="Wingdings" panose="05000000000000000000" pitchFamily="2" charset="2"/>
              </a:rPr>
              <a:t>is</a:t>
            </a:r>
            <a:r>
              <a:rPr lang="it-IT" sz="2200" dirty="0">
                <a:sym typeface="Wingdings" panose="05000000000000000000" pitchFamily="2" charset="2"/>
              </a:rPr>
              <a:t> the </a:t>
            </a:r>
            <a:r>
              <a:rPr lang="it-IT" sz="2200" dirty="0" err="1">
                <a:sym typeface="Wingdings" panose="05000000000000000000" pitchFamily="2" charset="2"/>
              </a:rPr>
              <a:t>role</a:t>
            </a:r>
            <a:r>
              <a:rPr lang="it-IT" sz="2200" dirty="0">
                <a:sym typeface="Wingdings" panose="05000000000000000000" pitchFamily="2" charset="2"/>
              </a:rPr>
              <a:t> of </a:t>
            </a:r>
            <a:r>
              <a:rPr lang="it-IT" sz="2200" dirty="0" err="1">
                <a:sym typeface="Wingdings" panose="05000000000000000000" pitchFamily="2" charset="2"/>
              </a:rPr>
              <a:t>technology</a:t>
            </a:r>
            <a:r>
              <a:rPr lang="it-IT" sz="2200" dirty="0">
                <a:sym typeface="Wingdings" panose="05000000000000000000" pitchFamily="2" charset="2"/>
              </a:rPr>
              <a:t>…and do </a:t>
            </a:r>
            <a:r>
              <a:rPr lang="it-IT" sz="2200" dirty="0" err="1">
                <a:sym typeface="Wingdings" panose="05000000000000000000" pitchFamily="2" charset="2"/>
              </a:rPr>
              <a:t>you</a:t>
            </a:r>
            <a:r>
              <a:rPr lang="it-IT" sz="2200" dirty="0">
                <a:sym typeface="Wingdings" panose="05000000000000000000" pitchFamily="2" charset="2"/>
              </a:rPr>
              <a:t> </a:t>
            </a:r>
            <a:r>
              <a:rPr lang="it-IT" sz="2200" dirty="0" err="1">
                <a:sym typeface="Wingdings" panose="05000000000000000000" pitchFamily="2" charset="2"/>
              </a:rPr>
              <a:t>agree</a:t>
            </a:r>
            <a:r>
              <a:rPr lang="it-IT" sz="2200" dirty="0">
                <a:sym typeface="Wingdings" panose="05000000000000000000" pitchFamily="2" charset="2"/>
              </a:rPr>
              <a:t> </a:t>
            </a:r>
            <a:r>
              <a:rPr lang="it-IT" sz="2200" dirty="0" err="1">
                <a:sym typeface="Wingdings" panose="05000000000000000000" pitchFamily="2" charset="2"/>
              </a:rPr>
              <a:t>that</a:t>
            </a:r>
            <a:r>
              <a:rPr lang="it-IT" sz="2200" dirty="0">
                <a:sym typeface="Wingdings" panose="05000000000000000000" pitchFamily="2" charset="2"/>
              </a:rPr>
              <a:t> nature </a:t>
            </a:r>
            <a:r>
              <a:rPr lang="it-IT" sz="2200" dirty="0" err="1">
                <a:sym typeface="Wingdings" panose="05000000000000000000" pitchFamily="2" charset="2"/>
              </a:rPr>
              <a:t>is</a:t>
            </a:r>
            <a:r>
              <a:rPr lang="it-IT" sz="2200" dirty="0">
                <a:sym typeface="Wingdings" panose="05000000000000000000" pitchFamily="2" charset="2"/>
              </a:rPr>
              <a:t> </a:t>
            </a:r>
            <a:r>
              <a:rPr lang="it-IT" sz="2200" dirty="0" err="1">
                <a:sym typeface="Wingdings" panose="05000000000000000000" pitchFamily="2" charset="2"/>
              </a:rPr>
              <a:t>essentially</a:t>
            </a:r>
            <a:r>
              <a:rPr lang="it-IT" sz="2200" dirty="0">
                <a:sym typeface="Wingdings" panose="05000000000000000000" pitchFamily="2" charset="2"/>
              </a:rPr>
              <a:t> </a:t>
            </a:r>
            <a:r>
              <a:rPr lang="it-IT" sz="2200" dirty="0" err="1">
                <a:sym typeface="Wingdings" panose="05000000000000000000" pitchFamily="2" charset="2"/>
              </a:rPr>
              <a:t>subjugated</a:t>
            </a:r>
            <a:r>
              <a:rPr lang="it-IT" sz="2200" dirty="0">
                <a:sym typeface="Wingdings" panose="05000000000000000000" pitchFamily="2" charset="2"/>
              </a:rPr>
              <a:t> in </a:t>
            </a:r>
            <a:r>
              <a:rPr lang="it-IT" sz="2200">
                <a:sym typeface="Wingdings" panose="05000000000000000000" pitchFamily="2" charset="2"/>
              </a:rPr>
              <a:t>New Atlantis?</a:t>
            </a:r>
          </a:p>
          <a:p>
            <a:endParaRPr lang="it-IT" sz="2200" i="1" dirty="0"/>
          </a:p>
          <a:p>
            <a:pPr marL="285750" indent="-285750">
              <a:buFontTx/>
              <a:buChar char="-"/>
            </a:pPr>
            <a:endParaRPr lang="it-IT" dirty="0"/>
          </a:p>
          <a:p>
            <a:pPr marL="285750" indent="-285750">
              <a:buFontTx/>
              <a:buChar char="-"/>
            </a:pPr>
            <a:endParaRPr lang="it-IT" dirty="0"/>
          </a:p>
        </p:txBody>
      </p:sp>
    </p:spTree>
    <p:extLst>
      <p:ext uri="{BB962C8B-B14F-4D97-AF65-F5344CB8AC3E}">
        <p14:creationId xmlns:p14="http://schemas.microsoft.com/office/powerpoint/2010/main" val="155729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The Setting</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6" name="Immagine 5">
            <a:extLst>
              <a:ext uri="{FF2B5EF4-FFF2-40B4-BE49-F238E27FC236}">
                <a16:creationId xmlns:a16="http://schemas.microsoft.com/office/drawing/2014/main" id="{AFD5075E-0DFA-A2E9-836B-10F676CEBA1F}"/>
              </a:ext>
            </a:extLst>
          </p:cNvPr>
          <p:cNvPicPr>
            <a:picLocks noChangeAspect="1"/>
          </p:cNvPicPr>
          <p:nvPr/>
        </p:nvPicPr>
        <p:blipFill>
          <a:blip r:embed="rId3"/>
          <a:stretch>
            <a:fillRect/>
          </a:stretch>
        </p:blipFill>
        <p:spPr>
          <a:xfrm>
            <a:off x="4545833" y="207940"/>
            <a:ext cx="5376845" cy="6284934"/>
          </a:xfrm>
          <a:prstGeom prst="rect">
            <a:avLst/>
          </a:prstGeom>
        </p:spPr>
      </p:pic>
    </p:spTree>
    <p:extLst>
      <p:ext uri="{BB962C8B-B14F-4D97-AF65-F5344CB8AC3E}">
        <p14:creationId xmlns:p14="http://schemas.microsoft.com/office/powerpoint/2010/main" val="36739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The Welcome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7" name="Immagine 6">
            <a:extLst>
              <a:ext uri="{FF2B5EF4-FFF2-40B4-BE49-F238E27FC236}">
                <a16:creationId xmlns:a16="http://schemas.microsoft.com/office/drawing/2014/main" id="{74028593-7C16-8A75-BE92-1DF6B89165A6}"/>
              </a:ext>
            </a:extLst>
          </p:cNvPr>
          <p:cNvPicPr>
            <a:picLocks noChangeAspect="1"/>
          </p:cNvPicPr>
          <p:nvPr/>
        </p:nvPicPr>
        <p:blipFill>
          <a:blip r:embed="rId3"/>
          <a:stretch>
            <a:fillRect/>
          </a:stretch>
        </p:blipFill>
        <p:spPr>
          <a:xfrm>
            <a:off x="4907133" y="377962"/>
            <a:ext cx="5446542" cy="5877829"/>
          </a:xfrm>
          <a:prstGeom prst="rect">
            <a:avLst/>
          </a:prstGeom>
        </p:spPr>
      </p:pic>
    </p:spTree>
    <p:extLst>
      <p:ext uri="{BB962C8B-B14F-4D97-AF65-F5344CB8AC3E}">
        <p14:creationId xmlns:p14="http://schemas.microsoft.com/office/powerpoint/2010/main" val="1485048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3314700" cy="1037790"/>
          </a:xfrm>
        </p:spPr>
        <p:txBody>
          <a:bodyPr>
            <a:normAutofit fontScale="90000"/>
          </a:bodyPr>
          <a:lstStyle/>
          <a:p>
            <a:r>
              <a:rPr lang="it-IT" dirty="0">
                <a:solidFill>
                  <a:srgbClr val="C00000"/>
                </a:solidFill>
              </a:rPr>
              <a:t>Spiritual and </a:t>
            </a:r>
            <a:r>
              <a:rPr lang="it-IT" dirty="0" err="1">
                <a:solidFill>
                  <a:srgbClr val="C00000"/>
                </a:solidFill>
              </a:rPr>
              <a:t>Bodily</a:t>
            </a:r>
            <a:r>
              <a:rPr lang="it-IT" dirty="0">
                <a:solidFill>
                  <a:srgbClr val="C00000"/>
                </a:solidFill>
              </a:rPr>
              <a:t> Health</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6" name="Immagine 5">
            <a:extLst>
              <a:ext uri="{FF2B5EF4-FFF2-40B4-BE49-F238E27FC236}">
                <a16:creationId xmlns:a16="http://schemas.microsoft.com/office/drawing/2014/main" id="{0C14B95B-B71E-540F-3ECC-9302CB0517F8}"/>
              </a:ext>
            </a:extLst>
          </p:cNvPr>
          <p:cNvPicPr>
            <a:picLocks noChangeAspect="1"/>
          </p:cNvPicPr>
          <p:nvPr/>
        </p:nvPicPr>
        <p:blipFill>
          <a:blip r:embed="rId3"/>
          <a:stretch>
            <a:fillRect/>
          </a:stretch>
        </p:blipFill>
        <p:spPr>
          <a:xfrm>
            <a:off x="4564232" y="0"/>
            <a:ext cx="5684667" cy="3099557"/>
          </a:xfrm>
          <a:prstGeom prst="rect">
            <a:avLst/>
          </a:prstGeom>
        </p:spPr>
      </p:pic>
      <p:pic>
        <p:nvPicPr>
          <p:cNvPr id="9" name="Immagine 8">
            <a:extLst>
              <a:ext uri="{FF2B5EF4-FFF2-40B4-BE49-F238E27FC236}">
                <a16:creationId xmlns:a16="http://schemas.microsoft.com/office/drawing/2014/main" id="{0E6D0CCD-CE35-D15F-DF1D-E1B02612CB67}"/>
              </a:ext>
            </a:extLst>
          </p:cNvPr>
          <p:cNvPicPr>
            <a:picLocks noChangeAspect="1"/>
          </p:cNvPicPr>
          <p:nvPr/>
        </p:nvPicPr>
        <p:blipFill>
          <a:blip r:embed="rId4"/>
          <a:stretch>
            <a:fillRect/>
          </a:stretch>
        </p:blipFill>
        <p:spPr>
          <a:xfrm>
            <a:off x="4564233" y="3112913"/>
            <a:ext cx="5684667" cy="3731729"/>
          </a:xfrm>
          <a:prstGeom prst="rect">
            <a:avLst/>
          </a:prstGeom>
        </p:spPr>
      </p:pic>
    </p:spTree>
    <p:extLst>
      <p:ext uri="{BB962C8B-B14F-4D97-AF65-F5344CB8AC3E}">
        <p14:creationId xmlns:p14="http://schemas.microsoft.com/office/powerpoint/2010/main" val="115693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1332089" y="492919"/>
            <a:ext cx="9606844" cy="4045214"/>
          </a:xfrm>
        </p:spPr>
        <p:txBody>
          <a:bodyPr>
            <a:normAutofit fontScale="70000" lnSpcReduction="20000"/>
          </a:bodyPr>
          <a:lstStyle/>
          <a:p>
            <a:pPr marL="717550" algn="l"/>
            <a:r>
              <a:rPr lang="en-US" b="1" dirty="0">
                <a:latin typeface="Cochin" panose="02000603020000020003" pitchFamily="2" charset="0"/>
              </a:rPr>
              <a:t>Dominion: </a:t>
            </a:r>
            <a:r>
              <a:rPr lang="en-US" dirty="0">
                <a:latin typeface="Cochin" panose="02000603020000020003" pitchFamily="2" charset="0"/>
              </a:rPr>
              <a:t>Carolyn Merchant on the change of approach to nature in the 16</a:t>
            </a:r>
            <a:r>
              <a:rPr lang="en-US" baseline="30000" dirty="0">
                <a:latin typeface="Cochin" panose="02000603020000020003" pitchFamily="2" charset="0"/>
              </a:rPr>
              <a:t>th</a:t>
            </a:r>
            <a:r>
              <a:rPr lang="en-US" dirty="0">
                <a:latin typeface="Cochin" panose="02000603020000020003" pitchFamily="2" charset="0"/>
              </a:rPr>
              <a:t> and 17</a:t>
            </a:r>
            <a:r>
              <a:rPr lang="en-US" baseline="30000" dirty="0">
                <a:latin typeface="Cochin" panose="02000603020000020003" pitchFamily="2" charset="0"/>
              </a:rPr>
              <a:t>th</a:t>
            </a:r>
            <a:r>
              <a:rPr lang="en-US" dirty="0">
                <a:latin typeface="Cochin" panose="02000603020000020003" pitchFamily="2" charset="0"/>
              </a:rPr>
              <a:t> centuries</a:t>
            </a:r>
          </a:p>
          <a:p>
            <a:pPr marL="717550" algn="l"/>
            <a:endParaRPr lang="en-US" dirty="0">
              <a:latin typeface="Cochin" panose="02000603020000020003" pitchFamily="2" charset="0"/>
            </a:endParaRPr>
          </a:p>
          <a:p>
            <a:pPr marL="717550" algn="l"/>
            <a:r>
              <a:rPr lang="en-US" dirty="0">
                <a:latin typeface="Cochin" panose="02000603020000020003" pitchFamily="2" charset="0"/>
                <a:hlinkClick r:id="rId3"/>
              </a:rPr>
              <a:t>https://www.youtube.com/watch?v=HSZuyPA5-1Y</a:t>
            </a:r>
            <a:endParaRPr lang="en-US" dirty="0">
              <a:latin typeface="Cochin" panose="02000603020000020003" pitchFamily="2" charset="0"/>
            </a:endParaRPr>
          </a:p>
          <a:p>
            <a:pPr marL="717550" algn="l"/>
            <a:endParaRPr lang="en-US" dirty="0">
              <a:latin typeface="Cochin" panose="02000603020000020003" pitchFamily="2" charset="0"/>
            </a:endParaRPr>
          </a:p>
          <a:p>
            <a:pPr marL="717550" algn="l"/>
            <a:r>
              <a:rPr lang="en-US" dirty="0">
                <a:latin typeface="Cochin" panose="02000603020000020003" pitchFamily="2" charset="0"/>
              </a:rPr>
              <a:t>[min. 1.25 to 11.13]</a:t>
            </a:r>
          </a:p>
          <a:p>
            <a:pPr marL="717550" algn="l"/>
            <a:endParaRPr lang="en-US" dirty="0">
              <a:latin typeface="Cochin" panose="02000603020000020003" pitchFamily="2" charset="0"/>
            </a:endParaRPr>
          </a:p>
          <a:p>
            <a:pPr marL="1060450" indent="-342900" algn="l">
              <a:buFontTx/>
              <a:buChar char="-"/>
            </a:pPr>
            <a:r>
              <a:rPr lang="en-US" dirty="0">
                <a:latin typeface="Cochin" panose="02000603020000020003" pitchFamily="2" charset="0"/>
              </a:rPr>
              <a:t>A simple narrative: from an organic to an inorganic view of nature</a:t>
            </a:r>
          </a:p>
          <a:p>
            <a:pPr marL="1060450" indent="-342900" algn="l">
              <a:buFontTx/>
              <a:buChar char="-"/>
            </a:pPr>
            <a:r>
              <a:rPr lang="en-US" dirty="0">
                <a:latin typeface="Cochin" panose="02000603020000020003" pitchFamily="2" charset="0"/>
              </a:rPr>
              <a:t>We are still thinking in the tradition of the scientific revolution</a:t>
            </a:r>
          </a:p>
          <a:p>
            <a:pPr marL="1060450" indent="-342900" algn="l">
              <a:buFontTx/>
              <a:buChar char="-"/>
            </a:pPr>
            <a:r>
              <a:rPr lang="en-US" dirty="0">
                <a:latin typeface="Cochin" panose="02000603020000020003" pitchFamily="2" charset="0"/>
              </a:rPr>
              <a:t>It is time to change interpretative pattern</a:t>
            </a:r>
          </a:p>
          <a:p>
            <a:pPr marL="1060450" indent="-342900" algn="l">
              <a:buFontTx/>
              <a:buChar char="-"/>
            </a:pPr>
            <a:r>
              <a:rPr lang="en-US" dirty="0">
                <a:latin typeface="Cochin" panose="02000603020000020003" pitchFamily="2" charset="0"/>
              </a:rPr>
              <a:t>The idea that nature can be dominated is linked to the rise of technology</a:t>
            </a:r>
          </a:p>
          <a:p>
            <a:pPr marL="1060450" indent="-342900" algn="l">
              <a:buFontTx/>
              <a:buChar char="-"/>
            </a:pPr>
            <a:r>
              <a:rPr lang="en-US" dirty="0">
                <a:latin typeface="Cochin" panose="02000603020000020003" pitchFamily="2" charset="0"/>
              </a:rPr>
              <a:t>Francis Bacon has a key role to play in this (negative) change of scenery which occurs with the scientific revolution </a:t>
            </a:r>
          </a:p>
          <a:p>
            <a:pPr marL="1060450" indent="-342900" algn="l">
              <a:buFontTx/>
              <a:buChar char="-"/>
            </a:pPr>
            <a:r>
              <a:rPr lang="en-US" dirty="0">
                <a:latin typeface="Cochin" panose="02000603020000020003" pitchFamily="2" charset="0"/>
              </a:rPr>
              <a:t>Gender aspect: nature is feminine (mother, nurse) </a:t>
            </a:r>
            <a:r>
              <a:rPr lang="en-US" dirty="0">
                <a:latin typeface="Cochin" panose="02000603020000020003" pitchFamily="2" charset="0"/>
                <a:sym typeface="Wingdings" panose="05000000000000000000" pitchFamily="2" charset="2"/>
              </a:rPr>
              <a:t> therefore women should be at the forefront of the new turn in the approach to the environment?</a:t>
            </a:r>
            <a:endParaRPr lang="en-US"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spTree>
    <p:extLst>
      <p:ext uri="{BB962C8B-B14F-4D97-AF65-F5344CB8AC3E}">
        <p14:creationId xmlns:p14="http://schemas.microsoft.com/office/powerpoint/2010/main" val="224380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3314700" cy="1037790"/>
          </a:xfrm>
        </p:spPr>
        <p:txBody>
          <a:bodyPr>
            <a:normAutofit fontScale="90000"/>
          </a:bodyPr>
          <a:lstStyle/>
          <a:p>
            <a:r>
              <a:rPr lang="it-IT" dirty="0" err="1">
                <a:solidFill>
                  <a:srgbClr val="C00000"/>
                </a:solidFill>
              </a:rPr>
              <a:t>Unknown</a:t>
            </a:r>
            <a:r>
              <a:rPr lang="it-IT" dirty="0">
                <a:solidFill>
                  <a:srgbClr val="C00000"/>
                </a:solidFill>
              </a:rPr>
              <a:t> to the World</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10" name="Immagine 9">
            <a:extLst>
              <a:ext uri="{FF2B5EF4-FFF2-40B4-BE49-F238E27FC236}">
                <a16:creationId xmlns:a16="http://schemas.microsoft.com/office/drawing/2014/main" id="{B7632070-C0F7-1441-B443-8AB1375D5018}"/>
              </a:ext>
            </a:extLst>
          </p:cNvPr>
          <p:cNvPicPr>
            <a:picLocks noChangeAspect="1"/>
          </p:cNvPicPr>
          <p:nvPr/>
        </p:nvPicPr>
        <p:blipFill>
          <a:blip r:embed="rId3"/>
          <a:stretch>
            <a:fillRect/>
          </a:stretch>
        </p:blipFill>
        <p:spPr>
          <a:xfrm>
            <a:off x="4991100" y="202274"/>
            <a:ext cx="5861836" cy="3895036"/>
          </a:xfrm>
          <a:prstGeom prst="rect">
            <a:avLst/>
          </a:prstGeom>
        </p:spPr>
      </p:pic>
      <p:pic>
        <p:nvPicPr>
          <p:cNvPr id="12" name="Immagine 11">
            <a:extLst>
              <a:ext uri="{FF2B5EF4-FFF2-40B4-BE49-F238E27FC236}">
                <a16:creationId xmlns:a16="http://schemas.microsoft.com/office/drawing/2014/main" id="{CE59A124-CD3C-97F2-C47B-7970BEE68E10}"/>
              </a:ext>
            </a:extLst>
          </p:cNvPr>
          <p:cNvPicPr>
            <a:picLocks noChangeAspect="1"/>
          </p:cNvPicPr>
          <p:nvPr/>
        </p:nvPicPr>
        <p:blipFill rotWithShape="1">
          <a:blip r:embed="rId4"/>
          <a:srcRect b="4931"/>
          <a:stretch/>
        </p:blipFill>
        <p:spPr>
          <a:xfrm>
            <a:off x="5001454" y="4224799"/>
            <a:ext cx="5861836" cy="2430927"/>
          </a:xfrm>
          <a:prstGeom prst="rect">
            <a:avLst/>
          </a:prstGeom>
        </p:spPr>
      </p:pic>
    </p:spTree>
    <p:extLst>
      <p:ext uri="{BB962C8B-B14F-4D97-AF65-F5344CB8AC3E}">
        <p14:creationId xmlns:p14="http://schemas.microsoft.com/office/powerpoint/2010/main" val="3358163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3314700" cy="1037790"/>
          </a:xfrm>
        </p:spPr>
        <p:txBody>
          <a:bodyPr>
            <a:normAutofit fontScale="90000"/>
          </a:bodyPr>
          <a:lstStyle/>
          <a:p>
            <a:r>
              <a:rPr lang="it-IT" dirty="0" err="1">
                <a:solidFill>
                  <a:srgbClr val="C00000"/>
                </a:solidFill>
              </a:rPr>
              <a:t>Salomon’s</a:t>
            </a:r>
            <a:r>
              <a:rPr lang="it-IT" dirty="0">
                <a:solidFill>
                  <a:srgbClr val="C00000"/>
                </a:solidFill>
              </a:rPr>
              <a:t> House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6" name="Immagine 5">
            <a:extLst>
              <a:ext uri="{FF2B5EF4-FFF2-40B4-BE49-F238E27FC236}">
                <a16:creationId xmlns:a16="http://schemas.microsoft.com/office/drawing/2014/main" id="{7EE108DA-2118-D6AC-13E4-6335F4B357B8}"/>
              </a:ext>
            </a:extLst>
          </p:cNvPr>
          <p:cNvPicPr>
            <a:picLocks noChangeAspect="1"/>
          </p:cNvPicPr>
          <p:nvPr/>
        </p:nvPicPr>
        <p:blipFill>
          <a:blip r:embed="rId3"/>
          <a:stretch>
            <a:fillRect/>
          </a:stretch>
        </p:blipFill>
        <p:spPr>
          <a:xfrm>
            <a:off x="4434696" y="775866"/>
            <a:ext cx="5395104" cy="5283737"/>
          </a:xfrm>
          <a:prstGeom prst="rect">
            <a:avLst/>
          </a:prstGeom>
        </p:spPr>
      </p:pic>
    </p:spTree>
    <p:extLst>
      <p:ext uri="{BB962C8B-B14F-4D97-AF65-F5344CB8AC3E}">
        <p14:creationId xmlns:p14="http://schemas.microsoft.com/office/powerpoint/2010/main" val="3138383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3314700" cy="1037790"/>
          </a:xfrm>
        </p:spPr>
        <p:txBody>
          <a:bodyPr>
            <a:normAutofit fontScale="90000"/>
          </a:bodyPr>
          <a:lstStyle/>
          <a:p>
            <a:r>
              <a:rPr lang="it-IT" dirty="0" err="1">
                <a:solidFill>
                  <a:srgbClr val="C00000"/>
                </a:solidFill>
              </a:rPr>
              <a:t>Salomon’s</a:t>
            </a:r>
            <a:r>
              <a:rPr lang="it-IT" dirty="0">
                <a:solidFill>
                  <a:srgbClr val="C00000"/>
                </a:solidFill>
              </a:rPr>
              <a:t> House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7" name="Immagine 6">
            <a:extLst>
              <a:ext uri="{FF2B5EF4-FFF2-40B4-BE49-F238E27FC236}">
                <a16:creationId xmlns:a16="http://schemas.microsoft.com/office/drawing/2014/main" id="{50CA6607-02ED-D3FB-D5FB-EA5B77EB75B0}"/>
              </a:ext>
            </a:extLst>
          </p:cNvPr>
          <p:cNvPicPr>
            <a:picLocks noChangeAspect="1"/>
          </p:cNvPicPr>
          <p:nvPr/>
        </p:nvPicPr>
        <p:blipFill>
          <a:blip r:embed="rId3"/>
          <a:stretch>
            <a:fillRect/>
          </a:stretch>
        </p:blipFill>
        <p:spPr>
          <a:xfrm>
            <a:off x="4352764" y="0"/>
            <a:ext cx="4972211" cy="4541629"/>
          </a:xfrm>
          <a:prstGeom prst="rect">
            <a:avLst/>
          </a:prstGeom>
        </p:spPr>
      </p:pic>
      <p:pic>
        <p:nvPicPr>
          <p:cNvPr id="9" name="Immagine 8">
            <a:extLst>
              <a:ext uri="{FF2B5EF4-FFF2-40B4-BE49-F238E27FC236}">
                <a16:creationId xmlns:a16="http://schemas.microsoft.com/office/drawing/2014/main" id="{C74A2FF8-43B4-2D90-0673-BA6B74D1253E}"/>
              </a:ext>
            </a:extLst>
          </p:cNvPr>
          <p:cNvPicPr>
            <a:picLocks noChangeAspect="1"/>
          </p:cNvPicPr>
          <p:nvPr/>
        </p:nvPicPr>
        <p:blipFill rotWithShape="1">
          <a:blip r:embed="rId4"/>
          <a:srcRect t="7258"/>
          <a:stretch/>
        </p:blipFill>
        <p:spPr>
          <a:xfrm>
            <a:off x="4362288" y="4487440"/>
            <a:ext cx="4953162" cy="2339796"/>
          </a:xfrm>
          <a:prstGeom prst="rect">
            <a:avLst/>
          </a:prstGeom>
        </p:spPr>
      </p:pic>
    </p:spTree>
    <p:extLst>
      <p:ext uri="{BB962C8B-B14F-4D97-AF65-F5344CB8AC3E}">
        <p14:creationId xmlns:p14="http://schemas.microsoft.com/office/powerpoint/2010/main" val="3081229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3314700" cy="1037790"/>
          </a:xfrm>
        </p:spPr>
        <p:txBody>
          <a:bodyPr>
            <a:normAutofit fontScale="90000"/>
          </a:bodyPr>
          <a:lstStyle/>
          <a:p>
            <a:r>
              <a:rPr lang="it-IT" dirty="0" err="1">
                <a:solidFill>
                  <a:srgbClr val="C00000"/>
                </a:solidFill>
              </a:rPr>
              <a:t>Salomon’s</a:t>
            </a:r>
            <a:r>
              <a:rPr lang="it-IT" dirty="0">
                <a:solidFill>
                  <a:srgbClr val="C00000"/>
                </a:solidFill>
              </a:rPr>
              <a:t> House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6" name="Immagine 5">
            <a:extLst>
              <a:ext uri="{FF2B5EF4-FFF2-40B4-BE49-F238E27FC236}">
                <a16:creationId xmlns:a16="http://schemas.microsoft.com/office/drawing/2014/main" id="{CC5FC5E1-818E-53BB-09B1-5801200CC8DE}"/>
              </a:ext>
            </a:extLst>
          </p:cNvPr>
          <p:cNvPicPr>
            <a:picLocks noChangeAspect="1"/>
          </p:cNvPicPr>
          <p:nvPr/>
        </p:nvPicPr>
        <p:blipFill>
          <a:blip r:embed="rId3"/>
          <a:stretch>
            <a:fillRect/>
          </a:stretch>
        </p:blipFill>
        <p:spPr>
          <a:xfrm>
            <a:off x="4270872" y="-24544"/>
            <a:ext cx="4692153" cy="4408925"/>
          </a:xfrm>
          <a:prstGeom prst="rect">
            <a:avLst/>
          </a:prstGeom>
        </p:spPr>
      </p:pic>
      <p:pic>
        <p:nvPicPr>
          <p:cNvPr id="10" name="Immagine 9">
            <a:extLst>
              <a:ext uri="{FF2B5EF4-FFF2-40B4-BE49-F238E27FC236}">
                <a16:creationId xmlns:a16="http://schemas.microsoft.com/office/drawing/2014/main" id="{C473290E-C691-52E9-423A-485092F45DC1}"/>
              </a:ext>
            </a:extLst>
          </p:cNvPr>
          <p:cNvPicPr>
            <a:picLocks noChangeAspect="1"/>
          </p:cNvPicPr>
          <p:nvPr/>
        </p:nvPicPr>
        <p:blipFill>
          <a:blip r:embed="rId4"/>
          <a:stretch>
            <a:fillRect/>
          </a:stretch>
        </p:blipFill>
        <p:spPr>
          <a:xfrm>
            <a:off x="4270872" y="4181088"/>
            <a:ext cx="4692153" cy="2663627"/>
          </a:xfrm>
          <a:prstGeom prst="rect">
            <a:avLst/>
          </a:prstGeom>
        </p:spPr>
      </p:pic>
    </p:spTree>
    <p:extLst>
      <p:ext uri="{BB962C8B-B14F-4D97-AF65-F5344CB8AC3E}">
        <p14:creationId xmlns:p14="http://schemas.microsoft.com/office/powerpoint/2010/main" val="3909823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3314700" cy="1037790"/>
          </a:xfrm>
        </p:spPr>
        <p:txBody>
          <a:bodyPr>
            <a:normAutofit fontScale="90000"/>
          </a:bodyPr>
          <a:lstStyle/>
          <a:p>
            <a:r>
              <a:rPr lang="it-IT" dirty="0" err="1">
                <a:solidFill>
                  <a:srgbClr val="C00000"/>
                </a:solidFill>
              </a:rPr>
              <a:t>Salomon’s</a:t>
            </a:r>
            <a:r>
              <a:rPr lang="it-IT" dirty="0">
                <a:solidFill>
                  <a:srgbClr val="C00000"/>
                </a:solidFill>
              </a:rPr>
              <a:t> House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7" name="Immagine 6">
            <a:extLst>
              <a:ext uri="{FF2B5EF4-FFF2-40B4-BE49-F238E27FC236}">
                <a16:creationId xmlns:a16="http://schemas.microsoft.com/office/drawing/2014/main" id="{1CA90DF1-0D3C-44A5-A535-DA0FAA223A05}"/>
              </a:ext>
            </a:extLst>
          </p:cNvPr>
          <p:cNvPicPr>
            <a:picLocks noChangeAspect="1"/>
          </p:cNvPicPr>
          <p:nvPr/>
        </p:nvPicPr>
        <p:blipFill>
          <a:blip r:embed="rId3"/>
          <a:stretch>
            <a:fillRect/>
          </a:stretch>
        </p:blipFill>
        <p:spPr>
          <a:xfrm>
            <a:off x="754217" y="1708581"/>
            <a:ext cx="5076984" cy="4357744"/>
          </a:xfrm>
          <a:prstGeom prst="rect">
            <a:avLst/>
          </a:prstGeom>
        </p:spPr>
      </p:pic>
      <p:pic>
        <p:nvPicPr>
          <p:cNvPr id="12" name="Immagine 11">
            <a:extLst>
              <a:ext uri="{FF2B5EF4-FFF2-40B4-BE49-F238E27FC236}">
                <a16:creationId xmlns:a16="http://schemas.microsoft.com/office/drawing/2014/main" id="{981FC58D-1F81-8586-0A54-6445D38C461E}"/>
              </a:ext>
            </a:extLst>
          </p:cNvPr>
          <p:cNvPicPr>
            <a:picLocks noChangeAspect="1"/>
          </p:cNvPicPr>
          <p:nvPr/>
        </p:nvPicPr>
        <p:blipFill>
          <a:blip r:embed="rId4"/>
          <a:stretch>
            <a:fillRect/>
          </a:stretch>
        </p:blipFill>
        <p:spPr>
          <a:xfrm>
            <a:off x="6360800" y="454179"/>
            <a:ext cx="5145399" cy="6040252"/>
          </a:xfrm>
          <a:prstGeom prst="rect">
            <a:avLst/>
          </a:prstGeom>
        </p:spPr>
      </p:pic>
    </p:spTree>
    <p:extLst>
      <p:ext uri="{BB962C8B-B14F-4D97-AF65-F5344CB8AC3E}">
        <p14:creationId xmlns:p14="http://schemas.microsoft.com/office/powerpoint/2010/main" val="3776563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3314700" cy="1037790"/>
          </a:xfrm>
        </p:spPr>
        <p:txBody>
          <a:bodyPr>
            <a:normAutofit fontScale="90000"/>
          </a:bodyPr>
          <a:lstStyle/>
          <a:p>
            <a:r>
              <a:rPr lang="it-IT" dirty="0" err="1">
                <a:solidFill>
                  <a:srgbClr val="C00000"/>
                </a:solidFill>
              </a:rPr>
              <a:t>Salomon’s</a:t>
            </a:r>
            <a:r>
              <a:rPr lang="it-IT" dirty="0">
                <a:solidFill>
                  <a:srgbClr val="C00000"/>
                </a:solidFill>
              </a:rPr>
              <a:t> House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6" name="Immagine 5">
            <a:extLst>
              <a:ext uri="{FF2B5EF4-FFF2-40B4-BE49-F238E27FC236}">
                <a16:creationId xmlns:a16="http://schemas.microsoft.com/office/drawing/2014/main" id="{535E1C37-0DC7-024B-7DB7-BCA55149E027}"/>
              </a:ext>
            </a:extLst>
          </p:cNvPr>
          <p:cNvPicPr>
            <a:picLocks noChangeAspect="1"/>
          </p:cNvPicPr>
          <p:nvPr/>
        </p:nvPicPr>
        <p:blipFill rotWithShape="1">
          <a:blip r:embed="rId3"/>
          <a:srcRect l="2889" r="5989"/>
          <a:stretch/>
        </p:blipFill>
        <p:spPr>
          <a:xfrm>
            <a:off x="4324176" y="188694"/>
            <a:ext cx="5121559" cy="1361931"/>
          </a:xfrm>
          <a:prstGeom prst="rect">
            <a:avLst/>
          </a:prstGeom>
        </p:spPr>
      </p:pic>
      <p:pic>
        <p:nvPicPr>
          <p:cNvPr id="9" name="Immagine 8">
            <a:extLst>
              <a:ext uri="{FF2B5EF4-FFF2-40B4-BE49-F238E27FC236}">
                <a16:creationId xmlns:a16="http://schemas.microsoft.com/office/drawing/2014/main" id="{26915B12-6EC9-D45F-42E9-B3B674F8AB9A}"/>
              </a:ext>
            </a:extLst>
          </p:cNvPr>
          <p:cNvPicPr>
            <a:picLocks noChangeAspect="1"/>
          </p:cNvPicPr>
          <p:nvPr/>
        </p:nvPicPr>
        <p:blipFill rotWithShape="1">
          <a:blip r:embed="rId4"/>
          <a:srcRect b="25219"/>
          <a:stretch/>
        </p:blipFill>
        <p:spPr>
          <a:xfrm>
            <a:off x="4324176" y="1443901"/>
            <a:ext cx="5121559" cy="5267138"/>
          </a:xfrm>
          <a:prstGeom prst="rect">
            <a:avLst/>
          </a:prstGeom>
        </p:spPr>
      </p:pic>
    </p:spTree>
    <p:extLst>
      <p:ext uri="{BB962C8B-B14F-4D97-AF65-F5344CB8AC3E}">
        <p14:creationId xmlns:p14="http://schemas.microsoft.com/office/powerpoint/2010/main" val="3241992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279454" y="437875"/>
            <a:ext cx="3314700" cy="1037790"/>
          </a:xfrm>
        </p:spPr>
        <p:txBody>
          <a:bodyPr>
            <a:normAutofit fontScale="90000"/>
          </a:bodyPr>
          <a:lstStyle/>
          <a:p>
            <a:r>
              <a:rPr lang="it-IT" dirty="0" err="1">
                <a:solidFill>
                  <a:srgbClr val="C00000"/>
                </a:solidFill>
              </a:rPr>
              <a:t>Salomon’s</a:t>
            </a:r>
            <a:r>
              <a:rPr lang="it-IT" dirty="0">
                <a:solidFill>
                  <a:srgbClr val="C00000"/>
                </a:solidFill>
              </a:rPr>
              <a:t> House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7" name="Immagine 6">
            <a:extLst>
              <a:ext uri="{FF2B5EF4-FFF2-40B4-BE49-F238E27FC236}">
                <a16:creationId xmlns:a16="http://schemas.microsoft.com/office/drawing/2014/main" id="{AD6DE678-152E-AE4E-0A86-4E1E5F0A0462}"/>
              </a:ext>
            </a:extLst>
          </p:cNvPr>
          <p:cNvPicPr>
            <a:picLocks noChangeAspect="1"/>
          </p:cNvPicPr>
          <p:nvPr/>
        </p:nvPicPr>
        <p:blipFill>
          <a:blip r:embed="rId3"/>
          <a:stretch>
            <a:fillRect/>
          </a:stretch>
        </p:blipFill>
        <p:spPr>
          <a:xfrm>
            <a:off x="2911582" y="539359"/>
            <a:ext cx="4609675" cy="1660264"/>
          </a:xfrm>
          <a:prstGeom prst="rect">
            <a:avLst/>
          </a:prstGeom>
        </p:spPr>
      </p:pic>
      <p:pic>
        <p:nvPicPr>
          <p:cNvPr id="10" name="Immagine 9">
            <a:extLst>
              <a:ext uri="{FF2B5EF4-FFF2-40B4-BE49-F238E27FC236}">
                <a16:creationId xmlns:a16="http://schemas.microsoft.com/office/drawing/2014/main" id="{1D64EE32-D7B4-DCFE-F868-D2D2880591C9}"/>
              </a:ext>
            </a:extLst>
          </p:cNvPr>
          <p:cNvPicPr>
            <a:picLocks noChangeAspect="1"/>
          </p:cNvPicPr>
          <p:nvPr/>
        </p:nvPicPr>
        <p:blipFill>
          <a:blip r:embed="rId4"/>
          <a:stretch>
            <a:fillRect/>
          </a:stretch>
        </p:blipFill>
        <p:spPr>
          <a:xfrm>
            <a:off x="2911582" y="2151345"/>
            <a:ext cx="4641743" cy="4524969"/>
          </a:xfrm>
          <a:prstGeom prst="rect">
            <a:avLst/>
          </a:prstGeom>
        </p:spPr>
      </p:pic>
      <p:pic>
        <p:nvPicPr>
          <p:cNvPr id="12" name="Immagine 11">
            <a:extLst>
              <a:ext uri="{FF2B5EF4-FFF2-40B4-BE49-F238E27FC236}">
                <a16:creationId xmlns:a16="http://schemas.microsoft.com/office/drawing/2014/main" id="{BF426AD9-8487-7D13-3DDE-BE23E9AA7FDB}"/>
              </a:ext>
            </a:extLst>
          </p:cNvPr>
          <p:cNvPicPr>
            <a:picLocks noChangeAspect="1"/>
          </p:cNvPicPr>
          <p:nvPr/>
        </p:nvPicPr>
        <p:blipFill rotWithShape="1">
          <a:blip r:embed="rId5"/>
          <a:srcRect l="4856"/>
          <a:stretch/>
        </p:blipFill>
        <p:spPr>
          <a:xfrm>
            <a:off x="7872829" y="581729"/>
            <a:ext cx="4275892" cy="1857318"/>
          </a:xfrm>
          <a:prstGeom prst="rect">
            <a:avLst/>
          </a:prstGeom>
        </p:spPr>
      </p:pic>
      <p:pic>
        <p:nvPicPr>
          <p:cNvPr id="14" name="Immagine 13">
            <a:extLst>
              <a:ext uri="{FF2B5EF4-FFF2-40B4-BE49-F238E27FC236}">
                <a16:creationId xmlns:a16="http://schemas.microsoft.com/office/drawing/2014/main" id="{44CBE5BF-F431-6E92-F792-1DD327216553}"/>
              </a:ext>
            </a:extLst>
          </p:cNvPr>
          <p:cNvPicPr>
            <a:picLocks noChangeAspect="1"/>
          </p:cNvPicPr>
          <p:nvPr/>
        </p:nvPicPr>
        <p:blipFill rotWithShape="1">
          <a:blip r:embed="rId6"/>
          <a:srcRect b="38459"/>
          <a:stretch/>
        </p:blipFill>
        <p:spPr>
          <a:xfrm>
            <a:off x="7872829" y="2379882"/>
            <a:ext cx="4243824" cy="3433029"/>
          </a:xfrm>
          <a:prstGeom prst="rect">
            <a:avLst/>
          </a:prstGeom>
        </p:spPr>
      </p:pic>
    </p:spTree>
    <p:extLst>
      <p:ext uri="{BB962C8B-B14F-4D97-AF65-F5344CB8AC3E}">
        <p14:creationId xmlns:p14="http://schemas.microsoft.com/office/powerpoint/2010/main" val="553448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279454" y="437875"/>
            <a:ext cx="3314700" cy="1037790"/>
          </a:xfrm>
        </p:spPr>
        <p:txBody>
          <a:bodyPr>
            <a:normAutofit fontScale="90000"/>
          </a:bodyPr>
          <a:lstStyle/>
          <a:p>
            <a:r>
              <a:rPr lang="it-IT" dirty="0" err="1">
                <a:solidFill>
                  <a:srgbClr val="C00000"/>
                </a:solidFill>
              </a:rPr>
              <a:t>Salomon’s</a:t>
            </a:r>
            <a:r>
              <a:rPr lang="it-IT" dirty="0">
                <a:solidFill>
                  <a:srgbClr val="C00000"/>
                </a:solidFill>
              </a:rPr>
              <a:t> House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6" name="Immagine 5">
            <a:extLst>
              <a:ext uri="{FF2B5EF4-FFF2-40B4-BE49-F238E27FC236}">
                <a16:creationId xmlns:a16="http://schemas.microsoft.com/office/drawing/2014/main" id="{9B2F1EC5-D98B-DC22-8F87-5D777E02F5F4}"/>
              </a:ext>
            </a:extLst>
          </p:cNvPr>
          <p:cNvPicPr>
            <a:picLocks noChangeAspect="1"/>
          </p:cNvPicPr>
          <p:nvPr/>
        </p:nvPicPr>
        <p:blipFill>
          <a:blip r:embed="rId3"/>
          <a:stretch>
            <a:fillRect/>
          </a:stretch>
        </p:blipFill>
        <p:spPr>
          <a:xfrm>
            <a:off x="2959959" y="117432"/>
            <a:ext cx="3945666" cy="1920917"/>
          </a:xfrm>
          <a:prstGeom prst="rect">
            <a:avLst/>
          </a:prstGeom>
        </p:spPr>
      </p:pic>
      <p:pic>
        <p:nvPicPr>
          <p:cNvPr id="9" name="Immagine 8">
            <a:extLst>
              <a:ext uri="{FF2B5EF4-FFF2-40B4-BE49-F238E27FC236}">
                <a16:creationId xmlns:a16="http://schemas.microsoft.com/office/drawing/2014/main" id="{3E44CDF2-9F28-4A66-96D5-A4045A76C346}"/>
              </a:ext>
            </a:extLst>
          </p:cNvPr>
          <p:cNvPicPr>
            <a:picLocks noChangeAspect="1"/>
          </p:cNvPicPr>
          <p:nvPr/>
        </p:nvPicPr>
        <p:blipFill>
          <a:blip r:embed="rId4"/>
          <a:stretch>
            <a:fillRect/>
          </a:stretch>
        </p:blipFill>
        <p:spPr>
          <a:xfrm>
            <a:off x="2959960" y="1979207"/>
            <a:ext cx="3945666" cy="4765881"/>
          </a:xfrm>
          <a:prstGeom prst="rect">
            <a:avLst/>
          </a:prstGeom>
        </p:spPr>
      </p:pic>
      <p:pic>
        <p:nvPicPr>
          <p:cNvPr id="13" name="Immagine 12">
            <a:extLst>
              <a:ext uri="{FF2B5EF4-FFF2-40B4-BE49-F238E27FC236}">
                <a16:creationId xmlns:a16="http://schemas.microsoft.com/office/drawing/2014/main" id="{821ECF68-075E-5E50-0539-26E9B026C972}"/>
              </a:ext>
            </a:extLst>
          </p:cNvPr>
          <p:cNvPicPr>
            <a:picLocks noChangeAspect="1"/>
          </p:cNvPicPr>
          <p:nvPr/>
        </p:nvPicPr>
        <p:blipFill>
          <a:blip r:embed="rId5"/>
          <a:stretch>
            <a:fillRect/>
          </a:stretch>
        </p:blipFill>
        <p:spPr>
          <a:xfrm>
            <a:off x="7212177" y="1514484"/>
            <a:ext cx="4455948" cy="3829029"/>
          </a:xfrm>
          <a:prstGeom prst="rect">
            <a:avLst/>
          </a:prstGeom>
        </p:spPr>
      </p:pic>
    </p:spTree>
    <p:extLst>
      <p:ext uri="{BB962C8B-B14F-4D97-AF65-F5344CB8AC3E}">
        <p14:creationId xmlns:p14="http://schemas.microsoft.com/office/powerpoint/2010/main" val="1989219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279454" y="437875"/>
            <a:ext cx="3314700" cy="1037790"/>
          </a:xfrm>
        </p:spPr>
        <p:txBody>
          <a:bodyPr>
            <a:normAutofit fontScale="90000"/>
          </a:bodyPr>
          <a:lstStyle/>
          <a:p>
            <a:r>
              <a:rPr lang="it-IT" dirty="0" err="1">
                <a:solidFill>
                  <a:srgbClr val="C00000"/>
                </a:solidFill>
              </a:rPr>
              <a:t>Salomon’s</a:t>
            </a:r>
            <a:r>
              <a:rPr lang="it-IT" dirty="0">
                <a:solidFill>
                  <a:srgbClr val="C00000"/>
                </a:solidFill>
              </a:rPr>
              <a:t> House</a:t>
            </a:r>
          </a:p>
        </p:txBody>
      </p:sp>
      <p:sp>
        <p:nvSpPr>
          <p:cNvPr id="4" name="CasellaDiTesto 3">
            <a:extLst>
              <a:ext uri="{FF2B5EF4-FFF2-40B4-BE49-F238E27FC236}">
                <a16:creationId xmlns:a16="http://schemas.microsoft.com/office/drawing/2014/main" id="{E34AFDDB-11B6-5216-7BD1-3429D68A6177}"/>
              </a:ext>
            </a:extLst>
          </p:cNvPr>
          <p:cNvSpPr txBox="1"/>
          <p:nvPr/>
        </p:nvSpPr>
        <p:spPr>
          <a:xfrm>
            <a:off x="685800" y="1657350"/>
            <a:ext cx="10668000" cy="984885"/>
          </a:xfrm>
          <a:prstGeom prst="rect">
            <a:avLst/>
          </a:prstGeom>
          <a:noFill/>
        </p:spPr>
        <p:txBody>
          <a:bodyPr wrap="square" rtlCol="0">
            <a:spAutoFit/>
          </a:bodyPr>
          <a:lstStyle/>
          <a:p>
            <a:endParaRPr lang="it-IT" sz="2200" i="1" dirty="0"/>
          </a:p>
          <a:p>
            <a:pPr marL="285750" indent="-285750">
              <a:buFontTx/>
              <a:buChar char="-"/>
            </a:pPr>
            <a:endParaRPr lang="it-IT" dirty="0"/>
          </a:p>
          <a:p>
            <a:pPr marL="285750" indent="-285750">
              <a:buFontTx/>
              <a:buChar char="-"/>
            </a:pPr>
            <a:endParaRPr lang="it-IT" dirty="0"/>
          </a:p>
        </p:txBody>
      </p:sp>
      <p:pic>
        <p:nvPicPr>
          <p:cNvPr id="7" name="Immagine 6">
            <a:extLst>
              <a:ext uri="{FF2B5EF4-FFF2-40B4-BE49-F238E27FC236}">
                <a16:creationId xmlns:a16="http://schemas.microsoft.com/office/drawing/2014/main" id="{645EB6DB-A656-9CB7-3E70-9E6941C665DA}"/>
              </a:ext>
            </a:extLst>
          </p:cNvPr>
          <p:cNvPicPr>
            <a:picLocks noChangeAspect="1"/>
          </p:cNvPicPr>
          <p:nvPr/>
        </p:nvPicPr>
        <p:blipFill>
          <a:blip r:embed="rId3"/>
          <a:stretch>
            <a:fillRect/>
          </a:stretch>
        </p:blipFill>
        <p:spPr>
          <a:xfrm>
            <a:off x="2832022" y="1270636"/>
            <a:ext cx="4458337" cy="944233"/>
          </a:xfrm>
          <a:prstGeom prst="rect">
            <a:avLst/>
          </a:prstGeom>
        </p:spPr>
      </p:pic>
      <p:pic>
        <p:nvPicPr>
          <p:cNvPr id="10" name="Immagine 9">
            <a:extLst>
              <a:ext uri="{FF2B5EF4-FFF2-40B4-BE49-F238E27FC236}">
                <a16:creationId xmlns:a16="http://schemas.microsoft.com/office/drawing/2014/main" id="{577B28CE-CA07-928D-0A15-BA2A8B8FDC00}"/>
              </a:ext>
            </a:extLst>
          </p:cNvPr>
          <p:cNvPicPr>
            <a:picLocks noChangeAspect="1"/>
          </p:cNvPicPr>
          <p:nvPr/>
        </p:nvPicPr>
        <p:blipFill rotWithShape="1">
          <a:blip r:embed="rId4"/>
          <a:srcRect b="56801"/>
          <a:stretch/>
        </p:blipFill>
        <p:spPr>
          <a:xfrm>
            <a:off x="2832023" y="2193029"/>
            <a:ext cx="4458336" cy="2781036"/>
          </a:xfrm>
          <a:prstGeom prst="rect">
            <a:avLst/>
          </a:prstGeom>
        </p:spPr>
      </p:pic>
      <p:pic>
        <p:nvPicPr>
          <p:cNvPr id="12" name="Immagine 11">
            <a:extLst>
              <a:ext uri="{FF2B5EF4-FFF2-40B4-BE49-F238E27FC236}">
                <a16:creationId xmlns:a16="http://schemas.microsoft.com/office/drawing/2014/main" id="{651DA7E7-1E68-9260-7720-087F39605F2A}"/>
              </a:ext>
            </a:extLst>
          </p:cNvPr>
          <p:cNvPicPr>
            <a:picLocks noChangeAspect="1"/>
          </p:cNvPicPr>
          <p:nvPr/>
        </p:nvPicPr>
        <p:blipFill rotWithShape="1">
          <a:blip r:embed="rId4"/>
          <a:srcRect t="42457"/>
          <a:stretch/>
        </p:blipFill>
        <p:spPr>
          <a:xfrm>
            <a:off x="7575467" y="2642235"/>
            <a:ext cx="4464133" cy="3709263"/>
          </a:xfrm>
          <a:prstGeom prst="rect">
            <a:avLst/>
          </a:prstGeom>
        </p:spPr>
      </p:pic>
    </p:spTree>
    <p:extLst>
      <p:ext uri="{BB962C8B-B14F-4D97-AF65-F5344CB8AC3E}">
        <p14:creationId xmlns:p14="http://schemas.microsoft.com/office/powerpoint/2010/main" val="1145331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92000"/>
          </a:blip>
          <a:stretch>
            <a:fillRect/>
          </a:stretch>
        </p:blipFill>
        <p:spPr>
          <a:xfrm>
            <a:off x="1008463" y="0"/>
            <a:ext cx="10175074" cy="6858000"/>
          </a:xfrm>
          <a:prstGeom prst="rect">
            <a:avLst/>
          </a:prstGeom>
        </p:spPr>
      </p:pic>
      <p:sp>
        <p:nvSpPr>
          <p:cNvPr id="8" name="Subtitle 7">
            <a:extLst>
              <a:ext uri="{FF2B5EF4-FFF2-40B4-BE49-F238E27FC236}">
                <a16:creationId xmlns:a16="http://schemas.microsoft.com/office/drawing/2014/main" id="{25A5D11E-A235-5A49-BB39-987EEBC87E03}"/>
              </a:ext>
            </a:extLst>
          </p:cNvPr>
          <p:cNvSpPr>
            <a:spLocks noGrp="1"/>
          </p:cNvSpPr>
          <p:nvPr>
            <p:ph type="subTitle" idx="1"/>
          </p:nvPr>
        </p:nvSpPr>
        <p:spPr>
          <a:xfrm>
            <a:off x="1657004" y="193819"/>
            <a:ext cx="9144000" cy="1655762"/>
          </a:xfrm>
        </p:spPr>
        <p:txBody>
          <a:bodyPr/>
          <a:lstStyle/>
          <a:p>
            <a:r>
              <a:rPr lang="en-US" dirty="0">
                <a:latin typeface="Cochin" panose="02000603020000020003" pitchFamily="2" charset="0"/>
              </a:rPr>
              <a:t>Cornelis </a:t>
            </a:r>
            <a:r>
              <a:rPr lang="en-US" dirty="0" err="1">
                <a:latin typeface="Cochin" panose="02000603020000020003" pitchFamily="2" charset="0"/>
              </a:rPr>
              <a:t>Snellinck</a:t>
            </a:r>
            <a:r>
              <a:rPr lang="en-US" dirty="0">
                <a:latin typeface="Cochin" panose="02000603020000020003" pitchFamily="2" charset="0"/>
              </a:rPr>
              <a:t> (1605-1669) </a:t>
            </a:r>
          </a:p>
          <a:p>
            <a:r>
              <a:rPr lang="en-US" i="1" dirty="0">
                <a:latin typeface="Cochin" panose="02000603020000020003" pitchFamily="2" charset="0"/>
              </a:rPr>
              <a:t>Landscape with figures passing by a cottage and a pond</a:t>
            </a:r>
          </a:p>
          <a:p>
            <a:endParaRPr lang="en-US" dirty="0"/>
          </a:p>
        </p:txBody>
      </p:sp>
    </p:spTree>
    <p:extLst>
      <p:ext uri="{BB962C8B-B14F-4D97-AF65-F5344CB8AC3E}">
        <p14:creationId xmlns:p14="http://schemas.microsoft.com/office/powerpoint/2010/main" val="313720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226263-6CF5-094D-BCFC-F4903A8937D8}"/>
              </a:ext>
            </a:extLst>
          </p:cNvPr>
          <p:cNvPicPr>
            <a:picLocks noChangeAspect="1"/>
          </p:cNvPicPr>
          <p:nvPr/>
        </p:nvPicPr>
        <p:blipFill>
          <a:blip r:embed="rId2">
            <a:alphaModFix amt="25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89D7C472-70C9-CA43-8304-CF50DD5ED9DE}"/>
              </a:ext>
            </a:extLst>
          </p:cNvPr>
          <p:cNvSpPr>
            <a:spLocks noGrp="1"/>
          </p:cNvSpPr>
          <p:nvPr>
            <p:ph type="subTitle" idx="1"/>
          </p:nvPr>
        </p:nvSpPr>
        <p:spPr>
          <a:xfrm>
            <a:off x="643753" y="492919"/>
            <a:ext cx="4751208" cy="4045214"/>
          </a:xfrm>
        </p:spPr>
        <p:txBody>
          <a:bodyPr>
            <a:normAutofit/>
          </a:bodyPr>
          <a:lstStyle/>
          <a:p>
            <a:pPr algn="l"/>
            <a:r>
              <a:rPr lang="en-US" b="1" dirty="0">
                <a:latin typeface="Cochin" panose="02000603020000020003" pitchFamily="2" charset="0"/>
              </a:rPr>
              <a:t>Women and nature: ecofeminism</a:t>
            </a:r>
          </a:p>
          <a:p>
            <a:pPr algn="l"/>
            <a:r>
              <a:rPr lang="en-US" sz="1800" dirty="0">
                <a:latin typeface="Cochin" panose="02000603020000020003" pitchFamily="2" charset="0"/>
              </a:rPr>
              <a:t>Rosemary Radford </a:t>
            </a:r>
            <a:r>
              <a:rPr lang="en-US" sz="1800" dirty="0" err="1">
                <a:latin typeface="Cochin" panose="02000603020000020003" pitchFamily="2" charset="0"/>
              </a:rPr>
              <a:t>Ruether</a:t>
            </a:r>
            <a:r>
              <a:rPr lang="en-US" sz="1800" dirty="0">
                <a:latin typeface="Cochin" panose="02000603020000020003" pitchFamily="2" charset="0"/>
              </a:rPr>
              <a:t>, </a:t>
            </a:r>
            <a:r>
              <a:rPr lang="en-US" sz="1800" i="1" dirty="0">
                <a:latin typeface="Cochin" panose="02000603020000020003" pitchFamily="2" charset="0"/>
              </a:rPr>
              <a:t>New Woman, New Earth: Sexist Ideologies and Human Liberation </a:t>
            </a:r>
            <a:r>
              <a:rPr lang="en-US" sz="1800" dirty="0">
                <a:latin typeface="Cochin" panose="02000603020000020003" pitchFamily="2" charset="0"/>
              </a:rPr>
              <a:t>(New York 1975)</a:t>
            </a:r>
          </a:p>
          <a:p>
            <a:pPr algn="l"/>
            <a:endParaRPr lang="en-US" b="1" dirty="0">
              <a:latin typeface="Cochin" panose="02000603020000020003" pitchFamily="2" charset="0"/>
            </a:endParaRPr>
          </a:p>
        </p:txBody>
      </p:sp>
      <p:pic>
        <p:nvPicPr>
          <p:cNvPr id="6" name="Picture 5">
            <a:extLst>
              <a:ext uri="{FF2B5EF4-FFF2-40B4-BE49-F238E27FC236}">
                <a16:creationId xmlns:a16="http://schemas.microsoft.com/office/drawing/2014/main" id="{24C31359-4403-9245-BA07-F3194068A322}"/>
              </a:ext>
            </a:extLst>
          </p:cNvPr>
          <p:cNvPicPr>
            <a:picLocks noChangeAspect="1"/>
          </p:cNvPicPr>
          <p:nvPr/>
        </p:nvPicPr>
        <p:blipFill rotWithShape="1">
          <a:blip r:embed="rId2">
            <a:alphaModFix amt="60000"/>
          </a:blip>
          <a:srcRect t="70288" r="68861"/>
          <a:stretch/>
        </p:blipFill>
        <p:spPr>
          <a:xfrm>
            <a:off x="0" y="4820356"/>
            <a:ext cx="3168426" cy="2037644"/>
          </a:xfrm>
          <a:prstGeom prst="round1Rect">
            <a:avLst/>
          </a:prstGeom>
        </p:spPr>
      </p:pic>
      <p:pic>
        <p:nvPicPr>
          <p:cNvPr id="5" name="Immagine 4">
            <a:extLst>
              <a:ext uri="{FF2B5EF4-FFF2-40B4-BE49-F238E27FC236}">
                <a16:creationId xmlns:a16="http://schemas.microsoft.com/office/drawing/2014/main" id="{1A6AED2E-4CA4-30BB-9A03-4CF4EF39BFA5}"/>
              </a:ext>
            </a:extLst>
          </p:cNvPr>
          <p:cNvPicPr>
            <a:picLocks noChangeAspect="1"/>
          </p:cNvPicPr>
          <p:nvPr/>
        </p:nvPicPr>
        <p:blipFill>
          <a:blip r:embed="rId3"/>
          <a:stretch>
            <a:fillRect/>
          </a:stretch>
        </p:blipFill>
        <p:spPr>
          <a:xfrm>
            <a:off x="2963125" y="1937900"/>
            <a:ext cx="4212209" cy="3674264"/>
          </a:xfrm>
          <a:prstGeom prst="rect">
            <a:avLst/>
          </a:prstGeom>
        </p:spPr>
      </p:pic>
      <p:pic>
        <p:nvPicPr>
          <p:cNvPr id="8" name="Immagine 7">
            <a:extLst>
              <a:ext uri="{FF2B5EF4-FFF2-40B4-BE49-F238E27FC236}">
                <a16:creationId xmlns:a16="http://schemas.microsoft.com/office/drawing/2014/main" id="{B93BBF44-BB20-3BD1-B8B6-1F1EB47C8037}"/>
              </a:ext>
            </a:extLst>
          </p:cNvPr>
          <p:cNvPicPr>
            <a:picLocks noChangeAspect="1"/>
          </p:cNvPicPr>
          <p:nvPr/>
        </p:nvPicPr>
        <p:blipFill>
          <a:blip r:embed="rId4"/>
          <a:stretch>
            <a:fillRect/>
          </a:stretch>
        </p:blipFill>
        <p:spPr>
          <a:xfrm>
            <a:off x="7569202" y="57168"/>
            <a:ext cx="4303462" cy="3761464"/>
          </a:xfrm>
          <a:prstGeom prst="rect">
            <a:avLst/>
          </a:prstGeom>
        </p:spPr>
      </p:pic>
      <p:pic>
        <p:nvPicPr>
          <p:cNvPr id="10" name="Immagine 9">
            <a:extLst>
              <a:ext uri="{FF2B5EF4-FFF2-40B4-BE49-F238E27FC236}">
                <a16:creationId xmlns:a16="http://schemas.microsoft.com/office/drawing/2014/main" id="{3C5AF3CA-E757-68C6-FE65-9A033855D6BE}"/>
              </a:ext>
            </a:extLst>
          </p:cNvPr>
          <p:cNvPicPr>
            <a:picLocks noChangeAspect="1"/>
          </p:cNvPicPr>
          <p:nvPr/>
        </p:nvPicPr>
        <p:blipFill>
          <a:blip r:embed="rId5"/>
          <a:stretch>
            <a:fillRect/>
          </a:stretch>
        </p:blipFill>
        <p:spPr>
          <a:xfrm>
            <a:off x="7506877" y="3875800"/>
            <a:ext cx="4528497" cy="2851275"/>
          </a:xfrm>
          <a:prstGeom prst="rect">
            <a:avLst/>
          </a:prstGeom>
        </p:spPr>
      </p:pic>
    </p:spTree>
    <p:extLst>
      <p:ext uri="{BB962C8B-B14F-4D97-AF65-F5344CB8AC3E}">
        <p14:creationId xmlns:p14="http://schemas.microsoft.com/office/powerpoint/2010/main" val="203355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9550650-CCF0-6809-A952-907EC5D82FB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D6B3B1CE-C283-20CA-0FEC-0134D7127403}"/>
              </a:ext>
            </a:extLst>
          </p:cNvPr>
          <p:cNvSpPr>
            <a:spLocks noGrp="1"/>
          </p:cNvSpPr>
          <p:nvPr>
            <p:ph type="title"/>
          </p:nvPr>
        </p:nvSpPr>
        <p:spPr/>
        <p:txBody>
          <a:bodyPr/>
          <a:lstStyle/>
          <a:p>
            <a:r>
              <a:rPr lang="it-IT" dirty="0">
                <a:solidFill>
                  <a:srgbClr val="C00000"/>
                </a:solidFill>
              </a:rPr>
              <a:t>New </a:t>
            </a:r>
            <a:r>
              <a:rPr lang="it-IT" dirty="0" err="1">
                <a:solidFill>
                  <a:srgbClr val="C00000"/>
                </a:solidFill>
              </a:rPr>
              <a:t>Atmosphere</a:t>
            </a:r>
            <a:endParaRPr lang="it-IT" dirty="0">
              <a:solidFill>
                <a:srgbClr val="C00000"/>
              </a:solidFill>
            </a:endParaRPr>
          </a:p>
        </p:txBody>
      </p:sp>
      <p:sp>
        <p:nvSpPr>
          <p:cNvPr id="3" name="Segnaposto contenuto 2">
            <a:extLst>
              <a:ext uri="{FF2B5EF4-FFF2-40B4-BE49-F238E27FC236}">
                <a16:creationId xmlns:a16="http://schemas.microsoft.com/office/drawing/2014/main" id="{12ED5680-6A80-1053-6824-98414FF2838F}"/>
              </a:ext>
            </a:extLst>
          </p:cNvPr>
          <p:cNvSpPr>
            <a:spLocks noGrp="1"/>
          </p:cNvSpPr>
          <p:nvPr>
            <p:ph idx="1"/>
          </p:nvPr>
        </p:nvSpPr>
        <p:spPr>
          <a:xfrm>
            <a:off x="838200" y="1825625"/>
            <a:ext cx="7371735" cy="4351338"/>
          </a:xfrm>
        </p:spPr>
        <p:txBody>
          <a:bodyPr>
            <a:normAutofit fontScale="92500" lnSpcReduction="20000"/>
          </a:bodyPr>
          <a:lstStyle/>
          <a:p>
            <a:pPr marL="0" indent="0" algn="just">
              <a:buNone/>
            </a:pPr>
            <a:r>
              <a:rPr lang="it-IT" dirty="0"/>
              <a:t>“Ora l’atmosfera cambia nettamente e per molti diviene più familiare. […] Nella nostra esposizione, che dapprima ci ha portato dall’Italia alla Germania, ci spingiamo oltre la Manica verso l’Inghilterra, fino a Bacone. Rimaniamo sempre nell’ambito del Rinascimento, ma entriamo in un paese capitalistico relativamente più progredito […]. Da un punto di vista dello sviluppo capitalistico l’Inghilterra è più progredita dell’Italia […]. In Inghilterra ci avviamo già in modo tangibile verso una forma sviluppata di capitalismo, al cui orizzonte si trova la grande rivoluzione industriale del diciottesimo secolo che già si prepara nel sedicesimo.” (Ernst Bloch, </a:t>
            </a:r>
            <a:r>
              <a:rPr lang="it-IT" i="1" dirty="0"/>
              <a:t>Filosofia del Rinascimento</a:t>
            </a:r>
            <a:r>
              <a:rPr lang="it-IT" dirty="0"/>
              <a:t>, Il Mulino 1981, p. 103)</a:t>
            </a:r>
          </a:p>
        </p:txBody>
      </p:sp>
      <p:pic>
        <p:nvPicPr>
          <p:cNvPr id="5" name="Immagine 4">
            <a:extLst>
              <a:ext uri="{FF2B5EF4-FFF2-40B4-BE49-F238E27FC236}">
                <a16:creationId xmlns:a16="http://schemas.microsoft.com/office/drawing/2014/main" id="{5494212E-A5F9-65C7-FE96-74F0303290A5}"/>
              </a:ext>
            </a:extLst>
          </p:cNvPr>
          <p:cNvPicPr>
            <a:picLocks noChangeAspect="1"/>
          </p:cNvPicPr>
          <p:nvPr/>
        </p:nvPicPr>
        <p:blipFill>
          <a:blip r:embed="rId3"/>
          <a:stretch>
            <a:fillRect/>
          </a:stretch>
        </p:blipFill>
        <p:spPr>
          <a:xfrm>
            <a:off x="8754894" y="2195083"/>
            <a:ext cx="2979678" cy="2895851"/>
          </a:xfrm>
          <a:prstGeom prst="rect">
            <a:avLst/>
          </a:prstGeom>
        </p:spPr>
      </p:pic>
    </p:spTree>
    <p:extLst>
      <p:ext uri="{BB962C8B-B14F-4D97-AF65-F5344CB8AC3E}">
        <p14:creationId xmlns:p14="http://schemas.microsoft.com/office/powerpoint/2010/main" val="3947569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C074C-4C6A-10D6-9EB5-C97B1707F75B}"/>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1EDF65A2-E53B-8749-9D97-6B31441A9F96}"/>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AB96DD1B-EB2E-E1B5-1237-019AD94146BA}"/>
              </a:ext>
            </a:extLst>
          </p:cNvPr>
          <p:cNvSpPr>
            <a:spLocks noGrp="1"/>
          </p:cNvSpPr>
          <p:nvPr>
            <p:ph type="title"/>
          </p:nvPr>
        </p:nvSpPr>
        <p:spPr/>
        <p:txBody>
          <a:bodyPr/>
          <a:lstStyle/>
          <a:p>
            <a:r>
              <a:rPr lang="it-IT" dirty="0">
                <a:solidFill>
                  <a:srgbClr val="C00000"/>
                </a:solidFill>
              </a:rPr>
              <a:t>New </a:t>
            </a:r>
            <a:r>
              <a:rPr lang="it-IT" dirty="0" err="1">
                <a:solidFill>
                  <a:srgbClr val="C00000"/>
                </a:solidFill>
              </a:rPr>
              <a:t>Atmosphere</a:t>
            </a:r>
            <a:endParaRPr lang="it-IT" dirty="0">
              <a:solidFill>
                <a:srgbClr val="C00000"/>
              </a:solidFill>
            </a:endParaRPr>
          </a:p>
        </p:txBody>
      </p:sp>
      <p:sp>
        <p:nvSpPr>
          <p:cNvPr id="3" name="Segnaposto contenuto 2">
            <a:extLst>
              <a:ext uri="{FF2B5EF4-FFF2-40B4-BE49-F238E27FC236}">
                <a16:creationId xmlns:a16="http://schemas.microsoft.com/office/drawing/2014/main" id="{589F3258-0F2B-06A9-279B-E65B5844AFB9}"/>
              </a:ext>
            </a:extLst>
          </p:cNvPr>
          <p:cNvSpPr>
            <a:spLocks noGrp="1"/>
          </p:cNvSpPr>
          <p:nvPr>
            <p:ph idx="1"/>
          </p:nvPr>
        </p:nvSpPr>
        <p:spPr>
          <a:xfrm>
            <a:off x="838200" y="1825625"/>
            <a:ext cx="7371735" cy="4351338"/>
          </a:xfrm>
        </p:spPr>
        <p:txBody>
          <a:bodyPr>
            <a:normAutofit fontScale="92500" lnSpcReduction="20000"/>
          </a:bodyPr>
          <a:lstStyle/>
          <a:p>
            <a:pPr marL="0" indent="0" algn="l">
              <a:buNone/>
            </a:pPr>
            <a:r>
              <a:rPr lang="it-IT" dirty="0"/>
              <a:t>“</a:t>
            </a:r>
            <a:r>
              <a:rPr lang="en-GB" dirty="0">
                <a:effectLst/>
              </a:rPr>
              <a:t>Now the atmosphere changes markedly and for many it becomes more familiar. […] In our exposition, which at first took us from Italy to Germany, we push ourselves across the Channel to England, to Bacon. We remain within the framework of the Renaissance, but we enter a relatively more advanced capitalist country […]. From the point of view of capitalist development England is more advanced than Italy […]. In England we are already moving tangibly towards a developed form of capitalism, on the horizon of which lies the great industrial revolution of the eighteenth century, which was already being prepared in the sixteenth</a:t>
            </a:r>
            <a:r>
              <a:rPr lang="it-IT" dirty="0"/>
              <a:t>.” (Ernst Bloch, </a:t>
            </a:r>
            <a:r>
              <a:rPr lang="it-IT" i="1" dirty="0"/>
              <a:t>Filosofia del Rinascimento</a:t>
            </a:r>
            <a:r>
              <a:rPr lang="it-IT" dirty="0"/>
              <a:t>, Il Mulino 1981, p. 103)</a:t>
            </a:r>
          </a:p>
        </p:txBody>
      </p:sp>
      <p:pic>
        <p:nvPicPr>
          <p:cNvPr id="5" name="Immagine 4">
            <a:extLst>
              <a:ext uri="{FF2B5EF4-FFF2-40B4-BE49-F238E27FC236}">
                <a16:creationId xmlns:a16="http://schemas.microsoft.com/office/drawing/2014/main" id="{B818A55F-AA1E-E596-4062-A5EBDFC56118}"/>
              </a:ext>
            </a:extLst>
          </p:cNvPr>
          <p:cNvPicPr>
            <a:picLocks noChangeAspect="1"/>
          </p:cNvPicPr>
          <p:nvPr/>
        </p:nvPicPr>
        <p:blipFill>
          <a:blip r:embed="rId3"/>
          <a:stretch>
            <a:fillRect/>
          </a:stretch>
        </p:blipFill>
        <p:spPr>
          <a:xfrm>
            <a:off x="8754894" y="2195083"/>
            <a:ext cx="2979678" cy="2895851"/>
          </a:xfrm>
          <a:prstGeom prst="rect">
            <a:avLst/>
          </a:prstGeom>
        </p:spPr>
      </p:pic>
    </p:spTree>
    <p:extLst>
      <p:ext uri="{BB962C8B-B14F-4D97-AF65-F5344CB8AC3E}">
        <p14:creationId xmlns:p14="http://schemas.microsoft.com/office/powerpoint/2010/main" val="4090308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0E089F6-EDDD-344B-17D2-D479FE7B14D2}"/>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D6B3B1CE-C283-20CA-0FEC-0134D7127403}"/>
              </a:ext>
            </a:extLst>
          </p:cNvPr>
          <p:cNvSpPr>
            <a:spLocks noGrp="1"/>
          </p:cNvSpPr>
          <p:nvPr>
            <p:ph type="title"/>
          </p:nvPr>
        </p:nvSpPr>
        <p:spPr/>
        <p:txBody>
          <a:bodyPr/>
          <a:lstStyle/>
          <a:p>
            <a:r>
              <a:rPr lang="it-IT" dirty="0" err="1">
                <a:solidFill>
                  <a:srgbClr val="C00000"/>
                </a:solidFill>
              </a:rPr>
              <a:t>What</a:t>
            </a:r>
            <a:r>
              <a:rPr lang="it-IT" dirty="0">
                <a:solidFill>
                  <a:srgbClr val="C00000"/>
                </a:solidFill>
              </a:rPr>
              <a:t> </a:t>
            </a:r>
            <a:r>
              <a:rPr lang="it-IT" dirty="0" err="1">
                <a:solidFill>
                  <a:srgbClr val="C00000"/>
                </a:solidFill>
              </a:rPr>
              <a:t>is</a:t>
            </a:r>
            <a:r>
              <a:rPr lang="it-IT" dirty="0">
                <a:solidFill>
                  <a:srgbClr val="C00000"/>
                </a:solidFill>
              </a:rPr>
              <a:t> </a:t>
            </a:r>
            <a:r>
              <a:rPr lang="it-IT" dirty="0" err="1">
                <a:solidFill>
                  <a:srgbClr val="C00000"/>
                </a:solidFill>
              </a:rPr>
              <a:t>Modern</a:t>
            </a:r>
            <a:r>
              <a:rPr lang="it-IT" dirty="0">
                <a:solidFill>
                  <a:srgbClr val="C00000"/>
                </a:solidFill>
              </a:rPr>
              <a:t> About Bacon</a:t>
            </a:r>
          </a:p>
        </p:txBody>
      </p:sp>
      <p:sp>
        <p:nvSpPr>
          <p:cNvPr id="3" name="Segnaposto contenuto 2">
            <a:extLst>
              <a:ext uri="{FF2B5EF4-FFF2-40B4-BE49-F238E27FC236}">
                <a16:creationId xmlns:a16="http://schemas.microsoft.com/office/drawing/2014/main" id="{12ED5680-6A80-1053-6824-98414FF2838F}"/>
              </a:ext>
            </a:extLst>
          </p:cNvPr>
          <p:cNvSpPr>
            <a:spLocks noGrp="1"/>
          </p:cNvSpPr>
          <p:nvPr>
            <p:ph idx="1"/>
          </p:nvPr>
        </p:nvSpPr>
        <p:spPr>
          <a:xfrm>
            <a:off x="838200" y="1825625"/>
            <a:ext cx="6729919" cy="4351338"/>
          </a:xfrm>
        </p:spPr>
        <p:txBody>
          <a:bodyPr>
            <a:normAutofit fontScale="77500" lnSpcReduction="20000"/>
          </a:bodyPr>
          <a:lstStyle/>
          <a:p>
            <a:pPr marL="0" indent="0" algn="just">
              <a:buNone/>
            </a:pPr>
            <a:r>
              <a:rPr lang="it-IT" dirty="0"/>
              <a:t>“Si accompagna a questo, sulla scia di Colombo, l’elemento marittimo, il vento di mare, l’uscire oltre le colonne d’Ercole verso l’Atlantico aperto, il ‘plus </a:t>
            </a:r>
            <a:r>
              <a:rPr lang="it-IT" dirty="0" err="1"/>
              <a:t>ultra’</a:t>
            </a:r>
            <a:r>
              <a:rPr lang="it-IT" dirty="0"/>
              <a:t> in questo mondo opposto al ‘non plus </a:t>
            </a:r>
            <a:r>
              <a:rPr lang="it-IT" dirty="0" err="1"/>
              <a:t>ultra’</a:t>
            </a:r>
            <a:r>
              <a:rPr lang="it-IT" dirty="0"/>
              <a:t>. ‘Plus </a:t>
            </a:r>
            <a:r>
              <a:rPr lang="it-IT" dirty="0" err="1"/>
              <a:t>ultra’</a:t>
            </a:r>
            <a:r>
              <a:rPr lang="it-IT" dirty="0"/>
              <a:t> dice il motto dell’incisione che è riprodotta nella prima edizione dell’opera principale di Bacone, il </a:t>
            </a:r>
            <a:r>
              <a:rPr lang="it-IT" i="1" dirty="0"/>
              <a:t>Novum organum</a:t>
            </a:r>
            <a:r>
              <a:rPr lang="it-IT" dirty="0"/>
              <a:t>, a fronte del titolo sul lato sinistro. In esso appare uno splendido vascello inglese a tre alberi che, a vele spiegate, naviga attraverso le colonne di Ercole verso l’Oceano. Il carico della nave e la sua destinazione non sono poi così oscuri, quantomeno non così nascosti e non così nascosti come in Paracelso […] [C]on il filosofo di cui ora ci vogliamo occupare quasi tutto appare ricolmo di pensieri moderni, aperto: egli occupa una posizione elevata e con ampia vista e un acuto senso della contemporaneità, in sintonia con il capitalismo in ascesa”. (Bloch, </a:t>
            </a:r>
            <a:r>
              <a:rPr lang="it-IT" i="1" dirty="0"/>
              <a:t>Filosofia del Rinascimento</a:t>
            </a:r>
            <a:r>
              <a:rPr lang="it-IT" dirty="0"/>
              <a:t>, pp. 103-4)</a:t>
            </a:r>
          </a:p>
        </p:txBody>
      </p:sp>
      <p:pic>
        <p:nvPicPr>
          <p:cNvPr id="6" name="Immagine 5">
            <a:extLst>
              <a:ext uri="{FF2B5EF4-FFF2-40B4-BE49-F238E27FC236}">
                <a16:creationId xmlns:a16="http://schemas.microsoft.com/office/drawing/2014/main" id="{F118427E-8D84-1401-6EAD-C6E68A0476F6}"/>
              </a:ext>
            </a:extLst>
          </p:cNvPr>
          <p:cNvPicPr>
            <a:picLocks noChangeAspect="1"/>
          </p:cNvPicPr>
          <p:nvPr/>
        </p:nvPicPr>
        <p:blipFill>
          <a:blip r:embed="rId3"/>
          <a:stretch>
            <a:fillRect/>
          </a:stretch>
        </p:blipFill>
        <p:spPr>
          <a:xfrm>
            <a:off x="7957226" y="410168"/>
            <a:ext cx="3620853" cy="6037663"/>
          </a:xfrm>
          <a:prstGeom prst="rect">
            <a:avLst/>
          </a:prstGeom>
        </p:spPr>
      </p:pic>
    </p:spTree>
    <p:extLst>
      <p:ext uri="{BB962C8B-B14F-4D97-AF65-F5344CB8AC3E}">
        <p14:creationId xmlns:p14="http://schemas.microsoft.com/office/powerpoint/2010/main" val="260926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DF571-9BBF-BD5F-820B-B6E9DE48D3B0}"/>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FD51613C-689C-359F-0CE5-476CCC3F7DA7}"/>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BAA1FCB2-FC6F-E9E6-ACA8-66CC9CCCDB62}"/>
              </a:ext>
            </a:extLst>
          </p:cNvPr>
          <p:cNvSpPr>
            <a:spLocks noGrp="1"/>
          </p:cNvSpPr>
          <p:nvPr>
            <p:ph type="title"/>
          </p:nvPr>
        </p:nvSpPr>
        <p:spPr/>
        <p:txBody>
          <a:bodyPr/>
          <a:lstStyle/>
          <a:p>
            <a:r>
              <a:rPr lang="it-IT" dirty="0" err="1">
                <a:solidFill>
                  <a:srgbClr val="C00000"/>
                </a:solidFill>
              </a:rPr>
              <a:t>What</a:t>
            </a:r>
            <a:r>
              <a:rPr lang="it-IT" dirty="0">
                <a:solidFill>
                  <a:srgbClr val="C00000"/>
                </a:solidFill>
              </a:rPr>
              <a:t> </a:t>
            </a:r>
            <a:r>
              <a:rPr lang="it-IT" dirty="0" err="1">
                <a:solidFill>
                  <a:srgbClr val="C00000"/>
                </a:solidFill>
              </a:rPr>
              <a:t>is</a:t>
            </a:r>
            <a:r>
              <a:rPr lang="it-IT" dirty="0">
                <a:solidFill>
                  <a:srgbClr val="C00000"/>
                </a:solidFill>
              </a:rPr>
              <a:t> </a:t>
            </a:r>
            <a:r>
              <a:rPr lang="it-IT" dirty="0" err="1">
                <a:solidFill>
                  <a:srgbClr val="C00000"/>
                </a:solidFill>
              </a:rPr>
              <a:t>Modern</a:t>
            </a:r>
            <a:r>
              <a:rPr lang="it-IT" dirty="0">
                <a:solidFill>
                  <a:srgbClr val="C00000"/>
                </a:solidFill>
              </a:rPr>
              <a:t> About Bacon</a:t>
            </a:r>
          </a:p>
        </p:txBody>
      </p:sp>
      <p:sp>
        <p:nvSpPr>
          <p:cNvPr id="3" name="Segnaposto contenuto 2">
            <a:extLst>
              <a:ext uri="{FF2B5EF4-FFF2-40B4-BE49-F238E27FC236}">
                <a16:creationId xmlns:a16="http://schemas.microsoft.com/office/drawing/2014/main" id="{F8078CC8-524D-D998-7035-F89D841DB8E7}"/>
              </a:ext>
            </a:extLst>
          </p:cNvPr>
          <p:cNvSpPr>
            <a:spLocks noGrp="1"/>
          </p:cNvSpPr>
          <p:nvPr>
            <p:ph idx="1"/>
          </p:nvPr>
        </p:nvSpPr>
        <p:spPr>
          <a:xfrm>
            <a:off x="838200" y="1825625"/>
            <a:ext cx="6729919" cy="4351338"/>
          </a:xfrm>
        </p:spPr>
        <p:txBody>
          <a:bodyPr>
            <a:normAutofit fontScale="77500" lnSpcReduction="20000"/>
          </a:bodyPr>
          <a:lstStyle/>
          <a:p>
            <a:pPr marL="0" indent="0" algn="just">
              <a:buNone/>
            </a:pPr>
            <a:r>
              <a:rPr lang="it-IT" dirty="0"/>
              <a:t>“</a:t>
            </a:r>
            <a:r>
              <a:rPr lang="en-GB" dirty="0"/>
              <a:t>This is accompanied, in the wake of Columbus, by the maritime element, the sea wind, the going out beyond the Pillars of Hercules into the open Atlantic, the ‘plus ultra’ in this world opposed to the ‘non plus ultra’. ‘Plus ultra’ is the motto of the engraving which is reproduced in the first edition of Bacon’s main work, the </a:t>
            </a:r>
            <a:r>
              <a:rPr lang="en-GB" i="1" dirty="0"/>
              <a:t>Novum organum</a:t>
            </a:r>
            <a:r>
              <a:rPr lang="en-GB" dirty="0"/>
              <a:t>, opposite the title on the left side. In it appears a splendid English three-masted vessel, sailing with sails unfurled, through the Pillars of Hercules towards the Ocean. The cargo of the ship and its destination are not so obscure, at least not so hidden and not so concealed as in Paracelsus […] [W]</a:t>
            </a:r>
            <a:r>
              <a:rPr lang="en-GB" dirty="0" err="1"/>
              <a:t>ith</a:t>
            </a:r>
            <a:r>
              <a:rPr lang="en-GB" dirty="0"/>
              <a:t> the philosopher with whom we now wish to concern ourselves almost everything appears full of modern thoughts, open: he occupies an elevated position with a broad view and a keen sense of contemporaneity, in tune with rising capitalism.</a:t>
            </a:r>
            <a:r>
              <a:rPr lang="it-IT" dirty="0"/>
              <a:t>(Bloch, </a:t>
            </a:r>
            <a:r>
              <a:rPr lang="it-IT" i="1" dirty="0"/>
              <a:t>Filosofia del Rinascimento</a:t>
            </a:r>
            <a:r>
              <a:rPr lang="it-IT" dirty="0"/>
              <a:t>, pp. 103-4)</a:t>
            </a:r>
          </a:p>
        </p:txBody>
      </p:sp>
      <p:pic>
        <p:nvPicPr>
          <p:cNvPr id="6" name="Immagine 5">
            <a:extLst>
              <a:ext uri="{FF2B5EF4-FFF2-40B4-BE49-F238E27FC236}">
                <a16:creationId xmlns:a16="http://schemas.microsoft.com/office/drawing/2014/main" id="{2CDC94BC-23CD-295C-BA01-283755502017}"/>
              </a:ext>
            </a:extLst>
          </p:cNvPr>
          <p:cNvPicPr>
            <a:picLocks noChangeAspect="1"/>
          </p:cNvPicPr>
          <p:nvPr/>
        </p:nvPicPr>
        <p:blipFill>
          <a:blip r:embed="rId3"/>
          <a:stretch>
            <a:fillRect/>
          </a:stretch>
        </p:blipFill>
        <p:spPr>
          <a:xfrm>
            <a:off x="7957226" y="410168"/>
            <a:ext cx="3620853" cy="6037663"/>
          </a:xfrm>
          <a:prstGeom prst="rect">
            <a:avLst/>
          </a:prstGeom>
        </p:spPr>
      </p:pic>
    </p:spTree>
    <p:extLst>
      <p:ext uri="{BB962C8B-B14F-4D97-AF65-F5344CB8AC3E}">
        <p14:creationId xmlns:p14="http://schemas.microsoft.com/office/powerpoint/2010/main" val="229813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Francis Bacon 1561-1626</a:t>
            </a:r>
          </a:p>
        </p:txBody>
      </p:sp>
      <p:sp>
        <p:nvSpPr>
          <p:cNvPr id="4" name="Segnaposto contenuto 3">
            <a:extLst>
              <a:ext uri="{FF2B5EF4-FFF2-40B4-BE49-F238E27FC236}">
                <a16:creationId xmlns:a16="http://schemas.microsoft.com/office/drawing/2014/main" id="{5117B849-B6C9-5B9A-9E37-A5A083FB5BBC}"/>
              </a:ext>
            </a:extLst>
          </p:cNvPr>
          <p:cNvSpPr>
            <a:spLocks noGrp="1"/>
          </p:cNvSpPr>
          <p:nvPr>
            <p:ph idx="1"/>
          </p:nvPr>
        </p:nvSpPr>
        <p:spPr>
          <a:xfrm>
            <a:off x="838200" y="1402916"/>
            <a:ext cx="7566498" cy="4774047"/>
          </a:xfrm>
        </p:spPr>
        <p:txBody>
          <a:bodyPr>
            <a:normAutofit fontScale="77500" lnSpcReduction="20000"/>
          </a:bodyPr>
          <a:lstStyle/>
          <a:p>
            <a:r>
              <a:rPr lang="en-US" dirty="0"/>
              <a:t>1572: starts studying law at Cambridge </a:t>
            </a:r>
          </a:p>
          <a:p>
            <a:r>
              <a:rPr lang="en-US" dirty="0"/>
              <a:t>1576: enters the Inns of Court, London</a:t>
            </a:r>
          </a:p>
          <a:p>
            <a:r>
              <a:rPr lang="en-US" dirty="0"/>
              <a:t>1576-79: in France</a:t>
            </a:r>
          </a:p>
          <a:p>
            <a:r>
              <a:rPr lang="en-US" dirty="0"/>
              <a:t>1594: councilor to the Queen (Queen Elisabeth dies in 1603)</a:t>
            </a:r>
          </a:p>
          <a:p>
            <a:r>
              <a:rPr lang="en-US" dirty="0"/>
              <a:t>1597: publishes the </a:t>
            </a:r>
            <a:r>
              <a:rPr lang="en-US" i="1" dirty="0" err="1"/>
              <a:t>Essayes</a:t>
            </a:r>
            <a:r>
              <a:rPr lang="en-US" dirty="0"/>
              <a:t> </a:t>
            </a:r>
          </a:p>
          <a:p>
            <a:r>
              <a:rPr lang="en-US" dirty="0"/>
              <a:t>1605: </a:t>
            </a:r>
            <a:r>
              <a:rPr lang="en-US" i="1" dirty="0"/>
              <a:t>The Advancement of Learning </a:t>
            </a:r>
            <a:r>
              <a:rPr lang="en-US" dirty="0"/>
              <a:t>(reissued in Latin 20 years later)</a:t>
            </a:r>
          </a:p>
          <a:p>
            <a:r>
              <a:rPr lang="en-US" dirty="0"/>
              <a:t>1608: writes </a:t>
            </a:r>
            <a:r>
              <a:rPr lang="en-US" i="1" dirty="0" err="1"/>
              <a:t>Redargutio</a:t>
            </a:r>
            <a:r>
              <a:rPr lang="en-US" i="1" dirty="0"/>
              <a:t> </a:t>
            </a:r>
            <a:r>
              <a:rPr lang="en-US" i="1" dirty="0" err="1"/>
              <a:t>philosophiarum</a:t>
            </a:r>
            <a:r>
              <a:rPr lang="en-US" i="1" dirty="0"/>
              <a:t> </a:t>
            </a:r>
            <a:r>
              <a:rPr lang="en-US" dirty="0"/>
              <a:t>(the confutation of philosophies) </a:t>
            </a:r>
          </a:p>
          <a:p>
            <a:r>
              <a:rPr lang="en-US" dirty="0"/>
              <a:t>1612: new edition of the </a:t>
            </a:r>
            <a:r>
              <a:rPr lang="en-US" i="1" dirty="0" err="1"/>
              <a:t>Essayes</a:t>
            </a:r>
            <a:endParaRPr lang="en-US" i="1" dirty="0"/>
          </a:p>
          <a:p>
            <a:r>
              <a:rPr lang="en-US" dirty="0"/>
              <a:t>1620: </a:t>
            </a:r>
            <a:r>
              <a:rPr lang="en-US" i="1" dirty="0"/>
              <a:t>Novum Organum</a:t>
            </a:r>
          </a:p>
          <a:p>
            <a:r>
              <a:rPr lang="en-US" dirty="0"/>
              <a:t>1623: </a:t>
            </a:r>
            <a:r>
              <a:rPr lang="en-US" i="1" dirty="0"/>
              <a:t>De dignitate et </a:t>
            </a:r>
            <a:r>
              <a:rPr lang="en-US" i="1" dirty="0" err="1"/>
              <a:t>augmentis</a:t>
            </a:r>
            <a:r>
              <a:rPr lang="en-US" i="1" dirty="0"/>
              <a:t> </a:t>
            </a:r>
            <a:r>
              <a:rPr lang="en-US" i="1" dirty="0" err="1"/>
              <a:t>scientiarum</a:t>
            </a:r>
            <a:endParaRPr lang="en-US" i="1" dirty="0"/>
          </a:p>
          <a:p>
            <a:r>
              <a:rPr lang="en-US" dirty="0"/>
              <a:t>1626: </a:t>
            </a:r>
            <a:r>
              <a:rPr lang="en-US" i="1" dirty="0"/>
              <a:t>Sylva </a:t>
            </a:r>
            <a:r>
              <a:rPr lang="en-US" i="1" dirty="0" err="1"/>
              <a:t>Sylvarum</a:t>
            </a:r>
            <a:r>
              <a:rPr lang="en-US" i="1" dirty="0"/>
              <a:t> </a:t>
            </a:r>
            <a:r>
              <a:rPr lang="en-US" dirty="0"/>
              <a:t>(</a:t>
            </a:r>
            <a:r>
              <a:rPr lang="en-US" dirty="0" err="1"/>
              <a:t>postumous</a:t>
            </a:r>
            <a:r>
              <a:rPr lang="en-US" dirty="0"/>
              <a:t>)</a:t>
            </a:r>
            <a:endParaRPr lang="it-IT" dirty="0"/>
          </a:p>
        </p:txBody>
      </p:sp>
      <p:pic>
        <p:nvPicPr>
          <p:cNvPr id="2050" name="Picture 2">
            <a:extLst>
              <a:ext uri="{FF2B5EF4-FFF2-40B4-BE49-F238E27FC236}">
                <a16:creationId xmlns:a16="http://schemas.microsoft.com/office/drawing/2014/main" id="{38357229-FE1C-AF42-C40A-4F246D96A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5033" y="1909662"/>
            <a:ext cx="20955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51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79ABDC6-72C2-C135-E84E-8498ADCD348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olo 1">
            <a:extLst>
              <a:ext uri="{FF2B5EF4-FFF2-40B4-BE49-F238E27FC236}">
                <a16:creationId xmlns:a16="http://schemas.microsoft.com/office/drawing/2014/main" id="{1BB5037A-8CE4-8B2E-8A32-650CF67307DF}"/>
              </a:ext>
            </a:extLst>
          </p:cNvPr>
          <p:cNvSpPr>
            <a:spLocks noGrp="1"/>
          </p:cNvSpPr>
          <p:nvPr>
            <p:ph type="title"/>
          </p:nvPr>
        </p:nvSpPr>
        <p:spPr>
          <a:xfrm>
            <a:off x="838200" y="365126"/>
            <a:ext cx="10515600" cy="1037790"/>
          </a:xfrm>
        </p:spPr>
        <p:txBody>
          <a:bodyPr/>
          <a:lstStyle/>
          <a:p>
            <a:r>
              <a:rPr lang="it-IT" dirty="0">
                <a:solidFill>
                  <a:srgbClr val="C00000"/>
                </a:solidFill>
              </a:rPr>
              <a:t>The </a:t>
            </a:r>
            <a:r>
              <a:rPr lang="it-IT" dirty="0" err="1">
                <a:solidFill>
                  <a:srgbClr val="C00000"/>
                </a:solidFill>
              </a:rPr>
              <a:t>Interpretation</a:t>
            </a:r>
            <a:r>
              <a:rPr lang="it-IT" dirty="0">
                <a:solidFill>
                  <a:srgbClr val="C00000"/>
                </a:solidFill>
              </a:rPr>
              <a:t> of Nature</a:t>
            </a:r>
          </a:p>
        </p:txBody>
      </p:sp>
      <p:pic>
        <p:nvPicPr>
          <p:cNvPr id="6" name="Segnaposto contenuto 5">
            <a:extLst>
              <a:ext uri="{FF2B5EF4-FFF2-40B4-BE49-F238E27FC236}">
                <a16:creationId xmlns:a16="http://schemas.microsoft.com/office/drawing/2014/main" id="{2381E728-82AA-62DB-2F88-418B104C5A42}"/>
              </a:ext>
            </a:extLst>
          </p:cNvPr>
          <p:cNvPicPr>
            <a:picLocks noGrp="1" noChangeAspect="1"/>
          </p:cNvPicPr>
          <p:nvPr>
            <p:ph idx="1"/>
          </p:nvPr>
        </p:nvPicPr>
        <p:blipFill>
          <a:blip r:embed="rId3"/>
          <a:stretch>
            <a:fillRect/>
          </a:stretch>
        </p:blipFill>
        <p:spPr>
          <a:xfrm>
            <a:off x="991357" y="1402916"/>
            <a:ext cx="4870798" cy="5019399"/>
          </a:xfrm>
        </p:spPr>
      </p:pic>
      <p:pic>
        <p:nvPicPr>
          <p:cNvPr id="8" name="Immagine 7">
            <a:extLst>
              <a:ext uri="{FF2B5EF4-FFF2-40B4-BE49-F238E27FC236}">
                <a16:creationId xmlns:a16="http://schemas.microsoft.com/office/drawing/2014/main" id="{7D7F9DBA-77F0-8BB2-5334-5D781A376521}"/>
              </a:ext>
            </a:extLst>
          </p:cNvPr>
          <p:cNvPicPr>
            <a:picLocks noChangeAspect="1"/>
          </p:cNvPicPr>
          <p:nvPr/>
        </p:nvPicPr>
        <p:blipFill>
          <a:blip r:embed="rId4"/>
          <a:stretch>
            <a:fillRect/>
          </a:stretch>
        </p:blipFill>
        <p:spPr>
          <a:xfrm>
            <a:off x="6452972" y="1363048"/>
            <a:ext cx="4900828" cy="1864361"/>
          </a:xfrm>
          <a:prstGeom prst="rect">
            <a:avLst/>
          </a:prstGeom>
        </p:spPr>
      </p:pic>
      <p:sp>
        <p:nvSpPr>
          <p:cNvPr id="9" name="CasellaDiTesto 8">
            <a:extLst>
              <a:ext uri="{FF2B5EF4-FFF2-40B4-BE49-F238E27FC236}">
                <a16:creationId xmlns:a16="http://schemas.microsoft.com/office/drawing/2014/main" id="{7F74874F-0962-AC8E-BA18-494B97235996}"/>
              </a:ext>
            </a:extLst>
          </p:cNvPr>
          <p:cNvSpPr txBox="1"/>
          <p:nvPr/>
        </p:nvSpPr>
        <p:spPr>
          <a:xfrm>
            <a:off x="6329847" y="5755664"/>
            <a:ext cx="5171273" cy="646331"/>
          </a:xfrm>
          <a:prstGeom prst="rect">
            <a:avLst/>
          </a:prstGeom>
          <a:noFill/>
        </p:spPr>
        <p:txBody>
          <a:bodyPr wrap="square" rtlCol="0">
            <a:spAutoFit/>
          </a:bodyPr>
          <a:lstStyle/>
          <a:p>
            <a:r>
              <a:rPr lang="it-IT" dirty="0"/>
              <a:t>From </a:t>
            </a:r>
            <a:r>
              <a:rPr lang="it-IT" i="1" dirty="0"/>
              <a:t>Novum organum</a:t>
            </a:r>
            <a:r>
              <a:rPr lang="it-IT" dirty="0"/>
              <a:t>, Cambridge University Press </a:t>
            </a:r>
            <a:r>
              <a:rPr lang="it-IT" dirty="0" err="1"/>
              <a:t>edition</a:t>
            </a:r>
            <a:r>
              <a:rPr lang="it-IT" dirty="0"/>
              <a:t> of </a:t>
            </a:r>
            <a:r>
              <a:rPr lang="it-IT" dirty="0" err="1"/>
              <a:t>Bacon’s</a:t>
            </a:r>
            <a:r>
              <a:rPr lang="it-IT" dirty="0"/>
              <a:t> Works</a:t>
            </a:r>
          </a:p>
        </p:txBody>
      </p:sp>
      <p:pic>
        <p:nvPicPr>
          <p:cNvPr id="11" name="Immagine 10">
            <a:extLst>
              <a:ext uri="{FF2B5EF4-FFF2-40B4-BE49-F238E27FC236}">
                <a16:creationId xmlns:a16="http://schemas.microsoft.com/office/drawing/2014/main" id="{7C89DFA3-9677-5B7F-FE46-426255B7C40F}"/>
              </a:ext>
            </a:extLst>
          </p:cNvPr>
          <p:cNvPicPr>
            <a:picLocks noChangeAspect="1"/>
          </p:cNvPicPr>
          <p:nvPr/>
        </p:nvPicPr>
        <p:blipFill>
          <a:blip r:embed="rId5"/>
          <a:stretch>
            <a:fillRect/>
          </a:stretch>
        </p:blipFill>
        <p:spPr>
          <a:xfrm>
            <a:off x="6452972" y="3376550"/>
            <a:ext cx="5102100" cy="2135885"/>
          </a:xfrm>
          <a:prstGeom prst="rect">
            <a:avLst/>
          </a:prstGeom>
        </p:spPr>
      </p:pic>
    </p:spTree>
    <p:extLst>
      <p:ext uri="{BB962C8B-B14F-4D97-AF65-F5344CB8AC3E}">
        <p14:creationId xmlns:p14="http://schemas.microsoft.com/office/powerpoint/2010/main" val="3958183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0822c41-9bdf-4bbf-86cc-51bb812c0d48}" enabled="0" method="" siteId="{a0822c41-9bdf-4bbf-86cc-51bb812c0d48}" removed="1"/>
</clbl:labelList>
</file>

<file path=docProps/app.xml><?xml version="1.0" encoding="utf-8"?>
<Properties xmlns="http://schemas.openxmlformats.org/officeDocument/2006/extended-properties" xmlns:vt="http://schemas.openxmlformats.org/officeDocument/2006/docPropsVTypes">
  <TotalTime>3198</TotalTime>
  <Words>1291</Words>
  <Application>Microsoft Macintosh PowerPoint</Application>
  <PresentationFormat>Widescreen</PresentationFormat>
  <Paragraphs>100</Paragraphs>
  <Slides>29</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Aptos</vt:lpstr>
      <vt:lpstr>Aptos Display</vt:lpstr>
      <vt:lpstr>Arial</vt:lpstr>
      <vt:lpstr>Calibri</vt:lpstr>
      <vt:lpstr>Calibri Light</vt:lpstr>
      <vt:lpstr>Cochin</vt:lpstr>
      <vt:lpstr>Wingdings</vt:lpstr>
      <vt:lpstr>Office Theme</vt:lpstr>
      <vt:lpstr>Tema di Office</vt:lpstr>
      <vt:lpstr>Tema di Office</vt:lpstr>
      <vt:lpstr>History of Philosophical Thought and Aesthetics</vt:lpstr>
      <vt:lpstr>PowerPoint Presentation</vt:lpstr>
      <vt:lpstr>PowerPoint Presentation</vt:lpstr>
      <vt:lpstr>New Atmosphere</vt:lpstr>
      <vt:lpstr>New Atmosphere</vt:lpstr>
      <vt:lpstr>What is Modern About Bacon</vt:lpstr>
      <vt:lpstr>What is Modern About Bacon</vt:lpstr>
      <vt:lpstr>Francis Bacon 1561-1626</vt:lpstr>
      <vt:lpstr>The Interpretation of Nature</vt:lpstr>
      <vt:lpstr>Nature</vt:lpstr>
      <vt:lpstr>Idols/Prejudices</vt:lpstr>
      <vt:lpstr>Idols/Prejudices</vt:lpstr>
      <vt:lpstr>«Through the woods of experience»</vt:lpstr>
      <vt:lpstr>Knowledge from Above and from Below</vt:lpstr>
      <vt:lpstr>«Through the woods of experience»</vt:lpstr>
      <vt:lpstr>New Atlantis</vt:lpstr>
      <vt:lpstr>The Setting</vt:lpstr>
      <vt:lpstr>The Welcome</vt:lpstr>
      <vt:lpstr>Spiritual and Bodily Health</vt:lpstr>
      <vt:lpstr>Unknown to the World</vt:lpstr>
      <vt:lpstr>Salomon’s House</vt:lpstr>
      <vt:lpstr>Salomon’s House</vt:lpstr>
      <vt:lpstr>Salomon’s House</vt:lpstr>
      <vt:lpstr>Salomon’s House</vt:lpstr>
      <vt:lpstr>Salomon’s House</vt:lpstr>
      <vt:lpstr>Salomon’s House</vt:lpstr>
      <vt:lpstr>Salomon’s House</vt:lpstr>
      <vt:lpstr>Salomon’s House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Muratori, Cecilia</dc:creator>
  <cp:lastModifiedBy>Cecilia Muratori</cp:lastModifiedBy>
  <cp:revision>72</cp:revision>
  <dcterms:created xsi:type="dcterms:W3CDTF">2020-03-11T09:24:24Z</dcterms:created>
  <dcterms:modified xsi:type="dcterms:W3CDTF">2025-03-18T08:18:42Z</dcterms:modified>
</cp:coreProperties>
</file>