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7" r:id="rId2"/>
    <p:sldId id="269" r:id="rId3"/>
    <p:sldId id="268" r:id="rId4"/>
    <p:sldId id="495" r:id="rId5"/>
    <p:sldId id="463" r:id="rId6"/>
    <p:sldId id="480" r:id="rId7"/>
    <p:sldId id="483" r:id="rId8"/>
    <p:sldId id="485" r:id="rId9"/>
    <p:sldId id="487" r:id="rId10"/>
    <p:sldId id="490" r:id="rId11"/>
    <p:sldId id="496" r:id="rId12"/>
    <p:sldId id="502" r:id="rId13"/>
    <p:sldId id="497" r:id="rId14"/>
    <p:sldId id="498" r:id="rId15"/>
    <p:sldId id="501" r:id="rId16"/>
    <p:sldId id="491" r:id="rId17"/>
    <p:sldId id="492" r:id="rId18"/>
    <p:sldId id="493" r:id="rId19"/>
    <p:sldId id="500" r:id="rId20"/>
    <p:sldId id="503" r:id="rId21"/>
    <p:sldId id="504" r:id="rId22"/>
    <p:sldId id="506" r:id="rId23"/>
    <p:sldId id="505" r:id="rId2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72" d="100"/>
          <a:sy n="72" d="100"/>
        </p:scale>
        <p:origin x="8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71D5A9-570A-C183-6676-8B4EEACA407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63A4729B-F4D4-E3E7-3BCC-C3708659E1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DED30F-80EB-1317-D9B8-689D203B3E7C}"/>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5" name="Segnaposto piè di pagina 4">
            <a:extLst>
              <a:ext uri="{FF2B5EF4-FFF2-40B4-BE49-F238E27FC236}">
                <a16:creationId xmlns:a16="http://schemas.microsoft.com/office/drawing/2014/main" id="{39B7CE9C-1BD1-89A8-EB4B-67F52396629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7590AA-ED8F-A819-5D4D-DDD72681440B}"/>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50801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0CC550-39D0-3658-13F7-78A017BFE79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ED0053C-C41B-E909-0946-9AFB020119F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AAE0AA-EF1D-FFAC-1E45-3075534921E9}"/>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5" name="Segnaposto piè di pagina 4">
            <a:extLst>
              <a:ext uri="{FF2B5EF4-FFF2-40B4-BE49-F238E27FC236}">
                <a16:creationId xmlns:a16="http://schemas.microsoft.com/office/drawing/2014/main" id="{7B9B127E-9932-B013-A804-8BBEBC2D210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263692C-6579-6FC1-CFA7-E1927FFE2508}"/>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1586937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5263236-666B-8523-0426-0D7D6487A1F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FD6CD19-8F5B-5AD7-0978-E169EEA897D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7F4B460-74C6-48C4-C413-484B691D2095}"/>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5" name="Segnaposto piè di pagina 4">
            <a:extLst>
              <a:ext uri="{FF2B5EF4-FFF2-40B4-BE49-F238E27FC236}">
                <a16:creationId xmlns:a16="http://schemas.microsoft.com/office/drawing/2014/main" id="{CCD6E19E-2352-8006-0A55-0C246994FCF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9EFFEBA-FB08-8594-C42A-4DBE21EC9199}"/>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3822423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A2B53A-99E6-77C1-E753-EB45E6F19BA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9D12FED-3178-9504-B3D5-0F520CAD04E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0B642E7-79F4-FFAB-655F-06D2951409AD}"/>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5" name="Segnaposto piè di pagina 4">
            <a:extLst>
              <a:ext uri="{FF2B5EF4-FFF2-40B4-BE49-F238E27FC236}">
                <a16:creationId xmlns:a16="http://schemas.microsoft.com/office/drawing/2014/main" id="{AE47792E-87B2-E777-8D7F-8A5B4A0724E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D0A487F-0291-984F-651F-166C93348583}"/>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1789432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C86348-1DE8-A188-9E85-77355291856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F9FF7F00-7B58-3822-0460-807CB105E00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0CC00C85-1E73-58C8-A9AD-AFDD854B8A8A}"/>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5" name="Segnaposto piè di pagina 4">
            <a:extLst>
              <a:ext uri="{FF2B5EF4-FFF2-40B4-BE49-F238E27FC236}">
                <a16:creationId xmlns:a16="http://schemas.microsoft.com/office/drawing/2014/main" id="{3F239E98-B272-3DC8-6936-52CF1D3D61D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12D2750-E074-A0F8-F769-F5409CD2688A}"/>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3787946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8BF1DA-C262-6FCC-75AD-AF6EF31888E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8F55D58-1FB4-5856-C76D-ED50A03B3A4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38691A5-FCD0-5B70-22CD-9AF0EA02EAA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ABCAE22-ACB3-1486-76F1-798AAD5993CF}"/>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6" name="Segnaposto piè di pagina 5">
            <a:extLst>
              <a:ext uri="{FF2B5EF4-FFF2-40B4-BE49-F238E27FC236}">
                <a16:creationId xmlns:a16="http://schemas.microsoft.com/office/drawing/2014/main" id="{852CD13E-E469-EC2D-CF79-941872A5465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D0BD768-FDF3-9073-FEF7-D0D8698E3487}"/>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1948867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45EE6C-7DE8-7C49-2A1A-11863EA210CB}"/>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4E81A3B-B7B5-424F-1D00-E03E817F60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FA305C2-E7C6-CD43-AFFF-C785D19757E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05EA2F9B-3670-5F91-C503-76FB646893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C8BFAAA-C8D2-73C8-FC3A-3BCDFE50E7C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DE9AEBF-1876-0E82-D3AC-CE60226940F9}"/>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8" name="Segnaposto piè di pagina 7">
            <a:extLst>
              <a:ext uri="{FF2B5EF4-FFF2-40B4-BE49-F238E27FC236}">
                <a16:creationId xmlns:a16="http://schemas.microsoft.com/office/drawing/2014/main" id="{5B720BD1-4DB7-0B2C-7698-CA6D8E60BB2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E97995DA-F0BE-A1D6-EC42-10CB45DE7FAB}"/>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2742889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CD2D5D-16BE-71E3-AE90-48741C9F6D0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3BF747F-2C53-AD0A-9F64-759AECA7A7B2}"/>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4" name="Segnaposto piè di pagina 3">
            <a:extLst>
              <a:ext uri="{FF2B5EF4-FFF2-40B4-BE49-F238E27FC236}">
                <a16:creationId xmlns:a16="http://schemas.microsoft.com/office/drawing/2014/main" id="{8B3CE37B-EBB1-BD62-48ED-B0D6BA0508D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82F09B8-978E-F581-5E98-E962BF1E8027}"/>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609827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5787269-F6B0-DB1B-B095-7134137C97A7}"/>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3" name="Segnaposto piè di pagina 2">
            <a:extLst>
              <a:ext uri="{FF2B5EF4-FFF2-40B4-BE49-F238E27FC236}">
                <a16:creationId xmlns:a16="http://schemas.microsoft.com/office/drawing/2014/main" id="{8B517F8C-FBE3-DF00-ECB1-40E72BCCAEDF}"/>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8D37E1B-306B-AB7D-5A47-A190C7949961}"/>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3254961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18421B-E81E-4CEE-56E4-9BFE97DB9D0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FF566AD-DA4D-3EAE-432D-A2011EE257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A604A06-1CE0-9F20-BAA8-4B87CFA3B2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8BACC79-A800-E101-B103-74CD4A5E70E5}"/>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6" name="Segnaposto piè di pagina 5">
            <a:extLst>
              <a:ext uri="{FF2B5EF4-FFF2-40B4-BE49-F238E27FC236}">
                <a16:creationId xmlns:a16="http://schemas.microsoft.com/office/drawing/2014/main" id="{F913C800-031F-9596-2359-763D35D0CC5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C639D10-11FD-DE31-4358-0ADBEC4D1B75}"/>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3767384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00FE69-7036-CED7-6231-8DFE023DB65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63198027-35EB-4276-61E9-6DE3734871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B1055E5-5DA2-B300-D376-BA85DDF46B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94CF30D-A995-2C83-7B39-A6762B153988}"/>
              </a:ext>
            </a:extLst>
          </p:cNvPr>
          <p:cNvSpPr>
            <a:spLocks noGrp="1"/>
          </p:cNvSpPr>
          <p:nvPr>
            <p:ph type="dt" sz="half" idx="10"/>
          </p:nvPr>
        </p:nvSpPr>
        <p:spPr/>
        <p:txBody>
          <a:bodyPr/>
          <a:lstStyle/>
          <a:p>
            <a:fld id="{DC9DD7DB-B170-8741-9F1F-51D1B296CE67}" type="datetimeFigureOut">
              <a:rPr lang="it-IT" smtClean="0"/>
              <a:t>05/03/2025</a:t>
            </a:fld>
            <a:endParaRPr lang="it-IT"/>
          </a:p>
        </p:txBody>
      </p:sp>
      <p:sp>
        <p:nvSpPr>
          <p:cNvPr id="6" name="Segnaposto piè di pagina 5">
            <a:extLst>
              <a:ext uri="{FF2B5EF4-FFF2-40B4-BE49-F238E27FC236}">
                <a16:creationId xmlns:a16="http://schemas.microsoft.com/office/drawing/2014/main" id="{03100A4C-7922-1D01-C58A-28E4B9386BF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9BAAFBE-B6A8-E819-A75F-7929F3CA870D}"/>
              </a:ext>
            </a:extLst>
          </p:cNvPr>
          <p:cNvSpPr>
            <a:spLocks noGrp="1"/>
          </p:cNvSpPr>
          <p:nvPr>
            <p:ph type="sldNum" sz="quarter" idx="12"/>
          </p:nvPr>
        </p:nvSpPr>
        <p:spPr/>
        <p:txBody>
          <a:bodyPr/>
          <a:lstStyle/>
          <a:p>
            <a:fld id="{273D1622-3CDE-E543-96AF-E38048787508}" type="slidenum">
              <a:rPr lang="it-IT" smtClean="0"/>
              <a:t>‹N›</a:t>
            </a:fld>
            <a:endParaRPr lang="it-IT"/>
          </a:p>
        </p:txBody>
      </p:sp>
    </p:spTree>
    <p:extLst>
      <p:ext uri="{BB962C8B-B14F-4D97-AF65-F5344CB8AC3E}">
        <p14:creationId xmlns:p14="http://schemas.microsoft.com/office/powerpoint/2010/main" val="1620651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3C6A1336-C565-07B7-DFDC-E12F99FC27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D58F41A-108A-3880-18AA-A9A7941C05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990764-D3B6-55BA-DA03-4F348BBF6B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9DD7DB-B170-8741-9F1F-51D1B296CE67}" type="datetimeFigureOut">
              <a:rPr lang="it-IT" smtClean="0"/>
              <a:t>05/03/2025</a:t>
            </a:fld>
            <a:endParaRPr lang="it-IT"/>
          </a:p>
        </p:txBody>
      </p:sp>
      <p:sp>
        <p:nvSpPr>
          <p:cNvPr id="5" name="Segnaposto piè di pagina 4">
            <a:extLst>
              <a:ext uri="{FF2B5EF4-FFF2-40B4-BE49-F238E27FC236}">
                <a16:creationId xmlns:a16="http://schemas.microsoft.com/office/drawing/2014/main" id="{D298D080-0986-D664-F726-417D6D8875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57AF2055-08B8-7FD4-B15B-1A500C88B1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3D1622-3CDE-E543-96AF-E38048787508}" type="slidenum">
              <a:rPr lang="it-IT" smtClean="0"/>
              <a:t>‹N›</a:t>
            </a:fld>
            <a:endParaRPr lang="it-IT"/>
          </a:p>
        </p:txBody>
      </p:sp>
    </p:spTree>
    <p:extLst>
      <p:ext uri="{BB962C8B-B14F-4D97-AF65-F5344CB8AC3E}">
        <p14:creationId xmlns:p14="http://schemas.microsoft.com/office/powerpoint/2010/main" val="1466588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it.wikisource.org/wiki/I_colloqui/II._Alle_soglie/Alle_sogli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leparoleelecose.it/?p=5098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DCFC7C-24B9-8442-89A5-05E48768A90E}"/>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Dubbio (metodico)</a:t>
            </a:r>
          </a:p>
        </p:txBody>
      </p:sp>
      <p:sp>
        <p:nvSpPr>
          <p:cNvPr id="3" name="Segnaposto contenuto 2">
            <a:extLst>
              <a:ext uri="{FF2B5EF4-FFF2-40B4-BE49-F238E27FC236}">
                <a16:creationId xmlns:a16="http://schemas.microsoft.com/office/drawing/2014/main" id="{BBE1F05A-CD9F-8443-81F0-423F6E0F1BC4}"/>
              </a:ext>
            </a:extLst>
          </p:cNvPr>
          <p:cNvSpPr>
            <a:spLocks noGrp="1"/>
          </p:cNvSpPr>
          <p:nvPr>
            <p:ph idx="1"/>
          </p:nvPr>
        </p:nvSpPr>
        <p:spPr/>
        <p:txBody>
          <a:bodyPr>
            <a:normAutofit fontScale="85000" lnSpcReduction="20000"/>
          </a:bodyPr>
          <a:lstStyle/>
          <a:p>
            <a:r>
              <a:rPr lang="it-IT" dirty="0">
                <a:latin typeface="Times New Roman" panose="02020603050405020304" pitchFamily="18" charset="0"/>
                <a:cs typeface="Times New Roman" panose="02020603050405020304" pitchFamily="18" charset="0"/>
              </a:rPr>
              <a:t>Modernità: Shakespeare, Cervantes, Cartesio</a:t>
            </a:r>
          </a:p>
          <a:p>
            <a:endParaRPr lang="it-IT"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rPr>
              <a:t>- Shakespeare (1564-1616): i suoi personaggi esistono tra ragione e follia (Otello, Amleto, Macbeth – 1604, 1606, 1609)</a:t>
            </a:r>
          </a:p>
          <a:p>
            <a:pPr>
              <a:buFontTx/>
              <a:buChar char="-"/>
            </a:pPr>
            <a:r>
              <a:rPr lang="it-IT" dirty="0">
                <a:latin typeface="Times New Roman" panose="02020603050405020304" pitchFamily="18" charset="0"/>
                <a:cs typeface="Times New Roman" panose="02020603050405020304" pitchFamily="18" charset="0"/>
              </a:rPr>
              <a:t>Cervantes (1547-1616): Don Chisciotte è un personaggio folle ma crede di essere estremamente razionale (</a:t>
            </a:r>
            <a:r>
              <a:rPr lang="it-IT" i="1" dirty="0" err="1">
                <a:latin typeface="Times New Roman" panose="02020603050405020304" pitchFamily="18" charset="0"/>
                <a:cs typeface="Times New Roman" panose="02020603050405020304" pitchFamily="18" charset="0"/>
              </a:rPr>
              <a:t>El</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Ingenioso</a:t>
            </a:r>
            <a:r>
              <a:rPr lang="it-IT" i="1" dirty="0">
                <a:latin typeface="Times New Roman" panose="02020603050405020304" pitchFamily="18" charset="0"/>
                <a:cs typeface="Times New Roman" panose="02020603050405020304" pitchFamily="18" charset="0"/>
              </a:rPr>
              <a:t> Hidalgo Don </a:t>
            </a:r>
            <a:r>
              <a:rPr lang="it-IT" i="1" dirty="0" err="1">
                <a:latin typeface="Times New Roman" panose="02020603050405020304" pitchFamily="18" charset="0"/>
                <a:cs typeface="Times New Roman" panose="02020603050405020304" pitchFamily="18" charset="0"/>
              </a:rPr>
              <a:t>Quijote</a:t>
            </a:r>
            <a:r>
              <a:rPr lang="it-IT" i="1" dirty="0">
                <a:latin typeface="Times New Roman" panose="02020603050405020304" pitchFamily="18" charset="0"/>
                <a:cs typeface="Times New Roman" panose="02020603050405020304" pitchFamily="18" charset="0"/>
              </a:rPr>
              <a:t> de la </a:t>
            </a:r>
            <a:r>
              <a:rPr lang="it-IT" i="1" dirty="0" err="1">
                <a:latin typeface="Times New Roman" panose="02020603050405020304" pitchFamily="18" charset="0"/>
                <a:cs typeface="Times New Roman" panose="02020603050405020304" pitchFamily="18" charset="0"/>
              </a:rPr>
              <a:t>Mancha</a:t>
            </a:r>
            <a:r>
              <a:rPr lang="it-IT" dirty="0">
                <a:latin typeface="Times New Roman" panose="02020603050405020304" pitchFamily="18" charset="0"/>
                <a:cs typeface="Times New Roman" panose="02020603050405020304" pitchFamily="18" charset="0"/>
              </a:rPr>
              <a:t>, 1605, 1615)</a:t>
            </a:r>
          </a:p>
          <a:p>
            <a:pPr>
              <a:buFontTx/>
              <a:buChar char="-"/>
            </a:pPr>
            <a:r>
              <a:rPr lang="it-IT" dirty="0">
                <a:latin typeface="Times New Roman" panose="02020603050405020304" pitchFamily="18" charset="0"/>
                <a:cs typeface="Times New Roman" panose="02020603050405020304" pitchFamily="18" charset="0"/>
              </a:rPr>
              <a:t>Cartesio (1596-1650): «Come so che sono? Come so dell’essere?», si chiede nelle </a:t>
            </a:r>
            <a:r>
              <a:rPr lang="it-IT" i="1" dirty="0" err="1">
                <a:latin typeface="Times New Roman" panose="02020603050405020304" pitchFamily="18" charset="0"/>
                <a:cs typeface="Times New Roman" panose="02020603050405020304" pitchFamily="18" charset="0"/>
              </a:rPr>
              <a:t>Meditationes</a:t>
            </a:r>
            <a:r>
              <a:rPr lang="it-IT" i="1" dirty="0">
                <a:latin typeface="Times New Roman" panose="02020603050405020304" pitchFamily="18" charset="0"/>
                <a:cs typeface="Times New Roman" panose="02020603050405020304" pitchFamily="18" charset="0"/>
              </a:rPr>
              <a:t> de prima </a:t>
            </a:r>
            <a:r>
              <a:rPr lang="it-IT" i="1" dirty="0" err="1">
                <a:latin typeface="Times New Roman" panose="02020603050405020304" pitchFamily="18" charset="0"/>
                <a:cs typeface="Times New Roman" panose="02020603050405020304" pitchFamily="18" charset="0"/>
              </a:rPr>
              <a:t>philosophia</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(1641)</a:t>
            </a:r>
          </a:p>
          <a:p>
            <a:pPr>
              <a:buFontTx/>
              <a:buChar char="-"/>
            </a:pPr>
            <a:endParaRPr lang="it-IT" dirty="0">
              <a:latin typeface="Times New Roman" panose="02020603050405020304" pitchFamily="18" charset="0"/>
              <a:cs typeface="Times New Roman" panose="02020603050405020304" pitchFamily="18" charset="0"/>
            </a:endParaRPr>
          </a:p>
          <a:p>
            <a:pPr>
              <a:buFontTx/>
              <a:buChar char="-"/>
            </a:pPr>
            <a:r>
              <a:rPr lang="it-IT" dirty="0">
                <a:latin typeface="Times New Roman" panose="02020603050405020304" pitchFamily="18" charset="0"/>
                <a:cs typeface="Times New Roman" panose="02020603050405020304" pitchFamily="18" charset="0"/>
              </a:rPr>
              <a:t> «Che io sia folle o no, </a:t>
            </a:r>
            <a:r>
              <a:rPr lang="it-IT" i="1" dirty="0">
                <a:latin typeface="Times New Roman" panose="02020603050405020304" pitchFamily="18" charset="0"/>
                <a:cs typeface="Times New Roman" panose="02020603050405020304" pitchFamily="18" charset="0"/>
              </a:rPr>
              <a:t>Cogito</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sum»</a:t>
            </a:r>
            <a:r>
              <a:rPr lang="it-IT" dirty="0">
                <a:latin typeface="Times New Roman" panose="02020603050405020304" pitchFamily="18" charset="0"/>
                <a:cs typeface="Times New Roman" panose="02020603050405020304" pitchFamily="18" charset="0"/>
              </a:rPr>
              <a:t>, dirà Jacques </a:t>
            </a:r>
            <a:r>
              <a:rPr lang="it-IT" dirty="0" err="1">
                <a:latin typeface="Times New Roman" panose="02020603050405020304" pitchFamily="18" charset="0"/>
                <a:cs typeface="Times New Roman" panose="02020603050405020304" pitchFamily="18" charset="0"/>
              </a:rPr>
              <a:t>Derrida</a:t>
            </a:r>
            <a:r>
              <a:rPr lang="it-IT" dirty="0">
                <a:latin typeface="Times New Roman" panose="02020603050405020304" pitchFamily="18" charset="0"/>
                <a:cs typeface="Times New Roman" panose="02020603050405020304" pitchFamily="18" charset="0"/>
              </a:rPr>
              <a:t> (1930-2004) in </a:t>
            </a:r>
            <a:r>
              <a:rPr lang="it-IT" i="1" dirty="0">
                <a:latin typeface="Times New Roman" panose="02020603050405020304" pitchFamily="18" charset="0"/>
                <a:cs typeface="Times New Roman" panose="02020603050405020304" pitchFamily="18" charset="0"/>
              </a:rPr>
              <a:t>Cogito et histoire de la </a:t>
            </a:r>
            <a:r>
              <a:rPr lang="it-IT" i="1" dirty="0" err="1">
                <a:latin typeface="Times New Roman" panose="02020603050405020304" pitchFamily="18" charset="0"/>
                <a:cs typeface="Times New Roman" panose="02020603050405020304" pitchFamily="18" charset="0"/>
              </a:rPr>
              <a:t>folie</a:t>
            </a:r>
            <a:r>
              <a:rPr lang="it-IT" dirty="0">
                <a:latin typeface="Times New Roman" panose="02020603050405020304" pitchFamily="18" charset="0"/>
                <a:cs typeface="Times New Roman" panose="02020603050405020304" pitchFamily="18" charset="0"/>
              </a:rPr>
              <a:t>, un saggio del 1963 uscito su «</a:t>
            </a:r>
            <a:r>
              <a:rPr lang="it-IT" dirty="0" err="1">
                <a:latin typeface="Times New Roman" panose="02020603050405020304" pitchFamily="18" charset="0"/>
                <a:cs typeface="Times New Roman" panose="02020603050405020304" pitchFamily="18" charset="0"/>
              </a:rPr>
              <a:t>Revue</a:t>
            </a:r>
            <a:r>
              <a:rPr lang="it-IT" dirty="0">
                <a:latin typeface="Times New Roman" panose="02020603050405020304" pitchFamily="18" charset="0"/>
                <a:cs typeface="Times New Roman" panose="02020603050405020304" pitchFamily="18" charset="0"/>
              </a:rPr>
              <a:t> de </a:t>
            </a:r>
            <a:r>
              <a:rPr lang="it-IT" dirty="0" err="1">
                <a:latin typeface="Times New Roman" panose="02020603050405020304" pitchFamily="18" charset="0"/>
                <a:cs typeface="Times New Roman" panose="02020603050405020304" pitchFamily="18" charset="0"/>
              </a:rPr>
              <a:t>Métaphysique</a:t>
            </a:r>
            <a:r>
              <a:rPr lang="it-IT" dirty="0">
                <a:latin typeface="Times New Roman" panose="02020603050405020304" pitchFamily="18" charset="0"/>
                <a:cs typeface="Times New Roman" panose="02020603050405020304" pitchFamily="18" charset="0"/>
              </a:rPr>
              <a:t> et de Morale» e poi raccolto ne libro in </a:t>
            </a:r>
            <a:r>
              <a:rPr lang="it-IT" i="1" dirty="0">
                <a:latin typeface="Times New Roman" panose="02020603050405020304" pitchFamily="18" charset="0"/>
                <a:cs typeface="Times New Roman" panose="02020603050405020304" pitchFamily="18" charset="0"/>
              </a:rPr>
              <a:t>L'</a:t>
            </a:r>
            <a:r>
              <a:rPr lang="it-IT" i="1" dirty="0" err="1">
                <a:latin typeface="Times New Roman" panose="02020603050405020304" pitchFamily="18" charset="0"/>
                <a:cs typeface="Times New Roman" panose="02020603050405020304" pitchFamily="18" charset="0"/>
              </a:rPr>
              <a:t>écriture</a:t>
            </a:r>
            <a:r>
              <a:rPr lang="it-IT" i="1" dirty="0">
                <a:latin typeface="Times New Roman" panose="02020603050405020304" pitchFamily="18" charset="0"/>
                <a:cs typeface="Times New Roman" panose="02020603050405020304" pitchFamily="18" charset="0"/>
              </a:rPr>
              <a:t> et la </a:t>
            </a:r>
            <a:r>
              <a:rPr lang="it-IT" i="1" dirty="0" err="1">
                <a:latin typeface="Times New Roman" panose="02020603050405020304" pitchFamily="18" charset="0"/>
                <a:cs typeface="Times New Roman" panose="02020603050405020304" pitchFamily="18" charset="0"/>
              </a:rPr>
              <a:t>différence</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(1967)</a:t>
            </a:r>
          </a:p>
          <a:p>
            <a:pPr marL="0" indent="0">
              <a:buNone/>
            </a:pP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5793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DCBF77-EF14-AE42-824D-C903D9431738}"/>
              </a:ext>
            </a:extLst>
          </p:cNvPr>
          <p:cNvSpPr>
            <a:spLocks noGrp="1"/>
          </p:cNvSpPr>
          <p:nvPr>
            <p:ph type="title"/>
          </p:nvPr>
        </p:nvSpPr>
        <p:spPr/>
        <p:txBody>
          <a:bodyPr/>
          <a:lstStyle/>
          <a:p>
            <a:r>
              <a:rPr lang="it-IT" b="1" i="1" dirty="0">
                <a:latin typeface="Times New Roman" panose="02020603050405020304" pitchFamily="18" charset="0"/>
                <a:cs typeface="Times New Roman" panose="02020603050405020304" pitchFamily="18" charset="0"/>
              </a:rPr>
              <a:t>Anni cinquanta</a:t>
            </a:r>
          </a:p>
        </p:txBody>
      </p:sp>
      <p:sp>
        <p:nvSpPr>
          <p:cNvPr id="3" name="Segnaposto contenuto 2">
            <a:extLst>
              <a:ext uri="{FF2B5EF4-FFF2-40B4-BE49-F238E27FC236}">
                <a16:creationId xmlns:a16="http://schemas.microsoft.com/office/drawing/2014/main" id="{7176014F-D2A5-0640-B03E-E75644D43F4A}"/>
              </a:ext>
            </a:extLst>
          </p:cNvPr>
          <p:cNvSpPr>
            <a:spLocks noGrp="1"/>
          </p:cNvSpPr>
          <p:nvPr>
            <p:ph idx="1"/>
          </p:nvPr>
        </p:nvSpPr>
        <p:spPr/>
        <p:txBody>
          <a:bodyPr/>
          <a:lstStyle/>
          <a:p>
            <a:r>
              <a:rPr lang="it-IT" dirty="0" err="1">
                <a:latin typeface="Times New Roman" panose="02020603050405020304" pitchFamily="18" charset="0"/>
                <a:cs typeface="Times New Roman" panose="02020603050405020304" pitchFamily="18" charset="0"/>
              </a:rPr>
              <a:t>Gisèle</a:t>
            </a:r>
            <a:r>
              <a:rPr lang="it-IT" dirty="0">
                <a:latin typeface="Times New Roman" panose="02020603050405020304" pitchFamily="18" charset="0"/>
                <a:cs typeface="Times New Roman" panose="02020603050405020304" pitchFamily="18" charset="0"/>
              </a:rPr>
              <a:t> de </a:t>
            </a:r>
            <a:r>
              <a:rPr lang="it-IT" dirty="0" err="1">
                <a:latin typeface="Times New Roman" panose="02020603050405020304" pitchFamily="18" charset="0"/>
                <a:cs typeface="Times New Roman" panose="02020603050405020304" pitchFamily="18" charset="0"/>
              </a:rPr>
              <a:t>Lestrange</a:t>
            </a:r>
            <a:r>
              <a:rPr lang="it-IT" dirty="0">
                <a:latin typeface="Times New Roman" panose="02020603050405020304" pitchFamily="18" charset="0"/>
                <a:cs typeface="Times New Roman" panose="02020603050405020304" pitchFamily="18" charset="0"/>
              </a:rPr>
              <a:t>, ricca cattolica</a:t>
            </a:r>
          </a:p>
          <a:p>
            <a:r>
              <a:rPr lang="it-IT" dirty="0">
                <a:latin typeface="Times New Roman" panose="02020603050405020304" pitchFamily="18" charset="0"/>
                <a:cs typeface="Times New Roman" panose="02020603050405020304" pitchFamily="18" charset="0"/>
              </a:rPr>
              <a:t>1952: matrimonio e prima grande pubblicazione</a:t>
            </a:r>
          </a:p>
          <a:p>
            <a:r>
              <a:rPr lang="it-IT" dirty="0">
                <a:latin typeface="Times New Roman" panose="02020603050405020304" pitchFamily="18" charset="0"/>
                <a:cs typeface="Times New Roman" panose="02020603050405020304" pitchFamily="18" charset="0"/>
              </a:rPr>
              <a:t>Integrazione in una nuova realtà</a:t>
            </a:r>
          </a:p>
          <a:p>
            <a:r>
              <a:rPr lang="it-IT" dirty="0">
                <a:latin typeface="Times New Roman" panose="02020603050405020304" pitchFamily="18" charset="0"/>
                <a:cs typeface="Times New Roman" panose="02020603050405020304" pitchFamily="18" charset="0"/>
              </a:rPr>
              <a:t>1953: primo figlio, che muore alla nascita</a:t>
            </a:r>
          </a:p>
          <a:p>
            <a:r>
              <a:rPr lang="it-IT" dirty="0">
                <a:latin typeface="Times New Roman" panose="02020603050405020304" pitchFamily="18" charset="0"/>
                <a:cs typeface="Times New Roman" panose="02020603050405020304" pitchFamily="18" charset="0"/>
              </a:rPr>
              <a:t>1955: secondo figlio, Claude</a:t>
            </a:r>
          </a:p>
          <a:p>
            <a:r>
              <a:rPr lang="it-IT" dirty="0">
                <a:latin typeface="Times New Roman" panose="02020603050405020304" pitchFamily="18" charset="0"/>
                <a:cs typeface="Times New Roman" panose="02020603050405020304" pitchFamily="18" charset="0"/>
              </a:rPr>
              <a:t>Paternità, stabilizzazione della vita</a:t>
            </a:r>
          </a:p>
        </p:txBody>
      </p:sp>
    </p:spTree>
    <p:extLst>
      <p:ext uri="{BB962C8B-B14F-4D97-AF65-F5344CB8AC3E}">
        <p14:creationId xmlns:p14="http://schemas.microsoft.com/office/powerpoint/2010/main" val="669107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4E52F0B9-EF91-D584-B33E-0A0181E2F9A5}"/>
              </a:ext>
            </a:extLst>
          </p:cNvPr>
          <p:cNvSpPr txBox="1"/>
          <p:nvPr/>
        </p:nvSpPr>
        <p:spPr>
          <a:xfrm>
            <a:off x="481914" y="630195"/>
            <a:ext cx="5143716" cy="6186309"/>
          </a:xfrm>
          <a:prstGeom prst="rect">
            <a:avLst/>
          </a:prstGeom>
          <a:noFill/>
        </p:spPr>
        <p:txBody>
          <a:bodyPr wrap="none" rtlCol="0">
            <a:spAutoFit/>
          </a:bodyPr>
          <a:lstStyle/>
          <a:p>
            <a:r>
              <a:rPr lang="it-IT" dirty="0" err="1">
                <a:latin typeface="Times New Roman" panose="02020603050405020304" pitchFamily="18" charset="0"/>
                <a:cs typeface="Times New Roman" panose="02020603050405020304" pitchFamily="18" charset="0"/>
              </a:rPr>
              <a:t>Erst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jenseits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Kastanien</a:t>
            </a:r>
            <a:r>
              <a:rPr lang="it-IT" dirty="0">
                <a:latin typeface="Times New Roman" panose="02020603050405020304" pitchFamily="18" charset="0"/>
                <a:cs typeface="Times New Roman" panose="02020603050405020304" pitchFamily="18" charset="0"/>
              </a:rPr>
              <a:t> ist die </a:t>
            </a:r>
            <a:r>
              <a:rPr lang="it-IT" dirty="0" err="1">
                <a:latin typeface="Times New Roman" panose="02020603050405020304" pitchFamily="18" charset="0"/>
                <a:cs typeface="Times New Roman" panose="02020603050405020304" pitchFamily="18" charset="0"/>
              </a:rPr>
              <a:t>Welt</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Von </a:t>
            </a:r>
            <a:r>
              <a:rPr lang="it-IT" dirty="0" err="1">
                <a:latin typeface="Times New Roman" panose="02020603050405020304" pitchFamily="18" charset="0"/>
                <a:cs typeface="Times New Roman" panose="02020603050405020304" pitchFamily="18" charset="0"/>
              </a:rPr>
              <a:t>dort</a:t>
            </a:r>
            <a:r>
              <a:rPr lang="it-IT" dirty="0">
                <a:latin typeface="Times New Roman" panose="02020603050405020304" pitchFamily="18" charset="0"/>
                <a:cs typeface="Times New Roman" panose="02020603050405020304" pitchFamily="18" charset="0"/>
              </a:rPr>
              <a:t> kommt </a:t>
            </a:r>
            <a:r>
              <a:rPr lang="it-IT" dirty="0" err="1">
                <a:latin typeface="Times New Roman" panose="02020603050405020304" pitchFamily="18" charset="0"/>
                <a:cs typeface="Times New Roman" panose="02020603050405020304" pitchFamily="18" charset="0"/>
              </a:rPr>
              <a:t>nachts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ein</a:t>
            </a:r>
            <a:r>
              <a:rPr lang="it-IT" dirty="0">
                <a:latin typeface="Times New Roman" panose="02020603050405020304" pitchFamily="18" charset="0"/>
                <a:cs typeface="Times New Roman" panose="02020603050405020304" pitchFamily="18" charset="0"/>
              </a:rPr>
              <a:t> Wind </a:t>
            </a:r>
            <a:r>
              <a:rPr lang="it-IT" dirty="0" err="1">
                <a:latin typeface="Times New Roman" panose="02020603050405020304" pitchFamily="18" charset="0"/>
                <a:cs typeface="Times New Roman" panose="02020603050405020304" pitchFamily="18" charset="0"/>
              </a:rPr>
              <a:t>im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Wolkenwagen</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und </a:t>
            </a:r>
            <a:r>
              <a:rPr lang="it-IT" dirty="0" err="1">
                <a:latin typeface="Times New Roman" panose="02020603050405020304" pitchFamily="18" charset="0"/>
                <a:cs typeface="Times New Roman" panose="02020603050405020304" pitchFamily="18" charset="0"/>
              </a:rPr>
              <a:t>irgendwer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steht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auf</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dahier</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Den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will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über</a:t>
            </a:r>
            <a:r>
              <a:rPr lang="it-IT" dirty="0">
                <a:latin typeface="Times New Roman" panose="02020603050405020304" pitchFamily="18" charset="0"/>
                <a:cs typeface="Times New Roman" panose="02020603050405020304" pitchFamily="18" charset="0"/>
              </a:rPr>
              <a:t> die </a:t>
            </a:r>
            <a:r>
              <a:rPr lang="it-IT" dirty="0" err="1">
                <a:latin typeface="Times New Roman" panose="02020603050405020304" pitchFamily="18" charset="0"/>
                <a:cs typeface="Times New Roman" panose="02020603050405020304" pitchFamily="18" charset="0"/>
              </a:rPr>
              <a:t>Kastanien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tragen</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«Bei </a:t>
            </a:r>
            <a:r>
              <a:rPr lang="it-IT" dirty="0" err="1">
                <a:latin typeface="Times New Roman" panose="02020603050405020304" pitchFamily="18" charset="0"/>
                <a:cs typeface="Times New Roman" panose="02020603050405020304" pitchFamily="18" charset="0"/>
              </a:rPr>
              <a:t>mir</a:t>
            </a:r>
            <a:r>
              <a:rPr lang="it-IT" dirty="0">
                <a:latin typeface="Times New Roman" panose="02020603050405020304" pitchFamily="18" charset="0"/>
                <a:cs typeface="Times New Roman" panose="02020603050405020304" pitchFamily="18" charset="0"/>
              </a:rPr>
              <a:t> ist </a:t>
            </a:r>
            <a:r>
              <a:rPr lang="it-IT" dirty="0" err="1">
                <a:latin typeface="Times New Roman" panose="02020603050405020304" pitchFamily="18" charset="0"/>
                <a:cs typeface="Times New Roman" panose="02020603050405020304" pitchFamily="18" charset="0"/>
              </a:rPr>
              <a:t>Engelsüß</a:t>
            </a:r>
            <a:r>
              <a:rPr lang="it-IT" dirty="0">
                <a:latin typeface="Times New Roman" panose="02020603050405020304" pitchFamily="18" charset="0"/>
                <a:cs typeface="Times New Roman" panose="02020603050405020304" pitchFamily="18" charset="0"/>
              </a:rPr>
              <a:t> und </a:t>
            </a:r>
            <a:r>
              <a:rPr lang="it-IT" dirty="0" err="1">
                <a:latin typeface="Times New Roman" panose="02020603050405020304" pitchFamily="18" charset="0"/>
                <a:cs typeface="Times New Roman" panose="02020603050405020304" pitchFamily="18" charset="0"/>
              </a:rPr>
              <a:t>roter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Fingerhut</a:t>
            </a:r>
            <a:r>
              <a:rPr lang="it-IT" dirty="0">
                <a:latin typeface="Times New Roman" panose="02020603050405020304" pitchFamily="18" charset="0"/>
                <a:cs typeface="Times New Roman" panose="02020603050405020304" pitchFamily="18" charset="0"/>
              </a:rPr>
              <a:t> bei </a:t>
            </a:r>
            <a:r>
              <a:rPr lang="it-IT" dirty="0" err="1">
                <a:latin typeface="Times New Roman" panose="02020603050405020304" pitchFamily="18" charset="0"/>
                <a:cs typeface="Times New Roman" panose="02020603050405020304" pitchFamily="18" charset="0"/>
              </a:rPr>
              <a:t>mir</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Erst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jenseits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Kastanien</a:t>
            </a:r>
            <a:r>
              <a:rPr lang="it-IT" dirty="0">
                <a:latin typeface="Times New Roman" panose="02020603050405020304" pitchFamily="18" charset="0"/>
                <a:cs typeface="Times New Roman" panose="02020603050405020304" pitchFamily="18" charset="0"/>
              </a:rPr>
              <a:t> ist die </a:t>
            </a:r>
            <a:r>
              <a:rPr lang="it-IT" dirty="0" err="1">
                <a:latin typeface="Times New Roman" panose="02020603050405020304" pitchFamily="18" charset="0"/>
                <a:cs typeface="Times New Roman" panose="02020603050405020304" pitchFamily="18" charset="0"/>
              </a:rPr>
              <a:t>Welt</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Dann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zirp</a:t>
            </a:r>
            <a:r>
              <a:rPr lang="it-IT" dirty="0">
                <a:latin typeface="Times New Roman" panose="02020603050405020304" pitchFamily="18" charset="0"/>
                <a:cs typeface="Times New Roman" panose="02020603050405020304" pitchFamily="18" charset="0"/>
              </a:rPr>
              <a:t> ich </a:t>
            </a:r>
            <a:r>
              <a:rPr lang="it-IT" dirty="0" err="1">
                <a:latin typeface="Times New Roman" panose="02020603050405020304" pitchFamily="18" charset="0"/>
                <a:cs typeface="Times New Roman" panose="02020603050405020304" pitchFamily="18" charset="0"/>
              </a:rPr>
              <a:t>leise</a:t>
            </a:r>
            <a:r>
              <a:rPr lang="it-IT" dirty="0">
                <a:latin typeface="Times New Roman" panose="02020603050405020304" pitchFamily="18" charset="0"/>
                <a:cs typeface="Times New Roman" panose="02020603050405020304" pitchFamily="18" charset="0"/>
              </a:rPr>
              <a:t>, wie es </a:t>
            </a:r>
            <a:r>
              <a:rPr lang="it-IT" dirty="0" err="1">
                <a:latin typeface="Times New Roman" panose="02020603050405020304" pitchFamily="18" charset="0"/>
                <a:cs typeface="Times New Roman" panose="02020603050405020304" pitchFamily="18" charset="0"/>
              </a:rPr>
              <a:t>Heimchen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tun</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dann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halt</a:t>
            </a:r>
            <a:r>
              <a:rPr lang="it-IT" dirty="0">
                <a:latin typeface="Times New Roman" panose="02020603050405020304" pitchFamily="18" charset="0"/>
                <a:cs typeface="Times New Roman" panose="02020603050405020304" pitchFamily="18" charset="0"/>
              </a:rPr>
              <a:t> ich </a:t>
            </a:r>
            <a:r>
              <a:rPr lang="it-IT" dirty="0" err="1">
                <a:latin typeface="Times New Roman" panose="02020603050405020304" pitchFamily="18" charset="0"/>
                <a:cs typeface="Times New Roman" panose="02020603050405020304" pitchFamily="18" charset="0"/>
              </a:rPr>
              <a:t>ihn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dann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muß</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verwehren</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ihm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legt</a:t>
            </a:r>
            <a:r>
              <a:rPr lang="it-IT" dirty="0">
                <a:latin typeface="Times New Roman" panose="02020603050405020304" pitchFamily="18" charset="0"/>
                <a:cs typeface="Times New Roman" panose="02020603050405020304" pitchFamily="18" charset="0"/>
              </a:rPr>
              <a:t> mein </a:t>
            </a:r>
            <a:r>
              <a:rPr lang="it-IT" dirty="0" err="1">
                <a:latin typeface="Times New Roman" panose="02020603050405020304" pitchFamily="18" charset="0"/>
                <a:cs typeface="Times New Roman" panose="02020603050405020304" pitchFamily="18" charset="0"/>
              </a:rPr>
              <a:t>Ruf</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ums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Gelenk</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Den</a:t>
            </a:r>
            <a:r>
              <a:rPr lang="it-IT" dirty="0">
                <a:latin typeface="Times New Roman" panose="02020603050405020304" pitchFamily="18" charset="0"/>
                <a:cs typeface="Times New Roman" panose="02020603050405020304" pitchFamily="18" charset="0"/>
              </a:rPr>
              <a:t> Wind </a:t>
            </a:r>
            <a:r>
              <a:rPr lang="it-IT" dirty="0" err="1">
                <a:latin typeface="Times New Roman" panose="02020603050405020304" pitchFamily="18" charset="0"/>
                <a:cs typeface="Times New Roman" panose="02020603050405020304" pitchFamily="18" charset="0"/>
              </a:rPr>
              <a:t>hör</a:t>
            </a:r>
            <a:r>
              <a:rPr lang="it-IT" dirty="0">
                <a:latin typeface="Times New Roman" panose="02020603050405020304" pitchFamily="18" charset="0"/>
                <a:cs typeface="Times New Roman" panose="02020603050405020304" pitchFamily="18" charset="0"/>
              </a:rPr>
              <a:t> ich in </a:t>
            </a:r>
            <a:r>
              <a:rPr lang="it-IT" dirty="0" err="1">
                <a:latin typeface="Times New Roman" panose="02020603050405020304" pitchFamily="18" charset="0"/>
                <a:cs typeface="Times New Roman" panose="02020603050405020304" pitchFamily="18" charset="0"/>
              </a:rPr>
              <a:t>vielen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Nächten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wiederkehren</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«Bei </a:t>
            </a:r>
            <a:r>
              <a:rPr lang="it-IT" dirty="0" err="1">
                <a:latin typeface="Times New Roman" panose="02020603050405020304" pitchFamily="18" charset="0"/>
                <a:cs typeface="Times New Roman" panose="02020603050405020304" pitchFamily="18" charset="0"/>
              </a:rPr>
              <a:t>mir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flammt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Ferne</a:t>
            </a:r>
            <a:r>
              <a:rPr lang="it-IT" dirty="0">
                <a:latin typeface="Times New Roman" panose="02020603050405020304" pitchFamily="18" charset="0"/>
                <a:cs typeface="Times New Roman" panose="02020603050405020304" pitchFamily="18" charset="0"/>
              </a:rPr>
              <a:t>, bei dir ist es </a:t>
            </a:r>
            <a:r>
              <a:rPr lang="it-IT" dirty="0" err="1">
                <a:latin typeface="Times New Roman" panose="02020603050405020304" pitchFamily="18" charset="0"/>
                <a:cs typeface="Times New Roman" panose="02020603050405020304" pitchFamily="18" charset="0"/>
              </a:rPr>
              <a:t>eng</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Dann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zirp</a:t>
            </a:r>
            <a:r>
              <a:rPr lang="it-IT" dirty="0">
                <a:latin typeface="Times New Roman" panose="02020603050405020304" pitchFamily="18" charset="0"/>
                <a:cs typeface="Times New Roman" panose="02020603050405020304" pitchFamily="18" charset="0"/>
              </a:rPr>
              <a:t> ich </a:t>
            </a:r>
            <a:r>
              <a:rPr lang="it-IT" dirty="0" err="1">
                <a:latin typeface="Times New Roman" panose="02020603050405020304" pitchFamily="18" charset="0"/>
                <a:cs typeface="Times New Roman" panose="02020603050405020304" pitchFamily="18" charset="0"/>
              </a:rPr>
              <a:t>leise</a:t>
            </a:r>
            <a:r>
              <a:rPr lang="it-IT" dirty="0">
                <a:latin typeface="Times New Roman" panose="02020603050405020304" pitchFamily="18" charset="0"/>
                <a:cs typeface="Times New Roman" panose="02020603050405020304" pitchFamily="18" charset="0"/>
              </a:rPr>
              <a:t>, wie es </a:t>
            </a:r>
            <a:r>
              <a:rPr lang="it-IT" dirty="0" err="1">
                <a:latin typeface="Times New Roman" panose="02020603050405020304" pitchFamily="18" charset="0"/>
                <a:cs typeface="Times New Roman" panose="02020603050405020304" pitchFamily="18" charset="0"/>
              </a:rPr>
              <a:t>Heimchen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tun</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Doch</a:t>
            </a:r>
            <a:r>
              <a:rPr lang="it-IT" dirty="0">
                <a:latin typeface="Times New Roman" panose="02020603050405020304" pitchFamily="18" charset="0"/>
                <a:cs typeface="Times New Roman" panose="02020603050405020304" pitchFamily="18" charset="0"/>
              </a:rPr>
              <a:t> wenn die </a:t>
            </a:r>
            <a:r>
              <a:rPr lang="it-IT" dirty="0" err="1">
                <a:latin typeface="Times New Roman" panose="02020603050405020304" pitchFamily="18" charset="0"/>
                <a:cs typeface="Times New Roman" panose="02020603050405020304" pitchFamily="18" charset="0"/>
              </a:rPr>
              <a:t>Nacht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auch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heut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nicht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erhellt</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und </a:t>
            </a:r>
            <a:r>
              <a:rPr lang="it-IT" dirty="0" err="1">
                <a:latin typeface="Times New Roman" panose="02020603050405020304" pitchFamily="18" charset="0"/>
                <a:cs typeface="Times New Roman" panose="02020603050405020304" pitchFamily="18" charset="0"/>
              </a:rPr>
              <a:t>wiederkommt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Wind </a:t>
            </a:r>
            <a:r>
              <a:rPr lang="it-IT" dirty="0" err="1">
                <a:latin typeface="Times New Roman" panose="02020603050405020304" pitchFamily="18" charset="0"/>
                <a:cs typeface="Times New Roman" panose="02020603050405020304" pitchFamily="18" charset="0"/>
              </a:rPr>
              <a:t>im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Wolkenwagen</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«Bei </a:t>
            </a:r>
            <a:r>
              <a:rPr lang="it-IT" dirty="0" err="1">
                <a:latin typeface="Times New Roman" panose="02020603050405020304" pitchFamily="18" charset="0"/>
                <a:cs typeface="Times New Roman" panose="02020603050405020304" pitchFamily="18" charset="0"/>
              </a:rPr>
              <a:t>mir</a:t>
            </a:r>
            <a:r>
              <a:rPr lang="it-IT" dirty="0">
                <a:latin typeface="Times New Roman" panose="02020603050405020304" pitchFamily="18" charset="0"/>
                <a:cs typeface="Times New Roman" panose="02020603050405020304" pitchFamily="18" charset="0"/>
              </a:rPr>
              <a:t> ist </a:t>
            </a:r>
            <a:r>
              <a:rPr lang="it-IT" dirty="0" err="1">
                <a:latin typeface="Times New Roman" panose="02020603050405020304" pitchFamily="18" charset="0"/>
                <a:cs typeface="Times New Roman" panose="02020603050405020304" pitchFamily="18" charset="0"/>
              </a:rPr>
              <a:t>Engelsüß</a:t>
            </a:r>
            <a:r>
              <a:rPr lang="it-IT" dirty="0">
                <a:latin typeface="Times New Roman" panose="02020603050405020304" pitchFamily="18" charset="0"/>
                <a:cs typeface="Times New Roman" panose="02020603050405020304" pitchFamily="18" charset="0"/>
              </a:rPr>
              <a:t> und </a:t>
            </a:r>
            <a:r>
              <a:rPr lang="it-IT" dirty="0" err="1">
                <a:latin typeface="Times New Roman" panose="02020603050405020304" pitchFamily="18" charset="0"/>
                <a:cs typeface="Times New Roman" panose="02020603050405020304" pitchFamily="18" charset="0"/>
              </a:rPr>
              <a:t>roter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Fingerhut</a:t>
            </a:r>
            <a:r>
              <a:rPr lang="it-IT" dirty="0">
                <a:latin typeface="Times New Roman" panose="02020603050405020304" pitchFamily="18" charset="0"/>
                <a:cs typeface="Times New Roman" panose="02020603050405020304" pitchFamily="18" charset="0"/>
              </a:rPr>
              <a:t> bei </a:t>
            </a:r>
            <a:r>
              <a:rPr lang="it-IT" dirty="0" err="1">
                <a:latin typeface="Times New Roman" panose="02020603050405020304" pitchFamily="18" charset="0"/>
                <a:cs typeface="Times New Roman" panose="02020603050405020304" pitchFamily="18" charset="0"/>
              </a:rPr>
              <a:t>mir</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Und </a:t>
            </a:r>
            <a:r>
              <a:rPr lang="it-IT" dirty="0" err="1">
                <a:latin typeface="Times New Roman" panose="02020603050405020304" pitchFamily="18" charset="0"/>
                <a:cs typeface="Times New Roman" panose="02020603050405020304" pitchFamily="18" charset="0"/>
              </a:rPr>
              <a:t>will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ihn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über</a:t>
            </a:r>
            <a:r>
              <a:rPr lang="it-IT" dirty="0">
                <a:latin typeface="Times New Roman" panose="02020603050405020304" pitchFamily="18" charset="0"/>
                <a:cs typeface="Times New Roman" panose="02020603050405020304" pitchFamily="18" charset="0"/>
              </a:rPr>
              <a:t> die </a:t>
            </a:r>
            <a:r>
              <a:rPr lang="it-IT" dirty="0" err="1">
                <a:latin typeface="Times New Roman" panose="02020603050405020304" pitchFamily="18" charset="0"/>
                <a:cs typeface="Times New Roman" panose="02020603050405020304" pitchFamily="18" charset="0"/>
              </a:rPr>
              <a:t>Kastanien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tragen</a:t>
            </a:r>
            <a:r>
              <a:rPr lang="it-IT" dirty="0">
                <a:latin typeface="Times New Roman" panose="02020603050405020304" pitchFamily="18" charset="0"/>
                <a:cs typeface="Times New Roman" panose="02020603050405020304" pitchFamily="18" charset="0"/>
              </a:rPr>
              <a:t> –</a:t>
            </a:r>
          </a:p>
          <a:p>
            <a:r>
              <a:rPr lang="it-IT" dirty="0" err="1">
                <a:latin typeface="Times New Roman" panose="02020603050405020304" pitchFamily="18" charset="0"/>
                <a:cs typeface="Times New Roman" panose="02020603050405020304" pitchFamily="18" charset="0"/>
              </a:rPr>
              <a:t>dann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halt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dann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halt</a:t>
            </a:r>
            <a:r>
              <a:rPr lang="it-IT" dirty="0">
                <a:latin typeface="Times New Roman" panose="02020603050405020304" pitchFamily="18" charset="0"/>
                <a:cs typeface="Times New Roman" panose="02020603050405020304" pitchFamily="18" charset="0"/>
              </a:rPr>
              <a:t> ich </a:t>
            </a:r>
            <a:r>
              <a:rPr lang="it-IT" dirty="0" err="1">
                <a:latin typeface="Times New Roman" panose="02020603050405020304" pitchFamily="18" charset="0"/>
                <a:cs typeface="Times New Roman" panose="02020603050405020304" pitchFamily="18" charset="0"/>
              </a:rPr>
              <a:t>ihn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nicht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hier</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Erst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jenseits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Kastanien</a:t>
            </a:r>
            <a:r>
              <a:rPr lang="it-IT" dirty="0">
                <a:latin typeface="Times New Roman" panose="02020603050405020304" pitchFamily="18" charset="0"/>
                <a:cs typeface="Times New Roman" panose="02020603050405020304" pitchFamily="18" charset="0"/>
              </a:rPr>
              <a:t> ist die </a:t>
            </a:r>
            <a:r>
              <a:rPr lang="it-IT" dirty="0" err="1">
                <a:latin typeface="Times New Roman" panose="02020603050405020304" pitchFamily="18" charset="0"/>
                <a:cs typeface="Times New Roman" panose="02020603050405020304" pitchFamily="18" charset="0"/>
              </a:rPr>
              <a:t>Welt</a:t>
            </a:r>
            <a:r>
              <a:rPr lang="it-IT" dirty="0">
                <a:latin typeface="Times New Roman" panose="02020603050405020304" pitchFamily="18" charset="0"/>
                <a:cs typeface="Times New Roman" panose="02020603050405020304" pitchFamily="18" charset="0"/>
              </a:rPr>
              <a:t>.</a:t>
            </a:r>
          </a:p>
        </p:txBody>
      </p:sp>
      <p:sp>
        <p:nvSpPr>
          <p:cNvPr id="5" name="CasellaDiTesto 4">
            <a:extLst>
              <a:ext uri="{FF2B5EF4-FFF2-40B4-BE49-F238E27FC236}">
                <a16:creationId xmlns:a16="http://schemas.microsoft.com/office/drawing/2014/main" id="{01820849-80CB-435A-8855-10A3AED986CA}"/>
              </a:ext>
            </a:extLst>
          </p:cNvPr>
          <p:cNvSpPr txBox="1"/>
          <p:nvPr/>
        </p:nvSpPr>
        <p:spPr>
          <a:xfrm>
            <a:off x="1297459" y="259492"/>
            <a:ext cx="889987" cy="369332"/>
          </a:xfrm>
          <a:prstGeom prst="rect">
            <a:avLst/>
          </a:prstGeom>
          <a:noFill/>
        </p:spPr>
        <p:txBody>
          <a:bodyPr wrap="none" rtlCol="0">
            <a:spAutoFit/>
          </a:bodyPr>
          <a:lstStyle/>
          <a:p>
            <a:r>
              <a:rPr lang="it-IT" i="1" dirty="0" err="1">
                <a:latin typeface="Times New Roman" panose="02020603050405020304" pitchFamily="18" charset="0"/>
                <a:cs typeface="Times New Roman" panose="02020603050405020304" pitchFamily="18" charset="0"/>
              </a:rPr>
              <a:t>Drüben</a:t>
            </a:r>
            <a:endParaRPr lang="it-IT" i="1" dirty="0">
              <a:latin typeface="Times New Roman" panose="02020603050405020304" pitchFamily="18" charset="0"/>
              <a:cs typeface="Times New Roman" panose="02020603050405020304" pitchFamily="18" charset="0"/>
            </a:endParaRPr>
          </a:p>
        </p:txBody>
      </p:sp>
      <p:sp>
        <p:nvSpPr>
          <p:cNvPr id="6" name="CasellaDiTesto 5">
            <a:extLst>
              <a:ext uri="{FF2B5EF4-FFF2-40B4-BE49-F238E27FC236}">
                <a16:creationId xmlns:a16="http://schemas.microsoft.com/office/drawing/2014/main" id="{2EDA4DBC-2A6B-512D-29B9-8CEF42F9D99E}"/>
              </a:ext>
            </a:extLst>
          </p:cNvPr>
          <p:cNvSpPr txBox="1"/>
          <p:nvPr/>
        </p:nvSpPr>
        <p:spPr>
          <a:xfrm>
            <a:off x="5450142" y="574476"/>
            <a:ext cx="4910319" cy="6186309"/>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Appena al di là dei castagni c’è il mondo.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Da lì giunge di notte un vento in carro di nuvole</a:t>
            </a:r>
          </a:p>
          <a:p>
            <a:r>
              <a:rPr lang="it-IT" dirty="0">
                <a:latin typeface="Times New Roman" panose="02020603050405020304" pitchFamily="18" charset="0"/>
                <a:cs typeface="Times New Roman" panose="02020603050405020304" pitchFamily="18" charset="0"/>
              </a:rPr>
              <a:t>e qualcuno si alza qui…</a:t>
            </a:r>
          </a:p>
          <a:p>
            <a:r>
              <a:rPr lang="it-IT" dirty="0">
                <a:latin typeface="Times New Roman" panose="02020603050405020304" pitchFamily="18" charset="0"/>
                <a:cs typeface="Times New Roman" panose="02020603050405020304" pitchFamily="18" charset="0"/>
              </a:rPr>
              <a:t>Vuole portar costui oltre i castagni:</a:t>
            </a:r>
          </a:p>
          <a:p>
            <a:r>
              <a:rPr lang="it-IT" dirty="0">
                <a:latin typeface="Times New Roman" panose="02020603050405020304" pitchFamily="18" charset="0"/>
                <a:cs typeface="Times New Roman" panose="02020603050405020304" pitchFamily="18" charset="0"/>
              </a:rPr>
              <a:t>«Da me c’è felce dolce e digitale purpurea da me!</a:t>
            </a:r>
          </a:p>
          <a:p>
            <a:r>
              <a:rPr lang="it-IT" dirty="0">
                <a:latin typeface="Times New Roman" panose="02020603050405020304" pitchFamily="18" charset="0"/>
                <a:cs typeface="Times New Roman" panose="02020603050405020304" pitchFamily="18" charset="0"/>
              </a:rPr>
              <a:t>Appena al di là dei castagni c’è il mondo…»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Allora frinisco adagio come fanno i grilli,</a:t>
            </a:r>
          </a:p>
          <a:p>
            <a:r>
              <a:rPr lang="it-IT" dirty="0">
                <a:latin typeface="Times New Roman" panose="02020603050405020304" pitchFamily="18" charset="0"/>
                <a:cs typeface="Times New Roman" panose="02020603050405020304" pitchFamily="18" charset="0"/>
              </a:rPr>
              <a:t>allora lo trattengo, e deve rinunciare:</a:t>
            </a:r>
          </a:p>
          <a:p>
            <a:r>
              <a:rPr lang="it-IT" dirty="0">
                <a:latin typeface="Times New Roman" panose="02020603050405020304" pitchFamily="18" charset="0"/>
                <a:cs typeface="Times New Roman" panose="02020603050405020304" pitchFamily="18" charset="0"/>
              </a:rPr>
              <a:t>il mio richiamo gli blocca le giunture!</a:t>
            </a:r>
          </a:p>
          <a:p>
            <a:r>
              <a:rPr lang="it-IT" dirty="0">
                <a:latin typeface="Times New Roman" panose="02020603050405020304" pitchFamily="18" charset="0"/>
                <a:cs typeface="Times New Roman" panose="02020603050405020304" pitchFamily="18" charset="0"/>
              </a:rPr>
              <a:t>Il vento molte notti odo tornare:</a:t>
            </a:r>
          </a:p>
          <a:p>
            <a:r>
              <a:rPr lang="it-IT" dirty="0">
                <a:latin typeface="Times New Roman" panose="02020603050405020304" pitchFamily="18" charset="0"/>
                <a:cs typeface="Times New Roman" panose="02020603050405020304" pitchFamily="18" charset="0"/>
              </a:rPr>
              <a:t>«Da me sfavilla lontananza, da te è stretto…»</a:t>
            </a:r>
          </a:p>
          <a:p>
            <a:r>
              <a:rPr lang="it-IT" dirty="0">
                <a:latin typeface="Times New Roman" panose="02020603050405020304" pitchFamily="18" charset="0"/>
                <a:cs typeface="Times New Roman" panose="02020603050405020304" pitchFamily="18" charset="0"/>
              </a:rPr>
              <a:t>Allora frinisco adagio come fanno i grilli.</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Ma se la notte neanche oggi si schiara</a:t>
            </a:r>
          </a:p>
          <a:p>
            <a:r>
              <a:rPr lang="it-IT" dirty="0">
                <a:latin typeface="Times New Roman" panose="02020603050405020304" pitchFamily="18" charset="0"/>
                <a:cs typeface="Times New Roman" panose="02020603050405020304" pitchFamily="18" charset="0"/>
              </a:rPr>
              <a:t>e torna il vento nel carro di nuvole:</a:t>
            </a:r>
          </a:p>
          <a:p>
            <a:r>
              <a:rPr lang="it-IT" dirty="0">
                <a:latin typeface="Times New Roman" panose="02020603050405020304" pitchFamily="18" charset="0"/>
                <a:cs typeface="Times New Roman" panose="02020603050405020304" pitchFamily="18" charset="0"/>
              </a:rPr>
              <a:t>«Da me c’è felce dolce e digitale purpurea da me!»</a:t>
            </a:r>
          </a:p>
          <a:p>
            <a:r>
              <a:rPr lang="it-IT" dirty="0">
                <a:latin typeface="Times New Roman" panose="02020603050405020304" pitchFamily="18" charset="0"/>
                <a:cs typeface="Times New Roman" panose="02020603050405020304" pitchFamily="18" charset="0"/>
              </a:rPr>
              <a:t>e vuole portare lui oltre i castagni –</a:t>
            </a:r>
          </a:p>
          <a:p>
            <a:r>
              <a:rPr lang="it-IT" dirty="0">
                <a:latin typeface="Times New Roman" panose="02020603050405020304" pitchFamily="18" charset="0"/>
                <a:cs typeface="Times New Roman" panose="02020603050405020304" pitchFamily="18" charset="0"/>
              </a:rPr>
              <a:t>allora non lo trattengo, non lo trattengo qui…</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Appena al di là dei castagni c’è il mondo.</a:t>
            </a:r>
          </a:p>
        </p:txBody>
      </p:sp>
      <p:sp>
        <p:nvSpPr>
          <p:cNvPr id="7" name="CasellaDiTesto 6">
            <a:extLst>
              <a:ext uri="{FF2B5EF4-FFF2-40B4-BE49-F238E27FC236}">
                <a16:creationId xmlns:a16="http://schemas.microsoft.com/office/drawing/2014/main" id="{1B72CE33-E4AE-350B-9614-9ADE298BA3EA}"/>
              </a:ext>
            </a:extLst>
          </p:cNvPr>
          <p:cNvSpPr txBox="1"/>
          <p:nvPr/>
        </p:nvSpPr>
        <p:spPr>
          <a:xfrm>
            <a:off x="6746789" y="160638"/>
            <a:ext cx="929742" cy="369332"/>
          </a:xfrm>
          <a:prstGeom prst="rect">
            <a:avLst/>
          </a:prstGeom>
          <a:noFill/>
        </p:spPr>
        <p:txBody>
          <a:bodyPr wrap="none" rtlCol="0">
            <a:spAutoFit/>
          </a:bodyPr>
          <a:lstStyle/>
          <a:p>
            <a:r>
              <a:rPr lang="it-IT" i="1" dirty="0">
                <a:latin typeface="Times New Roman" panose="02020603050405020304" pitchFamily="18" charset="0"/>
                <a:cs typeface="Times New Roman" panose="02020603050405020304" pitchFamily="18" charset="0"/>
              </a:rPr>
              <a:t>Là oltre</a:t>
            </a:r>
          </a:p>
        </p:txBody>
      </p:sp>
      <p:sp>
        <p:nvSpPr>
          <p:cNvPr id="8" name="CasellaDiTesto 7">
            <a:extLst>
              <a:ext uri="{FF2B5EF4-FFF2-40B4-BE49-F238E27FC236}">
                <a16:creationId xmlns:a16="http://schemas.microsoft.com/office/drawing/2014/main" id="{E86A1655-895A-61E6-126E-6B2975E34520}"/>
              </a:ext>
            </a:extLst>
          </p:cNvPr>
          <p:cNvSpPr txBox="1"/>
          <p:nvPr/>
        </p:nvSpPr>
        <p:spPr>
          <a:xfrm>
            <a:off x="3286897" y="160638"/>
            <a:ext cx="2480166"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Sottotitolo a matita, </a:t>
            </a:r>
            <a:r>
              <a:rPr lang="it-IT" i="1" dirty="0">
                <a:latin typeface="Times New Roman" panose="02020603050405020304" pitchFamily="18" charset="0"/>
                <a:cs typeface="Times New Roman" panose="02020603050405020304" pitchFamily="18" charset="0"/>
              </a:rPr>
              <a:t>Lied</a:t>
            </a:r>
          </a:p>
        </p:txBody>
      </p:sp>
    </p:spTree>
    <p:extLst>
      <p:ext uri="{BB962C8B-B14F-4D97-AF65-F5344CB8AC3E}">
        <p14:creationId xmlns:p14="http://schemas.microsoft.com/office/powerpoint/2010/main" val="3651621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9251C8FF-48AE-F53D-5624-505007A5A14C}"/>
              </a:ext>
            </a:extLst>
          </p:cNvPr>
          <p:cNvSpPr txBox="1"/>
          <p:nvPr/>
        </p:nvSpPr>
        <p:spPr>
          <a:xfrm>
            <a:off x="169870" y="971638"/>
            <a:ext cx="6182077" cy="2862322"/>
          </a:xfrm>
          <a:prstGeom prst="rect">
            <a:avLst/>
          </a:prstGeom>
          <a:noFill/>
        </p:spPr>
        <p:txBody>
          <a:bodyPr wrap="none" rtlCol="0">
            <a:spAutoFit/>
          </a:bodyPr>
          <a:lstStyle/>
          <a:p>
            <a:r>
              <a:rPr lang="it-IT" sz="1500" dirty="0" err="1">
                <a:latin typeface="Times New Roman" panose="02020603050405020304" pitchFamily="18" charset="0"/>
                <a:cs typeface="Times New Roman" panose="02020603050405020304" pitchFamily="18" charset="0"/>
              </a:rPr>
              <a:t>Ein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Kranz</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ward</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gewunden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aus</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schwärzlichem</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Laub</a:t>
            </a:r>
            <a:r>
              <a:rPr lang="it-IT" sz="1500" dirty="0">
                <a:latin typeface="Times New Roman" panose="02020603050405020304" pitchFamily="18" charset="0"/>
                <a:cs typeface="Times New Roman" panose="02020603050405020304" pitchFamily="18" charset="0"/>
              </a:rPr>
              <a:t> in </a:t>
            </a:r>
            <a:r>
              <a:rPr lang="it-IT" sz="1500" dirty="0" err="1">
                <a:latin typeface="Times New Roman" panose="02020603050405020304" pitchFamily="18" charset="0"/>
                <a:cs typeface="Times New Roman" panose="02020603050405020304" pitchFamily="18" charset="0"/>
              </a:rPr>
              <a:t>der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Gegend</a:t>
            </a:r>
            <a:r>
              <a:rPr lang="it-IT" sz="1500" dirty="0">
                <a:latin typeface="Times New Roman" panose="02020603050405020304" pitchFamily="18" charset="0"/>
                <a:cs typeface="Times New Roman" panose="02020603050405020304" pitchFamily="18" charset="0"/>
              </a:rPr>
              <a:t> von </a:t>
            </a:r>
            <a:r>
              <a:rPr lang="it-IT" sz="1500" dirty="0" err="1">
                <a:latin typeface="Times New Roman" panose="02020603050405020304" pitchFamily="18" charset="0"/>
                <a:cs typeface="Times New Roman" panose="02020603050405020304" pitchFamily="18" charset="0"/>
              </a:rPr>
              <a:t>Akra</a:t>
            </a:r>
            <a:r>
              <a:rPr lang="it-IT" sz="1500" dirty="0">
                <a:latin typeface="Times New Roman" panose="02020603050405020304" pitchFamily="18" charset="0"/>
                <a:cs typeface="Times New Roman" panose="02020603050405020304" pitchFamily="18" charset="0"/>
              </a:rPr>
              <a:t>: </a:t>
            </a:r>
          </a:p>
          <a:p>
            <a:r>
              <a:rPr lang="it-IT" sz="1500" dirty="0" err="1">
                <a:latin typeface="Times New Roman" panose="02020603050405020304" pitchFamily="18" charset="0"/>
                <a:cs typeface="Times New Roman" panose="02020603050405020304" pitchFamily="18" charset="0"/>
              </a:rPr>
              <a:t>dort</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riß</a:t>
            </a:r>
            <a:r>
              <a:rPr lang="it-IT" sz="1500" dirty="0">
                <a:latin typeface="Times New Roman" panose="02020603050405020304" pitchFamily="18" charset="0"/>
                <a:cs typeface="Times New Roman" panose="02020603050405020304" pitchFamily="18" charset="0"/>
              </a:rPr>
              <a:t> ich </a:t>
            </a:r>
            <a:r>
              <a:rPr lang="it-IT" sz="1500" dirty="0" err="1">
                <a:latin typeface="Times New Roman" panose="02020603050405020304" pitchFamily="18" charset="0"/>
                <a:cs typeface="Times New Roman" panose="02020603050405020304" pitchFamily="18" charset="0"/>
              </a:rPr>
              <a:t>den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Rappen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herum</a:t>
            </a:r>
            <a:r>
              <a:rPr lang="it-IT" sz="1500" dirty="0">
                <a:latin typeface="Times New Roman" panose="02020603050405020304" pitchFamily="18" charset="0"/>
                <a:cs typeface="Times New Roman" panose="02020603050405020304" pitchFamily="18" charset="0"/>
              </a:rPr>
              <a:t> und </a:t>
            </a:r>
            <a:r>
              <a:rPr lang="it-IT" sz="1500" dirty="0" err="1">
                <a:latin typeface="Times New Roman" panose="02020603050405020304" pitchFamily="18" charset="0"/>
                <a:cs typeface="Times New Roman" panose="02020603050405020304" pitchFamily="18" charset="0"/>
              </a:rPr>
              <a:t>stach</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nach</a:t>
            </a:r>
            <a:r>
              <a:rPr lang="it-IT" sz="1500" dirty="0">
                <a:latin typeface="Times New Roman" panose="02020603050405020304" pitchFamily="18" charset="0"/>
                <a:cs typeface="Times New Roman" panose="02020603050405020304" pitchFamily="18" charset="0"/>
              </a:rPr>
              <a:t> dem </a:t>
            </a:r>
            <a:r>
              <a:rPr lang="it-IT" sz="1500" dirty="0" err="1">
                <a:latin typeface="Times New Roman" panose="02020603050405020304" pitchFamily="18" charset="0"/>
                <a:cs typeface="Times New Roman" panose="02020603050405020304" pitchFamily="18" charset="0"/>
              </a:rPr>
              <a:t>Tod</a:t>
            </a:r>
            <a:r>
              <a:rPr lang="it-IT" sz="1500" dirty="0">
                <a:latin typeface="Times New Roman" panose="02020603050405020304" pitchFamily="18" charset="0"/>
                <a:cs typeface="Times New Roman" panose="02020603050405020304" pitchFamily="18" charset="0"/>
              </a:rPr>
              <a:t> mit dem Degen. </a:t>
            </a:r>
          </a:p>
          <a:p>
            <a:r>
              <a:rPr lang="it-IT" sz="1500" dirty="0" err="1">
                <a:latin typeface="Times New Roman" panose="02020603050405020304" pitchFamily="18" charset="0"/>
                <a:cs typeface="Times New Roman" panose="02020603050405020304" pitchFamily="18" charset="0"/>
              </a:rPr>
              <a:t>Auch</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trank</a:t>
            </a:r>
            <a:r>
              <a:rPr lang="it-IT" sz="1500" dirty="0">
                <a:latin typeface="Times New Roman" panose="02020603050405020304" pitchFamily="18" charset="0"/>
                <a:cs typeface="Times New Roman" panose="02020603050405020304" pitchFamily="18" charset="0"/>
              </a:rPr>
              <a:t> ich </a:t>
            </a:r>
            <a:r>
              <a:rPr lang="it-IT" sz="1500" dirty="0" err="1">
                <a:latin typeface="Times New Roman" panose="02020603050405020304" pitchFamily="18" charset="0"/>
                <a:cs typeface="Times New Roman" panose="02020603050405020304" pitchFamily="18" charset="0"/>
              </a:rPr>
              <a:t>aus</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hölzernen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Schalen</a:t>
            </a:r>
            <a:r>
              <a:rPr lang="it-IT" sz="1500" dirty="0">
                <a:latin typeface="Times New Roman" panose="02020603050405020304" pitchFamily="18" charset="0"/>
                <a:cs typeface="Times New Roman" panose="02020603050405020304" pitchFamily="18" charset="0"/>
              </a:rPr>
              <a:t> die </a:t>
            </a:r>
            <a:r>
              <a:rPr lang="it-IT" sz="1500" dirty="0" err="1">
                <a:latin typeface="Times New Roman" panose="02020603050405020304" pitchFamily="18" charset="0"/>
                <a:cs typeface="Times New Roman" panose="02020603050405020304" pitchFamily="18" charset="0"/>
              </a:rPr>
              <a:t>Asche</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Brunnen</a:t>
            </a:r>
            <a:r>
              <a:rPr lang="it-IT" sz="1500" dirty="0">
                <a:latin typeface="Times New Roman" panose="02020603050405020304" pitchFamily="18" charset="0"/>
                <a:cs typeface="Times New Roman" panose="02020603050405020304" pitchFamily="18" charset="0"/>
              </a:rPr>
              <a:t> von </a:t>
            </a:r>
            <a:r>
              <a:rPr lang="it-IT" sz="1500" dirty="0" err="1">
                <a:latin typeface="Times New Roman" panose="02020603050405020304" pitchFamily="18" charset="0"/>
                <a:cs typeface="Times New Roman" panose="02020603050405020304" pitchFamily="18" charset="0"/>
              </a:rPr>
              <a:t>Akra</a:t>
            </a:r>
            <a:r>
              <a:rPr lang="it-IT" sz="1500" dirty="0">
                <a:latin typeface="Times New Roman" panose="02020603050405020304" pitchFamily="18" charset="0"/>
                <a:cs typeface="Times New Roman" panose="02020603050405020304" pitchFamily="18" charset="0"/>
              </a:rPr>
              <a:t> </a:t>
            </a:r>
          </a:p>
          <a:p>
            <a:r>
              <a:rPr lang="it-IT" sz="1500" dirty="0">
                <a:latin typeface="Times New Roman" panose="02020603050405020304" pitchFamily="18" charset="0"/>
                <a:cs typeface="Times New Roman" panose="02020603050405020304" pitchFamily="18" charset="0"/>
              </a:rPr>
              <a:t>und </a:t>
            </a:r>
            <a:r>
              <a:rPr lang="it-IT" sz="1500" dirty="0" err="1">
                <a:latin typeface="Times New Roman" panose="02020603050405020304" pitchFamily="18" charset="0"/>
                <a:cs typeface="Times New Roman" panose="02020603050405020304" pitchFamily="18" charset="0"/>
              </a:rPr>
              <a:t>zog</a:t>
            </a:r>
            <a:r>
              <a:rPr lang="it-IT" sz="1500" dirty="0">
                <a:latin typeface="Times New Roman" panose="02020603050405020304" pitchFamily="18" charset="0"/>
                <a:cs typeface="Times New Roman" panose="02020603050405020304" pitchFamily="18" charset="0"/>
              </a:rPr>
              <a:t> mit </a:t>
            </a:r>
            <a:r>
              <a:rPr lang="it-IT" sz="1500" dirty="0" err="1">
                <a:latin typeface="Times New Roman" panose="02020603050405020304" pitchFamily="18" charset="0"/>
                <a:cs typeface="Times New Roman" panose="02020603050405020304" pitchFamily="18" charset="0"/>
              </a:rPr>
              <a:t>gefälltem</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Visier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den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Trümmern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Himmel</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entgegen</a:t>
            </a:r>
            <a:r>
              <a:rPr lang="it-IT" sz="1500" dirty="0">
                <a:latin typeface="Times New Roman" panose="02020603050405020304" pitchFamily="18" charset="0"/>
                <a:cs typeface="Times New Roman" panose="02020603050405020304" pitchFamily="18" charset="0"/>
              </a:rPr>
              <a:t>. </a:t>
            </a:r>
          </a:p>
          <a:p>
            <a:r>
              <a:rPr lang="it-IT" sz="1500" dirty="0" err="1">
                <a:latin typeface="Times New Roman" panose="02020603050405020304" pitchFamily="18" charset="0"/>
                <a:cs typeface="Times New Roman" panose="02020603050405020304" pitchFamily="18" charset="0"/>
              </a:rPr>
              <a:t>Denn</a:t>
            </a:r>
            <a:r>
              <a:rPr lang="it-IT" sz="1500" dirty="0">
                <a:latin typeface="Times New Roman" panose="02020603050405020304" pitchFamily="18" charset="0"/>
                <a:cs typeface="Times New Roman" panose="02020603050405020304" pitchFamily="18" charset="0"/>
              </a:rPr>
              <a:t> tot </a:t>
            </a:r>
            <a:r>
              <a:rPr lang="it-IT" sz="1500" dirty="0" err="1">
                <a:latin typeface="Times New Roman" panose="02020603050405020304" pitchFamily="18" charset="0"/>
                <a:cs typeface="Times New Roman" panose="02020603050405020304" pitchFamily="18" charset="0"/>
              </a:rPr>
              <a:t>sind</a:t>
            </a:r>
            <a:r>
              <a:rPr lang="it-IT" sz="1500" dirty="0">
                <a:latin typeface="Times New Roman" panose="02020603050405020304" pitchFamily="18" charset="0"/>
                <a:cs typeface="Times New Roman" panose="02020603050405020304" pitchFamily="18" charset="0"/>
              </a:rPr>
              <a:t> die Engel und blind </a:t>
            </a:r>
            <a:r>
              <a:rPr lang="it-IT" sz="1500" dirty="0" err="1">
                <a:latin typeface="Times New Roman" panose="02020603050405020304" pitchFamily="18" charset="0"/>
                <a:cs typeface="Times New Roman" panose="02020603050405020304" pitchFamily="18" charset="0"/>
              </a:rPr>
              <a:t>ward</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Herr</a:t>
            </a:r>
            <a:r>
              <a:rPr lang="it-IT" sz="1500" dirty="0">
                <a:latin typeface="Times New Roman" panose="02020603050405020304" pitchFamily="18" charset="0"/>
                <a:cs typeface="Times New Roman" panose="02020603050405020304" pitchFamily="18" charset="0"/>
              </a:rPr>
              <a:t> in </a:t>
            </a:r>
            <a:r>
              <a:rPr lang="it-IT" sz="1500" dirty="0" err="1">
                <a:latin typeface="Times New Roman" panose="02020603050405020304" pitchFamily="18" charset="0"/>
                <a:cs typeface="Times New Roman" panose="02020603050405020304" pitchFamily="18" charset="0"/>
              </a:rPr>
              <a:t>der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Gegend</a:t>
            </a:r>
            <a:r>
              <a:rPr lang="it-IT" sz="1500" dirty="0">
                <a:latin typeface="Times New Roman" panose="02020603050405020304" pitchFamily="18" charset="0"/>
                <a:cs typeface="Times New Roman" panose="02020603050405020304" pitchFamily="18" charset="0"/>
              </a:rPr>
              <a:t> von </a:t>
            </a:r>
            <a:r>
              <a:rPr lang="it-IT" sz="1500" dirty="0" err="1">
                <a:latin typeface="Times New Roman" panose="02020603050405020304" pitchFamily="18" charset="0"/>
                <a:cs typeface="Times New Roman" panose="02020603050405020304" pitchFamily="18" charset="0"/>
              </a:rPr>
              <a:t>Akra</a:t>
            </a:r>
            <a:r>
              <a:rPr lang="it-IT" sz="1500" dirty="0">
                <a:latin typeface="Times New Roman" panose="02020603050405020304" pitchFamily="18" charset="0"/>
                <a:cs typeface="Times New Roman" panose="02020603050405020304" pitchFamily="18" charset="0"/>
              </a:rPr>
              <a:t>, </a:t>
            </a:r>
          </a:p>
          <a:p>
            <a:r>
              <a:rPr lang="it-IT" sz="1500" dirty="0">
                <a:latin typeface="Times New Roman" panose="02020603050405020304" pitchFamily="18" charset="0"/>
                <a:cs typeface="Times New Roman" panose="02020603050405020304" pitchFamily="18" charset="0"/>
              </a:rPr>
              <a:t>und </a:t>
            </a:r>
            <a:r>
              <a:rPr lang="it-IT" sz="1500" dirty="0" err="1">
                <a:latin typeface="Times New Roman" panose="02020603050405020304" pitchFamily="18" charset="0"/>
                <a:cs typeface="Times New Roman" panose="02020603050405020304" pitchFamily="18" charset="0"/>
              </a:rPr>
              <a:t>keiner</a:t>
            </a:r>
            <a:r>
              <a:rPr lang="it-IT" sz="1500" dirty="0">
                <a:latin typeface="Times New Roman" panose="02020603050405020304" pitchFamily="18" charset="0"/>
                <a:cs typeface="Times New Roman" panose="02020603050405020304" pitchFamily="18" charset="0"/>
              </a:rPr>
              <a:t> ist, </a:t>
            </a:r>
            <a:r>
              <a:rPr lang="it-IT" sz="1500" dirty="0" err="1">
                <a:latin typeface="Times New Roman" panose="02020603050405020304" pitchFamily="18" charset="0"/>
                <a:cs typeface="Times New Roman" panose="02020603050405020304" pitchFamily="18" charset="0"/>
              </a:rPr>
              <a:t>der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mir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betreue</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im</a:t>
            </a:r>
            <a:r>
              <a:rPr lang="it-IT" sz="1500" dirty="0">
                <a:latin typeface="Times New Roman" panose="02020603050405020304" pitchFamily="18" charset="0"/>
                <a:cs typeface="Times New Roman" panose="02020603050405020304" pitchFamily="18" charset="0"/>
              </a:rPr>
              <a:t> Schlaf die zur </a:t>
            </a:r>
            <a:r>
              <a:rPr lang="it-IT" sz="1500" dirty="0" err="1">
                <a:latin typeface="Times New Roman" panose="02020603050405020304" pitchFamily="18" charset="0"/>
                <a:cs typeface="Times New Roman" panose="02020603050405020304" pitchFamily="18" charset="0"/>
              </a:rPr>
              <a:t>Ruhe</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hier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gingen</a:t>
            </a:r>
            <a:r>
              <a:rPr lang="it-IT" sz="1500" dirty="0">
                <a:latin typeface="Times New Roman" panose="02020603050405020304" pitchFamily="18" charset="0"/>
                <a:cs typeface="Times New Roman" panose="02020603050405020304" pitchFamily="18" charset="0"/>
              </a:rPr>
              <a:t>. </a:t>
            </a:r>
          </a:p>
          <a:p>
            <a:r>
              <a:rPr lang="it-IT" sz="1500" dirty="0" err="1">
                <a:latin typeface="Times New Roman" panose="02020603050405020304" pitchFamily="18" charset="0"/>
                <a:cs typeface="Times New Roman" panose="02020603050405020304" pitchFamily="18" charset="0"/>
              </a:rPr>
              <a:t>Zuschanden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gehaun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ward</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Mond</a:t>
            </a:r>
            <a:r>
              <a:rPr lang="it-IT" sz="1500" dirty="0">
                <a:latin typeface="Times New Roman" panose="02020603050405020304" pitchFamily="18" charset="0"/>
                <a:cs typeface="Times New Roman" panose="02020603050405020304" pitchFamily="18" charset="0"/>
              </a:rPr>
              <a:t>, das </a:t>
            </a:r>
            <a:r>
              <a:rPr lang="it-IT" sz="1500" dirty="0" err="1">
                <a:latin typeface="Times New Roman" panose="02020603050405020304" pitchFamily="18" charset="0"/>
                <a:cs typeface="Times New Roman" panose="02020603050405020304" pitchFamily="18" charset="0"/>
              </a:rPr>
              <a:t>Blümlein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Gegend</a:t>
            </a:r>
            <a:r>
              <a:rPr lang="it-IT" sz="1500" dirty="0">
                <a:latin typeface="Times New Roman" panose="02020603050405020304" pitchFamily="18" charset="0"/>
                <a:cs typeface="Times New Roman" panose="02020603050405020304" pitchFamily="18" charset="0"/>
              </a:rPr>
              <a:t> von </a:t>
            </a:r>
            <a:r>
              <a:rPr lang="it-IT" sz="1500" dirty="0" err="1">
                <a:latin typeface="Times New Roman" panose="02020603050405020304" pitchFamily="18" charset="0"/>
                <a:cs typeface="Times New Roman" panose="02020603050405020304" pitchFamily="18" charset="0"/>
              </a:rPr>
              <a:t>Akra</a:t>
            </a:r>
            <a:r>
              <a:rPr lang="it-IT" sz="1500" dirty="0">
                <a:latin typeface="Times New Roman" panose="02020603050405020304" pitchFamily="18" charset="0"/>
                <a:cs typeface="Times New Roman" panose="02020603050405020304" pitchFamily="18" charset="0"/>
              </a:rPr>
              <a:t>: </a:t>
            </a:r>
          </a:p>
          <a:p>
            <a:r>
              <a:rPr lang="it-IT" sz="1500" dirty="0">
                <a:latin typeface="Times New Roman" panose="02020603050405020304" pitchFamily="18" charset="0"/>
                <a:cs typeface="Times New Roman" panose="02020603050405020304" pitchFamily="18" charset="0"/>
              </a:rPr>
              <a:t>so </a:t>
            </a:r>
            <a:r>
              <a:rPr lang="it-IT" sz="1500" dirty="0" err="1">
                <a:latin typeface="Times New Roman" panose="02020603050405020304" pitchFamily="18" charset="0"/>
                <a:cs typeface="Times New Roman" panose="02020603050405020304" pitchFamily="18" charset="0"/>
              </a:rPr>
              <a:t>blühn</a:t>
            </a:r>
            <a:r>
              <a:rPr lang="it-IT" sz="1500" dirty="0">
                <a:latin typeface="Times New Roman" panose="02020603050405020304" pitchFamily="18" charset="0"/>
                <a:cs typeface="Times New Roman" panose="02020603050405020304" pitchFamily="18" charset="0"/>
              </a:rPr>
              <a:t>, die </a:t>
            </a:r>
            <a:r>
              <a:rPr lang="it-IT" sz="1500" dirty="0" err="1">
                <a:latin typeface="Times New Roman" panose="02020603050405020304" pitchFamily="18" charset="0"/>
                <a:cs typeface="Times New Roman" panose="02020603050405020304" pitchFamily="18" charset="0"/>
              </a:rPr>
              <a:t>den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Dornen</a:t>
            </a:r>
            <a:r>
              <a:rPr lang="it-IT" sz="1500" dirty="0">
                <a:latin typeface="Times New Roman" panose="02020603050405020304" pitchFamily="18" charset="0"/>
                <a:cs typeface="Times New Roman" panose="02020603050405020304" pitchFamily="18" charset="0"/>
              </a:rPr>
              <a:t> es </a:t>
            </a:r>
            <a:r>
              <a:rPr lang="it-IT" sz="1500" dirty="0" err="1">
                <a:latin typeface="Times New Roman" panose="02020603050405020304" pitchFamily="18" charset="0"/>
                <a:cs typeface="Times New Roman" panose="02020603050405020304" pitchFamily="18" charset="0"/>
              </a:rPr>
              <a:t>gleichtun</a:t>
            </a:r>
            <a:r>
              <a:rPr lang="it-IT" sz="1500" dirty="0">
                <a:latin typeface="Times New Roman" panose="02020603050405020304" pitchFamily="18" charset="0"/>
                <a:cs typeface="Times New Roman" panose="02020603050405020304" pitchFamily="18" charset="0"/>
              </a:rPr>
              <a:t>, die </a:t>
            </a:r>
            <a:r>
              <a:rPr lang="it-IT" sz="1500" dirty="0" err="1">
                <a:latin typeface="Times New Roman" panose="02020603050405020304" pitchFamily="18" charset="0"/>
                <a:cs typeface="Times New Roman" panose="02020603050405020304" pitchFamily="18" charset="0"/>
              </a:rPr>
              <a:t>Hände</a:t>
            </a:r>
            <a:r>
              <a:rPr lang="it-IT" sz="1500" dirty="0">
                <a:latin typeface="Times New Roman" panose="02020603050405020304" pitchFamily="18" charset="0"/>
                <a:cs typeface="Times New Roman" panose="02020603050405020304" pitchFamily="18" charset="0"/>
              </a:rPr>
              <a:t> mit </a:t>
            </a:r>
            <a:r>
              <a:rPr lang="it-IT" sz="1500" dirty="0" err="1">
                <a:latin typeface="Times New Roman" panose="02020603050405020304" pitchFamily="18" charset="0"/>
                <a:cs typeface="Times New Roman" panose="02020603050405020304" pitchFamily="18" charset="0"/>
              </a:rPr>
              <a:t>rostigen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Ringen</a:t>
            </a:r>
            <a:r>
              <a:rPr lang="it-IT" sz="1500" dirty="0">
                <a:latin typeface="Times New Roman" panose="02020603050405020304" pitchFamily="18" charset="0"/>
                <a:cs typeface="Times New Roman" panose="02020603050405020304" pitchFamily="18" charset="0"/>
              </a:rPr>
              <a:t>. </a:t>
            </a:r>
          </a:p>
          <a:p>
            <a:r>
              <a:rPr lang="it-IT" sz="1500" dirty="0">
                <a:latin typeface="Times New Roman" panose="02020603050405020304" pitchFamily="18" charset="0"/>
                <a:cs typeface="Times New Roman" panose="02020603050405020304" pitchFamily="18" charset="0"/>
              </a:rPr>
              <a:t>So </a:t>
            </a:r>
            <a:r>
              <a:rPr lang="it-IT" sz="1500" dirty="0" err="1">
                <a:latin typeface="Times New Roman" panose="02020603050405020304" pitchFamily="18" charset="0"/>
                <a:cs typeface="Times New Roman" panose="02020603050405020304" pitchFamily="18" charset="0"/>
              </a:rPr>
              <a:t>muß</a:t>
            </a:r>
            <a:r>
              <a:rPr lang="it-IT" sz="1500" dirty="0">
                <a:latin typeface="Times New Roman" panose="02020603050405020304" pitchFamily="18" charset="0"/>
                <a:cs typeface="Times New Roman" panose="02020603050405020304" pitchFamily="18" charset="0"/>
              </a:rPr>
              <a:t> ich zum </a:t>
            </a:r>
            <a:r>
              <a:rPr lang="it-IT" sz="1500" dirty="0" err="1">
                <a:latin typeface="Times New Roman" panose="02020603050405020304" pitchFamily="18" charset="0"/>
                <a:cs typeface="Times New Roman" panose="02020603050405020304" pitchFamily="18" charset="0"/>
              </a:rPr>
              <a:t>Kuß</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mich</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wohl</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bücken</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zuletzt</a:t>
            </a:r>
            <a:r>
              <a:rPr lang="it-IT" sz="1500" dirty="0">
                <a:latin typeface="Times New Roman" panose="02020603050405020304" pitchFamily="18" charset="0"/>
                <a:cs typeface="Times New Roman" panose="02020603050405020304" pitchFamily="18" charset="0"/>
              </a:rPr>
              <a:t>, wenn </a:t>
            </a:r>
            <a:r>
              <a:rPr lang="it-IT" sz="1500" dirty="0" err="1">
                <a:latin typeface="Times New Roman" panose="02020603050405020304" pitchFamily="18" charset="0"/>
                <a:cs typeface="Times New Roman" panose="02020603050405020304" pitchFamily="18" charset="0"/>
              </a:rPr>
              <a:t>sie</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beten</a:t>
            </a:r>
            <a:r>
              <a:rPr lang="it-IT" sz="1500" dirty="0">
                <a:latin typeface="Times New Roman" panose="02020603050405020304" pitchFamily="18" charset="0"/>
                <a:cs typeface="Times New Roman" panose="02020603050405020304" pitchFamily="18" charset="0"/>
              </a:rPr>
              <a:t> in </a:t>
            </a:r>
            <a:r>
              <a:rPr lang="it-IT" sz="1500" dirty="0" err="1">
                <a:latin typeface="Times New Roman" panose="02020603050405020304" pitchFamily="18" charset="0"/>
                <a:cs typeface="Times New Roman" panose="02020603050405020304" pitchFamily="18" charset="0"/>
              </a:rPr>
              <a:t>Akra</a:t>
            </a:r>
            <a:r>
              <a:rPr lang="it-IT" sz="1500" dirty="0">
                <a:latin typeface="Times New Roman" panose="02020603050405020304" pitchFamily="18" charset="0"/>
                <a:cs typeface="Times New Roman" panose="02020603050405020304" pitchFamily="18" charset="0"/>
              </a:rPr>
              <a:t>… </a:t>
            </a:r>
          </a:p>
          <a:p>
            <a:r>
              <a:rPr lang="it-IT" sz="1500" dirty="0">
                <a:latin typeface="Times New Roman" panose="02020603050405020304" pitchFamily="18" charset="0"/>
                <a:cs typeface="Times New Roman" panose="02020603050405020304" pitchFamily="18" charset="0"/>
              </a:rPr>
              <a:t>O </a:t>
            </a:r>
            <a:r>
              <a:rPr lang="it-IT" sz="1500" dirty="0" err="1">
                <a:latin typeface="Times New Roman" panose="02020603050405020304" pitchFamily="18" charset="0"/>
                <a:cs typeface="Times New Roman" panose="02020603050405020304" pitchFamily="18" charset="0"/>
              </a:rPr>
              <a:t>schlecht</a:t>
            </a:r>
            <a:r>
              <a:rPr lang="it-IT" sz="1500" dirty="0">
                <a:latin typeface="Times New Roman" panose="02020603050405020304" pitchFamily="18" charset="0"/>
                <a:cs typeface="Times New Roman" panose="02020603050405020304" pitchFamily="18" charset="0"/>
              </a:rPr>
              <a:t> war die </a:t>
            </a:r>
            <a:r>
              <a:rPr lang="it-IT" sz="1500" dirty="0" err="1">
                <a:latin typeface="Times New Roman" panose="02020603050405020304" pitchFamily="18" charset="0"/>
                <a:cs typeface="Times New Roman" panose="02020603050405020304" pitchFamily="18" charset="0"/>
              </a:rPr>
              <a:t>Brünne</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Nacht</a:t>
            </a:r>
            <a:r>
              <a:rPr lang="it-IT" sz="1500" dirty="0">
                <a:latin typeface="Times New Roman" panose="02020603050405020304" pitchFamily="18" charset="0"/>
                <a:cs typeface="Times New Roman" panose="02020603050405020304" pitchFamily="18" charset="0"/>
              </a:rPr>
              <a:t>, es </a:t>
            </a:r>
            <a:r>
              <a:rPr lang="it-IT" sz="1500" dirty="0" err="1">
                <a:latin typeface="Times New Roman" panose="02020603050405020304" pitchFamily="18" charset="0"/>
                <a:cs typeface="Times New Roman" panose="02020603050405020304" pitchFamily="18" charset="0"/>
              </a:rPr>
              <a:t>sickert</a:t>
            </a:r>
            <a:r>
              <a:rPr lang="it-IT" sz="1500" dirty="0">
                <a:latin typeface="Times New Roman" panose="02020603050405020304" pitchFamily="18" charset="0"/>
                <a:cs typeface="Times New Roman" panose="02020603050405020304" pitchFamily="18" charset="0"/>
              </a:rPr>
              <a:t> das </a:t>
            </a:r>
            <a:r>
              <a:rPr lang="it-IT" sz="1500" dirty="0" err="1">
                <a:latin typeface="Times New Roman" panose="02020603050405020304" pitchFamily="18" charset="0"/>
                <a:cs typeface="Times New Roman" panose="02020603050405020304" pitchFamily="18" charset="0"/>
              </a:rPr>
              <a:t>Blut</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durch</a:t>
            </a:r>
            <a:r>
              <a:rPr lang="it-IT" sz="1500" dirty="0">
                <a:latin typeface="Times New Roman" panose="02020603050405020304" pitchFamily="18" charset="0"/>
                <a:cs typeface="Times New Roman" panose="02020603050405020304" pitchFamily="18" charset="0"/>
              </a:rPr>
              <a:t> die </a:t>
            </a:r>
            <a:r>
              <a:rPr lang="it-IT" sz="1500" dirty="0" err="1">
                <a:latin typeface="Times New Roman" panose="02020603050405020304" pitchFamily="18" charset="0"/>
                <a:cs typeface="Times New Roman" panose="02020603050405020304" pitchFamily="18" charset="0"/>
              </a:rPr>
              <a:t>Spangen</a:t>
            </a:r>
            <a:r>
              <a:rPr lang="it-IT" sz="1500" dirty="0">
                <a:latin typeface="Times New Roman" panose="02020603050405020304" pitchFamily="18" charset="0"/>
                <a:cs typeface="Times New Roman" panose="02020603050405020304" pitchFamily="18" charset="0"/>
              </a:rPr>
              <a:t>! </a:t>
            </a:r>
          </a:p>
          <a:p>
            <a:r>
              <a:rPr lang="it-IT" sz="1500" dirty="0">
                <a:latin typeface="Times New Roman" panose="02020603050405020304" pitchFamily="18" charset="0"/>
                <a:cs typeface="Times New Roman" panose="02020603050405020304" pitchFamily="18" charset="0"/>
              </a:rPr>
              <a:t>So </a:t>
            </a:r>
            <a:r>
              <a:rPr lang="it-IT" sz="1500" dirty="0" err="1">
                <a:latin typeface="Times New Roman" panose="02020603050405020304" pitchFamily="18" charset="0"/>
                <a:cs typeface="Times New Roman" panose="02020603050405020304" pitchFamily="18" charset="0"/>
              </a:rPr>
              <a:t>ward</a:t>
            </a:r>
            <a:r>
              <a:rPr lang="it-IT" sz="1500" dirty="0">
                <a:latin typeface="Times New Roman" panose="02020603050405020304" pitchFamily="18" charset="0"/>
                <a:cs typeface="Times New Roman" panose="02020603050405020304" pitchFamily="18" charset="0"/>
              </a:rPr>
              <a:t> ich </a:t>
            </a:r>
            <a:r>
              <a:rPr lang="it-IT" sz="1500" dirty="0" err="1">
                <a:latin typeface="Times New Roman" panose="02020603050405020304" pitchFamily="18" charset="0"/>
                <a:cs typeface="Times New Roman" panose="02020603050405020304" pitchFamily="18" charset="0"/>
              </a:rPr>
              <a:t>ihr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lächelnder</a:t>
            </a:r>
            <a:r>
              <a:rPr lang="it-IT" sz="1500" dirty="0">
                <a:latin typeface="Times New Roman" panose="02020603050405020304" pitchFamily="18" charset="0"/>
                <a:cs typeface="Times New Roman" panose="02020603050405020304" pitchFamily="18" charset="0"/>
              </a:rPr>
              <a:t> Bruder, </a:t>
            </a:r>
            <a:r>
              <a:rPr lang="it-IT" sz="1500" dirty="0" err="1">
                <a:latin typeface="Times New Roman" panose="02020603050405020304" pitchFamily="18" charset="0"/>
                <a:cs typeface="Times New Roman" panose="02020603050405020304" pitchFamily="18" charset="0"/>
              </a:rPr>
              <a:t>der</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eiserne</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Cherub</a:t>
            </a:r>
            <a:r>
              <a:rPr lang="it-IT" sz="1500" dirty="0">
                <a:latin typeface="Times New Roman" panose="02020603050405020304" pitchFamily="18" charset="0"/>
                <a:cs typeface="Times New Roman" panose="02020603050405020304" pitchFamily="18" charset="0"/>
              </a:rPr>
              <a:t> von </a:t>
            </a:r>
            <a:r>
              <a:rPr lang="it-IT" sz="1500" dirty="0" err="1">
                <a:latin typeface="Times New Roman" panose="02020603050405020304" pitchFamily="18" charset="0"/>
                <a:cs typeface="Times New Roman" panose="02020603050405020304" pitchFamily="18" charset="0"/>
              </a:rPr>
              <a:t>Akra</a:t>
            </a:r>
            <a:r>
              <a:rPr lang="it-IT" sz="1500" dirty="0">
                <a:latin typeface="Times New Roman" panose="02020603050405020304" pitchFamily="18" charset="0"/>
                <a:cs typeface="Times New Roman" panose="02020603050405020304" pitchFamily="18" charset="0"/>
              </a:rPr>
              <a:t>. </a:t>
            </a:r>
          </a:p>
          <a:p>
            <a:r>
              <a:rPr lang="it-IT" sz="1500" dirty="0">
                <a:latin typeface="Times New Roman" panose="02020603050405020304" pitchFamily="18" charset="0"/>
                <a:cs typeface="Times New Roman" panose="02020603050405020304" pitchFamily="18" charset="0"/>
              </a:rPr>
              <a:t>So </a:t>
            </a:r>
            <a:r>
              <a:rPr lang="it-IT" sz="1500" dirty="0" err="1">
                <a:latin typeface="Times New Roman" panose="02020603050405020304" pitchFamily="18" charset="0"/>
                <a:cs typeface="Times New Roman" panose="02020603050405020304" pitchFamily="18" charset="0"/>
              </a:rPr>
              <a:t>sprech</a:t>
            </a:r>
            <a:r>
              <a:rPr lang="it-IT" sz="1500" dirty="0">
                <a:latin typeface="Times New Roman" panose="02020603050405020304" pitchFamily="18" charset="0"/>
                <a:cs typeface="Times New Roman" panose="02020603050405020304" pitchFamily="18" charset="0"/>
              </a:rPr>
              <a:t> ich </a:t>
            </a:r>
            <a:r>
              <a:rPr lang="it-IT" sz="1500" dirty="0" err="1">
                <a:latin typeface="Times New Roman" panose="02020603050405020304" pitchFamily="18" charset="0"/>
                <a:cs typeface="Times New Roman" panose="02020603050405020304" pitchFamily="18" charset="0"/>
              </a:rPr>
              <a:t>den</a:t>
            </a:r>
            <a:r>
              <a:rPr lang="it-IT" sz="1500" dirty="0">
                <a:latin typeface="Times New Roman" panose="02020603050405020304" pitchFamily="18" charset="0"/>
                <a:cs typeface="Times New Roman" panose="02020603050405020304" pitchFamily="18" charset="0"/>
              </a:rPr>
              <a:t> Namen </a:t>
            </a:r>
            <a:r>
              <a:rPr lang="it-IT" sz="1500" dirty="0" err="1">
                <a:latin typeface="Times New Roman" panose="02020603050405020304" pitchFamily="18" charset="0"/>
                <a:cs typeface="Times New Roman" panose="02020603050405020304" pitchFamily="18" charset="0"/>
              </a:rPr>
              <a:t>noch</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aus</a:t>
            </a:r>
            <a:r>
              <a:rPr lang="it-IT" sz="1500" dirty="0">
                <a:latin typeface="Times New Roman" panose="02020603050405020304" pitchFamily="18" charset="0"/>
                <a:cs typeface="Times New Roman" panose="02020603050405020304" pitchFamily="18" charset="0"/>
              </a:rPr>
              <a:t> und </a:t>
            </a:r>
            <a:r>
              <a:rPr lang="it-IT" sz="1500" dirty="0" err="1">
                <a:latin typeface="Times New Roman" panose="02020603050405020304" pitchFamily="18" charset="0"/>
                <a:cs typeface="Times New Roman" panose="02020603050405020304" pitchFamily="18" charset="0"/>
              </a:rPr>
              <a:t>fühl</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noch</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den</a:t>
            </a:r>
            <a:r>
              <a:rPr lang="it-IT" sz="1500" dirty="0">
                <a:latin typeface="Times New Roman" panose="02020603050405020304" pitchFamily="18" charset="0"/>
                <a:cs typeface="Times New Roman" panose="02020603050405020304" pitchFamily="18" charset="0"/>
              </a:rPr>
              <a:t> Brand </a:t>
            </a:r>
            <a:r>
              <a:rPr lang="it-IT" sz="1500" dirty="0" err="1">
                <a:latin typeface="Times New Roman" panose="02020603050405020304" pitchFamily="18" charset="0"/>
                <a:cs typeface="Times New Roman" panose="02020603050405020304" pitchFamily="18" charset="0"/>
              </a:rPr>
              <a:t>auf</a:t>
            </a:r>
            <a:r>
              <a:rPr lang="it-IT" sz="1500" dirty="0">
                <a:latin typeface="Times New Roman" panose="02020603050405020304" pitchFamily="18" charset="0"/>
                <a:cs typeface="Times New Roman" panose="02020603050405020304" pitchFamily="18" charset="0"/>
              </a:rPr>
              <a:t> </a:t>
            </a:r>
            <a:r>
              <a:rPr lang="it-IT" sz="1500" dirty="0" err="1">
                <a:latin typeface="Times New Roman" panose="02020603050405020304" pitchFamily="18" charset="0"/>
                <a:cs typeface="Times New Roman" panose="02020603050405020304" pitchFamily="18" charset="0"/>
              </a:rPr>
              <a:t>den</a:t>
            </a:r>
            <a:r>
              <a:rPr lang="it-IT" sz="1500" dirty="0">
                <a:latin typeface="Times New Roman" panose="02020603050405020304" pitchFamily="18" charset="0"/>
                <a:cs typeface="Times New Roman" panose="02020603050405020304" pitchFamily="18" charset="0"/>
              </a:rPr>
              <a:t> Wangen.</a:t>
            </a:r>
          </a:p>
        </p:txBody>
      </p:sp>
      <p:sp>
        <p:nvSpPr>
          <p:cNvPr id="7" name="CasellaDiTesto 6">
            <a:extLst>
              <a:ext uri="{FF2B5EF4-FFF2-40B4-BE49-F238E27FC236}">
                <a16:creationId xmlns:a16="http://schemas.microsoft.com/office/drawing/2014/main" id="{AA09E529-219C-0AEF-7A9F-2B8CAA5ACD25}"/>
              </a:ext>
            </a:extLst>
          </p:cNvPr>
          <p:cNvSpPr txBox="1"/>
          <p:nvPr/>
        </p:nvSpPr>
        <p:spPr>
          <a:xfrm>
            <a:off x="420130" y="444844"/>
            <a:ext cx="2248821" cy="369332"/>
          </a:xfrm>
          <a:prstGeom prst="rect">
            <a:avLst/>
          </a:prstGeom>
          <a:noFill/>
        </p:spPr>
        <p:txBody>
          <a:bodyPr wrap="none" rtlCol="0">
            <a:spAutoFit/>
          </a:bodyPr>
          <a:lstStyle/>
          <a:p>
            <a:r>
              <a:rPr lang="it-IT" i="1" dirty="0" err="1">
                <a:latin typeface="Times New Roman" panose="02020603050405020304" pitchFamily="18" charset="0"/>
                <a:cs typeface="Times New Roman" panose="02020603050405020304" pitchFamily="18" charset="0"/>
              </a:rPr>
              <a:t>Ein</a:t>
            </a:r>
            <a:r>
              <a:rPr lang="it-IT" i="1" dirty="0">
                <a:latin typeface="Times New Roman" panose="02020603050405020304" pitchFamily="18" charset="0"/>
                <a:cs typeface="Times New Roman" panose="02020603050405020304" pitchFamily="18" charset="0"/>
              </a:rPr>
              <a:t> Lied in </a:t>
            </a:r>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Wüste</a:t>
            </a:r>
            <a:endParaRPr lang="it-IT" i="1" dirty="0">
              <a:latin typeface="Times New Roman" panose="02020603050405020304" pitchFamily="18" charset="0"/>
              <a:cs typeface="Times New Roman" panose="02020603050405020304" pitchFamily="18" charset="0"/>
            </a:endParaRPr>
          </a:p>
        </p:txBody>
      </p:sp>
      <p:sp>
        <p:nvSpPr>
          <p:cNvPr id="8" name="CasellaDiTesto 7">
            <a:extLst>
              <a:ext uri="{FF2B5EF4-FFF2-40B4-BE49-F238E27FC236}">
                <a16:creationId xmlns:a16="http://schemas.microsoft.com/office/drawing/2014/main" id="{1D7782C4-5969-F559-936D-56D84FE2A3E7}"/>
              </a:ext>
            </a:extLst>
          </p:cNvPr>
          <p:cNvSpPr txBox="1"/>
          <p:nvPr/>
        </p:nvSpPr>
        <p:spPr>
          <a:xfrm>
            <a:off x="6264876" y="2839374"/>
            <a:ext cx="5535361" cy="3046988"/>
          </a:xfrm>
          <a:prstGeom prst="rect">
            <a:avLst/>
          </a:prstGeom>
          <a:noFill/>
        </p:spPr>
        <p:txBody>
          <a:bodyPr wrap="none" rtlCol="0">
            <a:spAutoFit/>
          </a:bodyPr>
          <a:lstStyle/>
          <a:p>
            <a:r>
              <a:rPr lang="it-IT" sz="1600" dirty="0">
                <a:latin typeface="Times New Roman" panose="02020603050405020304" pitchFamily="18" charset="0"/>
                <a:cs typeface="Times New Roman" panose="02020603050405020304" pitchFamily="18" charset="0"/>
              </a:rPr>
              <a:t>Un serto di fronde nerastre fu intrecciato nei pressi di </a:t>
            </a:r>
            <a:r>
              <a:rPr lang="it-IT" sz="1600" dirty="0" err="1">
                <a:latin typeface="Times New Roman" panose="02020603050405020304" pitchFamily="18" charset="0"/>
                <a:cs typeface="Times New Roman" panose="02020603050405020304" pitchFamily="18" charset="0"/>
              </a:rPr>
              <a:t>Acra</a:t>
            </a:r>
            <a:r>
              <a:rPr lang="it-IT" sz="1600" dirty="0">
                <a:latin typeface="Times New Roman" panose="02020603050405020304" pitchFamily="18" charset="0"/>
                <a:cs typeface="Times New Roman" panose="02020603050405020304" pitchFamily="18" charset="0"/>
              </a:rPr>
              <a:t>:</a:t>
            </a:r>
          </a:p>
          <a:p>
            <a:r>
              <a:rPr lang="it-IT" sz="1600" dirty="0">
                <a:latin typeface="Times New Roman" panose="02020603050405020304" pitchFamily="18" charset="0"/>
                <a:cs typeface="Times New Roman" panose="02020603050405020304" pitchFamily="18" charset="0"/>
              </a:rPr>
              <a:t>lì girai con uno strappo il morello e diedi di spada alla morte.</a:t>
            </a:r>
          </a:p>
          <a:p>
            <a:r>
              <a:rPr lang="it-IT" sz="1600" dirty="0">
                <a:latin typeface="Times New Roman" panose="02020603050405020304" pitchFamily="18" charset="0"/>
                <a:cs typeface="Times New Roman" panose="02020603050405020304" pitchFamily="18" charset="0"/>
              </a:rPr>
              <a:t>Anche bevvi da ciotole in legno la cenere dei pozzi di </a:t>
            </a:r>
            <a:r>
              <a:rPr lang="it-IT" sz="1600" dirty="0" err="1">
                <a:latin typeface="Times New Roman" panose="02020603050405020304" pitchFamily="18" charset="0"/>
                <a:cs typeface="Times New Roman" panose="02020603050405020304" pitchFamily="18" charset="0"/>
              </a:rPr>
              <a:t>Acra</a:t>
            </a:r>
            <a:r>
              <a:rPr lang="it-IT" sz="1600" dirty="0">
                <a:latin typeface="Times New Roman" panose="02020603050405020304" pitchFamily="18" charset="0"/>
                <a:cs typeface="Times New Roman" panose="02020603050405020304" pitchFamily="18" charset="0"/>
              </a:rPr>
              <a:t>,</a:t>
            </a:r>
          </a:p>
          <a:p>
            <a:r>
              <a:rPr lang="it-IT" sz="1600" dirty="0">
                <a:latin typeface="Times New Roman" panose="02020603050405020304" pitchFamily="18" charset="0"/>
                <a:cs typeface="Times New Roman" panose="02020603050405020304" pitchFamily="18" charset="0"/>
              </a:rPr>
              <a:t>e a visiera serrata puntai contro i detriti dei cieli.</a:t>
            </a:r>
          </a:p>
          <a:p>
            <a:r>
              <a:rPr lang="it-IT" sz="1600" dirty="0">
                <a:latin typeface="Times New Roman" panose="02020603050405020304" pitchFamily="18" charset="0"/>
                <a:cs typeface="Times New Roman" panose="02020603050405020304" pitchFamily="18" charset="0"/>
              </a:rPr>
              <a:t>Ché morti son gli angeli e cieco finì il Signore nei pressi di </a:t>
            </a:r>
            <a:r>
              <a:rPr lang="it-IT" sz="1600" dirty="0" err="1">
                <a:latin typeface="Times New Roman" panose="02020603050405020304" pitchFamily="18" charset="0"/>
                <a:cs typeface="Times New Roman" panose="02020603050405020304" pitchFamily="18" charset="0"/>
              </a:rPr>
              <a:t>Acra</a:t>
            </a:r>
            <a:r>
              <a:rPr lang="it-IT" sz="1600" dirty="0">
                <a:latin typeface="Times New Roman" panose="02020603050405020304" pitchFamily="18" charset="0"/>
                <a:cs typeface="Times New Roman" panose="02020603050405020304" pitchFamily="18" charset="0"/>
              </a:rPr>
              <a:t>,</a:t>
            </a:r>
          </a:p>
          <a:p>
            <a:r>
              <a:rPr lang="it-IT" sz="1600" dirty="0">
                <a:latin typeface="Times New Roman" panose="02020603050405020304" pitchFamily="18" charset="0"/>
                <a:cs typeface="Times New Roman" panose="02020603050405020304" pitchFamily="18" charset="0"/>
              </a:rPr>
              <a:t>né c’è chi badi per me nel sonno a quanti qui andarono a riposo.</a:t>
            </a:r>
          </a:p>
          <a:p>
            <a:r>
              <a:rPr lang="it-IT" sz="1600" dirty="0">
                <a:latin typeface="Times New Roman" panose="02020603050405020304" pitchFamily="18" charset="0"/>
                <a:cs typeface="Times New Roman" panose="02020603050405020304" pitchFamily="18" charset="0"/>
              </a:rPr>
              <a:t>Percossa a stremo fu la luna, fiorellino dei pressi di </a:t>
            </a:r>
            <a:r>
              <a:rPr lang="it-IT" sz="1600" dirty="0" err="1">
                <a:latin typeface="Times New Roman" panose="02020603050405020304" pitchFamily="18" charset="0"/>
                <a:cs typeface="Times New Roman" panose="02020603050405020304" pitchFamily="18" charset="0"/>
              </a:rPr>
              <a:t>Acra</a:t>
            </a:r>
            <a:r>
              <a:rPr lang="it-IT" sz="1600" dirty="0">
                <a:latin typeface="Times New Roman" panose="02020603050405020304" pitchFamily="18" charset="0"/>
                <a:cs typeface="Times New Roman" panose="02020603050405020304" pitchFamily="18" charset="0"/>
              </a:rPr>
              <a:t>:</a:t>
            </a:r>
          </a:p>
          <a:p>
            <a:r>
              <a:rPr lang="it-IT" sz="1600" dirty="0">
                <a:latin typeface="Times New Roman" panose="02020603050405020304" pitchFamily="18" charset="0"/>
                <a:cs typeface="Times New Roman" panose="02020603050405020304" pitchFamily="18" charset="0"/>
              </a:rPr>
              <a:t>così fioriscono, emulando le spine, le mani con anelli corrosi.</a:t>
            </a:r>
          </a:p>
          <a:p>
            <a:r>
              <a:rPr lang="it-IT" sz="1600" dirty="0">
                <a:latin typeface="Times New Roman" panose="02020603050405020304" pitchFamily="18" charset="0"/>
                <a:cs typeface="Times New Roman" panose="02020603050405020304" pitchFamily="18" charset="0"/>
              </a:rPr>
              <a:t>Dunque dovrò chinarmi infine al bacio, se pregano ad </a:t>
            </a:r>
            <a:r>
              <a:rPr lang="it-IT" sz="1600" dirty="0" err="1">
                <a:latin typeface="Times New Roman" panose="02020603050405020304" pitchFamily="18" charset="0"/>
                <a:cs typeface="Times New Roman" panose="02020603050405020304" pitchFamily="18" charset="0"/>
              </a:rPr>
              <a:t>Acra</a:t>
            </a:r>
            <a:r>
              <a:rPr lang="it-IT" sz="1600" dirty="0">
                <a:latin typeface="Times New Roman" panose="02020603050405020304" pitchFamily="18" charset="0"/>
                <a:cs typeface="Times New Roman" panose="02020603050405020304" pitchFamily="18" charset="0"/>
              </a:rPr>
              <a:t>…</a:t>
            </a:r>
          </a:p>
          <a:p>
            <a:r>
              <a:rPr lang="it-IT" sz="1600" dirty="0">
                <a:latin typeface="Times New Roman" panose="02020603050405020304" pitchFamily="18" charset="0"/>
                <a:cs typeface="Times New Roman" panose="02020603050405020304" pitchFamily="18" charset="0"/>
              </a:rPr>
              <a:t>Scarso fu il giaco della notte, gocciola il sangue dalle maglie!</a:t>
            </a:r>
          </a:p>
          <a:p>
            <a:r>
              <a:rPr lang="it-IT" sz="1600" dirty="0">
                <a:latin typeface="Times New Roman" panose="02020603050405020304" pitchFamily="18" charset="0"/>
                <a:cs typeface="Times New Roman" panose="02020603050405020304" pitchFamily="18" charset="0"/>
              </a:rPr>
              <a:t>Così divenni il sorridente fratello, il ferreo cherubino di </a:t>
            </a:r>
            <a:r>
              <a:rPr lang="it-IT" sz="1600" dirty="0" err="1">
                <a:latin typeface="Times New Roman" panose="02020603050405020304" pitchFamily="18" charset="0"/>
                <a:cs typeface="Times New Roman" panose="02020603050405020304" pitchFamily="18" charset="0"/>
              </a:rPr>
              <a:t>Acra</a:t>
            </a:r>
            <a:r>
              <a:rPr lang="it-IT" sz="1600" dirty="0">
                <a:latin typeface="Times New Roman" panose="02020603050405020304" pitchFamily="18" charset="0"/>
                <a:cs typeface="Times New Roman" panose="02020603050405020304" pitchFamily="18" charset="0"/>
              </a:rPr>
              <a:t>.</a:t>
            </a:r>
          </a:p>
          <a:p>
            <a:r>
              <a:rPr lang="it-IT" sz="1600" dirty="0">
                <a:latin typeface="Times New Roman" panose="02020603050405020304" pitchFamily="18" charset="0"/>
                <a:cs typeface="Times New Roman" panose="02020603050405020304" pitchFamily="18" charset="0"/>
              </a:rPr>
              <a:t>Così pronuncio ancora il nome e ancora sento il fuoco sulle gote</a:t>
            </a:r>
          </a:p>
        </p:txBody>
      </p:sp>
      <p:sp>
        <p:nvSpPr>
          <p:cNvPr id="9" name="CasellaDiTesto 8">
            <a:extLst>
              <a:ext uri="{FF2B5EF4-FFF2-40B4-BE49-F238E27FC236}">
                <a16:creationId xmlns:a16="http://schemas.microsoft.com/office/drawing/2014/main" id="{7A7F3176-E5EB-B449-AFA6-4DAF55531E47}"/>
              </a:ext>
            </a:extLst>
          </p:cNvPr>
          <p:cNvSpPr txBox="1"/>
          <p:nvPr/>
        </p:nvSpPr>
        <p:spPr>
          <a:xfrm>
            <a:off x="6722075" y="2310714"/>
            <a:ext cx="2089033"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Un canto nel deserto</a:t>
            </a:r>
          </a:p>
        </p:txBody>
      </p:sp>
    </p:spTree>
    <p:extLst>
      <p:ext uri="{BB962C8B-B14F-4D97-AF65-F5344CB8AC3E}">
        <p14:creationId xmlns:p14="http://schemas.microsoft.com/office/powerpoint/2010/main" val="4082585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217CF0C-40AF-0BD0-E28E-1EDF5D82B7FC}"/>
              </a:ext>
            </a:extLst>
          </p:cNvPr>
          <p:cNvSpPr txBox="1"/>
          <p:nvPr/>
        </p:nvSpPr>
        <p:spPr>
          <a:xfrm>
            <a:off x="1890584" y="877329"/>
            <a:ext cx="7611762" cy="2308324"/>
          </a:xfrm>
          <a:prstGeom prst="rect">
            <a:avLst/>
          </a:prstGeom>
          <a:noFill/>
        </p:spPr>
        <p:txBody>
          <a:bodyPr wrap="square" rtlCol="0">
            <a:spAutoFit/>
          </a:bodyPr>
          <a:lstStyle/>
          <a:p>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Sand </a:t>
            </a:r>
            <a:r>
              <a:rPr lang="it-IT" i="1" dirty="0" err="1">
                <a:latin typeface="Times New Roman" panose="02020603050405020304" pitchFamily="18" charset="0"/>
                <a:cs typeface="Times New Roman" panose="02020603050405020304" pitchFamily="18" charset="0"/>
              </a:rPr>
              <a:t>aus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Urnen</a:t>
            </a:r>
            <a:endParaRPr lang="it-IT" i="1"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Schimmelgrün</a:t>
            </a:r>
            <a:r>
              <a:rPr lang="it-IT" dirty="0">
                <a:latin typeface="Times New Roman" panose="02020603050405020304" pitchFamily="18" charset="0"/>
                <a:cs typeface="Times New Roman" panose="02020603050405020304" pitchFamily="18" charset="0"/>
              </a:rPr>
              <a:t> ist das Haus </a:t>
            </a:r>
            <a:r>
              <a:rPr lang="it-IT" dirty="0" err="1">
                <a:latin typeface="Times New Roman" panose="02020603050405020304" pitchFamily="18" charset="0"/>
                <a:cs typeface="Times New Roman" panose="02020603050405020304" pitchFamily="18" charset="0"/>
              </a:rPr>
              <a:t>des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Vergessens</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Vor </a:t>
            </a:r>
            <a:r>
              <a:rPr lang="it-IT" dirty="0" err="1">
                <a:latin typeface="Times New Roman" panose="02020603050405020304" pitchFamily="18" charset="0"/>
                <a:cs typeface="Times New Roman" panose="02020603050405020304" pitchFamily="18" charset="0"/>
              </a:rPr>
              <a:t>jedem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wehenden</a:t>
            </a:r>
            <a:r>
              <a:rPr lang="it-IT" dirty="0">
                <a:latin typeface="Times New Roman" panose="02020603050405020304" pitchFamily="18" charset="0"/>
                <a:cs typeface="Times New Roman" panose="02020603050405020304" pitchFamily="18" charset="0"/>
              </a:rPr>
              <a:t> Tore </a:t>
            </a:r>
            <a:r>
              <a:rPr lang="it-IT" dirty="0" err="1">
                <a:latin typeface="Times New Roman" panose="02020603050405020304" pitchFamily="18" charset="0"/>
                <a:cs typeface="Times New Roman" panose="02020603050405020304" pitchFamily="18" charset="0"/>
              </a:rPr>
              <a:t>blaut</a:t>
            </a:r>
            <a:r>
              <a:rPr lang="it-IT" dirty="0">
                <a:latin typeface="Times New Roman" panose="02020603050405020304" pitchFamily="18" charset="0"/>
                <a:cs typeface="Times New Roman" panose="02020603050405020304" pitchFamily="18" charset="0"/>
              </a:rPr>
              <a:t> dein </a:t>
            </a:r>
            <a:r>
              <a:rPr lang="it-IT" dirty="0" err="1">
                <a:latin typeface="Times New Roman" panose="02020603050405020304" pitchFamily="18" charset="0"/>
                <a:cs typeface="Times New Roman" panose="02020603050405020304" pitchFamily="18" charset="0"/>
              </a:rPr>
              <a:t>enthaupteter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Spielmann</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schlägt</a:t>
            </a:r>
            <a:r>
              <a:rPr lang="it-IT" dirty="0">
                <a:latin typeface="Times New Roman" panose="02020603050405020304" pitchFamily="18" charset="0"/>
                <a:cs typeface="Times New Roman" panose="02020603050405020304" pitchFamily="18" charset="0"/>
              </a:rPr>
              <a:t> dir die Trommel </a:t>
            </a:r>
            <a:r>
              <a:rPr lang="it-IT" dirty="0" err="1">
                <a:latin typeface="Times New Roman" panose="02020603050405020304" pitchFamily="18" charset="0"/>
                <a:cs typeface="Times New Roman" panose="02020603050405020304" pitchFamily="18" charset="0"/>
              </a:rPr>
              <a:t>aus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Moos</a:t>
            </a:r>
            <a:r>
              <a:rPr lang="it-IT" dirty="0">
                <a:latin typeface="Times New Roman" panose="02020603050405020304" pitchFamily="18" charset="0"/>
                <a:cs typeface="Times New Roman" panose="02020603050405020304" pitchFamily="18" charset="0"/>
              </a:rPr>
              <a:t> und </a:t>
            </a:r>
            <a:r>
              <a:rPr lang="it-IT" dirty="0" err="1">
                <a:latin typeface="Times New Roman" panose="02020603050405020304" pitchFamily="18" charset="0"/>
                <a:cs typeface="Times New Roman" panose="02020603050405020304" pitchFamily="18" charset="0"/>
              </a:rPr>
              <a:t>bitterem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Schamhaar</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Mit </a:t>
            </a:r>
            <a:r>
              <a:rPr lang="it-IT" dirty="0" err="1">
                <a:latin typeface="Times New Roman" panose="02020603050405020304" pitchFamily="18" charset="0"/>
                <a:cs typeface="Times New Roman" panose="02020603050405020304" pitchFamily="18" charset="0"/>
              </a:rPr>
              <a:t>schwärender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Zehe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malt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im</a:t>
            </a:r>
            <a:r>
              <a:rPr lang="it-IT" dirty="0">
                <a:latin typeface="Times New Roman" panose="02020603050405020304" pitchFamily="18" charset="0"/>
                <a:cs typeface="Times New Roman" panose="02020603050405020304" pitchFamily="18" charset="0"/>
              </a:rPr>
              <a:t> Sand </a:t>
            </a:r>
            <a:r>
              <a:rPr lang="it-IT" dirty="0" err="1">
                <a:latin typeface="Times New Roman" panose="02020603050405020304" pitchFamily="18" charset="0"/>
                <a:cs typeface="Times New Roman" panose="02020603050405020304" pitchFamily="18" charset="0"/>
              </a:rPr>
              <a:t>deine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Braue</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Länger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zeichnet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als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sie</a:t>
            </a:r>
            <a:r>
              <a:rPr lang="it-IT" dirty="0">
                <a:latin typeface="Times New Roman" panose="02020603050405020304" pitchFamily="18" charset="0"/>
                <a:cs typeface="Times New Roman" panose="02020603050405020304" pitchFamily="18" charset="0"/>
              </a:rPr>
              <a:t> war, und das Rot </a:t>
            </a:r>
            <a:r>
              <a:rPr lang="it-IT" dirty="0" err="1">
                <a:latin typeface="Times New Roman" panose="02020603050405020304" pitchFamily="18" charset="0"/>
                <a:cs typeface="Times New Roman" panose="02020603050405020304" pitchFamily="18" charset="0"/>
              </a:rPr>
              <a:t>deiner</a:t>
            </a:r>
            <a:r>
              <a:rPr lang="it-IT" dirty="0">
                <a:latin typeface="Times New Roman" panose="02020603050405020304" pitchFamily="18" charset="0"/>
                <a:cs typeface="Times New Roman" panose="02020603050405020304" pitchFamily="18" charset="0"/>
              </a:rPr>
              <a:t> Lippe.</a:t>
            </a:r>
          </a:p>
          <a:p>
            <a:r>
              <a:rPr lang="it-IT" dirty="0">
                <a:latin typeface="Times New Roman" panose="02020603050405020304" pitchFamily="18" charset="0"/>
                <a:cs typeface="Times New Roman" panose="02020603050405020304" pitchFamily="18" charset="0"/>
              </a:rPr>
              <a:t>Du </a:t>
            </a:r>
            <a:r>
              <a:rPr lang="it-IT" dirty="0" err="1">
                <a:latin typeface="Times New Roman" panose="02020603050405020304" pitchFamily="18" charset="0"/>
                <a:cs typeface="Times New Roman" panose="02020603050405020304" pitchFamily="18" charset="0"/>
              </a:rPr>
              <a:t>füllst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hier</a:t>
            </a:r>
            <a:r>
              <a:rPr lang="it-IT" dirty="0">
                <a:latin typeface="Times New Roman" panose="02020603050405020304" pitchFamily="18" charset="0"/>
                <a:cs typeface="Times New Roman" panose="02020603050405020304" pitchFamily="18" charset="0"/>
              </a:rPr>
              <a:t> die </a:t>
            </a:r>
            <a:r>
              <a:rPr lang="it-IT" dirty="0" err="1">
                <a:latin typeface="Times New Roman" panose="02020603050405020304" pitchFamily="18" charset="0"/>
                <a:cs typeface="Times New Roman" panose="02020603050405020304" pitchFamily="18" charset="0"/>
              </a:rPr>
              <a:t>Urnen</a:t>
            </a:r>
            <a:r>
              <a:rPr lang="it-IT" dirty="0">
                <a:latin typeface="Times New Roman" panose="02020603050405020304" pitchFamily="18" charset="0"/>
                <a:cs typeface="Times New Roman" panose="02020603050405020304" pitchFamily="18" charset="0"/>
              </a:rPr>
              <a:t> und </a:t>
            </a:r>
            <a:r>
              <a:rPr lang="it-IT" dirty="0" err="1">
                <a:latin typeface="Times New Roman" panose="02020603050405020304" pitchFamily="18" charset="0"/>
                <a:cs typeface="Times New Roman" panose="02020603050405020304" pitchFamily="18" charset="0"/>
              </a:rPr>
              <a:t>speisest</a:t>
            </a:r>
            <a:r>
              <a:rPr lang="it-IT" dirty="0">
                <a:latin typeface="Times New Roman" panose="02020603050405020304" pitchFamily="18" charset="0"/>
                <a:cs typeface="Times New Roman" panose="02020603050405020304" pitchFamily="18" charset="0"/>
              </a:rPr>
              <a:t> dein Herz.</a:t>
            </a:r>
          </a:p>
        </p:txBody>
      </p:sp>
      <p:sp>
        <p:nvSpPr>
          <p:cNvPr id="5" name="CasellaDiTesto 4">
            <a:extLst>
              <a:ext uri="{FF2B5EF4-FFF2-40B4-BE49-F238E27FC236}">
                <a16:creationId xmlns:a16="http://schemas.microsoft.com/office/drawing/2014/main" id="{CE81084D-0DEF-9098-945D-F867410CF9C5}"/>
              </a:ext>
            </a:extLst>
          </p:cNvPr>
          <p:cNvSpPr txBox="1"/>
          <p:nvPr/>
        </p:nvSpPr>
        <p:spPr>
          <a:xfrm>
            <a:off x="1890584" y="3672347"/>
            <a:ext cx="6487673" cy="2308324"/>
          </a:xfrm>
          <a:prstGeom prst="rect">
            <a:avLst/>
          </a:prstGeom>
          <a:noFill/>
        </p:spPr>
        <p:txBody>
          <a:bodyPr wrap="none" rtlCol="0">
            <a:spAutoFit/>
          </a:bodyPr>
          <a:lstStyle/>
          <a:p>
            <a:r>
              <a:rPr lang="it-IT" i="1" dirty="0">
                <a:latin typeface="Times New Roman" panose="02020603050405020304" pitchFamily="18" charset="0"/>
                <a:cs typeface="Times New Roman" panose="02020603050405020304" pitchFamily="18" charset="0"/>
              </a:rPr>
              <a:t>La sabbia delle urne</a:t>
            </a:r>
          </a:p>
          <a:p>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Verde come muffa è la casa dell'oblio . </a:t>
            </a:r>
          </a:p>
          <a:p>
            <a:r>
              <a:rPr lang="it-IT" dirty="0">
                <a:latin typeface="Times New Roman" panose="02020603050405020304" pitchFamily="18" charset="0"/>
                <a:cs typeface="Times New Roman" panose="02020603050405020304" pitchFamily="18" charset="0"/>
              </a:rPr>
              <a:t>Ad ogni dolorante portone illividisce il tuo giullare decapitato. </a:t>
            </a:r>
          </a:p>
          <a:p>
            <a:r>
              <a:rPr lang="it-IT" dirty="0">
                <a:latin typeface="Times New Roman" panose="02020603050405020304" pitchFamily="18" charset="0"/>
                <a:cs typeface="Times New Roman" panose="02020603050405020304" pitchFamily="18" charset="0"/>
              </a:rPr>
              <a:t>Egli percuote per te il tamburo di muschio e vello amaro del pube;</a:t>
            </a:r>
          </a:p>
          <a:p>
            <a:r>
              <a:rPr lang="it-IT" dirty="0">
                <a:latin typeface="Times New Roman" panose="02020603050405020304" pitchFamily="18" charset="0"/>
                <a:cs typeface="Times New Roman" panose="02020603050405020304" pitchFamily="18" charset="0"/>
              </a:rPr>
              <a:t>con l’alluce  purulento egli traccia nella sabbia il tuo sopracciglio.</a:t>
            </a:r>
          </a:p>
          <a:p>
            <a:r>
              <a:rPr lang="it-IT" dirty="0">
                <a:latin typeface="Times New Roman" panose="02020603050405020304" pitchFamily="18" charset="0"/>
                <a:cs typeface="Times New Roman" panose="02020603050405020304" pitchFamily="18" charset="0"/>
              </a:rPr>
              <a:t>Lo disegna più lungo di quanto non fosse, e il rosso delle tue labbra.</a:t>
            </a:r>
          </a:p>
          <a:p>
            <a:r>
              <a:rPr lang="it-IT" dirty="0">
                <a:latin typeface="Times New Roman" panose="02020603050405020304" pitchFamily="18" charset="0"/>
                <a:cs typeface="Times New Roman" panose="02020603050405020304" pitchFamily="18" charset="0"/>
              </a:rPr>
              <a:t>Tu colmi qui le urne e nutri il tuo cuore.</a:t>
            </a:r>
          </a:p>
        </p:txBody>
      </p:sp>
    </p:spTree>
    <p:extLst>
      <p:ext uri="{BB962C8B-B14F-4D97-AF65-F5344CB8AC3E}">
        <p14:creationId xmlns:p14="http://schemas.microsoft.com/office/powerpoint/2010/main" val="3938005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480AECCE-9EE9-2BF2-805D-EC174231DAB7}"/>
              </a:ext>
            </a:extLst>
          </p:cNvPr>
          <p:cNvSpPr txBox="1"/>
          <p:nvPr/>
        </p:nvSpPr>
        <p:spPr>
          <a:xfrm>
            <a:off x="148281" y="444843"/>
            <a:ext cx="5881354" cy="5509200"/>
          </a:xfrm>
          <a:prstGeom prst="rect">
            <a:avLst/>
          </a:prstGeom>
          <a:noFill/>
        </p:spPr>
        <p:txBody>
          <a:bodyPr wrap="none" rtlCol="0">
            <a:spAutoFit/>
          </a:bodyPr>
          <a:lstStyle/>
          <a:p>
            <a:r>
              <a:rPr lang="en-US" sz="1600" dirty="0">
                <a:solidFill>
                  <a:srgbClr val="000000"/>
                </a:solidFill>
                <a:effectLst/>
                <a:latin typeface="Times New Roman" panose="02020603050405020304" pitchFamily="18" charset="0"/>
                <a:ea typeface="Times New Roman" panose="02020603050405020304" pitchFamily="18" charset="0"/>
              </a:rPr>
              <a:t>Aus der Hand </a:t>
            </a:r>
            <a:r>
              <a:rPr lang="en-US" sz="1600" dirty="0" err="1">
                <a:solidFill>
                  <a:srgbClr val="000000"/>
                </a:solidFill>
                <a:effectLst/>
                <a:latin typeface="Times New Roman" panose="02020603050405020304" pitchFamily="18" charset="0"/>
                <a:ea typeface="Times New Roman" panose="02020603050405020304" pitchFamily="18" charset="0"/>
              </a:rPr>
              <a:t>frißt</a:t>
            </a:r>
            <a:r>
              <a:rPr lang="en-US" sz="1600" dirty="0">
                <a:solidFill>
                  <a:srgbClr val="000000"/>
                </a:solidFill>
                <a:effectLst/>
                <a:latin typeface="Times New Roman" panose="02020603050405020304" pitchFamily="18" charset="0"/>
                <a:ea typeface="Times New Roman" panose="02020603050405020304" pitchFamily="18" charset="0"/>
              </a:rPr>
              <a:t> der Herbst mir sein Blatt: </a:t>
            </a:r>
            <a:r>
              <a:rPr lang="en-US" sz="1600" dirty="0" err="1">
                <a:solidFill>
                  <a:srgbClr val="000000"/>
                </a:solidFill>
                <a:effectLst/>
                <a:latin typeface="Times New Roman" panose="02020603050405020304" pitchFamily="18" charset="0"/>
                <a:ea typeface="Times New Roman" panose="02020603050405020304" pitchFamily="18" charset="0"/>
              </a:rPr>
              <a:t>wir</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sind</a:t>
            </a:r>
            <a:r>
              <a:rPr lang="en-US" sz="1600" dirty="0">
                <a:solidFill>
                  <a:srgbClr val="000000"/>
                </a:solidFill>
                <a:effectLst/>
                <a:latin typeface="Times New Roman" panose="02020603050405020304" pitchFamily="18" charset="0"/>
                <a:ea typeface="Times New Roman" panose="02020603050405020304" pitchFamily="18" charset="0"/>
              </a:rPr>
              <a:t> Freunde.</a:t>
            </a:r>
            <a:endParaRPr lang="it-IT" sz="1600" dirty="0">
              <a:effectLst/>
              <a:latin typeface="Times New Roman" panose="02020603050405020304" pitchFamily="18" charset="0"/>
              <a:ea typeface="Times New Roman" panose="02020603050405020304" pitchFamily="18" charset="0"/>
            </a:endParaRPr>
          </a:p>
          <a:p>
            <a:r>
              <a:rPr lang="en-US" sz="1600" dirty="0" err="1">
                <a:solidFill>
                  <a:srgbClr val="000000"/>
                </a:solidFill>
                <a:effectLst/>
                <a:latin typeface="Times New Roman" panose="02020603050405020304" pitchFamily="18" charset="0"/>
                <a:ea typeface="Times New Roman" panose="02020603050405020304" pitchFamily="18" charset="0"/>
              </a:rPr>
              <a:t>Wir</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schälen</a:t>
            </a:r>
            <a:r>
              <a:rPr lang="en-US" sz="1600" dirty="0">
                <a:solidFill>
                  <a:srgbClr val="000000"/>
                </a:solidFill>
                <a:effectLst/>
                <a:latin typeface="Times New Roman" panose="02020603050405020304" pitchFamily="18" charset="0"/>
                <a:ea typeface="Times New Roman" panose="02020603050405020304" pitchFamily="18" charset="0"/>
              </a:rPr>
              <a:t> die Zeit </a:t>
            </a:r>
            <a:r>
              <a:rPr lang="en-US" sz="1600" dirty="0" err="1">
                <a:solidFill>
                  <a:srgbClr val="000000"/>
                </a:solidFill>
                <a:effectLst/>
                <a:latin typeface="Times New Roman" panose="02020603050405020304" pitchFamily="18" charset="0"/>
                <a:ea typeface="Times New Roman" panose="02020603050405020304" pitchFamily="18" charset="0"/>
              </a:rPr>
              <a:t>aus</a:t>
            </a:r>
            <a:r>
              <a:rPr lang="en-US" sz="1600" dirty="0">
                <a:solidFill>
                  <a:srgbClr val="000000"/>
                </a:solidFill>
                <a:effectLst/>
                <a:latin typeface="Times New Roman" panose="02020603050405020304" pitchFamily="18" charset="0"/>
                <a:ea typeface="Times New Roman" panose="02020603050405020304" pitchFamily="18" charset="0"/>
              </a:rPr>
              <a:t> den </a:t>
            </a:r>
            <a:r>
              <a:rPr lang="en-US" sz="1600" dirty="0" err="1">
                <a:solidFill>
                  <a:srgbClr val="000000"/>
                </a:solidFill>
                <a:effectLst/>
                <a:latin typeface="Times New Roman" panose="02020603050405020304" pitchFamily="18" charset="0"/>
                <a:ea typeface="Times New Roman" panose="02020603050405020304" pitchFamily="18" charset="0"/>
              </a:rPr>
              <a:t>Nüssen</a:t>
            </a:r>
            <a:r>
              <a:rPr lang="en-US" sz="1600" dirty="0">
                <a:solidFill>
                  <a:srgbClr val="000000"/>
                </a:solidFill>
                <a:effectLst/>
                <a:latin typeface="Times New Roman" panose="02020603050405020304" pitchFamily="18" charset="0"/>
                <a:ea typeface="Times New Roman" panose="02020603050405020304" pitchFamily="18" charset="0"/>
              </a:rPr>
              <a:t> und </a:t>
            </a:r>
            <a:r>
              <a:rPr lang="en-US" sz="1600" dirty="0" err="1">
                <a:solidFill>
                  <a:srgbClr val="000000"/>
                </a:solidFill>
                <a:effectLst/>
                <a:latin typeface="Times New Roman" panose="02020603050405020304" pitchFamily="18" charset="0"/>
                <a:ea typeface="Times New Roman" panose="02020603050405020304" pitchFamily="18" charset="0"/>
              </a:rPr>
              <a:t>lehren</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sie</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gehn</a:t>
            </a:r>
            <a:r>
              <a:rPr lang="en-US" sz="1600" dirty="0">
                <a:solidFill>
                  <a:srgbClr val="000000"/>
                </a:solidFill>
                <a:effectLst/>
                <a:latin typeface="Times New Roman" panose="02020603050405020304" pitchFamily="18" charset="0"/>
                <a:ea typeface="Times New Roman" panose="02020603050405020304" pitchFamily="18" charset="0"/>
              </a:rPr>
              <a:t>:</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a:solidFill>
                  <a:srgbClr val="000000"/>
                </a:solidFill>
                <a:effectLst/>
                <a:latin typeface="Times New Roman" panose="02020603050405020304" pitchFamily="18" charset="0"/>
                <a:ea typeface="Times New Roman" panose="02020603050405020304" pitchFamily="18" charset="0"/>
              </a:rPr>
              <a:t>die Zeit </a:t>
            </a:r>
            <a:r>
              <a:rPr lang="en-US" sz="1600" dirty="0" err="1">
                <a:solidFill>
                  <a:srgbClr val="000000"/>
                </a:solidFill>
                <a:effectLst/>
                <a:latin typeface="Times New Roman" panose="02020603050405020304" pitchFamily="18" charset="0"/>
                <a:ea typeface="Times New Roman" panose="02020603050405020304" pitchFamily="18" charset="0"/>
              </a:rPr>
              <a:t>kehrt</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zurück</a:t>
            </a:r>
            <a:r>
              <a:rPr lang="en-US" sz="1600" dirty="0">
                <a:solidFill>
                  <a:srgbClr val="000000"/>
                </a:solidFill>
                <a:effectLst/>
                <a:latin typeface="Times New Roman" panose="02020603050405020304" pitchFamily="18" charset="0"/>
                <a:ea typeface="Times New Roman" panose="02020603050405020304" pitchFamily="18" charset="0"/>
              </a:rPr>
              <a:t> in die </a:t>
            </a:r>
            <a:r>
              <a:rPr lang="en-US" sz="1600" dirty="0" err="1">
                <a:solidFill>
                  <a:srgbClr val="000000"/>
                </a:solidFill>
                <a:effectLst/>
                <a:latin typeface="Times New Roman" panose="02020603050405020304" pitchFamily="18" charset="0"/>
                <a:ea typeface="Times New Roman" panose="02020603050405020304" pitchFamily="18" charset="0"/>
              </a:rPr>
              <a:t>Schale</a:t>
            </a:r>
            <a:r>
              <a:rPr lang="en-US" sz="1600" dirty="0">
                <a:solidFill>
                  <a:srgbClr val="000000"/>
                </a:solidFill>
                <a:effectLst/>
                <a:latin typeface="Times New Roman" panose="02020603050405020304" pitchFamily="18" charset="0"/>
                <a:ea typeface="Times New Roman" panose="02020603050405020304" pitchFamily="18" charset="0"/>
              </a:rPr>
              <a:t>.</a:t>
            </a:r>
            <a:endParaRPr lang="it-IT" sz="1600" dirty="0">
              <a:effectLst/>
              <a:latin typeface="Times New Roman" panose="02020603050405020304" pitchFamily="18" charset="0"/>
              <a:ea typeface="Times New Roman" panose="02020603050405020304" pitchFamily="18" charset="0"/>
            </a:endParaRPr>
          </a:p>
          <a:p>
            <a:r>
              <a:rPr lang="en-US" sz="1600" dirty="0">
                <a:solidFill>
                  <a:srgbClr val="000000"/>
                </a:solidFill>
                <a:effectLst/>
                <a:latin typeface="Times New Roman" panose="02020603050405020304" pitchFamily="18" charset="0"/>
                <a:ea typeface="Times New Roman" panose="02020603050405020304" pitchFamily="18" charset="0"/>
              </a:rPr>
              <a:t> </a:t>
            </a:r>
            <a:endParaRPr lang="it-IT" sz="1600" dirty="0">
              <a:effectLst/>
              <a:latin typeface="Times New Roman" panose="02020603050405020304" pitchFamily="18" charset="0"/>
              <a:ea typeface="Times New Roman" panose="02020603050405020304" pitchFamily="18" charset="0"/>
            </a:endParaRPr>
          </a:p>
          <a:p>
            <a:r>
              <a:rPr lang="en-US" sz="1600" dirty="0" err="1">
                <a:solidFill>
                  <a:srgbClr val="000000"/>
                </a:solidFill>
                <a:effectLst/>
                <a:latin typeface="Times New Roman" panose="02020603050405020304" pitchFamily="18" charset="0"/>
                <a:ea typeface="Times New Roman" panose="02020603050405020304" pitchFamily="18" charset="0"/>
              </a:rPr>
              <a:t>Im</a:t>
            </a:r>
            <a:r>
              <a:rPr lang="en-US" sz="1600" dirty="0">
                <a:solidFill>
                  <a:srgbClr val="000000"/>
                </a:solidFill>
                <a:effectLst/>
                <a:latin typeface="Times New Roman" panose="02020603050405020304" pitchFamily="18" charset="0"/>
                <a:ea typeface="Times New Roman" panose="02020603050405020304" pitchFamily="18" charset="0"/>
              </a:rPr>
              <a:t> Spiegel ist Sonntag,</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err="1">
                <a:solidFill>
                  <a:srgbClr val="000000"/>
                </a:solidFill>
                <a:effectLst/>
                <a:latin typeface="Times New Roman" panose="02020603050405020304" pitchFamily="18" charset="0"/>
                <a:ea typeface="Times New Roman" panose="02020603050405020304" pitchFamily="18" charset="0"/>
              </a:rPr>
              <a:t>im</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Traum</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wird</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geschlafen</a:t>
            </a:r>
            <a:r>
              <a:rPr lang="en-US" sz="1600" dirty="0">
                <a:solidFill>
                  <a:srgbClr val="000000"/>
                </a:solidFill>
                <a:effectLst/>
                <a:latin typeface="Times New Roman" panose="02020603050405020304" pitchFamily="18" charset="0"/>
                <a:ea typeface="Times New Roman" panose="02020603050405020304" pitchFamily="18" charset="0"/>
              </a:rPr>
              <a:t>,</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a:solidFill>
                  <a:srgbClr val="000000"/>
                </a:solidFill>
                <a:effectLst/>
                <a:latin typeface="Times New Roman" panose="02020603050405020304" pitchFamily="18" charset="0"/>
                <a:ea typeface="Times New Roman" panose="02020603050405020304" pitchFamily="18" charset="0"/>
              </a:rPr>
              <a:t>der Mund </a:t>
            </a:r>
            <a:r>
              <a:rPr lang="en-US" sz="1600" dirty="0" err="1">
                <a:solidFill>
                  <a:srgbClr val="000000"/>
                </a:solidFill>
                <a:effectLst/>
                <a:latin typeface="Times New Roman" panose="02020603050405020304" pitchFamily="18" charset="0"/>
                <a:ea typeface="Times New Roman" panose="02020603050405020304" pitchFamily="18" charset="0"/>
              </a:rPr>
              <a:t>redet</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wahr</a:t>
            </a:r>
            <a:r>
              <a:rPr lang="en-US" sz="1600" dirty="0">
                <a:solidFill>
                  <a:srgbClr val="000000"/>
                </a:solidFill>
                <a:effectLst/>
                <a:latin typeface="Times New Roman" panose="02020603050405020304" pitchFamily="18" charset="0"/>
                <a:ea typeface="Times New Roman" panose="02020603050405020304" pitchFamily="18" charset="0"/>
              </a:rPr>
              <a:t>.</a:t>
            </a:r>
            <a:endParaRPr lang="it-IT" sz="1600" dirty="0">
              <a:effectLst/>
              <a:latin typeface="Times New Roman" panose="02020603050405020304" pitchFamily="18" charset="0"/>
              <a:ea typeface="Times New Roman" panose="02020603050405020304" pitchFamily="18" charset="0"/>
            </a:endParaRPr>
          </a:p>
          <a:p>
            <a:r>
              <a:rPr lang="en-US" sz="1600" dirty="0">
                <a:solidFill>
                  <a:srgbClr val="000000"/>
                </a:solidFill>
                <a:effectLst/>
                <a:latin typeface="Times New Roman" panose="02020603050405020304" pitchFamily="18" charset="0"/>
                <a:ea typeface="Times New Roman" panose="02020603050405020304" pitchFamily="18" charset="0"/>
              </a:rPr>
              <a:t> </a:t>
            </a:r>
            <a:endParaRPr lang="it-IT" sz="1600" dirty="0">
              <a:effectLst/>
              <a:latin typeface="Times New Roman" panose="02020603050405020304" pitchFamily="18" charset="0"/>
              <a:ea typeface="Times New Roman" panose="02020603050405020304" pitchFamily="18" charset="0"/>
            </a:endParaRPr>
          </a:p>
          <a:p>
            <a:r>
              <a:rPr lang="en-US" sz="1600" dirty="0">
                <a:solidFill>
                  <a:srgbClr val="000000"/>
                </a:solidFill>
                <a:effectLst/>
                <a:latin typeface="Times New Roman" panose="02020603050405020304" pitchFamily="18" charset="0"/>
                <a:ea typeface="Times New Roman" panose="02020603050405020304" pitchFamily="18" charset="0"/>
              </a:rPr>
              <a:t>Mein Aug </a:t>
            </a:r>
            <a:r>
              <a:rPr lang="en-US" sz="1600" dirty="0" err="1">
                <a:solidFill>
                  <a:srgbClr val="000000"/>
                </a:solidFill>
                <a:effectLst/>
                <a:latin typeface="Times New Roman" panose="02020603050405020304" pitchFamily="18" charset="0"/>
                <a:ea typeface="Times New Roman" panose="02020603050405020304" pitchFamily="18" charset="0"/>
              </a:rPr>
              <a:t>steigt</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hinab</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zum</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Geschlecht</a:t>
            </a:r>
            <a:r>
              <a:rPr lang="en-US" sz="1600" dirty="0">
                <a:solidFill>
                  <a:srgbClr val="000000"/>
                </a:solidFill>
                <a:effectLst/>
                <a:latin typeface="Times New Roman" panose="02020603050405020304" pitchFamily="18" charset="0"/>
                <a:ea typeface="Times New Roman" panose="02020603050405020304" pitchFamily="18" charset="0"/>
              </a:rPr>
              <a:t> der </a:t>
            </a:r>
            <a:r>
              <a:rPr lang="en-US" sz="1600" dirty="0" err="1">
                <a:solidFill>
                  <a:srgbClr val="000000"/>
                </a:solidFill>
                <a:effectLst/>
                <a:latin typeface="Times New Roman" panose="02020603050405020304" pitchFamily="18" charset="0"/>
                <a:ea typeface="Times New Roman" panose="02020603050405020304" pitchFamily="18" charset="0"/>
              </a:rPr>
              <a:t>Geliebten</a:t>
            </a:r>
            <a:r>
              <a:rPr lang="en-US" sz="1600" dirty="0">
                <a:solidFill>
                  <a:srgbClr val="000000"/>
                </a:solidFill>
                <a:effectLst/>
                <a:latin typeface="Times New Roman" panose="02020603050405020304" pitchFamily="18" charset="0"/>
                <a:ea typeface="Times New Roman" panose="02020603050405020304" pitchFamily="18" charset="0"/>
              </a:rPr>
              <a:t>:</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err="1">
                <a:solidFill>
                  <a:srgbClr val="000000"/>
                </a:solidFill>
                <a:effectLst/>
                <a:latin typeface="Times New Roman" panose="02020603050405020304" pitchFamily="18" charset="0"/>
                <a:ea typeface="Times New Roman" panose="02020603050405020304" pitchFamily="18" charset="0"/>
              </a:rPr>
              <a:t>wir</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sehen</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uns</a:t>
            </a:r>
            <a:r>
              <a:rPr lang="en-US" sz="1600" dirty="0">
                <a:solidFill>
                  <a:srgbClr val="000000"/>
                </a:solidFill>
                <a:effectLst/>
                <a:latin typeface="Times New Roman" panose="02020603050405020304" pitchFamily="18" charset="0"/>
                <a:ea typeface="Times New Roman" panose="02020603050405020304" pitchFamily="18" charset="0"/>
              </a:rPr>
              <a:t> an,</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err="1">
                <a:solidFill>
                  <a:srgbClr val="000000"/>
                </a:solidFill>
                <a:effectLst/>
                <a:latin typeface="Times New Roman" panose="02020603050405020304" pitchFamily="18" charset="0"/>
                <a:ea typeface="Times New Roman" panose="02020603050405020304" pitchFamily="18" charset="0"/>
              </a:rPr>
              <a:t>wir</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sagen</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uns</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Dunkles</a:t>
            </a:r>
            <a:r>
              <a:rPr lang="en-US" sz="1600" dirty="0">
                <a:solidFill>
                  <a:srgbClr val="000000"/>
                </a:solidFill>
                <a:effectLst/>
                <a:latin typeface="Times New Roman" panose="02020603050405020304" pitchFamily="18" charset="0"/>
                <a:ea typeface="Times New Roman" panose="02020603050405020304" pitchFamily="18" charset="0"/>
              </a:rPr>
              <a:t>,</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err="1">
                <a:solidFill>
                  <a:srgbClr val="000000"/>
                </a:solidFill>
                <a:effectLst/>
                <a:latin typeface="Times New Roman" panose="02020603050405020304" pitchFamily="18" charset="0"/>
                <a:ea typeface="Times New Roman" panose="02020603050405020304" pitchFamily="18" charset="0"/>
              </a:rPr>
              <a:t>wir</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lieben</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einander</a:t>
            </a:r>
            <a:r>
              <a:rPr lang="en-US" sz="1600" dirty="0">
                <a:solidFill>
                  <a:srgbClr val="000000"/>
                </a:solidFill>
                <a:effectLst/>
                <a:latin typeface="Times New Roman" panose="02020603050405020304" pitchFamily="18" charset="0"/>
                <a:ea typeface="Times New Roman" panose="02020603050405020304" pitchFamily="18" charset="0"/>
              </a:rPr>
              <a:t> wie Mohn und Gedächtnis,</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err="1">
                <a:solidFill>
                  <a:srgbClr val="000000"/>
                </a:solidFill>
                <a:effectLst/>
                <a:latin typeface="Times New Roman" panose="02020603050405020304" pitchFamily="18" charset="0"/>
                <a:ea typeface="Times New Roman" panose="02020603050405020304" pitchFamily="18" charset="0"/>
              </a:rPr>
              <a:t>wir</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schlafen</a:t>
            </a:r>
            <a:r>
              <a:rPr lang="en-US" sz="1600" dirty="0">
                <a:solidFill>
                  <a:srgbClr val="000000"/>
                </a:solidFill>
                <a:effectLst/>
                <a:latin typeface="Times New Roman" panose="02020603050405020304" pitchFamily="18" charset="0"/>
                <a:ea typeface="Times New Roman" panose="02020603050405020304" pitchFamily="18" charset="0"/>
              </a:rPr>
              <a:t> wie Wein in den </a:t>
            </a:r>
            <a:r>
              <a:rPr lang="en-US" sz="1600" dirty="0" err="1">
                <a:solidFill>
                  <a:srgbClr val="000000"/>
                </a:solidFill>
                <a:effectLst/>
                <a:latin typeface="Times New Roman" panose="02020603050405020304" pitchFamily="18" charset="0"/>
                <a:ea typeface="Times New Roman" panose="02020603050405020304" pitchFamily="18" charset="0"/>
              </a:rPr>
              <a:t>Muscheln</a:t>
            </a:r>
            <a:r>
              <a:rPr lang="en-US" sz="1600" dirty="0">
                <a:solidFill>
                  <a:srgbClr val="000000"/>
                </a:solidFill>
                <a:effectLst/>
                <a:latin typeface="Times New Roman" panose="02020603050405020304" pitchFamily="18" charset="0"/>
                <a:ea typeface="Times New Roman" panose="02020603050405020304" pitchFamily="18" charset="0"/>
              </a:rPr>
              <a:t>,</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a:solidFill>
                  <a:srgbClr val="000000"/>
                </a:solidFill>
                <a:effectLst/>
                <a:latin typeface="Times New Roman" panose="02020603050405020304" pitchFamily="18" charset="0"/>
                <a:ea typeface="Times New Roman" panose="02020603050405020304" pitchFamily="18" charset="0"/>
              </a:rPr>
              <a:t>wie das Meer </a:t>
            </a:r>
            <a:r>
              <a:rPr lang="en-US" sz="1600" dirty="0" err="1">
                <a:solidFill>
                  <a:srgbClr val="000000"/>
                </a:solidFill>
                <a:effectLst/>
                <a:latin typeface="Times New Roman" panose="02020603050405020304" pitchFamily="18" charset="0"/>
                <a:ea typeface="Times New Roman" panose="02020603050405020304" pitchFamily="18" charset="0"/>
              </a:rPr>
              <a:t>im</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Blutstrahl</a:t>
            </a:r>
            <a:r>
              <a:rPr lang="en-US" sz="1600" dirty="0">
                <a:solidFill>
                  <a:srgbClr val="000000"/>
                </a:solidFill>
                <a:effectLst/>
                <a:latin typeface="Times New Roman" panose="02020603050405020304" pitchFamily="18" charset="0"/>
                <a:ea typeface="Times New Roman" panose="02020603050405020304" pitchFamily="18" charset="0"/>
              </a:rPr>
              <a:t> des </a:t>
            </a:r>
            <a:r>
              <a:rPr lang="en-US" sz="1600" dirty="0" err="1">
                <a:solidFill>
                  <a:srgbClr val="000000"/>
                </a:solidFill>
                <a:effectLst/>
                <a:latin typeface="Times New Roman" panose="02020603050405020304" pitchFamily="18" charset="0"/>
                <a:ea typeface="Times New Roman" panose="02020603050405020304" pitchFamily="18" charset="0"/>
              </a:rPr>
              <a:t>Mondes</a:t>
            </a:r>
            <a:r>
              <a:rPr lang="en-US" sz="1600" dirty="0">
                <a:solidFill>
                  <a:srgbClr val="000000"/>
                </a:solidFill>
                <a:effectLst/>
                <a:latin typeface="Times New Roman" panose="02020603050405020304" pitchFamily="18" charset="0"/>
                <a:ea typeface="Times New Roman" panose="02020603050405020304" pitchFamily="18" charset="0"/>
              </a:rPr>
              <a:t>.</a:t>
            </a:r>
            <a:endParaRPr lang="it-IT" sz="1600" dirty="0">
              <a:effectLst/>
              <a:latin typeface="Times New Roman" panose="02020603050405020304" pitchFamily="18" charset="0"/>
              <a:ea typeface="Times New Roman" panose="02020603050405020304" pitchFamily="18" charset="0"/>
            </a:endParaRPr>
          </a:p>
          <a:p>
            <a:r>
              <a:rPr lang="en-US" sz="1600" dirty="0">
                <a:solidFill>
                  <a:srgbClr val="000000"/>
                </a:solidFill>
                <a:effectLst/>
                <a:latin typeface="Times New Roman" panose="02020603050405020304" pitchFamily="18" charset="0"/>
                <a:ea typeface="Times New Roman" panose="02020603050405020304" pitchFamily="18" charset="0"/>
              </a:rPr>
              <a:t> </a:t>
            </a:r>
            <a:endParaRPr lang="it-IT" sz="1600" dirty="0">
              <a:effectLst/>
              <a:latin typeface="Times New Roman" panose="02020603050405020304" pitchFamily="18" charset="0"/>
              <a:ea typeface="Times New Roman" panose="02020603050405020304" pitchFamily="18" charset="0"/>
            </a:endParaRPr>
          </a:p>
          <a:p>
            <a:r>
              <a:rPr lang="en-US" sz="1600" dirty="0" err="1">
                <a:solidFill>
                  <a:srgbClr val="000000"/>
                </a:solidFill>
                <a:effectLst/>
                <a:latin typeface="Times New Roman" panose="02020603050405020304" pitchFamily="18" charset="0"/>
                <a:ea typeface="Times New Roman" panose="02020603050405020304" pitchFamily="18" charset="0"/>
              </a:rPr>
              <a:t>Wir</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stehen</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umschlungen</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im</a:t>
            </a:r>
            <a:r>
              <a:rPr lang="en-US" sz="1600" dirty="0">
                <a:solidFill>
                  <a:srgbClr val="000000"/>
                </a:solidFill>
                <a:effectLst/>
                <a:latin typeface="Times New Roman" panose="02020603050405020304" pitchFamily="18" charset="0"/>
                <a:ea typeface="Times New Roman" panose="02020603050405020304" pitchFamily="18" charset="0"/>
              </a:rPr>
              <a:t> Fenster, </a:t>
            </a:r>
            <a:r>
              <a:rPr lang="en-US" sz="1600" dirty="0" err="1">
                <a:solidFill>
                  <a:srgbClr val="000000"/>
                </a:solidFill>
                <a:effectLst/>
                <a:latin typeface="Times New Roman" panose="02020603050405020304" pitchFamily="18" charset="0"/>
                <a:ea typeface="Times New Roman" panose="02020603050405020304" pitchFamily="18" charset="0"/>
              </a:rPr>
              <a:t>sie</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sehen</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uns</a:t>
            </a:r>
            <a:r>
              <a:rPr lang="en-US" sz="1600" dirty="0">
                <a:solidFill>
                  <a:srgbClr val="000000"/>
                </a:solidFill>
                <a:effectLst/>
                <a:latin typeface="Times New Roman" panose="02020603050405020304" pitchFamily="18" charset="0"/>
                <a:ea typeface="Times New Roman" panose="02020603050405020304" pitchFamily="18" charset="0"/>
              </a:rPr>
              <a:t> zu von der </a:t>
            </a:r>
            <a:r>
              <a:rPr lang="en-US" sz="1600" dirty="0" err="1">
                <a:solidFill>
                  <a:srgbClr val="000000"/>
                </a:solidFill>
                <a:effectLst/>
                <a:latin typeface="Times New Roman" panose="02020603050405020304" pitchFamily="18" charset="0"/>
                <a:ea typeface="Times New Roman" panose="02020603050405020304" pitchFamily="18" charset="0"/>
              </a:rPr>
              <a:t>Straße</a:t>
            </a:r>
            <a:r>
              <a:rPr lang="en-US" sz="1600" dirty="0">
                <a:solidFill>
                  <a:srgbClr val="000000"/>
                </a:solidFill>
                <a:effectLst/>
                <a:latin typeface="Times New Roman" panose="02020603050405020304" pitchFamily="18" charset="0"/>
                <a:ea typeface="Times New Roman" panose="02020603050405020304" pitchFamily="18" charset="0"/>
              </a:rPr>
              <a:t>:</a:t>
            </a:r>
            <a:endParaRPr lang="it-IT" sz="1600" dirty="0">
              <a:effectLst/>
              <a:latin typeface="Times New Roman" panose="02020603050405020304" pitchFamily="18" charset="0"/>
              <a:ea typeface="Times New Roman" panose="02020603050405020304" pitchFamily="18" charset="0"/>
            </a:endParaRPr>
          </a:p>
          <a:p>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a:solidFill>
                  <a:srgbClr val="000000"/>
                </a:solidFill>
                <a:effectLst/>
                <a:latin typeface="Times New Roman" panose="02020603050405020304" pitchFamily="18" charset="0"/>
                <a:ea typeface="Times New Roman" panose="02020603050405020304" pitchFamily="18" charset="0"/>
              </a:rPr>
              <a:t>es ist Zeit, </a:t>
            </a:r>
            <a:r>
              <a:rPr lang="en-US" sz="1600" dirty="0" err="1">
                <a:solidFill>
                  <a:srgbClr val="000000"/>
                </a:solidFill>
                <a:effectLst/>
                <a:latin typeface="Times New Roman" panose="02020603050405020304" pitchFamily="18" charset="0"/>
                <a:ea typeface="Times New Roman" panose="02020603050405020304" pitchFamily="18" charset="0"/>
              </a:rPr>
              <a:t>daß</a:t>
            </a:r>
            <a:r>
              <a:rPr lang="en-US" sz="1600" dirty="0">
                <a:solidFill>
                  <a:srgbClr val="000000"/>
                </a:solidFill>
                <a:effectLst/>
                <a:latin typeface="Times New Roman" panose="02020603050405020304" pitchFamily="18" charset="0"/>
                <a:ea typeface="Times New Roman" panose="02020603050405020304" pitchFamily="18" charset="0"/>
              </a:rPr>
              <a:t> man </a:t>
            </a:r>
            <a:r>
              <a:rPr lang="en-US" sz="1600" dirty="0" err="1">
                <a:solidFill>
                  <a:srgbClr val="000000"/>
                </a:solidFill>
                <a:effectLst/>
                <a:latin typeface="Times New Roman" panose="02020603050405020304" pitchFamily="18" charset="0"/>
                <a:ea typeface="Times New Roman" panose="02020603050405020304" pitchFamily="18" charset="0"/>
              </a:rPr>
              <a:t>weiß</a:t>
            </a:r>
            <a:r>
              <a:rPr lang="en-US" sz="1600" dirty="0">
                <a:solidFill>
                  <a:srgbClr val="000000"/>
                </a:solidFill>
                <a:effectLst/>
                <a:latin typeface="Times New Roman" panose="02020603050405020304" pitchFamily="18" charset="0"/>
                <a:ea typeface="Times New Roman" panose="02020603050405020304" pitchFamily="18" charset="0"/>
              </a:rPr>
              <a:t>!</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a:solidFill>
                  <a:srgbClr val="000000"/>
                </a:solidFill>
                <a:effectLst/>
                <a:latin typeface="Times New Roman" panose="02020603050405020304" pitchFamily="18" charset="0"/>
                <a:ea typeface="Times New Roman" panose="02020603050405020304" pitchFamily="18" charset="0"/>
              </a:rPr>
              <a:t>Es ist Zeit, </a:t>
            </a:r>
            <a:r>
              <a:rPr lang="en-US" sz="1600" dirty="0" err="1">
                <a:solidFill>
                  <a:srgbClr val="000000"/>
                </a:solidFill>
                <a:effectLst/>
                <a:latin typeface="Times New Roman" panose="02020603050405020304" pitchFamily="18" charset="0"/>
                <a:ea typeface="Times New Roman" panose="02020603050405020304" pitchFamily="18" charset="0"/>
              </a:rPr>
              <a:t>daß</a:t>
            </a:r>
            <a:r>
              <a:rPr lang="en-US" sz="1600" dirty="0">
                <a:solidFill>
                  <a:srgbClr val="000000"/>
                </a:solidFill>
                <a:effectLst/>
                <a:latin typeface="Times New Roman" panose="02020603050405020304" pitchFamily="18" charset="0"/>
                <a:ea typeface="Times New Roman" panose="02020603050405020304" pitchFamily="18" charset="0"/>
              </a:rPr>
              <a:t> der Stein </a:t>
            </a:r>
            <a:r>
              <a:rPr lang="en-US" sz="1600" dirty="0" err="1">
                <a:solidFill>
                  <a:srgbClr val="000000"/>
                </a:solidFill>
                <a:effectLst/>
                <a:latin typeface="Times New Roman" panose="02020603050405020304" pitchFamily="18" charset="0"/>
                <a:ea typeface="Times New Roman" panose="02020603050405020304" pitchFamily="18" charset="0"/>
              </a:rPr>
              <a:t>sich</a:t>
            </a:r>
            <a:r>
              <a:rPr lang="en-US" sz="1600" dirty="0">
                <a:solidFill>
                  <a:srgbClr val="000000"/>
                </a:solidFill>
                <a:effectLst/>
                <a:latin typeface="Times New Roman" panose="02020603050405020304" pitchFamily="18" charset="0"/>
                <a:ea typeface="Times New Roman" panose="02020603050405020304" pitchFamily="18" charset="0"/>
              </a:rPr>
              <a:t> zu </a:t>
            </a:r>
            <a:r>
              <a:rPr lang="en-US" sz="1600" dirty="0" err="1">
                <a:solidFill>
                  <a:srgbClr val="000000"/>
                </a:solidFill>
                <a:effectLst/>
                <a:latin typeface="Times New Roman" panose="02020603050405020304" pitchFamily="18" charset="0"/>
                <a:ea typeface="Times New Roman" panose="02020603050405020304" pitchFamily="18" charset="0"/>
              </a:rPr>
              <a:t>blühen</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bequemt</a:t>
            </a:r>
            <a:r>
              <a:rPr lang="en-US" sz="1600" dirty="0">
                <a:solidFill>
                  <a:srgbClr val="000000"/>
                </a:solidFill>
                <a:effectLst/>
                <a:latin typeface="Times New Roman" panose="02020603050405020304" pitchFamily="18" charset="0"/>
                <a:ea typeface="Times New Roman" panose="02020603050405020304" pitchFamily="18" charset="0"/>
              </a:rPr>
              <a:t>,</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err="1">
                <a:solidFill>
                  <a:srgbClr val="000000"/>
                </a:solidFill>
                <a:effectLst/>
                <a:latin typeface="Times New Roman" panose="02020603050405020304" pitchFamily="18" charset="0"/>
                <a:ea typeface="Times New Roman" panose="02020603050405020304" pitchFamily="18" charset="0"/>
              </a:rPr>
              <a:t>daß</a:t>
            </a:r>
            <a:r>
              <a:rPr lang="en-US" sz="1600" dirty="0">
                <a:solidFill>
                  <a:srgbClr val="000000"/>
                </a:solidFill>
                <a:effectLst/>
                <a:latin typeface="Times New Roman" panose="02020603050405020304" pitchFamily="18" charset="0"/>
                <a:ea typeface="Times New Roman" panose="02020603050405020304" pitchFamily="18" charset="0"/>
              </a:rPr>
              <a:t> der </a:t>
            </a:r>
            <a:r>
              <a:rPr lang="en-US" sz="1600" dirty="0" err="1">
                <a:solidFill>
                  <a:srgbClr val="000000"/>
                </a:solidFill>
                <a:effectLst/>
                <a:latin typeface="Times New Roman" panose="02020603050405020304" pitchFamily="18" charset="0"/>
                <a:ea typeface="Times New Roman" panose="02020603050405020304" pitchFamily="18" charset="0"/>
              </a:rPr>
              <a:t>Unrast</a:t>
            </a:r>
            <a:r>
              <a:rPr lang="en-US" sz="1600" dirty="0">
                <a:solidFill>
                  <a:srgbClr val="000000"/>
                </a:solidFill>
                <a:effectLst/>
                <a:latin typeface="Times New Roman" panose="02020603050405020304" pitchFamily="18" charset="0"/>
                <a:ea typeface="Times New Roman" panose="02020603050405020304" pitchFamily="18" charset="0"/>
              </a:rPr>
              <a:t> </a:t>
            </a:r>
            <a:r>
              <a:rPr lang="en-US" sz="1600" dirty="0" err="1">
                <a:solidFill>
                  <a:srgbClr val="000000"/>
                </a:solidFill>
                <a:effectLst/>
                <a:latin typeface="Times New Roman" panose="02020603050405020304" pitchFamily="18" charset="0"/>
                <a:ea typeface="Times New Roman" panose="02020603050405020304" pitchFamily="18" charset="0"/>
              </a:rPr>
              <a:t>ein</a:t>
            </a:r>
            <a:r>
              <a:rPr lang="en-US" sz="1600" dirty="0">
                <a:solidFill>
                  <a:srgbClr val="000000"/>
                </a:solidFill>
                <a:effectLst/>
                <a:latin typeface="Times New Roman" panose="02020603050405020304" pitchFamily="18" charset="0"/>
                <a:ea typeface="Times New Roman" panose="02020603050405020304" pitchFamily="18" charset="0"/>
              </a:rPr>
              <a:t> Herz </a:t>
            </a:r>
            <a:r>
              <a:rPr lang="en-US" sz="1600" dirty="0" err="1">
                <a:solidFill>
                  <a:srgbClr val="000000"/>
                </a:solidFill>
                <a:effectLst/>
                <a:latin typeface="Times New Roman" panose="02020603050405020304" pitchFamily="18" charset="0"/>
                <a:ea typeface="Times New Roman" panose="02020603050405020304" pitchFamily="18" charset="0"/>
              </a:rPr>
              <a:t>schlägt</a:t>
            </a:r>
            <a:r>
              <a:rPr lang="en-US" sz="1600" dirty="0">
                <a:solidFill>
                  <a:srgbClr val="000000"/>
                </a:solidFill>
                <a:effectLst/>
                <a:latin typeface="Times New Roman" panose="02020603050405020304" pitchFamily="18" charset="0"/>
                <a:ea typeface="Times New Roman" panose="02020603050405020304" pitchFamily="18" charset="0"/>
              </a:rPr>
              <a:t>.</a:t>
            </a:r>
            <a:br>
              <a:rPr lang="en-US" sz="1600" dirty="0">
                <a:solidFill>
                  <a:srgbClr val="000000"/>
                </a:solidFill>
                <a:effectLst/>
                <a:latin typeface="Times New Roman" panose="02020603050405020304" pitchFamily="18" charset="0"/>
                <a:ea typeface="Times New Roman" panose="02020603050405020304" pitchFamily="18" charset="0"/>
              </a:rPr>
            </a:br>
            <a:r>
              <a:rPr lang="en-US" sz="1600" dirty="0">
                <a:solidFill>
                  <a:srgbClr val="000000"/>
                </a:solidFill>
                <a:effectLst/>
                <a:latin typeface="Times New Roman" panose="02020603050405020304" pitchFamily="18" charset="0"/>
                <a:ea typeface="Times New Roman" panose="02020603050405020304" pitchFamily="18" charset="0"/>
              </a:rPr>
              <a:t>Es ist Zeit, </a:t>
            </a:r>
            <a:r>
              <a:rPr lang="en-US" sz="1600" dirty="0" err="1">
                <a:solidFill>
                  <a:srgbClr val="000000"/>
                </a:solidFill>
                <a:effectLst/>
                <a:latin typeface="Times New Roman" panose="02020603050405020304" pitchFamily="18" charset="0"/>
                <a:ea typeface="Times New Roman" panose="02020603050405020304" pitchFamily="18" charset="0"/>
              </a:rPr>
              <a:t>daß</a:t>
            </a:r>
            <a:r>
              <a:rPr lang="en-US" sz="1600" dirty="0">
                <a:solidFill>
                  <a:srgbClr val="000000"/>
                </a:solidFill>
                <a:effectLst/>
                <a:latin typeface="Times New Roman" panose="02020603050405020304" pitchFamily="18" charset="0"/>
                <a:ea typeface="Times New Roman" panose="02020603050405020304" pitchFamily="18" charset="0"/>
              </a:rPr>
              <a:t> es Zeit </a:t>
            </a:r>
            <a:r>
              <a:rPr lang="en-US" sz="1600" dirty="0" err="1">
                <a:solidFill>
                  <a:srgbClr val="000000"/>
                </a:solidFill>
                <a:effectLst/>
                <a:latin typeface="Times New Roman" panose="02020603050405020304" pitchFamily="18" charset="0"/>
                <a:ea typeface="Times New Roman" panose="02020603050405020304" pitchFamily="18" charset="0"/>
              </a:rPr>
              <a:t>wird</a:t>
            </a:r>
            <a:r>
              <a:rPr lang="en-US" sz="1600" dirty="0">
                <a:solidFill>
                  <a:srgbClr val="000000"/>
                </a:solidFill>
                <a:effectLst/>
                <a:latin typeface="Times New Roman" panose="02020603050405020304" pitchFamily="18" charset="0"/>
                <a:ea typeface="Times New Roman" panose="02020603050405020304" pitchFamily="18" charset="0"/>
              </a:rPr>
              <a:t>.</a:t>
            </a:r>
            <a:endParaRPr lang="it-IT" sz="1600" dirty="0">
              <a:effectLst/>
              <a:latin typeface="Times New Roman" panose="02020603050405020304" pitchFamily="18" charset="0"/>
              <a:ea typeface="Times New Roman" panose="02020603050405020304" pitchFamily="18" charset="0"/>
            </a:endParaRPr>
          </a:p>
          <a:p>
            <a:endParaRPr lang="it-IT" sz="1600" dirty="0"/>
          </a:p>
        </p:txBody>
      </p:sp>
      <p:sp>
        <p:nvSpPr>
          <p:cNvPr id="5" name="CasellaDiTesto 4">
            <a:extLst>
              <a:ext uri="{FF2B5EF4-FFF2-40B4-BE49-F238E27FC236}">
                <a16:creationId xmlns:a16="http://schemas.microsoft.com/office/drawing/2014/main" id="{E830D87B-50C0-B84B-7973-EA94237105D6}"/>
              </a:ext>
            </a:extLst>
          </p:cNvPr>
          <p:cNvSpPr txBox="1"/>
          <p:nvPr/>
        </p:nvSpPr>
        <p:spPr>
          <a:xfrm>
            <a:off x="6096000" y="198621"/>
            <a:ext cx="5639685" cy="6001643"/>
          </a:xfrm>
          <a:prstGeom prst="rect">
            <a:avLst/>
          </a:prstGeom>
          <a:noFill/>
        </p:spPr>
        <p:txBody>
          <a:bodyPr wrap="none" rtlCol="0">
            <a:spAutoFit/>
          </a:bodyPr>
          <a:lstStyle/>
          <a:p>
            <a:r>
              <a:rPr lang="it-IT" sz="1600" kern="100" dirty="0">
                <a:effectLst/>
                <a:latin typeface="Times New Roman" panose="02020603050405020304" pitchFamily="18" charset="0"/>
                <a:ea typeface="Calibri" panose="020F0502020204030204" pitchFamily="34" charset="0"/>
              </a:rPr>
              <a:t>L’autunno mi strappa dalla mano la sua foglia: siamo amici.</a:t>
            </a:r>
          </a:p>
          <a:p>
            <a:r>
              <a:rPr lang="it-IT" sz="1600" kern="100" dirty="0">
                <a:effectLst/>
                <a:latin typeface="Times New Roman" panose="02020603050405020304" pitchFamily="18" charset="0"/>
                <a:ea typeface="Calibri" panose="020F0502020204030204" pitchFamily="34" charset="0"/>
              </a:rPr>
              <a:t>Noi sgusciamo il tempo dalle noci e così impariamo a camminare:</a:t>
            </a:r>
          </a:p>
          <a:p>
            <a:r>
              <a:rPr lang="it-IT" sz="1600" kern="100" dirty="0">
                <a:effectLst/>
                <a:latin typeface="Times New Roman" panose="02020603050405020304" pitchFamily="18" charset="0"/>
                <a:ea typeface="Calibri" panose="020F0502020204030204" pitchFamily="34" charset="0"/>
              </a:rPr>
              <a:t>il tempo poi torna indietro, nel suo guscio.</a:t>
            </a:r>
          </a:p>
          <a:p>
            <a:r>
              <a:rPr lang="it-IT" sz="1600" kern="100" dirty="0">
                <a:effectLst/>
                <a:latin typeface="Times New Roman" panose="02020603050405020304" pitchFamily="18" charset="0"/>
                <a:ea typeface="Calibri" panose="020F0502020204030204" pitchFamily="34" charset="0"/>
              </a:rPr>
              <a:t> </a:t>
            </a:r>
          </a:p>
          <a:p>
            <a:r>
              <a:rPr lang="it-IT" sz="1600" kern="100" dirty="0">
                <a:effectLst/>
                <a:latin typeface="Times New Roman" panose="02020603050405020304" pitchFamily="18" charset="0"/>
                <a:ea typeface="Calibri" panose="020F0502020204030204" pitchFamily="34" charset="0"/>
              </a:rPr>
              <a:t>Nello specchio è domenica,</a:t>
            </a:r>
          </a:p>
          <a:p>
            <a:r>
              <a:rPr lang="it-IT" sz="1600" kern="100" dirty="0">
                <a:effectLst/>
                <a:latin typeface="Times New Roman" panose="02020603050405020304" pitchFamily="18" charset="0"/>
                <a:ea typeface="Calibri" panose="020F0502020204030204" pitchFamily="34" charset="0"/>
              </a:rPr>
              <a:t>nel sogno si dorme,</a:t>
            </a:r>
          </a:p>
          <a:p>
            <a:r>
              <a:rPr lang="it-IT" sz="1600" kern="100" dirty="0">
                <a:effectLst/>
                <a:latin typeface="Times New Roman" panose="02020603050405020304" pitchFamily="18" charset="0"/>
                <a:ea typeface="Calibri" panose="020F0502020204030204" pitchFamily="34" charset="0"/>
              </a:rPr>
              <a:t>la bocca racconta il vero.</a:t>
            </a:r>
          </a:p>
          <a:p>
            <a:r>
              <a:rPr lang="it-IT" sz="1600" kern="100" dirty="0">
                <a:effectLst/>
                <a:latin typeface="Times New Roman" panose="02020603050405020304" pitchFamily="18" charset="0"/>
                <a:ea typeface="Calibri" panose="020F0502020204030204" pitchFamily="34" charset="0"/>
              </a:rPr>
              <a:t> </a:t>
            </a:r>
          </a:p>
          <a:p>
            <a:r>
              <a:rPr lang="it-IT" sz="1600" kern="100" dirty="0">
                <a:effectLst/>
                <a:latin typeface="Times New Roman" panose="02020603050405020304" pitchFamily="18" charset="0"/>
                <a:ea typeface="Calibri" panose="020F0502020204030204" pitchFamily="34" charset="0"/>
              </a:rPr>
              <a:t>Il mio occhio scende fino al sesso dell’amata,</a:t>
            </a:r>
          </a:p>
          <a:p>
            <a:r>
              <a:rPr lang="it-IT" sz="1600" kern="100" dirty="0">
                <a:effectLst/>
                <a:latin typeface="Times New Roman" panose="02020603050405020304" pitchFamily="18" charset="0"/>
                <a:ea typeface="Calibri" panose="020F0502020204030204" pitchFamily="34" charset="0"/>
              </a:rPr>
              <a:t>noi ci guardiamo,</a:t>
            </a:r>
          </a:p>
          <a:p>
            <a:r>
              <a:rPr lang="it-IT" sz="1600" kern="100" dirty="0">
                <a:effectLst/>
                <a:latin typeface="Times New Roman" panose="02020603050405020304" pitchFamily="18" charset="0"/>
                <a:ea typeface="Calibri" panose="020F0502020204030204" pitchFamily="34" charset="0"/>
              </a:rPr>
              <a:t>noi ci diciamo cose oscure,</a:t>
            </a:r>
          </a:p>
          <a:p>
            <a:r>
              <a:rPr lang="it-IT" sz="1600" kern="100" dirty="0">
                <a:effectLst/>
                <a:latin typeface="Times New Roman" panose="02020603050405020304" pitchFamily="18" charset="0"/>
                <a:ea typeface="Calibri" panose="020F0502020204030204" pitchFamily="34" charset="0"/>
              </a:rPr>
              <a:t>noi ci amiamo come papavero e memoria,</a:t>
            </a:r>
          </a:p>
          <a:p>
            <a:r>
              <a:rPr lang="it-IT" sz="1600" kern="100" dirty="0">
                <a:effectLst/>
                <a:latin typeface="Times New Roman" panose="02020603050405020304" pitchFamily="18" charset="0"/>
                <a:ea typeface="Calibri" panose="020F0502020204030204" pitchFamily="34" charset="0"/>
              </a:rPr>
              <a:t>noi dormiamo come vino nelle conchiglie,</a:t>
            </a:r>
          </a:p>
          <a:p>
            <a:r>
              <a:rPr lang="it-IT" sz="1600" kern="100" dirty="0">
                <a:effectLst/>
                <a:latin typeface="Times New Roman" panose="02020603050405020304" pitchFamily="18" charset="0"/>
                <a:ea typeface="Calibri" panose="020F0502020204030204" pitchFamily="34" charset="0"/>
              </a:rPr>
              <a:t>come il mare nelle tracce di sangue della luna.</a:t>
            </a:r>
          </a:p>
          <a:p>
            <a:r>
              <a:rPr lang="it-IT" sz="1600" kern="100" dirty="0">
                <a:effectLst/>
                <a:latin typeface="Times New Roman" panose="02020603050405020304" pitchFamily="18" charset="0"/>
                <a:ea typeface="Calibri" panose="020F0502020204030204" pitchFamily="34" charset="0"/>
              </a:rPr>
              <a:t> </a:t>
            </a:r>
          </a:p>
          <a:p>
            <a:r>
              <a:rPr lang="it-IT" sz="1600" kern="100" dirty="0">
                <a:effectLst/>
                <a:latin typeface="Times New Roman" panose="02020603050405020304" pitchFamily="18" charset="0"/>
                <a:ea typeface="Calibri" panose="020F0502020204030204" pitchFamily="34" charset="0"/>
              </a:rPr>
              <a:t>Noi stiamo abbracciati alla finestra, dalla strada ci vedono tutti:</a:t>
            </a:r>
          </a:p>
          <a:p>
            <a:r>
              <a:rPr lang="it-IT" sz="1600" kern="100" dirty="0">
                <a:effectLst/>
                <a:latin typeface="Times New Roman" panose="02020603050405020304" pitchFamily="18" charset="0"/>
                <a:ea typeface="Calibri" panose="020F0502020204030204" pitchFamily="34" charset="0"/>
              </a:rPr>
              <a:t> </a:t>
            </a:r>
          </a:p>
          <a:p>
            <a:r>
              <a:rPr lang="it-IT" sz="1600" kern="100" dirty="0">
                <a:effectLst/>
                <a:latin typeface="Times New Roman" panose="02020603050405020304" pitchFamily="18" charset="0"/>
                <a:ea typeface="Calibri" panose="020F0502020204030204" pitchFamily="34" charset="0"/>
              </a:rPr>
              <a:t>è tempo che si sappia!</a:t>
            </a:r>
          </a:p>
          <a:p>
            <a:r>
              <a:rPr lang="it-IT" sz="1600" kern="100" dirty="0">
                <a:effectLst/>
                <a:latin typeface="Times New Roman" panose="02020603050405020304" pitchFamily="18" charset="0"/>
                <a:ea typeface="Calibri" panose="020F0502020204030204" pitchFamily="34" charset="0"/>
              </a:rPr>
              <a:t>È tempo che la pietra accetti di essere fiore,</a:t>
            </a:r>
          </a:p>
          <a:p>
            <a:r>
              <a:rPr lang="it-IT" sz="1600" kern="100" dirty="0">
                <a:effectLst/>
                <a:latin typeface="Times New Roman" panose="02020603050405020304" pitchFamily="18" charset="0"/>
                <a:ea typeface="Calibri" panose="020F0502020204030204" pitchFamily="34" charset="0"/>
              </a:rPr>
              <a:t>che lo sgomento abbia un cuore che batte.</a:t>
            </a:r>
          </a:p>
          <a:p>
            <a:r>
              <a:rPr lang="it-IT" sz="1600" kern="100" dirty="0">
                <a:effectLst/>
                <a:latin typeface="Times New Roman" panose="02020603050405020304" pitchFamily="18" charset="0"/>
                <a:ea typeface="Calibri" panose="020F0502020204030204" pitchFamily="34" charset="0"/>
              </a:rPr>
              <a:t>È tempo che sia tempo.</a:t>
            </a:r>
          </a:p>
          <a:p>
            <a:r>
              <a:rPr lang="it-IT" sz="1600" kern="100" dirty="0">
                <a:effectLst/>
                <a:latin typeface="Times New Roman" panose="02020603050405020304" pitchFamily="18" charset="0"/>
                <a:ea typeface="Calibri" panose="020F0502020204030204" pitchFamily="34" charset="0"/>
              </a:rPr>
              <a:t> </a:t>
            </a:r>
          </a:p>
          <a:p>
            <a:r>
              <a:rPr lang="it-IT" sz="1600" kern="100" dirty="0">
                <a:effectLst/>
                <a:latin typeface="Times New Roman" panose="02020603050405020304" pitchFamily="18" charset="0"/>
                <a:ea typeface="Calibri" panose="020F0502020204030204" pitchFamily="34" charset="0"/>
              </a:rPr>
              <a:t>È tempo.</a:t>
            </a:r>
          </a:p>
          <a:p>
            <a:endParaRPr lang="it-IT" sz="1600" dirty="0"/>
          </a:p>
        </p:txBody>
      </p:sp>
    </p:spTree>
    <p:extLst>
      <p:ext uri="{BB962C8B-B14F-4D97-AF65-F5344CB8AC3E}">
        <p14:creationId xmlns:p14="http://schemas.microsoft.com/office/powerpoint/2010/main" val="4275567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56C22-453E-EE53-4A16-9E00362C19B5}"/>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92B1D850-A97E-43EA-DDC0-C105A2D3C43B}"/>
              </a:ext>
            </a:extLst>
          </p:cNvPr>
          <p:cNvSpPr txBox="1"/>
          <p:nvPr/>
        </p:nvSpPr>
        <p:spPr>
          <a:xfrm>
            <a:off x="284205" y="185351"/>
            <a:ext cx="4525598" cy="6186309"/>
          </a:xfrm>
          <a:prstGeom prst="rect">
            <a:avLst/>
          </a:prstGeom>
          <a:noFill/>
        </p:spPr>
        <p:txBody>
          <a:bodyPr wrap="none" rtlCol="0">
            <a:spAutoFit/>
          </a:bodyPr>
          <a:lstStyle/>
          <a:p>
            <a:r>
              <a:rPr lang="it-IT" i="1" dirty="0">
                <a:latin typeface="Times New Roman" panose="02020603050405020304" pitchFamily="18" charset="0"/>
                <a:cs typeface="Times New Roman" panose="02020603050405020304" pitchFamily="18" charset="0"/>
              </a:rPr>
              <a:t>Die </a:t>
            </a:r>
            <a:r>
              <a:rPr lang="it-IT" i="1" dirty="0" err="1">
                <a:latin typeface="Times New Roman" panose="02020603050405020304" pitchFamily="18" charset="0"/>
                <a:cs typeface="Times New Roman" panose="02020603050405020304" pitchFamily="18" charset="0"/>
              </a:rPr>
              <a:t>gestundete</a:t>
            </a:r>
            <a:r>
              <a:rPr lang="it-IT" i="1" dirty="0">
                <a:latin typeface="Times New Roman" panose="02020603050405020304" pitchFamily="18" charset="0"/>
                <a:cs typeface="Times New Roman" panose="02020603050405020304" pitchFamily="18" charset="0"/>
              </a:rPr>
              <a:t> Zeit</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Es </a:t>
            </a:r>
            <a:r>
              <a:rPr lang="it-IT" dirty="0" err="1">
                <a:latin typeface="Times New Roman" panose="02020603050405020304" pitchFamily="18" charset="0"/>
                <a:cs typeface="Times New Roman" panose="02020603050405020304" pitchFamily="18" charset="0"/>
              </a:rPr>
              <a:t>kommen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härtere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Tage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Die </a:t>
            </a:r>
            <a:r>
              <a:rPr lang="it-IT" dirty="0" err="1">
                <a:latin typeface="Times New Roman" panose="02020603050405020304" pitchFamily="18" charset="0"/>
                <a:cs typeface="Times New Roman" panose="02020603050405020304" pitchFamily="18" charset="0"/>
              </a:rPr>
              <a:t>auf</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Widerruf</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gestundete</a:t>
            </a:r>
            <a:r>
              <a:rPr lang="it-IT" dirty="0">
                <a:latin typeface="Times New Roman" panose="02020603050405020304" pitchFamily="18" charset="0"/>
                <a:cs typeface="Times New Roman" panose="02020603050405020304" pitchFamily="18" charset="0"/>
              </a:rPr>
              <a:t> Zeit</a:t>
            </a:r>
          </a:p>
          <a:p>
            <a:r>
              <a:rPr lang="it-IT" dirty="0" err="1">
                <a:latin typeface="Times New Roman" panose="02020603050405020304" pitchFamily="18" charset="0"/>
                <a:cs typeface="Times New Roman" panose="02020603050405020304" pitchFamily="18" charset="0"/>
              </a:rPr>
              <a:t>wird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sichtbar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Horizont</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Bald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mußt</a:t>
            </a:r>
            <a:r>
              <a:rPr lang="it-IT" dirty="0">
                <a:latin typeface="Times New Roman" panose="02020603050405020304" pitchFamily="18" charset="0"/>
                <a:cs typeface="Times New Roman" panose="02020603050405020304" pitchFamily="18" charset="0"/>
              </a:rPr>
              <a:t> du </a:t>
            </a:r>
            <a:r>
              <a:rPr lang="it-IT" dirty="0" err="1">
                <a:latin typeface="Times New Roman" panose="02020603050405020304" pitchFamily="18" charset="0"/>
                <a:cs typeface="Times New Roman" panose="02020603050405020304" pitchFamily="18" charset="0"/>
              </a:rPr>
              <a:t>den</a:t>
            </a:r>
            <a:r>
              <a:rPr lang="it-IT" dirty="0">
                <a:latin typeface="Times New Roman" panose="02020603050405020304" pitchFamily="18" charset="0"/>
                <a:cs typeface="Times New Roman" panose="02020603050405020304" pitchFamily="18" charset="0"/>
              </a:rPr>
              <a:t> Schuh </a:t>
            </a:r>
            <a:r>
              <a:rPr lang="it-IT" dirty="0" err="1">
                <a:latin typeface="Times New Roman" panose="02020603050405020304" pitchFamily="18" charset="0"/>
                <a:cs typeface="Times New Roman" panose="02020603050405020304" pitchFamily="18" charset="0"/>
              </a:rPr>
              <a:t>schnüren</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und die </a:t>
            </a:r>
            <a:r>
              <a:rPr lang="it-IT" dirty="0" err="1">
                <a:latin typeface="Times New Roman" panose="02020603050405020304" pitchFamily="18" charset="0"/>
                <a:cs typeface="Times New Roman" panose="02020603050405020304" pitchFamily="18" charset="0"/>
              </a:rPr>
              <a:t>Hunde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zurückjagen</a:t>
            </a:r>
            <a:r>
              <a:rPr lang="it-IT" dirty="0">
                <a:latin typeface="Times New Roman" panose="02020603050405020304" pitchFamily="18" charset="0"/>
                <a:cs typeface="Times New Roman" panose="02020603050405020304" pitchFamily="18" charset="0"/>
              </a:rPr>
              <a:t> in die </a:t>
            </a:r>
            <a:r>
              <a:rPr lang="it-IT" dirty="0" err="1">
                <a:latin typeface="Times New Roman" panose="02020603050405020304" pitchFamily="18" charset="0"/>
                <a:cs typeface="Times New Roman" panose="02020603050405020304" pitchFamily="18" charset="0"/>
              </a:rPr>
              <a:t>Marschhöfe</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Denn</a:t>
            </a:r>
            <a:r>
              <a:rPr lang="it-IT" dirty="0">
                <a:latin typeface="Times New Roman" panose="02020603050405020304" pitchFamily="18" charset="0"/>
                <a:cs typeface="Times New Roman" panose="02020603050405020304" pitchFamily="18" charset="0"/>
              </a:rPr>
              <a:t> die </a:t>
            </a:r>
            <a:r>
              <a:rPr lang="it-IT" dirty="0" err="1">
                <a:latin typeface="Times New Roman" panose="02020603050405020304" pitchFamily="18" charset="0"/>
                <a:cs typeface="Times New Roman" panose="02020603050405020304" pitchFamily="18" charset="0"/>
              </a:rPr>
              <a:t>Eingeweide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Fische</a:t>
            </a:r>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sind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kalt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geworden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im</a:t>
            </a:r>
            <a:r>
              <a:rPr lang="it-IT" dirty="0">
                <a:latin typeface="Times New Roman" panose="02020603050405020304" pitchFamily="18" charset="0"/>
                <a:cs typeface="Times New Roman" panose="02020603050405020304" pitchFamily="18" charset="0"/>
              </a:rPr>
              <a:t> Wind.</a:t>
            </a:r>
          </a:p>
          <a:p>
            <a:r>
              <a:rPr lang="it-IT" dirty="0" err="1">
                <a:latin typeface="Times New Roman" panose="02020603050405020304" pitchFamily="18" charset="0"/>
                <a:cs typeface="Times New Roman" panose="02020603050405020304" pitchFamily="18" charset="0"/>
              </a:rPr>
              <a:t>Ärmlich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brennt</a:t>
            </a:r>
            <a:r>
              <a:rPr lang="it-IT" dirty="0">
                <a:latin typeface="Times New Roman" panose="02020603050405020304" pitchFamily="18" charset="0"/>
                <a:cs typeface="Times New Roman" panose="02020603050405020304" pitchFamily="18" charset="0"/>
              </a:rPr>
              <a:t> das </a:t>
            </a:r>
            <a:r>
              <a:rPr lang="it-IT" dirty="0" err="1">
                <a:latin typeface="Times New Roman" panose="02020603050405020304" pitchFamily="18" charset="0"/>
                <a:cs typeface="Times New Roman" panose="02020603050405020304" pitchFamily="18" charset="0"/>
              </a:rPr>
              <a:t>Licht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Lupinen</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Dein Blick </a:t>
            </a:r>
            <a:r>
              <a:rPr lang="it-IT" dirty="0" err="1">
                <a:latin typeface="Times New Roman" panose="02020603050405020304" pitchFamily="18" charset="0"/>
                <a:cs typeface="Times New Roman" panose="02020603050405020304" pitchFamily="18" charset="0"/>
              </a:rPr>
              <a:t>spurt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im</a:t>
            </a:r>
            <a:r>
              <a:rPr lang="it-IT" dirty="0">
                <a:latin typeface="Times New Roman" panose="02020603050405020304" pitchFamily="18" charset="0"/>
                <a:cs typeface="Times New Roman" panose="02020603050405020304" pitchFamily="18" charset="0"/>
              </a:rPr>
              <a:t> Nebel:</a:t>
            </a:r>
          </a:p>
          <a:p>
            <a:r>
              <a:rPr lang="it-IT" dirty="0">
                <a:latin typeface="Times New Roman" panose="02020603050405020304" pitchFamily="18" charset="0"/>
                <a:cs typeface="Times New Roman" panose="02020603050405020304" pitchFamily="18" charset="0"/>
              </a:rPr>
              <a:t>die </a:t>
            </a:r>
            <a:r>
              <a:rPr lang="it-IT" dirty="0" err="1">
                <a:latin typeface="Times New Roman" panose="02020603050405020304" pitchFamily="18" charset="0"/>
                <a:cs typeface="Times New Roman" panose="02020603050405020304" pitchFamily="18" charset="0"/>
              </a:rPr>
              <a:t>auf</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Widerruf</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gestundete</a:t>
            </a:r>
            <a:r>
              <a:rPr lang="it-IT" dirty="0">
                <a:latin typeface="Times New Roman" panose="02020603050405020304" pitchFamily="18" charset="0"/>
                <a:cs typeface="Times New Roman" panose="02020603050405020304" pitchFamily="18" charset="0"/>
              </a:rPr>
              <a:t> Zeit</a:t>
            </a:r>
          </a:p>
          <a:p>
            <a:r>
              <a:rPr lang="it-IT" dirty="0" err="1">
                <a:latin typeface="Times New Roman" panose="02020603050405020304" pitchFamily="18" charset="0"/>
                <a:cs typeface="Times New Roman" panose="02020603050405020304" pitchFamily="18" charset="0"/>
              </a:rPr>
              <a:t>wird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sichtbar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Horizont</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Drüben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versinkt</a:t>
            </a:r>
            <a:r>
              <a:rPr lang="it-IT" dirty="0">
                <a:latin typeface="Times New Roman" panose="02020603050405020304" pitchFamily="18" charset="0"/>
                <a:cs typeface="Times New Roman" panose="02020603050405020304" pitchFamily="18" charset="0"/>
              </a:rPr>
              <a:t> dir die </a:t>
            </a:r>
            <a:r>
              <a:rPr lang="it-IT" dirty="0" err="1">
                <a:latin typeface="Times New Roman" panose="02020603050405020304" pitchFamily="18" charset="0"/>
                <a:cs typeface="Times New Roman" panose="02020603050405020304" pitchFamily="18" charset="0"/>
              </a:rPr>
              <a:t>Geliebte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im</a:t>
            </a:r>
            <a:r>
              <a:rPr lang="it-IT" dirty="0">
                <a:latin typeface="Times New Roman" panose="02020603050405020304" pitchFamily="18" charset="0"/>
                <a:cs typeface="Times New Roman" panose="02020603050405020304" pitchFamily="18" charset="0"/>
              </a:rPr>
              <a:t> Sand,</a:t>
            </a:r>
          </a:p>
          <a:p>
            <a:r>
              <a:rPr lang="it-IT" dirty="0" err="1">
                <a:latin typeface="Times New Roman" panose="02020603050405020304" pitchFamily="18" charset="0"/>
                <a:cs typeface="Times New Roman" panose="02020603050405020304" pitchFamily="18" charset="0"/>
              </a:rPr>
              <a: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steigt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um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ihr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wehendes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Haar</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fällt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ihr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ins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Wort</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befiehlt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ihr</a:t>
            </a:r>
            <a:r>
              <a:rPr lang="it-IT" dirty="0">
                <a:latin typeface="Times New Roman" panose="02020603050405020304" pitchFamily="18" charset="0"/>
                <a:cs typeface="Times New Roman" panose="02020603050405020304" pitchFamily="18" charset="0"/>
              </a:rPr>
              <a:t> zu </a:t>
            </a:r>
            <a:r>
              <a:rPr lang="it-IT" dirty="0" err="1">
                <a:latin typeface="Times New Roman" panose="02020603050405020304" pitchFamily="18" charset="0"/>
                <a:cs typeface="Times New Roman" panose="02020603050405020304" pitchFamily="18" charset="0"/>
              </a:rPr>
              <a:t>schweigen</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findet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sterblich</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und </a:t>
            </a:r>
            <a:r>
              <a:rPr lang="it-IT" dirty="0" err="1">
                <a:latin typeface="Times New Roman" panose="02020603050405020304" pitchFamily="18" charset="0"/>
                <a:cs typeface="Times New Roman" panose="02020603050405020304" pitchFamily="18" charset="0"/>
              </a:rPr>
              <a:t>willig</a:t>
            </a:r>
            <a:r>
              <a:rPr lang="it-IT" dirty="0">
                <a:latin typeface="Times New Roman" panose="02020603050405020304" pitchFamily="18" charset="0"/>
                <a:cs typeface="Times New Roman" panose="02020603050405020304" pitchFamily="18" charset="0"/>
              </a:rPr>
              <a:t> dem </a:t>
            </a:r>
            <a:r>
              <a:rPr lang="it-IT" dirty="0" err="1">
                <a:latin typeface="Times New Roman" panose="02020603050405020304" pitchFamily="18" charset="0"/>
                <a:cs typeface="Times New Roman" panose="02020603050405020304" pitchFamily="18" charset="0"/>
              </a:rPr>
              <a:t>Abschied</a:t>
            </a:r>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nach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jeder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Umarmung</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p:txBody>
      </p:sp>
      <p:sp>
        <p:nvSpPr>
          <p:cNvPr id="5" name="CasellaDiTesto 4">
            <a:extLst>
              <a:ext uri="{FF2B5EF4-FFF2-40B4-BE49-F238E27FC236}">
                <a16:creationId xmlns:a16="http://schemas.microsoft.com/office/drawing/2014/main" id="{6E586B28-4FD8-15C7-D7B9-9A9695767FC4}"/>
              </a:ext>
            </a:extLst>
          </p:cNvPr>
          <p:cNvSpPr txBox="1"/>
          <p:nvPr/>
        </p:nvSpPr>
        <p:spPr>
          <a:xfrm>
            <a:off x="4827576" y="185351"/>
            <a:ext cx="2536848" cy="2308324"/>
          </a:xfrm>
          <a:prstGeom prst="rect">
            <a:avLst/>
          </a:prstGeom>
          <a:noFill/>
        </p:spPr>
        <p:txBody>
          <a:bodyPr wrap="none" rtlCol="0">
            <a:spAutoFit/>
          </a:bodyPr>
          <a:lstStyle/>
          <a:p>
            <a:r>
              <a:rPr lang="it-IT" dirty="0" err="1">
                <a:latin typeface="Times New Roman" panose="02020603050405020304" pitchFamily="18" charset="0"/>
                <a:cs typeface="Times New Roman" panose="02020603050405020304" pitchFamily="18" charset="0"/>
              </a:rPr>
              <a:t>Sieh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dich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nicht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um</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Schnür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deinen</a:t>
            </a:r>
            <a:r>
              <a:rPr lang="it-IT" dirty="0">
                <a:latin typeface="Times New Roman" panose="02020603050405020304" pitchFamily="18" charset="0"/>
                <a:cs typeface="Times New Roman" panose="02020603050405020304" pitchFamily="18" charset="0"/>
              </a:rPr>
              <a:t> Schuh.</a:t>
            </a:r>
          </a:p>
          <a:p>
            <a:r>
              <a:rPr lang="it-IT" dirty="0" err="1">
                <a:latin typeface="Times New Roman" panose="02020603050405020304" pitchFamily="18" charset="0"/>
                <a:cs typeface="Times New Roman" panose="02020603050405020304" pitchFamily="18" charset="0"/>
              </a:rPr>
              <a:t>Jag</a:t>
            </a:r>
            <a:r>
              <a:rPr lang="it-IT" dirty="0">
                <a:latin typeface="Times New Roman" panose="02020603050405020304" pitchFamily="18" charset="0"/>
                <a:cs typeface="Times New Roman" panose="02020603050405020304" pitchFamily="18" charset="0"/>
              </a:rPr>
              <a:t> die </a:t>
            </a:r>
            <a:r>
              <a:rPr lang="it-IT" dirty="0" err="1">
                <a:latin typeface="Times New Roman" panose="02020603050405020304" pitchFamily="18" charset="0"/>
                <a:cs typeface="Times New Roman" panose="02020603050405020304" pitchFamily="18" charset="0"/>
              </a:rPr>
              <a:t>Hunde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zurück</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Wirf</a:t>
            </a:r>
            <a:r>
              <a:rPr lang="it-IT" dirty="0">
                <a:latin typeface="Times New Roman" panose="02020603050405020304" pitchFamily="18" charset="0"/>
                <a:cs typeface="Times New Roman" panose="02020603050405020304" pitchFamily="18" charset="0"/>
              </a:rPr>
              <a:t> die </a:t>
            </a:r>
            <a:r>
              <a:rPr lang="it-IT" dirty="0" err="1">
                <a:latin typeface="Times New Roman" panose="02020603050405020304" pitchFamily="18" charset="0"/>
                <a:cs typeface="Times New Roman" panose="02020603050405020304" pitchFamily="18" charset="0"/>
              </a:rPr>
              <a:t>Fische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ins</a:t>
            </a:r>
            <a:r>
              <a:rPr lang="it-IT" dirty="0">
                <a:latin typeface="Times New Roman" panose="02020603050405020304" pitchFamily="18" charset="0"/>
                <a:cs typeface="Times New Roman" panose="02020603050405020304" pitchFamily="18" charset="0"/>
              </a:rPr>
              <a:t> Meer.</a:t>
            </a:r>
          </a:p>
          <a:p>
            <a:r>
              <a:rPr lang="it-IT" dirty="0">
                <a:latin typeface="Times New Roman" panose="02020603050405020304" pitchFamily="18" charset="0"/>
                <a:cs typeface="Times New Roman" panose="02020603050405020304" pitchFamily="18" charset="0"/>
              </a:rPr>
              <a:t>Lösch die </a:t>
            </a:r>
            <a:r>
              <a:rPr lang="it-IT" dirty="0" err="1">
                <a:latin typeface="Times New Roman" panose="02020603050405020304" pitchFamily="18" charset="0"/>
                <a:cs typeface="Times New Roman" panose="02020603050405020304" pitchFamily="18" charset="0"/>
              </a:rPr>
              <a:t>Lupinen</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Es </a:t>
            </a:r>
            <a:r>
              <a:rPr lang="it-IT" dirty="0" err="1">
                <a:latin typeface="Times New Roman" panose="02020603050405020304" pitchFamily="18" charset="0"/>
                <a:cs typeface="Times New Roman" panose="02020603050405020304" pitchFamily="18" charset="0"/>
              </a:rPr>
              <a:t>kommen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härtere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Tage</a:t>
            </a:r>
            <a:r>
              <a:rPr lang="it-IT" dirty="0">
                <a:latin typeface="Times New Roman" panose="02020603050405020304" pitchFamily="18" charset="0"/>
                <a:cs typeface="Times New Roman" panose="02020603050405020304" pitchFamily="18" charset="0"/>
              </a:rPr>
              <a:t>.</a:t>
            </a:r>
          </a:p>
          <a:p>
            <a:endParaRPr lang="it-IT" dirty="0"/>
          </a:p>
        </p:txBody>
      </p:sp>
      <p:sp>
        <p:nvSpPr>
          <p:cNvPr id="6" name="CasellaDiTesto 5">
            <a:extLst>
              <a:ext uri="{FF2B5EF4-FFF2-40B4-BE49-F238E27FC236}">
                <a16:creationId xmlns:a16="http://schemas.microsoft.com/office/drawing/2014/main" id="{066DC679-E89E-EAC8-9A3C-96528ABE0925}"/>
              </a:ext>
            </a:extLst>
          </p:cNvPr>
          <p:cNvSpPr txBox="1"/>
          <p:nvPr/>
        </p:nvSpPr>
        <p:spPr>
          <a:xfrm>
            <a:off x="4624451" y="2517666"/>
            <a:ext cx="3365024" cy="3693319"/>
          </a:xfrm>
          <a:prstGeom prst="rect">
            <a:avLst/>
          </a:prstGeom>
          <a:noFill/>
        </p:spPr>
        <p:txBody>
          <a:bodyPr wrap="none" rtlCol="0">
            <a:spAutoFit/>
          </a:bodyPr>
          <a:lstStyle/>
          <a:p>
            <a:r>
              <a:rPr lang="it-IT" i="1" dirty="0">
                <a:latin typeface="Times New Roman" panose="02020603050405020304" pitchFamily="18" charset="0"/>
                <a:cs typeface="Times New Roman" panose="02020603050405020304" pitchFamily="18" charset="0"/>
              </a:rPr>
              <a:t>Il tempo dilazionato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S’avanzano giorni più duri.</a:t>
            </a:r>
          </a:p>
          <a:p>
            <a:r>
              <a:rPr lang="it-IT" dirty="0">
                <a:latin typeface="Times New Roman" panose="02020603050405020304" pitchFamily="18" charset="0"/>
                <a:cs typeface="Times New Roman" panose="02020603050405020304" pitchFamily="18" charset="0"/>
              </a:rPr>
              <a:t>Il tempo dilazionato e revocabile</a:t>
            </a:r>
          </a:p>
          <a:p>
            <a:r>
              <a:rPr lang="it-IT" dirty="0">
                <a:latin typeface="Times New Roman" panose="02020603050405020304" pitchFamily="18" charset="0"/>
                <a:cs typeface="Times New Roman" panose="02020603050405020304" pitchFamily="18" charset="0"/>
              </a:rPr>
              <a:t>già appare all’orizzonte.</a:t>
            </a:r>
          </a:p>
          <a:p>
            <a:r>
              <a:rPr lang="it-IT" dirty="0">
                <a:latin typeface="Times New Roman" panose="02020603050405020304" pitchFamily="18" charset="0"/>
                <a:cs typeface="Times New Roman" panose="02020603050405020304" pitchFamily="18" charset="0"/>
              </a:rPr>
              <a:t>Presto dovrai riallacciare le scarpe</a:t>
            </a:r>
          </a:p>
          <a:p>
            <a:r>
              <a:rPr lang="it-IT" dirty="0">
                <a:latin typeface="Times New Roman" panose="02020603050405020304" pitchFamily="18" charset="0"/>
                <a:cs typeface="Times New Roman" panose="02020603050405020304" pitchFamily="18" charset="0"/>
              </a:rPr>
              <a:t>e ricacciare i cani ai cascinali:</a:t>
            </a:r>
          </a:p>
          <a:p>
            <a:r>
              <a:rPr lang="it-IT" dirty="0">
                <a:latin typeface="Times New Roman" panose="02020603050405020304" pitchFamily="18" charset="0"/>
                <a:cs typeface="Times New Roman" panose="02020603050405020304" pitchFamily="18" charset="0"/>
              </a:rPr>
              <a:t>le viscere dei pesci nel vento</a:t>
            </a:r>
          </a:p>
          <a:p>
            <a:r>
              <a:rPr lang="it-IT" dirty="0">
                <a:latin typeface="Times New Roman" panose="02020603050405020304" pitchFamily="18" charset="0"/>
                <a:cs typeface="Times New Roman" panose="02020603050405020304" pitchFamily="18" charset="0"/>
              </a:rPr>
              <a:t>si sono fatte fredde.</a:t>
            </a:r>
          </a:p>
          <a:p>
            <a:r>
              <a:rPr lang="it-IT" dirty="0">
                <a:latin typeface="Times New Roman" panose="02020603050405020304" pitchFamily="18" charset="0"/>
                <a:cs typeface="Times New Roman" panose="02020603050405020304" pitchFamily="18" charset="0"/>
              </a:rPr>
              <a:t>Brucia a stento la luce dei lupini.</a:t>
            </a:r>
          </a:p>
          <a:p>
            <a:r>
              <a:rPr lang="it-IT" dirty="0">
                <a:latin typeface="Times New Roman" panose="02020603050405020304" pitchFamily="18" charset="0"/>
                <a:cs typeface="Times New Roman" panose="02020603050405020304" pitchFamily="18" charset="0"/>
              </a:rPr>
              <a:t>Lo sguardo tuo la nebbia esplora:</a:t>
            </a:r>
          </a:p>
          <a:p>
            <a:r>
              <a:rPr lang="it-IT" dirty="0">
                <a:latin typeface="Times New Roman" panose="02020603050405020304" pitchFamily="18" charset="0"/>
                <a:cs typeface="Times New Roman" panose="02020603050405020304" pitchFamily="18" charset="0"/>
              </a:rPr>
              <a:t>il tempo dilazionato e revocabile</a:t>
            </a:r>
          </a:p>
          <a:p>
            <a:r>
              <a:rPr lang="it-IT" dirty="0">
                <a:latin typeface="Times New Roman" panose="02020603050405020304" pitchFamily="18" charset="0"/>
                <a:cs typeface="Times New Roman" panose="02020603050405020304" pitchFamily="18" charset="0"/>
              </a:rPr>
              <a:t>già appare all’orizzonte.</a:t>
            </a:r>
          </a:p>
        </p:txBody>
      </p:sp>
      <p:sp>
        <p:nvSpPr>
          <p:cNvPr id="7" name="CasellaDiTesto 6">
            <a:extLst>
              <a:ext uri="{FF2B5EF4-FFF2-40B4-BE49-F238E27FC236}">
                <a16:creationId xmlns:a16="http://schemas.microsoft.com/office/drawing/2014/main" id="{18CE501D-DF79-9A55-B15C-1154C7873A62}"/>
              </a:ext>
            </a:extLst>
          </p:cNvPr>
          <p:cNvSpPr txBox="1"/>
          <p:nvPr/>
        </p:nvSpPr>
        <p:spPr>
          <a:xfrm>
            <a:off x="8192530" y="-111210"/>
            <a:ext cx="3967753" cy="4801314"/>
          </a:xfrm>
          <a:prstGeom prst="rect">
            <a:avLst/>
          </a:prstGeom>
          <a:noFill/>
        </p:spPr>
        <p:txBody>
          <a:bodyPr wrap="none" rtlCol="0">
            <a:spAutoFit/>
          </a:bodyPr>
          <a:lstStyle/>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Laggiù l’amata ti sprofonda nella sabbia,</a:t>
            </a:r>
          </a:p>
          <a:p>
            <a:r>
              <a:rPr lang="it-IT" dirty="0">
                <a:latin typeface="Times New Roman" panose="02020603050405020304" pitchFamily="18" charset="0"/>
                <a:cs typeface="Times New Roman" panose="02020603050405020304" pitchFamily="18" charset="0"/>
              </a:rPr>
              <a:t>che le sale ai capelli tesi al vento,</a:t>
            </a:r>
          </a:p>
          <a:p>
            <a:r>
              <a:rPr lang="it-IT" dirty="0">
                <a:latin typeface="Times New Roman" panose="02020603050405020304" pitchFamily="18" charset="0"/>
                <a:cs typeface="Times New Roman" panose="02020603050405020304" pitchFamily="18" charset="0"/>
              </a:rPr>
              <a:t>le tronca la parola,</a:t>
            </a:r>
          </a:p>
          <a:p>
            <a:r>
              <a:rPr lang="it-IT" dirty="0">
                <a:latin typeface="Times New Roman" panose="02020603050405020304" pitchFamily="18" charset="0"/>
                <a:cs typeface="Times New Roman" panose="02020603050405020304" pitchFamily="18" charset="0"/>
              </a:rPr>
              <a:t>le comanda di tacere,</a:t>
            </a:r>
          </a:p>
          <a:p>
            <a:r>
              <a:rPr lang="it-IT" dirty="0">
                <a:latin typeface="Times New Roman" panose="02020603050405020304" pitchFamily="18" charset="0"/>
                <a:cs typeface="Times New Roman" panose="02020603050405020304" pitchFamily="18" charset="0"/>
              </a:rPr>
              <a:t>la trova mortale,</a:t>
            </a:r>
          </a:p>
          <a:p>
            <a:r>
              <a:rPr lang="it-IT" dirty="0">
                <a:latin typeface="Times New Roman" panose="02020603050405020304" pitchFamily="18" charset="0"/>
                <a:cs typeface="Times New Roman" panose="02020603050405020304" pitchFamily="18" charset="0"/>
              </a:rPr>
              <a:t>e proclive all’addio</a:t>
            </a:r>
          </a:p>
          <a:p>
            <a:r>
              <a:rPr lang="it-IT" dirty="0">
                <a:latin typeface="Times New Roman" panose="02020603050405020304" pitchFamily="18" charset="0"/>
                <a:cs typeface="Times New Roman" panose="02020603050405020304" pitchFamily="18" charset="0"/>
              </a:rPr>
              <a:t>dopo ogni amplesso.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Non ti guardare intorno.</a:t>
            </a:r>
          </a:p>
          <a:p>
            <a:r>
              <a:rPr lang="it-IT" dirty="0">
                <a:latin typeface="Times New Roman" panose="02020603050405020304" pitchFamily="18" charset="0"/>
                <a:cs typeface="Times New Roman" panose="02020603050405020304" pitchFamily="18" charset="0"/>
              </a:rPr>
              <a:t>Allacciati le scarpe.</a:t>
            </a:r>
          </a:p>
          <a:p>
            <a:r>
              <a:rPr lang="it-IT" dirty="0">
                <a:latin typeface="Times New Roman" panose="02020603050405020304" pitchFamily="18" charset="0"/>
                <a:cs typeface="Times New Roman" panose="02020603050405020304" pitchFamily="18" charset="0"/>
              </a:rPr>
              <a:t>Rimanda indietro i cani.</a:t>
            </a:r>
          </a:p>
          <a:p>
            <a:r>
              <a:rPr lang="it-IT" dirty="0">
                <a:latin typeface="Times New Roman" panose="02020603050405020304" pitchFamily="18" charset="0"/>
                <a:cs typeface="Times New Roman" panose="02020603050405020304" pitchFamily="18" charset="0"/>
              </a:rPr>
              <a:t>Getta in mare i pesci.</a:t>
            </a:r>
          </a:p>
          <a:p>
            <a:r>
              <a:rPr lang="it-IT" dirty="0">
                <a:latin typeface="Times New Roman" panose="02020603050405020304" pitchFamily="18" charset="0"/>
                <a:cs typeface="Times New Roman" panose="02020603050405020304" pitchFamily="18" charset="0"/>
              </a:rPr>
              <a:t>Spegni i lupini!</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S’avanzano giorni più duri.</a:t>
            </a:r>
          </a:p>
          <a:p>
            <a:endParaRPr lang="it-IT" dirty="0">
              <a:latin typeface="Times New Roman" panose="02020603050405020304" pitchFamily="18" charset="0"/>
              <a:cs typeface="Times New Roman" panose="02020603050405020304" pitchFamily="18" charset="0"/>
            </a:endParaRPr>
          </a:p>
        </p:txBody>
      </p:sp>
      <p:sp>
        <p:nvSpPr>
          <p:cNvPr id="8" name="CasellaDiTesto 7">
            <a:extLst>
              <a:ext uri="{FF2B5EF4-FFF2-40B4-BE49-F238E27FC236}">
                <a16:creationId xmlns:a16="http://schemas.microsoft.com/office/drawing/2014/main" id="{FDAFA167-AD0C-E8B7-E9C1-1CBE53597CB5}"/>
              </a:ext>
            </a:extLst>
          </p:cNvPr>
          <p:cNvSpPr txBox="1"/>
          <p:nvPr/>
        </p:nvSpPr>
        <p:spPr>
          <a:xfrm>
            <a:off x="8043406" y="4690104"/>
            <a:ext cx="3328796" cy="646331"/>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Ingeborg Bachmann (1926-1973),</a:t>
            </a:r>
          </a:p>
          <a:p>
            <a:r>
              <a:rPr lang="it-IT" dirty="0">
                <a:latin typeface="Times New Roman" panose="02020603050405020304" pitchFamily="18" charset="0"/>
                <a:cs typeface="Times New Roman" panose="02020603050405020304" pitchFamily="18" charset="0"/>
              </a:rPr>
              <a:t>1953 </a:t>
            </a:r>
          </a:p>
        </p:txBody>
      </p:sp>
    </p:spTree>
    <p:extLst>
      <p:ext uri="{BB962C8B-B14F-4D97-AF65-F5344CB8AC3E}">
        <p14:creationId xmlns:p14="http://schemas.microsoft.com/office/powerpoint/2010/main" val="2414323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9A3833F9-3AEB-471C-778B-03AB38474A88}"/>
              </a:ext>
            </a:extLst>
          </p:cNvPr>
          <p:cNvSpPr txBox="1"/>
          <p:nvPr/>
        </p:nvSpPr>
        <p:spPr>
          <a:xfrm>
            <a:off x="515007" y="343402"/>
            <a:ext cx="3897221" cy="5909310"/>
          </a:xfrm>
          <a:prstGeom prst="rect">
            <a:avLst/>
          </a:prstGeom>
          <a:noFill/>
        </p:spPr>
        <p:txBody>
          <a:bodyPr wrap="none" rtlCol="0">
            <a:spAutoFit/>
          </a:bodyPr>
          <a:lstStyle/>
          <a:p>
            <a:endParaRPr lang="it-IT"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Nuove  stanze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Le occasioni</a:t>
            </a:r>
            <a:r>
              <a:rPr lang="it-IT" dirty="0">
                <a:latin typeface="Times New Roman" panose="02020603050405020304" pitchFamily="18" charset="0"/>
                <a:cs typeface="Times New Roman" panose="02020603050405020304" pitchFamily="18" charset="0"/>
              </a:rPr>
              <a:t>, 1939)</a:t>
            </a:r>
          </a:p>
          <a:p>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Poi che gli ultimi fili di tabacco</a:t>
            </a:r>
          </a:p>
          <a:p>
            <a:r>
              <a:rPr lang="it-IT" dirty="0">
                <a:latin typeface="Times New Roman" panose="02020603050405020304" pitchFamily="18" charset="0"/>
                <a:cs typeface="Times New Roman" panose="02020603050405020304" pitchFamily="18" charset="0"/>
              </a:rPr>
              <a:t>al tuo gesto si spengono nel piatto</a:t>
            </a:r>
          </a:p>
          <a:p>
            <a:r>
              <a:rPr lang="it-IT" dirty="0">
                <a:latin typeface="Times New Roman" panose="02020603050405020304" pitchFamily="18" charset="0"/>
                <a:cs typeface="Times New Roman" panose="02020603050405020304" pitchFamily="18" charset="0"/>
              </a:rPr>
              <a:t>di cristallo, al soffitto lenta sale</a:t>
            </a:r>
          </a:p>
          <a:p>
            <a:r>
              <a:rPr lang="it-IT" dirty="0">
                <a:latin typeface="Times New Roman" panose="02020603050405020304" pitchFamily="18" charset="0"/>
                <a:cs typeface="Times New Roman" panose="02020603050405020304" pitchFamily="18" charset="0"/>
              </a:rPr>
              <a:t>la spirale del fumo</a:t>
            </a:r>
          </a:p>
          <a:p>
            <a:r>
              <a:rPr lang="it-IT" dirty="0">
                <a:latin typeface="Times New Roman" panose="02020603050405020304" pitchFamily="18" charset="0"/>
                <a:cs typeface="Times New Roman" panose="02020603050405020304" pitchFamily="18" charset="0"/>
              </a:rPr>
              <a:t>che gli alfieri e i cavalli degli scacchi</a:t>
            </a:r>
          </a:p>
          <a:p>
            <a:r>
              <a:rPr lang="it-IT" dirty="0">
                <a:latin typeface="Times New Roman" panose="02020603050405020304" pitchFamily="18" charset="0"/>
                <a:cs typeface="Times New Roman" panose="02020603050405020304" pitchFamily="18" charset="0"/>
              </a:rPr>
              <a:t>guardano stupefatti; e nuovi anelli</a:t>
            </a:r>
          </a:p>
          <a:p>
            <a:r>
              <a:rPr lang="it-IT" dirty="0">
                <a:latin typeface="Times New Roman" panose="02020603050405020304" pitchFamily="18" charset="0"/>
                <a:cs typeface="Times New Roman" panose="02020603050405020304" pitchFamily="18" charset="0"/>
              </a:rPr>
              <a:t>la seguono, più mobili di quelli</a:t>
            </a:r>
          </a:p>
          <a:p>
            <a:r>
              <a:rPr lang="it-IT" dirty="0">
                <a:latin typeface="Times New Roman" panose="02020603050405020304" pitchFamily="18" charset="0"/>
                <a:cs typeface="Times New Roman" panose="02020603050405020304" pitchFamily="18" charset="0"/>
              </a:rPr>
              <a:t>delle tue dita.</a:t>
            </a:r>
          </a:p>
          <a:p>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La morgana che in cielo liberava</a:t>
            </a:r>
          </a:p>
          <a:p>
            <a:r>
              <a:rPr lang="it-IT" dirty="0">
                <a:latin typeface="Times New Roman" panose="02020603050405020304" pitchFamily="18" charset="0"/>
                <a:cs typeface="Times New Roman" panose="02020603050405020304" pitchFamily="18" charset="0"/>
              </a:rPr>
              <a:t>torri e ponti è sparita</a:t>
            </a:r>
          </a:p>
          <a:p>
            <a:r>
              <a:rPr lang="it-IT" dirty="0">
                <a:latin typeface="Times New Roman" panose="02020603050405020304" pitchFamily="18" charset="0"/>
                <a:cs typeface="Times New Roman" panose="02020603050405020304" pitchFamily="18" charset="0"/>
              </a:rPr>
              <a:t>al primo soffio; s’apre la finestra</a:t>
            </a:r>
          </a:p>
          <a:p>
            <a:r>
              <a:rPr lang="it-IT" dirty="0">
                <a:latin typeface="Times New Roman" panose="02020603050405020304" pitchFamily="18" charset="0"/>
                <a:cs typeface="Times New Roman" panose="02020603050405020304" pitchFamily="18" charset="0"/>
              </a:rPr>
              <a:t>non vista e il fumo s’agita. Là in fondo,</a:t>
            </a:r>
          </a:p>
          <a:p>
            <a:r>
              <a:rPr lang="it-IT" dirty="0">
                <a:latin typeface="Times New Roman" panose="02020603050405020304" pitchFamily="18" charset="0"/>
                <a:cs typeface="Times New Roman" panose="02020603050405020304" pitchFamily="18" charset="0"/>
              </a:rPr>
              <a:t>altro storno si muove: una tregenda</a:t>
            </a:r>
          </a:p>
          <a:p>
            <a:r>
              <a:rPr lang="it-IT" dirty="0">
                <a:latin typeface="Times New Roman" panose="02020603050405020304" pitchFamily="18" charset="0"/>
                <a:cs typeface="Times New Roman" panose="02020603050405020304" pitchFamily="18" charset="0"/>
              </a:rPr>
              <a:t>d’uomini che non sa questo tuo incenso,</a:t>
            </a:r>
          </a:p>
          <a:p>
            <a:r>
              <a:rPr lang="it-IT" dirty="0">
                <a:latin typeface="Times New Roman" panose="02020603050405020304" pitchFamily="18" charset="0"/>
                <a:cs typeface="Times New Roman" panose="02020603050405020304" pitchFamily="18" charset="0"/>
              </a:rPr>
              <a:t>nella scacchiera di cui puoi tu sola</a:t>
            </a:r>
          </a:p>
          <a:p>
            <a:r>
              <a:rPr lang="it-IT" dirty="0">
                <a:latin typeface="Times New Roman" panose="02020603050405020304" pitchFamily="18" charset="0"/>
                <a:cs typeface="Times New Roman" panose="02020603050405020304" pitchFamily="18" charset="0"/>
              </a:rPr>
              <a:t>comporre il senso.</a:t>
            </a:r>
          </a:p>
          <a:p>
            <a:r>
              <a:rPr lang="it-IT" dirty="0">
                <a:latin typeface="Times New Roman" panose="02020603050405020304" pitchFamily="18" charset="0"/>
                <a:cs typeface="Times New Roman" panose="02020603050405020304" pitchFamily="18" charset="0"/>
              </a:rPr>
              <a:t> </a:t>
            </a:r>
          </a:p>
        </p:txBody>
      </p:sp>
      <p:sp>
        <p:nvSpPr>
          <p:cNvPr id="7" name="CasellaDiTesto 6">
            <a:extLst>
              <a:ext uri="{FF2B5EF4-FFF2-40B4-BE49-F238E27FC236}">
                <a16:creationId xmlns:a16="http://schemas.microsoft.com/office/drawing/2014/main" id="{1FF60E51-97D5-71D5-CB60-C3A223B04DFB}"/>
              </a:ext>
            </a:extLst>
          </p:cNvPr>
          <p:cNvSpPr txBox="1"/>
          <p:nvPr/>
        </p:nvSpPr>
        <p:spPr>
          <a:xfrm>
            <a:off x="4897821" y="1051034"/>
            <a:ext cx="4134465" cy="5078313"/>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Il mio dubbio d’un tempo era se forse</a:t>
            </a:r>
          </a:p>
          <a:p>
            <a:r>
              <a:rPr lang="it-IT" dirty="0">
                <a:latin typeface="Times New Roman" panose="02020603050405020304" pitchFamily="18" charset="0"/>
                <a:cs typeface="Times New Roman" panose="02020603050405020304" pitchFamily="18" charset="0"/>
              </a:rPr>
              <a:t>tu stessa ignori il giuoco che si svolge</a:t>
            </a:r>
          </a:p>
          <a:p>
            <a:r>
              <a:rPr lang="it-IT" dirty="0">
                <a:latin typeface="Times New Roman" panose="02020603050405020304" pitchFamily="18" charset="0"/>
                <a:cs typeface="Times New Roman" panose="02020603050405020304" pitchFamily="18" charset="0"/>
              </a:rPr>
              <a:t>sul quadrato e ora è nembo alle tue porte:</a:t>
            </a:r>
          </a:p>
          <a:p>
            <a:r>
              <a:rPr lang="it-IT" dirty="0">
                <a:latin typeface="Times New Roman" panose="02020603050405020304" pitchFamily="18" charset="0"/>
                <a:cs typeface="Times New Roman" panose="02020603050405020304" pitchFamily="18" charset="0"/>
              </a:rPr>
              <a:t>follia di morte non si placa a poco</a:t>
            </a:r>
          </a:p>
          <a:p>
            <a:r>
              <a:rPr lang="it-IT" dirty="0">
                <a:latin typeface="Times New Roman" panose="02020603050405020304" pitchFamily="18" charset="0"/>
                <a:cs typeface="Times New Roman" panose="02020603050405020304" pitchFamily="18" charset="0"/>
              </a:rPr>
              <a:t>prezzo, se poco è il lampo del tuo sguardo,</a:t>
            </a:r>
          </a:p>
          <a:p>
            <a:r>
              <a:rPr lang="it-IT" dirty="0">
                <a:latin typeface="Times New Roman" panose="02020603050405020304" pitchFamily="18" charset="0"/>
                <a:cs typeface="Times New Roman" panose="02020603050405020304" pitchFamily="18" charset="0"/>
              </a:rPr>
              <a:t>ma domanda altri fuochi, oltre le fitte</a:t>
            </a:r>
          </a:p>
          <a:p>
            <a:r>
              <a:rPr lang="it-IT" dirty="0">
                <a:latin typeface="Times New Roman" panose="02020603050405020304" pitchFamily="18" charset="0"/>
                <a:cs typeface="Times New Roman" panose="02020603050405020304" pitchFamily="18" charset="0"/>
              </a:rPr>
              <a:t>cortine che per te fomenta il dio</a:t>
            </a:r>
          </a:p>
          <a:p>
            <a:r>
              <a:rPr lang="it-IT" dirty="0">
                <a:latin typeface="Times New Roman" panose="02020603050405020304" pitchFamily="18" charset="0"/>
                <a:cs typeface="Times New Roman" panose="02020603050405020304" pitchFamily="18" charset="0"/>
              </a:rPr>
              <a:t>del caso, quando assiste.</a:t>
            </a:r>
          </a:p>
          <a:p>
            <a:r>
              <a:rPr lang="it-IT" dirty="0">
                <a:latin typeface="Times New Roman" panose="02020603050405020304" pitchFamily="18" charset="0"/>
                <a:cs typeface="Times New Roman" panose="02020603050405020304" pitchFamily="18" charset="0"/>
              </a:rPr>
              <a:t> </a:t>
            </a:r>
          </a:p>
          <a:p>
            <a:r>
              <a:rPr lang="it-IT" dirty="0">
                <a:latin typeface="Times New Roman" panose="02020603050405020304" pitchFamily="18" charset="0"/>
                <a:cs typeface="Times New Roman" panose="02020603050405020304" pitchFamily="18" charset="0"/>
              </a:rPr>
              <a:t>Oggi so ciò che vuoi; batte il suo fioco</a:t>
            </a:r>
          </a:p>
          <a:p>
            <a:r>
              <a:rPr lang="it-IT" dirty="0">
                <a:latin typeface="Times New Roman" panose="02020603050405020304" pitchFamily="18" charset="0"/>
                <a:cs typeface="Times New Roman" panose="02020603050405020304" pitchFamily="18" charset="0"/>
              </a:rPr>
              <a:t>tocco la Martinella ed impaura</a:t>
            </a:r>
          </a:p>
          <a:p>
            <a:r>
              <a:rPr lang="it-IT" dirty="0">
                <a:latin typeface="Times New Roman" panose="02020603050405020304" pitchFamily="18" charset="0"/>
                <a:cs typeface="Times New Roman" panose="02020603050405020304" pitchFamily="18" charset="0"/>
              </a:rPr>
              <a:t>le sagome d’avorio in una luce</a:t>
            </a:r>
          </a:p>
          <a:p>
            <a:r>
              <a:rPr lang="it-IT" dirty="0">
                <a:latin typeface="Times New Roman" panose="02020603050405020304" pitchFamily="18" charset="0"/>
                <a:cs typeface="Times New Roman" panose="02020603050405020304" pitchFamily="18" charset="0"/>
              </a:rPr>
              <a:t>spettrale di nevaio. Ma resiste</a:t>
            </a:r>
          </a:p>
          <a:p>
            <a:r>
              <a:rPr lang="it-IT" dirty="0">
                <a:latin typeface="Times New Roman" panose="02020603050405020304" pitchFamily="18" charset="0"/>
                <a:cs typeface="Times New Roman" panose="02020603050405020304" pitchFamily="18" charset="0"/>
              </a:rPr>
              <a:t>e vince il premio della solitaria</a:t>
            </a:r>
          </a:p>
          <a:p>
            <a:r>
              <a:rPr lang="it-IT" dirty="0">
                <a:latin typeface="Times New Roman" panose="02020603050405020304" pitchFamily="18" charset="0"/>
                <a:cs typeface="Times New Roman" panose="02020603050405020304" pitchFamily="18" charset="0"/>
              </a:rPr>
              <a:t>veglia chi può con te allo specchio ustorio</a:t>
            </a:r>
          </a:p>
          <a:p>
            <a:r>
              <a:rPr lang="it-IT" dirty="0">
                <a:latin typeface="Times New Roman" panose="02020603050405020304" pitchFamily="18" charset="0"/>
                <a:cs typeface="Times New Roman" panose="02020603050405020304" pitchFamily="18" charset="0"/>
              </a:rPr>
              <a:t>che accieca le pedine opporre i tuoi</a:t>
            </a:r>
          </a:p>
          <a:p>
            <a:r>
              <a:rPr lang="it-IT" dirty="0">
                <a:latin typeface="Times New Roman" panose="02020603050405020304" pitchFamily="18" charset="0"/>
                <a:cs typeface="Times New Roman" panose="02020603050405020304" pitchFamily="18" charset="0"/>
              </a:rPr>
              <a:t>occhi d’acciaio.</a:t>
            </a:r>
          </a:p>
          <a:p>
            <a:endParaRPr lang="it-IT" dirty="0">
              <a:latin typeface="Times New Roman" panose="02020603050405020304" pitchFamily="18" charset="0"/>
              <a:cs typeface="Times New Roman" panose="02020603050405020304" pitchFamily="18" charset="0"/>
            </a:endParaRPr>
          </a:p>
        </p:txBody>
      </p:sp>
      <p:sp>
        <p:nvSpPr>
          <p:cNvPr id="8" name="CasellaDiTesto 7">
            <a:extLst>
              <a:ext uri="{FF2B5EF4-FFF2-40B4-BE49-F238E27FC236}">
                <a16:creationId xmlns:a16="http://schemas.microsoft.com/office/drawing/2014/main" id="{D459E9F4-48DB-7E35-C164-EE0C5E345B62}"/>
              </a:ext>
            </a:extLst>
          </p:cNvPr>
          <p:cNvSpPr txBox="1"/>
          <p:nvPr/>
        </p:nvSpPr>
        <p:spPr>
          <a:xfrm>
            <a:off x="4740166" y="543987"/>
            <a:ext cx="3135795"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Eugenio Montale (1896-1981 )</a:t>
            </a:r>
          </a:p>
        </p:txBody>
      </p:sp>
      <p:sp>
        <p:nvSpPr>
          <p:cNvPr id="2" name="CasellaDiTesto 1">
            <a:extLst>
              <a:ext uri="{FF2B5EF4-FFF2-40B4-BE49-F238E27FC236}">
                <a16:creationId xmlns:a16="http://schemas.microsoft.com/office/drawing/2014/main" id="{E44F2A5B-24E5-600B-E1AE-ADDD3150FD8F}"/>
              </a:ext>
            </a:extLst>
          </p:cNvPr>
          <p:cNvSpPr txBox="1"/>
          <p:nvPr/>
        </p:nvSpPr>
        <p:spPr>
          <a:xfrm>
            <a:off x="704193" y="6250896"/>
            <a:ext cx="1246239"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vs. </a:t>
            </a:r>
            <a:r>
              <a:rPr lang="it-IT" i="1" dirty="0">
                <a:latin typeface="Times New Roman" panose="02020603050405020304" pitchFamily="18" charset="0"/>
                <a:cs typeface="Times New Roman" panose="02020603050405020304" pitchFamily="18" charset="0"/>
              </a:rPr>
              <a:t>Corona</a:t>
            </a:r>
          </a:p>
        </p:txBody>
      </p:sp>
      <p:sp>
        <p:nvSpPr>
          <p:cNvPr id="3" name="CasellaDiTesto 2">
            <a:extLst>
              <a:ext uri="{FF2B5EF4-FFF2-40B4-BE49-F238E27FC236}">
                <a16:creationId xmlns:a16="http://schemas.microsoft.com/office/drawing/2014/main" id="{07FD5420-0378-663D-4F7D-00F313EAE460}"/>
              </a:ext>
            </a:extLst>
          </p:cNvPr>
          <p:cNvSpPr txBox="1"/>
          <p:nvPr/>
        </p:nvSpPr>
        <p:spPr>
          <a:xfrm>
            <a:off x="2996456" y="6250896"/>
            <a:ext cx="1415772"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vs. </a:t>
            </a:r>
            <a:r>
              <a:rPr lang="it-IT" i="1" dirty="0">
                <a:latin typeface="Times New Roman" panose="02020603050405020304" pitchFamily="18" charset="0"/>
                <a:cs typeface="Times New Roman" panose="02020603050405020304" pitchFamily="18" charset="0"/>
              </a:rPr>
              <a:t>Marianne</a:t>
            </a:r>
          </a:p>
        </p:txBody>
      </p:sp>
    </p:spTree>
    <p:extLst>
      <p:ext uri="{BB962C8B-B14F-4D97-AF65-F5344CB8AC3E}">
        <p14:creationId xmlns:p14="http://schemas.microsoft.com/office/powerpoint/2010/main" val="4093620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94399A8C-1880-DB3E-4722-8BBA880C881B}"/>
              </a:ext>
            </a:extLst>
          </p:cNvPr>
          <p:cNvSpPr txBox="1"/>
          <p:nvPr/>
        </p:nvSpPr>
        <p:spPr>
          <a:xfrm>
            <a:off x="540998" y="1133981"/>
            <a:ext cx="4621778" cy="3693319"/>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Al modo delle foglie che nel tempo</a:t>
            </a:r>
          </a:p>
          <a:p>
            <a:r>
              <a:rPr lang="it-IT" dirty="0">
                <a:latin typeface="Times New Roman" panose="02020603050405020304" pitchFamily="18" charset="0"/>
                <a:cs typeface="Times New Roman" panose="02020603050405020304" pitchFamily="18" charset="0"/>
              </a:rPr>
              <a:t>fiorito della primavera nascono</a:t>
            </a:r>
          </a:p>
          <a:p>
            <a:r>
              <a:rPr lang="it-IT" dirty="0">
                <a:latin typeface="Times New Roman" panose="02020603050405020304" pitchFamily="18" charset="0"/>
                <a:cs typeface="Times New Roman" panose="02020603050405020304" pitchFamily="18" charset="0"/>
              </a:rPr>
              <a:t>e ai raggi del sole rapide crescono,</a:t>
            </a:r>
          </a:p>
          <a:p>
            <a:r>
              <a:rPr lang="it-IT" dirty="0">
                <a:latin typeface="Times New Roman" panose="02020603050405020304" pitchFamily="18" charset="0"/>
                <a:cs typeface="Times New Roman" panose="02020603050405020304" pitchFamily="18" charset="0"/>
              </a:rPr>
              <a:t>noi simili a quelle per un attimo</a:t>
            </a:r>
          </a:p>
          <a:p>
            <a:r>
              <a:rPr lang="it-IT" dirty="0">
                <a:latin typeface="Times New Roman" panose="02020603050405020304" pitchFamily="18" charset="0"/>
                <a:cs typeface="Times New Roman" panose="02020603050405020304" pitchFamily="18" charset="0"/>
              </a:rPr>
              <a:t>abbiamo diletto del fiore dell’età,</a:t>
            </a:r>
          </a:p>
          <a:p>
            <a:r>
              <a:rPr lang="it-IT" dirty="0">
                <a:latin typeface="Times New Roman" panose="02020603050405020304" pitchFamily="18" charset="0"/>
                <a:cs typeface="Times New Roman" panose="02020603050405020304" pitchFamily="18" charset="0"/>
              </a:rPr>
              <a:t>ignorando il bene e il male per dono dei Celesti.</a:t>
            </a:r>
          </a:p>
          <a:p>
            <a:r>
              <a:rPr lang="it-IT" dirty="0">
                <a:latin typeface="Times New Roman" panose="02020603050405020304" pitchFamily="18" charset="0"/>
                <a:cs typeface="Times New Roman" panose="02020603050405020304" pitchFamily="18" charset="0"/>
              </a:rPr>
              <a:t>Ma le nere </a:t>
            </a:r>
            <a:r>
              <a:rPr lang="it-IT" dirty="0" err="1">
                <a:latin typeface="Times New Roman" panose="02020603050405020304" pitchFamily="18" charset="0"/>
                <a:cs typeface="Times New Roman" panose="02020603050405020304" pitchFamily="18" charset="0"/>
              </a:rPr>
              <a:t>dèe</a:t>
            </a:r>
            <a:r>
              <a:rPr lang="it-IT" dirty="0">
                <a:latin typeface="Times New Roman" panose="02020603050405020304" pitchFamily="18" charset="0"/>
                <a:cs typeface="Times New Roman" panose="02020603050405020304" pitchFamily="18" charset="0"/>
              </a:rPr>
              <a:t> ci stanno a fianco,</a:t>
            </a:r>
          </a:p>
          <a:p>
            <a:r>
              <a:rPr lang="it-IT" dirty="0">
                <a:latin typeface="Times New Roman" panose="02020603050405020304" pitchFamily="18" charset="0"/>
                <a:cs typeface="Times New Roman" panose="02020603050405020304" pitchFamily="18" charset="0"/>
              </a:rPr>
              <a:t>l’una con il segno della grave vecchiaia</a:t>
            </a:r>
          </a:p>
          <a:p>
            <a:r>
              <a:rPr lang="it-IT" dirty="0">
                <a:latin typeface="Times New Roman" panose="02020603050405020304" pitchFamily="18" charset="0"/>
                <a:cs typeface="Times New Roman" panose="02020603050405020304" pitchFamily="18" charset="0"/>
              </a:rPr>
              <a:t>e l’altra della morte. Fulmineo</a:t>
            </a:r>
          </a:p>
          <a:p>
            <a:r>
              <a:rPr lang="it-IT" dirty="0">
                <a:latin typeface="Times New Roman" panose="02020603050405020304" pitchFamily="18" charset="0"/>
                <a:cs typeface="Times New Roman" panose="02020603050405020304" pitchFamily="18" charset="0"/>
              </a:rPr>
              <a:t>precipita il frutto di giovinezza,</a:t>
            </a:r>
          </a:p>
          <a:p>
            <a:r>
              <a:rPr lang="it-IT" dirty="0">
                <a:latin typeface="Times New Roman" panose="02020603050405020304" pitchFamily="18" charset="0"/>
                <a:cs typeface="Times New Roman" panose="02020603050405020304" pitchFamily="18" charset="0"/>
              </a:rPr>
              <a:t>come la luce d’un giorno sulla terra.</a:t>
            </a:r>
          </a:p>
          <a:p>
            <a:r>
              <a:rPr lang="it-IT" dirty="0">
                <a:latin typeface="Times New Roman" panose="02020603050405020304" pitchFamily="18" charset="0"/>
                <a:cs typeface="Times New Roman" panose="02020603050405020304" pitchFamily="18" charset="0"/>
              </a:rPr>
              <a:t>E quando il suo tempo è dileguato</a:t>
            </a:r>
          </a:p>
          <a:p>
            <a:r>
              <a:rPr lang="it-IT" dirty="0">
                <a:latin typeface="Times New Roman" panose="02020603050405020304" pitchFamily="18" charset="0"/>
                <a:cs typeface="Times New Roman" panose="02020603050405020304" pitchFamily="18" charset="0"/>
              </a:rPr>
              <a:t>è meglio la morte che la vita.</a:t>
            </a:r>
          </a:p>
        </p:txBody>
      </p:sp>
      <p:sp>
        <p:nvSpPr>
          <p:cNvPr id="5" name="CasellaDiTesto 4">
            <a:extLst>
              <a:ext uri="{FF2B5EF4-FFF2-40B4-BE49-F238E27FC236}">
                <a16:creationId xmlns:a16="http://schemas.microsoft.com/office/drawing/2014/main" id="{ACB62A4E-F67A-8D5A-309C-A9BA6B3BA945}"/>
              </a:ext>
            </a:extLst>
          </p:cNvPr>
          <p:cNvSpPr txBox="1"/>
          <p:nvPr/>
        </p:nvSpPr>
        <p:spPr>
          <a:xfrm>
            <a:off x="1149179" y="5539353"/>
            <a:ext cx="1329403"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vs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Ewigkeit</a:t>
            </a:r>
            <a:endParaRPr lang="it-IT" i="1" dirty="0">
              <a:latin typeface="Times New Roman" panose="02020603050405020304" pitchFamily="18" charset="0"/>
              <a:cs typeface="Times New Roman" panose="02020603050405020304" pitchFamily="18" charset="0"/>
            </a:endParaRPr>
          </a:p>
        </p:txBody>
      </p:sp>
      <p:sp>
        <p:nvSpPr>
          <p:cNvPr id="6" name="CasellaDiTesto 5">
            <a:extLst>
              <a:ext uri="{FF2B5EF4-FFF2-40B4-BE49-F238E27FC236}">
                <a16:creationId xmlns:a16="http://schemas.microsoft.com/office/drawing/2014/main" id="{72640E68-1729-7E77-4C0C-3535F8ED5F91}"/>
              </a:ext>
            </a:extLst>
          </p:cNvPr>
          <p:cNvSpPr txBox="1"/>
          <p:nvPr/>
        </p:nvSpPr>
        <p:spPr>
          <a:xfrm>
            <a:off x="97114" y="383059"/>
            <a:ext cx="6290055"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Mimnermo (VII-VI a.C.), fr. 2 West (Antologia di Stobeo, V d.C.)</a:t>
            </a:r>
          </a:p>
        </p:txBody>
      </p:sp>
      <p:sp>
        <p:nvSpPr>
          <p:cNvPr id="7" name="CasellaDiTesto 6">
            <a:extLst>
              <a:ext uri="{FF2B5EF4-FFF2-40B4-BE49-F238E27FC236}">
                <a16:creationId xmlns:a16="http://schemas.microsoft.com/office/drawing/2014/main" id="{159543F8-42BA-E9A8-C146-CB46738196CA}"/>
              </a:ext>
            </a:extLst>
          </p:cNvPr>
          <p:cNvSpPr txBox="1"/>
          <p:nvPr/>
        </p:nvSpPr>
        <p:spPr>
          <a:xfrm>
            <a:off x="5041556" y="866756"/>
            <a:ext cx="4643515" cy="4524315"/>
          </a:xfrm>
          <a:prstGeom prst="rect">
            <a:avLst/>
          </a:prstGeom>
          <a:noFill/>
        </p:spPr>
        <p:txBody>
          <a:bodyPr wrap="none" rtlCol="0">
            <a:spAutoFit/>
          </a:bodyPr>
          <a:lstStyle/>
          <a:p>
            <a:r>
              <a:rPr lang="el-GR" dirty="0" err="1">
                <a:latin typeface="Times New Roman" panose="02020603050405020304" pitchFamily="18" charset="0"/>
                <a:cs typeface="Times New Roman" panose="02020603050405020304" pitchFamily="18" charset="0"/>
              </a:rPr>
              <a:t>μεῖς</a:t>
            </a:r>
            <a:r>
              <a:rPr lang="el-GR" dirty="0">
                <a:latin typeface="Times New Roman" panose="02020603050405020304" pitchFamily="18" charset="0"/>
                <a:cs typeface="Times New Roman" panose="02020603050405020304" pitchFamily="18" charset="0"/>
              </a:rPr>
              <a:t> δ’, </a:t>
            </a:r>
            <a:r>
              <a:rPr lang="el-GR" dirty="0" err="1">
                <a:latin typeface="Times New Roman" panose="02020603050405020304" pitchFamily="18" charset="0"/>
                <a:cs typeface="Times New Roman" panose="02020603050405020304" pitchFamily="18" charset="0"/>
              </a:rPr>
              <a:t>οἷά</a:t>
            </a:r>
            <a:r>
              <a:rPr lang="el-GR" dirty="0">
                <a:latin typeface="Times New Roman" panose="02020603050405020304" pitchFamily="18" charset="0"/>
                <a:cs typeface="Times New Roman" panose="02020603050405020304" pitchFamily="18" charset="0"/>
              </a:rPr>
              <a:t> τε φύλλα φύει </a:t>
            </a:r>
            <a:r>
              <a:rPr lang="el-GR" dirty="0" err="1">
                <a:latin typeface="Times New Roman" panose="02020603050405020304" pitchFamily="18" charset="0"/>
                <a:cs typeface="Times New Roman" panose="02020603050405020304" pitchFamily="18" charset="0"/>
              </a:rPr>
              <a:t>πολυάνθεμος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ὥρη</a:t>
            </a:r>
            <a:endParaRPr lang="el-GR" dirty="0">
              <a:latin typeface="Times New Roman" panose="02020603050405020304" pitchFamily="18" charset="0"/>
              <a:cs typeface="Times New Roman" panose="02020603050405020304" pitchFamily="18" charset="0"/>
            </a:endParaRPr>
          </a:p>
          <a:p>
            <a:r>
              <a:rPr lang="el-GR" dirty="0" err="1">
                <a:latin typeface="Times New Roman" panose="02020603050405020304" pitchFamily="18" charset="0"/>
                <a:cs typeface="Times New Roman" panose="02020603050405020304" pitchFamily="18" charset="0"/>
              </a:rPr>
              <a:t>ἔαρος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ὅτ</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αἶψ</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αὐγῇς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αὔξεται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ἠελίου</a:t>
            </a:r>
            <a:r>
              <a:rPr lang="el-GR" dirty="0">
                <a:latin typeface="Times New Roman" panose="02020603050405020304" pitchFamily="18" charset="0"/>
                <a:cs typeface="Times New Roman" panose="02020603050405020304" pitchFamily="18" charset="0"/>
              </a:rPr>
              <a:t>,</a:t>
            </a:r>
          </a:p>
          <a:p>
            <a:r>
              <a:rPr lang="el-GR" dirty="0" err="1">
                <a:latin typeface="Times New Roman" panose="02020603050405020304" pitchFamily="18" charset="0"/>
                <a:cs typeface="Times New Roman" panose="02020603050405020304" pitchFamily="18" charset="0"/>
              </a:rPr>
              <a:t>τοῖς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ἴκελοι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πήχυιον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ἐπὶ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χρόνον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ἄνθεσιν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ἥβης</a:t>
            </a:r>
            <a:endParaRPr lang="el-GR" dirty="0">
              <a:latin typeface="Times New Roman" panose="02020603050405020304" pitchFamily="18" charset="0"/>
              <a:cs typeface="Times New Roman" panose="02020603050405020304" pitchFamily="18" charset="0"/>
            </a:endParaRPr>
          </a:p>
          <a:p>
            <a:r>
              <a:rPr lang="el-GR" dirty="0" err="1">
                <a:latin typeface="Times New Roman" panose="02020603050405020304" pitchFamily="18" charset="0"/>
                <a:cs typeface="Times New Roman" panose="02020603050405020304" pitchFamily="18" charset="0"/>
              </a:rPr>
              <a:t>τερπόμεθα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πρὸς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θεῶν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εἰδότες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οὔτε</a:t>
            </a:r>
            <a:r>
              <a:rPr lang="el-GR" dirty="0">
                <a:latin typeface="Times New Roman" panose="02020603050405020304" pitchFamily="18" charset="0"/>
                <a:cs typeface="Times New Roman" panose="02020603050405020304" pitchFamily="18" charset="0"/>
              </a:rPr>
              <a:t> κακόν</a:t>
            </a:r>
          </a:p>
          <a:p>
            <a:r>
              <a:rPr lang="el-GR" dirty="0" err="1">
                <a:latin typeface="Times New Roman" panose="02020603050405020304" pitchFamily="18" charset="0"/>
                <a:cs typeface="Times New Roman" panose="02020603050405020304" pitchFamily="18" charset="0"/>
              </a:rPr>
              <a:t>οὔτ</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ἀγαθόν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Κῆρες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παρεστήκασι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μέλαιναι</a:t>
            </a:r>
            <a:r>
              <a:rPr lang="el-GR" dirty="0">
                <a:latin typeface="Times New Roman" panose="02020603050405020304" pitchFamily="18" charset="0"/>
                <a:cs typeface="Times New Roman" panose="02020603050405020304" pitchFamily="18" charset="0"/>
              </a:rPr>
              <a:t>,</a:t>
            </a:r>
          </a:p>
          <a:p>
            <a:r>
              <a:rPr lang="el-GR" dirty="0" err="1">
                <a:latin typeface="Times New Roman" panose="02020603050405020304" pitchFamily="18" charset="0"/>
                <a:cs typeface="Times New Roman" panose="02020603050405020304" pitchFamily="18" charset="0"/>
              </a:rPr>
              <a:t>ἡ</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μὲν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ἔχουσα</a:t>
            </a:r>
            <a:r>
              <a:rPr lang="el-GR" dirty="0">
                <a:latin typeface="Times New Roman" panose="02020603050405020304" pitchFamily="18" charset="0"/>
                <a:cs typeface="Times New Roman" panose="02020603050405020304" pitchFamily="18" charset="0"/>
              </a:rPr>
              <a:t> τέλος </a:t>
            </a:r>
            <a:r>
              <a:rPr lang="el-GR" dirty="0" err="1">
                <a:latin typeface="Times New Roman" panose="02020603050405020304" pitchFamily="18" charset="0"/>
                <a:cs typeface="Times New Roman" panose="02020603050405020304" pitchFamily="18" charset="0"/>
              </a:rPr>
              <a:t>γήραος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ἀργαλέου</a:t>
            </a:r>
            <a:r>
              <a:rPr lang="el-GR" dirty="0">
                <a:latin typeface="Times New Roman" panose="02020603050405020304" pitchFamily="18" charset="0"/>
                <a:cs typeface="Times New Roman" panose="02020603050405020304" pitchFamily="18" charset="0"/>
              </a:rPr>
              <a:t>,</a:t>
            </a:r>
          </a:p>
          <a:p>
            <a:r>
              <a:rPr lang="el-GR" dirty="0" err="1">
                <a:latin typeface="Times New Roman" panose="02020603050405020304" pitchFamily="18" charset="0"/>
                <a:cs typeface="Times New Roman" panose="02020603050405020304" pitchFamily="18" charset="0"/>
              </a:rPr>
              <a:t>ἡ</a:t>
            </a:r>
            <a:r>
              <a:rPr lang="el-GR" dirty="0">
                <a:latin typeface="Times New Roman" panose="02020603050405020304" pitchFamily="18" charset="0"/>
                <a:cs typeface="Times New Roman" panose="02020603050405020304" pitchFamily="18" charset="0"/>
              </a:rPr>
              <a:t> δ’ </a:t>
            </a:r>
            <a:r>
              <a:rPr lang="el-GR" dirty="0" err="1">
                <a:latin typeface="Times New Roman" panose="02020603050405020304" pitchFamily="18" charset="0"/>
                <a:cs typeface="Times New Roman" panose="02020603050405020304" pitchFamily="18" charset="0"/>
              </a:rPr>
              <a:t>ἑτέρη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θανάτοιο</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μίνυνθα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δὲ</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γίγνεται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ἥβης</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καρπός, </a:t>
            </a:r>
            <a:r>
              <a:rPr lang="el-GR" dirty="0" err="1">
                <a:latin typeface="Times New Roman" panose="02020603050405020304" pitchFamily="18" charset="0"/>
                <a:cs typeface="Times New Roman" panose="02020603050405020304" pitchFamily="18" charset="0"/>
              </a:rPr>
              <a:t>ὅσον</a:t>
            </a:r>
            <a:r>
              <a:rPr lang="el-GR" dirty="0">
                <a:latin typeface="Times New Roman" panose="02020603050405020304" pitchFamily="18" charset="0"/>
                <a:cs typeface="Times New Roman" panose="02020603050405020304" pitchFamily="18" charset="0"/>
              </a:rPr>
              <a:t> τ’ </a:t>
            </a:r>
            <a:r>
              <a:rPr lang="el-GR" dirty="0" err="1">
                <a:latin typeface="Times New Roman" panose="02020603050405020304" pitchFamily="18" charset="0"/>
                <a:cs typeface="Times New Roman" panose="02020603050405020304" pitchFamily="18" charset="0"/>
              </a:rPr>
              <a:t>ἐπὶ</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γῆν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κίδναται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ἠέλιος</a:t>
            </a:r>
            <a:r>
              <a:rPr lang="el-GR" dirty="0">
                <a:latin typeface="Times New Roman" panose="02020603050405020304" pitchFamily="18" charset="0"/>
                <a:cs typeface="Times New Roman" panose="02020603050405020304" pitchFamily="18" charset="0"/>
              </a:rPr>
              <a:t>.</a:t>
            </a:r>
          </a:p>
          <a:p>
            <a:r>
              <a:rPr lang="el-GR" dirty="0" err="1">
                <a:latin typeface="Times New Roman" panose="02020603050405020304" pitchFamily="18" charset="0"/>
                <a:cs typeface="Times New Roman" panose="02020603050405020304" pitchFamily="18" charset="0"/>
              </a:rPr>
              <a:t>αὐτὰρ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ἐπὴν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τοῦτο</a:t>
            </a:r>
            <a:r>
              <a:rPr lang="el-GR" dirty="0">
                <a:latin typeface="Times New Roman" panose="02020603050405020304" pitchFamily="18" charset="0"/>
                <a:cs typeface="Times New Roman" panose="02020603050405020304" pitchFamily="18" charset="0"/>
              </a:rPr>
              <a:t> τέλος </a:t>
            </a:r>
            <a:r>
              <a:rPr lang="el-GR" dirty="0" err="1">
                <a:latin typeface="Times New Roman" panose="02020603050405020304" pitchFamily="18" charset="0"/>
                <a:cs typeface="Times New Roman" panose="02020603050405020304" pitchFamily="18" charset="0"/>
              </a:rPr>
              <a:t>παραμείψεται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ὥρης</a:t>
            </a:r>
            <a:r>
              <a:rPr lang="el-GR" dirty="0">
                <a:latin typeface="Times New Roman" panose="02020603050405020304" pitchFamily="18" charset="0"/>
                <a:cs typeface="Times New Roman" panose="02020603050405020304" pitchFamily="18" charset="0"/>
              </a:rPr>
              <a:t>,</a:t>
            </a:r>
          </a:p>
          <a:p>
            <a:r>
              <a:rPr lang="el-GR" dirty="0" err="1">
                <a:latin typeface="Times New Roman" panose="02020603050405020304" pitchFamily="18" charset="0"/>
                <a:cs typeface="Times New Roman" panose="02020603050405020304" pitchFamily="18" charset="0"/>
              </a:rPr>
              <a:t>αὐτίκα</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τεθνάναι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βέλτιον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ἢ</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βίοτος</a:t>
            </a:r>
            <a:r>
              <a:rPr lang="el-GR" dirty="0">
                <a:latin typeface="Times New Roman" panose="02020603050405020304" pitchFamily="18" charset="0"/>
                <a:cs typeface="Times New Roman" panose="02020603050405020304" pitchFamily="18" charset="0"/>
              </a:rPr>
              <a:t>·</a:t>
            </a:r>
          </a:p>
          <a:p>
            <a:r>
              <a:rPr lang="el-GR" dirty="0" err="1">
                <a:latin typeface="Times New Roman" panose="02020603050405020304" pitchFamily="18" charset="0"/>
                <a:cs typeface="Times New Roman" panose="02020603050405020304" pitchFamily="18" charset="0"/>
              </a:rPr>
              <a:t>πολλὰ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γὰρ</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θυμῷ</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κακὰ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γίγνεται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ἄλλοτε</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οἶκος</a:t>
            </a:r>
            <a:endParaRPr lang="el-GR" dirty="0">
              <a:latin typeface="Times New Roman" panose="02020603050405020304" pitchFamily="18" charset="0"/>
              <a:cs typeface="Times New Roman" panose="02020603050405020304" pitchFamily="18" charset="0"/>
            </a:endParaRPr>
          </a:p>
          <a:p>
            <a:r>
              <a:rPr lang="el-GR" dirty="0" err="1">
                <a:latin typeface="Times New Roman" panose="02020603050405020304" pitchFamily="18" charset="0"/>
                <a:cs typeface="Times New Roman" panose="02020603050405020304" pitchFamily="18" charset="0"/>
              </a:rPr>
              <a:t>τρυχοῦται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πενίης</a:t>
            </a:r>
            <a:r>
              <a:rPr lang="el-GR" dirty="0">
                <a:latin typeface="Times New Roman" panose="02020603050405020304" pitchFamily="18" charset="0"/>
                <a:cs typeface="Times New Roman" panose="02020603050405020304" pitchFamily="18" charset="0"/>
              </a:rPr>
              <a:t> δ’ </a:t>
            </a:r>
            <a:r>
              <a:rPr lang="el-GR" dirty="0" err="1">
                <a:latin typeface="Times New Roman" panose="02020603050405020304" pitchFamily="18" charset="0"/>
                <a:cs typeface="Times New Roman" panose="02020603050405020304" pitchFamily="18" charset="0"/>
              </a:rPr>
              <a:t>ἔργ</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ὀδυνηρὰ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πέλει</a:t>
            </a:r>
            <a:r>
              <a:rPr lang="el-GR" dirty="0">
                <a:latin typeface="Times New Roman" panose="02020603050405020304" pitchFamily="18" charset="0"/>
                <a:cs typeface="Times New Roman" panose="02020603050405020304" pitchFamily="18" charset="0"/>
              </a:rPr>
              <a:t>·</a:t>
            </a:r>
          </a:p>
          <a:p>
            <a:r>
              <a:rPr lang="el-GR" dirty="0" err="1">
                <a:latin typeface="Times New Roman" panose="02020603050405020304" pitchFamily="18" charset="0"/>
                <a:cs typeface="Times New Roman" panose="02020603050405020304" pitchFamily="18" charset="0"/>
              </a:rPr>
              <a:t>ἄλλος</a:t>
            </a:r>
            <a:r>
              <a:rPr lang="el-GR" dirty="0">
                <a:latin typeface="Times New Roman" panose="02020603050405020304" pitchFamily="18" charset="0"/>
                <a:cs typeface="Times New Roman" panose="02020603050405020304" pitchFamily="18" charset="0"/>
              </a:rPr>
              <a:t> δ’ </a:t>
            </a:r>
            <a:r>
              <a:rPr lang="el-GR" dirty="0" err="1">
                <a:latin typeface="Times New Roman" panose="02020603050405020304" pitchFamily="18" charset="0"/>
                <a:cs typeface="Times New Roman" panose="02020603050405020304" pitchFamily="18" charset="0"/>
              </a:rPr>
              <a:t>αὖ</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παίδων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ἐπιδεύεται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ὧν</a:t>
            </a:r>
            <a:r>
              <a:rPr lang="el-GR" dirty="0">
                <a:latin typeface="Times New Roman" panose="02020603050405020304" pitchFamily="18" charset="0"/>
                <a:cs typeface="Times New Roman" panose="02020603050405020304" pitchFamily="18" charset="0"/>
              </a:rPr>
              <a:t> τε μάλιστα</a:t>
            </a:r>
          </a:p>
          <a:p>
            <a:r>
              <a:rPr lang="el-GR" dirty="0" err="1">
                <a:latin typeface="Times New Roman" panose="02020603050405020304" pitchFamily="18" charset="0"/>
                <a:cs typeface="Times New Roman" panose="02020603050405020304" pitchFamily="18" charset="0"/>
              </a:rPr>
              <a:t>ἱμείρων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κατὰ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γῆς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ἔρχεται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εἰς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Ἀΐδην</a:t>
            </a:r>
            <a:r>
              <a:rPr lang="el-GR" dirty="0">
                <a:latin typeface="Times New Roman" panose="02020603050405020304" pitchFamily="18" charset="0"/>
                <a:cs typeface="Times New Roman" panose="02020603050405020304" pitchFamily="18" charset="0"/>
              </a:rPr>
              <a:t>·</a:t>
            </a:r>
          </a:p>
          <a:p>
            <a:r>
              <a:rPr lang="el-GR" dirty="0" err="1">
                <a:latin typeface="Times New Roman" panose="02020603050405020304" pitchFamily="18" charset="0"/>
                <a:cs typeface="Times New Roman" panose="02020603050405020304" pitchFamily="18" charset="0"/>
              </a:rPr>
              <a:t>ἄλλος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νοῦσον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ἔχει</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θυμοφθόρον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οὐδέ</a:t>
            </a:r>
            <a:r>
              <a:rPr lang="el-GR" dirty="0">
                <a:latin typeface="Times New Roman" panose="02020603050405020304" pitchFamily="18" charset="0"/>
                <a:cs typeface="Times New Roman" panose="02020603050405020304" pitchFamily="18" charset="0"/>
              </a:rPr>
              <a:t> τίς </a:t>
            </a:r>
            <a:r>
              <a:rPr lang="el-GR" dirty="0" err="1">
                <a:latin typeface="Times New Roman" panose="02020603050405020304" pitchFamily="18" charset="0"/>
                <a:cs typeface="Times New Roman" panose="02020603050405020304" pitchFamily="18" charset="0"/>
              </a:rPr>
              <a:t>ἐστιν</a:t>
            </a:r>
            <a:endParaRPr lang="el-GR" dirty="0">
              <a:latin typeface="Times New Roman" panose="02020603050405020304" pitchFamily="18" charset="0"/>
              <a:cs typeface="Times New Roman" panose="02020603050405020304" pitchFamily="18" charset="0"/>
            </a:endParaRPr>
          </a:p>
          <a:p>
            <a:r>
              <a:rPr lang="el-GR" dirty="0" err="1">
                <a:latin typeface="Times New Roman" panose="02020603050405020304" pitchFamily="18" charset="0"/>
                <a:cs typeface="Times New Roman" panose="02020603050405020304" pitchFamily="18" charset="0"/>
              </a:rPr>
              <a:t>ἀνθρώπων</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ᾧ</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Ζεὺς</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μὴ</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κακὰ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πολλὰ</a:t>
            </a:r>
            <a:r>
              <a:rPr lang="el-GR" dirty="0">
                <a:latin typeface="Times New Roman" panose="02020603050405020304" pitchFamily="18" charset="0"/>
                <a:cs typeface="Times New Roman" panose="02020603050405020304" pitchFamily="18" charset="0"/>
              </a:rPr>
              <a:t> </a:t>
            </a:r>
            <a:r>
              <a:rPr lang="el-GR" dirty="0" err="1">
                <a:latin typeface="Times New Roman" panose="02020603050405020304" pitchFamily="18" charset="0"/>
                <a:cs typeface="Times New Roman" panose="02020603050405020304" pitchFamily="18" charset="0"/>
              </a:rPr>
              <a:t>διδοῖ</a:t>
            </a:r>
            <a:endParaRPr lang="it-IT" dirty="0">
              <a:latin typeface="Times New Roman" panose="02020603050405020304" pitchFamily="18" charset="0"/>
              <a:cs typeface="Times New Roman" panose="02020603050405020304" pitchFamily="18" charset="0"/>
            </a:endParaRPr>
          </a:p>
        </p:txBody>
      </p:sp>
      <p:sp>
        <p:nvSpPr>
          <p:cNvPr id="8" name="CasellaDiTesto 7">
            <a:extLst>
              <a:ext uri="{FF2B5EF4-FFF2-40B4-BE49-F238E27FC236}">
                <a16:creationId xmlns:a16="http://schemas.microsoft.com/office/drawing/2014/main" id="{75725969-01C0-82DF-53D4-C236221D1FF6}"/>
              </a:ext>
            </a:extLst>
          </p:cNvPr>
          <p:cNvSpPr txBox="1"/>
          <p:nvPr/>
        </p:nvSpPr>
        <p:spPr>
          <a:xfrm>
            <a:off x="5289753" y="5724019"/>
            <a:ext cx="2085827" cy="1477328"/>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Tra un fiore colto e</a:t>
            </a:r>
          </a:p>
          <a:p>
            <a:r>
              <a:rPr lang="it-IT" dirty="0">
                <a:latin typeface="Times New Roman" panose="02020603050405020304" pitchFamily="18" charset="0"/>
                <a:cs typeface="Times New Roman" panose="02020603050405020304" pitchFamily="18" charset="0"/>
              </a:rPr>
              <a:t>l'altro donato</a:t>
            </a:r>
          </a:p>
          <a:p>
            <a:r>
              <a:rPr lang="it-IT" dirty="0">
                <a:latin typeface="Times New Roman" panose="02020603050405020304" pitchFamily="18" charset="0"/>
                <a:cs typeface="Times New Roman" panose="02020603050405020304" pitchFamily="18" charset="0"/>
              </a:rPr>
              <a:t>l'inesprimibile nulla.</a:t>
            </a: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
        <p:nvSpPr>
          <p:cNvPr id="9" name="CasellaDiTesto 8">
            <a:extLst>
              <a:ext uri="{FF2B5EF4-FFF2-40B4-BE49-F238E27FC236}">
                <a16:creationId xmlns:a16="http://schemas.microsoft.com/office/drawing/2014/main" id="{2B05E350-B5D9-47C3-71A0-5A70C7D503AE}"/>
              </a:ext>
            </a:extLst>
          </p:cNvPr>
          <p:cNvSpPr txBox="1"/>
          <p:nvPr/>
        </p:nvSpPr>
        <p:spPr>
          <a:xfrm>
            <a:off x="7772400" y="5621912"/>
            <a:ext cx="2236573" cy="923330"/>
          </a:xfrm>
          <a:prstGeom prst="rect">
            <a:avLst/>
          </a:prstGeom>
          <a:noFill/>
        </p:spPr>
        <p:txBody>
          <a:bodyPr wrap="square" rtlCol="0">
            <a:spAutoFit/>
          </a:bodyPr>
          <a:lstStyle/>
          <a:p>
            <a:r>
              <a:rPr lang="it-IT" dirty="0">
                <a:latin typeface="Times New Roman" panose="02020603050405020304" pitchFamily="18" charset="0"/>
                <a:cs typeface="Times New Roman" panose="02020603050405020304" pitchFamily="18" charset="0"/>
              </a:rPr>
              <a:t>Giuseppe Ungaretti (1888-1970), </a:t>
            </a:r>
            <a:r>
              <a:rPr lang="it-IT" i="1" dirty="0">
                <a:latin typeface="Times New Roman" panose="02020603050405020304" pitchFamily="18" charset="0"/>
                <a:cs typeface="Times New Roman" panose="02020603050405020304" pitchFamily="18" charset="0"/>
              </a:rPr>
              <a:t>Eternità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Allegria</a:t>
            </a:r>
            <a:r>
              <a:rPr lang="it-IT" dirty="0">
                <a:latin typeface="Times New Roman" panose="02020603050405020304" pitchFamily="18" charset="0"/>
                <a:cs typeface="Times New Roman" panose="02020603050405020304" pitchFamily="18" charset="0"/>
              </a:rPr>
              <a:t>, 1919)</a:t>
            </a:r>
          </a:p>
        </p:txBody>
      </p:sp>
    </p:spTree>
    <p:extLst>
      <p:ext uri="{BB962C8B-B14F-4D97-AF65-F5344CB8AC3E}">
        <p14:creationId xmlns:p14="http://schemas.microsoft.com/office/powerpoint/2010/main" val="1146202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A5BBCDC8-570D-6256-5EB9-2464FA3E7970}"/>
              </a:ext>
            </a:extLst>
          </p:cNvPr>
          <p:cNvSpPr txBox="1"/>
          <p:nvPr/>
        </p:nvSpPr>
        <p:spPr>
          <a:xfrm>
            <a:off x="951471" y="988540"/>
            <a:ext cx="3275320" cy="535531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Verrà la morte e avrà i tuoi occhi</a:t>
            </a:r>
          </a:p>
          <a:p>
            <a:r>
              <a:rPr lang="it-IT" dirty="0">
                <a:latin typeface="Times New Roman" panose="02020603050405020304" pitchFamily="18" charset="0"/>
                <a:cs typeface="Times New Roman" panose="02020603050405020304" pitchFamily="18" charset="0"/>
              </a:rPr>
              <a:t>questa morte che ci accompagna</a:t>
            </a:r>
          </a:p>
          <a:p>
            <a:r>
              <a:rPr lang="it-IT" dirty="0">
                <a:latin typeface="Times New Roman" panose="02020603050405020304" pitchFamily="18" charset="0"/>
                <a:cs typeface="Times New Roman" panose="02020603050405020304" pitchFamily="18" charset="0"/>
              </a:rPr>
              <a:t>dal mattino alla sera, insonne,</a:t>
            </a:r>
          </a:p>
          <a:p>
            <a:r>
              <a:rPr lang="it-IT" dirty="0">
                <a:latin typeface="Times New Roman" panose="02020603050405020304" pitchFamily="18" charset="0"/>
                <a:cs typeface="Times New Roman" panose="02020603050405020304" pitchFamily="18" charset="0"/>
              </a:rPr>
              <a:t>sorda, come un vecchio rimorso</a:t>
            </a:r>
          </a:p>
          <a:p>
            <a:r>
              <a:rPr lang="it-IT" dirty="0">
                <a:latin typeface="Times New Roman" panose="02020603050405020304" pitchFamily="18" charset="0"/>
                <a:cs typeface="Times New Roman" panose="02020603050405020304" pitchFamily="18" charset="0"/>
              </a:rPr>
              <a:t>o un vizio assurdo. I tuoi occhi</a:t>
            </a:r>
          </a:p>
          <a:p>
            <a:r>
              <a:rPr lang="it-IT" dirty="0">
                <a:latin typeface="Times New Roman" panose="02020603050405020304" pitchFamily="18" charset="0"/>
                <a:cs typeface="Times New Roman" panose="02020603050405020304" pitchFamily="18" charset="0"/>
              </a:rPr>
              <a:t>saranno una vana parola,</a:t>
            </a:r>
          </a:p>
          <a:p>
            <a:r>
              <a:rPr lang="it-IT" dirty="0">
                <a:latin typeface="Times New Roman" panose="02020603050405020304" pitchFamily="18" charset="0"/>
                <a:cs typeface="Times New Roman" panose="02020603050405020304" pitchFamily="18" charset="0"/>
              </a:rPr>
              <a:t>un grido taciuto, un silenzio.</a:t>
            </a:r>
          </a:p>
          <a:p>
            <a:r>
              <a:rPr lang="it-IT" dirty="0">
                <a:latin typeface="Times New Roman" panose="02020603050405020304" pitchFamily="18" charset="0"/>
                <a:cs typeface="Times New Roman" panose="02020603050405020304" pitchFamily="18" charset="0"/>
              </a:rPr>
              <a:t>Così li vedi ogni mattina</a:t>
            </a:r>
          </a:p>
          <a:p>
            <a:r>
              <a:rPr lang="it-IT" dirty="0">
                <a:latin typeface="Times New Roman" panose="02020603050405020304" pitchFamily="18" charset="0"/>
                <a:cs typeface="Times New Roman" panose="02020603050405020304" pitchFamily="18" charset="0"/>
              </a:rPr>
              <a:t>quando su te sola ti pieghi</a:t>
            </a:r>
          </a:p>
          <a:p>
            <a:r>
              <a:rPr lang="it-IT" dirty="0">
                <a:latin typeface="Times New Roman" panose="02020603050405020304" pitchFamily="18" charset="0"/>
                <a:cs typeface="Times New Roman" panose="02020603050405020304" pitchFamily="18" charset="0"/>
              </a:rPr>
              <a:t>nello specchio. O cara speranza,</a:t>
            </a:r>
          </a:p>
          <a:p>
            <a:r>
              <a:rPr lang="it-IT" dirty="0">
                <a:latin typeface="Times New Roman" panose="02020603050405020304" pitchFamily="18" charset="0"/>
                <a:cs typeface="Times New Roman" panose="02020603050405020304" pitchFamily="18" charset="0"/>
              </a:rPr>
              <a:t>quel giorno sapremo anche noi</a:t>
            </a:r>
          </a:p>
          <a:p>
            <a:r>
              <a:rPr lang="it-IT" dirty="0">
                <a:latin typeface="Times New Roman" panose="02020603050405020304" pitchFamily="18" charset="0"/>
                <a:cs typeface="Times New Roman" panose="02020603050405020304" pitchFamily="18" charset="0"/>
              </a:rPr>
              <a:t>che sei la vita e sei il nulla.</a:t>
            </a:r>
          </a:p>
          <a:p>
            <a:r>
              <a:rPr lang="it-IT" dirty="0">
                <a:latin typeface="Times New Roman" panose="02020603050405020304" pitchFamily="18" charset="0"/>
                <a:cs typeface="Times New Roman" panose="02020603050405020304" pitchFamily="18" charset="0"/>
              </a:rPr>
              <a:t>Per tutti la morte ha uno sguardo.</a:t>
            </a:r>
          </a:p>
          <a:p>
            <a:r>
              <a:rPr lang="it-IT" dirty="0">
                <a:latin typeface="Times New Roman" panose="02020603050405020304" pitchFamily="18" charset="0"/>
                <a:cs typeface="Times New Roman" panose="02020603050405020304" pitchFamily="18" charset="0"/>
              </a:rPr>
              <a:t>Verrà la morte e avrà i tuoi occhi.</a:t>
            </a:r>
          </a:p>
          <a:p>
            <a:r>
              <a:rPr lang="it-IT" dirty="0">
                <a:latin typeface="Times New Roman" panose="02020603050405020304" pitchFamily="18" charset="0"/>
                <a:cs typeface="Times New Roman" panose="02020603050405020304" pitchFamily="18" charset="0"/>
              </a:rPr>
              <a:t>Sarà come smettere un vizio,</a:t>
            </a:r>
          </a:p>
          <a:p>
            <a:r>
              <a:rPr lang="it-IT" dirty="0">
                <a:latin typeface="Times New Roman" panose="02020603050405020304" pitchFamily="18" charset="0"/>
                <a:cs typeface="Times New Roman" panose="02020603050405020304" pitchFamily="18" charset="0"/>
              </a:rPr>
              <a:t>come vedere nello specchio</a:t>
            </a:r>
          </a:p>
          <a:p>
            <a:r>
              <a:rPr lang="it-IT" dirty="0">
                <a:latin typeface="Times New Roman" panose="02020603050405020304" pitchFamily="18" charset="0"/>
                <a:cs typeface="Times New Roman" panose="02020603050405020304" pitchFamily="18" charset="0"/>
              </a:rPr>
              <a:t>riemergere un viso morto,</a:t>
            </a:r>
          </a:p>
          <a:p>
            <a:r>
              <a:rPr lang="it-IT" dirty="0">
                <a:latin typeface="Times New Roman" panose="02020603050405020304" pitchFamily="18" charset="0"/>
                <a:cs typeface="Times New Roman" panose="02020603050405020304" pitchFamily="18" charset="0"/>
              </a:rPr>
              <a:t>come ascoltare un labbro chiuso.</a:t>
            </a:r>
          </a:p>
          <a:p>
            <a:r>
              <a:rPr lang="it-IT" dirty="0">
                <a:latin typeface="Times New Roman" panose="02020603050405020304" pitchFamily="18" charset="0"/>
                <a:cs typeface="Times New Roman" panose="02020603050405020304" pitchFamily="18" charset="0"/>
              </a:rPr>
              <a:t>Scenderemo nel gorgo muti.</a:t>
            </a:r>
          </a:p>
        </p:txBody>
      </p:sp>
      <p:sp>
        <p:nvSpPr>
          <p:cNvPr id="5" name="CasellaDiTesto 4">
            <a:extLst>
              <a:ext uri="{FF2B5EF4-FFF2-40B4-BE49-F238E27FC236}">
                <a16:creationId xmlns:a16="http://schemas.microsoft.com/office/drawing/2014/main" id="{BEF6EA96-C63C-A9E2-9EC7-02B5814DE081}"/>
              </a:ext>
            </a:extLst>
          </p:cNvPr>
          <p:cNvSpPr txBox="1"/>
          <p:nvPr/>
        </p:nvSpPr>
        <p:spPr>
          <a:xfrm>
            <a:off x="951471" y="509312"/>
            <a:ext cx="3571103" cy="369332"/>
          </a:xfrm>
          <a:prstGeom prst="rect">
            <a:avLst/>
          </a:prstGeom>
          <a:noFill/>
        </p:spPr>
        <p:txBody>
          <a:bodyPr wrap="square" rtlCol="0">
            <a:spAutoFit/>
          </a:bodyPr>
          <a:lstStyle/>
          <a:p>
            <a:r>
              <a:rPr lang="it-IT" dirty="0">
                <a:latin typeface="Times New Roman" panose="02020603050405020304" pitchFamily="18" charset="0"/>
                <a:cs typeface="Times New Roman" panose="02020603050405020304" pitchFamily="18" charset="0"/>
              </a:rPr>
              <a:t>Cesare Pavese (1908-1950), 1951 </a:t>
            </a:r>
          </a:p>
        </p:txBody>
      </p:sp>
      <p:sp>
        <p:nvSpPr>
          <p:cNvPr id="6" name="CasellaDiTesto 5">
            <a:extLst>
              <a:ext uri="{FF2B5EF4-FFF2-40B4-BE49-F238E27FC236}">
                <a16:creationId xmlns:a16="http://schemas.microsoft.com/office/drawing/2014/main" id="{B8F42D14-4A16-984C-570F-BB34D70C772F}"/>
              </a:ext>
            </a:extLst>
          </p:cNvPr>
          <p:cNvSpPr txBox="1"/>
          <p:nvPr/>
        </p:nvSpPr>
        <p:spPr>
          <a:xfrm>
            <a:off x="7438768" y="4324865"/>
            <a:ext cx="3008196"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vs. </a:t>
            </a:r>
            <a:r>
              <a:rPr lang="it-IT" i="1" dirty="0" err="1">
                <a:latin typeface="Times New Roman" panose="02020603050405020304" pitchFamily="18" charset="0"/>
                <a:cs typeface="Times New Roman" panose="02020603050405020304" pitchFamily="18" charset="0"/>
              </a:rPr>
              <a:t>Dunkles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Aug</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im</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September</a:t>
            </a:r>
            <a:endParaRPr lang="it-IT"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929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6DC45CF-B1B4-56DF-5644-588AD1BD3B9A}"/>
              </a:ext>
            </a:extLst>
          </p:cNvPr>
          <p:cNvSpPr>
            <a:spLocks noGrp="1"/>
          </p:cNvSpPr>
          <p:nvPr>
            <p:ph idx="1"/>
          </p:nvPr>
        </p:nvSpPr>
        <p:spPr/>
        <p:txBody>
          <a:bodyPr/>
          <a:lstStyle/>
          <a:p>
            <a:r>
              <a:rPr lang="it-IT" dirty="0">
                <a:latin typeface="Times New Roman" panose="02020603050405020304" pitchFamily="18" charset="0"/>
                <a:cs typeface="Times New Roman" panose="02020603050405020304" pitchFamily="18" charset="0"/>
                <a:hlinkClick r:id="rId2"/>
              </a:rPr>
              <a:t>https://it.wikisource.org/wiki/I_colloqui/II._Alle_soglie/Alle_soglie</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Vs. Todesfuge</a:t>
            </a:r>
          </a:p>
        </p:txBody>
      </p:sp>
      <p:sp>
        <p:nvSpPr>
          <p:cNvPr id="4" name="CasellaDiTesto 3">
            <a:extLst>
              <a:ext uri="{FF2B5EF4-FFF2-40B4-BE49-F238E27FC236}">
                <a16:creationId xmlns:a16="http://schemas.microsoft.com/office/drawing/2014/main" id="{368BE438-B5FD-17FF-9529-A6FA70CCDC62}"/>
              </a:ext>
            </a:extLst>
          </p:cNvPr>
          <p:cNvSpPr txBox="1"/>
          <p:nvPr/>
        </p:nvSpPr>
        <p:spPr>
          <a:xfrm>
            <a:off x="2113006" y="914401"/>
            <a:ext cx="5677003" cy="36933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Guido Gozzano (1883-1916), </a:t>
            </a:r>
            <a:r>
              <a:rPr lang="it-IT" i="1" dirty="0">
                <a:latin typeface="Times New Roman" panose="02020603050405020304" pitchFamily="18" charset="0"/>
                <a:cs typeface="Times New Roman" panose="02020603050405020304" pitchFamily="18" charset="0"/>
              </a:rPr>
              <a:t>Alle soglie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Colloqui</a:t>
            </a:r>
            <a:r>
              <a:rPr lang="it-IT" dirty="0">
                <a:latin typeface="Times New Roman" panose="02020603050405020304" pitchFamily="18" charset="0"/>
                <a:cs typeface="Times New Roman" panose="02020603050405020304" pitchFamily="18" charset="0"/>
              </a:rPr>
              <a:t>, 1911)</a:t>
            </a:r>
          </a:p>
        </p:txBody>
      </p:sp>
    </p:spTree>
    <p:extLst>
      <p:ext uri="{BB962C8B-B14F-4D97-AF65-F5344CB8AC3E}">
        <p14:creationId xmlns:p14="http://schemas.microsoft.com/office/powerpoint/2010/main" val="618291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1A22D8-930A-D445-B8AF-8FDF889BC1AD}"/>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Ermeneutica del sospetto</a:t>
            </a:r>
          </a:p>
        </p:txBody>
      </p:sp>
      <p:sp>
        <p:nvSpPr>
          <p:cNvPr id="3" name="Segnaposto contenuto 2">
            <a:extLst>
              <a:ext uri="{FF2B5EF4-FFF2-40B4-BE49-F238E27FC236}">
                <a16:creationId xmlns:a16="http://schemas.microsoft.com/office/drawing/2014/main" id="{C67A279E-DD1F-974D-91E9-E921B5A20A00}"/>
              </a:ext>
            </a:extLst>
          </p:cNvPr>
          <p:cNvSpPr>
            <a:spLocks noGrp="1"/>
          </p:cNvSpPr>
          <p:nvPr>
            <p:ph idx="1"/>
          </p:nvPr>
        </p:nvSpPr>
        <p:spPr/>
        <p:txBody>
          <a:bodyPr>
            <a:normAutofit fontScale="85000" lnSpcReduction="20000"/>
          </a:bodyPr>
          <a:lstStyle/>
          <a:p>
            <a:r>
              <a:rPr lang="it-IT" dirty="0">
                <a:latin typeface="Times New Roman" panose="02020603050405020304" pitchFamily="18" charset="0"/>
                <a:cs typeface="Times New Roman" panose="02020603050405020304" pitchFamily="18" charset="0"/>
              </a:rPr>
              <a:t>Karl </a:t>
            </a:r>
            <a:r>
              <a:rPr lang="it-IT" dirty="0" err="1">
                <a:latin typeface="Times New Roman" panose="02020603050405020304" pitchFamily="18" charset="0"/>
                <a:cs typeface="Times New Roman" panose="02020603050405020304" pitchFamily="18" charset="0"/>
              </a:rPr>
              <a:t>Marx</a:t>
            </a:r>
            <a:r>
              <a:rPr lang="it-IT" dirty="0">
                <a:latin typeface="Times New Roman" panose="02020603050405020304" pitchFamily="18" charset="0"/>
                <a:cs typeface="Times New Roman" panose="02020603050405020304" pitchFamily="18" charset="0"/>
              </a:rPr>
              <a:t> (1818-1883): il modo in cui crediamo è determinato da fattori socio-economici (ideologia) – </a:t>
            </a:r>
            <a:r>
              <a:rPr lang="it-IT" i="1" dirty="0">
                <a:latin typeface="Times New Roman" panose="02020603050405020304" pitchFamily="18" charset="0"/>
                <a:cs typeface="Times New Roman" panose="02020603050405020304" pitchFamily="18" charset="0"/>
              </a:rPr>
              <a:t>Das </a:t>
            </a:r>
            <a:r>
              <a:rPr lang="it-IT" i="1" dirty="0" err="1">
                <a:latin typeface="Times New Roman" panose="02020603050405020304" pitchFamily="18" charset="0"/>
                <a:cs typeface="Times New Roman" panose="02020603050405020304" pitchFamily="18" charset="0"/>
              </a:rPr>
              <a:t>Kapital</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(1867), </a:t>
            </a:r>
            <a:r>
              <a:rPr lang="it-IT" i="1" dirty="0">
                <a:latin typeface="Times New Roman" panose="02020603050405020304" pitchFamily="18" charset="0"/>
                <a:cs typeface="Times New Roman" panose="02020603050405020304" pitchFamily="18" charset="0"/>
              </a:rPr>
              <a:t>Il Capitale</a:t>
            </a:r>
          </a:p>
          <a:p>
            <a:r>
              <a:rPr lang="it-IT" dirty="0">
                <a:latin typeface="Times New Roman" panose="02020603050405020304" pitchFamily="18" charset="0"/>
                <a:cs typeface="Times New Roman" panose="02020603050405020304" pitchFamily="18" charset="0"/>
              </a:rPr>
              <a:t>Friedrich Nietzsche (1844-1900): il linguaggio determina il modo in cui crediamo –  </a:t>
            </a:r>
            <a:r>
              <a:rPr lang="it-IT" i="1" dirty="0" err="1">
                <a:latin typeface="Times New Roman" panose="02020603050405020304" pitchFamily="18" charset="0"/>
                <a:cs typeface="Times New Roman" panose="02020603050405020304" pitchFamily="18" charset="0"/>
              </a:rPr>
              <a:t>Über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Wahrheit</a:t>
            </a:r>
            <a:r>
              <a:rPr lang="it-IT" i="1" dirty="0">
                <a:latin typeface="Times New Roman" panose="02020603050405020304" pitchFamily="18" charset="0"/>
                <a:cs typeface="Times New Roman" panose="02020603050405020304" pitchFamily="18" charset="0"/>
              </a:rPr>
              <a:t> und </a:t>
            </a:r>
            <a:r>
              <a:rPr lang="it-IT" i="1" dirty="0" err="1">
                <a:latin typeface="Times New Roman" panose="02020603050405020304" pitchFamily="18" charset="0"/>
                <a:cs typeface="Times New Roman" panose="02020603050405020304" pitchFamily="18" charset="0"/>
              </a:rPr>
              <a:t>Lüge</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(1896), </a:t>
            </a:r>
            <a:r>
              <a:rPr lang="it-IT" i="1" dirty="0">
                <a:latin typeface="Times New Roman" panose="02020603050405020304" pitchFamily="18" charset="0"/>
                <a:cs typeface="Times New Roman" panose="02020603050405020304" pitchFamily="18" charset="0"/>
              </a:rPr>
              <a:t>Su verità e menzogna</a:t>
            </a:r>
          </a:p>
          <a:p>
            <a:r>
              <a:rPr lang="it-IT" dirty="0">
                <a:latin typeface="Times New Roman" panose="02020603050405020304" pitchFamily="18" charset="0"/>
                <a:cs typeface="Times New Roman" panose="02020603050405020304" pitchFamily="18" charset="0"/>
              </a:rPr>
              <a:t>Sigmund Freud (1856-1939): il modo in cui crediamo è determinato dall’inconscio – </a:t>
            </a:r>
            <a:r>
              <a:rPr lang="it-IT" i="1" dirty="0" err="1">
                <a:latin typeface="Times New Roman" panose="02020603050405020304" pitchFamily="18" charset="0"/>
                <a:cs typeface="Times New Roman" panose="02020603050405020304" pitchFamily="18" charset="0"/>
              </a:rPr>
              <a:t>Zur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Psychopathologie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Alltagslebens</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(1901), </a:t>
            </a:r>
            <a:r>
              <a:rPr lang="it-IT" i="1" dirty="0">
                <a:latin typeface="Times New Roman" panose="02020603050405020304" pitchFamily="18" charset="0"/>
                <a:cs typeface="Times New Roman" panose="02020603050405020304" pitchFamily="18" charset="0"/>
              </a:rPr>
              <a:t>Sulla psicopatologia della vita quotidiana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L’operazione della coscienza non è del tutto autentica: materialismo storico (</a:t>
            </a:r>
            <a:r>
              <a:rPr lang="it-IT" dirty="0" err="1">
                <a:latin typeface="Times New Roman" panose="02020603050405020304" pitchFamily="18" charset="0"/>
                <a:cs typeface="Times New Roman" panose="02020603050405020304" pitchFamily="18" charset="0"/>
              </a:rPr>
              <a:t>Marx</a:t>
            </a:r>
            <a:r>
              <a:rPr lang="it-IT" dirty="0">
                <a:latin typeface="Times New Roman" panose="02020603050405020304" pitchFamily="18" charset="0"/>
                <a:cs typeface="Times New Roman" panose="02020603050405020304" pitchFamily="18" charset="0"/>
              </a:rPr>
              <a:t>), metodo genealogico (Nietzsche), metodo psicoanalitico (Freud).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Cfr. Paul </a:t>
            </a:r>
            <a:r>
              <a:rPr lang="it-IT" dirty="0" err="1">
                <a:latin typeface="Times New Roman" panose="02020603050405020304" pitchFamily="18" charset="0"/>
                <a:cs typeface="Times New Roman" panose="02020603050405020304" pitchFamily="18" charset="0"/>
              </a:rPr>
              <a:t>Ricœur</a:t>
            </a:r>
            <a:r>
              <a:rPr lang="it-IT" dirty="0">
                <a:latin typeface="Times New Roman" panose="02020603050405020304" pitchFamily="18" charset="0"/>
                <a:cs typeface="Times New Roman" panose="02020603050405020304" pitchFamily="18" charset="0"/>
              </a:rPr>
              <a:t> (1913-2005), </a:t>
            </a:r>
            <a:r>
              <a:rPr lang="it-IT" i="1" dirty="0">
                <a:latin typeface="Times New Roman" panose="02020603050405020304" pitchFamily="18" charset="0"/>
                <a:cs typeface="Times New Roman" panose="02020603050405020304" pitchFamily="18" charset="0"/>
              </a:rPr>
              <a:t>De l’</a:t>
            </a:r>
            <a:r>
              <a:rPr lang="it-IT" i="1" dirty="0" err="1">
                <a:latin typeface="Times New Roman" panose="02020603050405020304" pitchFamily="18" charset="0"/>
                <a:cs typeface="Times New Roman" panose="02020603050405020304" pitchFamily="18" charset="0"/>
              </a:rPr>
              <a:t>interprétation</a:t>
            </a:r>
            <a:r>
              <a:rPr lang="it-IT" i="1" dirty="0">
                <a:latin typeface="Times New Roman" panose="02020603050405020304" pitchFamily="18" charset="0"/>
                <a:cs typeface="Times New Roman" panose="02020603050405020304" pitchFamily="18" charset="0"/>
              </a:rPr>
              <a:t>. Essai </a:t>
            </a:r>
            <a:r>
              <a:rPr lang="it-IT" i="1" dirty="0" err="1">
                <a:latin typeface="Times New Roman" panose="02020603050405020304" pitchFamily="18" charset="0"/>
                <a:cs typeface="Times New Roman" panose="02020603050405020304" pitchFamily="18" charset="0"/>
              </a:rPr>
              <a:t>sur</a:t>
            </a:r>
            <a:r>
              <a:rPr lang="it-IT" i="1" dirty="0">
                <a:latin typeface="Times New Roman" panose="02020603050405020304" pitchFamily="18" charset="0"/>
                <a:cs typeface="Times New Roman" panose="02020603050405020304" pitchFamily="18" charset="0"/>
              </a:rPr>
              <a:t> Freud </a:t>
            </a:r>
            <a:r>
              <a:rPr lang="it-IT" dirty="0">
                <a:latin typeface="Times New Roman" panose="02020603050405020304" pitchFamily="18" charset="0"/>
                <a:cs typeface="Times New Roman" panose="02020603050405020304" pitchFamily="18" charset="0"/>
              </a:rPr>
              <a:t>(1965), parla dei «tre grandi distruttori», «maestri del sospetto»</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2851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562633-3F54-D1EB-89A9-4C22553E7DDD}"/>
              </a:ext>
            </a:extLst>
          </p:cNvPr>
          <p:cNvSpPr>
            <a:spLocks noGrp="1"/>
          </p:cNvSpPr>
          <p:nvPr>
            <p:ph type="title"/>
          </p:nvPr>
        </p:nvSpPr>
        <p:spPr/>
        <p:txBody>
          <a:bodyPr/>
          <a:lstStyle/>
          <a:p>
            <a:r>
              <a:rPr lang="it-IT" i="1" dirty="0" err="1">
                <a:latin typeface="Times New Roman" panose="02020603050405020304" pitchFamily="18" charset="0"/>
                <a:cs typeface="Times New Roman" panose="02020603050405020304" pitchFamily="18" charset="0"/>
              </a:rPr>
              <a:t>Brandmal</a:t>
            </a:r>
            <a:endParaRPr lang="it-IT" i="1" dirty="0">
              <a:latin typeface="Times New Roman" panose="02020603050405020304" pitchFamily="18" charset="0"/>
              <a:cs typeface="Times New Roman" panose="02020603050405020304" pitchFamily="18" charset="0"/>
            </a:endParaRPr>
          </a:p>
        </p:txBody>
      </p:sp>
      <p:sp>
        <p:nvSpPr>
          <p:cNvPr id="4" name="CasellaDiTesto 3">
            <a:extLst>
              <a:ext uri="{FF2B5EF4-FFF2-40B4-BE49-F238E27FC236}">
                <a16:creationId xmlns:a16="http://schemas.microsoft.com/office/drawing/2014/main" id="{C8FF564A-0291-BED8-3289-07BFC696F019}"/>
              </a:ext>
            </a:extLst>
          </p:cNvPr>
          <p:cNvSpPr txBox="1"/>
          <p:nvPr/>
        </p:nvSpPr>
        <p:spPr>
          <a:xfrm>
            <a:off x="5286703" y="1027906"/>
            <a:ext cx="5070619" cy="5355312"/>
          </a:xfrm>
          <a:prstGeom prst="rect">
            <a:avLst/>
          </a:prstGeom>
          <a:noFill/>
        </p:spPr>
        <p:txBody>
          <a:bodyPr wrap="none" rtlCol="0">
            <a:spAutoFit/>
          </a:bodyPr>
          <a:lstStyle/>
          <a:p>
            <a:r>
              <a:rPr lang="it-IT" i="1" dirty="0">
                <a:latin typeface="Times New Roman" panose="02020603050405020304" pitchFamily="18" charset="0"/>
                <a:cs typeface="Times New Roman" panose="02020603050405020304" pitchFamily="18" charset="0"/>
              </a:rPr>
              <a:t>À une passante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La rue </a:t>
            </a:r>
            <a:r>
              <a:rPr lang="it-IT" dirty="0" err="1">
                <a:latin typeface="Times New Roman" panose="02020603050405020304" pitchFamily="18" charset="0"/>
                <a:cs typeface="Times New Roman" panose="02020603050405020304" pitchFamily="18" charset="0"/>
              </a:rPr>
              <a:t>assourdissante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autour</a:t>
            </a:r>
            <a:r>
              <a:rPr lang="it-IT" dirty="0">
                <a:latin typeface="Times New Roman" panose="02020603050405020304" pitchFamily="18" charset="0"/>
                <a:cs typeface="Times New Roman" panose="02020603050405020304" pitchFamily="18" charset="0"/>
              </a:rPr>
              <a:t> de moi </a:t>
            </a:r>
            <a:r>
              <a:rPr lang="it-IT" dirty="0" err="1">
                <a:latin typeface="Times New Roman" panose="02020603050405020304" pitchFamily="18" charset="0"/>
                <a:cs typeface="Times New Roman" panose="02020603050405020304" pitchFamily="18" charset="0"/>
              </a:rPr>
              <a:t>hurlait</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Longue, </a:t>
            </a:r>
            <a:r>
              <a:rPr lang="it-IT" dirty="0" err="1">
                <a:latin typeface="Times New Roman" panose="02020603050405020304" pitchFamily="18" charset="0"/>
                <a:cs typeface="Times New Roman" panose="02020603050405020304" pitchFamily="18" charset="0"/>
              </a:rPr>
              <a:t>mince</a:t>
            </a:r>
            <a:r>
              <a:rPr lang="it-IT" dirty="0">
                <a:latin typeface="Times New Roman" panose="02020603050405020304" pitchFamily="18" charset="0"/>
                <a:cs typeface="Times New Roman" panose="02020603050405020304" pitchFamily="18" charset="0"/>
              </a:rPr>
              <a:t>, en grand </a:t>
            </a:r>
            <a:r>
              <a:rPr lang="it-IT" dirty="0" err="1">
                <a:latin typeface="Times New Roman" panose="02020603050405020304" pitchFamily="18" charset="0"/>
                <a:cs typeface="Times New Roman" panose="02020603050405020304" pitchFamily="18" charset="0"/>
              </a:rPr>
              <a:t>deuil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douleur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majestueuse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Une femme passa, d’une </a:t>
            </a:r>
            <a:r>
              <a:rPr lang="it-IT" dirty="0" err="1">
                <a:latin typeface="Times New Roman" panose="02020603050405020304" pitchFamily="18" charset="0"/>
                <a:cs typeface="Times New Roman" panose="02020603050405020304" pitchFamily="18" charset="0"/>
              </a:rPr>
              <a:t>main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fastueuse</a:t>
            </a:r>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Soulevant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balançant</a:t>
            </a:r>
            <a:r>
              <a:rPr lang="it-IT" dirty="0">
                <a:latin typeface="Times New Roman" panose="02020603050405020304" pitchFamily="18" charset="0"/>
                <a:cs typeface="Times New Roman" panose="02020603050405020304" pitchFamily="18" charset="0"/>
              </a:rPr>
              <a:t> le </a:t>
            </a:r>
            <a:r>
              <a:rPr lang="it-IT" dirty="0" err="1">
                <a:latin typeface="Times New Roman" panose="02020603050405020304" pitchFamily="18" charset="0"/>
                <a:cs typeface="Times New Roman" panose="02020603050405020304" pitchFamily="18" charset="0"/>
              </a:rPr>
              <a:t>feston</a:t>
            </a:r>
            <a:r>
              <a:rPr lang="it-IT" dirty="0">
                <a:latin typeface="Times New Roman" panose="02020603050405020304" pitchFamily="18" charset="0"/>
                <a:cs typeface="Times New Roman" panose="02020603050405020304" pitchFamily="18" charset="0"/>
              </a:rPr>
              <a:t> et l’</a:t>
            </a:r>
            <a:r>
              <a:rPr lang="it-IT" dirty="0" err="1">
                <a:latin typeface="Times New Roman" panose="02020603050405020304" pitchFamily="18" charset="0"/>
                <a:cs typeface="Times New Roman" panose="02020603050405020304" pitchFamily="18" charset="0"/>
              </a:rPr>
              <a:t>ourlet</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Agile et </a:t>
            </a:r>
            <a:r>
              <a:rPr lang="it-IT" dirty="0" err="1">
                <a:latin typeface="Times New Roman" panose="02020603050405020304" pitchFamily="18" charset="0"/>
                <a:cs typeface="Times New Roman" panose="02020603050405020304" pitchFamily="18" charset="0"/>
              </a:rPr>
              <a:t>noble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avec</a:t>
            </a:r>
            <a:r>
              <a:rPr lang="it-IT" dirty="0">
                <a:latin typeface="Times New Roman" panose="02020603050405020304" pitchFamily="18" charset="0"/>
                <a:cs typeface="Times New Roman" panose="02020603050405020304" pitchFamily="18" charset="0"/>
              </a:rPr>
              <a:t> sa </a:t>
            </a:r>
            <a:r>
              <a:rPr lang="it-IT" dirty="0" err="1">
                <a:latin typeface="Times New Roman" panose="02020603050405020304" pitchFamily="18" charset="0"/>
                <a:cs typeface="Times New Roman" panose="02020603050405020304" pitchFamily="18" charset="0"/>
              </a:rPr>
              <a:t>jambe</a:t>
            </a:r>
            <a:r>
              <a:rPr lang="it-IT" dirty="0">
                <a:latin typeface="Times New Roman" panose="02020603050405020304" pitchFamily="18" charset="0"/>
                <a:cs typeface="Times New Roman" panose="02020603050405020304" pitchFamily="18" charset="0"/>
              </a:rPr>
              <a:t> de statue.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Moi, je </a:t>
            </a:r>
            <a:r>
              <a:rPr lang="it-IT" dirty="0" err="1">
                <a:latin typeface="Times New Roman" panose="02020603050405020304" pitchFamily="18" charset="0"/>
                <a:cs typeface="Times New Roman" panose="02020603050405020304" pitchFamily="18" charset="0"/>
              </a:rPr>
              <a:t>buvais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crispé</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comme</a:t>
            </a:r>
            <a:r>
              <a:rPr lang="it-IT" dirty="0">
                <a:latin typeface="Times New Roman" panose="02020603050405020304" pitchFamily="18" charset="0"/>
                <a:cs typeface="Times New Roman" panose="02020603050405020304" pitchFamily="18" charset="0"/>
              </a:rPr>
              <a:t> un </a:t>
            </a:r>
            <a:r>
              <a:rPr lang="it-IT" dirty="0" err="1">
                <a:latin typeface="Times New Roman" panose="02020603050405020304" pitchFamily="18" charset="0"/>
                <a:cs typeface="Times New Roman" panose="02020603050405020304" pitchFamily="18" charset="0"/>
              </a:rPr>
              <a:t>extravagant</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Dans</a:t>
            </a:r>
            <a:r>
              <a:rPr lang="it-IT" dirty="0">
                <a:latin typeface="Times New Roman" panose="02020603050405020304" pitchFamily="18" charset="0"/>
                <a:cs typeface="Times New Roman" panose="02020603050405020304" pitchFamily="18" charset="0"/>
              </a:rPr>
              <a:t> son </a:t>
            </a:r>
            <a:r>
              <a:rPr lang="it-IT" dirty="0" err="1">
                <a:latin typeface="Times New Roman" panose="02020603050405020304" pitchFamily="18" charset="0"/>
                <a:cs typeface="Times New Roman" panose="02020603050405020304" pitchFamily="18" charset="0"/>
              </a:rPr>
              <a:t>oeil</a:t>
            </a:r>
            <a:r>
              <a:rPr lang="it-IT" dirty="0">
                <a:latin typeface="Times New Roman" panose="02020603050405020304" pitchFamily="18" charset="0"/>
                <a:cs typeface="Times New Roman" panose="02020603050405020304" pitchFamily="18" charset="0"/>
              </a:rPr>
              <a:t>, ciel livide </a:t>
            </a:r>
            <a:r>
              <a:rPr lang="it-IT" dirty="0" err="1">
                <a:latin typeface="Times New Roman" panose="02020603050405020304" pitchFamily="18" charset="0"/>
                <a:cs typeface="Times New Roman" panose="02020603050405020304" pitchFamily="18" charset="0"/>
              </a:rPr>
              <a:t>où</a:t>
            </a:r>
            <a:r>
              <a:rPr lang="it-IT" dirty="0">
                <a:latin typeface="Times New Roman" panose="02020603050405020304" pitchFamily="18" charset="0"/>
                <a:cs typeface="Times New Roman" panose="02020603050405020304" pitchFamily="18" charset="0"/>
              </a:rPr>
              <a:t> germe l’</a:t>
            </a:r>
            <a:r>
              <a:rPr lang="it-IT" dirty="0" err="1">
                <a:latin typeface="Times New Roman" panose="02020603050405020304" pitchFamily="18" charset="0"/>
                <a:cs typeface="Times New Roman" panose="02020603050405020304" pitchFamily="18" charset="0"/>
              </a:rPr>
              <a:t>ouragan</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La </a:t>
            </a:r>
            <a:r>
              <a:rPr lang="it-IT" dirty="0" err="1">
                <a:latin typeface="Times New Roman" panose="02020603050405020304" pitchFamily="18" charset="0"/>
                <a:cs typeface="Times New Roman" panose="02020603050405020304" pitchFamily="18" charset="0"/>
              </a:rPr>
              <a:t>douceur</a:t>
            </a:r>
            <a:r>
              <a:rPr lang="it-IT" dirty="0">
                <a:latin typeface="Times New Roman" panose="02020603050405020304" pitchFamily="18" charset="0"/>
                <a:cs typeface="Times New Roman" panose="02020603050405020304" pitchFamily="18" charset="0"/>
              </a:rPr>
              <a:t> qui fascine et le </a:t>
            </a:r>
            <a:r>
              <a:rPr lang="it-IT" dirty="0" err="1">
                <a:latin typeface="Times New Roman" panose="02020603050405020304" pitchFamily="18" charset="0"/>
                <a:cs typeface="Times New Roman" panose="02020603050405020304" pitchFamily="18" charset="0"/>
              </a:rPr>
              <a:t>plaisir</a:t>
            </a:r>
            <a:r>
              <a:rPr lang="it-IT" dirty="0">
                <a:latin typeface="Times New Roman" panose="02020603050405020304" pitchFamily="18" charset="0"/>
                <a:cs typeface="Times New Roman" panose="02020603050405020304" pitchFamily="18" charset="0"/>
              </a:rPr>
              <a:t> qui tue.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Un </a:t>
            </a:r>
            <a:r>
              <a:rPr lang="it-IT" dirty="0" err="1">
                <a:latin typeface="Times New Roman" panose="02020603050405020304" pitchFamily="18" charset="0"/>
                <a:cs typeface="Times New Roman" panose="02020603050405020304" pitchFamily="18" charset="0"/>
              </a:rPr>
              <a:t>éclair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puis</a:t>
            </a:r>
            <a:r>
              <a:rPr lang="it-IT" dirty="0">
                <a:latin typeface="Times New Roman" panose="02020603050405020304" pitchFamily="18" charset="0"/>
                <a:cs typeface="Times New Roman" panose="02020603050405020304" pitchFamily="18" charset="0"/>
              </a:rPr>
              <a:t> la </a:t>
            </a:r>
            <a:r>
              <a:rPr lang="it-IT" dirty="0" err="1">
                <a:latin typeface="Times New Roman" panose="02020603050405020304" pitchFamily="18" charset="0"/>
                <a:cs typeface="Times New Roman" panose="02020603050405020304" pitchFamily="18" charset="0"/>
              </a:rPr>
              <a:t>nuit</a:t>
            </a:r>
            <a:r>
              <a:rPr lang="it-IT" dirty="0">
                <a:latin typeface="Times New Roman" panose="02020603050405020304" pitchFamily="18" charset="0"/>
                <a:cs typeface="Times New Roman" panose="02020603050405020304" pitchFamily="18" charset="0"/>
              </a:rPr>
              <a:t>! — </a:t>
            </a:r>
            <a:r>
              <a:rPr lang="it-IT" dirty="0" err="1">
                <a:latin typeface="Times New Roman" panose="02020603050405020304" pitchFamily="18" charset="0"/>
                <a:cs typeface="Times New Roman" panose="02020603050405020304" pitchFamily="18" charset="0"/>
              </a:rPr>
              <a:t>Fugitive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beauté</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Dont le </a:t>
            </a:r>
            <a:r>
              <a:rPr lang="it-IT" dirty="0" err="1">
                <a:latin typeface="Times New Roman" panose="02020603050405020304" pitchFamily="18" charset="0"/>
                <a:cs typeface="Times New Roman" panose="02020603050405020304" pitchFamily="18" charset="0"/>
              </a:rPr>
              <a:t>regard</a:t>
            </a:r>
            <a:r>
              <a:rPr lang="it-IT" dirty="0">
                <a:latin typeface="Times New Roman" panose="02020603050405020304" pitchFamily="18" charset="0"/>
                <a:cs typeface="Times New Roman" panose="02020603050405020304" pitchFamily="18" charset="0"/>
              </a:rPr>
              <a:t> m’a </a:t>
            </a:r>
            <a:r>
              <a:rPr lang="it-IT" dirty="0" err="1">
                <a:latin typeface="Times New Roman" panose="02020603050405020304" pitchFamily="18" charset="0"/>
                <a:cs typeface="Times New Roman" panose="02020603050405020304" pitchFamily="18" charset="0"/>
              </a:rPr>
              <a:t>fait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soudainement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renaître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Ne te verrai-je plus </a:t>
            </a:r>
            <a:r>
              <a:rPr lang="it-IT" dirty="0" err="1">
                <a:latin typeface="Times New Roman" panose="02020603050405020304" pitchFamily="18" charset="0"/>
                <a:cs typeface="Times New Roman" panose="02020603050405020304" pitchFamily="18" charset="0"/>
              </a:rPr>
              <a:t>que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dans</a:t>
            </a:r>
            <a:r>
              <a:rPr lang="it-IT" dirty="0">
                <a:latin typeface="Times New Roman" panose="02020603050405020304" pitchFamily="18" charset="0"/>
                <a:cs typeface="Times New Roman" panose="02020603050405020304" pitchFamily="18" charset="0"/>
              </a:rPr>
              <a:t> l’</a:t>
            </a:r>
            <a:r>
              <a:rPr lang="it-IT" dirty="0" err="1">
                <a:latin typeface="Times New Roman" panose="02020603050405020304" pitchFamily="18" charset="0"/>
                <a:cs typeface="Times New Roman" panose="02020603050405020304" pitchFamily="18" charset="0"/>
              </a:rPr>
              <a:t>éternité</a:t>
            </a:r>
            <a:r>
              <a:rPr lang="it-IT" dirty="0">
                <a:latin typeface="Times New Roman" panose="02020603050405020304" pitchFamily="18" charset="0"/>
                <a:cs typeface="Times New Roman" panose="02020603050405020304" pitchFamily="18" charset="0"/>
              </a:rPr>
              <a:t>?</a:t>
            </a: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Ailleurs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bien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loin</a:t>
            </a:r>
            <a:r>
              <a:rPr lang="it-IT" dirty="0">
                <a:latin typeface="Times New Roman" panose="02020603050405020304" pitchFamily="18" charset="0"/>
                <a:cs typeface="Times New Roman" panose="02020603050405020304" pitchFamily="18" charset="0"/>
              </a:rPr>
              <a:t> d’</a:t>
            </a:r>
            <a:r>
              <a:rPr lang="it-IT" dirty="0" err="1">
                <a:latin typeface="Times New Roman" panose="02020603050405020304" pitchFamily="18" charset="0"/>
                <a:cs typeface="Times New Roman" panose="02020603050405020304" pitchFamily="18" charset="0"/>
              </a:rPr>
              <a:t>ici</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trop</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tard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jamais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peut-être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Car </a:t>
            </a:r>
            <a:r>
              <a:rPr lang="it-IT" dirty="0" err="1">
                <a:latin typeface="Times New Roman" panose="02020603050405020304" pitchFamily="18" charset="0"/>
                <a:cs typeface="Times New Roman" panose="02020603050405020304" pitchFamily="18" charset="0"/>
              </a:rPr>
              <a:t>j’ignore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où</a:t>
            </a:r>
            <a:r>
              <a:rPr lang="it-IT" dirty="0">
                <a:latin typeface="Times New Roman" panose="02020603050405020304" pitchFamily="18" charset="0"/>
                <a:cs typeface="Times New Roman" panose="02020603050405020304" pitchFamily="18" charset="0"/>
              </a:rPr>
              <a:t> tu </a:t>
            </a:r>
            <a:r>
              <a:rPr lang="it-IT" dirty="0" err="1">
                <a:latin typeface="Times New Roman" panose="02020603050405020304" pitchFamily="18" charset="0"/>
                <a:cs typeface="Times New Roman" panose="02020603050405020304" pitchFamily="18" charset="0"/>
              </a:rPr>
              <a:t>fuis</a:t>
            </a:r>
            <a:r>
              <a:rPr lang="it-IT" dirty="0">
                <a:latin typeface="Times New Roman" panose="02020603050405020304" pitchFamily="18" charset="0"/>
                <a:cs typeface="Times New Roman" panose="02020603050405020304" pitchFamily="18" charset="0"/>
              </a:rPr>
              <a:t>, tu ne </a:t>
            </a:r>
            <a:r>
              <a:rPr lang="it-IT" dirty="0" err="1">
                <a:latin typeface="Times New Roman" panose="02020603050405020304" pitchFamily="18" charset="0"/>
                <a:cs typeface="Times New Roman" panose="02020603050405020304" pitchFamily="18" charset="0"/>
              </a:rPr>
              <a:t>sais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où</a:t>
            </a:r>
            <a:r>
              <a:rPr lang="it-IT" dirty="0">
                <a:latin typeface="Times New Roman" panose="02020603050405020304" pitchFamily="18" charset="0"/>
                <a:cs typeface="Times New Roman" panose="02020603050405020304" pitchFamily="18" charset="0"/>
              </a:rPr>
              <a:t> je </a:t>
            </a:r>
            <a:r>
              <a:rPr lang="it-IT" dirty="0" err="1">
                <a:latin typeface="Times New Roman" panose="02020603050405020304" pitchFamily="18" charset="0"/>
                <a:cs typeface="Times New Roman" panose="02020603050405020304" pitchFamily="18" charset="0"/>
              </a:rPr>
              <a:t>vais</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Ô</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toi</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que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j’eusse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aimée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ô</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toi</a:t>
            </a:r>
            <a:r>
              <a:rPr lang="it-IT" dirty="0">
                <a:latin typeface="Times New Roman" panose="02020603050405020304" pitchFamily="18" charset="0"/>
                <a:cs typeface="Times New Roman" panose="02020603050405020304" pitchFamily="18" charset="0"/>
              </a:rPr>
              <a:t> qui le </a:t>
            </a:r>
            <a:r>
              <a:rPr lang="it-IT" dirty="0" err="1">
                <a:latin typeface="Times New Roman" panose="02020603050405020304" pitchFamily="18" charset="0"/>
                <a:cs typeface="Times New Roman" panose="02020603050405020304" pitchFamily="18" charset="0"/>
              </a:rPr>
              <a:t>savais</a:t>
            </a:r>
            <a:r>
              <a:rPr lang="it-IT" dirty="0">
                <a:latin typeface="Times New Roman" panose="02020603050405020304" pitchFamily="18" charset="0"/>
                <a:cs typeface="Times New Roman" panose="02020603050405020304" pitchFamily="18" charset="0"/>
              </a:rPr>
              <a:t>!</a:t>
            </a:r>
          </a:p>
        </p:txBody>
      </p:sp>
      <p:sp>
        <p:nvSpPr>
          <p:cNvPr id="5" name="CasellaDiTesto 4">
            <a:extLst>
              <a:ext uri="{FF2B5EF4-FFF2-40B4-BE49-F238E27FC236}">
                <a16:creationId xmlns:a16="http://schemas.microsoft.com/office/drawing/2014/main" id="{049D8C83-9224-7B4C-C9CF-E4B91EE94884}"/>
              </a:ext>
            </a:extLst>
          </p:cNvPr>
          <p:cNvSpPr txBox="1"/>
          <p:nvPr/>
        </p:nvSpPr>
        <p:spPr>
          <a:xfrm>
            <a:off x="571000" y="1690688"/>
            <a:ext cx="4711546" cy="5078313"/>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La strada era assordante, urlava tutt’intorno.</a:t>
            </a:r>
          </a:p>
          <a:p>
            <a:r>
              <a:rPr lang="it-IT" dirty="0">
                <a:latin typeface="Times New Roman" panose="02020603050405020304" pitchFamily="18" charset="0"/>
                <a:cs typeface="Times New Roman" panose="02020603050405020304" pitchFamily="18" charset="0"/>
              </a:rPr>
              <a:t>Esile ed alta, in lutto, regina dolorosa</a:t>
            </a:r>
          </a:p>
          <a:p>
            <a:r>
              <a:rPr lang="it-IT" dirty="0">
                <a:latin typeface="Times New Roman" panose="02020603050405020304" pitchFamily="18" charset="0"/>
                <a:cs typeface="Times New Roman" panose="02020603050405020304" pitchFamily="18" charset="0"/>
              </a:rPr>
              <a:t>una donna passò, con la mano fastosa</a:t>
            </a:r>
          </a:p>
          <a:p>
            <a:r>
              <a:rPr lang="it-IT" dirty="0">
                <a:latin typeface="Times New Roman" panose="02020603050405020304" pitchFamily="18" charset="0"/>
                <a:cs typeface="Times New Roman" panose="02020603050405020304" pitchFamily="18" charset="0"/>
              </a:rPr>
              <a:t>sollevando il vestito, di trine e balze adorno.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Leggera, nelle gambe una scultorea grazia.</a:t>
            </a:r>
          </a:p>
          <a:p>
            <a:r>
              <a:rPr lang="it-IT" dirty="0">
                <a:latin typeface="Times New Roman" panose="02020603050405020304" pitchFamily="18" charset="0"/>
                <a:cs typeface="Times New Roman" panose="02020603050405020304" pitchFamily="18" charset="0"/>
              </a:rPr>
              <a:t>Negli occhi suoi, cielo ove s’annuncia l’uragano,</a:t>
            </a:r>
          </a:p>
          <a:p>
            <a:r>
              <a:rPr lang="it-IT" dirty="0">
                <a:latin typeface="Times New Roman" panose="02020603050405020304" pitchFamily="18" charset="0"/>
                <a:cs typeface="Times New Roman" panose="02020603050405020304" pitchFamily="18" charset="0"/>
              </a:rPr>
              <a:t>bevevo, come quello ch’è fatto ossesso e strano,</a:t>
            </a:r>
          </a:p>
          <a:p>
            <a:r>
              <a:rPr lang="it-IT" dirty="0">
                <a:latin typeface="Times New Roman" panose="02020603050405020304" pitchFamily="18" charset="0"/>
                <a:cs typeface="Times New Roman" panose="02020603050405020304" pitchFamily="18" charset="0"/>
              </a:rPr>
              <a:t>la dolcezza che incanta, il piacere che strazia.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Un lampo… poi la notte! Bellezza fuggitiva,</a:t>
            </a:r>
          </a:p>
          <a:p>
            <a:r>
              <a:rPr lang="it-IT" dirty="0">
                <a:latin typeface="Times New Roman" panose="02020603050405020304" pitchFamily="18" charset="0"/>
                <a:cs typeface="Times New Roman" panose="02020603050405020304" pitchFamily="18" charset="0"/>
              </a:rPr>
              <a:t>che con un solo sguardo la vita m’hai ridato,</a:t>
            </a:r>
          </a:p>
          <a:p>
            <a:r>
              <a:rPr lang="it-IT" dirty="0">
                <a:latin typeface="Times New Roman" panose="02020603050405020304" pitchFamily="18" charset="0"/>
                <a:cs typeface="Times New Roman" panose="02020603050405020304" pitchFamily="18" charset="0"/>
              </a:rPr>
              <a:t>non ti vedrò più dunque che nell’eterna riva?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Altrove, in lontananza, e tardi, o forse mai!</a:t>
            </a:r>
          </a:p>
          <a:p>
            <a:r>
              <a:rPr lang="it-IT" dirty="0">
                <a:latin typeface="Times New Roman" panose="02020603050405020304" pitchFamily="18" charset="0"/>
                <a:cs typeface="Times New Roman" panose="02020603050405020304" pitchFamily="18" charset="0"/>
              </a:rPr>
              <a:t>Non so dove tu fuggi, tu non sai dove vado,</a:t>
            </a:r>
          </a:p>
          <a:p>
            <a:r>
              <a:rPr lang="it-IT" dirty="0">
                <a:latin typeface="Times New Roman" panose="02020603050405020304" pitchFamily="18" charset="0"/>
                <a:cs typeface="Times New Roman" panose="02020603050405020304" pitchFamily="18" charset="0"/>
              </a:rPr>
              <a:t>io t’avrei certo amato, e tu certo lo sai!</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0268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4ABD04-9BB4-78DD-A153-81FD4624D780}"/>
              </a:ext>
            </a:extLst>
          </p:cNvPr>
          <p:cNvSpPr>
            <a:spLocks noGrp="1"/>
          </p:cNvSpPr>
          <p:nvPr>
            <p:ph type="title"/>
          </p:nvPr>
        </p:nvSpPr>
        <p:spPr>
          <a:xfrm>
            <a:off x="312683" y="231525"/>
            <a:ext cx="10515600" cy="1325563"/>
          </a:xfrm>
        </p:spPr>
        <p:txBody>
          <a:bodyPr/>
          <a:lstStyle/>
          <a:p>
            <a:r>
              <a:rPr lang="it-IT" dirty="0">
                <a:latin typeface="Times New Roman" panose="02020603050405020304" pitchFamily="18" charset="0"/>
                <a:cs typeface="Times New Roman" panose="02020603050405020304" pitchFamily="18" charset="0"/>
              </a:rPr>
              <a:t>Aus Herzen und </a:t>
            </a:r>
            <a:r>
              <a:rPr lang="it-IT" dirty="0" err="1">
                <a:latin typeface="Times New Roman" panose="02020603050405020304" pitchFamily="18" charset="0"/>
                <a:cs typeface="Times New Roman" panose="02020603050405020304" pitchFamily="18" charset="0"/>
              </a:rPr>
              <a:t>Hirren</a:t>
            </a:r>
            <a:endParaRPr lang="it-IT" dirty="0">
              <a:latin typeface="Times New Roman" panose="02020603050405020304" pitchFamily="18" charset="0"/>
              <a:cs typeface="Times New Roman" panose="02020603050405020304" pitchFamily="18" charset="0"/>
            </a:endParaRPr>
          </a:p>
        </p:txBody>
      </p:sp>
      <p:sp>
        <p:nvSpPr>
          <p:cNvPr id="5" name="Segnaposto contenuto 4">
            <a:extLst>
              <a:ext uri="{FF2B5EF4-FFF2-40B4-BE49-F238E27FC236}">
                <a16:creationId xmlns:a16="http://schemas.microsoft.com/office/drawing/2014/main" id="{6FAB2C69-27B0-6EAD-9E5E-2E74D5C81D34}"/>
              </a:ext>
            </a:extLst>
          </p:cNvPr>
          <p:cNvSpPr>
            <a:spLocks noGrp="1"/>
          </p:cNvSpPr>
          <p:nvPr>
            <p:ph idx="1"/>
          </p:nvPr>
        </p:nvSpPr>
        <p:spPr>
          <a:xfrm>
            <a:off x="312683" y="1253331"/>
            <a:ext cx="4637690" cy="4351338"/>
          </a:xfrm>
        </p:spPr>
        <p:txBody>
          <a:bodyPr>
            <a:normAutofit fontScale="77500" lnSpcReduction="20000"/>
          </a:bodyPr>
          <a:lstStyle/>
          <a:p>
            <a:r>
              <a:rPr lang="it-IT" dirty="0">
                <a:latin typeface="Times New Roman" panose="02020603050405020304" pitchFamily="18" charset="0"/>
                <a:cs typeface="Times New Roman" panose="02020603050405020304" pitchFamily="18" charset="0"/>
              </a:rPr>
              <a:t>E se c’è una fuga, allora c’è un pericolo, e in un frammento Adorno scrive che la disciplina della circolazione non ha più bisogno di tener conto delle belve feroci, ma non si può dire che essa abbia pacificato la corsa. Il processo, infatti, è il seguente: talamo – corteccia – amigdala: l’informazione viene riconosciuta, segue la risposta. Esistono però paure più veloci del pensiero, ad esempio alcuni animali per ridurre lo stato di paura imparano a bere alcool.</a:t>
            </a:r>
          </a:p>
          <a:p>
            <a:r>
              <a:rPr lang="it-IT" dirty="0">
                <a:latin typeface="Times New Roman" panose="02020603050405020304" pitchFamily="18" charset="0"/>
                <a:cs typeface="Times New Roman" panose="02020603050405020304" pitchFamily="18" charset="0"/>
              </a:rPr>
              <a:t>(Riccardo </a:t>
            </a:r>
            <a:r>
              <a:rPr lang="it-IT" dirty="0" err="1">
                <a:latin typeface="Times New Roman" panose="02020603050405020304" pitchFamily="18" charset="0"/>
                <a:cs typeface="Times New Roman" panose="02020603050405020304" pitchFamily="18" charset="0"/>
              </a:rPr>
              <a:t>Frolloni</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Amigdala</a:t>
            </a:r>
            <a:r>
              <a:rPr lang="it-IT" dirty="0">
                <a:latin typeface="Times New Roman" panose="02020603050405020304" pitchFamily="18" charset="0"/>
                <a:cs typeface="Times New Roman" panose="02020603050405020304" pitchFamily="18" charset="0"/>
              </a:rPr>
              <a:t>, Aragno 2024)</a:t>
            </a:r>
          </a:p>
        </p:txBody>
      </p:sp>
      <p:sp>
        <p:nvSpPr>
          <p:cNvPr id="7" name="CasellaDiTesto 6">
            <a:extLst>
              <a:ext uri="{FF2B5EF4-FFF2-40B4-BE49-F238E27FC236}">
                <a16:creationId xmlns:a16="http://schemas.microsoft.com/office/drawing/2014/main" id="{91633BB5-B8B9-AF1C-5D8F-51106F9C3D7E}"/>
              </a:ext>
            </a:extLst>
          </p:cNvPr>
          <p:cNvSpPr txBox="1"/>
          <p:nvPr/>
        </p:nvSpPr>
        <p:spPr>
          <a:xfrm>
            <a:off x="6190593" y="10511"/>
            <a:ext cx="3989554" cy="3093154"/>
          </a:xfrm>
          <a:prstGeom prst="rect">
            <a:avLst/>
          </a:prstGeom>
          <a:noFill/>
        </p:spPr>
        <p:txBody>
          <a:bodyPr wrap="none" rtlCol="0">
            <a:spAutoFit/>
          </a:bodyPr>
          <a:lstStyle/>
          <a:p>
            <a:r>
              <a:rPr lang="it-IT" sz="1300" dirty="0" err="1">
                <a:latin typeface="Times New Roman" panose="02020603050405020304" pitchFamily="18" charset="0"/>
                <a:cs typeface="Times New Roman" panose="02020603050405020304" pitchFamily="18" charset="0"/>
              </a:rPr>
              <a:t>Ein</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ersoffener</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Bierfahrer</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wurde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auf</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den</a:t>
            </a:r>
            <a:r>
              <a:rPr lang="it-IT" sz="1300" dirty="0">
                <a:latin typeface="Times New Roman" panose="02020603050405020304" pitchFamily="18" charset="0"/>
                <a:cs typeface="Times New Roman" panose="02020603050405020304" pitchFamily="18" charset="0"/>
              </a:rPr>
              <a:t> Tisch </a:t>
            </a:r>
            <a:r>
              <a:rPr lang="it-IT" sz="1300" dirty="0" err="1">
                <a:latin typeface="Times New Roman" panose="02020603050405020304" pitchFamily="18" charset="0"/>
                <a:cs typeface="Times New Roman" panose="02020603050405020304" pitchFamily="18" charset="0"/>
              </a:rPr>
              <a:t>gestemmt</a:t>
            </a:r>
            <a:r>
              <a:rPr lang="it-IT" sz="1300" dirty="0">
                <a:latin typeface="Times New Roman" panose="02020603050405020304" pitchFamily="18" charset="0"/>
                <a:cs typeface="Times New Roman" panose="02020603050405020304" pitchFamily="18" charset="0"/>
              </a:rPr>
              <a:t>.</a:t>
            </a:r>
          </a:p>
          <a:p>
            <a:r>
              <a:rPr lang="it-IT" sz="1300" dirty="0" err="1">
                <a:latin typeface="Times New Roman" panose="02020603050405020304" pitchFamily="18" charset="0"/>
                <a:cs typeface="Times New Roman" panose="02020603050405020304" pitchFamily="18" charset="0"/>
              </a:rPr>
              <a:t>Irgendeiner</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hatte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ihm</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eine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dunkelhellila</a:t>
            </a:r>
            <a:r>
              <a:rPr lang="it-IT" sz="1300" dirty="0">
                <a:latin typeface="Times New Roman" panose="02020603050405020304" pitchFamily="18" charset="0"/>
                <a:cs typeface="Times New Roman" panose="02020603050405020304" pitchFamily="18" charset="0"/>
              </a:rPr>
              <a:t> Aster</a:t>
            </a:r>
          </a:p>
          <a:p>
            <a:r>
              <a:rPr lang="it-IT" sz="1300" dirty="0" err="1">
                <a:latin typeface="Times New Roman" panose="02020603050405020304" pitchFamily="18" charset="0"/>
                <a:cs typeface="Times New Roman" panose="02020603050405020304" pitchFamily="18" charset="0"/>
              </a:rPr>
              <a:t>zwischen</a:t>
            </a:r>
            <a:r>
              <a:rPr lang="it-IT" sz="1300" dirty="0">
                <a:latin typeface="Times New Roman" panose="02020603050405020304" pitchFamily="18" charset="0"/>
                <a:cs typeface="Times New Roman" panose="02020603050405020304" pitchFamily="18" charset="0"/>
              </a:rPr>
              <a:t> die </a:t>
            </a:r>
            <a:r>
              <a:rPr lang="it-IT" sz="1300" dirty="0" err="1">
                <a:latin typeface="Times New Roman" panose="02020603050405020304" pitchFamily="18" charset="0"/>
                <a:cs typeface="Times New Roman" panose="02020603050405020304" pitchFamily="18" charset="0"/>
              </a:rPr>
              <a:t>Zähne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geklemmt</a:t>
            </a:r>
            <a:r>
              <a:rPr lang="it-IT" sz="1300" dirty="0">
                <a:latin typeface="Times New Roman" panose="02020603050405020304" pitchFamily="18" charset="0"/>
                <a:cs typeface="Times New Roman" panose="02020603050405020304" pitchFamily="18" charset="0"/>
              </a:rPr>
              <a:t>.</a:t>
            </a:r>
          </a:p>
          <a:p>
            <a:r>
              <a:rPr lang="it-IT" sz="1300" dirty="0" err="1">
                <a:latin typeface="Times New Roman" panose="02020603050405020304" pitchFamily="18" charset="0"/>
                <a:cs typeface="Times New Roman" panose="02020603050405020304" pitchFamily="18" charset="0"/>
              </a:rPr>
              <a:t>Als</a:t>
            </a:r>
            <a:r>
              <a:rPr lang="it-IT" sz="1300" dirty="0">
                <a:latin typeface="Times New Roman" panose="02020603050405020304" pitchFamily="18" charset="0"/>
                <a:cs typeface="Times New Roman" panose="02020603050405020304" pitchFamily="18" charset="0"/>
              </a:rPr>
              <a:t> ich von </a:t>
            </a:r>
            <a:r>
              <a:rPr lang="it-IT" sz="1300" dirty="0" err="1">
                <a:latin typeface="Times New Roman" panose="02020603050405020304" pitchFamily="18" charset="0"/>
                <a:cs typeface="Times New Roman" panose="02020603050405020304" pitchFamily="18" charset="0"/>
              </a:rPr>
              <a:t>der</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Brust</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aus</a:t>
            </a:r>
            <a:endParaRPr lang="it-IT" sz="1300" dirty="0">
              <a:latin typeface="Times New Roman" panose="02020603050405020304" pitchFamily="18" charset="0"/>
              <a:cs typeface="Times New Roman" panose="02020603050405020304" pitchFamily="18" charset="0"/>
            </a:endParaRPr>
          </a:p>
          <a:p>
            <a:r>
              <a:rPr lang="it-IT" sz="1300" dirty="0" err="1">
                <a:latin typeface="Times New Roman" panose="02020603050405020304" pitchFamily="18" charset="0"/>
                <a:cs typeface="Times New Roman" panose="02020603050405020304" pitchFamily="18" charset="0"/>
              </a:rPr>
              <a:t>unter</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der</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Haut</a:t>
            </a:r>
            <a:endParaRPr lang="it-IT" sz="1300" dirty="0">
              <a:latin typeface="Times New Roman" panose="02020603050405020304" pitchFamily="18" charset="0"/>
              <a:cs typeface="Times New Roman" panose="02020603050405020304" pitchFamily="18" charset="0"/>
            </a:endParaRPr>
          </a:p>
          <a:p>
            <a:r>
              <a:rPr lang="it-IT" sz="1300" dirty="0">
                <a:latin typeface="Times New Roman" panose="02020603050405020304" pitchFamily="18" charset="0"/>
                <a:cs typeface="Times New Roman" panose="02020603050405020304" pitchFamily="18" charset="0"/>
              </a:rPr>
              <a:t>mit </a:t>
            </a:r>
            <a:r>
              <a:rPr lang="it-IT" sz="1300" dirty="0" err="1">
                <a:latin typeface="Times New Roman" panose="02020603050405020304" pitchFamily="18" charset="0"/>
                <a:cs typeface="Times New Roman" panose="02020603050405020304" pitchFamily="18" charset="0"/>
              </a:rPr>
              <a:t>einem</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langen</a:t>
            </a:r>
            <a:r>
              <a:rPr lang="it-IT" sz="1300" dirty="0">
                <a:latin typeface="Times New Roman" panose="02020603050405020304" pitchFamily="18" charset="0"/>
                <a:cs typeface="Times New Roman" panose="02020603050405020304" pitchFamily="18" charset="0"/>
              </a:rPr>
              <a:t> Messer</a:t>
            </a:r>
          </a:p>
          <a:p>
            <a:r>
              <a:rPr lang="it-IT" sz="1300" dirty="0" err="1">
                <a:latin typeface="Times New Roman" panose="02020603050405020304" pitchFamily="18" charset="0"/>
                <a:cs typeface="Times New Roman" panose="02020603050405020304" pitchFamily="18" charset="0"/>
              </a:rPr>
              <a:t>Zunge</a:t>
            </a:r>
            <a:r>
              <a:rPr lang="it-IT" sz="1300" dirty="0">
                <a:latin typeface="Times New Roman" panose="02020603050405020304" pitchFamily="18" charset="0"/>
                <a:cs typeface="Times New Roman" panose="02020603050405020304" pitchFamily="18" charset="0"/>
              </a:rPr>
              <a:t> und </a:t>
            </a:r>
            <a:r>
              <a:rPr lang="it-IT" sz="1300" dirty="0" err="1">
                <a:latin typeface="Times New Roman" panose="02020603050405020304" pitchFamily="18" charset="0"/>
                <a:cs typeface="Times New Roman" panose="02020603050405020304" pitchFamily="18" charset="0"/>
              </a:rPr>
              <a:t>Gaumen</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herausschnitt</a:t>
            </a:r>
            <a:r>
              <a:rPr lang="it-IT" sz="1300" dirty="0">
                <a:latin typeface="Times New Roman" panose="02020603050405020304" pitchFamily="18" charset="0"/>
                <a:cs typeface="Times New Roman" panose="02020603050405020304" pitchFamily="18" charset="0"/>
              </a:rPr>
              <a:t>,</a:t>
            </a:r>
          </a:p>
          <a:p>
            <a:r>
              <a:rPr lang="it-IT" sz="1300" dirty="0" err="1">
                <a:latin typeface="Times New Roman" panose="02020603050405020304" pitchFamily="18" charset="0"/>
                <a:cs typeface="Times New Roman" panose="02020603050405020304" pitchFamily="18" charset="0"/>
              </a:rPr>
              <a:t>muß</a:t>
            </a:r>
            <a:r>
              <a:rPr lang="it-IT" sz="1300" dirty="0">
                <a:latin typeface="Times New Roman" panose="02020603050405020304" pitchFamily="18" charset="0"/>
                <a:cs typeface="Times New Roman" panose="02020603050405020304" pitchFamily="18" charset="0"/>
              </a:rPr>
              <a:t> ich </a:t>
            </a:r>
            <a:r>
              <a:rPr lang="it-IT" sz="1300" dirty="0" err="1">
                <a:latin typeface="Times New Roman" panose="02020603050405020304" pitchFamily="18" charset="0"/>
                <a:cs typeface="Times New Roman" panose="02020603050405020304" pitchFamily="18" charset="0"/>
              </a:rPr>
              <a:t>sie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angestoßen</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haben</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denn</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sie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glitt</a:t>
            </a:r>
            <a:endParaRPr lang="it-IT" sz="1300" dirty="0">
              <a:latin typeface="Times New Roman" panose="02020603050405020304" pitchFamily="18" charset="0"/>
              <a:cs typeface="Times New Roman" panose="02020603050405020304" pitchFamily="18" charset="0"/>
            </a:endParaRPr>
          </a:p>
          <a:p>
            <a:r>
              <a:rPr lang="it-IT" sz="1300" dirty="0">
                <a:latin typeface="Times New Roman" panose="02020603050405020304" pitchFamily="18" charset="0"/>
                <a:cs typeface="Times New Roman" panose="02020603050405020304" pitchFamily="18" charset="0"/>
              </a:rPr>
              <a:t>in das </a:t>
            </a:r>
            <a:r>
              <a:rPr lang="it-IT" sz="1300" dirty="0" err="1">
                <a:latin typeface="Times New Roman" panose="02020603050405020304" pitchFamily="18" charset="0"/>
                <a:cs typeface="Times New Roman" panose="02020603050405020304" pitchFamily="18" charset="0"/>
              </a:rPr>
              <a:t>nebenliegende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Gehirn</a:t>
            </a:r>
            <a:r>
              <a:rPr lang="it-IT" sz="1300" dirty="0">
                <a:latin typeface="Times New Roman" panose="02020603050405020304" pitchFamily="18" charset="0"/>
                <a:cs typeface="Times New Roman" panose="02020603050405020304" pitchFamily="18" charset="0"/>
              </a:rPr>
              <a:t>.</a:t>
            </a:r>
          </a:p>
          <a:p>
            <a:r>
              <a:rPr lang="it-IT" sz="1300" dirty="0">
                <a:latin typeface="Times New Roman" panose="02020603050405020304" pitchFamily="18" charset="0"/>
                <a:cs typeface="Times New Roman" panose="02020603050405020304" pitchFamily="18" charset="0"/>
              </a:rPr>
              <a:t>Ich </a:t>
            </a:r>
            <a:r>
              <a:rPr lang="it-IT" sz="1300" dirty="0" err="1">
                <a:latin typeface="Times New Roman" panose="02020603050405020304" pitchFamily="18" charset="0"/>
                <a:cs typeface="Times New Roman" panose="02020603050405020304" pitchFamily="18" charset="0"/>
              </a:rPr>
              <a:t>packte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sie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ihm</a:t>
            </a:r>
            <a:r>
              <a:rPr lang="it-IT" sz="1300" dirty="0">
                <a:latin typeface="Times New Roman" panose="02020603050405020304" pitchFamily="18" charset="0"/>
                <a:cs typeface="Times New Roman" panose="02020603050405020304" pitchFamily="18" charset="0"/>
              </a:rPr>
              <a:t> in die </a:t>
            </a:r>
            <a:r>
              <a:rPr lang="it-IT" sz="1300" dirty="0" err="1">
                <a:latin typeface="Times New Roman" panose="02020603050405020304" pitchFamily="18" charset="0"/>
                <a:cs typeface="Times New Roman" panose="02020603050405020304" pitchFamily="18" charset="0"/>
              </a:rPr>
              <a:t>Bauchhöhle</a:t>
            </a:r>
            <a:endParaRPr lang="it-IT" sz="1300" dirty="0">
              <a:latin typeface="Times New Roman" panose="02020603050405020304" pitchFamily="18" charset="0"/>
              <a:cs typeface="Times New Roman" panose="02020603050405020304" pitchFamily="18" charset="0"/>
            </a:endParaRPr>
          </a:p>
          <a:p>
            <a:r>
              <a:rPr lang="it-IT" sz="1300" dirty="0" err="1">
                <a:latin typeface="Times New Roman" panose="02020603050405020304" pitchFamily="18" charset="0"/>
                <a:cs typeface="Times New Roman" panose="02020603050405020304" pitchFamily="18" charset="0"/>
              </a:rPr>
              <a:t>zwischen</a:t>
            </a:r>
            <a:r>
              <a:rPr lang="it-IT" sz="1300" dirty="0">
                <a:latin typeface="Times New Roman" panose="02020603050405020304" pitchFamily="18" charset="0"/>
                <a:cs typeface="Times New Roman" panose="02020603050405020304" pitchFamily="18" charset="0"/>
              </a:rPr>
              <a:t> die </a:t>
            </a:r>
            <a:r>
              <a:rPr lang="it-IT" sz="1300" dirty="0" err="1">
                <a:latin typeface="Times New Roman" panose="02020603050405020304" pitchFamily="18" charset="0"/>
                <a:cs typeface="Times New Roman" panose="02020603050405020304" pitchFamily="18" charset="0"/>
              </a:rPr>
              <a:t>Holzwolle</a:t>
            </a:r>
            <a:r>
              <a:rPr lang="it-IT" sz="1300" dirty="0">
                <a:latin typeface="Times New Roman" panose="02020603050405020304" pitchFamily="18" charset="0"/>
                <a:cs typeface="Times New Roman" panose="02020603050405020304" pitchFamily="18" charset="0"/>
              </a:rPr>
              <a:t>,</a:t>
            </a:r>
          </a:p>
          <a:p>
            <a:r>
              <a:rPr lang="it-IT" sz="1300" dirty="0" err="1">
                <a:latin typeface="Times New Roman" panose="02020603050405020304" pitchFamily="18" charset="0"/>
                <a:cs typeface="Times New Roman" panose="02020603050405020304" pitchFamily="18" charset="0"/>
              </a:rPr>
              <a:t>als</a:t>
            </a:r>
            <a:r>
              <a:rPr lang="it-IT" sz="1300" dirty="0">
                <a:latin typeface="Times New Roman" panose="02020603050405020304" pitchFamily="18" charset="0"/>
                <a:cs typeface="Times New Roman" panose="02020603050405020304" pitchFamily="18" charset="0"/>
              </a:rPr>
              <a:t> man </a:t>
            </a:r>
            <a:r>
              <a:rPr lang="it-IT" sz="1300" dirty="0" err="1">
                <a:latin typeface="Times New Roman" panose="02020603050405020304" pitchFamily="18" charset="0"/>
                <a:cs typeface="Times New Roman" panose="02020603050405020304" pitchFamily="18" charset="0"/>
              </a:rPr>
              <a:t>zunähte</a:t>
            </a:r>
            <a:r>
              <a:rPr lang="it-IT" sz="1300" dirty="0">
                <a:latin typeface="Times New Roman" panose="02020603050405020304" pitchFamily="18" charset="0"/>
                <a:cs typeface="Times New Roman" panose="02020603050405020304" pitchFamily="18" charset="0"/>
              </a:rPr>
              <a:t>.</a:t>
            </a:r>
          </a:p>
          <a:p>
            <a:r>
              <a:rPr lang="it-IT" sz="1300" dirty="0" err="1">
                <a:latin typeface="Times New Roman" panose="02020603050405020304" pitchFamily="18" charset="0"/>
                <a:cs typeface="Times New Roman" panose="02020603050405020304" pitchFamily="18" charset="0"/>
              </a:rPr>
              <a:t>Trinke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dich</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satt</a:t>
            </a:r>
            <a:r>
              <a:rPr lang="it-IT" sz="1300" dirty="0">
                <a:latin typeface="Times New Roman" panose="02020603050405020304" pitchFamily="18" charset="0"/>
                <a:cs typeface="Times New Roman" panose="02020603050405020304" pitchFamily="18" charset="0"/>
              </a:rPr>
              <a:t> in </a:t>
            </a:r>
            <a:r>
              <a:rPr lang="it-IT" sz="1300" dirty="0" err="1">
                <a:latin typeface="Times New Roman" panose="02020603050405020304" pitchFamily="18" charset="0"/>
                <a:cs typeface="Times New Roman" panose="02020603050405020304" pitchFamily="18" charset="0"/>
              </a:rPr>
              <a:t>deiner</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Vase</a:t>
            </a:r>
            <a:r>
              <a:rPr lang="it-IT" sz="1300" dirty="0">
                <a:latin typeface="Times New Roman" panose="02020603050405020304" pitchFamily="18" charset="0"/>
                <a:cs typeface="Times New Roman" panose="02020603050405020304" pitchFamily="18" charset="0"/>
              </a:rPr>
              <a:t>!</a:t>
            </a:r>
          </a:p>
          <a:p>
            <a:r>
              <a:rPr lang="it-IT" sz="1300" dirty="0" err="1">
                <a:latin typeface="Times New Roman" panose="02020603050405020304" pitchFamily="18" charset="0"/>
                <a:cs typeface="Times New Roman" panose="02020603050405020304" pitchFamily="18" charset="0"/>
              </a:rPr>
              <a:t>Ruhe</a:t>
            </a:r>
            <a:r>
              <a:rPr lang="it-IT" sz="1300" dirty="0">
                <a:latin typeface="Times New Roman" panose="02020603050405020304" pitchFamily="18" charset="0"/>
                <a:cs typeface="Times New Roman" panose="02020603050405020304" pitchFamily="18" charset="0"/>
              </a:rPr>
              <a:t> </a:t>
            </a:r>
            <a:r>
              <a:rPr lang="it-IT" sz="1300" dirty="0" err="1">
                <a:latin typeface="Times New Roman" panose="02020603050405020304" pitchFamily="18" charset="0"/>
                <a:cs typeface="Times New Roman" panose="02020603050405020304" pitchFamily="18" charset="0"/>
              </a:rPr>
              <a:t>sanft</a:t>
            </a:r>
            <a:r>
              <a:rPr lang="it-IT" sz="1300" dirty="0">
                <a:latin typeface="Times New Roman" panose="02020603050405020304" pitchFamily="18" charset="0"/>
                <a:cs typeface="Times New Roman" panose="02020603050405020304" pitchFamily="18" charset="0"/>
              </a:rPr>
              <a:t>,</a:t>
            </a:r>
          </a:p>
          <a:p>
            <a:r>
              <a:rPr lang="it-IT" sz="1300" dirty="0" err="1">
                <a:latin typeface="Times New Roman" panose="02020603050405020304" pitchFamily="18" charset="0"/>
                <a:cs typeface="Times New Roman" panose="02020603050405020304" pitchFamily="18" charset="0"/>
              </a:rPr>
              <a:t>kleine</a:t>
            </a:r>
            <a:r>
              <a:rPr lang="it-IT" sz="1300" dirty="0">
                <a:latin typeface="Times New Roman" panose="02020603050405020304" pitchFamily="18" charset="0"/>
                <a:cs typeface="Times New Roman" panose="02020603050405020304" pitchFamily="18" charset="0"/>
              </a:rPr>
              <a:t> Aster! </a:t>
            </a:r>
          </a:p>
        </p:txBody>
      </p:sp>
      <p:sp>
        <p:nvSpPr>
          <p:cNvPr id="8" name="CasellaDiTesto 7">
            <a:extLst>
              <a:ext uri="{FF2B5EF4-FFF2-40B4-BE49-F238E27FC236}">
                <a16:creationId xmlns:a16="http://schemas.microsoft.com/office/drawing/2014/main" id="{2F9A84B8-4427-991E-B4C6-5CCC368CC20E}"/>
              </a:ext>
            </a:extLst>
          </p:cNvPr>
          <p:cNvSpPr txBox="1"/>
          <p:nvPr/>
        </p:nvSpPr>
        <p:spPr>
          <a:xfrm>
            <a:off x="8040414" y="2935713"/>
            <a:ext cx="4467890" cy="3785652"/>
          </a:xfrm>
          <a:prstGeom prst="rect">
            <a:avLst/>
          </a:prstGeom>
          <a:noFill/>
        </p:spPr>
        <p:txBody>
          <a:bodyPr wrap="none" rtlCol="0">
            <a:spAutoFit/>
          </a:bodyPr>
          <a:lstStyle/>
          <a:p>
            <a:r>
              <a:rPr lang="it-IT" sz="1500" dirty="0">
                <a:latin typeface="Times New Roman" panose="02020603050405020304" pitchFamily="18" charset="0"/>
                <a:cs typeface="Times New Roman" panose="02020603050405020304" pitchFamily="18" charset="0"/>
              </a:rPr>
              <a:t>Un trasportatore di birra annegato fu deposto sul banco.</a:t>
            </a:r>
          </a:p>
          <a:p>
            <a:r>
              <a:rPr lang="it-IT" sz="1500" dirty="0">
                <a:latin typeface="Times New Roman" panose="02020603050405020304" pitchFamily="18" charset="0"/>
                <a:cs typeface="Times New Roman" panose="02020603050405020304" pitchFamily="18" charset="0"/>
              </a:rPr>
              <a:t>Qualcuno gli aveva ficcato un aster color lilla-</a:t>
            </a:r>
          </a:p>
          <a:p>
            <a:r>
              <a:rPr lang="it-IT" sz="1500" dirty="0">
                <a:latin typeface="Times New Roman" panose="02020603050405020304" pitchFamily="18" charset="0"/>
                <a:cs typeface="Times New Roman" panose="02020603050405020304" pitchFamily="18" charset="0"/>
              </a:rPr>
              <a:t>chiaro-scuro tra i denti.</a:t>
            </a:r>
          </a:p>
          <a:p>
            <a:r>
              <a:rPr lang="it-IT" sz="1500" dirty="0">
                <a:latin typeface="Times New Roman" panose="02020603050405020304" pitchFamily="18" charset="0"/>
                <a:cs typeface="Times New Roman" panose="02020603050405020304" pitchFamily="18" charset="0"/>
              </a:rPr>
              <a:t>Allorché gli asportai</a:t>
            </a:r>
          </a:p>
          <a:p>
            <a:r>
              <a:rPr lang="it-IT" sz="1500" dirty="0">
                <a:latin typeface="Times New Roman" panose="02020603050405020304" pitchFamily="18" charset="0"/>
                <a:cs typeface="Times New Roman" panose="02020603050405020304" pitchFamily="18" charset="0"/>
              </a:rPr>
              <a:t>sotto pelle</a:t>
            </a:r>
          </a:p>
          <a:p>
            <a:r>
              <a:rPr lang="it-IT" sz="1500" dirty="0">
                <a:latin typeface="Times New Roman" panose="02020603050405020304" pitchFamily="18" charset="0"/>
                <a:cs typeface="Times New Roman" panose="02020603050405020304" pitchFamily="18" charset="0"/>
              </a:rPr>
              <a:t>con un grosso coltello</a:t>
            </a:r>
          </a:p>
          <a:p>
            <a:r>
              <a:rPr lang="it-IT" sz="1500" dirty="0">
                <a:latin typeface="Times New Roman" panose="02020603050405020304" pitchFamily="18" charset="0"/>
                <a:cs typeface="Times New Roman" panose="02020603050405020304" pitchFamily="18" charset="0"/>
              </a:rPr>
              <a:t>lingua e palato dal torace,</a:t>
            </a:r>
          </a:p>
          <a:p>
            <a:r>
              <a:rPr lang="it-IT" sz="1500" dirty="0">
                <a:latin typeface="Times New Roman" panose="02020603050405020304" pitchFamily="18" charset="0"/>
                <a:cs typeface="Times New Roman" panose="02020603050405020304" pitchFamily="18" charset="0"/>
              </a:rPr>
              <a:t>devo averlo urtato, perché andò</a:t>
            </a:r>
          </a:p>
          <a:p>
            <a:r>
              <a:rPr lang="it-IT" sz="1500" dirty="0">
                <a:latin typeface="Times New Roman" panose="02020603050405020304" pitchFamily="18" charset="0"/>
                <a:cs typeface="Times New Roman" panose="02020603050405020304" pitchFamily="18" charset="0"/>
              </a:rPr>
              <a:t>a finire nel vicino cervello.</a:t>
            </a:r>
          </a:p>
          <a:p>
            <a:r>
              <a:rPr lang="it-IT" sz="1500" dirty="0">
                <a:latin typeface="Times New Roman" panose="02020603050405020304" pitchFamily="18" charset="0"/>
                <a:cs typeface="Times New Roman" panose="02020603050405020304" pitchFamily="18" charset="0"/>
              </a:rPr>
              <a:t>Glielo sistemai nell’addome</a:t>
            </a:r>
          </a:p>
          <a:p>
            <a:r>
              <a:rPr lang="it-IT" sz="1500" dirty="0">
                <a:latin typeface="Times New Roman" panose="02020603050405020304" pitchFamily="18" charset="0"/>
                <a:cs typeface="Times New Roman" panose="02020603050405020304" pitchFamily="18" charset="0"/>
              </a:rPr>
              <a:t>fra i trucioli di legno,</a:t>
            </a:r>
          </a:p>
          <a:p>
            <a:r>
              <a:rPr lang="it-IT" sz="1500" dirty="0">
                <a:latin typeface="Times New Roman" panose="02020603050405020304" pitchFamily="18" charset="0"/>
                <a:cs typeface="Times New Roman" panose="02020603050405020304" pitchFamily="18" charset="0"/>
              </a:rPr>
              <a:t>il tutto ricucendo.</a:t>
            </a:r>
          </a:p>
          <a:p>
            <a:r>
              <a:rPr lang="it-IT" sz="1500" dirty="0">
                <a:latin typeface="Times New Roman" panose="02020603050405020304" pitchFamily="18" charset="0"/>
                <a:cs typeface="Times New Roman" panose="02020603050405020304" pitchFamily="18" charset="0"/>
              </a:rPr>
              <a:t>Bevi a sazietà nel tuo vaso!</a:t>
            </a:r>
          </a:p>
          <a:p>
            <a:r>
              <a:rPr lang="it-IT" sz="1500" dirty="0">
                <a:latin typeface="Times New Roman" panose="02020603050405020304" pitchFamily="18" charset="0"/>
                <a:cs typeface="Times New Roman" panose="02020603050405020304" pitchFamily="18" charset="0"/>
              </a:rPr>
              <a:t>Riposa in pace,</a:t>
            </a:r>
          </a:p>
          <a:p>
            <a:r>
              <a:rPr lang="it-IT" sz="1500" dirty="0">
                <a:latin typeface="Times New Roman" panose="02020603050405020304" pitchFamily="18" charset="0"/>
                <a:cs typeface="Times New Roman" panose="02020603050405020304" pitchFamily="18" charset="0"/>
              </a:rPr>
              <a:t>piccolo aster!</a:t>
            </a:r>
          </a:p>
          <a:p>
            <a:endParaRPr lang="it-IT" sz="1500" dirty="0">
              <a:latin typeface="Times New Roman" panose="02020603050405020304" pitchFamily="18" charset="0"/>
              <a:cs typeface="Times New Roman" panose="02020603050405020304" pitchFamily="18" charset="0"/>
            </a:endParaRPr>
          </a:p>
        </p:txBody>
      </p:sp>
      <p:sp>
        <p:nvSpPr>
          <p:cNvPr id="9" name="CasellaDiTesto 8">
            <a:extLst>
              <a:ext uri="{FF2B5EF4-FFF2-40B4-BE49-F238E27FC236}">
                <a16:creationId xmlns:a16="http://schemas.microsoft.com/office/drawing/2014/main" id="{9541AE5B-1527-E662-9DA2-DE773F7378FC}"/>
              </a:ext>
            </a:extLst>
          </p:cNvPr>
          <p:cNvSpPr txBox="1"/>
          <p:nvPr/>
        </p:nvSpPr>
        <p:spPr>
          <a:xfrm>
            <a:off x="6264166" y="3668110"/>
            <a:ext cx="1638590" cy="923330"/>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Gottfried Benn</a:t>
            </a:r>
          </a:p>
          <a:p>
            <a:r>
              <a:rPr lang="it-IT" dirty="0">
                <a:latin typeface="Times New Roman" panose="02020603050405020304" pitchFamily="18" charset="0"/>
                <a:cs typeface="Times New Roman" panose="02020603050405020304" pitchFamily="18" charset="0"/>
              </a:rPr>
              <a:t>(1886-1956), </a:t>
            </a:r>
          </a:p>
          <a:p>
            <a:r>
              <a:rPr lang="it-IT" dirty="0">
                <a:latin typeface="Times New Roman" panose="02020603050405020304" pitchFamily="18" charset="0"/>
                <a:cs typeface="Times New Roman" panose="02020603050405020304" pitchFamily="18" charset="0"/>
              </a:rPr>
              <a:t>Klein Aster</a:t>
            </a:r>
          </a:p>
        </p:txBody>
      </p:sp>
    </p:spTree>
    <p:extLst>
      <p:ext uri="{BB962C8B-B14F-4D97-AF65-F5344CB8AC3E}">
        <p14:creationId xmlns:p14="http://schemas.microsoft.com/office/powerpoint/2010/main" val="30912219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FC0800E4-65F5-4C5B-7C1D-C575B64FC87B}"/>
              </a:ext>
            </a:extLst>
          </p:cNvPr>
          <p:cNvSpPr txBox="1"/>
          <p:nvPr/>
        </p:nvSpPr>
        <p:spPr>
          <a:xfrm>
            <a:off x="746235" y="956442"/>
            <a:ext cx="5141151" cy="3970318"/>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Due su ogni tavolo. Di traverso tra loro uomini</a:t>
            </a:r>
          </a:p>
          <a:p>
            <a:r>
              <a:rPr lang="it-IT" dirty="0">
                <a:latin typeface="Times New Roman" panose="02020603050405020304" pitchFamily="18" charset="0"/>
                <a:cs typeface="Times New Roman" panose="02020603050405020304" pitchFamily="18" charset="0"/>
              </a:rPr>
              <a:t>e donne. Vicini, nudi, eppur senza strazio.</a:t>
            </a:r>
          </a:p>
          <a:p>
            <a:r>
              <a:rPr lang="it-IT" dirty="0">
                <a:latin typeface="Times New Roman" panose="02020603050405020304" pitchFamily="18" charset="0"/>
                <a:cs typeface="Times New Roman" panose="02020603050405020304" pitchFamily="18" charset="0"/>
              </a:rPr>
              <a:t>Il cranio aperto. Il petto squarciato. Ora</a:t>
            </a:r>
          </a:p>
          <a:p>
            <a:r>
              <a:rPr lang="it-IT" dirty="0">
                <a:latin typeface="Times New Roman" panose="02020603050405020304" pitchFamily="18" charset="0"/>
                <a:cs typeface="Times New Roman" panose="02020603050405020304" pitchFamily="18" charset="0"/>
              </a:rPr>
              <a:t>figliano i corpi un’ultima volta.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Tre catini ricolmi ciascuno: dal cervello ai testicoli.</a:t>
            </a:r>
          </a:p>
          <a:p>
            <a:r>
              <a:rPr lang="it-IT" dirty="0">
                <a:latin typeface="Times New Roman" panose="02020603050405020304" pitchFamily="18" charset="0"/>
                <a:cs typeface="Times New Roman" panose="02020603050405020304" pitchFamily="18" charset="0"/>
              </a:rPr>
              <a:t>E il tempio d’Iddio e la stalla del demonio</a:t>
            </a:r>
          </a:p>
          <a:p>
            <a:r>
              <a:rPr lang="it-IT" dirty="0">
                <a:latin typeface="Times New Roman" panose="02020603050405020304" pitchFamily="18" charset="0"/>
                <a:cs typeface="Times New Roman" panose="02020603050405020304" pitchFamily="18" charset="0"/>
              </a:rPr>
              <a:t>ora petto a petto in fondo a un secchio</a:t>
            </a:r>
          </a:p>
          <a:p>
            <a:r>
              <a:rPr lang="it-IT" dirty="0">
                <a:latin typeface="Times New Roman" panose="02020603050405020304" pitchFamily="18" charset="0"/>
                <a:cs typeface="Times New Roman" panose="02020603050405020304" pitchFamily="18" charset="0"/>
              </a:rPr>
              <a:t>ghignano al Golgota e al peccato originale.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Il resto giù nelle bare. Tutte nuove nascite:</a:t>
            </a:r>
          </a:p>
          <a:p>
            <a:r>
              <a:rPr lang="it-IT" dirty="0">
                <a:latin typeface="Times New Roman" panose="02020603050405020304" pitchFamily="18" charset="0"/>
                <a:cs typeface="Times New Roman" panose="02020603050405020304" pitchFamily="18" charset="0"/>
              </a:rPr>
              <a:t>gambe di uomini, petto di fanciulli e capelli di donna.</a:t>
            </a:r>
          </a:p>
          <a:p>
            <a:r>
              <a:rPr lang="it-IT" dirty="0">
                <a:latin typeface="Times New Roman" panose="02020603050405020304" pitchFamily="18" charset="0"/>
                <a:cs typeface="Times New Roman" panose="02020603050405020304" pitchFamily="18" charset="0"/>
              </a:rPr>
              <a:t>Vidi, di due che fornicavano un tempo,</a:t>
            </a:r>
          </a:p>
          <a:p>
            <a:r>
              <a:rPr lang="it-IT" dirty="0">
                <a:latin typeface="Times New Roman" panose="02020603050405020304" pitchFamily="18" charset="0"/>
                <a:cs typeface="Times New Roman" panose="02020603050405020304" pitchFamily="18" charset="0"/>
              </a:rPr>
              <a:t>là se ne stava l’avanzo, come sortito da un utero.</a:t>
            </a:r>
          </a:p>
        </p:txBody>
      </p:sp>
      <p:sp>
        <p:nvSpPr>
          <p:cNvPr id="5" name="CasellaDiTesto 4">
            <a:extLst>
              <a:ext uri="{FF2B5EF4-FFF2-40B4-BE49-F238E27FC236}">
                <a16:creationId xmlns:a16="http://schemas.microsoft.com/office/drawing/2014/main" id="{BCD5F949-3FD0-4BFC-4134-C261AF5B0745}"/>
              </a:ext>
            </a:extLst>
          </p:cNvPr>
          <p:cNvSpPr txBox="1"/>
          <p:nvPr/>
        </p:nvSpPr>
        <p:spPr>
          <a:xfrm>
            <a:off x="6526850" y="809297"/>
            <a:ext cx="4608954" cy="3970318"/>
          </a:xfrm>
          <a:prstGeom prst="rect">
            <a:avLst/>
          </a:prstGeom>
          <a:noFill/>
        </p:spPr>
        <p:txBody>
          <a:bodyPr wrap="none" rtlCol="0">
            <a:spAutoFit/>
          </a:bodyPr>
          <a:lstStyle/>
          <a:p>
            <a:r>
              <a:rPr lang="it-IT" dirty="0" err="1">
                <a:latin typeface="Times New Roman" panose="02020603050405020304" pitchFamily="18" charset="0"/>
                <a:cs typeface="Times New Roman" panose="02020603050405020304" pitchFamily="18" charset="0"/>
              </a:rPr>
              <a:t>Auf</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jedem</a:t>
            </a:r>
            <a:r>
              <a:rPr lang="it-IT" dirty="0">
                <a:latin typeface="Times New Roman" panose="02020603050405020304" pitchFamily="18" charset="0"/>
                <a:cs typeface="Times New Roman" panose="02020603050405020304" pitchFamily="18" charset="0"/>
              </a:rPr>
              <a:t> Tisch </a:t>
            </a:r>
            <a:r>
              <a:rPr lang="it-IT" dirty="0" err="1">
                <a:latin typeface="Times New Roman" panose="02020603050405020304" pitchFamily="18" charset="0"/>
                <a:cs typeface="Times New Roman" panose="02020603050405020304" pitchFamily="18" charset="0"/>
              </a:rPr>
              <a:t>zwei</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Männer</a:t>
            </a:r>
            <a:r>
              <a:rPr lang="it-IT" dirty="0">
                <a:latin typeface="Times New Roman" panose="02020603050405020304" pitchFamily="18" charset="0"/>
                <a:cs typeface="Times New Roman" panose="02020603050405020304" pitchFamily="18" charset="0"/>
              </a:rPr>
              <a:t> und </a:t>
            </a:r>
            <a:r>
              <a:rPr lang="it-IT" dirty="0" err="1">
                <a:latin typeface="Times New Roman" panose="02020603050405020304" pitchFamily="18" charset="0"/>
                <a:cs typeface="Times New Roman" panose="02020603050405020304" pitchFamily="18" charset="0"/>
              </a:rPr>
              <a:t>Weiber</a:t>
            </a:r>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kreuzweis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Nah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nackt</a:t>
            </a:r>
            <a:r>
              <a:rPr lang="it-IT" dirty="0">
                <a:latin typeface="Times New Roman" panose="02020603050405020304" pitchFamily="18" charset="0"/>
                <a:cs typeface="Times New Roman" panose="02020603050405020304" pitchFamily="18" charset="0"/>
              </a:rPr>
              <a:t>, und </a:t>
            </a:r>
            <a:r>
              <a:rPr lang="it-IT" dirty="0" err="1">
                <a:latin typeface="Times New Roman" panose="02020603050405020304" pitchFamily="18" charset="0"/>
                <a:cs typeface="Times New Roman" panose="02020603050405020304" pitchFamily="18" charset="0"/>
              </a:rPr>
              <a:t>dennoch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ohne</a:t>
            </a:r>
            <a:r>
              <a:rPr lang="it-IT" dirty="0">
                <a:latin typeface="Times New Roman" panose="02020603050405020304" pitchFamily="18" charset="0"/>
                <a:cs typeface="Times New Roman" panose="02020603050405020304" pitchFamily="18" charset="0"/>
              </a:rPr>
              <a:t> Qual.</a:t>
            </a:r>
          </a:p>
          <a:p>
            <a:r>
              <a:rPr lang="it-IT" dirty="0" err="1">
                <a:latin typeface="Times New Roman" panose="02020603050405020304" pitchFamily="18" charset="0"/>
                <a:cs typeface="Times New Roman" panose="02020603050405020304" pitchFamily="18" charset="0"/>
              </a:rPr>
              <a:t>Den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Schädel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auf</a:t>
            </a:r>
            <a:r>
              <a:rPr lang="it-IT" dirty="0">
                <a:latin typeface="Times New Roman" panose="02020603050405020304" pitchFamily="18" charset="0"/>
                <a:cs typeface="Times New Roman" panose="02020603050405020304" pitchFamily="18" charset="0"/>
              </a:rPr>
              <a:t>. Die </a:t>
            </a:r>
            <a:r>
              <a:rPr lang="it-IT" dirty="0" err="1">
                <a:latin typeface="Times New Roman" panose="02020603050405020304" pitchFamily="18" charset="0"/>
                <a:cs typeface="Times New Roman" panose="02020603050405020304" pitchFamily="18" charset="0"/>
              </a:rPr>
              <a:t>Brust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entzwei</a:t>
            </a:r>
            <a:r>
              <a:rPr lang="it-IT" dirty="0">
                <a:latin typeface="Times New Roman" panose="02020603050405020304" pitchFamily="18" charset="0"/>
                <a:cs typeface="Times New Roman" panose="02020603050405020304" pitchFamily="18" charset="0"/>
              </a:rPr>
              <a:t>. Die </a:t>
            </a:r>
            <a:r>
              <a:rPr lang="it-IT" dirty="0" err="1">
                <a:latin typeface="Times New Roman" panose="02020603050405020304" pitchFamily="18" charset="0"/>
                <a:cs typeface="Times New Roman" panose="02020603050405020304" pitchFamily="18" charset="0"/>
              </a:rPr>
              <a:t>Leiber</a:t>
            </a:r>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gebären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nun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ihr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allerletztes</a:t>
            </a:r>
            <a:r>
              <a:rPr lang="it-IT" dirty="0">
                <a:latin typeface="Times New Roman" panose="02020603050405020304" pitchFamily="18" charset="0"/>
                <a:cs typeface="Times New Roman" panose="02020603050405020304" pitchFamily="18" charset="0"/>
              </a:rPr>
              <a:t> Mal</a:t>
            </a: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Jeder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drei</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Näpfe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voll</a:t>
            </a:r>
            <a:r>
              <a:rPr lang="it-IT" dirty="0">
                <a:latin typeface="Times New Roman" panose="02020603050405020304" pitchFamily="18" charset="0"/>
                <a:cs typeface="Times New Roman" panose="02020603050405020304" pitchFamily="18" charset="0"/>
              </a:rPr>
              <a:t>: von </a:t>
            </a:r>
            <a:r>
              <a:rPr lang="it-IT" dirty="0" err="1">
                <a:latin typeface="Times New Roman" panose="02020603050405020304" pitchFamily="18" charset="0"/>
                <a:cs typeface="Times New Roman" panose="02020603050405020304" pitchFamily="18" charset="0"/>
              </a:rPr>
              <a:t>Hirn</a:t>
            </a:r>
            <a:r>
              <a:rPr lang="it-IT" dirty="0">
                <a:latin typeface="Times New Roman" panose="02020603050405020304" pitchFamily="18" charset="0"/>
                <a:cs typeface="Times New Roman" panose="02020603050405020304" pitchFamily="18" charset="0"/>
              </a:rPr>
              <a:t> bis </a:t>
            </a:r>
            <a:r>
              <a:rPr lang="it-IT" dirty="0" err="1">
                <a:latin typeface="Times New Roman" panose="02020603050405020304" pitchFamily="18" charset="0"/>
                <a:cs typeface="Times New Roman" panose="02020603050405020304" pitchFamily="18" charset="0"/>
              </a:rPr>
              <a:t>Hoden</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Und </a:t>
            </a:r>
            <a:r>
              <a:rPr lang="it-IT" dirty="0" err="1">
                <a:latin typeface="Times New Roman" panose="02020603050405020304" pitchFamily="18" charset="0"/>
                <a:cs typeface="Times New Roman" panose="02020603050405020304" pitchFamily="18" charset="0"/>
              </a:rPr>
              <a:t>Gottes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Tempel</a:t>
            </a:r>
            <a:r>
              <a:rPr lang="it-IT" dirty="0">
                <a:latin typeface="Times New Roman" panose="02020603050405020304" pitchFamily="18" charset="0"/>
                <a:cs typeface="Times New Roman" panose="02020603050405020304" pitchFamily="18" charset="0"/>
              </a:rPr>
              <a:t> und </a:t>
            </a:r>
            <a:r>
              <a:rPr lang="it-IT" dirty="0" err="1">
                <a:latin typeface="Times New Roman" panose="02020603050405020304" pitchFamily="18" charset="0"/>
                <a:cs typeface="Times New Roman" panose="02020603050405020304" pitchFamily="18" charset="0"/>
              </a:rPr>
              <a:t>des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Teufels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Stall</a:t>
            </a:r>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nun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Brust</a:t>
            </a:r>
            <a:r>
              <a:rPr lang="it-IT" dirty="0">
                <a:latin typeface="Times New Roman" panose="02020603050405020304" pitchFamily="18" charset="0"/>
                <a:cs typeface="Times New Roman" panose="02020603050405020304" pitchFamily="18" charset="0"/>
              </a:rPr>
              <a:t> an </a:t>
            </a:r>
            <a:r>
              <a:rPr lang="it-IT" dirty="0" err="1">
                <a:latin typeface="Times New Roman" panose="02020603050405020304" pitchFamily="18" charset="0"/>
                <a:cs typeface="Times New Roman" panose="02020603050405020304" pitchFamily="18" charset="0"/>
              </a:rPr>
              <a:t>Brust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auf</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eines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Kübels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Boden</a:t>
            </a:r>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begrinsen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Golgotha</a:t>
            </a:r>
            <a:r>
              <a:rPr lang="it-IT" dirty="0">
                <a:latin typeface="Times New Roman" panose="02020603050405020304" pitchFamily="18" charset="0"/>
                <a:cs typeface="Times New Roman" panose="02020603050405020304" pitchFamily="18" charset="0"/>
              </a:rPr>
              <a:t> und </a:t>
            </a:r>
            <a:r>
              <a:rPr lang="it-IT" dirty="0" err="1">
                <a:latin typeface="Times New Roman" panose="02020603050405020304" pitchFamily="18" charset="0"/>
                <a:cs typeface="Times New Roman" panose="02020603050405020304" pitchFamily="18" charset="0"/>
              </a:rPr>
              <a:t>Sündenfall</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Rest</a:t>
            </a:r>
            <a:r>
              <a:rPr lang="it-IT" dirty="0">
                <a:latin typeface="Times New Roman" panose="02020603050405020304" pitchFamily="18" charset="0"/>
                <a:cs typeface="Times New Roman" panose="02020603050405020304" pitchFamily="18" charset="0"/>
              </a:rPr>
              <a:t> in </a:t>
            </a:r>
            <a:r>
              <a:rPr lang="it-IT" dirty="0" err="1">
                <a:latin typeface="Times New Roman" panose="02020603050405020304" pitchFamily="18" charset="0"/>
                <a:cs typeface="Times New Roman" panose="02020603050405020304" pitchFamily="18" charset="0"/>
              </a:rPr>
              <a:t>Särge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Lauter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Neugeburten</a:t>
            </a:r>
            <a:r>
              <a:rPr lang="it-IT" dirty="0">
                <a:latin typeface="Times New Roman" panose="02020603050405020304" pitchFamily="18" charset="0"/>
                <a:cs typeface="Times New Roman" panose="02020603050405020304" pitchFamily="18" charset="0"/>
              </a:rPr>
              <a:t>:</a:t>
            </a:r>
          </a:p>
          <a:p>
            <a:r>
              <a:rPr lang="it-IT" dirty="0" err="1">
                <a:latin typeface="Times New Roman" panose="02020603050405020304" pitchFamily="18" charset="0"/>
                <a:cs typeface="Times New Roman" panose="02020603050405020304" pitchFamily="18" charset="0"/>
              </a:rPr>
              <a:t>Mannsbeine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Kinderbrust</a:t>
            </a:r>
            <a:r>
              <a:rPr lang="it-IT" dirty="0">
                <a:latin typeface="Times New Roman" panose="02020603050405020304" pitchFamily="18" charset="0"/>
                <a:cs typeface="Times New Roman" panose="02020603050405020304" pitchFamily="18" charset="0"/>
              </a:rPr>
              <a:t> und </a:t>
            </a:r>
            <a:r>
              <a:rPr lang="it-IT" dirty="0" err="1">
                <a:latin typeface="Times New Roman" panose="02020603050405020304" pitchFamily="18" charset="0"/>
                <a:cs typeface="Times New Roman" panose="02020603050405020304" pitchFamily="18" charset="0"/>
              </a:rPr>
              <a:t>Haar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vom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Weib</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Ich </a:t>
            </a:r>
            <a:r>
              <a:rPr lang="it-IT" dirty="0" err="1">
                <a:latin typeface="Times New Roman" panose="02020603050405020304" pitchFamily="18" charset="0"/>
                <a:cs typeface="Times New Roman" panose="02020603050405020304" pitchFamily="18" charset="0"/>
              </a:rPr>
              <a:t>sah</a:t>
            </a:r>
            <a:r>
              <a:rPr lang="it-IT" dirty="0">
                <a:latin typeface="Times New Roman" panose="02020603050405020304" pitchFamily="18" charset="0"/>
                <a:cs typeface="Times New Roman" panose="02020603050405020304" pitchFamily="18" charset="0"/>
              </a:rPr>
              <a:t> von </a:t>
            </a:r>
            <a:r>
              <a:rPr lang="it-IT" dirty="0" err="1">
                <a:latin typeface="Times New Roman" panose="02020603050405020304" pitchFamily="18" charset="0"/>
                <a:cs typeface="Times New Roman" panose="02020603050405020304" pitchFamily="18" charset="0"/>
              </a:rPr>
              <a:t>zweien</a:t>
            </a:r>
            <a:r>
              <a:rPr lang="it-IT" dirty="0">
                <a:latin typeface="Times New Roman" panose="02020603050405020304" pitchFamily="18" charset="0"/>
                <a:cs typeface="Times New Roman" panose="02020603050405020304" pitchFamily="18" charset="0"/>
              </a:rPr>
              <a:t>, die </a:t>
            </a:r>
            <a:r>
              <a:rPr lang="it-IT" dirty="0" err="1">
                <a:latin typeface="Times New Roman" panose="02020603050405020304" pitchFamily="18" charset="0"/>
                <a:cs typeface="Times New Roman" panose="02020603050405020304" pitchFamily="18" charset="0"/>
              </a:rPr>
              <a:t>dereinst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sich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hurten</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lag es da, wie </a:t>
            </a:r>
            <a:r>
              <a:rPr lang="it-IT" dirty="0" err="1">
                <a:latin typeface="Times New Roman" panose="02020603050405020304" pitchFamily="18" charset="0"/>
                <a:cs typeface="Times New Roman" panose="02020603050405020304" pitchFamily="18" charset="0"/>
              </a:rPr>
              <a:t>aus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einem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Mutterleib</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658652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1F9D77-BB5E-718A-A524-1B62A959ABCB}"/>
              </a:ext>
            </a:extLst>
          </p:cNvPr>
          <p:cNvSpPr>
            <a:spLocks noGrp="1"/>
          </p:cNvSpPr>
          <p:nvPr>
            <p:ph type="title"/>
          </p:nvPr>
        </p:nvSpPr>
        <p:spPr/>
        <p:txBody>
          <a:bodyPr/>
          <a:lstStyle/>
          <a:p>
            <a:r>
              <a:rPr lang="it-IT" dirty="0" err="1">
                <a:latin typeface="Times New Roman" panose="02020603050405020304" pitchFamily="18" charset="0"/>
                <a:cs typeface="Times New Roman" panose="02020603050405020304" pitchFamily="18" charset="0"/>
              </a:rPr>
              <a:t>Zähle</a:t>
            </a:r>
            <a:r>
              <a:rPr lang="it-IT" dirty="0">
                <a:latin typeface="Times New Roman" panose="02020603050405020304" pitchFamily="18" charset="0"/>
                <a:cs typeface="Times New Roman" panose="02020603050405020304" pitchFamily="18" charset="0"/>
              </a:rPr>
              <a:t> die </a:t>
            </a:r>
            <a:r>
              <a:rPr lang="it-IT" dirty="0" err="1">
                <a:latin typeface="Times New Roman" panose="02020603050405020304" pitchFamily="18" charset="0"/>
                <a:cs typeface="Times New Roman" panose="02020603050405020304" pitchFamily="18" charset="0"/>
              </a:rPr>
              <a:t>Mandeln</a:t>
            </a:r>
            <a:endParaRPr lang="it-IT" dirty="0">
              <a:latin typeface="Times New Roman" panose="02020603050405020304" pitchFamily="18" charset="0"/>
              <a:cs typeface="Times New Roman" panose="02020603050405020304" pitchFamily="18" charset="0"/>
            </a:endParaRPr>
          </a:p>
        </p:txBody>
      </p:sp>
      <p:sp>
        <p:nvSpPr>
          <p:cNvPr id="4" name="CasellaDiTesto 3">
            <a:extLst>
              <a:ext uri="{FF2B5EF4-FFF2-40B4-BE49-F238E27FC236}">
                <a16:creationId xmlns:a16="http://schemas.microsoft.com/office/drawing/2014/main" id="{603BA7F9-2FF7-38BC-D277-82BD9A6621B2}"/>
              </a:ext>
            </a:extLst>
          </p:cNvPr>
          <p:cNvSpPr txBox="1"/>
          <p:nvPr/>
        </p:nvSpPr>
        <p:spPr>
          <a:xfrm>
            <a:off x="735724" y="1439917"/>
            <a:ext cx="3812262" cy="5847755"/>
          </a:xfrm>
          <a:prstGeom prst="rect">
            <a:avLst/>
          </a:prstGeom>
          <a:noFill/>
        </p:spPr>
        <p:txBody>
          <a:bodyPr wrap="none" rtlCol="0">
            <a:spAutoFit/>
          </a:bodyPr>
          <a:lstStyle/>
          <a:p>
            <a:r>
              <a:rPr lang="it-IT" sz="1700" dirty="0">
                <a:latin typeface="Times New Roman" panose="02020603050405020304" pitchFamily="18" charset="0"/>
                <a:cs typeface="Times New Roman" panose="02020603050405020304" pitchFamily="18" charset="0"/>
              </a:rPr>
              <a:t>Mandorla</a:t>
            </a:r>
          </a:p>
          <a:p>
            <a:endParaRPr lang="it-IT" sz="1700" dirty="0">
              <a:latin typeface="Times New Roman" panose="02020603050405020304" pitchFamily="18" charset="0"/>
              <a:cs typeface="Times New Roman" panose="02020603050405020304" pitchFamily="18" charset="0"/>
            </a:endParaRPr>
          </a:p>
          <a:p>
            <a:r>
              <a:rPr lang="it-IT" sz="1700" dirty="0">
                <a:latin typeface="Times New Roman" panose="02020603050405020304" pitchFamily="18" charset="0"/>
                <a:cs typeface="Times New Roman" panose="02020603050405020304" pitchFamily="18" charset="0"/>
              </a:rPr>
              <a:t>In </a:t>
            </a:r>
            <a:r>
              <a:rPr lang="it-IT" sz="1700" dirty="0" err="1">
                <a:latin typeface="Times New Roman" panose="02020603050405020304" pitchFamily="18" charset="0"/>
                <a:cs typeface="Times New Roman" panose="02020603050405020304" pitchFamily="18" charset="0"/>
              </a:rPr>
              <a:t>der</a:t>
            </a:r>
            <a:r>
              <a:rPr lang="it-IT" sz="1700" dirty="0">
                <a:latin typeface="Times New Roman" panose="02020603050405020304" pitchFamily="18" charset="0"/>
                <a:cs typeface="Times New Roman" panose="02020603050405020304" pitchFamily="18" charset="0"/>
              </a:rPr>
              <a:t> Mandel – </a:t>
            </a:r>
            <a:r>
              <a:rPr lang="it-IT" sz="1700" dirty="0" err="1">
                <a:latin typeface="Times New Roman" panose="02020603050405020304" pitchFamily="18" charset="0"/>
                <a:cs typeface="Times New Roman" panose="02020603050405020304" pitchFamily="18" charset="0"/>
              </a:rPr>
              <a:t>was</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 in </a:t>
            </a:r>
            <a:r>
              <a:rPr lang="it-IT" sz="1700" dirty="0" err="1">
                <a:latin typeface="Times New Roman" panose="02020603050405020304" pitchFamily="18" charset="0"/>
                <a:cs typeface="Times New Roman" panose="02020603050405020304" pitchFamily="18" charset="0"/>
              </a:rPr>
              <a:t>der</a:t>
            </a:r>
            <a:r>
              <a:rPr lang="it-IT" sz="1700" dirty="0">
                <a:latin typeface="Times New Roman" panose="02020603050405020304" pitchFamily="18" charset="0"/>
                <a:cs typeface="Times New Roman" panose="02020603050405020304" pitchFamily="18" charset="0"/>
              </a:rPr>
              <a:t> Mandel?</a:t>
            </a:r>
          </a:p>
          <a:p>
            <a:r>
              <a:rPr lang="it-IT" sz="1700" dirty="0">
                <a:latin typeface="Times New Roman" panose="02020603050405020304" pitchFamily="18" charset="0"/>
                <a:cs typeface="Times New Roman" panose="02020603050405020304" pitchFamily="18" charset="0"/>
              </a:rPr>
              <a:t>Das </a:t>
            </a:r>
            <a:r>
              <a:rPr lang="it-IT" sz="1700" dirty="0" err="1">
                <a:latin typeface="Times New Roman" panose="02020603050405020304" pitchFamily="18" charset="0"/>
                <a:cs typeface="Times New Roman" panose="02020603050405020304" pitchFamily="18" charset="0"/>
              </a:rPr>
              <a:t>Nichts</a:t>
            </a:r>
            <a:r>
              <a:rPr lang="it-IT" sz="1700" dirty="0">
                <a:latin typeface="Times New Roman" panose="02020603050405020304" pitchFamily="18" charset="0"/>
                <a:cs typeface="Times New Roman" panose="02020603050405020304" pitchFamily="18" charset="0"/>
              </a:rPr>
              <a:t>.</a:t>
            </a:r>
          </a:p>
          <a:p>
            <a:r>
              <a:rPr lang="it-IT" sz="1700" dirty="0">
                <a:latin typeface="Times New Roman" panose="02020603050405020304" pitchFamily="18" charset="0"/>
                <a:cs typeface="Times New Roman" panose="02020603050405020304" pitchFamily="18" charset="0"/>
              </a:rPr>
              <a:t>Es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 das </a:t>
            </a:r>
            <a:r>
              <a:rPr lang="it-IT" sz="1700" dirty="0" err="1">
                <a:latin typeface="Times New Roman" panose="02020603050405020304" pitchFamily="18" charset="0"/>
                <a:cs typeface="Times New Roman" panose="02020603050405020304" pitchFamily="18" charset="0"/>
              </a:rPr>
              <a:t>Nichts</a:t>
            </a:r>
            <a:r>
              <a:rPr lang="it-IT" sz="1700" dirty="0">
                <a:latin typeface="Times New Roman" panose="02020603050405020304" pitchFamily="18" charset="0"/>
                <a:cs typeface="Times New Roman" panose="02020603050405020304" pitchFamily="18" charset="0"/>
              </a:rPr>
              <a:t> in </a:t>
            </a:r>
            <a:r>
              <a:rPr lang="it-IT" sz="1700" dirty="0" err="1">
                <a:latin typeface="Times New Roman" panose="02020603050405020304" pitchFamily="18" charset="0"/>
                <a:cs typeface="Times New Roman" panose="02020603050405020304" pitchFamily="18" charset="0"/>
              </a:rPr>
              <a:t>der</a:t>
            </a:r>
            <a:r>
              <a:rPr lang="it-IT" sz="1700" dirty="0">
                <a:latin typeface="Times New Roman" panose="02020603050405020304" pitchFamily="18" charset="0"/>
                <a:cs typeface="Times New Roman" panose="02020603050405020304" pitchFamily="18" charset="0"/>
              </a:rPr>
              <a:t> Mandel.</a:t>
            </a:r>
          </a:p>
          <a:p>
            <a:r>
              <a:rPr lang="it-IT" sz="1700" dirty="0">
                <a:latin typeface="Times New Roman" panose="02020603050405020304" pitchFamily="18" charset="0"/>
                <a:cs typeface="Times New Roman" panose="02020603050405020304" pitchFamily="18" charset="0"/>
              </a:rPr>
              <a:t>Da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 es und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a:t>
            </a:r>
          </a:p>
          <a:p>
            <a:endParaRPr lang="it-IT" sz="1700" dirty="0">
              <a:latin typeface="Times New Roman" panose="02020603050405020304" pitchFamily="18" charset="0"/>
              <a:cs typeface="Times New Roman" panose="02020603050405020304" pitchFamily="18" charset="0"/>
            </a:endParaRPr>
          </a:p>
          <a:p>
            <a:r>
              <a:rPr lang="it-IT" sz="1700" dirty="0">
                <a:latin typeface="Times New Roman" panose="02020603050405020304" pitchFamily="18" charset="0"/>
                <a:cs typeface="Times New Roman" panose="02020603050405020304" pitchFamily="18" charset="0"/>
              </a:rPr>
              <a:t>Im </a:t>
            </a:r>
            <a:r>
              <a:rPr lang="it-IT" sz="1700" dirty="0" err="1">
                <a:latin typeface="Times New Roman" panose="02020603050405020304" pitchFamily="18" charset="0"/>
                <a:cs typeface="Times New Roman" panose="02020603050405020304" pitchFamily="18" charset="0"/>
              </a:rPr>
              <a:t>Nichts</a:t>
            </a:r>
            <a:r>
              <a:rPr lang="it-IT" sz="1700" dirty="0">
                <a:latin typeface="Times New Roman" panose="02020603050405020304" pitchFamily="18" charset="0"/>
                <a:cs typeface="Times New Roman" panose="02020603050405020304" pitchFamily="18" charset="0"/>
              </a:rPr>
              <a:t> – </a:t>
            </a:r>
            <a:r>
              <a:rPr lang="it-IT" sz="1700" dirty="0" err="1">
                <a:latin typeface="Times New Roman" panose="02020603050405020304" pitchFamily="18" charset="0"/>
                <a:cs typeface="Times New Roman" panose="02020603050405020304" pitchFamily="18" charset="0"/>
              </a:rPr>
              <a:t>wer</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 da? </a:t>
            </a:r>
            <a:r>
              <a:rPr lang="it-IT" sz="1700" dirty="0" err="1">
                <a:latin typeface="Times New Roman" panose="02020603050405020304" pitchFamily="18" charset="0"/>
                <a:cs typeface="Times New Roman" panose="02020603050405020304" pitchFamily="18" charset="0"/>
              </a:rPr>
              <a:t>Der</a:t>
            </a:r>
            <a:r>
              <a:rPr lang="it-IT" sz="1700" dirty="0">
                <a:latin typeface="Times New Roman" panose="02020603050405020304" pitchFamily="18" charset="0"/>
                <a:cs typeface="Times New Roman" panose="02020603050405020304" pitchFamily="18" charset="0"/>
              </a:rPr>
              <a:t> König.</a:t>
            </a:r>
          </a:p>
          <a:p>
            <a:r>
              <a:rPr lang="it-IT" sz="1700" dirty="0">
                <a:latin typeface="Times New Roman" panose="02020603050405020304" pitchFamily="18" charset="0"/>
                <a:cs typeface="Times New Roman" panose="02020603050405020304" pitchFamily="18" charset="0"/>
              </a:rPr>
              <a:t>Da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der</a:t>
            </a:r>
            <a:r>
              <a:rPr lang="it-IT" sz="1700" dirty="0">
                <a:latin typeface="Times New Roman" panose="02020603050405020304" pitchFamily="18" charset="0"/>
                <a:cs typeface="Times New Roman" panose="02020603050405020304" pitchFamily="18" charset="0"/>
              </a:rPr>
              <a:t> König, </a:t>
            </a:r>
            <a:r>
              <a:rPr lang="it-IT" sz="1700" dirty="0" err="1">
                <a:latin typeface="Times New Roman" panose="02020603050405020304" pitchFamily="18" charset="0"/>
                <a:cs typeface="Times New Roman" panose="02020603050405020304" pitchFamily="18" charset="0"/>
              </a:rPr>
              <a:t>der</a:t>
            </a:r>
            <a:r>
              <a:rPr lang="it-IT" sz="1700" dirty="0">
                <a:latin typeface="Times New Roman" panose="02020603050405020304" pitchFamily="18" charset="0"/>
                <a:cs typeface="Times New Roman" panose="02020603050405020304" pitchFamily="18" charset="0"/>
              </a:rPr>
              <a:t> König.</a:t>
            </a:r>
          </a:p>
          <a:p>
            <a:r>
              <a:rPr lang="it-IT" sz="1700" dirty="0">
                <a:latin typeface="Times New Roman" panose="02020603050405020304" pitchFamily="18" charset="0"/>
                <a:cs typeface="Times New Roman" panose="02020603050405020304" pitchFamily="18" charset="0"/>
              </a:rPr>
              <a:t>Da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er</a:t>
            </a:r>
            <a:r>
              <a:rPr lang="it-IT" sz="1700" dirty="0">
                <a:latin typeface="Times New Roman" panose="02020603050405020304" pitchFamily="18" charset="0"/>
                <a:cs typeface="Times New Roman" panose="02020603050405020304" pitchFamily="18" charset="0"/>
              </a:rPr>
              <a:t> und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a:t>
            </a:r>
          </a:p>
          <a:p>
            <a:r>
              <a:rPr lang="it-IT" sz="1700" dirty="0" err="1">
                <a:latin typeface="Times New Roman" panose="02020603050405020304" pitchFamily="18" charset="0"/>
                <a:cs typeface="Times New Roman" panose="02020603050405020304" pitchFamily="18" charset="0"/>
              </a:rPr>
              <a:t>Judenlocke</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wirst</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nicht</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grau</a:t>
            </a:r>
            <a:r>
              <a:rPr lang="it-IT" sz="1700" dirty="0">
                <a:latin typeface="Times New Roman" panose="02020603050405020304" pitchFamily="18" charset="0"/>
                <a:cs typeface="Times New Roman" panose="02020603050405020304" pitchFamily="18" charset="0"/>
              </a:rPr>
              <a:t>.</a:t>
            </a:r>
          </a:p>
          <a:p>
            <a:endParaRPr lang="it-IT" sz="1700" dirty="0">
              <a:latin typeface="Times New Roman" panose="02020603050405020304" pitchFamily="18" charset="0"/>
              <a:cs typeface="Times New Roman" panose="02020603050405020304" pitchFamily="18" charset="0"/>
            </a:endParaRPr>
          </a:p>
          <a:p>
            <a:r>
              <a:rPr lang="it-IT" sz="1700" dirty="0">
                <a:latin typeface="Times New Roman" panose="02020603050405020304" pitchFamily="18" charset="0"/>
                <a:cs typeface="Times New Roman" panose="02020603050405020304" pitchFamily="18" charset="0"/>
              </a:rPr>
              <a:t>Und dein </a:t>
            </a:r>
            <a:r>
              <a:rPr lang="it-IT" sz="1700" dirty="0" err="1">
                <a:latin typeface="Times New Roman" panose="02020603050405020304" pitchFamily="18" charset="0"/>
                <a:cs typeface="Times New Roman" panose="02020603050405020304" pitchFamily="18" charset="0"/>
              </a:rPr>
              <a:t>Aug</a:t>
            </a:r>
            <a:r>
              <a:rPr lang="it-IT" sz="1700" dirty="0">
                <a:latin typeface="Times New Roman" panose="02020603050405020304" pitchFamily="18" charset="0"/>
                <a:cs typeface="Times New Roman" panose="02020603050405020304" pitchFamily="18" charset="0"/>
              </a:rPr>
              <a:t> – </a:t>
            </a:r>
            <a:r>
              <a:rPr lang="it-IT" sz="1700" dirty="0" err="1">
                <a:latin typeface="Times New Roman" panose="02020603050405020304" pitchFamily="18" charset="0"/>
                <a:cs typeface="Times New Roman" panose="02020603050405020304" pitchFamily="18" charset="0"/>
              </a:rPr>
              <a:t>wohin</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 dein Auge?</a:t>
            </a:r>
          </a:p>
          <a:p>
            <a:endParaRPr lang="it-IT" sz="1700" dirty="0">
              <a:latin typeface="Times New Roman" panose="02020603050405020304" pitchFamily="18" charset="0"/>
              <a:cs typeface="Times New Roman" panose="02020603050405020304" pitchFamily="18" charset="0"/>
            </a:endParaRPr>
          </a:p>
          <a:p>
            <a:r>
              <a:rPr lang="it-IT" sz="1700" dirty="0">
                <a:latin typeface="Times New Roman" panose="02020603050405020304" pitchFamily="18" charset="0"/>
                <a:cs typeface="Times New Roman" panose="02020603050405020304" pitchFamily="18" charset="0"/>
              </a:rPr>
              <a:t>Dein </a:t>
            </a:r>
            <a:r>
              <a:rPr lang="it-IT" sz="1700" dirty="0" err="1">
                <a:latin typeface="Times New Roman" panose="02020603050405020304" pitchFamily="18" charset="0"/>
                <a:cs typeface="Times New Roman" panose="02020603050405020304" pitchFamily="18" charset="0"/>
              </a:rPr>
              <a:t>Aug</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der</a:t>
            </a:r>
            <a:r>
              <a:rPr lang="it-IT" sz="1700" dirty="0">
                <a:latin typeface="Times New Roman" panose="02020603050405020304" pitchFamily="18" charset="0"/>
                <a:cs typeface="Times New Roman" panose="02020603050405020304" pitchFamily="18" charset="0"/>
              </a:rPr>
              <a:t> Mandel </a:t>
            </a:r>
            <a:r>
              <a:rPr lang="it-IT" sz="1700" dirty="0" err="1">
                <a:latin typeface="Times New Roman" panose="02020603050405020304" pitchFamily="18" charset="0"/>
                <a:cs typeface="Times New Roman" panose="02020603050405020304" pitchFamily="18" charset="0"/>
              </a:rPr>
              <a:t>entgegen</a:t>
            </a:r>
            <a:r>
              <a:rPr lang="it-IT" sz="1700" dirty="0">
                <a:latin typeface="Times New Roman" panose="02020603050405020304" pitchFamily="18" charset="0"/>
                <a:cs typeface="Times New Roman" panose="02020603050405020304" pitchFamily="18" charset="0"/>
              </a:rPr>
              <a:t>.</a:t>
            </a:r>
          </a:p>
          <a:p>
            <a:r>
              <a:rPr lang="it-IT" sz="1700" dirty="0">
                <a:latin typeface="Times New Roman" panose="02020603050405020304" pitchFamily="18" charset="0"/>
                <a:cs typeface="Times New Roman" panose="02020603050405020304" pitchFamily="18" charset="0"/>
              </a:rPr>
              <a:t>Dein </a:t>
            </a:r>
            <a:r>
              <a:rPr lang="it-IT" sz="1700" dirty="0" err="1">
                <a:latin typeface="Times New Roman" panose="02020603050405020304" pitchFamily="18" charset="0"/>
                <a:cs typeface="Times New Roman" panose="02020603050405020304" pitchFamily="18" charset="0"/>
              </a:rPr>
              <a:t>Aug</a:t>
            </a:r>
            <a:r>
              <a:rPr lang="it-IT" sz="1700" dirty="0">
                <a:latin typeface="Times New Roman" panose="02020603050405020304" pitchFamily="18" charset="0"/>
                <a:cs typeface="Times New Roman" panose="02020603050405020304" pitchFamily="18" charset="0"/>
              </a:rPr>
              <a:t>, dem </a:t>
            </a:r>
            <a:r>
              <a:rPr lang="it-IT" sz="1700" dirty="0" err="1">
                <a:latin typeface="Times New Roman" panose="02020603050405020304" pitchFamily="18" charset="0"/>
                <a:cs typeface="Times New Roman" panose="02020603050405020304" pitchFamily="18" charset="0"/>
              </a:rPr>
              <a:t>Nichts</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stehts</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entgegen</a:t>
            </a:r>
            <a:r>
              <a:rPr lang="it-IT" sz="1700" dirty="0">
                <a:latin typeface="Times New Roman" panose="02020603050405020304" pitchFamily="18" charset="0"/>
                <a:cs typeface="Times New Roman" panose="02020603050405020304" pitchFamily="18" charset="0"/>
              </a:rPr>
              <a:t>.</a:t>
            </a:r>
          </a:p>
          <a:p>
            <a:r>
              <a:rPr lang="it-IT" sz="1700" dirty="0">
                <a:latin typeface="Times New Roman" panose="02020603050405020304" pitchFamily="18" charset="0"/>
                <a:cs typeface="Times New Roman" panose="02020603050405020304" pitchFamily="18" charset="0"/>
              </a:rPr>
              <a:t>Es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 zum König.</a:t>
            </a:r>
          </a:p>
          <a:p>
            <a:r>
              <a:rPr lang="it-IT" sz="1700" dirty="0">
                <a:latin typeface="Times New Roman" panose="02020603050405020304" pitchFamily="18" charset="0"/>
                <a:cs typeface="Times New Roman" panose="02020603050405020304" pitchFamily="18" charset="0"/>
              </a:rPr>
              <a:t>So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 es und </a:t>
            </a:r>
            <a:r>
              <a:rPr lang="it-IT" sz="1700" dirty="0" err="1">
                <a:latin typeface="Times New Roman" panose="02020603050405020304" pitchFamily="18" charset="0"/>
                <a:cs typeface="Times New Roman" panose="02020603050405020304" pitchFamily="18" charset="0"/>
              </a:rPr>
              <a:t>steht</a:t>
            </a:r>
            <a:r>
              <a:rPr lang="it-IT" sz="1700" dirty="0">
                <a:latin typeface="Times New Roman" panose="02020603050405020304" pitchFamily="18" charset="0"/>
                <a:cs typeface="Times New Roman" panose="02020603050405020304" pitchFamily="18" charset="0"/>
              </a:rPr>
              <a:t>.</a:t>
            </a:r>
          </a:p>
          <a:p>
            <a:r>
              <a:rPr lang="it-IT" sz="1700" dirty="0" err="1">
                <a:latin typeface="Times New Roman" panose="02020603050405020304" pitchFamily="18" charset="0"/>
                <a:cs typeface="Times New Roman" panose="02020603050405020304" pitchFamily="18" charset="0"/>
              </a:rPr>
              <a:t>Menschenlocke</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wirst</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nicht</a:t>
            </a:r>
            <a:r>
              <a:rPr lang="it-IT" sz="1700" dirty="0">
                <a:latin typeface="Times New Roman" panose="02020603050405020304" pitchFamily="18" charset="0"/>
                <a:cs typeface="Times New Roman" panose="02020603050405020304" pitchFamily="18" charset="0"/>
              </a:rPr>
              <a:t> </a:t>
            </a:r>
            <a:r>
              <a:rPr lang="it-IT" sz="1700" dirty="0" err="1">
                <a:latin typeface="Times New Roman" panose="02020603050405020304" pitchFamily="18" charset="0"/>
                <a:cs typeface="Times New Roman" panose="02020603050405020304" pitchFamily="18" charset="0"/>
              </a:rPr>
              <a:t>grau</a:t>
            </a:r>
            <a:r>
              <a:rPr lang="it-IT" sz="1700" dirty="0">
                <a:latin typeface="Times New Roman" panose="02020603050405020304" pitchFamily="18" charset="0"/>
                <a:cs typeface="Times New Roman" panose="02020603050405020304" pitchFamily="18" charset="0"/>
              </a:rPr>
              <a:t>.</a:t>
            </a:r>
          </a:p>
          <a:p>
            <a:r>
              <a:rPr lang="it-IT" sz="1700" dirty="0" err="1">
                <a:latin typeface="Times New Roman" panose="02020603050405020304" pitchFamily="18" charset="0"/>
                <a:cs typeface="Times New Roman" panose="02020603050405020304" pitchFamily="18" charset="0"/>
              </a:rPr>
              <a:t>Leere</a:t>
            </a:r>
            <a:r>
              <a:rPr lang="it-IT" sz="1700" dirty="0">
                <a:latin typeface="Times New Roman" panose="02020603050405020304" pitchFamily="18" charset="0"/>
                <a:cs typeface="Times New Roman" panose="02020603050405020304" pitchFamily="18" charset="0"/>
              </a:rPr>
              <a:t> Mandel, </a:t>
            </a:r>
            <a:r>
              <a:rPr lang="it-IT" sz="1700" dirty="0" err="1">
                <a:latin typeface="Times New Roman" panose="02020603050405020304" pitchFamily="18" charset="0"/>
                <a:cs typeface="Times New Roman" panose="02020603050405020304" pitchFamily="18" charset="0"/>
              </a:rPr>
              <a:t>königsblau</a:t>
            </a:r>
            <a:r>
              <a:rPr lang="it-IT" sz="1700" dirty="0">
                <a:latin typeface="Times New Roman" panose="02020603050405020304" pitchFamily="18" charset="0"/>
                <a:cs typeface="Times New Roman" panose="02020603050405020304" pitchFamily="18" charset="0"/>
              </a:rPr>
              <a:t>.</a:t>
            </a:r>
          </a:p>
          <a:p>
            <a:endParaRPr lang="it-IT" sz="1700" dirty="0">
              <a:latin typeface="Times New Roman" panose="02020603050405020304" pitchFamily="18" charset="0"/>
              <a:cs typeface="Times New Roman" panose="02020603050405020304" pitchFamily="18" charset="0"/>
            </a:endParaRPr>
          </a:p>
          <a:p>
            <a:endParaRPr lang="it-IT" sz="1700" dirty="0">
              <a:latin typeface="Times New Roman" panose="02020603050405020304" pitchFamily="18" charset="0"/>
              <a:cs typeface="Times New Roman" panose="02020603050405020304" pitchFamily="18" charset="0"/>
            </a:endParaRPr>
          </a:p>
        </p:txBody>
      </p:sp>
      <p:sp>
        <p:nvSpPr>
          <p:cNvPr id="5" name="CasellaDiTesto 4">
            <a:extLst>
              <a:ext uri="{FF2B5EF4-FFF2-40B4-BE49-F238E27FC236}">
                <a16:creationId xmlns:a16="http://schemas.microsoft.com/office/drawing/2014/main" id="{4E51902D-A985-A1C0-D110-6093CA349605}"/>
              </a:ext>
            </a:extLst>
          </p:cNvPr>
          <p:cNvSpPr txBox="1"/>
          <p:nvPr/>
        </p:nvSpPr>
        <p:spPr>
          <a:xfrm>
            <a:off x="6306206" y="1355835"/>
            <a:ext cx="4198585" cy="5355312"/>
          </a:xfrm>
          <a:prstGeom prst="rect">
            <a:avLst/>
          </a:prstGeom>
          <a:noFill/>
        </p:spPr>
        <p:txBody>
          <a:bodyPr wrap="none" rtlCol="0">
            <a:spAutoFit/>
          </a:bodyPr>
          <a:lstStyle/>
          <a:p>
            <a:r>
              <a:rPr lang="it-IT" dirty="0">
                <a:latin typeface="Times New Roman" panose="02020603050405020304" pitchFamily="18" charset="0"/>
                <a:cs typeface="Times New Roman" panose="02020603050405020304" pitchFamily="18" charset="0"/>
              </a:rPr>
              <a:t>Mandorla</a:t>
            </a:r>
          </a:p>
          <a:p>
            <a:r>
              <a:rPr lang="it-IT" dirty="0">
                <a:latin typeface="Times New Roman" panose="02020603050405020304" pitchFamily="18" charset="0"/>
                <a:cs typeface="Times New Roman" panose="02020603050405020304" pitchFamily="18" charset="0"/>
              </a:rPr>
              <a:t>Nella mandorla – cosa sta nella mandorla?</a:t>
            </a:r>
          </a:p>
          <a:p>
            <a:r>
              <a:rPr lang="it-IT" dirty="0">
                <a:latin typeface="Times New Roman" panose="02020603050405020304" pitchFamily="18" charset="0"/>
                <a:cs typeface="Times New Roman" panose="02020603050405020304" pitchFamily="18" charset="0"/>
              </a:rPr>
              <a:t>Il nulla.</a:t>
            </a:r>
          </a:p>
          <a:p>
            <a:r>
              <a:rPr lang="it-IT" dirty="0">
                <a:latin typeface="Times New Roman" panose="02020603050405020304" pitchFamily="18" charset="0"/>
                <a:cs typeface="Times New Roman" panose="02020603050405020304" pitchFamily="18" charset="0"/>
              </a:rPr>
              <a:t>Nella mandorla sta il nulla.</a:t>
            </a:r>
          </a:p>
          <a:p>
            <a:r>
              <a:rPr lang="it-IT" dirty="0">
                <a:latin typeface="Times New Roman" panose="02020603050405020304" pitchFamily="18" charset="0"/>
                <a:cs typeface="Times New Roman" panose="02020603050405020304" pitchFamily="18" charset="0"/>
              </a:rPr>
              <a:t>Lì sta e sta.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Nel nulla – chi sta? Il re.</a:t>
            </a:r>
          </a:p>
          <a:p>
            <a:r>
              <a:rPr lang="it-IT" dirty="0">
                <a:latin typeface="Times New Roman" panose="02020603050405020304" pitchFamily="18" charset="0"/>
                <a:cs typeface="Times New Roman" panose="02020603050405020304" pitchFamily="18" charset="0"/>
              </a:rPr>
              <a:t>Lì sta il re, il re.</a:t>
            </a:r>
          </a:p>
          <a:p>
            <a:r>
              <a:rPr lang="it-IT" dirty="0">
                <a:latin typeface="Times New Roman" panose="02020603050405020304" pitchFamily="18" charset="0"/>
                <a:cs typeface="Times New Roman" panose="02020603050405020304" pitchFamily="18" charset="0"/>
              </a:rPr>
              <a:t>Lì sta e sta.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Ricciolo ebreo, non diventare grigio.</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E il tuo occhio – per dove sta il tuo occhio?</a:t>
            </a:r>
          </a:p>
          <a:p>
            <a:r>
              <a:rPr lang="it-IT" dirty="0">
                <a:latin typeface="Times New Roman" panose="02020603050405020304" pitchFamily="18" charset="0"/>
                <a:cs typeface="Times New Roman" panose="02020603050405020304" pitchFamily="18" charset="0"/>
              </a:rPr>
              <a:t>Il tuo occhio sta davanti al nulla.</a:t>
            </a:r>
          </a:p>
          <a:p>
            <a:r>
              <a:rPr lang="it-IT" dirty="0">
                <a:latin typeface="Times New Roman" panose="02020603050405020304" pitchFamily="18" charset="0"/>
                <a:cs typeface="Times New Roman" panose="02020603050405020304" pitchFamily="18" charset="0"/>
              </a:rPr>
              <a:t>Sta verso il re.</a:t>
            </a:r>
          </a:p>
          <a:p>
            <a:r>
              <a:rPr lang="it-IT" dirty="0">
                <a:latin typeface="Times New Roman" panose="02020603050405020304" pitchFamily="18" charset="0"/>
                <a:cs typeface="Times New Roman" panose="02020603050405020304" pitchFamily="18" charset="0"/>
              </a:rPr>
              <a:t>Così sta e sta.</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Ricciolo d’uomo, non diventare grigio.</a:t>
            </a:r>
          </a:p>
          <a:p>
            <a:r>
              <a:rPr lang="it-IT" dirty="0">
                <a:latin typeface="Times New Roman" panose="02020603050405020304" pitchFamily="18" charset="0"/>
                <a:cs typeface="Times New Roman" panose="02020603050405020304" pitchFamily="18" charset="0"/>
              </a:rPr>
              <a:t>Mandola vuota, blu regale.</a:t>
            </a:r>
          </a:p>
        </p:txBody>
      </p:sp>
    </p:spTree>
    <p:extLst>
      <p:ext uri="{BB962C8B-B14F-4D97-AF65-F5344CB8AC3E}">
        <p14:creationId xmlns:p14="http://schemas.microsoft.com/office/powerpoint/2010/main" val="413371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994252-8E1C-A54A-8455-30A39EAA59D8}"/>
              </a:ext>
            </a:extLst>
          </p:cNvPr>
          <p:cNvSpPr>
            <a:spLocks noGrp="1"/>
          </p:cNvSpPr>
          <p:nvPr>
            <p:ph type="title"/>
          </p:nvPr>
        </p:nvSpPr>
        <p:spPr/>
        <p:txBody>
          <a:bodyPr/>
          <a:lstStyle/>
          <a:p>
            <a:pPr algn="ctr"/>
            <a:r>
              <a:rPr lang="it-IT" b="1" dirty="0">
                <a:latin typeface="Times New Roman" panose="02020603050405020304" pitchFamily="18" charset="0"/>
                <a:cs typeface="Times New Roman" panose="02020603050405020304" pitchFamily="18" charset="0"/>
              </a:rPr>
              <a:t>Post-dubbio metodico	</a:t>
            </a:r>
          </a:p>
        </p:txBody>
      </p:sp>
      <p:sp>
        <p:nvSpPr>
          <p:cNvPr id="3" name="Segnaposto contenuto 2">
            <a:extLst>
              <a:ext uri="{FF2B5EF4-FFF2-40B4-BE49-F238E27FC236}">
                <a16:creationId xmlns:a16="http://schemas.microsoft.com/office/drawing/2014/main" id="{46249B17-361C-C24F-9D3C-970AB34CB7FE}"/>
              </a:ext>
            </a:extLst>
          </p:cNvPr>
          <p:cNvSpPr>
            <a:spLocks noGrp="1"/>
          </p:cNvSpPr>
          <p:nvPr>
            <p:ph idx="1"/>
          </p:nvPr>
        </p:nvSpPr>
        <p:spPr/>
        <p:txBody>
          <a:bodyPr>
            <a:normAutofit fontScale="92500" lnSpcReduction="10000"/>
          </a:bodyPr>
          <a:lstStyle/>
          <a:p>
            <a:r>
              <a:rPr lang="it-IT" dirty="0">
                <a:latin typeface="Times New Roman" panose="02020603050405020304" pitchFamily="18" charset="0"/>
                <a:cs typeface="Times New Roman" panose="02020603050405020304" pitchFamily="18" charset="0"/>
              </a:rPr>
              <a:t>si sviluppa una progressiva separazione tra soggetto (io) e oggetto (mondo)</a:t>
            </a:r>
          </a:p>
          <a:p>
            <a:r>
              <a:rPr lang="it-IT" dirty="0">
                <a:latin typeface="Times New Roman" panose="02020603050405020304" pitchFamily="18" charset="0"/>
                <a:cs typeface="Times New Roman" panose="02020603050405020304" pitchFamily="18" charset="0"/>
              </a:rPr>
              <a:t>L’Illuminismo (Settecento) prova ad annullare questa distanza, anche se la separazione rimane: il soggetto isola un oggetto e lo osserva, tra chi osserva e ciò che viene osservato</a:t>
            </a:r>
          </a:p>
          <a:p>
            <a:r>
              <a:rPr lang="it-IT" dirty="0">
                <a:latin typeface="Times New Roman" panose="02020603050405020304" pitchFamily="18" charset="0"/>
                <a:cs typeface="Times New Roman" panose="02020603050405020304" pitchFamily="18" charset="0"/>
              </a:rPr>
              <a:t>Immanuel Kant (1724-1804), non uno scettico, dice nella </a:t>
            </a:r>
            <a:r>
              <a:rPr lang="it-IT" i="1" dirty="0" err="1">
                <a:latin typeface="Times New Roman" panose="02020603050405020304" pitchFamily="18" charset="0"/>
                <a:cs typeface="Times New Roman" panose="02020603050405020304" pitchFamily="18" charset="0"/>
              </a:rPr>
              <a:t>Kritik</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reinen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Vernunft</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(1781, 1787) non possiamo conoscere la realtà quale essa è veramente (il «noumeno», la cosa in sé), ma solo come appare a noi, nella forma del «fenomeno».</a:t>
            </a:r>
          </a:p>
          <a:p>
            <a:r>
              <a:rPr lang="it-IT" dirty="0">
                <a:latin typeface="Times New Roman" panose="02020603050405020304" pitchFamily="18" charset="0"/>
                <a:cs typeface="Times New Roman" panose="02020603050405020304" pitchFamily="18" charset="0"/>
              </a:rPr>
              <a:t>Georg </a:t>
            </a:r>
            <a:r>
              <a:rPr lang="it-IT" dirty="0" err="1">
                <a:latin typeface="Times New Roman" panose="02020603050405020304" pitchFamily="18" charset="0"/>
                <a:cs typeface="Times New Roman" panose="02020603050405020304" pitchFamily="18" charset="0"/>
              </a:rPr>
              <a:t>Hegel</a:t>
            </a:r>
            <a:r>
              <a:rPr lang="it-IT" dirty="0">
                <a:latin typeface="Times New Roman" panose="02020603050405020304" pitchFamily="18" charset="0"/>
                <a:cs typeface="Times New Roman" panose="02020603050405020304" pitchFamily="18" charset="0"/>
              </a:rPr>
              <a:t> (1770-1830): alienazione mina la nostra ragione</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In ogni caso, prima della svolta novecentesca, la </a:t>
            </a:r>
            <a:r>
              <a:rPr lang="it-IT" b="1" dirty="0">
                <a:latin typeface="Times New Roman" panose="02020603050405020304" pitchFamily="18" charset="0"/>
                <a:cs typeface="Times New Roman" panose="02020603050405020304" pitchFamily="18" charset="0"/>
              </a:rPr>
              <a:t>ragione regna sovrana</a:t>
            </a:r>
          </a:p>
          <a:p>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0888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4B7503-F9D5-DF57-8516-32A992AC440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A334378-A249-8BB0-A0A4-611197D2FF1A}"/>
              </a:ext>
            </a:extLst>
          </p:cNvPr>
          <p:cNvSpPr>
            <a:spLocks noGrp="1"/>
          </p:cNvSpPr>
          <p:nvPr>
            <p:ph idx="1"/>
          </p:nvPr>
        </p:nvSpPr>
        <p:spPr/>
        <p:txBody>
          <a:bodyPr/>
          <a:lstStyle/>
          <a:p>
            <a:r>
              <a:rPr lang="it-IT" dirty="0">
                <a:hlinkClick r:id="rId2"/>
              </a:rPr>
              <a:t>https://www.leparoleelecose.it/?p=50981</a:t>
            </a:r>
            <a:endParaRPr lang="it-IT" dirty="0"/>
          </a:p>
          <a:p>
            <a:endParaRPr lang="it-IT" dirty="0"/>
          </a:p>
          <a:p>
            <a:r>
              <a:rPr lang="it-IT" dirty="0"/>
              <a:t>https://</a:t>
            </a:r>
            <a:r>
              <a:rPr lang="it-IT" dirty="0" err="1"/>
              <a:t>www.leparoleelecose.it</a:t>
            </a:r>
            <a:r>
              <a:rPr lang="it-IT" dirty="0"/>
              <a:t>/?</a:t>
            </a:r>
            <a:r>
              <a:rPr lang="it-IT" dirty="0" err="1"/>
              <a:t>p</a:t>
            </a:r>
            <a:r>
              <a:rPr lang="it-IT" dirty="0"/>
              <a:t>=49457</a:t>
            </a:r>
          </a:p>
          <a:p>
            <a:endParaRPr lang="it-IT" dirty="0"/>
          </a:p>
        </p:txBody>
      </p:sp>
    </p:spTree>
    <p:extLst>
      <p:ext uri="{BB962C8B-B14F-4D97-AF65-F5344CB8AC3E}">
        <p14:creationId xmlns:p14="http://schemas.microsoft.com/office/powerpoint/2010/main" val="1678179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BE9178-72CC-D44D-ACA5-23F4F00A9BCB}"/>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Breve </a:t>
            </a:r>
            <a:r>
              <a:rPr lang="it-IT" b="1" dirty="0" err="1">
                <a:latin typeface="Times New Roman" panose="02020603050405020304" pitchFamily="18" charset="0"/>
                <a:cs typeface="Times New Roman" panose="02020603050405020304" pitchFamily="18" charset="0"/>
              </a:rPr>
              <a:t>bio</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5A110801-B4A3-AF47-899A-05EA52551C38}"/>
              </a:ext>
            </a:extLst>
          </p:cNvPr>
          <p:cNvSpPr>
            <a:spLocks noGrp="1"/>
          </p:cNvSpPr>
          <p:nvPr>
            <p:ph idx="1"/>
          </p:nvPr>
        </p:nvSpPr>
        <p:spPr>
          <a:xfrm>
            <a:off x="0" y="1690688"/>
            <a:ext cx="5661454" cy="4351338"/>
          </a:xfrm>
        </p:spPr>
        <p:txBody>
          <a:bodyPr>
            <a:noAutofit/>
          </a:bodyPr>
          <a:lstStyle/>
          <a:p>
            <a:r>
              <a:rPr lang="it-IT" sz="2200" dirty="0" err="1">
                <a:latin typeface="Times New Roman" panose="02020603050405020304" pitchFamily="18" charset="0"/>
                <a:cs typeface="Times New Roman" panose="02020603050405020304" pitchFamily="18" charset="0"/>
              </a:rPr>
              <a:t>Cernauti</a:t>
            </a:r>
            <a:r>
              <a:rPr lang="it-IT" sz="2200" dirty="0">
                <a:latin typeface="Times New Roman" panose="02020603050405020304" pitchFamily="18" charset="0"/>
                <a:cs typeface="Times New Roman" panose="02020603050405020304" pitchFamily="18" charset="0"/>
              </a:rPr>
              <a:t>-Parigi (1920, 1970)</a:t>
            </a:r>
          </a:p>
          <a:p>
            <a:r>
              <a:rPr lang="it-IT" sz="2200" dirty="0" err="1">
                <a:latin typeface="Times New Roman" panose="02020603050405020304" pitchFamily="18" charset="0"/>
                <a:cs typeface="Times New Roman" panose="02020603050405020304" pitchFamily="18" charset="0"/>
              </a:rPr>
              <a:t>Bucovina</a:t>
            </a:r>
            <a:r>
              <a:rPr lang="it-IT" sz="2200" dirty="0">
                <a:latin typeface="Times New Roman" panose="02020603050405020304" pitchFamily="18" charset="0"/>
                <a:cs typeface="Times New Roman" panose="02020603050405020304" pitchFamily="18" charset="0"/>
              </a:rPr>
              <a:t> settentrionale (Romania, impero austro-ungarico, oggi tra Romania e Ucraina), territorio ucraino (1920), Tours (medicina), Patto Molotov-</a:t>
            </a:r>
            <a:r>
              <a:rPr lang="it-IT" sz="2200" dirty="0" err="1">
                <a:latin typeface="Times New Roman" panose="02020603050405020304" pitchFamily="18" charset="0"/>
                <a:cs typeface="Times New Roman" panose="02020603050405020304" pitchFamily="18" charset="0"/>
              </a:rPr>
              <a:t>Ribbentrop</a:t>
            </a:r>
            <a:r>
              <a:rPr lang="it-IT" sz="2200" dirty="0">
                <a:latin typeface="Times New Roman" panose="02020603050405020304" pitchFamily="18" charset="0"/>
                <a:cs typeface="Times New Roman" panose="02020603050405020304" pitchFamily="18" charset="0"/>
              </a:rPr>
              <a:t> (URSS, 23 agosto 1939), 1941-1942 (occupazione nazista; 21 giugno 1942),29 giugno (deportazione genitori) Romania, Vienna</a:t>
            </a:r>
          </a:p>
          <a:p>
            <a:r>
              <a:rPr lang="it-IT" sz="2200" dirty="0">
                <a:latin typeface="Times New Roman" panose="02020603050405020304" pitchFamily="18" charset="0"/>
                <a:cs typeface="Times New Roman" panose="02020603050405020304" pitchFamily="18" charset="0"/>
              </a:rPr>
              <a:t>Parigi, 1948-1970</a:t>
            </a:r>
          </a:p>
          <a:p>
            <a:r>
              <a:rPr lang="it-IT" sz="2200" dirty="0" err="1">
                <a:latin typeface="Times New Roman" panose="02020603050405020304" pitchFamily="18" charset="0"/>
                <a:cs typeface="Times New Roman" panose="02020603050405020304" pitchFamily="18" charset="0"/>
              </a:rPr>
              <a:t>Ingeborg</a:t>
            </a:r>
            <a:r>
              <a:rPr lang="it-IT" sz="2200" dirty="0">
                <a:latin typeface="Times New Roman" panose="02020603050405020304" pitchFamily="18" charset="0"/>
                <a:cs typeface="Times New Roman" panose="02020603050405020304" pitchFamily="18" charset="0"/>
              </a:rPr>
              <a:t> Bachmann (amante)</a:t>
            </a:r>
          </a:p>
          <a:p>
            <a:r>
              <a:rPr lang="it-IT" sz="2200" dirty="0" err="1">
                <a:latin typeface="Times New Roman" panose="02020603050405020304" pitchFamily="18" charset="0"/>
                <a:cs typeface="Times New Roman" panose="02020603050405020304" pitchFamily="18" charset="0"/>
              </a:rPr>
              <a:t>Gisèle</a:t>
            </a:r>
            <a:r>
              <a:rPr lang="it-IT" sz="2200" dirty="0">
                <a:latin typeface="Times New Roman" panose="02020603050405020304" pitchFamily="18" charset="0"/>
                <a:cs typeface="Times New Roman" panose="02020603050405020304" pitchFamily="18" charset="0"/>
              </a:rPr>
              <a:t> </a:t>
            </a:r>
            <a:r>
              <a:rPr lang="it-IT" sz="2200" dirty="0" err="1">
                <a:latin typeface="Times New Roman" panose="02020603050405020304" pitchFamily="18" charset="0"/>
                <a:cs typeface="Times New Roman" panose="02020603050405020304" pitchFamily="18" charset="0"/>
              </a:rPr>
              <a:t>Lestrange</a:t>
            </a:r>
            <a:r>
              <a:rPr lang="it-IT" sz="2200" dirty="0">
                <a:latin typeface="Times New Roman" panose="02020603050405020304" pitchFamily="18" charset="0"/>
                <a:cs typeface="Times New Roman" panose="02020603050405020304" pitchFamily="18" charset="0"/>
              </a:rPr>
              <a:t> (moglie, 1952)</a:t>
            </a:r>
          </a:p>
          <a:p>
            <a:r>
              <a:rPr lang="it-IT" sz="2200" dirty="0">
                <a:latin typeface="Times New Roman" panose="02020603050405020304" pitchFamily="18" charset="0"/>
                <a:cs typeface="Times New Roman" panose="02020603050405020304" pitchFamily="18" charset="0"/>
              </a:rPr>
              <a:t>Premio Bremen, 1958</a:t>
            </a:r>
          </a:p>
          <a:p>
            <a:r>
              <a:rPr lang="it-IT" sz="2200" dirty="0">
                <a:latin typeface="Times New Roman" panose="02020603050405020304" pitchFamily="18" charset="0"/>
                <a:cs typeface="Times New Roman" panose="02020603050405020304" pitchFamily="18" charset="0"/>
              </a:rPr>
              <a:t>Premio </a:t>
            </a:r>
            <a:r>
              <a:rPr lang="it-IT" sz="2200" dirty="0" err="1">
                <a:latin typeface="Times New Roman" panose="02020603050405020304" pitchFamily="18" charset="0"/>
                <a:cs typeface="Times New Roman" panose="02020603050405020304" pitchFamily="18" charset="0"/>
              </a:rPr>
              <a:t>Büchner</a:t>
            </a:r>
            <a:r>
              <a:rPr lang="it-IT" sz="2200" dirty="0">
                <a:latin typeface="Times New Roman" panose="02020603050405020304" pitchFamily="18" charset="0"/>
                <a:cs typeface="Times New Roman" panose="02020603050405020304" pitchFamily="18" charset="0"/>
              </a:rPr>
              <a:t>, 1960 (</a:t>
            </a:r>
            <a:r>
              <a:rPr lang="it-IT" sz="2200" i="1" dirty="0" err="1">
                <a:latin typeface="Times New Roman" panose="02020603050405020304" pitchFamily="18" charset="0"/>
                <a:cs typeface="Times New Roman" panose="02020603050405020304" pitchFamily="18" charset="0"/>
              </a:rPr>
              <a:t>Der</a:t>
            </a:r>
            <a:r>
              <a:rPr lang="it-IT" sz="2200" i="1" dirty="0">
                <a:latin typeface="Times New Roman" panose="02020603050405020304" pitchFamily="18" charset="0"/>
                <a:cs typeface="Times New Roman" panose="02020603050405020304" pitchFamily="18" charset="0"/>
              </a:rPr>
              <a:t> Meridian</a:t>
            </a:r>
            <a:r>
              <a:rPr lang="it-IT" sz="2200" dirty="0">
                <a:latin typeface="Times New Roman" panose="02020603050405020304" pitchFamily="18" charset="0"/>
                <a:cs typeface="Times New Roman" panose="02020603050405020304" pitchFamily="18" charset="0"/>
              </a:rPr>
              <a:t>)</a:t>
            </a:r>
          </a:p>
          <a:p>
            <a:r>
              <a:rPr lang="it-IT" sz="2200" dirty="0">
                <a:latin typeface="Times New Roman" panose="02020603050405020304" pitchFamily="18" charset="0"/>
                <a:cs typeface="Times New Roman" panose="02020603050405020304" pitchFamily="18" charset="0"/>
              </a:rPr>
              <a:t>Senna, 1970</a:t>
            </a:r>
          </a:p>
        </p:txBody>
      </p:sp>
      <p:sp>
        <p:nvSpPr>
          <p:cNvPr id="4" name="CasellaDiTesto 3">
            <a:extLst>
              <a:ext uri="{FF2B5EF4-FFF2-40B4-BE49-F238E27FC236}">
                <a16:creationId xmlns:a16="http://schemas.microsoft.com/office/drawing/2014/main" id="{B579BC1B-E815-EF42-934B-52B29D4FA356}"/>
              </a:ext>
            </a:extLst>
          </p:cNvPr>
          <p:cNvSpPr txBox="1"/>
          <p:nvPr/>
        </p:nvSpPr>
        <p:spPr>
          <a:xfrm>
            <a:off x="5488330" y="504497"/>
            <a:ext cx="6859570" cy="4662815"/>
          </a:xfrm>
          <a:prstGeom prst="rect">
            <a:avLst/>
          </a:prstGeom>
          <a:noFill/>
        </p:spPr>
        <p:txBody>
          <a:bodyPr wrap="none" rtlCol="0">
            <a:spAutoFit/>
          </a:bodyPr>
          <a:lstStyle/>
          <a:p>
            <a:pPr algn="ctr"/>
            <a:r>
              <a:rPr lang="it-IT" sz="4400" b="1" dirty="0">
                <a:latin typeface="Times New Roman" panose="02020603050405020304" pitchFamily="18" charset="0"/>
                <a:cs typeface="Times New Roman" panose="02020603050405020304" pitchFamily="18" charset="0"/>
              </a:rPr>
              <a:t>Poesie </a:t>
            </a:r>
          </a:p>
          <a:p>
            <a:pPr marL="342900" indent="-342900">
              <a:buFont typeface="Arial" panose="020B0604020202020204" pitchFamily="34" charset="0"/>
              <a:buChar char="•"/>
            </a:pPr>
            <a:endParaRPr lang="it-IT" sz="2300"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Der</a:t>
            </a:r>
            <a:r>
              <a:rPr lang="it-IT" sz="2300" i="1" dirty="0">
                <a:latin typeface="Times New Roman" panose="02020603050405020304" pitchFamily="18" charset="0"/>
                <a:cs typeface="Times New Roman" panose="02020603050405020304" pitchFamily="18" charset="0"/>
              </a:rPr>
              <a:t> Sand </a:t>
            </a:r>
            <a:r>
              <a:rPr lang="it-IT" sz="2300" i="1" dirty="0" err="1">
                <a:latin typeface="Times New Roman" panose="02020603050405020304" pitchFamily="18" charset="0"/>
                <a:cs typeface="Times New Roman" panose="02020603050405020304" pitchFamily="18" charset="0"/>
              </a:rPr>
              <a:t>aus</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den</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Urnen</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(La sabbia delle urne, 1948)</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Mohn</a:t>
            </a:r>
            <a:r>
              <a:rPr lang="it-IT" sz="2300" i="1" dirty="0">
                <a:latin typeface="Times New Roman" panose="02020603050405020304" pitchFamily="18" charset="0"/>
                <a:cs typeface="Times New Roman" panose="02020603050405020304" pitchFamily="18" charset="0"/>
              </a:rPr>
              <a:t> und </a:t>
            </a:r>
            <a:r>
              <a:rPr lang="it-IT" sz="2300" i="1" dirty="0" err="1">
                <a:latin typeface="Times New Roman" panose="02020603050405020304" pitchFamily="18" charset="0"/>
                <a:cs typeface="Times New Roman" panose="02020603050405020304" pitchFamily="18" charset="0"/>
              </a:rPr>
              <a:t>Gedächtnis</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(Papavero e memoria, 1952)</a:t>
            </a:r>
          </a:p>
          <a:p>
            <a:pPr marL="342900" indent="-342900">
              <a:buFont typeface="Arial" panose="020B0604020202020204" pitchFamily="34" charset="0"/>
              <a:buChar char="•"/>
            </a:pPr>
            <a:r>
              <a:rPr lang="it-IT" sz="2300" i="1" dirty="0">
                <a:latin typeface="Times New Roman" panose="02020603050405020304" pitchFamily="18" charset="0"/>
                <a:cs typeface="Times New Roman" panose="02020603050405020304" pitchFamily="18" charset="0"/>
              </a:rPr>
              <a:t>Von </a:t>
            </a:r>
            <a:r>
              <a:rPr lang="it-IT" sz="2300" i="1" dirty="0" err="1">
                <a:latin typeface="Times New Roman" panose="02020603050405020304" pitchFamily="18" charset="0"/>
                <a:cs typeface="Times New Roman" panose="02020603050405020304" pitchFamily="18" charset="0"/>
              </a:rPr>
              <a:t>Schwelle</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zu</a:t>
            </a:r>
            <a:r>
              <a:rPr lang="it-IT" sz="2300" i="1" dirty="0">
                <a:latin typeface="Times New Roman" panose="02020603050405020304" pitchFamily="18" charset="0"/>
                <a:cs typeface="Times New Roman" panose="02020603050405020304" pitchFamily="18" charset="0"/>
              </a:rPr>
              <a:t> </a:t>
            </a:r>
            <a:r>
              <a:rPr lang="it-IT" sz="2300" i="1" dirty="0" err="1">
                <a:latin typeface="Times New Roman" panose="02020603050405020304" pitchFamily="18" charset="0"/>
                <a:cs typeface="Times New Roman" panose="02020603050405020304" pitchFamily="18" charset="0"/>
              </a:rPr>
              <a:t>Schwelle</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(Di soglia in soglia, 1955)</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Sprachgitter</a:t>
            </a:r>
            <a:r>
              <a:rPr lang="it-IT" sz="2300" dirty="0">
                <a:latin typeface="Times New Roman" panose="02020603050405020304" pitchFamily="18" charset="0"/>
                <a:cs typeface="Times New Roman" panose="02020603050405020304" pitchFamily="18" charset="0"/>
              </a:rPr>
              <a:t> (Grate di parole, 1959)</a:t>
            </a:r>
          </a:p>
          <a:p>
            <a:pPr marL="342900" indent="-342900">
              <a:buFont typeface="Arial" panose="020B0604020202020204" pitchFamily="34" charset="0"/>
              <a:buChar char="•"/>
            </a:pPr>
            <a:r>
              <a:rPr lang="it-IT" sz="2300" i="1" dirty="0">
                <a:latin typeface="Times New Roman" panose="02020603050405020304" pitchFamily="18" charset="0"/>
                <a:cs typeface="Times New Roman" panose="02020603050405020304" pitchFamily="18" charset="0"/>
              </a:rPr>
              <a:t>Die </a:t>
            </a:r>
            <a:r>
              <a:rPr lang="it-IT" sz="2300" i="1" dirty="0" err="1">
                <a:latin typeface="Times New Roman" panose="02020603050405020304" pitchFamily="18" charset="0"/>
                <a:cs typeface="Times New Roman" panose="02020603050405020304" pitchFamily="18" charset="0"/>
              </a:rPr>
              <a:t>Niemandsrose</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(La rosa di nessuno, 1963)</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Atemwende</a:t>
            </a:r>
            <a:r>
              <a:rPr lang="it-IT" sz="2300" i="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(Svolta del respiro, 1967)</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Fadensonnen</a:t>
            </a:r>
            <a:r>
              <a:rPr lang="it-IT" sz="2300" dirty="0">
                <a:latin typeface="Times New Roman" panose="02020603050405020304" pitchFamily="18" charset="0"/>
                <a:cs typeface="Times New Roman" panose="02020603050405020304" pitchFamily="18" charset="0"/>
              </a:rPr>
              <a:t> (Filamenti di sole, 1968)</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Lichtzwang</a:t>
            </a:r>
            <a:r>
              <a:rPr lang="it-IT" sz="2300" dirty="0">
                <a:latin typeface="Times New Roman" panose="02020603050405020304" pitchFamily="18" charset="0"/>
                <a:cs typeface="Times New Roman" panose="02020603050405020304" pitchFamily="18" charset="0"/>
              </a:rPr>
              <a:t> (Luce coatta, postuma, 1970)</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Schneepart</a:t>
            </a:r>
            <a:r>
              <a:rPr lang="it-IT" sz="2300" dirty="0">
                <a:latin typeface="Times New Roman" panose="02020603050405020304" pitchFamily="18" charset="0"/>
                <a:cs typeface="Times New Roman" panose="02020603050405020304" pitchFamily="18" charset="0"/>
              </a:rPr>
              <a:t> (Parte di neve, postuma, 1971)</a:t>
            </a:r>
          </a:p>
          <a:p>
            <a:pPr marL="342900" indent="-342900">
              <a:buFont typeface="Arial" panose="020B0604020202020204" pitchFamily="34" charset="0"/>
              <a:buChar char="•"/>
            </a:pPr>
            <a:r>
              <a:rPr lang="it-IT" sz="2300" i="1" dirty="0" err="1">
                <a:latin typeface="Times New Roman" panose="02020603050405020304" pitchFamily="18" charset="0"/>
                <a:cs typeface="Times New Roman" panose="02020603050405020304" pitchFamily="18" charset="0"/>
              </a:rPr>
              <a:t>Zeitgehöft</a:t>
            </a:r>
            <a:r>
              <a:rPr lang="it-IT" sz="2300" dirty="0">
                <a:latin typeface="Times New Roman" panose="02020603050405020304" pitchFamily="18" charset="0"/>
                <a:cs typeface="Times New Roman" panose="02020603050405020304" pitchFamily="18" charset="0"/>
              </a:rPr>
              <a:t> (La dimora del tempo, postuma, 1976)</a:t>
            </a:r>
          </a:p>
        </p:txBody>
      </p:sp>
    </p:spTree>
    <p:extLst>
      <p:ext uri="{BB962C8B-B14F-4D97-AF65-F5344CB8AC3E}">
        <p14:creationId xmlns:p14="http://schemas.microsoft.com/office/powerpoint/2010/main" val="2633644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A32BCD-2595-0B48-8AED-92F847246B80}"/>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1960: Poesie, </a:t>
            </a:r>
            <a:r>
              <a:rPr lang="it-IT" b="1" dirty="0" err="1">
                <a:latin typeface="Times New Roman" panose="02020603050405020304" pitchFamily="18" charset="0"/>
                <a:cs typeface="Times New Roman" panose="02020603050405020304" pitchFamily="18" charset="0"/>
              </a:rPr>
              <a:t>Dichtung</a:t>
            </a:r>
            <a:r>
              <a:rPr lang="it-IT" b="1" dirty="0">
                <a:latin typeface="Times New Roman" panose="02020603050405020304" pitchFamily="18" charset="0"/>
                <a:cs typeface="Times New Roman" panose="02020603050405020304" pitchFamily="18" charset="0"/>
              </a:rPr>
              <a:t>, </a:t>
            </a:r>
            <a:r>
              <a:rPr lang="it-IT" b="1" dirty="0" err="1">
                <a:latin typeface="Times New Roman" panose="02020603050405020304" pitchFamily="18" charset="0"/>
                <a:cs typeface="Times New Roman" panose="02020603050405020304" pitchFamily="18" charset="0"/>
              </a:rPr>
              <a:t>Gedicht</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43F21161-37B0-3B4F-9500-CB20EF423F55}"/>
              </a:ext>
            </a:extLst>
          </p:cNvPr>
          <p:cNvSpPr>
            <a:spLocks noGrp="1"/>
          </p:cNvSpPr>
          <p:nvPr>
            <p:ph idx="1"/>
          </p:nvPr>
        </p:nvSpPr>
        <p:spPr/>
        <p:txBody>
          <a:bodyPr>
            <a:normAutofit fontScale="70000" lnSpcReduction="20000"/>
          </a:bodyPr>
          <a:lstStyle/>
          <a:p>
            <a:r>
              <a:rPr lang="it-IT" dirty="0">
                <a:latin typeface="Times New Roman" panose="02020603050405020304" pitchFamily="18" charset="0"/>
                <a:cs typeface="Times New Roman" panose="02020603050405020304" pitchFamily="18" charset="0"/>
              </a:rPr>
              <a:t>Qualcosa accade […]. L’arte ricompare […]. L’arte è anche un problema, un problema mutevole, perenne e coriaceo: in altre parole, eterno […] un atto di libertà.</a:t>
            </a:r>
          </a:p>
          <a:p>
            <a:r>
              <a:rPr lang="it-IT" dirty="0">
                <a:latin typeface="Times New Roman" panose="02020603050405020304" pitchFamily="18" charset="0"/>
                <a:cs typeface="Times New Roman" panose="02020603050405020304" pitchFamily="18" charset="0"/>
              </a:rPr>
              <a:t>Uscire dall’umano, un trasferirsi, un uscire da noi stessi. […] Arte crea lontananza dall’io. […] Forse la poesia, come l’Arte, raggiunge insieme a un io dimentico di sé quell’alcunché di arcano e straniato</a:t>
            </a:r>
          </a:p>
          <a:p>
            <a:r>
              <a:rPr lang="it-IT" dirty="0">
                <a:latin typeface="Times New Roman" panose="02020603050405020304" pitchFamily="18" charset="0"/>
                <a:cs typeface="Times New Roman" panose="02020603050405020304" pitchFamily="18" charset="0"/>
              </a:rPr>
              <a:t>Estraneità: l’abisso e il volto della Medusa</a:t>
            </a:r>
          </a:p>
          <a:p>
            <a:r>
              <a:rPr lang="it-IT" dirty="0">
                <a:latin typeface="Times New Roman" panose="02020603050405020304" pitchFamily="18" charset="0"/>
                <a:cs typeface="Times New Roman" panose="02020603050405020304" pitchFamily="18" charset="0"/>
              </a:rPr>
              <a:t>Il poema oggi rivela, si afferma al margine di se stesso</a:t>
            </a:r>
          </a:p>
          <a:p>
            <a:r>
              <a:rPr lang="it-IT" dirty="0">
                <a:latin typeface="Times New Roman" panose="02020603050405020304" pitchFamily="18" charset="0"/>
                <a:cs typeface="Times New Roman" panose="02020603050405020304" pitchFamily="18" charset="0"/>
              </a:rPr>
              <a:t>Il poema è un colloquio disperato</a:t>
            </a:r>
          </a:p>
          <a:p>
            <a:r>
              <a:rPr lang="it-IT" dirty="0">
                <a:latin typeface="Times New Roman" panose="02020603050405020304" pitchFamily="18" charset="0"/>
                <a:cs typeface="Times New Roman" panose="02020603050405020304" pitchFamily="18" charset="0"/>
              </a:rPr>
              <a:t>La poesia, Signore e Signori: questa patente d’infinito data a quanto è pura mortalità e vanità</a:t>
            </a:r>
          </a:p>
          <a:p>
            <a:r>
              <a:rPr lang="it-IT" dirty="0">
                <a:latin typeface="Times New Roman" panose="02020603050405020304" pitchFamily="18" charset="0"/>
                <a:cs typeface="Times New Roman" panose="02020603050405020304" pitchFamily="18" charset="0"/>
              </a:rPr>
              <a:t>La strada dell’impossibile: trovo qualcosa che è immateriale, eppure è terrestre, planetario, qualcosa di circolare, che ritorna a se stesso attraverso entrambi i poli e facendo questo interseca persino i tropici: trovo… un </a:t>
            </a:r>
            <a:r>
              <a:rPr lang="it-IT" i="1" dirty="0">
                <a:latin typeface="Times New Roman" panose="02020603050405020304" pitchFamily="18" charset="0"/>
                <a:cs typeface="Times New Roman" panose="02020603050405020304" pitchFamily="18" charset="0"/>
              </a:rPr>
              <a:t>Meridiano</a:t>
            </a:r>
          </a:p>
          <a:p>
            <a:endParaRPr lang="it-IT" i="1"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Die </a:t>
            </a:r>
            <a:r>
              <a:rPr lang="it-IT" i="1" dirty="0" err="1">
                <a:latin typeface="Times New Roman" panose="02020603050405020304" pitchFamily="18" charset="0"/>
                <a:cs typeface="Times New Roman" panose="02020603050405020304" pitchFamily="18" charset="0"/>
              </a:rPr>
              <a:t>Niemandsrose</a:t>
            </a:r>
            <a:r>
              <a:rPr lang="it-IT" dirty="0">
                <a:latin typeface="Times New Roman" panose="02020603050405020304" pitchFamily="18" charset="0"/>
                <a:cs typeface="Times New Roman" panose="02020603050405020304" pitchFamily="18" charset="0"/>
              </a:rPr>
              <a:t>, 1963; caso </a:t>
            </a:r>
            <a:r>
              <a:rPr lang="it-IT" dirty="0" err="1">
                <a:latin typeface="Times New Roman" panose="02020603050405020304" pitchFamily="18" charset="0"/>
                <a:cs typeface="Times New Roman" panose="02020603050405020304" pitchFamily="18" charset="0"/>
              </a:rPr>
              <a:t>Goll</a:t>
            </a:r>
            <a:r>
              <a:rPr lang="it-IT" dirty="0">
                <a:latin typeface="Times New Roman" panose="02020603050405020304" pitchFamily="18" charset="0"/>
                <a:cs typeface="Times New Roman" panose="02020603050405020304" pitchFamily="18" charset="0"/>
              </a:rPr>
              <a:t>, plagio traduzione dal francese; Friedrich, </a:t>
            </a:r>
            <a:r>
              <a:rPr lang="it-IT" i="1" dirty="0">
                <a:latin typeface="Times New Roman" panose="02020603050405020304" pitchFamily="18" charset="0"/>
                <a:cs typeface="Times New Roman" panose="02020603050405020304" pitchFamily="18" charset="0"/>
              </a:rPr>
              <a:t>La struttura della lirica moderna</a:t>
            </a:r>
            <a:r>
              <a:rPr lang="it-IT" dirty="0">
                <a:latin typeface="Times New Roman" panose="02020603050405020304" pitchFamily="18" charset="0"/>
                <a:cs typeface="Times New Roman" panose="02020603050405020304" pitchFamily="18" charset="0"/>
              </a:rPr>
              <a:t>, 1956]</a:t>
            </a:r>
          </a:p>
        </p:txBody>
      </p:sp>
    </p:spTree>
    <p:extLst>
      <p:ext uri="{BB962C8B-B14F-4D97-AF65-F5344CB8AC3E}">
        <p14:creationId xmlns:p14="http://schemas.microsoft.com/office/powerpoint/2010/main" val="3569288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838DEB-55E5-AF49-B137-7996DDE33015}"/>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1948</a:t>
            </a:r>
          </a:p>
        </p:txBody>
      </p:sp>
      <p:sp>
        <p:nvSpPr>
          <p:cNvPr id="3" name="Segnaposto contenuto 2">
            <a:extLst>
              <a:ext uri="{FF2B5EF4-FFF2-40B4-BE49-F238E27FC236}">
                <a16:creationId xmlns:a16="http://schemas.microsoft.com/office/drawing/2014/main" id="{F77FAFA8-BF75-B840-B612-7A7707698442}"/>
              </a:ext>
            </a:extLst>
          </p:cNvPr>
          <p:cNvSpPr>
            <a:spLocks noGrp="1"/>
          </p:cNvSpPr>
          <p:nvPr>
            <p:ph idx="1"/>
          </p:nvPr>
        </p:nvSpPr>
        <p:spPr/>
        <p:txBody>
          <a:bodyPr/>
          <a:lstStyle/>
          <a:p>
            <a:r>
              <a:rPr lang="it-IT" dirty="0">
                <a:latin typeface="Times New Roman" panose="02020603050405020304" pitchFamily="18" charset="0"/>
                <a:cs typeface="Times New Roman" panose="02020603050405020304" pitchFamily="18" charset="0"/>
              </a:rPr>
              <a:t>Parigi</a:t>
            </a:r>
          </a:p>
          <a:p>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Sand </a:t>
            </a:r>
            <a:r>
              <a:rPr lang="it-IT" i="1" dirty="0" err="1">
                <a:latin typeface="Times New Roman" panose="02020603050405020304" pitchFamily="18" charset="0"/>
                <a:cs typeface="Times New Roman" panose="02020603050405020304" pitchFamily="18" charset="0"/>
              </a:rPr>
              <a:t>aus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Urnen</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La sabbia delle urne</a:t>
            </a:r>
            <a:r>
              <a:rPr lang="it-IT" dirty="0">
                <a:latin typeface="Times New Roman" panose="02020603050405020304" pitchFamily="18" charset="0"/>
                <a:cs typeface="Times New Roman" panose="02020603050405020304" pitchFamily="18" charset="0"/>
              </a:rPr>
              <a:t>)</a:t>
            </a:r>
          </a:p>
          <a:p>
            <a:r>
              <a:rPr lang="it-IT" dirty="0">
                <a:latin typeface="Times New Roman" panose="02020603050405020304" pitchFamily="18" charset="0"/>
                <a:cs typeface="Times New Roman" panose="02020603050405020304" pitchFamily="18" charset="0"/>
              </a:rPr>
              <a:t>Invenduto: </a:t>
            </a:r>
            <a:r>
              <a:rPr lang="it-IT" dirty="0" err="1">
                <a:latin typeface="Times New Roman" panose="02020603050405020304" pitchFamily="18" charset="0"/>
                <a:cs typeface="Times New Roman" panose="02020603050405020304" pitchFamily="18" charset="0"/>
              </a:rPr>
              <a:t>Celan</a:t>
            </a:r>
            <a:r>
              <a:rPr lang="it-IT" dirty="0">
                <a:latin typeface="Times New Roman" panose="02020603050405020304" pitchFamily="18" charset="0"/>
                <a:cs typeface="Times New Roman" panose="02020603050405020304" pitchFamily="18" charset="0"/>
              </a:rPr>
              <a:t> la manda al macero</a:t>
            </a:r>
          </a:p>
          <a:p>
            <a:r>
              <a:rPr lang="it-IT" dirty="0">
                <a:latin typeface="Times New Roman" panose="02020603050405020304" pitchFamily="18" charset="0"/>
                <a:cs typeface="Times New Roman" panose="02020603050405020304" pitchFamily="18" charset="0"/>
              </a:rPr>
              <a:t>Non identità dell’io: lirico e macrotestuale</a:t>
            </a:r>
          </a:p>
          <a:p>
            <a:r>
              <a:rPr lang="it-IT" dirty="0">
                <a:latin typeface="Times New Roman" panose="02020603050405020304" pitchFamily="18" charset="0"/>
                <a:cs typeface="Times New Roman" panose="02020603050405020304" pitchFamily="18" charset="0"/>
              </a:rPr>
              <a:t>Rifiuto del passato letterario e autoriale</a:t>
            </a:r>
          </a:p>
          <a:p>
            <a:r>
              <a:rPr lang="it-IT" dirty="0">
                <a:latin typeface="Times New Roman" panose="02020603050405020304" pitchFamily="18" charset="0"/>
                <a:cs typeface="Times New Roman" panose="02020603050405020304" pitchFamily="18" charset="0"/>
              </a:rPr>
              <a:t>1964: </a:t>
            </a:r>
            <a:r>
              <a:rPr lang="it-IT" i="1" dirty="0" err="1">
                <a:latin typeface="Times New Roman" panose="02020603050405020304" pitchFamily="18" charset="0"/>
                <a:cs typeface="Times New Roman" panose="02020603050405020304" pitchFamily="18" charset="0"/>
              </a:rPr>
              <a:t>Keine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Sandkunst</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mehr</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non più arte-sabbia</a:t>
            </a:r>
            <a:r>
              <a:rPr lang="it-IT" dirty="0">
                <a:latin typeface="Times New Roman" panose="02020603050405020304" pitchFamily="18" charset="0"/>
                <a:cs typeface="Times New Roman" panose="02020603050405020304" pitchFamily="18" charset="0"/>
              </a:rPr>
              <a:t>), ironizza nel ciclo delle poesie di </a:t>
            </a:r>
            <a:r>
              <a:rPr lang="it-IT" i="1" dirty="0" err="1">
                <a:latin typeface="Times New Roman" panose="02020603050405020304" pitchFamily="18" charset="0"/>
                <a:cs typeface="Times New Roman" panose="02020603050405020304" pitchFamily="18" charset="0"/>
              </a:rPr>
              <a:t>Atemwende</a:t>
            </a:r>
            <a:r>
              <a:rPr lang="it-IT" dirty="0">
                <a:latin typeface="Times New Roman" panose="02020603050405020304" pitchFamily="18" charset="0"/>
                <a:cs typeface="Times New Roman" panose="02020603050405020304" pitchFamily="18" charset="0"/>
              </a:rPr>
              <a:t> (</a:t>
            </a:r>
            <a:r>
              <a:rPr lang="it-IT" i="1" dirty="0">
                <a:latin typeface="Times New Roman" panose="02020603050405020304" pitchFamily="18" charset="0"/>
                <a:cs typeface="Times New Roman" panose="02020603050405020304" pitchFamily="18" charset="0"/>
              </a:rPr>
              <a:t>La svolta del respiro</a:t>
            </a:r>
            <a:r>
              <a:rPr lang="it-IT" dirty="0">
                <a:latin typeface="Times New Roman" panose="02020603050405020304" pitchFamily="18" charset="0"/>
                <a:cs typeface="Times New Roman" panose="02020603050405020304" pitchFamily="18" charset="0"/>
              </a:rPr>
              <a:t>) della neve giovanile, ora diventata vera e propria allegoria dell’irrecuperabile e impronunciabile</a:t>
            </a:r>
          </a:p>
          <a:p>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9045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22AE65-A85B-0340-8DAD-2D6351F8AD26}"/>
              </a:ext>
            </a:extLst>
          </p:cNvPr>
          <p:cNvSpPr>
            <a:spLocks noGrp="1"/>
          </p:cNvSpPr>
          <p:nvPr>
            <p:ph type="title"/>
          </p:nvPr>
        </p:nvSpPr>
        <p:spPr/>
        <p:txBody>
          <a:bodyPr/>
          <a:lstStyle/>
          <a:p>
            <a:r>
              <a:rPr lang="it-IT" b="1" dirty="0">
                <a:latin typeface="Times New Roman" panose="02020603050405020304" pitchFamily="18" charset="0"/>
                <a:cs typeface="Times New Roman" panose="02020603050405020304" pitchFamily="18" charset="0"/>
              </a:rPr>
              <a:t>Surrealismo e gruppo 47</a:t>
            </a:r>
          </a:p>
        </p:txBody>
      </p:sp>
      <p:sp>
        <p:nvSpPr>
          <p:cNvPr id="3" name="Segnaposto contenuto 2">
            <a:extLst>
              <a:ext uri="{FF2B5EF4-FFF2-40B4-BE49-F238E27FC236}">
                <a16:creationId xmlns:a16="http://schemas.microsoft.com/office/drawing/2014/main" id="{543C1D4A-0E10-1644-9D36-7E7D1F13AEA0}"/>
              </a:ext>
            </a:extLst>
          </p:cNvPr>
          <p:cNvSpPr>
            <a:spLocks noGrp="1"/>
          </p:cNvSpPr>
          <p:nvPr>
            <p:ph idx="1"/>
          </p:nvPr>
        </p:nvSpPr>
        <p:spPr/>
        <p:txBody>
          <a:bodyPr>
            <a:normAutofit fontScale="92500"/>
          </a:bodyPr>
          <a:lstStyle/>
          <a:p>
            <a:r>
              <a:rPr lang="it-IT" dirty="0">
                <a:latin typeface="Times New Roman" panose="02020603050405020304" pitchFamily="18" charset="0"/>
                <a:cs typeface="Times New Roman" panose="02020603050405020304" pitchFamily="18" charset="0"/>
              </a:rPr>
              <a:t>André Breton</a:t>
            </a:r>
          </a:p>
          <a:p>
            <a:r>
              <a:rPr lang="it-IT" dirty="0">
                <a:latin typeface="Times New Roman" panose="02020603050405020304" pitchFamily="18" charset="0"/>
                <a:cs typeface="Times New Roman" panose="02020603050405020304" pitchFamily="18" charset="0"/>
              </a:rPr>
              <a:t>Edgar </a:t>
            </a:r>
            <a:r>
              <a:rPr lang="it-IT" dirty="0" err="1">
                <a:latin typeface="Times New Roman" panose="02020603050405020304" pitchFamily="18" charset="0"/>
                <a:cs typeface="Times New Roman" panose="02020603050405020304" pitchFamily="18" charset="0"/>
              </a:rPr>
              <a:t>Jné</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Jean-Dominique </a:t>
            </a:r>
            <a:r>
              <a:rPr lang="it-IT" dirty="0" err="1">
                <a:latin typeface="Times New Roman" panose="02020603050405020304" pitchFamily="18" charset="0"/>
                <a:cs typeface="Times New Roman" panose="02020603050405020304" pitchFamily="18" charset="0"/>
              </a:rPr>
              <a:t>Rey</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Paul </a:t>
            </a:r>
            <a:r>
              <a:rPr lang="it-IT" dirty="0" err="1">
                <a:latin typeface="Times New Roman" panose="02020603050405020304" pitchFamily="18" charset="0"/>
                <a:cs typeface="Times New Roman" panose="02020603050405020304" pitchFamily="18" charset="0"/>
              </a:rPr>
              <a:t>Éluard</a:t>
            </a:r>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Henri </a:t>
            </a:r>
            <a:r>
              <a:rPr lang="it-IT" dirty="0" err="1">
                <a:latin typeface="Times New Roman" panose="02020603050405020304" pitchFamily="18" charset="0"/>
                <a:cs typeface="Times New Roman" panose="02020603050405020304" pitchFamily="18" charset="0"/>
              </a:rPr>
              <a:t>Michaux</a:t>
            </a:r>
            <a:endParaRPr lang="it-IT" dirty="0">
              <a:latin typeface="Times New Roman" panose="02020603050405020304" pitchFamily="18" charset="0"/>
              <a:cs typeface="Times New Roman" panose="02020603050405020304" pitchFamily="18" charset="0"/>
            </a:endParaRP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Gruppo 47: rottura del lirismo tradizionale, realismo quotidiano, impegno</a:t>
            </a:r>
          </a:p>
          <a:p>
            <a:r>
              <a:rPr lang="it-IT" dirty="0">
                <a:latin typeface="Times New Roman" panose="02020603050405020304" pitchFamily="18" charset="0"/>
                <a:cs typeface="Times New Roman" panose="02020603050405020304" pitchFamily="18" charset="0"/>
              </a:rPr>
              <a:t>Incontro a </a:t>
            </a:r>
            <a:r>
              <a:rPr lang="it-IT" dirty="0" err="1">
                <a:latin typeface="Times New Roman" panose="02020603050405020304" pitchFamily="18" charset="0"/>
                <a:cs typeface="Times New Roman" panose="02020603050405020304" pitchFamily="18" charset="0"/>
              </a:rPr>
              <a:t>Niendorf</a:t>
            </a:r>
            <a:r>
              <a:rPr lang="it-IT" dirty="0">
                <a:latin typeface="Times New Roman" panose="02020603050405020304" pitchFamily="18" charset="0"/>
                <a:cs typeface="Times New Roman" panose="02020603050405020304" pitchFamily="18" charset="0"/>
              </a:rPr>
              <a:t>: fallimentare, lettura di </a:t>
            </a:r>
            <a:r>
              <a:rPr lang="it-IT" i="1" dirty="0" err="1">
                <a:latin typeface="Times New Roman" panose="02020603050405020304" pitchFamily="18" charset="0"/>
                <a:cs typeface="Times New Roman" panose="02020603050405020304" pitchFamily="18" charset="0"/>
              </a:rPr>
              <a:t>Schlaf</a:t>
            </a:r>
            <a:r>
              <a:rPr lang="it-IT" i="1" dirty="0">
                <a:latin typeface="Times New Roman" panose="02020603050405020304" pitchFamily="18" charset="0"/>
                <a:cs typeface="Times New Roman" panose="02020603050405020304" pitchFamily="18" charset="0"/>
              </a:rPr>
              <a:t> und </a:t>
            </a:r>
            <a:r>
              <a:rPr lang="it-IT" i="1" dirty="0" err="1">
                <a:latin typeface="Times New Roman" panose="02020603050405020304" pitchFamily="18" charset="0"/>
                <a:cs typeface="Times New Roman" panose="02020603050405020304" pitchFamily="18" charset="0"/>
              </a:rPr>
              <a:t>Speise</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a:t>
            </a:r>
            <a:r>
              <a:rPr lang="it-IT" i="1" dirty="0">
                <a:latin typeface="Times New Roman" panose="02020603050405020304" pitchFamily="18" charset="0"/>
                <a:cs typeface="Times New Roman" panose="02020603050405020304" pitchFamily="18" charset="0"/>
              </a:rPr>
              <a:t>Sonno e cibo</a:t>
            </a:r>
            <a:r>
              <a:rPr lang="it-IT" dirty="0">
                <a:latin typeface="Times New Roman" panose="02020603050405020304" pitchFamily="18" charset="0"/>
                <a:cs typeface="Times New Roman" panose="02020603050405020304" pitchFamily="18" charset="0"/>
              </a:rPr>
              <a:t>, poi in </a:t>
            </a:r>
            <a:r>
              <a:rPr lang="it-IT" i="1" dirty="0" err="1">
                <a:latin typeface="Times New Roman" panose="02020603050405020304" pitchFamily="18" charset="0"/>
                <a:cs typeface="Times New Roman" panose="02020603050405020304" pitchFamily="18" charset="0"/>
              </a:rPr>
              <a:t>Mohn</a:t>
            </a:r>
            <a:r>
              <a:rPr lang="it-IT" i="1" dirty="0">
                <a:latin typeface="Times New Roman" panose="02020603050405020304" pitchFamily="18" charset="0"/>
                <a:cs typeface="Times New Roman" panose="02020603050405020304" pitchFamily="18" charset="0"/>
              </a:rPr>
              <a:t> und </a:t>
            </a:r>
            <a:r>
              <a:rPr lang="it-IT" i="1" dirty="0" err="1">
                <a:latin typeface="Times New Roman" panose="02020603050405020304" pitchFamily="18" charset="0"/>
                <a:cs typeface="Times New Roman" panose="02020603050405020304" pitchFamily="18" charset="0"/>
              </a:rPr>
              <a:t>Gedächtnis</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86090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1186A1-1118-B244-AA77-CF438034FFE1}"/>
              </a:ext>
            </a:extLst>
          </p:cNvPr>
          <p:cNvSpPr>
            <a:spLocks noGrp="1"/>
          </p:cNvSpPr>
          <p:nvPr>
            <p:ph type="title"/>
          </p:nvPr>
        </p:nvSpPr>
        <p:spPr>
          <a:xfrm>
            <a:off x="838200" y="-320675"/>
            <a:ext cx="10515600" cy="1325563"/>
          </a:xfrm>
        </p:spPr>
        <p:txBody>
          <a:bodyPr/>
          <a:lstStyle/>
          <a:p>
            <a:r>
              <a:rPr lang="it-IT" b="1" i="1" dirty="0" err="1">
                <a:latin typeface="Times New Roman" panose="02020603050405020304" pitchFamily="18" charset="0"/>
                <a:cs typeface="Times New Roman" panose="02020603050405020304" pitchFamily="18" charset="0"/>
              </a:rPr>
              <a:t>Mohn</a:t>
            </a:r>
            <a:r>
              <a:rPr lang="it-IT" b="1" i="1" dirty="0">
                <a:latin typeface="Times New Roman" panose="02020603050405020304" pitchFamily="18" charset="0"/>
                <a:cs typeface="Times New Roman" panose="02020603050405020304" pitchFamily="18" charset="0"/>
              </a:rPr>
              <a:t> und </a:t>
            </a:r>
            <a:r>
              <a:rPr lang="it-IT" b="1" i="1" dirty="0" err="1">
                <a:latin typeface="Times New Roman" panose="02020603050405020304" pitchFamily="18" charset="0"/>
                <a:cs typeface="Times New Roman" panose="02020603050405020304" pitchFamily="18" charset="0"/>
              </a:rPr>
              <a:t>Gedächtnis</a:t>
            </a:r>
            <a:r>
              <a:rPr lang="it-IT" b="1" i="1" dirty="0">
                <a:latin typeface="Times New Roman" panose="02020603050405020304" pitchFamily="18" charset="0"/>
                <a:cs typeface="Times New Roman" panose="02020603050405020304" pitchFamily="18" charset="0"/>
              </a:rPr>
              <a:t>, papavero e memoria</a:t>
            </a:r>
          </a:p>
        </p:txBody>
      </p:sp>
      <p:sp>
        <p:nvSpPr>
          <p:cNvPr id="3" name="Segnaposto contenuto 2">
            <a:extLst>
              <a:ext uri="{FF2B5EF4-FFF2-40B4-BE49-F238E27FC236}">
                <a16:creationId xmlns:a16="http://schemas.microsoft.com/office/drawing/2014/main" id="{8308976E-E9C1-B849-B1AD-956A8E4BDEFA}"/>
              </a:ext>
            </a:extLst>
          </p:cNvPr>
          <p:cNvSpPr>
            <a:spLocks noGrp="1"/>
          </p:cNvSpPr>
          <p:nvPr>
            <p:ph idx="1"/>
          </p:nvPr>
        </p:nvSpPr>
        <p:spPr>
          <a:xfrm>
            <a:off x="838200" y="611187"/>
            <a:ext cx="10515600" cy="4351338"/>
          </a:xfrm>
        </p:spPr>
        <p:txBody>
          <a:bodyPr>
            <a:normAutofit fontScale="85000" lnSpcReduction="20000"/>
          </a:bodyPr>
          <a:lstStyle/>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Titolo da </a:t>
            </a:r>
            <a:r>
              <a:rPr lang="it-IT" i="1" dirty="0">
                <a:latin typeface="Times New Roman" panose="02020603050405020304" pitchFamily="18" charset="0"/>
                <a:cs typeface="Times New Roman" panose="02020603050405020304" pitchFamily="18" charset="0"/>
              </a:rPr>
              <a:t>Corona</a:t>
            </a:r>
            <a:r>
              <a:rPr lang="it-IT" dirty="0">
                <a:latin typeface="Times New Roman" panose="02020603050405020304" pitchFamily="18" charset="0"/>
                <a:cs typeface="Times New Roman" panose="02020603050405020304" pitchFamily="18" charset="0"/>
              </a:rPr>
              <a:t>, ultima poesia di </a:t>
            </a:r>
            <a:r>
              <a:rPr lang="it-IT" i="1" dirty="0" err="1">
                <a:latin typeface="Times New Roman" panose="02020603050405020304" pitchFamily="18" charset="0"/>
                <a:cs typeface="Times New Roman" panose="02020603050405020304" pitchFamily="18" charset="0"/>
              </a:rPr>
              <a:t>Der</a:t>
            </a:r>
            <a:r>
              <a:rPr lang="it-IT" i="1" dirty="0">
                <a:latin typeface="Times New Roman" panose="02020603050405020304" pitchFamily="18" charset="0"/>
                <a:cs typeface="Times New Roman" panose="02020603050405020304" pitchFamily="18" charset="0"/>
              </a:rPr>
              <a:t> Sand </a:t>
            </a:r>
            <a:r>
              <a:rPr lang="it-IT" i="1" dirty="0" err="1">
                <a:latin typeface="Times New Roman" panose="02020603050405020304" pitchFamily="18" charset="0"/>
                <a:cs typeface="Times New Roman" panose="02020603050405020304" pitchFamily="18" charset="0"/>
              </a:rPr>
              <a:t>aus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den</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Urnen</a:t>
            </a:r>
            <a:endParaRPr lang="it-IT" i="1" dirty="0">
              <a:latin typeface="Times New Roman" panose="02020603050405020304" pitchFamily="18" charset="0"/>
              <a:cs typeface="Times New Roman" panose="02020603050405020304" pitchFamily="18" charset="0"/>
            </a:endParaRPr>
          </a:p>
          <a:p>
            <a:r>
              <a:rPr lang="it-IT" i="1" dirty="0">
                <a:latin typeface="Times New Roman" panose="02020603050405020304" pitchFamily="18" charset="0"/>
                <a:cs typeface="Times New Roman" panose="02020603050405020304" pitchFamily="18" charset="0"/>
              </a:rPr>
              <a:t>Corona</a:t>
            </a:r>
            <a:r>
              <a:rPr lang="it-IT" dirty="0">
                <a:latin typeface="Times New Roman" panose="02020603050405020304" pitchFamily="18" charset="0"/>
                <a:cs typeface="Times New Roman" panose="02020603050405020304" pitchFamily="18" charset="0"/>
              </a:rPr>
              <a:t>: lirica d’amore, 1948, Parigi, l’amore dei contrari: oblio e memoria</a:t>
            </a:r>
          </a:p>
          <a:p>
            <a:r>
              <a:rPr lang="it-IT" dirty="0">
                <a:latin typeface="Times New Roman" panose="02020603050405020304" pitchFamily="18" charset="0"/>
                <a:cs typeface="Times New Roman" panose="02020603050405020304" pitchFamily="18" charset="0"/>
              </a:rPr>
              <a:t>Amore ed esistenza: difficile conciliazione degli opposti porta al perfezionamento dell’io e del tu</a:t>
            </a:r>
          </a:p>
          <a:p>
            <a:r>
              <a:rPr lang="it-IT" dirty="0">
                <a:latin typeface="Times New Roman" panose="02020603050405020304" pitchFamily="18" charset="0"/>
                <a:cs typeface="Times New Roman" panose="02020603050405020304" pitchFamily="18" charset="0"/>
              </a:rPr>
              <a:t>Alone simbolico dei corpi e delle relazioni, della lingua e del linguaggio</a:t>
            </a:r>
          </a:p>
          <a:p>
            <a:r>
              <a:rPr lang="it-IT" dirty="0" err="1">
                <a:latin typeface="Times New Roman" panose="02020603050405020304" pitchFamily="18" charset="0"/>
                <a:cs typeface="Times New Roman" panose="02020603050405020304" pitchFamily="18" charset="0"/>
              </a:rPr>
              <a:t>Mohn</a:t>
            </a:r>
            <a:r>
              <a:rPr lang="it-IT" dirty="0">
                <a:latin typeface="Times New Roman" panose="02020603050405020304" pitchFamily="18" charset="0"/>
                <a:cs typeface="Times New Roman" panose="02020603050405020304" pitchFamily="18" charset="0"/>
              </a:rPr>
              <a:t>: rosso fiore di campo, + oblio, quando è accoppiato con </a:t>
            </a:r>
            <a:r>
              <a:rPr lang="it-IT" dirty="0" err="1">
                <a:latin typeface="Times New Roman" panose="02020603050405020304" pitchFamily="18" charset="0"/>
                <a:cs typeface="Times New Roman" panose="02020603050405020304" pitchFamily="18" charset="0"/>
              </a:rPr>
              <a:t>Gedächtnis</a:t>
            </a:r>
            <a:r>
              <a:rPr lang="it-IT" dirty="0">
                <a:latin typeface="Times New Roman" panose="02020603050405020304" pitchFamily="18" charset="0"/>
                <a:cs typeface="Times New Roman" panose="02020603050405020304" pitchFamily="18" charset="0"/>
              </a:rPr>
              <a:t>, rimedio alla memoria storica</a:t>
            </a:r>
          </a:p>
          <a:p>
            <a:r>
              <a:rPr lang="it-IT" dirty="0" err="1">
                <a:latin typeface="Times New Roman" panose="02020603050405020304" pitchFamily="18" charset="0"/>
                <a:cs typeface="Times New Roman" panose="02020603050405020304" pitchFamily="18" charset="0"/>
              </a:rPr>
              <a:t>Mohn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Dichtung</a:t>
            </a:r>
            <a:r>
              <a:rPr lang="it-IT" dirty="0">
                <a:latin typeface="Times New Roman" panose="02020603050405020304" pitchFamily="18" charset="0"/>
                <a:cs typeface="Times New Roman" panose="02020603050405020304" pitchFamily="18" charset="0"/>
              </a:rPr>
              <a:t> e </a:t>
            </a:r>
            <a:r>
              <a:rPr lang="it-IT" dirty="0" err="1">
                <a:latin typeface="Times New Roman" panose="02020603050405020304" pitchFamily="18" charset="0"/>
                <a:cs typeface="Times New Roman" panose="02020603050405020304" pitchFamily="18" charset="0"/>
              </a:rPr>
              <a:t>Mohn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Vergessens</a:t>
            </a:r>
            <a:r>
              <a:rPr lang="it-IT" dirty="0">
                <a:latin typeface="Times New Roman" panose="02020603050405020304" pitchFamily="18" charset="0"/>
                <a:cs typeface="Times New Roman" panose="02020603050405020304" pitchFamily="18" charset="0"/>
              </a:rPr>
              <a:t>: papavero della letteratura e papavero della dimenticanza</a:t>
            </a:r>
          </a:p>
          <a:p>
            <a:r>
              <a:rPr lang="it-IT" dirty="0">
                <a:latin typeface="Times New Roman" panose="02020603050405020304" pitchFamily="18" charset="0"/>
                <a:cs typeface="Times New Roman" panose="02020603050405020304" pitchFamily="18" charset="0"/>
              </a:rPr>
              <a:t>Problemi: traduzione letterale, in italiano, perde la dimensione simbolica e acquisisce quella popolare dell’allegro rosolaccio dei campi (in tedesco il </a:t>
            </a:r>
            <a:r>
              <a:rPr lang="it-IT" dirty="0" err="1">
                <a:latin typeface="Times New Roman" panose="02020603050405020304" pitchFamily="18" charset="0"/>
                <a:cs typeface="Times New Roman" panose="02020603050405020304" pitchFamily="18" charset="0"/>
              </a:rPr>
              <a:t>papvero</a:t>
            </a:r>
            <a:r>
              <a:rPr lang="it-IT" dirty="0">
                <a:latin typeface="Times New Roman" panose="02020603050405020304" pitchFamily="18" charset="0"/>
                <a:cs typeface="Times New Roman" panose="02020603050405020304" pitchFamily="18" charset="0"/>
              </a:rPr>
              <a:t> è più propriamente </a:t>
            </a:r>
            <a:r>
              <a:rPr lang="it-IT" i="1" dirty="0" err="1">
                <a:latin typeface="Times New Roman" panose="02020603050405020304" pitchFamily="18" charset="0"/>
                <a:cs typeface="Times New Roman" panose="02020603050405020304" pitchFamily="18" charset="0"/>
              </a:rPr>
              <a:t>Klatschmohn</a:t>
            </a:r>
            <a:r>
              <a:rPr lang="it-IT"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086317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210</TotalTime>
  <Words>4113</Words>
  <Application>Microsoft Office PowerPoint</Application>
  <PresentationFormat>Widescreen</PresentationFormat>
  <Paragraphs>511</Paragraphs>
  <Slides>23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23</vt:i4>
      </vt:variant>
    </vt:vector>
  </HeadingPairs>
  <TitlesOfParts>
    <vt:vector size="28" baseType="lpstr">
      <vt:lpstr>Aptos</vt:lpstr>
      <vt:lpstr>Aptos Display</vt:lpstr>
      <vt:lpstr>Arial</vt:lpstr>
      <vt:lpstr>Times New Roman</vt:lpstr>
      <vt:lpstr>Tema di Office</vt:lpstr>
      <vt:lpstr>Dubbio (metodico)</vt:lpstr>
      <vt:lpstr>Ermeneutica del sospetto</vt:lpstr>
      <vt:lpstr>Post-dubbio metodico </vt:lpstr>
      <vt:lpstr>Presentazione standard di PowerPoint</vt:lpstr>
      <vt:lpstr>Breve bio</vt:lpstr>
      <vt:lpstr>1960: Poesie, Dichtung, Gedicht</vt:lpstr>
      <vt:lpstr>1948</vt:lpstr>
      <vt:lpstr>Surrealismo e gruppo 47</vt:lpstr>
      <vt:lpstr>Mohn und Gedächtnis, papavero e memoria</vt:lpstr>
      <vt:lpstr>Anni cinquanta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Brandmal</vt:lpstr>
      <vt:lpstr>Aus Herzen und Hirren</vt:lpstr>
      <vt:lpstr>Presentazione standard di PowerPoint</vt:lpstr>
      <vt:lpstr>Zähle die Mandeln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Dubbio (metodico)</dc:title>
  <dc:creator>Microsoft Office User</dc:creator>
  <cp:lastModifiedBy>comparini alberto</cp:lastModifiedBy>
  <cp:revision>38</cp:revision>
  <dcterms:created xsi:type="dcterms:W3CDTF">2025-03-03T18:52:22Z</dcterms:created>
  <dcterms:modified xsi:type="dcterms:W3CDTF">2025-03-05T10:10:59Z</dcterms:modified>
</cp:coreProperties>
</file>