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74" r:id="rId3"/>
    <p:sldId id="304" r:id="rId4"/>
    <p:sldId id="288" r:id="rId5"/>
    <p:sldId id="289" r:id="rId6"/>
    <p:sldId id="293" r:id="rId7"/>
    <p:sldId id="290" r:id="rId8"/>
    <p:sldId id="291" r:id="rId9"/>
    <p:sldId id="294" r:id="rId10"/>
    <p:sldId id="292" r:id="rId11"/>
    <p:sldId id="295" r:id="rId12"/>
    <p:sldId id="306" r:id="rId13"/>
    <p:sldId id="270" r:id="rId14"/>
    <p:sldId id="271" r:id="rId15"/>
    <p:sldId id="296" r:id="rId16"/>
    <p:sldId id="297" r:id="rId17"/>
    <p:sldId id="272" r:id="rId18"/>
    <p:sldId id="299" r:id="rId19"/>
    <p:sldId id="300" r:id="rId20"/>
    <p:sldId id="298" r:id="rId21"/>
    <p:sldId id="273" r:id="rId22"/>
    <p:sldId id="302" r:id="rId23"/>
    <p:sldId id="303"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892CFE6-1C04-446B-89AC-EF148167CB5F}" type="datetimeFigureOut">
              <a:rPr lang="it-IT" smtClean="0"/>
              <a:t>09/10/2022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2345381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892CFE6-1C04-446B-89AC-EF148167CB5F}" type="datetimeFigureOut">
              <a:rPr lang="it-IT" smtClean="0"/>
              <a:t>09/10/2022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416658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892CFE6-1C04-446B-89AC-EF148167CB5F}" type="datetimeFigureOut">
              <a:rPr lang="it-IT" smtClean="0"/>
              <a:t>09/10/2022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2289025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892CFE6-1C04-446B-89AC-EF148167CB5F}" type="datetimeFigureOut">
              <a:rPr lang="it-IT" smtClean="0"/>
              <a:t>09/10/2022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3033651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4892CFE6-1C04-446B-89AC-EF148167CB5F}" type="datetimeFigureOut">
              <a:rPr lang="it-IT" smtClean="0"/>
              <a:t>09/10/2022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327046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892CFE6-1C04-446B-89AC-EF148167CB5F}" type="datetimeFigureOut">
              <a:rPr lang="it-IT" smtClean="0"/>
              <a:t>09/10/2022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318861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892CFE6-1C04-446B-89AC-EF148167CB5F}" type="datetimeFigureOut">
              <a:rPr lang="it-IT" smtClean="0"/>
              <a:t>09/10/2022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1609366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4892CFE6-1C04-446B-89AC-EF148167CB5F}" type="datetimeFigureOut">
              <a:rPr lang="it-IT" smtClean="0"/>
              <a:t>09/10/2022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342968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892CFE6-1C04-446B-89AC-EF148167CB5F}" type="datetimeFigureOut">
              <a:rPr lang="it-IT" smtClean="0"/>
              <a:t>09/10/2022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3403701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4892CFE6-1C04-446B-89AC-EF148167CB5F}" type="datetimeFigureOut">
              <a:rPr lang="it-IT" smtClean="0"/>
              <a:t>09/10/2022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1387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4892CFE6-1C04-446B-89AC-EF148167CB5F}" type="datetimeFigureOut">
              <a:rPr lang="it-IT" smtClean="0"/>
              <a:t>09/10/2022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3CC264C-DCBE-40B0-8D99-02D2DCA18040}" type="slidenum">
              <a:rPr lang="it-IT" smtClean="0"/>
              <a:t>‹N›</a:t>
            </a:fld>
            <a:endParaRPr lang="it-IT"/>
          </a:p>
        </p:txBody>
      </p:sp>
    </p:spTree>
    <p:extLst>
      <p:ext uri="{BB962C8B-B14F-4D97-AF65-F5344CB8AC3E}">
        <p14:creationId xmlns:p14="http://schemas.microsoft.com/office/powerpoint/2010/main" val="674112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92CFE6-1C04-446B-89AC-EF148167CB5F}" type="datetimeFigureOut">
              <a:rPr lang="it-IT" smtClean="0"/>
              <a:t>09/10/2022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C264C-DCBE-40B0-8D99-02D2DCA18040}" type="slidenum">
              <a:rPr lang="it-IT" smtClean="0"/>
              <a:t>‹N›</a:t>
            </a:fld>
            <a:endParaRPr lang="it-IT"/>
          </a:p>
        </p:txBody>
      </p:sp>
    </p:spTree>
    <p:extLst>
      <p:ext uri="{BB962C8B-B14F-4D97-AF65-F5344CB8AC3E}">
        <p14:creationId xmlns:p14="http://schemas.microsoft.com/office/powerpoint/2010/main" val="3834445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56145" y="1939635"/>
            <a:ext cx="11046692" cy="1754326"/>
          </a:xfrm>
          <a:prstGeom prst="rect">
            <a:avLst/>
          </a:prstGeom>
          <a:noFill/>
        </p:spPr>
        <p:txBody>
          <a:bodyPr wrap="square" rtlCol="0">
            <a:spAutoFit/>
          </a:bodyPr>
          <a:lstStyle/>
          <a:p>
            <a:r>
              <a:rPr lang="it-IT" sz="4800" b="1" dirty="0">
                <a:solidFill>
                  <a:srgbClr val="002060"/>
                </a:solidFill>
              </a:rPr>
              <a:t>Introduzione</a:t>
            </a:r>
          </a:p>
          <a:p>
            <a:endParaRPr lang="it-IT" sz="6000" b="1" dirty="0">
              <a:solidFill>
                <a:srgbClr val="002060"/>
              </a:solidFill>
            </a:endParaRPr>
          </a:p>
        </p:txBody>
      </p:sp>
      <p:sp>
        <p:nvSpPr>
          <p:cNvPr id="3" name="CasellaDiTesto 2"/>
          <p:cNvSpPr txBox="1"/>
          <p:nvPr/>
        </p:nvSpPr>
        <p:spPr>
          <a:xfrm>
            <a:off x="1256145" y="4922980"/>
            <a:ext cx="7850909" cy="1138773"/>
          </a:xfrm>
          <a:prstGeom prst="rect">
            <a:avLst/>
          </a:prstGeom>
          <a:noFill/>
        </p:spPr>
        <p:txBody>
          <a:bodyPr wrap="square" rtlCol="0">
            <a:spAutoFit/>
          </a:bodyPr>
          <a:lstStyle/>
          <a:p>
            <a:r>
              <a:rPr lang="it-IT" sz="2400" dirty="0"/>
              <a:t>Corso di Sociologia Economia</a:t>
            </a:r>
          </a:p>
          <a:p>
            <a:endParaRPr lang="it-IT" sz="2400" dirty="0"/>
          </a:p>
          <a:p>
            <a:r>
              <a:rPr lang="it-IT" sz="2000" dirty="0">
                <a:solidFill>
                  <a:schemeClr val="tx2"/>
                </a:solidFill>
              </a:rPr>
              <a:t>MARCO FAMA, Università di Bergamo</a:t>
            </a:r>
          </a:p>
        </p:txBody>
      </p:sp>
    </p:spTree>
    <p:extLst>
      <p:ext uri="{BB962C8B-B14F-4D97-AF65-F5344CB8AC3E}">
        <p14:creationId xmlns:p14="http://schemas.microsoft.com/office/powerpoint/2010/main" val="464585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ilmondodiaura.altervista.org/MEDIOEVO/ECONOMIA/128266600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6807" y="1081231"/>
            <a:ext cx="7418243" cy="5474807"/>
          </a:xfrm>
          <a:prstGeom prst="rect">
            <a:avLst/>
          </a:prstGeom>
          <a:noFill/>
          <a:extLst>
            <a:ext uri="{909E8E84-426E-40DD-AFC4-6F175D3DCCD1}">
              <a14:hiddenFill xmlns:a14="http://schemas.microsoft.com/office/drawing/2010/main">
                <a:solidFill>
                  <a:srgbClr val="FFFFFF"/>
                </a:solidFill>
              </a14:hiddenFill>
            </a:ext>
          </a:extLst>
        </p:spPr>
      </p:pic>
      <p:sp>
        <p:nvSpPr>
          <p:cNvPr id="7" name="CasellaDiTesto 6"/>
          <p:cNvSpPr txBox="1"/>
          <p:nvPr/>
        </p:nvSpPr>
        <p:spPr>
          <a:xfrm>
            <a:off x="895926" y="350985"/>
            <a:ext cx="10427855" cy="523220"/>
          </a:xfrm>
          <a:prstGeom prst="rect">
            <a:avLst/>
          </a:prstGeom>
          <a:noFill/>
        </p:spPr>
        <p:txBody>
          <a:bodyPr wrap="square" rtlCol="0">
            <a:spAutoFit/>
          </a:bodyPr>
          <a:lstStyle/>
          <a:p>
            <a:r>
              <a:rPr lang="it-IT" sz="2800" dirty="0"/>
              <a:t>L’esempio della condanna dell’usura nella civiltà cristiana medioevale</a:t>
            </a:r>
          </a:p>
        </p:txBody>
      </p:sp>
    </p:spTree>
    <p:extLst>
      <p:ext uri="{BB962C8B-B14F-4D97-AF65-F5344CB8AC3E}">
        <p14:creationId xmlns:p14="http://schemas.microsoft.com/office/powerpoint/2010/main" val="3139676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99126" y="692728"/>
            <a:ext cx="9458037" cy="5632311"/>
          </a:xfrm>
          <a:prstGeom prst="rect">
            <a:avLst/>
          </a:prstGeom>
          <a:noFill/>
        </p:spPr>
        <p:txBody>
          <a:bodyPr wrap="square" rtlCol="0">
            <a:spAutoFit/>
          </a:bodyPr>
          <a:lstStyle/>
          <a:p>
            <a:pPr marL="285750" indent="-285750">
              <a:buFont typeface="Arial" panose="020B0604020202020204" pitchFamily="34" charset="0"/>
              <a:buChar char="•"/>
            </a:pPr>
            <a:r>
              <a:rPr lang="it-IT" sz="2400" dirty="0"/>
              <a:t>Non è possibile separare in maniera rigorosa la storia sociale e religiosa della civiltà cristiana medioevale da quella economica. Il concetto stesso di economia non veniva utilizzato, se non nell’accezione aristotelica di </a:t>
            </a:r>
            <a:r>
              <a:rPr lang="it-IT" sz="2400" b="1" dirty="0" err="1"/>
              <a:t>oiko-nomia</a:t>
            </a:r>
            <a:r>
              <a:rPr lang="it-IT" sz="2400" dirty="0"/>
              <a:t> («amministrazione del patrimonio domestico»).</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È solo con la progressiva affermazione del mercato, in quanto dispositivo basato sui principi dello scambio e dotato di regole di funzionamento proprie sulle quali si presume sia possibile effettuare delle previsioni, che l’economia si è «emancipata dalla società». </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È a seguito di tale processo che nasce </a:t>
            </a:r>
            <a:r>
              <a:rPr lang="it-IT" sz="2400" b="1" dirty="0"/>
              <a:t>l’economia politica </a:t>
            </a:r>
            <a:r>
              <a:rPr lang="it-IT" sz="2400" dirty="0"/>
              <a:t>come disciplina, cioè come insieme organico di discorsi inerenti alla produzione e all’allocazione (ottimale) delle risorse sorretto da un apparato metodologico sottoposto al vaglio di una specifica comunità scientifica.</a:t>
            </a:r>
          </a:p>
        </p:txBody>
      </p:sp>
    </p:spTree>
    <p:extLst>
      <p:ext uri="{BB962C8B-B14F-4D97-AF65-F5344CB8AC3E}">
        <p14:creationId xmlns:p14="http://schemas.microsoft.com/office/powerpoint/2010/main" val="494123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18020" y="2930235"/>
            <a:ext cx="11046692" cy="1754326"/>
          </a:xfrm>
          <a:prstGeom prst="rect">
            <a:avLst/>
          </a:prstGeom>
          <a:noFill/>
        </p:spPr>
        <p:txBody>
          <a:bodyPr wrap="square" rtlCol="0">
            <a:spAutoFit/>
          </a:bodyPr>
          <a:lstStyle/>
          <a:p>
            <a:r>
              <a:rPr lang="it-IT" sz="4800" b="1" dirty="0">
                <a:solidFill>
                  <a:srgbClr val="002060"/>
                </a:solidFill>
              </a:rPr>
              <a:t>I precursori della sociologia economica</a:t>
            </a:r>
          </a:p>
          <a:p>
            <a:endParaRPr lang="it-IT" sz="6000" b="1" dirty="0">
              <a:solidFill>
                <a:srgbClr val="002060"/>
              </a:solidFill>
            </a:endParaRPr>
          </a:p>
        </p:txBody>
      </p:sp>
    </p:spTree>
    <p:extLst>
      <p:ext uri="{BB962C8B-B14F-4D97-AF65-F5344CB8AC3E}">
        <p14:creationId xmlns:p14="http://schemas.microsoft.com/office/powerpoint/2010/main" val="2779326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88291" y="2687782"/>
            <a:ext cx="9725891" cy="3108543"/>
          </a:xfrm>
          <a:prstGeom prst="rect">
            <a:avLst/>
          </a:prstGeom>
          <a:noFill/>
        </p:spPr>
        <p:txBody>
          <a:bodyPr wrap="square" rtlCol="0">
            <a:spAutoFit/>
          </a:bodyPr>
          <a:lstStyle/>
          <a:p>
            <a:pPr marL="285750" indent="-285750">
              <a:buFont typeface="Arial" panose="020B0604020202020204" pitchFamily="34" charset="0"/>
              <a:buChar char="•"/>
            </a:pPr>
            <a:r>
              <a:rPr lang="it-IT" sz="2800" dirty="0"/>
              <a:t>Critica al mercantilismo ed esaltazione del diritto naturale</a:t>
            </a:r>
          </a:p>
          <a:p>
            <a:pPr marL="285750" indent="-285750">
              <a:buFont typeface="Arial" panose="020B0604020202020204" pitchFamily="34" charset="0"/>
              <a:buChar char="•"/>
            </a:pPr>
            <a:endParaRPr lang="it-IT" sz="2800" dirty="0"/>
          </a:p>
          <a:p>
            <a:pPr marL="285750" indent="-285750">
              <a:buFont typeface="Arial" panose="020B0604020202020204" pitchFamily="34" charset="0"/>
              <a:buChar char="•"/>
            </a:pPr>
            <a:endParaRPr lang="it-IT" sz="2800" dirty="0"/>
          </a:p>
          <a:p>
            <a:pPr marL="285750" indent="-285750">
              <a:buFont typeface="Arial" panose="020B0604020202020204" pitchFamily="34" charset="0"/>
              <a:buChar char="•"/>
            </a:pPr>
            <a:r>
              <a:rPr lang="it-IT" sz="2800" dirty="0"/>
              <a:t>Tutta la ricchezza trae origine dall’agricoltura (</a:t>
            </a:r>
            <a:r>
              <a:rPr lang="it-IT" sz="2800" i="1" dirty="0" err="1"/>
              <a:t>produit</a:t>
            </a:r>
            <a:r>
              <a:rPr lang="it-IT" sz="2800" i="1" dirty="0"/>
              <a:t> net</a:t>
            </a:r>
            <a:r>
              <a:rPr lang="it-IT" sz="2800" dirty="0"/>
              <a:t>)</a:t>
            </a:r>
          </a:p>
          <a:p>
            <a:pPr marL="285750" indent="-285750">
              <a:buFont typeface="Arial" panose="020B0604020202020204" pitchFamily="34" charset="0"/>
              <a:buChar char="•"/>
            </a:pPr>
            <a:endParaRPr lang="it-IT" sz="2800" dirty="0"/>
          </a:p>
          <a:p>
            <a:pPr marL="285750" indent="-285750">
              <a:buFont typeface="Arial" panose="020B0604020202020204" pitchFamily="34" charset="0"/>
              <a:buChar char="•"/>
            </a:pPr>
            <a:endParaRPr lang="it-IT" sz="2800" dirty="0"/>
          </a:p>
          <a:p>
            <a:pPr marL="285750" indent="-285750">
              <a:buFont typeface="Arial" panose="020B0604020202020204" pitchFamily="34" charset="0"/>
              <a:buChar char="•"/>
            </a:pPr>
            <a:r>
              <a:rPr lang="it-IT" sz="2800" dirty="0"/>
              <a:t>Classe produttiva VS classe improduttiva</a:t>
            </a:r>
          </a:p>
        </p:txBody>
      </p:sp>
      <p:sp>
        <p:nvSpPr>
          <p:cNvPr id="3" name="CasellaDiTesto 2"/>
          <p:cNvSpPr txBox="1"/>
          <p:nvPr/>
        </p:nvSpPr>
        <p:spPr>
          <a:xfrm>
            <a:off x="988291" y="443345"/>
            <a:ext cx="9107054" cy="1200329"/>
          </a:xfrm>
          <a:prstGeom prst="rect">
            <a:avLst/>
          </a:prstGeom>
          <a:noFill/>
        </p:spPr>
        <p:txBody>
          <a:bodyPr wrap="square" rtlCol="0">
            <a:spAutoFit/>
          </a:bodyPr>
          <a:lstStyle/>
          <a:p>
            <a:r>
              <a:rPr lang="it-IT" sz="2400" b="1" dirty="0">
                <a:solidFill>
                  <a:srgbClr val="002060"/>
                </a:solidFill>
              </a:rPr>
              <a:t>I FISIOCRATI </a:t>
            </a:r>
          </a:p>
          <a:p>
            <a:endParaRPr lang="it-IT" sz="2400" b="1" dirty="0"/>
          </a:p>
          <a:p>
            <a:r>
              <a:rPr lang="it-IT" sz="2400" b="1" dirty="0"/>
              <a:t>Quesnay (1694-1774); </a:t>
            </a:r>
            <a:r>
              <a:rPr lang="it-IT" sz="2400" b="1" dirty="0" err="1"/>
              <a:t>Turgot</a:t>
            </a:r>
            <a:r>
              <a:rPr lang="it-IT" sz="2400" b="1" dirty="0"/>
              <a:t> (1727-1781); </a:t>
            </a:r>
            <a:r>
              <a:rPr lang="it-IT" sz="2400" b="1" dirty="0" err="1"/>
              <a:t>du</a:t>
            </a:r>
            <a:r>
              <a:rPr lang="it-IT" sz="2400" b="1" dirty="0"/>
              <a:t> Pont (1793-1817</a:t>
            </a:r>
            <a:r>
              <a:rPr lang="it-IT" dirty="0"/>
              <a:t>)</a:t>
            </a:r>
          </a:p>
        </p:txBody>
      </p:sp>
    </p:spTree>
    <p:extLst>
      <p:ext uri="{BB962C8B-B14F-4D97-AF65-F5344CB8AC3E}">
        <p14:creationId xmlns:p14="http://schemas.microsoft.com/office/powerpoint/2010/main" val="2336247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13549" y="4801826"/>
            <a:ext cx="11508996" cy="2492990"/>
          </a:xfrm>
          <a:prstGeom prst="rect">
            <a:avLst/>
          </a:prstGeom>
          <a:noFill/>
        </p:spPr>
        <p:txBody>
          <a:bodyPr wrap="square" rtlCol="0">
            <a:spAutoFit/>
          </a:bodyPr>
          <a:lstStyle/>
          <a:p>
            <a:pPr algn="just"/>
            <a:r>
              <a:rPr lang="it-IT" sz="2400" dirty="0"/>
              <a:t>Adam Smith getta le basi per la nascita dell’economia moderna, quale «sistema di pensiero/sapere/discorso» che si interroga in maniera organica sui fattori che determinano il progresso e la prosperità economici e sul ruolo dell’intervento pubblico; sulla divisione sociale e sull’organizzazione del lavoro; sulle dinamiche che determinano i prezzi e che regolano la distribuzione del reddito tra salario, profitto e rendita.</a:t>
            </a:r>
          </a:p>
          <a:p>
            <a:endParaRPr lang="it-IT" dirty="0"/>
          </a:p>
          <a:p>
            <a:endParaRPr lang="it-IT" dirty="0"/>
          </a:p>
        </p:txBody>
      </p:sp>
      <p:pic>
        <p:nvPicPr>
          <p:cNvPr id="2050" name="Picture 2" descr="Image result for adam smi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9371" y="120074"/>
            <a:ext cx="6002956" cy="4398746"/>
          </a:xfrm>
          <a:prstGeom prst="rect">
            <a:avLst/>
          </a:prstGeom>
          <a:noFill/>
          <a:extLst>
            <a:ext uri="{909E8E84-426E-40DD-AFC4-6F175D3DCCD1}">
              <a14:hiddenFill xmlns:a14="http://schemas.microsoft.com/office/drawing/2010/main">
                <a:solidFill>
                  <a:srgbClr val="FFFFFF"/>
                </a:solidFill>
              </a14:hiddenFill>
            </a:ext>
          </a:extLst>
        </p:spPr>
      </p:pic>
      <p:sp>
        <p:nvSpPr>
          <p:cNvPr id="5" name="Rettangolo 4"/>
          <p:cNvSpPr/>
          <p:nvPr/>
        </p:nvSpPr>
        <p:spPr>
          <a:xfrm>
            <a:off x="8922327" y="4106325"/>
            <a:ext cx="1486304" cy="369332"/>
          </a:xfrm>
          <a:prstGeom prst="rect">
            <a:avLst/>
          </a:prstGeom>
        </p:spPr>
        <p:txBody>
          <a:bodyPr wrap="none">
            <a:spAutoFit/>
          </a:bodyPr>
          <a:lstStyle/>
          <a:p>
            <a:r>
              <a:rPr lang="it-IT" b="1" dirty="0">
                <a:solidFill>
                  <a:srgbClr val="002060"/>
                </a:solidFill>
              </a:rPr>
              <a:t>(1723 – 1790)</a:t>
            </a:r>
          </a:p>
        </p:txBody>
      </p:sp>
    </p:spTree>
    <p:extLst>
      <p:ext uri="{BB962C8B-B14F-4D97-AF65-F5344CB8AC3E}">
        <p14:creationId xmlns:p14="http://schemas.microsoft.com/office/powerpoint/2010/main" val="1840088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94963" y="2031729"/>
            <a:ext cx="11018981" cy="5816977"/>
          </a:xfrm>
          <a:prstGeom prst="rect">
            <a:avLst/>
          </a:prstGeom>
          <a:noFill/>
        </p:spPr>
        <p:txBody>
          <a:bodyPr wrap="square" rtlCol="0">
            <a:spAutoFit/>
          </a:bodyPr>
          <a:lstStyle/>
          <a:p>
            <a:pPr marL="285750" indent="-285750">
              <a:buFont typeface="Arial" panose="020B0604020202020204" pitchFamily="34" charset="0"/>
              <a:buChar char="•"/>
            </a:pPr>
            <a:r>
              <a:rPr lang="it-IT" sz="2000" dirty="0"/>
              <a:t>Adam Smith nasce, si forma e lavora in Scozia. Tra i sui scritti meritano una menzione particolare </a:t>
            </a:r>
            <a:r>
              <a:rPr lang="it-IT" sz="2000" i="1" dirty="0"/>
              <a:t>La teoria dei sentimenti morali</a:t>
            </a:r>
            <a:r>
              <a:rPr lang="it-IT" sz="2000" dirty="0"/>
              <a:t> (1759) e </a:t>
            </a:r>
            <a:r>
              <a:rPr lang="it-IT" sz="2000" i="1" dirty="0"/>
              <a:t>La ricchezza delle nazioni </a:t>
            </a:r>
            <a:r>
              <a:rPr lang="it-IT" sz="2000" dirty="0"/>
              <a:t>(1776).</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A dispetto delle visioni più stereotipate, che lo dipingono come uno strenuo sostenitore del </a:t>
            </a:r>
            <a:r>
              <a:rPr lang="it-IT" sz="2000" i="1" dirty="0"/>
              <a:t>laissez-faire</a:t>
            </a:r>
            <a:r>
              <a:rPr lang="it-IT" sz="2000" dirty="0"/>
              <a:t> (espressione che, invero, egli non ha mai utilizzato) e come un tessitore di lodi nei confronti dell’«egoismo», Smith attribuisce una grande importanza alla dimensione etica e sociale dell’agire economico.</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Per Smith l’azione sociale è influenzata dai valori e dalle norme che prevalgono storicamente in una data società. Le istituzioni sono una creazione degli uomini, ma, a loro volta, ne influenzano il comportamento.</a:t>
            </a:r>
          </a:p>
          <a:p>
            <a:pPr marL="285750" indent="-285750">
              <a:buFont typeface="Arial" panose="020B0604020202020204" pitchFamily="34" charset="0"/>
              <a:buChar char="•"/>
            </a:pPr>
            <a:endParaRPr lang="it-IT" sz="2000" dirty="0"/>
          </a:p>
          <a:p>
            <a:pPr marL="285750" indent="-285750">
              <a:buFont typeface="Arial" panose="020B0604020202020204" pitchFamily="34" charset="0"/>
              <a:buChar char="•"/>
            </a:pPr>
            <a:r>
              <a:rPr lang="it-IT" sz="2000" dirty="0"/>
              <a:t>Egli guarda con molto ottimismo all’espansione della «società commerciale» e alla capacità del mercato di creare ricchezza. Tuttavia, egli ritiene che il mercato possa funzionare solo in presenza di un quadro istituzionale appropriato.  </a:t>
            </a:r>
          </a:p>
          <a:p>
            <a:endParaRPr lang="it-IT" dirty="0"/>
          </a:p>
          <a:p>
            <a:endParaRPr lang="it-IT" dirty="0"/>
          </a:p>
          <a:p>
            <a:endParaRPr lang="it-IT" dirty="0"/>
          </a:p>
          <a:p>
            <a:endParaRPr lang="it-IT" dirty="0"/>
          </a:p>
        </p:txBody>
      </p:sp>
      <p:sp>
        <p:nvSpPr>
          <p:cNvPr id="3" name="Rettangolo 2"/>
          <p:cNvSpPr/>
          <p:nvPr/>
        </p:nvSpPr>
        <p:spPr>
          <a:xfrm>
            <a:off x="1161701" y="183890"/>
            <a:ext cx="2845074" cy="369332"/>
          </a:xfrm>
          <a:prstGeom prst="rect">
            <a:avLst/>
          </a:prstGeom>
        </p:spPr>
        <p:txBody>
          <a:bodyPr wrap="none">
            <a:spAutoFit/>
          </a:bodyPr>
          <a:lstStyle/>
          <a:p>
            <a:r>
              <a:rPr lang="it-IT" b="1" dirty="0">
                <a:solidFill>
                  <a:srgbClr val="002060"/>
                </a:solidFill>
              </a:rPr>
              <a:t>ADAM SMITH (1723 – 1790)</a:t>
            </a:r>
          </a:p>
        </p:txBody>
      </p:sp>
      <p:pic>
        <p:nvPicPr>
          <p:cNvPr id="4" name="Picture 2" descr="Image result for adam smit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90544" y="-18472"/>
            <a:ext cx="2401455" cy="1759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3431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136073" y="1524000"/>
            <a:ext cx="9762836" cy="4801314"/>
          </a:xfrm>
          <a:prstGeom prst="rect">
            <a:avLst/>
          </a:prstGeom>
          <a:noFill/>
        </p:spPr>
        <p:txBody>
          <a:bodyPr wrap="square" rtlCol="0">
            <a:spAutoFit/>
          </a:bodyPr>
          <a:lstStyle/>
          <a:p>
            <a:pPr marL="285750" indent="-285750">
              <a:buFont typeface="Arial" panose="020B0604020202020204" pitchFamily="34" charset="0"/>
              <a:buChar char="•"/>
            </a:pPr>
            <a:r>
              <a:rPr lang="it-IT" dirty="0"/>
              <a:t>Differenza tra «statica economica» e «dinamica dell’economia»</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Prezzo naturale VS prezzo di mercato</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La distribuzione del reddito: salari, profitti, rendite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Tendenza al calo del saggio di profitto</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Critica ai monopoli, al protezionismo e al mercantilismo</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Esaltazione dei mercati concorrenziali e dell’intraprendenza (</a:t>
            </a:r>
            <a:r>
              <a:rPr lang="it-IT" i="1" dirty="0" err="1"/>
              <a:t>industry</a:t>
            </a:r>
            <a:r>
              <a:rPr lang="it-IT" dirty="0"/>
              <a:t>)</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Bassi profitti e alti salari come condizioni dello sviluppo e dell’aumento della produttività</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Il ruolo dello Stato</a:t>
            </a:r>
          </a:p>
          <a:p>
            <a:endParaRPr lang="it-IT" dirty="0"/>
          </a:p>
          <a:p>
            <a:endParaRPr lang="it-IT" dirty="0"/>
          </a:p>
        </p:txBody>
      </p:sp>
      <p:sp>
        <p:nvSpPr>
          <p:cNvPr id="3" name="Rettangolo 2"/>
          <p:cNvSpPr/>
          <p:nvPr/>
        </p:nvSpPr>
        <p:spPr>
          <a:xfrm>
            <a:off x="1200728" y="621207"/>
            <a:ext cx="2845074" cy="369332"/>
          </a:xfrm>
          <a:prstGeom prst="rect">
            <a:avLst/>
          </a:prstGeom>
        </p:spPr>
        <p:txBody>
          <a:bodyPr wrap="none">
            <a:spAutoFit/>
          </a:bodyPr>
          <a:lstStyle/>
          <a:p>
            <a:r>
              <a:rPr lang="it-IT" b="1" dirty="0">
                <a:solidFill>
                  <a:srgbClr val="002060"/>
                </a:solidFill>
              </a:rPr>
              <a:t>ADAM SMITH (1723 – 1790)</a:t>
            </a:r>
          </a:p>
        </p:txBody>
      </p:sp>
      <p:pic>
        <p:nvPicPr>
          <p:cNvPr id="4" name="Picture 2" descr="Image result for adam smit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90544" y="-18472"/>
            <a:ext cx="2401455" cy="1759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9776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914401" y="1126837"/>
            <a:ext cx="6718434" cy="4801314"/>
          </a:xfrm>
          <a:prstGeom prst="rect">
            <a:avLst/>
          </a:prstGeom>
          <a:noFill/>
        </p:spPr>
        <p:txBody>
          <a:bodyPr wrap="square" rtlCol="0">
            <a:spAutoFit/>
          </a:bodyPr>
          <a:lstStyle/>
          <a:p>
            <a:endParaRPr lang="it-IT" dirty="0"/>
          </a:p>
          <a:p>
            <a:r>
              <a:rPr lang="en-GB" i="1" dirty="0"/>
              <a:t>“It is not from the benevolence of the butcher, the brewer, or the baker that we expect our dinner, but from their regard to their own self-interest. We address ourselves not to their humanity but to </a:t>
            </a:r>
            <a:r>
              <a:rPr lang="en-GB" b="1" i="1" dirty="0"/>
              <a:t>their self-love</a:t>
            </a:r>
            <a:r>
              <a:rPr lang="en-GB" i="1" dirty="0"/>
              <a:t>, and never talk to them of our own necessities, but of their advantages</a:t>
            </a:r>
            <a:r>
              <a:rPr lang="en-GB" dirty="0"/>
              <a:t>”</a:t>
            </a:r>
            <a:endParaRPr lang="it-IT" dirty="0"/>
          </a:p>
          <a:p>
            <a:endParaRPr lang="it-IT" dirty="0"/>
          </a:p>
          <a:p>
            <a:endParaRPr lang="it-IT" dirty="0"/>
          </a:p>
          <a:p>
            <a:r>
              <a:rPr lang="it-IT" dirty="0"/>
              <a:t>«Non è certo dalla benevolenza del macellaio, del birraio o del fornaio che ci aspettiamo il nostro pranzo, ma dal fatto che essi hanno cura del proprio interesse. Noi non ci rivolgiamo alla loro umanità, ma al loro </a:t>
            </a:r>
            <a:r>
              <a:rPr lang="it-IT" b="1" dirty="0"/>
              <a:t>egoismo</a:t>
            </a:r>
            <a:r>
              <a:rPr lang="it-IT" dirty="0"/>
              <a:t>, e con loro non parliamo mai delle nostre necessità, ma dei loro vantaggi»  </a:t>
            </a:r>
          </a:p>
          <a:p>
            <a:endParaRPr lang="it-IT" dirty="0"/>
          </a:p>
          <a:p>
            <a:r>
              <a:rPr lang="it-IT" dirty="0"/>
              <a:t>A. Smith, </a:t>
            </a:r>
            <a:r>
              <a:rPr lang="it-IT" i="1" dirty="0"/>
              <a:t>La ricchezza delle nazioni</a:t>
            </a:r>
          </a:p>
          <a:p>
            <a:endParaRPr lang="it-IT" i="1" dirty="0"/>
          </a:p>
          <a:p>
            <a:endParaRPr lang="it-IT" dirty="0"/>
          </a:p>
        </p:txBody>
      </p:sp>
      <p:sp>
        <p:nvSpPr>
          <p:cNvPr id="3" name="CasellaDiTesto 2"/>
          <p:cNvSpPr txBox="1"/>
          <p:nvPr/>
        </p:nvSpPr>
        <p:spPr>
          <a:xfrm>
            <a:off x="1089891" y="452582"/>
            <a:ext cx="3131127" cy="369332"/>
          </a:xfrm>
          <a:prstGeom prst="rect">
            <a:avLst/>
          </a:prstGeom>
          <a:noFill/>
        </p:spPr>
        <p:txBody>
          <a:bodyPr wrap="square" rtlCol="0">
            <a:spAutoFit/>
          </a:bodyPr>
          <a:lstStyle/>
          <a:p>
            <a:r>
              <a:rPr lang="it-IT" b="1" dirty="0">
                <a:solidFill>
                  <a:srgbClr val="002060"/>
                </a:solidFill>
              </a:rPr>
              <a:t>LA MANO INVISIBILE</a:t>
            </a:r>
          </a:p>
        </p:txBody>
      </p:sp>
      <p:pic>
        <p:nvPicPr>
          <p:cNvPr id="3074" name="Picture 2" descr="Image result for la mano invisibi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2635" y="966294"/>
            <a:ext cx="38100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0786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01115" y="2171682"/>
            <a:ext cx="9214585" cy="3693319"/>
          </a:xfrm>
          <a:prstGeom prst="rect">
            <a:avLst/>
          </a:prstGeom>
        </p:spPr>
        <p:txBody>
          <a:bodyPr wrap="square">
            <a:spAutoFit/>
          </a:bodyPr>
          <a:lstStyle/>
          <a:p>
            <a:r>
              <a:rPr lang="it-IT" dirty="0">
                <a:ea typeface="MS Mincho"/>
              </a:rPr>
              <a:t>Né</a:t>
            </a:r>
            <a:r>
              <a:rPr lang="it-IT" i="1" dirty="0">
                <a:ea typeface="MS Mincho"/>
              </a:rPr>
              <a:t> self-</a:t>
            </a:r>
            <a:r>
              <a:rPr lang="it-IT" i="1" dirty="0" err="1">
                <a:ea typeface="MS Mincho"/>
              </a:rPr>
              <a:t>interest</a:t>
            </a:r>
            <a:r>
              <a:rPr lang="it-IT" dirty="0">
                <a:ea typeface="MS Mincho"/>
              </a:rPr>
              <a:t>, né </a:t>
            </a:r>
            <a:r>
              <a:rPr lang="it-IT" i="1" dirty="0">
                <a:ea typeface="MS Mincho"/>
              </a:rPr>
              <a:t>self-love</a:t>
            </a:r>
            <a:r>
              <a:rPr lang="it-IT" dirty="0">
                <a:ea typeface="MS Mincho"/>
              </a:rPr>
              <a:t> significano </a:t>
            </a:r>
            <a:r>
              <a:rPr lang="it-IT" i="1" dirty="0" err="1">
                <a:ea typeface="MS Mincho"/>
              </a:rPr>
              <a:t>selfishness</a:t>
            </a:r>
            <a:r>
              <a:rPr lang="it-IT" dirty="0">
                <a:ea typeface="MS Mincho"/>
              </a:rPr>
              <a:t>. Adam Smith si riferisce a due virtù la cui comprensione è possibile solo rifacendosi alle influenze esercitate sulla riflessione etica smithiana dagli Stoici e dal cristianesimo (influenzato in parte da una visione calvinista): nella ricerca della beatitudine la virtù cardinale che sorregge l’uomo è la </a:t>
            </a:r>
            <a:r>
              <a:rPr lang="it-IT" i="1" dirty="0">
                <a:ea typeface="MS Mincho"/>
              </a:rPr>
              <a:t>temperanza</a:t>
            </a:r>
            <a:r>
              <a:rPr lang="it-IT" dirty="0">
                <a:ea typeface="MS Mincho"/>
              </a:rPr>
              <a:t> (</a:t>
            </a:r>
            <a:r>
              <a:rPr lang="it-IT" i="1" dirty="0">
                <a:ea typeface="MS Mincho"/>
              </a:rPr>
              <a:t>self-</a:t>
            </a:r>
            <a:r>
              <a:rPr lang="it-IT" i="1" dirty="0" err="1">
                <a:ea typeface="MS Mincho"/>
              </a:rPr>
              <a:t>interest</a:t>
            </a:r>
            <a:r>
              <a:rPr lang="it-IT" dirty="0">
                <a:ea typeface="MS Mincho"/>
              </a:rPr>
              <a:t>),  laddove il </a:t>
            </a:r>
            <a:r>
              <a:rPr lang="it-IT" i="1" dirty="0">
                <a:ea typeface="MS Mincho"/>
              </a:rPr>
              <a:t>self-love </a:t>
            </a:r>
            <a:r>
              <a:rPr lang="it-IT" dirty="0">
                <a:ea typeface="MS Mincho"/>
              </a:rPr>
              <a:t>è espressione di una virtù superiore come la cura di sé. </a:t>
            </a:r>
          </a:p>
          <a:p>
            <a:endParaRPr lang="it-IT" dirty="0"/>
          </a:p>
          <a:p>
            <a:endParaRPr lang="it-IT" dirty="0"/>
          </a:p>
          <a:p>
            <a:r>
              <a:rPr lang="it-IT" dirty="0"/>
              <a:t>«Niente ci è più gradito dell’osservare in altri uomini una corrispondenza di affetti con tutte le emozioni del nostro cuore, niente ci turba più della manifestazione del contrario. Quelli che vogliono dedurre tutti i nostri sentimenti dall’egoismo più raffinato si trovano in difficoltà a spiegare, secondo i loro principi, sia questo piacere sia questa pena». </a:t>
            </a:r>
          </a:p>
          <a:p>
            <a:endParaRPr lang="it-IT" dirty="0"/>
          </a:p>
          <a:p>
            <a:r>
              <a:rPr lang="it-IT" dirty="0"/>
              <a:t>A. Smith, </a:t>
            </a:r>
            <a:r>
              <a:rPr lang="it-IT" i="1" dirty="0"/>
              <a:t>Teoria dei sentimenti morali </a:t>
            </a:r>
          </a:p>
        </p:txBody>
      </p:sp>
      <p:pic>
        <p:nvPicPr>
          <p:cNvPr id="3" name="Picture 2" descr="Image result for adam smit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90544" y="-18472"/>
            <a:ext cx="2401455" cy="17596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9211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849743" y="1435674"/>
            <a:ext cx="9224212" cy="5293757"/>
          </a:xfrm>
          <a:prstGeom prst="rect">
            <a:avLst/>
          </a:prstGeom>
        </p:spPr>
        <p:txBody>
          <a:bodyPr wrap="square">
            <a:spAutoFit/>
          </a:bodyPr>
          <a:lstStyle/>
          <a:p>
            <a:r>
              <a:rPr lang="it-IT" sz="2000" i="1" dirty="0">
                <a:ea typeface="Times New Roman" panose="02020603050405020304" pitchFamily="18" charset="0"/>
              </a:rPr>
              <a:t>«Un uomo che spende tutta la sua vita compiendo poche semplici operazioni, i cui effetti oltretutto sono forse sempre gli stessi o quasi, non ha alcuna occasione di applicare la sua intelligenza  o di esercitare la sua inventiva a scoprire nuovi espedienti per superare difficoltà che non incontra mai. Costui perde quindi naturalmente l’abitudine a questa applicazione, e in genere diviene tanto stupido quanto può esserlo una creatura umana. Il torpore della mente lo rende non solo incapace di prendere gusto o parte a una qualsiasi conversazione razionale, ma anche di concepire un  qualsiasi sentimento generoso, nobile o tenero e quindi di formarsi un giudizio corretto persino sui molti dei comuni doveri della vita privata. </a:t>
            </a:r>
            <a:r>
              <a:rPr lang="it-IT" sz="2000" i="1" dirty="0"/>
              <a:t>[...]  La sua destrezza nel suo mestiere specifico sembra in questo modo [attraverso la divisione del lavoro] acquisita a spese delle sue qualità intellettuali, sociali e militari. Ma in ogni società progredita e incivilita, questa è la condizione in cui i poveri che lavorano, cioè la gran massa della popolazione, devono necessariamente cadere a meno che il governo non si prenda cura di impedirlo»</a:t>
            </a:r>
          </a:p>
          <a:p>
            <a:endParaRPr lang="it-IT" sz="2000" i="1" dirty="0"/>
          </a:p>
          <a:p>
            <a:r>
              <a:rPr lang="it-IT" sz="2000" dirty="0"/>
              <a:t>A. Smith</a:t>
            </a:r>
            <a:r>
              <a:rPr lang="it-IT" sz="2000" i="1" dirty="0"/>
              <a:t>, La ricchezza delle nazioni, pp.637- 638).</a:t>
            </a:r>
            <a:endParaRPr lang="it-IT" sz="2000" dirty="0"/>
          </a:p>
          <a:p>
            <a:endParaRPr lang="it-IT" dirty="0"/>
          </a:p>
        </p:txBody>
      </p:sp>
      <p:pic>
        <p:nvPicPr>
          <p:cNvPr id="3" name="Picture 2" descr="Image result for adam smith"/>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90544" y="-18472"/>
            <a:ext cx="2401455" cy="1759698"/>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p:cNvSpPr txBox="1"/>
          <p:nvPr/>
        </p:nvSpPr>
        <p:spPr>
          <a:xfrm>
            <a:off x="822035" y="443345"/>
            <a:ext cx="8358910" cy="707886"/>
          </a:xfrm>
          <a:prstGeom prst="rect">
            <a:avLst/>
          </a:prstGeom>
          <a:noFill/>
        </p:spPr>
        <p:txBody>
          <a:bodyPr wrap="square" rtlCol="0">
            <a:spAutoFit/>
          </a:bodyPr>
          <a:lstStyle/>
          <a:p>
            <a:r>
              <a:rPr lang="it-IT" sz="2000" dirty="0">
                <a:solidFill>
                  <a:schemeClr val="tx2"/>
                </a:solidFill>
              </a:rPr>
              <a:t>L’importanza dello Sato nel contrastare, attraverso l’istruzione, il decadimento delle qualità intellettuali causato dalla divisione del lavoro</a:t>
            </a:r>
          </a:p>
        </p:txBody>
      </p:sp>
    </p:spTree>
    <p:extLst>
      <p:ext uri="{BB962C8B-B14F-4D97-AF65-F5344CB8AC3E}">
        <p14:creationId xmlns:p14="http://schemas.microsoft.com/office/powerpoint/2010/main" val="1056680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isultati immagini per drook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357" y="996227"/>
            <a:ext cx="3524250" cy="5076826"/>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p:cNvSpPr txBox="1"/>
          <p:nvPr/>
        </p:nvSpPr>
        <p:spPr>
          <a:xfrm>
            <a:off x="5403273" y="2657477"/>
            <a:ext cx="5966691" cy="1754326"/>
          </a:xfrm>
          <a:prstGeom prst="rect">
            <a:avLst/>
          </a:prstGeom>
          <a:noFill/>
        </p:spPr>
        <p:txBody>
          <a:bodyPr wrap="square" rtlCol="0">
            <a:spAutoFit/>
          </a:bodyPr>
          <a:lstStyle/>
          <a:p>
            <a:r>
              <a:rPr lang="it-IT" dirty="0"/>
              <a:t>«Uno studio della storia del pensiero è premessa necessaria all'emancipazione della mente; non so che cosa renderebbe più conservatore un uomo, se il non conoscere null'altro che il presente, oppure null'altro che il passato».</a:t>
            </a:r>
          </a:p>
          <a:p>
            <a:endParaRPr lang="it-IT" dirty="0"/>
          </a:p>
          <a:p>
            <a:pPr algn="r"/>
            <a:r>
              <a:rPr lang="it-IT" dirty="0"/>
              <a:t>J. M. KEYNES</a:t>
            </a:r>
          </a:p>
        </p:txBody>
      </p:sp>
    </p:spTree>
    <p:extLst>
      <p:ext uri="{BB962C8B-B14F-4D97-AF65-F5344CB8AC3E}">
        <p14:creationId xmlns:p14="http://schemas.microsoft.com/office/powerpoint/2010/main" val="12212844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228825" y="1045982"/>
            <a:ext cx="9840228" cy="3970318"/>
          </a:xfrm>
          <a:prstGeom prst="rect">
            <a:avLst/>
          </a:prstGeom>
        </p:spPr>
        <p:txBody>
          <a:bodyPr wrap="square">
            <a:spAutoFit/>
          </a:bodyPr>
          <a:lstStyle/>
          <a:p>
            <a:pPr marL="285750" indent="-285750">
              <a:buFont typeface="Arial" panose="020B0604020202020204" pitchFamily="34" charset="0"/>
              <a:buChar char="•"/>
            </a:pPr>
            <a:r>
              <a:rPr lang="it-IT" dirty="0"/>
              <a:t>Smith era fortemente critico nei confronti dei mercantilisti, era un sostenitore del libero mercato e della concorrenza e giudicava tendenzialmente con sospetto l’intervento dello Stato negli affari economici. Ma non era affatto un dogmatico. </a:t>
            </a:r>
            <a:r>
              <a:rPr lang="it-IT" b="1" dirty="0"/>
              <a:t>Quella della mano invisibile per lui non era altro che una metafora, </a:t>
            </a:r>
            <a:r>
              <a:rPr lang="it-IT" dirty="0"/>
              <a:t>non una legge fisica o morale da cui dedurre delle norme comportamentali, né un precetto su cui fondare una teoria della giustizia e dell’agire sociale.  </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a:p>
            <a:endParaRPr lang="it-IT" dirty="0"/>
          </a:p>
          <a:p>
            <a:pPr marL="285750" indent="-285750">
              <a:buFont typeface="Arial" panose="020B0604020202020204" pitchFamily="34" charset="0"/>
              <a:buChar char="•"/>
            </a:pPr>
            <a:r>
              <a:rPr lang="it-IT" dirty="0"/>
              <a:t>L'idea di un'armonia divina fra il vantaggio privato e il bene pubblico era già presente nelle riflessioni dei contrattualisti e verrà ulteriormente sviluppata nel solco della tradizione filosofica dell’utilitarismo-individualismo. Sono stati gli economisti, tuttavia, a dare a questa idea una sorta di legittimazione scientifica. Alla dottrina filosofica che il governo non ha alcun diritto di interferire, ed al miracolo divino che esso non ha alcun bisogno di interferire, viene aggiunta una dimostrazione scientifica che la sua interferenza è inefficace. </a:t>
            </a:r>
            <a:r>
              <a:rPr lang="it-IT" b="1" dirty="0"/>
              <a:t>Il </a:t>
            </a:r>
            <a:r>
              <a:rPr lang="it-IT" b="1" i="1" dirty="0"/>
              <a:t>laissez-faire</a:t>
            </a:r>
            <a:r>
              <a:rPr lang="it-IT" b="1" dirty="0"/>
              <a:t> è stato trasformato in un dogma.</a:t>
            </a:r>
          </a:p>
        </p:txBody>
      </p:sp>
    </p:spTree>
    <p:extLst>
      <p:ext uri="{BB962C8B-B14F-4D97-AF65-F5344CB8AC3E}">
        <p14:creationId xmlns:p14="http://schemas.microsoft.com/office/powerpoint/2010/main" val="1173908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1209962" y="1304212"/>
            <a:ext cx="9587345" cy="5355312"/>
          </a:xfrm>
          <a:prstGeom prst="rect">
            <a:avLst/>
          </a:prstGeom>
        </p:spPr>
        <p:txBody>
          <a:bodyPr wrap="square">
            <a:spAutoFit/>
          </a:bodyPr>
          <a:lstStyle/>
          <a:p>
            <a:r>
              <a:rPr lang="it-IT" dirty="0"/>
              <a:t>«Liberiamoci dai principii metafisici o generali sui quali, in varie occasioni, si è basato il laissez-faire. Non è vero che gli individui posseggano una «libertà naturale» nelle loro attività economiche. Non vi è alcun patto che conferisca diritti perpetui a coloro che posseggono o a coloro che acquistano. Il mondo non è governato dall'alto in modo che gli interessi privati e sociali coincidano sempre. Esso non è condotto quaggiù in modo che in pratica essi coincidano. </a:t>
            </a:r>
            <a:r>
              <a:rPr lang="it-IT" b="1" dirty="0"/>
              <a:t>Non è una deduzione corretta dai principii di economia che l'interesse egoistico illuminato operi sempre nell'interesse pubblico. Né è vero che l'interesse egoistico sia generalmente illuminato;</a:t>
            </a:r>
            <a:r>
              <a:rPr lang="it-IT" dirty="0"/>
              <a:t> più spesso individui che agiscono separatamente per promuovere i propri fini sono troppo ignoranti o troppo deboli persino per raggiungere questi. L'esperienza non mostra che gli individui, quando costituiscono un'unità sociale, siano sempre di vista meno acuta di quando agiscono separatamente».</a:t>
            </a:r>
          </a:p>
          <a:p>
            <a:endParaRPr lang="it-IT" dirty="0"/>
          </a:p>
          <a:p>
            <a:endParaRPr lang="it-IT" dirty="0"/>
          </a:p>
          <a:p>
            <a:endParaRPr lang="it-IT" dirty="0"/>
          </a:p>
          <a:p>
            <a:endParaRPr lang="it-IT" dirty="0"/>
          </a:p>
          <a:p>
            <a:endParaRPr lang="it-IT" dirty="0"/>
          </a:p>
          <a:p>
            <a:endParaRPr lang="it-IT" dirty="0"/>
          </a:p>
          <a:p>
            <a:endParaRPr lang="it-IT" dirty="0"/>
          </a:p>
          <a:p>
            <a:endParaRPr lang="it-IT" dirty="0"/>
          </a:p>
          <a:p>
            <a:r>
              <a:rPr lang="it-IT" dirty="0"/>
              <a:t>J. M. Keynes, </a:t>
            </a:r>
            <a:r>
              <a:rPr lang="it-IT" i="1" dirty="0"/>
              <a:t>La fine del laissez-faire</a:t>
            </a:r>
          </a:p>
        </p:txBody>
      </p:sp>
      <p:sp>
        <p:nvSpPr>
          <p:cNvPr id="4" name="CasellaDiTesto 3"/>
          <p:cNvSpPr txBox="1"/>
          <p:nvPr/>
        </p:nvSpPr>
        <p:spPr>
          <a:xfrm>
            <a:off x="1209962" y="692727"/>
            <a:ext cx="6206836" cy="523220"/>
          </a:xfrm>
          <a:prstGeom prst="rect">
            <a:avLst/>
          </a:prstGeom>
          <a:noFill/>
        </p:spPr>
        <p:txBody>
          <a:bodyPr wrap="square" rtlCol="0">
            <a:spAutoFit/>
          </a:bodyPr>
          <a:lstStyle/>
          <a:p>
            <a:r>
              <a:rPr lang="it-IT" sz="2800" b="1" dirty="0">
                <a:solidFill>
                  <a:srgbClr val="002060"/>
                </a:solidFill>
              </a:rPr>
              <a:t>LA CRITICA DI KEYNES AL </a:t>
            </a:r>
            <a:r>
              <a:rPr lang="it-IT" sz="2800" b="1" i="1" dirty="0">
                <a:solidFill>
                  <a:srgbClr val="002060"/>
                </a:solidFill>
              </a:rPr>
              <a:t>LAISSEZ-FAIRE</a:t>
            </a:r>
          </a:p>
        </p:txBody>
      </p:sp>
      <p:sp>
        <p:nvSpPr>
          <p:cNvPr id="5" name="Rettangolo 4"/>
          <p:cNvSpPr/>
          <p:nvPr/>
        </p:nvSpPr>
        <p:spPr>
          <a:xfrm>
            <a:off x="1209962" y="4287982"/>
            <a:ext cx="9587345" cy="2308324"/>
          </a:xfrm>
          <a:prstGeom prst="rect">
            <a:avLst/>
          </a:prstGeom>
        </p:spPr>
        <p:txBody>
          <a:bodyPr wrap="square">
            <a:spAutoFit/>
          </a:bodyPr>
          <a:lstStyle/>
          <a:p>
            <a:r>
              <a:rPr lang="it-IT" dirty="0"/>
              <a:t>«Suggerire un'azione sociale per il bene pubblico alla City of </a:t>
            </a:r>
            <a:r>
              <a:rPr lang="it-IT" dirty="0" err="1"/>
              <a:t>London</a:t>
            </a:r>
            <a:r>
              <a:rPr lang="it-IT" dirty="0"/>
              <a:t> è come discutere l'Origine delle Specie con un vescovo sessant'anni fa. La prima reazione non è intellettuale, ma morale; un'ortodossia è in questione e quanto più persuasivi sono gli argomenti tanto più grave sarà l'offesa. Ciò non di meno, avventurandomi nell’antro del mostro letargico, ho tracciato almeno le sue pretese e la sua discendenza, in modo da mostrare che esso ci ha dominati piuttosto per diritto ereditario che per merito personale».</a:t>
            </a:r>
          </a:p>
          <a:p>
            <a:endParaRPr lang="it-IT" dirty="0"/>
          </a:p>
          <a:p>
            <a:endParaRPr lang="it-IT" dirty="0"/>
          </a:p>
        </p:txBody>
      </p:sp>
    </p:spTree>
    <p:extLst>
      <p:ext uri="{BB962C8B-B14F-4D97-AF65-F5344CB8AC3E}">
        <p14:creationId xmlns:p14="http://schemas.microsoft.com/office/powerpoint/2010/main" val="507004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81887" y="868215"/>
            <a:ext cx="10880439" cy="5078313"/>
          </a:xfrm>
          <a:prstGeom prst="rect">
            <a:avLst/>
          </a:prstGeom>
          <a:noFill/>
        </p:spPr>
        <p:txBody>
          <a:bodyPr wrap="square" rtlCol="0">
            <a:spAutoFit/>
          </a:bodyPr>
          <a:lstStyle/>
          <a:p>
            <a:pPr marL="285750" indent="-285750">
              <a:buFont typeface="Arial" panose="020B0604020202020204" pitchFamily="34" charset="0"/>
              <a:buChar char="•"/>
            </a:pPr>
            <a:r>
              <a:rPr lang="it-IT" b="1" dirty="0"/>
              <a:t>Adam Smith guardava con grande ottimismo ai processi innescati dall’economia di mercato</a:t>
            </a:r>
            <a:r>
              <a:rPr lang="it-IT" dirty="0"/>
              <a:t>, ritenuta in grado di aumentare il benessere e di stimolare l’ «operosità» generale grazie ai meccanismi della concorrenza. Le sue riflessioni sono in ogni caso molto attente alla </a:t>
            </a:r>
            <a:r>
              <a:rPr lang="it-IT" b="1" dirty="0"/>
              <a:t>dimensione etica e istituzionale dei processi economici</a:t>
            </a:r>
            <a:r>
              <a:rPr lang="it-IT" dirty="0"/>
              <a:t>. Il mercato stesso è da egli inteso come uno strumento di regolazione delle attività economiche, il cui sviluppo richiede l’esistenza di condizioni specifiche che dipendono da </a:t>
            </a:r>
            <a:r>
              <a:rPr lang="it-IT" b="1" dirty="0"/>
              <a:t>fattori non economici</a:t>
            </a:r>
            <a:r>
              <a:rPr lang="it-IT" dirty="0"/>
              <a:t>. Parimenti, egli considera gli attori economici come dei soggetti che interpretano la situazione in cui operano e perseguono il loro interesse secondo norme di condotta </a:t>
            </a:r>
            <a:r>
              <a:rPr lang="it-IT" b="1" dirty="0"/>
              <a:t>influenzate dal contesto sociale in cui agiscono</a:t>
            </a:r>
            <a:r>
              <a:rPr lang="it-IT" dirty="0"/>
              <a:t>.  </a:t>
            </a:r>
          </a:p>
          <a:p>
            <a:pPr marL="285750" indent="-285750">
              <a:buFont typeface="Arial" panose="020B0604020202020204" pitchFamily="34" charset="0"/>
              <a:buChar char="•"/>
            </a:pPr>
            <a:endParaRPr lang="it-IT" dirty="0"/>
          </a:p>
          <a:p>
            <a:endParaRPr lang="it-IT" dirty="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Le riflessioni degli economisti che verranno subito dopo Smith sono animate da una visione decisamente meno ottimistica dell’economia capitalistica, intesa come «mezzo insufficiente, ma comunque migliore di ogni altro per rimediare ai mali  della società». L’attenzione di questi verterà soprattutto sui </a:t>
            </a:r>
            <a:r>
              <a:rPr lang="it-IT" b="1" dirty="0"/>
              <a:t>limiti fisici dello sviluppo</a:t>
            </a:r>
            <a:r>
              <a:rPr lang="it-IT" dirty="0"/>
              <a:t>. Quest’ultimo viene considerato come un processo «naturale» e desiderabile, ma comunque de-limitato da leggi di funzionamento proprie. In base a queste leggi è possibili fare delle previsioni e delle generalizzazioni. Allo stesso modo, è possibile ricostruire deduttivamente il comportamento degli attori economici, giacché determinato semplicemente dalla collocazione che questi occupano all’interno dei processi produttivi – considerata come data – e non già  dal contesto istituzionale circostante </a:t>
            </a:r>
            <a:r>
              <a:rPr lang="it-IT" b="1" dirty="0"/>
              <a:t>(svolta economicista)</a:t>
            </a:r>
            <a:r>
              <a:rPr lang="it-IT" dirty="0"/>
              <a:t>.</a:t>
            </a:r>
          </a:p>
        </p:txBody>
      </p:sp>
    </p:spTree>
    <p:extLst>
      <p:ext uri="{BB962C8B-B14F-4D97-AF65-F5344CB8AC3E}">
        <p14:creationId xmlns:p14="http://schemas.microsoft.com/office/powerpoint/2010/main" val="108807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223818" y="1690256"/>
            <a:ext cx="8848437" cy="4647426"/>
          </a:xfrm>
          <a:prstGeom prst="rect">
            <a:avLst/>
          </a:prstGeom>
          <a:noFill/>
        </p:spPr>
        <p:txBody>
          <a:bodyPr wrap="square" rtlCol="0">
            <a:spAutoFit/>
          </a:bodyPr>
          <a:lstStyle/>
          <a:p>
            <a:pPr marL="285750" indent="-285750">
              <a:buFont typeface="Arial" panose="020B0604020202020204" pitchFamily="34" charset="0"/>
              <a:buChar char="•"/>
            </a:pPr>
            <a:r>
              <a:rPr lang="it-IT" sz="2000" dirty="0"/>
              <a:t>Jean </a:t>
            </a:r>
            <a:r>
              <a:rPr lang="it-IT" sz="2000" dirty="0" err="1"/>
              <a:t>Baptiste</a:t>
            </a:r>
            <a:r>
              <a:rPr lang="it-IT" sz="2000" dirty="0"/>
              <a:t> </a:t>
            </a:r>
            <a:r>
              <a:rPr lang="it-IT" sz="2000" dirty="0" err="1"/>
              <a:t>Say</a:t>
            </a:r>
            <a:r>
              <a:rPr lang="it-IT" sz="2000" dirty="0"/>
              <a:t> (1767-1832) </a:t>
            </a:r>
          </a:p>
          <a:p>
            <a:r>
              <a:rPr lang="it-IT" dirty="0"/>
              <a:t>La legge degli sbocchi</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sz="2000" dirty="0"/>
              <a:t>Thomas Robert Malthus (1766-1834) </a:t>
            </a:r>
          </a:p>
          <a:p>
            <a:r>
              <a:rPr lang="it-IT" dirty="0"/>
              <a:t>La trappola malthusiana</a:t>
            </a:r>
          </a:p>
          <a:p>
            <a:r>
              <a:rPr lang="it-IT" dirty="0"/>
              <a:t>La tendenza alla sovrapproduzione</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sz="2000" dirty="0"/>
              <a:t>David Ricardo (1771-1823)</a:t>
            </a:r>
          </a:p>
          <a:p>
            <a:r>
              <a:rPr lang="it-IT" dirty="0"/>
              <a:t>La legge bronzea dei salari</a:t>
            </a:r>
          </a:p>
          <a:p>
            <a:r>
              <a:rPr lang="it-IT" dirty="0"/>
              <a:t>La critica alla teoria del valore di Smith </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sz="2000" dirty="0"/>
              <a:t>Le critiche della scuola storica tedesca  </a:t>
            </a:r>
          </a:p>
          <a:p>
            <a:pPr marL="285750" indent="-285750">
              <a:buFont typeface="Arial" panose="020B0604020202020204" pitchFamily="34" charset="0"/>
              <a:buChar char="•"/>
            </a:pPr>
            <a:endParaRPr lang="it-IT" dirty="0"/>
          </a:p>
        </p:txBody>
      </p:sp>
      <p:sp>
        <p:nvSpPr>
          <p:cNvPr id="3" name="CasellaDiTesto 2"/>
          <p:cNvSpPr txBox="1"/>
          <p:nvPr/>
        </p:nvSpPr>
        <p:spPr>
          <a:xfrm>
            <a:off x="1173018" y="692727"/>
            <a:ext cx="5273964" cy="523220"/>
          </a:xfrm>
          <a:prstGeom prst="rect">
            <a:avLst/>
          </a:prstGeom>
          <a:noFill/>
        </p:spPr>
        <p:txBody>
          <a:bodyPr wrap="square" rtlCol="0">
            <a:spAutoFit/>
          </a:bodyPr>
          <a:lstStyle/>
          <a:p>
            <a:r>
              <a:rPr lang="it-IT" sz="2800" b="1" dirty="0">
                <a:solidFill>
                  <a:schemeClr val="tx2"/>
                </a:solidFill>
              </a:rPr>
              <a:t>La svolta economicista</a:t>
            </a:r>
          </a:p>
        </p:txBody>
      </p:sp>
    </p:spTree>
    <p:extLst>
      <p:ext uri="{BB962C8B-B14F-4D97-AF65-F5344CB8AC3E}">
        <p14:creationId xmlns:p14="http://schemas.microsoft.com/office/powerpoint/2010/main" val="22975706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E11A97B-DEB6-867A-98FA-E7A8804E169F}"/>
              </a:ext>
            </a:extLst>
          </p:cNvPr>
          <p:cNvSpPr txBox="1"/>
          <p:nvPr/>
        </p:nvSpPr>
        <p:spPr>
          <a:xfrm>
            <a:off x="838198" y="485686"/>
            <a:ext cx="10648951" cy="6863417"/>
          </a:xfrm>
          <a:prstGeom prst="rect">
            <a:avLst/>
          </a:prstGeom>
          <a:noFill/>
        </p:spPr>
        <p:txBody>
          <a:bodyPr wrap="square">
            <a:spAutoFit/>
          </a:bodyPr>
          <a:lstStyle/>
          <a:p>
            <a:pPr marL="285750" indent="-285750">
              <a:buFont typeface="Arial" panose="020B0604020202020204" pitchFamily="34" charset="0"/>
              <a:buChar char="•"/>
            </a:pPr>
            <a:r>
              <a:rPr lang="it-IT" sz="2000" dirty="0">
                <a:effectLst/>
                <a:latin typeface="Calibri" panose="020F0502020204030204" pitchFamily="34" charset="0"/>
                <a:ea typeface="Calibri" panose="020F0502020204030204" pitchFamily="34" charset="0"/>
                <a:cs typeface="Times New Roman" panose="02020603050405020304" pitchFamily="18" charset="0"/>
              </a:rPr>
              <a:t>La sociologia, secondo la nota definizione di Max Weber, ha per oggetto </a:t>
            </a:r>
            <a:r>
              <a:rPr lang="it-IT" sz="2000" b="1" dirty="0">
                <a:effectLst/>
                <a:latin typeface="Calibri" panose="020F0502020204030204" pitchFamily="34" charset="0"/>
                <a:ea typeface="Calibri" panose="020F0502020204030204" pitchFamily="34" charset="0"/>
                <a:cs typeface="Times New Roman" panose="02020603050405020304" pitchFamily="18" charset="0"/>
              </a:rPr>
              <a:t>l’agire dotato di senso</a:t>
            </a:r>
            <a:r>
              <a:rPr lang="it-IT" sz="2000" dirty="0">
                <a:effectLst/>
                <a:latin typeface="Calibri" panose="020F0502020204030204" pitchFamily="34" charset="0"/>
                <a:ea typeface="Calibri" panose="020F0502020204030204" pitchFamily="34" charset="0"/>
                <a:cs typeface="Times New Roman" panose="02020603050405020304" pitchFamily="18" charset="0"/>
              </a:rPr>
              <a:t>, cioè quell’atteggiamento umano a cui l’individuo che agisce attribuisce un suo senso soggettivo in riferimento all’atteggiamento di altri individui. </a:t>
            </a:r>
          </a:p>
          <a:p>
            <a:pPr marL="285750" indent="-285750">
              <a:buFont typeface="Arial" panose="020B0604020202020204" pitchFamily="34" charset="0"/>
              <a:buChar char="•"/>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it-IT" sz="2000" dirty="0">
                <a:effectLst/>
                <a:latin typeface="Calibri" panose="020F0502020204030204" pitchFamily="34" charset="0"/>
                <a:ea typeface="Calibri" panose="020F0502020204030204" pitchFamily="34" charset="0"/>
                <a:cs typeface="Times New Roman" panose="02020603050405020304" pitchFamily="18" charset="0"/>
              </a:rPr>
              <a:t>L’economia può invece essere definita </a:t>
            </a:r>
            <a:r>
              <a:rPr lang="it-IT" sz="2000" dirty="0">
                <a:latin typeface="Calibri" panose="020F0502020204030204" pitchFamily="34" charset="0"/>
                <a:ea typeface="Calibri" panose="020F0502020204030204" pitchFamily="34" charset="0"/>
                <a:cs typeface="Times New Roman" panose="02020603050405020304" pitchFamily="18" charset="0"/>
              </a:rPr>
              <a:t>come</a:t>
            </a:r>
            <a:r>
              <a:rPr lang="it-IT" sz="2000" dirty="0">
                <a:effectLst/>
                <a:latin typeface="Calibri" panose="020F0502020204030204" pitchFamily="34" charset="0"/>
                <a:ea typeface="Calibri" panose="020F0502020204030204" pitchFamily="34" charset="0"/>
                <a:cs typeface="Times New Roman" panose="02020603050405020304" pitchFamily="18" charset="0"/>
              </a:rPr>
              <a:t> </a:t>
            </a:r>
            <a:r>
              <a:rPr lang="it-IT" sz="2000" b="1" dirty="0">
                <a:effectLst/>
                <a:latin typeface="Calibri" panose="020F0502020204030204" pitchFamily="34" charset="0"/>
                <a:ea typeface="Calibri" panose="020F0502020204030204" pitchFamily="34" charset="0"/>
                <a:cs typeface="Times New Roman" panose="02020603050405020304" pitchFamily="18" charset="0"/>
              </a:rPr>
              <a:t>l’insieme delle attività stabilmente intraprese dai membri di una società per produrre, distribuire e </a:t>
            </a:r>
            <a:r>
              <a:rPr lang="it-IT" sz="2000" b="1" dirty="0">
                <a:latin typeface="Calibri" panose="020F0502020204030204" pitchFamily="34" charset="0"/>
                <a:ea typeface="Calibri" panose="020F0502020204030204" pitchFamily="34" charset="0"/>
                <a:cs typeface="Times New Roman" panose="02020603050405020304" pitchFamily="18" charset="0"/>
              </a:rPr>
              <a:t>scambiare beni e servizi</a:t>
            </a:r>
            <a:r>
              <a:rPr lang="it-IT" sz="2000" dirty="0">
                <a:latin typeface="Calibri" panose="020F050202020403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it-IT" sz="2000" dirty="0">
                <a:latin typeface="Calibri" panose="020F0502020204030204" pitchFamily="34" charset="0"/>
                <a:ea typeface="Calibri" panose="020F0502020204030204" pitchFamily="34" charset="0"/>
                <a:cs typeface="Times New Roman" panose="02020603050405020304" pitchFamily="18" charset="0"/>
              </a:rPr>
              <a:t>Una seconda accezione, oggi prevalente, guarda all’economia come a una disciplina che si occupa di </a:t>
            </a:r>
            <a:r>
              <a:rPr lang="it-IT" sz="2000" b="1" dirty="0">
                <a:latin typeface="Calibri" panose="020F0502020204030204" pitchFamily="34" charset="0"/>
                <a:ea typeface="Calibri" panose="020F0502020204030204" pitchFamily="34" charset="0"/>
                <a:cs typeface="Times New Roman" panose="02020603050405020304" pitchFamily="18" charset="0"/>
              </a:rPr>
              <a:t>studiare l’allocazione ottimale di risorse e mezzi scarsi per il raggiungimenti di fini alternativi</a:t>
            </a:r>
            <a:r>
              <a:rPr lang="it-IT" sz="2000" dirty="0">
                <a:latin typeface="Calibri" panose="020F050202020403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it-IT" sz="2000" dirty="0">
                <a:latin typeface="Calibri" panose="020F0502020204030204" pitchFamily="34" charset="0"/>
                <a:ea typeface="Calibri" panose="020F0502020204030204" pitchFamily="34" charset="0"/>
                <a:cs typeface="Times New Roman" panose="02020603050405020304" pitchFamily="18" charset="0"/>
              </a:rPr>
              <a:t>Queste due accezioni riflettono in parte la differenza tra </a:t>
            </a:r>
            <a:r>
              <a:rPr lang="it-IT" sz="2000" b="1" dirty="0">
                <a:latin typeface="Calibri" panose="020F0502020204030204" pitchFamily="34" charset="0"/>
                <a:ea typeface="Calibri" panose="020F0502020204030204" pitchFamily="34" charset="0"/>
                <a:cs typeface="Times New Roman" panose="02020603050405020304" pitchFamily="18" charset="0"/>
              </a:rPr>
              <a:t>l’economia politica dei classici e l’economia neoclassica</a:t>
            </a:r>
            <a:r>
              <a:rPr lang="it-IT" sz="2000" dirty="0">
                <a:latin typeface="Calibri" panose="020F0502020204030204" pitchFamily="34" charset="0"/>
                <a:ea typeface="Calibri" panose="020F0502020204030204" pitchFamily="34" charset="0"/>
                <a:cs typeface="Times New Roman" panose="02020603050405020304" pitchFamily="18" charset="0"/>
              </a:rPr>
              <a:t> che si impone a partire dalla seconda metà dell’Ottocento con la cosiddetta «rivoluzione marginalista».  </a:t>
            </a:r>
          </a:p>
          <a:p>
            <a:pPr marL="285750" indent="-285750">
              <a:buFont typeface="Arial" panose="020B0604020202020204" pitchFamily="34" charset="0"/>
              <a:buChar char="•"/>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it-IT" sz="2000" dirty="0">
                <a:latin typeface="Calibri" panose="020F0502020204030204" pitchFamily="34" charset="0"/>
                <a:ea typeface="Calibri" panose="020F0502020204030204" pitchFamily="34" charset="0"/>
                <a:cs typeface="Times New Roman" panose="02020603050405020304" pitchFamily="18" charset="0"/>
              </a:rPr>
              <a:t>In un certo senso, l’ascesa dell’economia neoclassica (e il conseguente venir meno dell’attenzione nei confronti della dimensione istituzionale dei processi economici che aveva invece caratterizzato l’economia classica) ha aperto uno spazio all’interno del campo del sapere che è stato occupato dalla sociologia economica, </a:t>
            </a:r>
            <a:r>
              <a:rPr lang="it-IT" sz="2000" b="1" dirty="0">
                <a:latin typeface="Calibri" panose="020F0502020204030204" pitchFamily="34" charset="0"/>
                <a:ea typeface="Calibri" panose="020F0502020204030204" pitchFamily="34" charset="0"/>
                <a:cs typeface="Times New Roman" panose="02020603050405020304" pitchFamily="18" charset="0"/>
              </a:rPr>
              <a:t>la quale ha iniziato così ad acquisire un proprio statuto autonomo e ad istituzionalizzarsi.</a:t>
            </a:r>
            <a:r>
              <a:rPr lang="it-IT" sz="2000" dirty="0">
                <a:latin typeface="Calibri" panose="020F0502020204030204" pitchFamily="34" charset="0"/>
                <a:ea typeface="Calibri" panose="020F0502020204030204" pitchFamily="34" charset="0"/>
                <a:cs typeface="Times New Roman" panose="02020603050405020304" pitchFamily="18" charset="0"/>
              </a:rPr>
              <a:t> </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it-IT" sz="2000" dirty="0">
              <a:latin typeface="Calibri" panose="020F0502020204030204" pitchFamily="34" charset="0"/>
              <a:cs typeface="Times New Roman" panose="02020603050405020304" pitchFamily="18" charset="0"/>
            </a:endParaRPr>
          </a:p>
          <a:p>
            <a:endParaRPr lang="it-IT" sz="2000" dirty="0">
              <a:latin typeface="Calibri" panose="020F0502020204030204" pitchFamily="34" charset="0"/>
              <a:cs typeface="Times New Roman" panose="02020603050405020304" pitchFamily="18" charset="0"/>
            </a:endParaRPr>
          </a:p>
          <a:p>
            <a:endParaRPr lang="it-IT" sz="2000" dirty="0"/>
          </a:p>
        </p:txBody>
      </p:sp>
    </p:spTree>
    <p:extLst>
      <p:ext uri="{BB962C8B-B14F-4D97-AF65-F5344CB8AC3E}">
        <p14:creationId xmlns:p14="http://schemas.microsoft.com/office/powerpoint/2010/main" val="2805427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80787" y="1005898"/>
            <a:ext cx="10365509" cy="5360266"/>
          </a:xfrm>
        </p:spPr>
        <p:txBody>
          <a:bodyPr>
            <a:normAutofit/>
          </a:bodyPr>
          <a:lstStyle/>
          <a:p>
            <a:r>
              <a:rPr lang="it-IT" dirty="0"/>
              <a:t>Al pari dell’economia politica la sociologia nasce all’interno di un contesto storico preciso, caratterizzato dai grandi stravolgimenti prodotti dall’avvento della società di mercato capitalistica, sulle cui modalità di funzionamento e sui cui effetti si interroga. </a:t>
            </a:r>
          </a:p>
          <a:p>
            <a:pPr marL="0" indent="0">
              <a:buNone/>
            </a:pPr>
            <a:endParaRPr lang="it-IT" dirty="0"/>
          </a:p>
          <a:p>
            <a:endParaRPr lang="it-IT" dirty="0"/>
          </a:p>
          <a:p>
            <a:r>
              <a:rPr lang="it-IT" dirty="0"/>
              <a:t>La sociologia economica indaga </a:t>
            </a:r>
            <a:r>
              <a:rPr lang="it-IT" b="1" dirty="0"/>
              <a:t>i rapporti di interdipendenza tra fenomeni sociali ed economici. </a:t>
            </a:r>
            <a:r>
              <a:rPr lang="it-IT" dirty="0"/>
              <a:t>Le sue origini vengono fatte solitamente risalire alla seconda metà dell’Ottocento. Tuttavia, riflessioni di carattere sociologico, incentrate sulle cause e sulle conseguenze sociali dei fenomeni economici, sono ben presenti anche negli scritti dei padri fondatori dell’economia politica.</a:t>
            </a:r>
          </a:p>
          <a:p>
            <a:endParaRPr lang="it-IT" dirty="0"/>
          </a:p>
        </p:txBody>
      </p:sp>
    </p:spTree>
    <p:extLst>
      <p:ext uri="{BB962C8B-B14F-4D97-AF65-F5344CB8AC3E}">
        <p14:creationId xmlns:p14="http://schemas.microsoft.com/office/powerpoint/2010/main" val="1268286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99653" y="629515"/>
            <a:ext cx="10855037" cy="6228485"/>
          </a:xfrm>
        </p:spPr>
        <p:txBody>
          <a:bodyPr>
            <a:normAutofit fontScale="92500" lnSpcReduction="10000"/>
          </a:bodyPr>
          <a:lstStyle/>
          <a:p>
            <a:r>
              <a:rPr lang="it-IT" dirty="0"/>
              <a:t>Al contrario dell’economia (neoclassica), tuttavia, la sociologia economica – al netto di alcune rilevanti eccezioni – non pretende formulare leggi generali. Essa </a:t>
            </a:r>
            <a:r>
              <a:rPr lang="it-IT" b="1" dirty="0"/>
              <a:t>aspira invece a creare dei modelli</a:t>
            </a:r>
            <a:r>
              <a:rPr lang="it-IT" dirty="0"/>
              <a:t>, vale a dire delle ricostruzioni ideali di situazioni particolari, spazialmente e temporalmente delimitate, che servono ad interpretare la realtà empirica, ma che non la esauriscono mai del tutto.</a:t>
            </a:r>
          </a:p>
          <a:p>
            <a:endParaRPr lang="it-IT" dirty="0"/>
          </a:p>
          <a:p>
            <a:r>
              <a:rPr lang="it-IT" b="1" dirty="0"/>
              <a:t>Non è infatti possibile individuare delle connessioni causali pienamente generalizzabili tra fenomeni sociali ed economici</a:t>
            </a:r>
            <a:r>
              <a:rPr lang="it-IT" dirty="0"/>
              <a:t>, posto che le scelte compiute dagli attori economici, e gli esiti di queste, sono influenzati da una molteplicità di fattori.   </a:t>
            </a:r>
          </a:p>
          <a:p>
            <a:endParaRPr lang="it-IT" dirty="0"/>
          </a:p>
          <a:p>
            <a:r>
              <a:rPr lang="it-IT" dirty="0"/>
              <a:t>La sociologia economica può comunque cercare di spiegare come le persone sono giunte a comportarsi in un determinato modo e  quali conseguenze derivano dal fatto che esse si comportano in tale modo. Chiarendo le implicazioni e le conseguenze di determinati fini, la sociologia economica può aiutare i membri di una società a modificare i fini stessi, può, cioè, </a:t>
            </a:r>
            <a:r>
              <a:rPr lang="it-IT" b="1" dirty="0"/>
              <a:t>contribuire alla produzione consapevole della società.</a:t>
            </a:r>
          </a:p>
          <a:p>
            <a:endParaRPr lang="it-IT" dirty="0"/>
          </a:p>
        </p:txBody>
      </p:sp>
    </p:spTree>
    <p:extLst>
      <p:ext uri="{BB962C8B-B14F-4D97-AF65-F5344CB8AC3E}">
        <p14:creationId xmlns:p14="http://schemas.microsoft.com/office/powerpoint/2010/main" val="37293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1320800"/>
            <a:ext cx="10515600" cy="4856163"/>
          </a:xfrm>
        </p:spPr>
        <p:txBody>
          <a:bodyPr/>
          <a:lstStyle/>
          <a:p>
            <a:r>
              <a:rPr lang="it-IT" dirty="0"/>
              <a:t>(contrariamente a quanto postulato dalle visioni più ingenue e meccaniciste di un certo marxismo) vi è un rapporto di </a:t>
            </a:r>
            <a:r>
              <a:rPr lang="it-IT" b="1" dirty="0"/>
              <a:t>mutua dipendenza </a:t>
            </a:r>
            <a:r>
              <a:rPr lang="it-IT" dirty="0"/>
              <a:t>tra fenomeni sociali ed economici. </a:t>
            </a:r>
          </a:p>
          <a:p>
            <a:endParaRPr lang="it-IT" dirty="0"/>
          </a:p>
          <a:p>
            <a:endParaRPr lang="it-IT" dirty="0"/>
          </a:p>
          <a:p>
            <a:r>
              <a:rPr lang="it-IT" dirty="0"/>
              <a:t>A tal proposito, Weber distingue tra fenomeni </a:t>
            </a:r>
            <a:r>
              <a:rPr lang="it-IT" b="1" dirty="0"/>
              <a:t>«economicamente rilevanti» </a:t>
            </a:r>
            <a:r>
              <a:rPr lang="it-IT" dirty="0"/>
              <a:t>e fenomeni </a:t>
            </a:r>
            <a:r>
              <a:rPr lang="it-IT" b="1" dirty="0"/>
              <a:t>«economicamente condizionati».</a:t>
            </a:r>
          </a:p>
        </p:txBody>
      </p:sp>
    </p:spTree>
    <p:extLst>
      <p:ext uri="{BB962C8B-B14F-4D97-AF65-F5344CB8AC3E}">
        <p14:creationId xmlns:p14="http://schemas.microsoft.com/office/powerpoint/2010/main" val="2793388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8200" y="932873"/>
            <a:ext cx="10515600" cy="5244090"/>
          </a:xfrm>
        </p:spPr>
        <p:txBody>
          <a:bodyPr>
            <a:normAutofit/>
          </a:bodyPr>
          <a:lstStyle/>
          <a:p>
            <a:r>
              <a:rPr lang="it-IT" dirty="0"/>
              <a:t>Se l’economia parte dai singoli individui, presumendo che il comportamento di questi sia razionalmente orientato rispetto a degli scopi di natura utilitaristica, la sociologia guarda all’attività economica come ad un </a:t>
            </a:r>
            <a:r>
              <a:rPr lang="it-IT" b="1" dirty="0"/>
              <a:t>processo istituzionalizzato</a:t>
            </a:r>
            <a:r>
              <a:rPr lang="it-IT" dirty="0"/>
              <a:t>.</a:t>
            </a:r>
          </a:p>
          <a:p>
            <a:endParaRPr lang="it-IT" dirty="0"/>
          </a:p>
          <a:p>
            <a:r>
              <a:rPr lang="it-IT" dirty="0"/>
              <a:t>Le </a:t>
            </a:r>
            <a:r>
              <a:rPr lang="it-IT" b="1" dirty="0"/>
              <a:t>istituzioni sono le norme </a:t>
            </a:r>
            <a:r>
              <a:rPr lang="it-IT" dirty="0"/>
              <a:t>che orientano, prescrivono e regolano i comportamenti e il cui rispetto tende ad essere garantito dall’esistenza di sanzioni di tipo formale o informale.</a:t>
            </a:r>
          </a:p>
          <a:p>
            <a:endParaRPr lang="it-IT" dirty="0"/>
          </a:p>
          <a:p>
            <a:r>
              <a:rPr lang="it-IT" dirty="0"/>
              <a:t>Differenza tra </a:t>
            </a:r>
            <a:r>
              <a:rPr lang="it-IT" b="1" dirty="0"/>
              <a:t>istituzioni</a:t>
            </a:r>
            <a:r>
              <a:rPr lang="it-IT" dirty="0"/>
              <a:t> e </a:t>
            </a:r>
            <a:r>
              <a:rPr lang="it-IT" b="1" dirty="0"/>
              <a:t>organizzazioni</a:t>
            </a:r>
            <a:r>
              <a:rPr lang="it-IT" dirty="0"/>
              <a:t> (da intendere, quest’ultime, come collettività concrete che coordinano un insieme di risorse umane e materiali per il raggiungimento di un determinato fine) </a:t>
            </a:r>
          </a:p>
        </p:txBody>
      </p:sp>
    </p:spTree>
    <p:extLst>
      <p:ext uri="{BB962C8B-B14F-4D97-AF65-F5344CB8AC3E}">
        <p14:creationId xmlns:p14="http://schemas.microsoft.com/office/powerpoint/2010/main" val="3250872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92019" y="966643"/>
            <a:ext cx="10515600" cy="760557"/>
          </a:xfrm>
        </p:spPr>
        <p:txBody>
          <a:bodyPr/>
          <a:lstStyle/>
          <a:p>
            <a:pPr marL="0" indent="0">
              <a:buNone/>
            </a:pPr>
            <a:r>
              <a:rPr lang="it-IT" sz="4000" dirty="0"/>
              <a:t>L’agire economico è:</a:t>
            </a:r>
          </a:p>
          <a:p>
            <a:pPr marL="0" indent="0">
              <a:buNone/>
            </a:pPr>
            <a:endParaRPr lang="it-IT" dirty="0"/>
          </a:p>
          <a:p>
            <a:pPr marL="0" indent="0">
              <a:buNone/>
            </a:pPr>
            <a:endParaRPr lang="it-IT" dirty="0"/>
          </a:p>
        </p:txBody>
      </p:sp>
      <p:sp>
        <p:nvSpPr>
          <p:cNvPr id="4" name="CasellaDiTesto 3"/>
          <p:cNvSpPr txBox="1"/>
          <p:nvPr/>
        </p:nvSpPr>
        <p:spPr>
          <a:xfrm>
            <a:off x="2632363" y="2447635"/>
            <a:ext cx="8562110" cy="3447098"/>
          </a:xfrm>
          <a:prstGeom prst="rect">
            <a:avLst/>
          </a:prstGeom>
          <a:noFill/>
        </p:spPr>
        <p:txBody>
          <a:bodyPr wrap="square" rtlCol="0">
            <a:spAutoFit/>
          </a:bodyPr>
          <a:lstStyle/>
          <a:p>
            <a:pPr marL="285750" indent="-285750">
              <a:buFont typeface="Arial" panose="020B0604020202020204" pitchFamily="34" charset="0"/>
              <a:buChar char="•"/>
            </a:pPr>
            <a:r>
              <a:rPr lang="it-IT" sz="4000" dirty="0"/>
              <a:t>Socialmente orientato</a:t>
            </a:r>
          </a:p>
          <a:p>
            <a:pPr marL="285750" indent="-285750">
              <a:buFont typeface="Arial" panose="020B0604020202020204" pitchFamily="34" charset="0"/>
              <a:buChar char="•"/>
            </a:pPr>
            <a:endParaRPr lang="it-IT" sz="4000" dirty="0"/>
          </a:p>
          <a:p>
            <a:pPr marL="285750" indent="-285750">
              <a:buFont typeface="Arial" panose="020B0604020202020204" pitchFamily="34" charset="0"/>
              <a:buChar char="•"/>
            </a:pPr>
            <a:r>
              <a:rPr lang="it-IT" sz="4000" dirty="0"/>
              <a:t>Storicamente situato</a:t>
            </a:r>
          </a:p>
          <a:p>
            <a:pPr marL="285750" indent="-285750">
              <a:buFont typeface="Arial" panose="020B0604020202020204" pitchFamily="34" charset="0"/>
              <a:buChar char="•"/>
            </a:pPr>
            <a:endParaRPr lang="it-IT" sz="4000" dirty="0"/>
          </a:p>
          <a:p>
            <a:pPr marL="285750" indent="-285750">
              <a:buFont typeface="Arial" panose="020B0604020202020204" pitchFamily="34" charset="0"/>
              <a:buChar char="•"/>
            </a:pPr>
            <a:r>
              <a:rPr lang="it-IT" sz="4000" dirty="0"/>
              <a:t>Eticamente vincolato</a:t>
            </a:r>
          </a:p>
          <a:p>
            <a:endParaRPr lang="it-IT" dirty="0"/>
          </a:p>
        </p:txBody>
      </p:sp>
    </p:spTree>
    <p:extLst>
      <p:ext uri="{BB962C8B-B14F-4D97-AF65-F5344CB8AC3E}">
        <p14:creationId xmlns:p14="http://schemas.microsoft.com/office/powerpoint/2010/main" val="2380071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88046" y="415636"/>
            <a:ext cx="8734281" cy="8771632"/>
          </a:xfrm>
          <a:prstGeom prst="rect">
            <a:avLst/>
          </a:prstGeom>
          <a:noFill/>
        </p:spPr>
        <p:txBody>
          <a:bodyPr wrap="square" rtlCol="0">
            <a:spAutoFit/>
          </a:bodyPr>
          <a:lstStyle/>
          <a:p>
            <a:pPr marL="285750" indent="-285750">
              <a:buFont typeface="Arial" panose="020B0604020202020204" pitchFamily="34" charset="0"/>
              <a:buChar char="•"/>
            </a:pPr>
            <a:r>
              <a:rPr lang="it-IT" sz="2400" dirty="0"/>
              <a:t>Nelle società precedenti l’avvento dell’economia di mercato capitalistica, l’economia – vale a dire il modo in cui gli uomini e le donne producono e distribuiscono beni e servizi – non godeva di alcuna autonomia rispetto alle strutture sociali. L’economia era «incorporata» </a:t>
            </a:r>
            <a:r>
              <a:rPr lang="it-IT" sz="2400" b="1" dirty="0"/>
              <a:t>(</a:t>
            </a:r>
            <a:r>
              <a:rPr lang="it-IT" sz="2400" b="1" i="1" dirty="0" err="1"/>
              <a:t>embedded</a:t>
            </a:r>
            <a:r>
              <a:rPr lang="it-IT" sz="2400" b="1" dirty="0"/>
              <a:t>) </a:t>
            </a:r>
            <a:r>
              <a:rPr lang="it-IT" sz="2400" dirty="0"/>
              <a:t>nelle relazioni sociali, secondo i principi della reciprocità e della redistribuzione. </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Nelle società moderne – rette sull’utopia del mercato autoregolato – si assiste ad un processo di </a:t>
            </a:r>
            <a:r>
              <a:rPr lang="it-IT" sz="2400" b="1" dirty="0"/>
              <a:t>«scorporamento»</a:t>
            </a:r>
            <a:r>
              <a:rPr lang="it-IT" sz="2400" dirty="0"/>
              <a:t> dell’economia (</a:t>
            </a:r>
            <a:r>
              <a:rPr lang="it-IT" sz="2400" i="1" dirty="0" err="1"/>
              <a:t>disembedding</a:t>
            </a:r>
            <a:r>
              <a:rPr lang="it-IT" sz="2400" dirty="0"/>
              <a:t>), a seguito del quale la sfera dello scambio è divenuta predominante.</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Alla base di tale «scorporamento» vi è stato, innanzitutto, un processo di mercificazione del lavoro, della terra e del denaro </a:t>
            </a:r>
            <a:r>
              <a:rPr lang="it-IT" sz="2400" b="1" dirty="0"/>
              <a:t>(merci fittizie). </a:t>
            </a:r>
          </a:p>
          <a:p>
            <a:pPr marL="285750" indent="-285750">
              <a:buFont typeface="Arial" panose="020B0604020202020204" pitchFamily="34" charset="0"/>
              <a:buChar char="•"/>
            </a:pPr>
            <a:endParaRPr lang="it-IT" dirty="0"/>
          </a:p>
          <a:p>
            <a:endParaRPr lang="it-IT" dirty="0"/>
          </a:p>
          <a:p>
            <a:endParaRPr lang="it-IT" dirty="0"/>
          </a:p>
          <a:p>
            <a:endParaRPr lang="it-IT" dirty="0"/>
          </a:p>
          <a:p>
            <a:endParaRPr lang="it-IT" dirty="0"/>
          </a:p>
          <a:p>
            <a:endParaRPr lang="it-IT" dirty="0"/>
          </a:p>
          <a:p>
            <a:endParaRPr lang="it-IT" dirty="0"/>
          </a:p>
          <a:p>
            <a:endParaRPr lang="it-IT" dirty="0"/>
          </a:p>
          <a:p>
            <a:endParaRPr lang="it-IT" dirty="0"/>
          </a:p>
          <a:p>
            <a:endParaRPr lang="it-IT" dirty="0"/>
          </a:p>
        </p:txBody>
      </p:sp>
      <p:pic>
        <p:nvPicPr>
          <p:cNvPr id="3" name="Immagine 2"/>
          <p:cNvPicPr>
            <a:picLocks noChangeAspect="1"/>
          </p:cNvPicPr>
          <p:nvPr/>
        </p:nvPicPr>
        <p:blipFill>
          <a:blip r:embed="rId2"/>
          <a:stretch>
            <a:fillRect/>
          </a:stretch>
        </p:blipFill>
        <p:spPr>
          <a:xfrm>
            <a:off x="8968507" y="1143690"/>
            <a:ext cx="3223493" cy="4889129"/>
          </a:xfrm>
          <a:prstGeom prst="rect">
            <a:avLst/>
          </a:prstGeom>
        </p:spPr>
      </p:pic>
    </p:spTree>
    <p:extLst>
      <p:ext uri="{BB962C8B-B14F-4D97-AF65-F5344CB8AC3E}">
        <p14:creationId xmlns:p14="http://schemas.microsoft.com/office/powerpoint/2010/main" val="185430818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1254</TotalTime>
  <Words>2528</Words>
  <Application>Microsoft Office PowerPoint</Application>
  <PresentationFormat>Widescreen</PresentationFormat>
  <Paragraphs>156</Paragraphs>
  <Slides>23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23</vt:i4>
      </vt:variant>
    </vt:vector>
  </HeadingPairs>
  <TitlesOfParts>
    <vt:vector size="27" baseType="lpstr">
      <vt:lpstr>Arial</vt:lpstr>
      <vt:lpstr>Calibri</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I precursori della sociologia economica</dc:title>
  <dc:creator>marco fama</dc:creator>
  <cp:lastModifiedBy>marco fama</cp:lastModifiedBy>
  <cp:revision>89</cp:revision>
  <dcterms:created xsi:type="dcterms:W3CDTF">2018-10-07T15:39:55Z</dcterms:created>
  <dcterms:modified xsi:type="dcterms:W3CDTF">2022-10-09T17:50:26Z</dcterms:modified>
</cp:coreProperties>
</file>