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409" r:id="rId3"/>
    <p:sldId id="501" r:id="rId4"/>
    <p:sldId id="588" r:id="rId5"/>
    <p:sldId id="491" r:id="rId6"/>
    <p:sldId id="507" r:id="rId7"/>
    <p:sldId id="587" r:id="rId8"/>
    <p:sldId id="586" r:id="rId9"/>
    <p:sldId id="585" r:id="rId10"/>
    <p:sldId id="584" r:id="rId11"/>
    <p:sldId id="258" r:id="rId12"/>
    <p:sldId id="583" r:id="rId1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65956A-7840-E25A-92F5-AFB33BB349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5E8748E-699E-DD18-C3ED-0EC4C900E9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3B1114D-DA26-D508-137A-EC98F6A0F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C674D-C202-C742-BEA7-03F1CB98DEBA}" type="datetimeFigureOut">
              <a:rPr lang="it-IT" smtClean="0"/>
              <a:t>12/04/25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C2285C7-58AE-CD30-07D4-F6C91E5DE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724F303-0CB0-3E26-B38D-026FD1710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00905-E740-CB4F-BDA5-74380C8A2C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7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3D649E-B1F6-C724-2947-ECA5AD2C0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2EC2DC7-E4B8-31AD-1C50-B7DD16602B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BE0F751-BE80-0B62-3BED-2EB8A2288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C674D-C202-C742-BEA7-03F1CB98DEBA}" type="datetimeFigureOut">
              <a:rPr lang="it-IT" smtClean="0"/>
              <a:t>12/04/25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AAE6D91-947C-4F48-1659-5F185EB0C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F15F0C0-0535-439E-6A5C-0A54021E5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00905-E740-CB4F-BDA5-74380C8A2C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6437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AB060DC2-CED1-CD8F-2D53-D172F040D6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6280838-6119-554D-F9CA-777DF9B02D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2E6DABC-F884-C3B4-A3E4-822DAB085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C674D-C202-C742-BEA7-03F1CB98DEBA}" type="datetimeFigureOut">
              <a:rPr lang="it-IT" smtClean="0"/>
              <a:t>12/04/25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9E8E7A1-3071-41E4-D80F-E10C37195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13CE829-DEEB-5D31-6BED-65932105E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00905-E740-CB4F-BDA5-74380C8A2C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0264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E595B1-D02D-2324-48DE-E37CEA722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B245FAD-234B-EE79-D6F3-36A4544C94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53F09BD-7156-18DF-EAC5-406504810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C674D-C202-C742-BEA7-03F1CB98DEBA}" type="datetimeFigureOut">
              <a:rPr lang="it-IT" smtClean="0"/>
              <a:t>12/04/25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35A79DD-B015-293A-9D5B-CA18D5D27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53EFE53-A30F-A13D-FC16-7FECB2C20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00905-E740-CB4F-BDA5-74380C8A2C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4013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8A24ED-9EB2-18FF-3D8E-DB9E96D0E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2883131-CA15-2881-DCB3-851F00D89B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AD29266-C548-A0FD-ACFA-3AE29A303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C674D-C202-C742-BEA7-03F1CB98DEBA}" type="datetimeFigureOut">
              <a:rPr lang="it-IT" smtClean="0"/>
              <a:t>12/04/25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9496A07-4719-94A9-BE70-30A2F76EC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EA9CD90-67E0-AC33-1BDD-CC4A7BB19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00905-E740-CB4F-BDA5-74380C8A2C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8513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6377031-4F2A-2CF7-B055-03A6D0B25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8B0919C-42FF-01DF-B461-8766560F51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1A39F8F-9B05-D10C-FAD1-23F865DC96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5C075E6-83DC-5F66-87F3-DDA03C540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C674D-C202-C742-BEA7-03F1CB98DEBA}" type="datetimeFigureOut">
              <a:rPr lang="it-IT" smtClean="0"/>
              <a:t>12/04/25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DC21F43-FFA6-341F-6FD0-441D32D5C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E31DC76-C512-0515-9C79-1785251C2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00905-E740-CB4F-BDA5-74380C8A2C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8654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EBAFBF6-5DA8-42A7-6217-49F1A4C8A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6C6440C-FB86-2710-6615-BCF06AFA3B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41CCDA1-23E7-242A-B999-17433D89BC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C6A0BBB-0E99-C78C-210D-3EC0B5C7E8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AC15B9C-2DC4-8D1E-7B51-30EA6FD329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445A7EE3-6F66-C6F3-B0E7-6E1FA36C2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C674D-C202-C742-BEA7-03F1CB98DEBA}" type="datetimeFigureOut">
              <a:rPr lang="it-IT" smtClean="0"/>
              <a:t>12/04/25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EA0A3B4-A278-8957-0C17-005757667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FD5B3B2-C009-3600-847C-474C0CC64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00905-E740-CB4F-BDA5-74380C8A2C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8676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B0DB67-C1FC-7703-70C9-57458BFFE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DBB089B0-A2F3-C7F8-5910-F9EF5B982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C674D-C202-C742-BEA7-03F1CB98DEBA}" type="datetimeFigureOut">
              <a:rPr lang="it-IT" smtClean="0"/>
              <a:t>12/04/25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F54A980-8ABB-A8F9-F772-A89D7AD4A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A207DF3-B754-4895-E8CA-8B776F1E5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00905-E740-CB4F-BDA5-74380C8A2C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9805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A1B0A82-6CF0-5A7F-ADBE-301801DD1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C674D-C202-C742-BEA7-03F1CB98DEBA}" type="datetimeFigureOut">
              <a:rPr lang="it-IT" smtClean="0"/>
              <a:t>12/04/25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FB02759B-B226-174F-1B3D-5F33CDB6A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7CB13ED-7488-A083-EDB1-264189E5C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00905-E740-CB4F-BDA5-74380C8A2C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0357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3B19E51-6BE3-8962-83DF-774E0C811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2CF89DD-CC13-CB03-261C-5CBF0D6D0E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B1360EA-4C26-26EF-9B17-BB417E1038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CEE2808-E755-5EDE-6CBB-A1AE5F934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C674D-C202-C742-BEA7-03F1CB98DEBA}" type="datetimeFigureOut">
              <a:rPr lang="it-IT" smtClean="0"/>
              <a:t>12/04/25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8BE4F75-D7EE-4DD0-ACE9-2CBEA8028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607140C-B56F-A83F-2A8E-6288170BF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00905-E740-CB4F-BDA5-74380C8A2C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7310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A3AAF0-237C-88AF-71FB-6FA2FA8B4B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CDBBA25-B20D-7775-9201-512FEF511D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E6C8343-49F0-05C4-AFCF-9B5B9F985E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3B25DB4-579F-54A4-F3CB-E1ABA394C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C674D-C202-C742-BEA7-03F1CB98DEBA}" type="datetimeFigureOut">
              <a:rPr lang="it-IT" smtClean="0"/>
              <a:t>12/04/25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F368513-9AA3-C7FE-F1F8-627C11D35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5F6F24C-470C-E64A-A360-3FF45B104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00905-E740-CB4F-BDA5-74380C8A2C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6722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8C37F1F-B6AC-6335-2D36-9A2A27C8F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FDE050E-5490-90B0-2928-399845C06D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FEC89B7-8B9C-099B-B3EB-1FDF30CED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DAC674D-C202-C742-BEA7-03F1CB98DEBA}" type="datetimeFigureOut">
              <a:rPr lang="it-IT" smtClean="0"/>
              <a:t>12/04/25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AD48D9B-01AB-9A37-A434-DC25B887CE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00E2B4D-8918-9293-9049-E5A1E6D6EF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B500905-E740-CB4F-BDA5-74380C8A2C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1170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internopoesia.com/tag/ultima-preghiera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it.wikisource.org/wiki/I_colloqui/II._Alle_soglie/Alle_soglie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81EC579-D06E-EFB2-20A0-0D60D5C95E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Testi da comparare</a:t>
            </a:r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B423EBA4-E577-6C0B-D1FD-92675C7017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694619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762FC9D9-5B2F-FE80-D99C-EC1337692B67}"/>
              </a:ext>
            </a:extLst>
          </p:cNvPr>
          <p:cNvSpPr txBox="1"/>
          <p:nvPr/>
        </p:nvSpPr>
        <p:spPr>
          <a:xfrm>
            <a:off x="1933903" y="197346"/>
            <a:ext cx="7180171" cy="64633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Primo Levi (1919-1987), </a:t>
            </a:r>
            <a:r>
              <a:rPr 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casa sull’Appennino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 ora incerta 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(1984)</a:t>
            </a:r>
            <a:r>
              <a:rPr 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È lassù, tra le rocce e le nebbie,</a:t>
            </a:r>
          </a:p>
          <a:p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casa dei miei padri.</a:t>
            </a:r>
          </a:p>
          <a:p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Grigia, solitaria, severa,</a:t>
            </a:r>
          </a:p>
          <a:p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come un ultimo baluardo.</a:t>
            </a:r>
          </a:p>
          <a:p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cercai al ritorno,</a:t>
            </a:r>
          </a:p>
          <a:p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 la porta era chiusa,</a:t>
            </a:r>
          </a:p>
          <a:p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nessuno rispose al mio nome.</a:t>
            </a:r>
          </a:p>
          <a:p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Solo il vento parlava</a:t>
            </a:r>
          </a:p>
          <a:p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 i rovi e le pietre,</a:t>
            </a:r>
          </a:p>
          <a:p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raccontando storie antiche</a:t>
            </a:r>
          </a:p>
          <a:p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 nessuno ricorda più.</a:t>
            </a:r>
          </a:p>
          <a:p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Rimasi sull’uscio,</a:t>
            </a:r>
          </a:p>
          <a:p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esitante, straniero,</a:t>
            </a:r>
          </a:p>
          <a:p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mentre il sole calava</a:t>
            </a:r>
          </a:p>
          <a:p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l’ombra allungava le mani.</a:t>
            </a:r>
          </a:p>
          <a:p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mia casa non c’era più,</a:t>
            </a:r>
          </a:p>
          <a:p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forse non c’era mai stata.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453598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EC99D2-EB41-2BE5-754C-5B3122C73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Cesare Pavese (1908-1950),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Dialoghi con Leucò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(1947)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29B1D57-C149-1D45-CA8F-8936E1FA7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rupe: https://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it.wikisource.org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/wiki/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Dialoghi_con_Leucò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La_rupe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5396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9822D6FE-567D-D046-271B-858D847B7CAC}"/>
              </a:ext>
            </a:extLst>
          </p:cNvPr>
          <p:cNvSpPr txBox="1"/>
          <p:nvPr/>
        </p:nvSpPr>
        <p:spPr>
          <a:xfrm>
            <a:off x="864083" y="739546"/>
            <a:ext cx="3057247" cy="56938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bufera che sgronda sulle foglie</a:t>
            </a:r>
          </a:p>
          <a:p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dure della magnolia i lunghi tuoni</a:t>
            </a:r>
          </a:p>
          <a:p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marzolini e la grandine,</a:t>
            </a:r>
          </a:p>
          <a:p>
            <a:endParaRPr lang="it-IT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 suoni di cristallo nel tuo nido</a:t>
            </a:r>
          </a:p>
          <a:p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notturno ti sorprendono, dell'oro</a:t>
            </a:r>
          </a:p>
          <a:p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 s'è spento sui mogani, sul taglio</a:t>
            </a:r>
          </a:p>
          <a:p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dei libri rilegati, brucia ancora</a:t>
            </a:r>
          </a:p>
          <a:p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una grana di zucchero nel guscio</a:t>
            </a:r>
          </a:p>
          <a:p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delle tue palpebre)</a:t>
            </a:r>
          </a:p>
          <a:p>
            <a:endParaRPr lang="it-IT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lampo che candisce</a:t>
            </a:r>
          </a:p>
          <a:p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alberi e muro e li sorprende in quella</a:t>
            </a:r>
          </a:p>
          <a:p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eternità d'istante – marmo manna</a:t>
            </a:r>
          </a:p>
          <a:p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distruzione – ch'entro te scolpita</a:t>
            </a:r>
          </a:p>
          <a:p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porti per tua condanna e che ti lega</a:t>
            </a:r>
          </a:p>
          <a:p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più che l'amore a me, strana sorella, –</a:t>
            </a:r>
          </a:p>
          <a:p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poi lo schianto rude, i sistri, il fremere</a:t>
            </a:r>
          </a:p>
          <a:p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dei tamburelli sulla fossa fuia,</a:t>
            </a:r>
          </a:p>
          <a:p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 scalpicciare del fandango, e sopra</a:t>
            </a:r>
          </a:p>
          <a:p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qualche gesto che annaspa…</a:t>
            </a:r>
          </a:p>
          <a:p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Come quando</a:t>
            </a:r>
          </a:p>
          <a:p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 rivolgesti e con la mano, sgombra</a:t>
            </a:r>
          </a:p>
          <a:p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fronte dalla nube dei capelli,</a:t>
            </a:r>
          </a:p>
          <a:p>
            <a:endParaRPr lang="it-IT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 salutasti – per entrar nel buio.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0940667-9FDA-8ED2-E949-14E70E7C2329}"/>
              </a:ext>
            </a:extLst>
          </p:cNvPr>
          <p:cNvSpPr txBox="1"/>
          <p:nvPr/>
        </p:nvSpPr>
        <p:spPr>
          <a:xfrm>
            <a:off x="258148" y="273269"/>
            <a:ext cx="11122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bufera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EA9D79AD-AB35-63D4-ED17-55629A4813E1}"/>
              </a:ext>
            </a:extLst>
          </p:cNvPr>
          <p:cNvSpPr txBox="1"/>
          <p:nvPr/>
        </p:nvSpPr>
        <p:spPr>
          <a:xfrm>
            <a:off x="5607973" y="581891"/>
            <a:ext cx="4532010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 libero la fronte dai ghiaccioli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che raccogliesti traversando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l’alte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nebulose; hai le penne lacerate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dai cicloni, ti desti a soprassalti.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Mezzodì: allunga nel riquadro il nespolo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l’ombra nera, s’ostina in cielo un sole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freddoloso; 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l’altre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ombre che scantonano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nel vicolo non sanno che sei qui.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14A7719-BABF-404D-40A5-19905727CAED}"/>
              </a:ext>
            </a:extLst>
          </p:cNvPr>
          <p:cNvSpPr txBox="1"/>
          <p:nvPr/>
        </p:nvSpPr>
        <p:spPr>
          <a:xfrm>
            <a:off x="5417007" y="212559"/>
            <a:ext cx="54809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Mottetto XII (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occasioni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1939, seconda edizione 1941)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D117F020-D530-687A-E0DE-7BAAACF17FF7}"/>
              </a:ext>
            </a:extLst>
          </p:cNvPr>
          <p:cNvSpPr txBox="1"/>
          <p:nvPr/>
        </p:nvSpPr>
        <p:spPr>
          <a:xfrm>
            <a:off x="5607973" y="3318570"/>
            <a:ext cx="3364896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frangia dei capelli che ti vela</a:t>
            </a:r>
          </a:p>
          <a:p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fronte puerile, tu distrarla</a:t>
            </a:r>
          </a:p>
          <a:p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 la mano non devi. Anch’essa parla</a:t>
            </a:r>
          </a:p>
          <a:p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 te, sulla mia strada è tutto il cielo,</a:t>
            </a:r>
          </a:p>
          <a:p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sola luce con le giade ch’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ài</a:t>
            </a: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accerchiate sul polso, nel tumulto</a:t>
            </a:r>
          </a:p>
          <a:p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 sonno la cortina che gl’indulti</a:t>
            </a:r>
          </a:p>
          <a:p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tuoi distendono, l’ala onte tu vai,</a:t>
            </a:r>
          </a:p>
          <a:p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trasmigratrice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Artemide ed illesa,</a:t>
            </a:r>
          </a:p>
          <a:p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 le guerre dei nati-morti; e s’ora</a:t>
            </a:r>
          </a:p>
          <a:p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d’aeree lanugini s’infiora</a:t>
            </a:r>
          </a:p>
          <a:p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quel fondo, a marezzarlo sei tu, scesa</a:t>
            </a:r>
          </a:p>
          <a:p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d’un balzo, e irrequieta la tua fronte</a:t>
            </a:r>
          </a:p>
          <a:p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 confonde con l’alba, la nasconde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84A39A55-5B32-C975-638D-DB4AC80FFED7}"/>
              </a:ext>
            </a:extLst>
          </p:cNvPr>
          <p:cNvSpPr txBox="1"/>
          <p:nvPr/>
        </p:nvSpPr>
        <p:spPr>
          <a:xfrm>
            <a:off x="8609365" y="3506121"/>
            <a:ext cx="2460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bufera e altro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(1956)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4D94410-8CAA-5F88-4492-5500C1BA0C3B}"/>
              </a:ext>
            </a:extLst>
          </p:cNvPr>
          <p:cNvSpPr txBox="1"/>
          <p:nvPr/>
        </p:nvSpPr>
        <p:spPr>
          <a:xfrm>
            <a:off x="2301766" y="273269"/>
            <a:ext cx="2374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bufera e altro, 1956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B9B6FFB8-5EAF-928A-ECFA-5FA7F6124B4B}"/>
              </a:ext>
            </a:extLst>
          </p:cNvPr>
          <p:cNvSpPr txBox="1"/>
          <p:nvPr/>
        </p:nvSpPr>
        <p:spPr>
          <a:xfrm>
            <a:off x="595565" y="0"/>
            <a:ext cx="1838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Eugenio Montale </a:t>
            </a:r>
          </a:p>
        </p:txBody>
      </p:sp>
    </p:spTree>
    <p:extLst>
      <p:ext uri="{BB962C8B-B14F-4D97-AF65-F5344CB8AC3E}">
        <p14:creationId xmlns:p14="http://schemas.microsoft.com/office/powerpoint/2010/main" val="242478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3CC30292-9327-0F46-99BC-B9A31E35AAF4}"/>
              </a:ext>
            </a:extLst>
          </p:cNvPr>
          <p:cNvSpPr txBox="1"/>
          <p:nvPr/>
        </p:nvSpPr>
        <p:spPr>
          <a:xfrm>
            <a:off x="0" y="1480066"/>
            <a:ext cx="4528869" cy="5355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RVF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 Francesco Petrarca (1304-1374) 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Voi ch’ascoltate in rime sparse il suono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 quei sospiri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ond’io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nudriva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’l core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sul mio primo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giovenile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errore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quand’era in parte altr’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uom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quel ch’i’ sono,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 vario stile in ch’io piango et ragiono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fra le vane speranze e ’l van dolore,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 sia chi per prova intenda amore,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spero trovar pietà, nonché perdono.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 ben veggio or sì come al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popol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tutto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favola fui gran tempo, onde sovente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 me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medesmo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meco mi vergogno;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del mio vaneggiar vergogna è ’l frutto,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’l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pentersi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 ’l conoscer chiaramente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 quanto piace al mondo è breve sogno.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149C74D-FB1D-D742-A09D-692A0789364C}"/>
              </a:ext>
            </a:extLst>
          </p:cNvPr>
          <p:cNvSpPr txBox="1"/>
          <p:nvPr/>
        </p:nvSpPr>
        <p:spPr>
          <a:xfrm>
            <a:off x="3846826" y="22622"/>
            <a:ext cx="497283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85, Catullo (84-54 a.C.),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Liber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Catulli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Veronensis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[1-60, 61-68, 69-116]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Odi et amo. Quare id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faciam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fortasse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requiris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Nescio,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sed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fieri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sentio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excrucior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4B459E5A-6F90-5047-9229-DEE5FF67AD19}"/>
              </a:ext>
            </a:extLst>
          </p:cNvPr>
          <p:cNvSpPr txBox="1"/>
          <p:nvPr/>
        </p:nvSpPr>
        <p:spPr>
          <a:xfrm>
            <a:off x="7531100" y="1309450"/>
            <a:ext cx="4530407" cy="5355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L’infinito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Giacomo Leopardi (1798-1837),</a:t>
            </a:r>
          </a:p>
          <a:p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Canti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(1831, posizione 11; 1835, 12 – aggiunta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Passero solitario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Sempre caro mi fu quest'ermo colle,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questa siepe, che da tanta parte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dell'ultimo orizzonte il guardo esclude.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 sedendo e mirando, interminati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spazi di là da quella, e sovrumani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silenzi, e profondissima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quïete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io nel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pensier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 fingo, ove per poco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non si spaura. E come il vento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odo stormir tra queste piante, io quello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infinito silenzio a questa voce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 comparando: e mi sovvien l'eterno,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le morte stagioni, e la presente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viva, e il suon di lei. Così tra questa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immensità s’annega il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pensier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mio: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il naufragar m'è dolce in questo mare</a:t>
            </a:r>
          </a:p>
        </p:txBody>
      </p:sp>
    </p:spTree>
    <p:extLst>
      <p:ext uri="{BB962C8B-B14F-4D97-AF65-F5344CB8AC3E}">
        <p14:creationId xmlns:p14="http://schemas.microsoft.com/office/powerpoint/2010/main" val="1075708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656C22-453E-EE53-4A16-9E00362C1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92B1D850-A97E-43EA-DDC0-C105A2D3C43B}"/>
              </a:ext>
            </a:extLst>
          </p:cNvPr>
          <p:cNvSpPr txBox="1"/>
          <p:nvPr/>
        </p:nvSpPr>
        <p:spPr>
          <a:xfrm>
            <a:off x="284205" y="185351"/>
            <a:ext cx="4525598" cy="61863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Die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gestundete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Zeit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kommen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härtere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Tage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auf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Widerruf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gestundete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Zeit</a:t>
            </a:r>
          </a:p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wird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sichtbar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Horizont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Bald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mußt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Schuh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schnüren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 die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Hunde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zurückjagen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die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Marschhöfe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Eingeweide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Fische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sind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geworden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Wind.</a:t>
            </a:r>
          </a:p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Ärmlich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brennt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das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Licht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Lupinen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Dein Blick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spurt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Nebel: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auf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Widerruf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gestundete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Zeit</a:t>
            </a:r>
          </a:p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wird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sichtbar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Horizont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Drüben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versinkt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dir die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Geliebte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Sand,</a:t>
            </a:r>
          </a:p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steigt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wehendes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Haar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fällt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befiehlt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zu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schweigen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findet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sterblich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willig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dem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Abschied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nach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jeder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Umarmung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6E586B28-4FD8-15C7-D7B9-9A9695767FC4}"/>
              </a:ext>
            </a:extLst>
          </p:cNvPr>
          <p:cNvSpPr txBox="1"/>
          <p:nvPr/>
        </p:nvSpPr>
        <p:spPr>
          <a:xfrm>
            <a:off x="4827576" y="185351"/>
            <a:ext cx="2536848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Sieh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dich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nicht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Schnür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deinen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Schuh.</a:t>
            </a:r>
          </a:p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Jag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Hunde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zurück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Wirf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Fische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Meer.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Lösch die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Lupinen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kommen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härtere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Tage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it-IT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66DC679-E89E-EAC8-9A3C-96528ABE0925}"/>
              </a:ext>
            </a:extLst>
          </p:cNvPr>
          <p:cNvSpPr txBox="1"/>
          <p:nvPr/>
        </p:nvSpPr>
        <p:spPr>
          <a:xfrm>
            <a:off x="4624451" y="2517666"/>
            <a:ext cx="3365024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tempo dilazionato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S’avanzano giorni più duri.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tempo dilazionato e revocabile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già appare all’orizzonte.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Presto dovrai riallacciare le scarpe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ricacciare i cani ai cascinali: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viscere dei pesci nel vento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 sono fatte fredde.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Brucia a stento la luce dei lupini.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 sguardo tuo la nebbia esplora: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tempo dilazionato e revocabile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già appare all’orizzonte.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8CE501D-DF79-9A55-B15C-1154C7873A62}"/>
              </a:ext>
            </a:extLst>
          </p:cNvPr>
          <p:cNvSpPr txBox="1"/>
          <p:nvPr/>
        </p:nvSpPr>
        <p:spPr>
          <a:xfrm>
            <a:off x="8224247" y="93018"/>
            <a:ext cx="3967753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Laggiù l’amata ti sprofonda nella sabbia,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 le sale ai capelli tesi al vento,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tronca la parola,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comanda di tacere,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trova mortale,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proclive all’addio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dopo ogni amplesso.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 ti guardare intorno.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Allacciati le scarpe.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Rimanda indietro i cani.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Getta in mare i pesci.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Spegni i lupini!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S’avanzano giorni più duri.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DAFA167-AD0C-E8B7-E9C1-1CBE53597CB5}"/>
              </a:ext>
            </a:extLst>
          </p:cNvPr>
          <p:cNvSpPr txBox="1"/>
          <p:nvPr/>
        </p:nvSpPr>
        <p:spPr>
          <a:xfrm>
            <a:off x="8043406" y="4690104"/>
            <a:ext cx="33281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Ingeborg Bachmann (1926-1973),</a:t>
            </a:r>
          </a:p>
          <a:p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Die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gestundete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Zeit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(1953)</a:t>
            </a:r>
          </a:p>
        </p:txBody>
      </p:sp>
    </p:spTree>
    <p:extLst>
      <p:ext uri="{BB962C8B-B14F-4D97-AF65-F5344CB8AC3E}">
        <p14:creationId xmlns:p14="http://schemas.microsoft.com/office/powerpoint/2010/main" val="2414323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B96DCC-33EC-FC25-9ACB-82ACB2861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Giorgio Caproni (1912-1990)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E364188-CD13-2948-69CD-CD92086F65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Ultima preghiera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https://internopoesia.com/tag/ultima-preghiera/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portam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inferi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https://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www.poeticous.com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giorgio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-caproni/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ad-portam-inferi?locale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082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9A3833F9-3AEB-471C-778B-03AB38474A88}"/>
              </a:ext>
            </a:extLst>
          </p:cNvPr>
          <p:cNvSpPr txBox="1"/>
          <p:nvPr/>
        </p:nvSpPr>
        <p:spPr>
          <a:xfrm>
            <a:off x="515007" y="343402"/>
            <a:ext cx="3897221" cy="59093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Nuove  stanze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occasioni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1939)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Poi che gli ultimi fili di tabacco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 tuo gesto si spengono nel piatto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 cristallo, al soffitto lenta sale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spirale del fumo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 gli alfieri e i cavalli degli scacchi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guardano stupefatti; e nuovi anelli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seguono, più mobili di quelli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delle tue dita.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morgana che in cielo liberava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torri e ponti è sparita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 primo soffio; s’apre la finestra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 vista e il fumo s’agita. Là in fondo,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altro storno si muove: una tregenda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d’uomini che non sa questo tuo incenso,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nella scacchiera di cui puoi tu sola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comporre il senso.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FF60E51-97D5-71D5-CB60-C3A223B04DFB}"/>
              </a:ext>
            </a:extLst>
          </p:cNvPr>
          <p:cNvSpPr txBox="1"/>
          <p:nvPr/>
        </p:nvSpPr>
        <p:spPr>
          <a:xfrm>
            <a:off x="4897821" y="1051034"/>
            <a:ext cx="4134465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mio dubbio d’un tempo era se forse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 stessa ignori il giuoco che si svolge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sul quadrato e ora è nembo alle tue porte: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follia di morte non si placa a poco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prezzo, se poco è il lampo del tuo sguardo,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 domanda altri fuochi, oltre le fitte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cortine che per te fomenta il dio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 caso, quando assiste.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Oggi so ciò che vuoi; batte il suo fioco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tocco la Martinella ed impaura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sagome d’avorio in una luce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spettrale di nevaio. Ma resiste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vince il premio della solitaria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veglia chi può con te allo specchio ustorio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 accieca le pedine opporre i tuoi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occhi d’acciaio.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D459E9F4-48DB-7E35-C164-EE0C5E345B62}"/>
              </a:ext>
            </a:extLst>
          </p:cNvPr>
          <p:cNvSpPr txBox="1"/>
          <p:nvPr/>
        </p:nvSpPr>
        <p:spPr>
          <a:xfrm>
            <a:off x="4740166" y="543987"/>
            <a:ext cx="29931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Eugenio Montale (1896-1981)</a:t>
            </a:r>
          </a:p>
        </p:txBody>
      </p:sp>
    </p:spTree>
    <p:extLst>
      <p:ext uri="{BB962C8B-B14F-4D97-AF65-F5344CB8AC3E}">
        <p14:creationId xmlns:p14="http://schemas.microsoft.com/office/powerpoint/2010/main" val="40936207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C9A60A-D479-F580-0264-6AD6A2626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Montale, Gli orecchini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BC11A6B-4CA1-30E4-98C7-7A4684080905}"/>
              </a:ext>
            </a:extLst>
          </p:cNvPr>
          <p:cNvSpPr txBox="1"/>
          <p:nvPr/>
        </p:nvSpPr>
        <p:spPr>
          <a:xfrm>
            <a:off x="746235" y="1860331"/>
            <a:ext cx="4288353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 serba ombra di voli il nerofumo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della spera. (E del tuo non è più traccia.)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È passata la spugna che i barlumi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indifesi dal cerchio d’oro scaccia. 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tue pietre, i coralli, il forte imperio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 ti rapisce vi cercavo; fuggo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l’iddia che non s’incarna, i desiderî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porto fin che al tuo lampo non si struggono. 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Ronzano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élitre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fuori, ronza il folle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mortorio e sa che due vite non contano.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Nella cornice tornano le molli 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meduse della sera. La tua impronta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verrà di giù: dove ai tuoi lobi squallide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mani, travolte, fermano i coralli. </a:t>
            </a:r>
          </a:p>
        </p:txBody>
      </p:sp>
    </p:spTree>
    <p:extLst>
      <p:ext uri="{BB962C8B-B14F-4D97-AF65-F5344CB8AC3E}">
        <p14:creationId xmlns:p14="http://schemas.microsoft.com/office/powerpoint/2010/main" val="33451272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0C56061-918C-1E99-AA14-7771736E9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Gottfried Benn (1886-1956),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Morgue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(1912)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2EA3FB8-F34A-6ED9-2D4C-915083CC9E81}"/>
              </a:ext>
            </a:extLst>
          </p:cNvPr>
          <p:cNvSpPr txBox="1"/>
          <p:nvPr/>
        </p:nvSpPr>
        <p:spPr>
          <a:xfrm>
            <a:off x="168166" y="1807780"/>
            <a:ext cx="5141151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Due su ogni tavolo. Di traverso tra loro uomini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donne. Vicini, nudi, eppur senza strazio.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cranio aperto. Il petto squarciato. Ora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figliano i corpi un’ultima volta.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 catini ricolmi ciascuno: dal cervello ai testicoli.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il tempio d’Iddio e la stalla del demonio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ora petto a petto in fondo a un secchio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ghignano al Golgota e al peccato originale.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resto giù nelle bare. Tutte nuove nascite: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gambe di uomini, petto di fanciulli e capelli di donna.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Vidi, di due che fornicavano un tempo,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là se ne stava l’avanzo, come sortito da un utero.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1FA3B1C8-5E62-230F-4E67-AE56E1EC222C}"/>
              </a:ext>
            </a:extLst>
          </p:cNvPr>
          <p:cNvSpPr txBox="1"/>
          <p:nvPr/>
        </p:nvSpPr>
        <p:spPr>
          <a:xfrm>
            <a:off x="5728064" y="1807780"/>
            <a:ext cx="4608954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Auf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jedem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Tisch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zwei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Männer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und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Weiber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kreuzweis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Nah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nackt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und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dennoch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ohne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Qual.</a:t>
            </a:r>
          </a:p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Schädel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auf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Die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Brust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entzwei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Die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Leiber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gebären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allerletztes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Mal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Jeder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drei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Näpfe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voll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von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Hirn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bis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Hoden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Gottes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Tempel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und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Teufels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Stall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Brust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Brust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auf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eines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Kübels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Boden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begrinsen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Golgotha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und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Sündenfall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Särge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Lauter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Neugeburten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Mannsbeine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Kinderbrust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und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Haar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vom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Weib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sah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von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zweien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die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dereinst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sich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hurten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lag es da, wie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einem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Mutterleib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409640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842FAF-B889-DF38-C46C-AE3546F0F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2063"/>
            <a:ext cx="10515600" cy="1325563"/>
          </a:xfrm>
        </p:spPr>
        <p:txBody>
          <a:bodyPr>
            <a:normAutofit/>
          </a:bodyPr>
          <a:lstStyle/>
          <a:p>
            <a:r>
              <a:rPr lang="it-IT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Guido Gozzano (1883-1916), </a:t>
            </a:r>
            <a:r>
              <a:rPr lang="it-IT" sz="2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Alle soglie </a:t>
            </a:r>
            <a:r>
              <a:rPr lang="it-IT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sz="2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Colloqui</a:t>
            </a:r>
            <a:r>
              <a:rPr lang="it-IT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1911)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36823B7-BE9B-FC39-6F35-E11590398E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https://it.wikisource.org/wiki/I_colloqui/II._Alle_soglie/Alle_soglie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587218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8FCC28-C785-AE56-0999-CEBFF471B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Vittorio Sereni,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Gli strumenti umani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(1963)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8FF19E-C612-73C2-6FBE-F7046FC7A9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Intervista a un suicida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 https://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www.riflessioni.it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prosa_poesia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/vittorio-sereni-intervista-a-un-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suicida.htm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7440478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1733</Words>
  <Application>Microsoft Macintosh PowerPoint</Application>
  <PresentationFormat>Widescreen</PresentationFormat>
  <Paragraphs>272</Paragraphs>
  <Slides>12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7" baseType="lpstr">
      <vt:lpstr>Aptos</vt:lpstr>
      <vt:lpstr>Aptos Display</vt:lpstr>
      <vt:lpstr>Arial</vt:lpstr>
      <vt:lpstr>Times New Roman</vt:lpstr>
      <vt:lpstr>Tema di Office</vt:lpstr>
      <vt:lpstr>Testi da comparare</vt:lpstr>
      <vt:lpstr>Presentazione standard di PowerPoint</vt:lpstr>
      <vt:lpstr>Presentazione standard di PowerPoint</vt:lpstr>
      <vt:lpstr>Giorgio Caproni (1912-1990)</vt:lpstr>
      <vt:lpstr>Presentazione standard di PowerPoint</vt:lpstr>
      <vt:lpstr>Montale, Gli orecchini</vt:lpstr>
      <vt:lpstr>Gottfried Benn (1886-1956), Morgue (1912)</vt:lpstr>
      <vt:lpstr>Guido Gozzano (1883-1916), Alle soglie (Colloqui, 1911)</vt:lpstr>
      <vt:lpstr>Vittorio Sereni, Gli strumenti umani (1963) </vt:lpstr>
      <vt:lpstr>Presentazione standard di PowerPoint</vt:lpstr>
      <vt:lpstr>Cesare Pavese (1908-1950), Dialoghi con Leucò (1947)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Microsoft Office User</dc:creator>
  <cp:lastModifiedBy>Microsoft Office User</cp:lastModifiedBy>
  <cp:revision>41</cp:revision>
  <dcterms:created xsi:type="dcterms:W3CDTF">2025-04-12T14:50:08Z</dcterms:created>
  <dcterms:modified xsi:type="dcterms:W3CDTF">2025-04-12T15:05:26Z</dcterms:modified>
</cp:coreProperties>
</file>