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6" r:id="rId1"/>
  </p:sldMasterIdLst>
  <p:sldIdLst>
    <p:sldId id="256" r:id="rId2"/>
    <p:sldId id="434" r:id="rId3"/>
    <p:sldId id="264" r:id="rId4"/>
    <p:sldId id="433" r:id="rId5"/>
    <p:sldId id="427" r:id="rId6"/>
    <p:sldId id="436" r:id="rId7"/>
    <p:sldId id="274" r:id="rId8"/>
    <p:sldId id="272" r:id="rId9"/>
    <p:sldId id="276" r:id="rId10"/>
    <p:sldId id="435" r:id="rId11"/>
    <p:sldId id="438" r:id="rId12"/>
    <p:sldId id="437" r:id="rId13"/>
    <p:sldId id="439" r:id="rId14"/>
    <p:sldId id="440" r:id="rId15"/>
    <p:sldId id="277" r:id="rId16"/>
    <p:sldId id="275" r:id="rId17"/>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BFDFF"/>
    <a:srgbClr val="F0F7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859" autoAdjust="0"/>
    <p:restoredTop sz="94660"/>
  </p:normalViewPr>
  <p:slideViewPr>
    <p:cSldViewPr snapToGrid="0">
      <p:cViewPr varScale="1">
        <p:scale>
          <a:sx n="106" d="100"/>
          <a:sy n="106" d="100"/>
        </p:scale>
        <p:origin x="69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9017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686610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2703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03084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46615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19877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79347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02369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86875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37087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smtClean="0"/>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694135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03472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04985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31990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9/2/2026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85687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47667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smtClean="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708928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9/2/2026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69944893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onica.piantoni@unibg.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8000">
              <a:schemeClr val="accent1">
                <a:lumMod val="45000"/>
                <a:lumOff val="55000"/>
              </a:schemeClr>
            </a:gs>
            <a:gs pos="39000">
              <a:srgbClr val="FFFFFF"/>
            </a:gs>
            <a:gs pos="64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283779" y="1534509"/>
            <a:ext cx="11430429" cy="5230275"/>
          </a:xfrm>
        </p:spPr>
        <p:txBody>
          <a:bodyPr>
            <a:normAutofit fontScale="90000"/>
          </a:bodyPr>
          <a:lstStyle/>
          <a:p>
            <a:pPr>
              <a:lnSpc>
                <a:spcPct val="100000"/>
              </a:lnSpc>
              <a:spcAft>
                <a:spcPts val="1200"/>
              </a:spcAft>
            </a:pPr>
            <a:r>
              <a:rPr lang="it-IT" sz="3200" dirty="0"/>
              <a:t>      </a:t>
            </a:r>
            <a:br>
              <a:rPr lang="it-IT" sz="3200" dirty="0"/>
            </a:br>
            <a:br>
              <a:rPr lang="it-IT" sz="3200" dirty="0"/>
            </a:br>
            <a:br>
              <a:rPr lang="it-IT" sz="3200" dirty="0"/>
            </a:br>
            <a:br>
              <a:rPr lang="it-IT" sz="3200" dirty="0"/>
            </a:br>
            <a:br>
              <a:rPr lang="it-IT" sz="3200" dirty="0"/>
            </a:br>
            <a:br>
              <a:rPr lang="it-IT" sz="4000" b="1" dirty="0"/>
            </a:br>
            <a:br>
              <a:rPr lang="it-IT" sz="4000" dirty="0"/>
            </a:br>
            <a:br>
              <a:rPr lang="it-IT" sz="4000" dirty="0"/>
            </a:br>
            <a:br>
              <a:rPr lang="it-IT" sz="4000" dirty="0"/>
            </a:br>
            <a:br>
              <a:rPr lang="it-IT" sz="4000" dirty="0"/>
            </a:br>
            <a:r>
              <a:rPr lang="it-IT" sz="4400" dirty="0"/>
              <a:t>CORSO INTENSIVO Livello A2</a:t>
            </a:r>
            <a:br>
              <a:rPr lang="it-IT" sz="4000" dirty="0"/>
            </a:br>
            <a:r>
              <a:rPr lang="it-IT" sz="3600" cap="none" dirty="0"/>
              <a:t>Insegnante: </a:t>
            </a:r>
            <a:r>
              <a:rPr lang="it-IT" sz="3600" b="1" dirty="0"/>
              <a:t>M</a:t>
            </a:r>
            <a:r>
              <a:rPr lang="it-IT" sz="3600" b="1" cap="none" dirty="0"/>
              <a:t>onica Piantoni</a:t>
            </a:r>
            <a:br>
              <a:rPr lang="it-IT" sz="3600" b="1" cap="none" dirty="0"/>
            </a:br>
            <a:r>
              <a:rPr lang="it-IT" sz="3600" dirty="0"/>
              <a:t>(</a:t>
            </a:r>
            <a:r>
              <a:rPr lang="it-IT" sz="3600" dirty="0">
                <a:hlinkClick r:id="rId2"/>
              </a:rPr>
              <a:t>monica.piantoni@unibg.it</a:t>
            </a:r>
            <a:r>
              <a:rPr lang="it-IT" sz="3600" dirty="0"/>
              <a:t>)</a:t>
            </a:r>
            <a:br>
              <a:rPr lang="it-IT" sz="3600" b="1" cap="none" dirty="0"/>
            </a:br>
            <a:r>
              <a:rPr lang="it-IT" sz="3600" b="1" cap="none" dirty="0"/>
              <a:t>1-11 settembre 2026</a:t>
            </a:r>
            <a:br>
              <a:rPr lang="it-IT" sz="3600" b="1" cap="none" dirty="0"/>
            </a:br>
            <a:r>
              <a:rPr lang="it-IT" sz="3600" b="1" cap="none" dirty="0"/>
              <a:t>Lezione 2</a:t>
            </a:r>
            <a:br>
              <a:rPr lang="it-IT" sz="4000" cap="none" dirty="0"/>
            </a:br>
            <a:r>
              <a:rPr lang="it-IT" sz="4000" cap="none" dirty="0"/>
              <a:t>        </a:t>
            </a:r>
            <a:r>
              <a:rPr lang="it-IT" sz="6000" cap="none" dirty="0"/>
              <a:t>	</a:t>
            </a:r>
          </a:p>
        </p:txBody>
      </p:sp>
      <p:sp>
        <p:nvSpPr>
          <p:cNvPr id="5" name="CasellaDiTesto 4">
            <a:extLst>
              <a:ext uri="{FF2B5EF4-FFF2-40B4-BE49-F238E27FC236}">
                <a16:creationId xmlns:a16="http://schemas.microsoft.com/office/drawing/2014/main" id="{85B4305A-AC7B-C993-6485-8448C64FD5AE}"/>
              </a:ext>
            </a:extLst>
          </p:cNvPr>
          <p:cNvSpPr txBox="1"/>
          <p:nvPr/>
        </p:nvSpPr>
        <p:spPr>
          <a:xfrm>
            <a:off x="6716110" y="378372"/>
            <a:ext cx="5192111" cy="1569660"/>
          </a:xfrm>
          <a:prstGeom prst="rect">
            <a:avLst/>
          </a:prstGeom>
          <a:noFill/>
        </p:spPr>
        <p:txBody>
          <a:bodyPr wrap="square" rtlCol="0">
            <a:spAutoFit/>
          </a:bodyPr>
          <a:lstStyle/>
          <a:p>
            <a:pPr algn="ctr"/>
            <a:r>
              <a:rPr lang="it-IT" sz="2400" dirty="0" err="1"/>
              <a:t>Universita’</a:t>
            </a:r>
            <a:r>
              <a:rPr lang="it-IT" sz="2400" dirty="0"/>
              <a:t> di BERGAMO</a:t>
            </a:r>
            <a:br>
              <a:rPr lang="it-IT" sz="2400" dirty="0"/>
            </a:br>
            <a:r>
              <a:rPr lang="it-IT" sz="2400" b="1" cap="small" dirty="0"/>
              <a:t>Corsi di Italiano per Stranieri</a:t>
            </a:r>
            <a:r>
              <a:rPr lang="it-IT" sz="2400" b="1" dirty="0"/>
              <a:t> </a:t>
            </a:r>
            <a:br>
              <a:rPr lang="it-IT" sz="2400" dirty="0"/>
            </a:br>
            <a:r>
              <a:rPr lang="it-IT" sz="2400" dirty="0"/>
              <a:t>CORSI INTENSIVI </a:t>
            </a:r>
            <a:br>
              <a:rPr lang="it-IT" sz="2400" dirty="0"/>
            </a:br>
            <a:r>
              <a:rPr lang="it-IT" sz="2400" dirty="0"/>
              <a:t>I semestre </a:t>
            </a:r>
            <a:r>
              <a:rPr lang="it-IT" sz="2400" dirty="0" err="1"/>
              <a:t>a.a</a:t>
            </a:r>
            <a:r>
              <a:rPr lang="it-IT" sz="2400" dirty="0"/>
              <a:t>. 2026/27</a:t>
            </a:r>
          </a:p>
        </p:txBody>
      </p:sp>
    </p:spTree>
    <p:extLst>
      <p:ext uri="{BB962C8B-B14F-4D97-AF65-F5344CB8AC3E}">
        <p14:creationId xmlns:p14="http://schemas.microsoft.com/office/powerpoint/2010/main" val="149442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4A9C50D-B5DD-039F-A010-10680D9466BA}"/>
              </a:ext>
            </a:extLst>
          </p:cNvPr>
          <p:cNvSpPr txBox="1"/>
          <p:nvPr/>
        </p:nvSpPr>
        <p:spPr>
          <a:xfrm>
            <a:off x="2326640" y="589280"/>
            <a:ext cx="8056880" cy="1077218"/>
          </a:xfrm>
          <a:prstGeom prst="rect">
            <a:avLst/>
          </a:prstGeom>
          <a:noFill/>
        </p:spPr>
        <p:txBody>
          <a:bodyPr wrap="square" rtlCol="0">
            <a:spAutoFit/>
          </a:bodyPr>
          <a:lstStyle/>
          <a:p>
            <a:r>
              <a:rPr lang="it-IT" sz="2800" b="1" dirty="0">
                <a:solidFill>
                  <a:srgbClr val="FF0000"/>
                </a:solidFill>
              </a:rPr>
              <a:t>RACCONTARE UN VIAGGIO: </a:t>
            </a:r>
            <a:r>
              <a:rPr lang="it-IT" dirty="0"/>
              <a:t>LETTURA P. 28</a:t>
            </a:r>
          </a:p>
          <a:p>
            <a:endParaRPr lang="it-IT" dirty="0"/>
          </a:p>
          <a:p>
            <a:endParaRPr lang="it-IT" dirty="0"/>
          </a:p>
        </p:txBody>
      </p:sp>
      <p:sp>
        <p:nvSpPr>
          <p:cNvPr id="3" name="CasellaDiTesto 2">
            <a:extLst>
              <a:ext uri="{FF2B5EF4-FFF2-40B4-BE49-F238E27FC236}">
                <a16:creationId xmlns:a16="http://schemas.microsoft.com/office/drawing/2014/main" id="{C3209733-5521-8E24-FB3F-244AB2AAF3B9}"/>
              </a:ext>
            </a:extLst>
          </p:cNvPr>
          <p:cNvSpPr txBox="1"/>
          <p:nvPr/>
        </p:nvSpPr>
        <p:spPr>
          <a:xfrm>
            <a:off x="959667" y="986828"/>
            <a:ext cx="9261695" cy="2862322"/>
          </a:xfrm>
          <a:prstGeom prst="rect">
            <a:avLst/>
          </a:prstGeom>
          <a:noFill/>
        </p:spPr>
        <p:txBody>
          <a:bodyPr wrap="square" rtlCol="0">
            <a:spAutoFit/>
          </a:bodyPr>
          <a:lstStyle/>
          <a:p>
            <a:r>
              <a:rPr lang="it-IT" dirty="0"/>
              <a:t>Es. 3 B p. 25</a:t>
            </a:r>
          </a:p>
          <a:p>
            <a:endParaRPr lang="it-IT" dirty="0"/>
          </a:p>
          <a:p>
            <a:endParaRPr lang="it-IT" dirty="0"/>
          </a:p>
          <a:p>
            <a:r>
              <a:rPr lang="it-IT" dirty="0"/>
              <a:t>Qual è il tempo verbale più usato per parlare del passato? IL PASSATO PROSSIMO</a:t>
            </a:r>
          </a:p>
          <a:p>
            <a:endParaRPr lang="it-IT" dirty="0"/>
          </a:p>
          <a:p>
            <a:r>
              <a:rPr lang="it-IT" dirty="0"/>
              <a:t>Osserva i verbi nelle frasi 7/8/9: come si forma il…………………….?</a:t>
            </a:r>
          </a:p>
          <a:p>
            <a:endParaRPr lang="it-IT" dirty="0"/>
          </a:p>
          <a:p>
            <a:endParaRPr lang="it-IT" dirty="0"/>
          </a:p>
          <a:p>
            <a:endParaRPr lang="it-IT" dirty="0"/>
          </a:p>
          <a:p>
            <a:r>
              <a:rPr lang="it-IT" dirty="0"/>
              <a:t> </a:t>
            </a:r>
          </a:p>
        </p:txBody>
      </p:sp>
      <p:graphicFrame>
        <p:nvGraphicFramePr>
          <p:cNvPr id="4" name="Tabella 3">
            <a:extLst>
              <a:ext uri="{FF2B5EF4-FFF2-40B4-BE49-F238E27FC236}">
                <a16:creationId xmlns:a16="http://schemas.microsoft.com/office/drawing/2014/main" id="{51EE99D0-8D98-1CD1-4931-F40B363A15D5}"/>
              </a:ext>
            </a:extLst>
          </p:cNvPr>
          <p:cNvGraphicFramePr>
            <a:graphicFrameLocks noGrp="1"/>
          </p:cNvGraphicFramePr>
          <p:nvPr>
            <p:extLst>
              <p:ext uri="{D42A27DB-BD31-4B8C-83A1-F6EECF244321}">
                <p14:modId xmlns:p14="http://schemas.microsoft.com/office/powerpoint/2010/main" val="3227729678"/>
              </p:ext>
            </p:extLst>
          </p:nvPr>
        </p:nvGraphicFramePr>
        <p:xfrm>
          <a:off x="1036119" y="3206679"/>
          <a:ext cx="6079905" cy="852077"/>
        </p:xfrm>
        <a:graphic>
          <a:graphicData uri="http://schemas.openxmlformats.org/drawingml/2006/table">
            <a:tbl>
              <a:tblPr firstRow="1" bandRow="1">
                <a:tableStyleId>{5C22544A-7EE6-4342-B048-85BDC9FD1C3A}</a:tableStyleId>
              </a:tblPr>
              <a:tblGrid>
                <a:gridCol w="2245351">
                  <a:extLst>
                    <a:ext uri="{9D8B030D-6E8A-4147-A177-3AD203B41FA5}">
                      <a16:colId xmlns:a16="http://schemas.microsoft.com/office/drawing/2014/main" val="2738654435"/>
                    </a:ext>
                  </a:extLst>
                </a:gridCol>
                <a:gridCol w="3834554">
                  <a:extLst>
                    <a:ext uri="{9D8B030D-6E8A-4147-A177-3AD203B41FA5}">
                      <a16:colId xmlns:a16="http://schemas.microsoft.com/office/drawing/2014/main" val="1763576595"/>
                    </a:ext>
                  </a:extLst>
                </a:gridCol>
              </a:tblGrid>
              <a:tr h="486317">
                <a:tc>
                  <a:txBody>
                    <a:bodyPr/>
                    <a:lstStyle/>
                    <a:p>
                      <a:r>
                        <a:rPr lang="it-IT" dirty="0"/>
                        <a:t>ESSERE</a:t>
                      </a:r>
                    </a:p>
                  </a:txBody>
                  <a:tcPr/>
                </a:tc>
                <a:tc rowSpan="2">
                  <a:txBody>
                    <a:bodyPr/>
                    <a:lstStyle/>
                    <a:p>
                      <a:r>
                        <a:rPr lang="it-IT" dirty="0"/>
                        <a:t>  PARTICIPIO PASSATO</a:t>
                      </a:r>
                    </a:p>
                  </a:txBody>
                  <a:tcPr/>
                </a:tc>
                <a:extLst>
                  <a:ext uri="{0D108BD9-81ED-4DB2-BD59-A6C34878D82A}">
                    <a16:rowId xmlns:a16="http://schemas.microsoft.com/office/drawing/2014/main" val="1261743630"/>
                  </a:ext>
                </a:extLst>
              </a:tr>
              <a:tr h="156154">
                <a:tc>
                  <a:txBody>
                    <a:bodyPr/>
                    <a:lstStyle/>
                    <a:p>
                      <a:r>
                        <a:rPr lang="it-IT" dirty="0"/>
                        <a:t>AVERE</a:t>
                      </a:r>
                    </a:p>
                  </a:txBody>
                  <a:tcPr/>
                </a:tc>
                <a:tc vMerge="1">
                  <a:txBody>
                    <a:bodyPr/>
                    <a:lstStyle/>
                    <a:p>
                      <a:endParaRPr lang="it-IT" dirty="0"/>
                    </a:p>
                  </a:txBody>
                  <a:tcPr/>
                </a:tc>
                <a:extLst>
                  <a:ext uri="{0D108BD9-81ED-4DB2-BD59-A6C34878D82A}">
                    <a16:rowId xmlns:a16="http://schemas.microsoft.com/office/drawing/2014/main" val="1168403049"/>
                  </a:ext>
                </a:extLst>
              </a:tr>
            </a:tbl>
          </a:graphicData>
        </a:graphic>
      </p:graphicFrame>
      <p:graphicFrame>
        <p:nvGraphicFramePr>
          <p:cNvPr id="5" name="Tabella 4">
            <a:extLst>
              <a:ext uri="{FF2B5EF4-FFF2-40B4-BE49-F238E27FC236}">
                <a16:creationId xmlns:a16="http://schemas.microsoft.com/office/drawing/2014/main" id="{729A1BB1-3800-2918-4099-3ED52407B798}"/>
              </a:ext>
            </a:extLst>
          </p:cNvPr>
          <p:cNvGraphicFramePr>
            <a:graphicFrameLocks noGrp="1"/>
          </p:cNvGraphicFramePr>
          <p:nvPr>
            <p:extLst>
              <p:ext uri="{D42A27DB-BD31-4B8C-83A1-F6EECF244321}">
                <p14:modId xmlns:p14="http://schemas.microsoft.com/office/powerpoint/2010/main" val="1837133346"/>
              </p:ext>
            </p:extLst>
          </p:nvPr>
        </p:nvGraphicFramePr>
        <p:xfrm>
          <a:off x="0" y="4647650"/>
          <a:ext cx="4124356" cy="1483360"/>
        </p:xfrm>
        <a:graphic>
          <a:graphicData uri="http://schemas.openxmlformats.org/drawingml/2006/table">
            <a:tbl>
              <a:tblPr firstRow="1" bandRow="1">
                <a:tableStyleId>{7DF18680-E054-41AD-8BC1-D1AEF772440D}</a:tableStyleId>
              </a:tblPr>
              <a:tblGrid>
                <a:gridCol w="2096380">
                  <a:extLst>
                    <a:ext uri="{9D8B030D-6E8A-4147-A177-3AD203B41FA5}">
                      <a16:colId xmlns:a16="http://schemas.microsoft.com/office/drawing/2014/main" val="2755185062"/>
                    </a:ext>
                  </a:extLst>
                </a:gridCol>
                <a:gridCol w="2027976">
                  <a:extLst>
                    <a:ext uri="{9D8B030D-6E8A-4147-A177-3AD203B41FA5}">
                      <a16:colId xmlns:a16="http://schemas.microsoft.com/office/drawing/2014/main" val="3971294295"/>
                    </a:ext>
                  </a:extLst>
                </a:gridCol>
              </a:tblGrid>
              <a:tr h="370840">
                <a:tc gridSpan="2">
                  <a:txBody>
                    <a:bodyPr/>
                    <a:lstStyle/>
                    <a:p>
                      <a:r>
                        <a:rPr lang="it-IT" dirty="0"/>
                        <a:t>PARTICIPIO PASSATO</a:t>
                      </a:r>
                    </a:p>
                  </a:txBody>
                  <a:tcPr/>
                </a:tc>
                <a:tc hMerge="1">
                  <a:txBody>
                    <a:bodyPr/>
                    <a:lstStyle/>
                    <a:p>
                      <a:endParaRPr lang="it-IT" dirty="0"/>
                    </a:p>
                  </a:txBody>
                  <a:tcPr/>
                </a:tc>
                <a:extLst>
                  <a:ext uri="{0D108BD9-81ED-4DB2-BD59-A6C34878D82A}">
                    <a16:rowId xmlns:a16="http://schemas.microsoft.com/office/drawing/2014/main" val="2998876456"/>
                  </a:ext>
                </a:extLst>
              </a:tr>
              <a:tr h="370840">
                <a:tc>
                  <a:txBody>
                    <a:bodyPr/>
                    <a:lstStyle/>
                    <a:p>
                      <a:r>
                        <a:rPr lang="it-IT" dirty="0" err="1"/>
                        <a:t>andARE</a:t>
                      </a:r>
                      <a:endParaRPr lang="it-IT" dirty="0"/>
                    </a:p>
                  </a:txBody>
                  <a:tcPr/>
                </a:tc>
                <a:tc>
                  <a:txBody>
                    <a:bodyPr/>
                    <a:lstStyle/>
                    <a:p>
                      <a:r>
                        <a:rPr lang="it-IT" dirty="0" err="1"/>
                        <a:t>andATO</a:t>
                      </a:r>
                      <a:endParaRPr lang="it-IT" dirty="0"/>
                    </a:p>
                  </a:txBody>
                  <a:tcPr/>
                </a:tc>
                <a:extLst>
                  <a:ext uri="{0D108BD9-81ED-4DB2-BD59-A6C34878D82A}">
                    <a16:rowId xmlns:a16="http://schemas.microsoft.com/office/drawing/2014/main" val="2819230869"/>
                  </a:ext>
                </a:extLst>
              </a:tr>
              <a:tr h="370840">
                <a:tc>
                  <a:txBody>
                    <a:bodyPr/>
                    <a:lstStyle/>
                    <a:p>
                      <a:r>
                        <a:rPr lang="it-IT" dirty="0" err="1"/>
                        <a:t>sapERE</a:t>
                      </a:r>
                      <a:endParaRPr lang="it-IT" dirty="0"/>
                    </a:p>
                  </a:txBody>
                  <a:tcPr/>
                </a:tc>
                <a:tc>
                  <a:txBody>
                    <a:bodyPr/>
                    <a:lstStyle/>
                    <a:p>
                      <a:r>
                        <a:rPr lang="it-IT" dirty="0" err="1"/>
                        <a:t>sapUTO</a:t>
                      </a:r>
                      <a:endParaRPr lang="it-IT" dirty="0"/>
                    </a:p>
                  </a:txBody>
                  <a:tcPr/>
                </a:tc>
                <a:extLst>
                  <a:ext uri="{0D108BD9-81ED-4DB2-BD59-A6C34878D82A}">
                    <a16:rowId xmlns:a16="http://schemas.microsoft.com/office/drawing/2014/main" val="502826889"/>
                  </a:ext>
                </a:extLst>
              </a:tr>
              <a:tr h="370840">
                <a:tc>
                  <a:txBody>
                    <a:bodyPr/>
                    <a:lstStyle/>
                    <a:p>
                      <a:r>
                        <a:rPr lang="it-IT" dirty="0" err="1"/>
                        <a:t>capIRE</a:t>
                      </a:r>
                      <a:endParaRPr lang="it-IT" dirty="0"/>
                    </a:p>
                  </a:txBody>
                  <a:tcPr/>
                </a:tc>
                <a:tc>
                  <a:txBody>
                    <a:bodyPr/>
                    <a:lstStyle/>
                    <a:p>
                      <a:r>
                        <a:rPr lang="it-IT" dirty="0" err="1"/>
                        <a:t>CapITO</a:t>
                      </a:r>
                      <a:endParaRPr lang="it-IT" dirty="0"/>
                    </a:p>
                  </a:txBody>
                  <a:tcPr/>
                </a:tc>
                <a:extLst>
                  <a:ext uri="{0D108BD9-81ED-4DB2-BD59-A6C34878D82A}">
                    <a16:rowId xmlns:a16="http://schemas.microsoft.com/office/drawing/2014/main" val="2846630605"/>
                  </a:ext>
                </a:extLst>
              </a:tr>
            </a:tbl>
          </a:graphicData>
        </a:graphic>
      </p:graphicFrame>
      <p:sp>
        <p:nvSpPr>
          <p:cNvPr id="6" name="CasellaDiTesto 5">
            <a:extLst>
              <a:ext uri="{FF2B5EF4-FFF2-40B4-BE49-F238E27FC236}">
                <a16:creationId xmlns:a16="http://schemas.microsoft.com/office/drawing/2014/main" id="{C7D0C0FE-717E-6D39-5D44-97906D043AE5}"/>
              </a:ext>
            </a:extLst>
          </p:cNvPr>
          <p:cNvSpPr txBox="1"/>
          <p:nvPr/>
        </p:nvSpPr>
        <p:spPr>
          <a:xfrm>
            <a:off x="4381877" y="4789165"/>
            <a:ext cx="3286408" cy="1200329"/>
          </a:xfrm>
          <a:prstGeom prst="rect">
            <a:avLst/>
          </a:prstGeom>
          <a:noFill/>
        </p:spPr>
        <p:txBody>
          <a:bodyPr wrap="square" rtlCol="0">
            <a:spAutoFit/>
          </a:bodyPr>
          <a:lstStyle/>
          <a:p>
            <a:r>
              <a:rPr lang="it-IT" dirty="0"/>
              <a:t>PARTICIPI IRREGOLARI</a:t>
            </a:r>
          </a:p>
          <a:p>
            <a:r>
              <a:rPr lang="it-IT" dirty="0"/>
              <a:t>Fatto, detto, dato, bevuto, scoperto, aperto, chiuso, visto, stato, perso, letto</a:t>
            </a:r>
          </a:p>
        </p:txBody>
      </p:sp>
      <p:sp>
        <p:nvSpPr>
          <p:cNvPr id="7" name="CasellaDiTesto 6">
            <a:extLst>
              <a:ext uri="{FF2B5EF4-FFF2-40B4-BE49-F238E27FC236}">
                <a16:creationId xmlns:a16="http://schemas.microsoft.com/office/drawing/2014/main" id="{75BCAD54-F11F-EAA9-54F6-E1D61194880A}"/>
              </a:ext>
            </a:extLst>
          </p:cNvPr>
          <p:cNvSpPr txBox="1"/>
          <p:nvPr/>
        </p:nvSpPr>
        <p:spPr>
          <a:xfrm>
            <a:off x="9813956" y="1797368"/>
            <a:ext cx="2082297" cy="923330"/>
          </a:xfrm>
          <a:prstGeom prst="rect">
            <a:avLst/>
          </a:prstGeom>
          <a:noFill/>
        </p:spPr>
        <p:txBody>
          <a:bodyPr wrap="square" rtlCol="0">
            <a:spAutoFit/>
          </a:bodyPr>
          <a:lstStyle/>
          <a:p>
            <a:r>
              <a:rPr lang="it-IT" dirty="0"/>
              <a:t>CHISSA’!</a:t>
            </a:r>
          </a:p>
          <a:p>
            <a:endParaRPr lang="it-IT" dirty="0"/>
          </a:p>
          <a:p>
            <a:r>
              <a:rPr lang="it-IT" dirty="0"/>
              <a:t>Chi + sa</a:t>
            </a:r>
          </a:p>
        </p:txBody>
      </p:sp>
      <p:sp>
        <p:nvSpPr>
          <p:cNvPr id="8" name="CasellaDiTesto 7">
            <a:extLst>
              <a:ext uri="{FF2B5EF4-FFF2-40B4-BE49-F238E27FC236}">
                <a16:creationId xmlns:a16="http://schemas.microsoft.com/office/drawing/2014/main" id="{BE096E23-9FD5-47F1-38EF-CC5BDE27482A}"/>
              </a:ext>
            </a:extLst>
          </p:cNvPr>
          <p:cNvSpPr txBox="1"/>
          <p:nvPr/>
        </p:nvSpPr>
        <p:spPr>
          <a:xfrm>
            <a:off x="7668285" y="3087998"/>
            <a:ext cx="4227968" cy="3139321"/>
          </a:xfrm>
          <a:prstGeom prst="rect">
            <a:avLst/>
          </a:prstGeom>
          <a:noFill/>
        </p:spPr>
        <p:txBody>
          <a:bodyPr wrap="square" rtlCol="0">
            <a:spAutoFit/>
          </a:bodyPr>
          <a:lstStyle/>
          <a:p>
            <a:r>
              <a:rPr lang="it-IT" dirty="0"/>
              <a:t>VERBI CON AVERE:</a:t>
            </a:r>
          </a:p>
          <a:p>
            <a:r>
              <a:rPr lang="it-IT" dirty="0"/>
              <a:t>Hai imparato, ho studiato, abbiamo passato, ho rivisto, hanno preso, hanno fatto, abbiamo organizzato</a:t>
            </a:r>
          </a:p>
          <a:p>
            <a:endParaRPr lang="it-IT" dirty="0"/>
          </a:p>
          <a:p>
            <a:r>
              <a:rPr lang="it-IT" dirty="0"/>
              <a:t>Verbi TRANSITIVI: hai imparato L’INGLESE, ho studiato LA LETTERATURA, abbiamo passato IL TEMPO INSIEME, ho rivisto ALCUNI AMICI, hanno preso UNA BARCA, hanno fatto IL GIRO, abbiamo organizzato</a:t>
            </a:r>
          </a:p>
          <a:p>
            <a:endParaRPr lang="it-IT" dirty="0"/>
          </a:p>
        </p:txBody>
      </p:sp>
    </p:spTree>
    <p:extLst>
      <p:ext uri="{BB962C8B-B14F-4D97-AF65-F5344CB8AC3E}">
        <p14:creationId xmlns:p14="http://schemas.microsoft.com/office/powerpoint/2010/main" val="4067096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B11B781-301A-49FA-A253-6DA9A64007CE}"/>
              </a:ext>
            </a:extLst>
          </p:cNvPr>
          <p:cNvSpPr/>
          <p:nvPr/>
        </p:nvSpPr>
        <p:spPr>
          <a:xfrm>
            <a:off x="2275840" y="404664"/>
            <a:ext cx="6916504" cy="73684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b="1" dirty="0">
                <a:solidFill>
                  <a:schemeClr val="tx1"/>
                </a:solidFill>
              </a:rPr>
              <a:t>INFORMAZIONI SUL CORSO</a:t>
            </a:r>
          </a:p>
        </p:txBody>
      </p:sp>
      <p:pic>
        <p:nvPicPr>
          <p:cNvPr id="7" name="Immagine 6">
            <a:extLst>
              <a:ext uri="{FF2B5EF4-FFF2-40B4-BE49-F238E27FC236}">
                <a16:creationId xmlns:a16="http://schemas.microsoft.com/office/drawing/2014/main" id="{E0AE1627-15CA-480E-A5CD-0881C2521F74}"/>
              </a:ext>
            </a:extLst>
          </p:cNvPr>
          <p:cNvPicPr>
            <a:picLocks noChangeAspect="1"/>
          </p:cNvPicPr>
          <p:nvPr/>
        </p:nvPicPr>
        <p:blipFill>
          <a:blip r:embed="rId2"/>
          <a:stretch>
            <a:fillRect/>
          </a:stretch>
        </p:blipFill>
        <p:spPr>
          <a:xfrm>
            <a:off x="9606598" y="203539"/>
            <a:ext cx="813429" cy="937973"/>
          </a:xfrm>
          <a:prstGeom prst="rect">
            <a:avLst/>
          </a:prstGeom>
        </p:spPr>
      </p:pic>
      <p:pic>
        <p:nvPicPr>
          <p:cNvPr id="12" name="Immagine 11">
            <a:extLst>
              <a:ext uri="{FF2B5EF4-FFF2-40B4-BE49-F238E27FC236}">
                <a16:creationId xmlns:a16="http://schemas.microsoft.com/office/drawing/2014/main" id="{293ED7FA-97B7-70BC-E43F-E97C35056091}"/>
              </a:ext>
            </a:extLst>
          </p:cNvPr>
          <p:cNvPicPr>
            <a:picLocks noChangeAspect="1"/>
          </p:cNvPicPr>
          <p:nvPr/>
        </p:nvPicPr>
        <p:blipFill>
          <a:blip r:embed="rId3"/>
          <a:stretch>
            <a:fillRect/>
          </a:stretch>
        </p:blipFill>
        <p:spPr>
          <a:xfrm>
            <a:off x="178285" y="1289597"/>
            <a:ext cx="6324115" cy="4727828"/>
          </a:xfrm>
          <a:prstGeom prst="rect">
            <a:avLst/>
          </a:prstGeom>
        </p:spPr>
      </p:pic>
      <p:sp>
        <p:nvSpPr>
          <p:cNvPr id="14" name="CasellaDiTesto 13">
            <a:extLst>
              <a:ext uri="{FF2B5EF4-FFF2-40B4-BE49-F238E27FC236}">
                <a16:creationId xmlns:a16="http://schemas.microsoft.com/office/drawing/2014/main" id="{83ADFE96-131B-41AE-38BC-ECA80407FAE6}"/>
              </a:ext>
            </a:extLst>
          </p:cNvPr>
          <p:cNvSpPr txBox="1"/>
          <p:nvPr/>
        </p:nvSpPr>
        <p:spPr>
          <a:xfrm>
            <a:off x="7592620" y="1789263"/>
            <a:ext cx="4271795" cy="2308324"/>
          </a:xfrm>
          <a:prstGeom prst="rect">
            <a:avLst/>
          </a:prstGeom>
          <a:solidFill>
            <a:schemeClr val="accent1"/>
          </a:solidFill>
        </p:spPr>
        <p:txBody>
          <a:bodyPr wrap="square" rtlCol="0">
            <a:spAutoFit/>
          </a:bodyPr>
          <a:lstStyle/>
          <a:p>
            <a:r>
              <a:rPr lang="it-IT" sz="2400" b="1" dirty="0"/>
              <a:t>LIBRO:</a:t>
            </a:r>
            <a:r>
              <a:rPr lang="it-IT" sz="2400" dirty="0"/>
              <a:t>  </a:t>
            </a:r>
            <a:r>
              <a:rPr lang="it-IT" sz="2400" b="1" i="1" dirty="0"/>
              <a:t>Nuovo Contatto.</a:t>
            </a:r>
            <a:r>
              <a:rPr lang="it-IT" sz="2400" i="1" dirty="0"/>
              <a:t> Corso di lingua e civiltà italiana per stranieri. </a:t>
            </a:r>
            <a:r>
              <a:rPr lang="it-IT" sz="2400" b="1" i="1" dirty="0"/>
              <a:t>Manuale A2</a:t>
            </a:r>
            <a:r>
              <a:rPr lang="it-IT" sz="2400" dirty="0"/>
              <a:t>, Loescher editore, ISBN </a:t>
            </a:r>
            <a:r>
              <a:rPr lang="it-IT" sz="2400" b="1" dirty="0"/>
              <a:t>8858308689</a:t>
            </a:r>
          </a:p>
          <a:p>
            <a:r>
              <a:rPr lang="it-IT" sz="2400" b="1" dirty="0"/>
              <a:t>Libreria Universitaria, via Pignolo</a:t>
            </a:r>
            <a:endParaRPr lang="it-IT" sz="2400" dirty="0"/>
          </a:p>
        </p:txBody>
      </p:sp>
      <p:sp>
        <p:nvSpPr>
          <p:cNvPr id="16" name="CasellaDiTesto 15">
            <a:extLst>
              <a:ext uri="{FF2B5EF4-FFF2-40B4-BE49-F238E27FC236}">
                <a16:creationId xmlns:a16="http://schemas.microsoft.com/office/drawing/2014/main" id="{B52E9655-464A-61F5-A89F-7FA4C59B99AF}"/>
              </a:ext>
            </a:extLst>
          </p:cNvPr>
          <p:cNvSpPr txBox="1"/>
          <p:nvPr/>
        </p:nvSpPr>
        <p:spPr>
          <a:xfrm>
            <a:off x="178285" y="6017425"/>
            <a:ext cx="6324114" cy="646331"/>
          </a:xfrm>
          <a:prstGeom prst="rect">
            <a:avLst/>
          </a:prstGeom>
          <a:solidFill>
            <a:schemeClr val="accent1"/>
          </a:solidFill>
        </p:spPr>
        <p:txBody>
          <a:bodyPr wrap="square" rtlCol="0">
            <a:spAutoFit/>
          </a:bodyPr>
          <a:lstStyle/>
          <a:p>
            <a:r>
              <a:rPr lang="it-IT" b="1"/>
              <a:t>Materiali e lavagna dei corsi su </a:t>
            </a:r>
            <a:r>
              <a:rPr lang="it-IT" b="1" i="1"/>
              <a:t>Moodle</a:t>
            </a:r>
            <a:r>
              <a:rPr lang="it-IT"/>
              <a:t>: https://elearning15.unibg.it/course/view.php?id=3354</a:t>
            </a:r>
          </a:p>
        </p:txBody>
      </p:sp>
      <p:pic>
        <p:nvPicPr>
          <p:cNvPr id="18" name="Immagine 17">
            <a:extLst>
              <a:ext uri="{FF2B5EF4-FFF2-40B4-BE49-F238E27FC236}">
                <a16:creationId xmlns:a16="http://schemas.microsoft.com/office/drawing/2014/main" id="{99D6A6CE-FAEF-CF74-7770-05EA96737EDC}"/>
              </a:ext>
            </a:extLst>
          </p:cNvPr>
          <p:cNvPicPr>
            <a:picLocks noChangeAspect="1"/>
          </p:cNvPicPr>
          <p:nvPr/>
        </p:nvPicPr>
        <p:blipFill>
          <a:blip r:embed="rId4"/>
          <a:stretch>
            <a:fillRect/>
          </a:stretch>
        </p:blipFill>
        <p:spPr>
          <a:xfrm>
            <a:off x="8851031" y="3787215"/>
            <a:ext cx="2107475" cy="2867246"/>
          </a:xfrm>
          <a:prstGeom prst="rect">
            <a:avLst/>
          </a:prstGeom>
        </p:spPr>
      </p:pic>
    </p:spTree>
    <p:extLst>
      <p:ext uri="{BB962C8B-B14F-4D97-AF65-F5344CB8AC3E}">
        <p14:creationId xmlns:p14="http://schemas.microsoft.com/office/powerpoint/2010/main" val="4145345876"/>
      </p:ext>
    </p:extLst>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4A9C50D-B5DD-039F-A010-10680D9466BA}"/>
              </a:ext>
            </a:extLst>
          </p:cNvPr>
          <p:cNvSpPr txBox="1"/>
          <p:nvPr/>
        </p:nvSpPr>
        <p:spPr>
          <a:xfrm>
            <a:off x="2326640" y="589280"/>
            <a:ext cx="8056880" cy="1077218"/>
          </a:xfrm>
          <a:prstGeom prst="rect">
            <a:avLst/>
          </a:prstGeom>
          <a:noFill/>
        </p:spPr>
        <p:txBody>
          <a:bodyPr wrap="square" rtlCol="0">
            <a:spAutoFit/>
          </a:bodyPr>
          <a:lstStyle/>
          <a:p>
            <a:r>
              <a:rPr lang="it-IT" sz="2800" b="1" dirty="0">
                <a:solidFill>
                  <a:srgbClr val="FF0000"/>
                </a:solidFill>
              </a:rPr>
              <a:t>RACCONTARE UN VIAGGIO: </a:t>
            </a:r>
            <a:r>
              <a:rPr lang="it-IT" dirty="0"/>
              <a:t>LETTURA P. 28</a:t>
            </a:r>
          </a:p>
          <a:p>
            <a:endParaRPr lang="it-IT" dirty="0"/>
          </a:p>
          <a:p>
            <a:endParaRPr lang="it-IT" dirty="0"/>
          </a:p>
        </p:txBody>
      </p:sp>
      <p:sp>
        <p:nvSpPr>
          <p:cNvPr id="3" name="CasellaDiTesto 2">
            <a:extLst>
              <a:ext uri="{FF2B5EF4-FFF2-40B4-BE49-F238E27FC236}">
                <a16:creationId xmlns:a16="http://schemas.microsoft.com/office/drawing/2014/main" id="{C3209733-5521-8E24-FB3F-244AB2AAF3B9}"/>
              </a:ext>
            </a:extLst>
          </p:cNvPr>
          <p:cNvSpPr txBox="1"/>
          <p:nvPr/>
        </p:nvSpPr>
        <p:spPr>
          <a:xfrm>
            <a:off x="968721" y="2326741"/>
            <a:ext cx="9261695" cy="2585323"/>
          </a:xfrm>
          <a:prstGeom prst="rect">
            <a:avLst/>
          </a:prstGeom>
          <a:noFill/>
        </p:spPr>
        <p:txBody>
          <a:bodyPr wrap="square" rtlCol="0">
            <a:spAutoFit/>
          </a:bodyPr>
          <a:lstStyle/>
          <a:p>
            <a:r>
              <a:rPr lang="it-IT" dirty="0"/>
              <a:t>Es. 3 B p. 25</a:t>
            </a:r>
          </a:p>
          <a:p>
            <a:endParaRPr lang="it-IT" dirty="0"/>
          </a:p>
          <a:p>
            <a:endParaRPr lang="it-IT" dirty="0"/>
          </a:p>
          <a:p>
            <a:r>
              <a:rPr lang="it-IT" dirty="0"/>
              <a:t>Qual è il tempo verbale più usato per parlare del passato?</a:t>
            </a:r>
          </a:p>
          <a:p>
            <a:r>
              <a:rPr lang="it-IT" dirty="0"/>
              <a:t>Osserva i verbi nelle frasi 7/8/9: come si forma il…………………….?</a:t>
            </a:r>
          </a:p>
          <a:p>
            <a:endParaRPr lang="it-IT" dirty="0"/>
          </a:p>
          <a:p>
            <a:endParaRPr lang="it-IT" dirty="0"/>
          </a:p>
          <a:p>
            <a:endParaRPr lang="it-IT" dirty="0"/>
          </a:p>
          <a:p>
            <a:r>
              <a:rPr lang="it-IT" dirty="0"/>
              <a:t> </a:t>
            </a:r>
          </a:p>
        </p:txBody>
      </p:sp>
      <p:graphicFrame>
        <p:nvGraphicFramePr>
          <p:cNvPr id="4" name="Tabella 3">
            <a:extLst>
              <a:ext uri="{FF2B5EF4-FFF2-40B4-BE49-F238E27FC236}">
                <a16:creationId xmlns:a16="http://schemas.microsoft.com/office/drawing/2014/main" id="{51EE99D0-8D98-1CD1-4931-F40B363A15D5}"/>
              </a:ext>
            </a:extLst>
          </p:cNvPr>
          <p:cNvGraphicFramePr>
            <a:graphicFrameLocks noGrp="1"/>
          </p:cNvGraphicFramePr>
          <p:nvPr/>
        </p:nvGraphicFramePr>
        <p:xfrm>
          <a:off x="1036119" y="3980020"/>
          <a:ext cx="6079905" cy="731520"/>
        </p:xfrm>
        <a:graphic>
          <a:graphicData uri="http://schemas.openxmlformats.org/drawingml/2006/table">
            <a:tbl>
              <a:tblPr firstRow="1" bandRow="1">
                <a:tableStyleId>{5C22544A-7EE6-4342-B048-85BDC9FD1C3A}</a:tableStyleId>
              </a:tblPr>
              <a:tblGrid>
                <a:gridCol w="2245351">
                  <a:extLst>
                    <a:ext uri="{9D8B030D-6E8A-4147-A177-3AD203B41FA5}">
                      <a16:colId xmlns:a16="http://schemas.microsoft.com/office/drawing/2014/main" val="2738654435"/>
                    </a:ext>
                  </a:extLst>
                </a:gridCol>
                <a:gridCol w="3834554">
                  <a:extLst>
                    <a:ext uri="{9D8B030D-6E8A-4147-A177-3AD203B41FA5}">
                      <a16:colId xmlns:a16="http://schemas.microsoft.com/office/drawing/2014/main" val="1763576595"/>
                    </a:ext>
                  </a:extLst>
                </a:gridCol>
              </a:tblGrid>
              <a:tr h="327794">
                <a:tc>
                  <a:txBody>
                    <a:bodyPr/>
                    <a:lstStyle/>
                    <a:p>
                      <a:endParaRPr lang="it-IT" dirty="0"/>
                    </a:p>
                  </a:txBody>
                  <a:tcPr/>
                </a:tc>
                <a:tc rowSpan="2">
                  <a:txBody>
                    <a:bodyPr/>
                    <a:lstStyle/>
                    <a:p>
                      <a:endParaRPr lang="it-IT" dirty="0"/>
                    </a:p>
                  </a:txBody>
                  <a:tcPr/>
                </a:tc>
                <a:extLst>
                  <a:ext uri="{0D108BD9-81ED-4DB2-BD59-A6C34878D82A}">
                    <a16:rowId xmlns:a16="http://schemas.microsoft.com/office/drawing/2014/main" val="1261743630"/>
                  </a:ext>
                </a:extLst>
              </a:tr>
              <a:tr h="327794">
                <a:tc>
                  <a:txBody>
                    <a:bodyPr/>
                    <a:lstStyle/>
                    <a:p>
                      <a:endParaRPr lang="it-IT" dirty="0"/>
                    </a:p>
                  </a:txBody>
                  <a:tcPr/>
                </a:tc>
                <a:tc vMerge="1">
                  <a:txBody>
                    <a:bodyPr/>
                    <a:lstStyle/>
                    <a:p>
                      <a:endParaRPr lang="it-IT" dirty="0"/>
                    </a:p>
                  </a:txBody>
                  <a:tcPr/>
                </a:tc>
                <a:extLst>
                  <a:ext uri="{0D108BD9-81ED-4DB2-BD59-A6C34878D82A}">
                    <a16:rowId xmlns:a16="http://schemas.microsoft.com/office/drawing/2014/main" val="1168403049"/>
                  </a:ext>
                </a:extLst>
              </a:tr>
            </a:tbl>
          </a:graphicData>
        </a:graphic>
      </p:graphicFrame>
      <p:graphicFrame>
        <p:nvGraphicFramePr>
          <p:cNvPr id="5" name="Tabella 4">
            <a:extLst>
              <a:ext uri="{FF2B5EF4-FFF2-40B4-BE49-F238E27FC236}">
                <a16:creationId xmlns:a16="http://schemas.microsoft.com/office/drawing/2014/main" id="{729A1BB1-3800-2918-4099-3ED52407B798}"/>
              </a:ext>
            </a:extLst>
          </p:cNvPr>
          <p:cNvGraphicFramePr>
            <a:graphicFrameLocks noGrp="1"/>
          </p:cNvGraphicFramePr>
          <p:nvPr/>
        </p:nvGraphicFramePr>
        <p:xfrm>
          <a:off x="1244348" y="5246399"/>
          <a:ext cx="4124356" cy="1483360"/>
        </p:xfrm>
        <a:graphic>
          <a:graphicData uri="http://schemas.openxmlformats.org/drawingml/2006/table">
            <a:tbl>
              <a:tblPr firstRow="1" bandRow="1">
                <a:tableStyleId>{7DF18680-E054-41AD-8BC1-D1AEF772440D}</a:tableStyleId>
              </a:tblPr>
              <a:tblGrid>
                <a:gridCol w="2096380">
                  <a:extLst>
                    <a:ext uri="{9D8B030D-6E8A-4147-A177-3AD203B41FA5}">
                      <a16:colId xmlns:a16="http://schemas.microsoft.com/office/drawing/2014/main" val="2755185062"/>
                    </a:ext>
                  </a:extLst>
                </a:gridCol>
                <a:gridCol w="2027976">
                  <a:extLst>
                    <a:ext uri="{9D8B030D-6E8A-4147-A177-3AD203B41FA5}">
                      <a16:colId xmlns:a16="http://schemas.microsoft.com/office/drawing/2014/main" val="3971294295"/>
                    </a:ext>
                  </a:extLst>
                </a:gridCol>
              </a:tblGrid>
              <a:tr h="370840">
                <a:tc gridSpan="2">
                  <a:txBody>
                    <a:bodyPr/>
                    <a:lstStyle/>
                    <a:p>
                      <a:endParaRPr lang="it-IT" dirty="0"/>
                    </a:p>
                  </a:txBody>
                  <a:tcPr/>
                </a:tc>
                <a:tc hMerge="1">
                  <a:txBody>
                    <a:bodyPr/>
                    <a:lstStyle/>
                    <a:p>
                      <a:endParaRPr lang="it-IT" dirty="0"/>
                    </a:p>
                  </a:txBody>
                  <a:tcPr/>
                </a:tc>
                <a:extLst>
                  <a:ext uri="{0D108BD9-81ED-4DB2-BD59-A6C34878D82A}">
                    <a16:rowId xmlns:a16="http://schemas.microsoft.com/office/drawing/2014/main" val="2998876456"/>
                  </a:ext>
                </a:extLst>
              </a:tr>
              <a:tr h="370840">
                <a:tc>
                  <a:txBody>
                    <a:bodyPr/>
                    <a:lstStyle/>
                    <a:p>
                      <a:endParaRPr lang="it-IT"/>
                    </a:p>
                  </a:txBody>
                  <a:tcPr/>
                </a:tc>
                <a:tc>
                  <a:txBody>
                    <a:bodyPr/>
                    <a:lstStyle/>
                    <a:p>
                      <a:endParaRPr lang="it-IT"/>
                    </a:p>
                  </a:txBody>
                  <a:tcPr/>
                </a:tc>
                <a:extLst>
                  <a:ext uri="{0D108BD9-81ED-4DB2-BD59-A6C34878D82A}">
                    <a16:rowId xmlns:a16="http://schemas.microsoft.com/office/drawing/2014/main" val="2819230869"/>
                  </a:ext>
                </a:extLst>
              </a:tr>
              <a:tr h="370840">
                <a:tc>
                  <a:txBody>
                    <a:bodyPr/>
                    <a:lstStyle/>
                    <a:p>
                      <a:endParaRPr lang="it-IT"/>
                    </a:p>
                  </a:txBody>
                  <a:tcPr/>
                </a:tc>
                <a:tc>
                  <a:txBody>
                    <a:bodyPr/>
                    <a:lstStyle/>
                    <a:p>
                      <a:endParaRPr lang="it-IT"/>
                    </a:p>
                  </a:txBody>
                  <a:tcPr/>
                </a:tc>
                <a:extLst>
                  <a:ext uri="{0D108BD9-81ED-4DB2-BD59-A6C34878D82A}">
                    <a16:rowId xmlns:a16="http://schemas.microsoft.com/office/drawing/2014/main" val="502826889"/>
                  </a:ext>
                </a:extLst>
              </a:tr>
              <a:tr h="370840">
                <a:tc>
                  <a:txBody>
                    <a:bodyPr/>
                    <a:lstStyle/>
                    <a:p>
                      <a:endParaRPr lang="it-IT"/>
                    </a:p>
                  </a:txBody>
                  <a:tcPr/>
                </a:tc>
                <a:tc>
                  <a:txBody>
                    <a:bodyPr/>
                    <a:lstStyle/>
                    <a:p>
                      <a:endParaRPr lang="it-IT" dirty="0"/>
                    </a:p>
                  </a:txBody>
                  <a:tcPr/>
                </a:tc>
                <a:extLst>
                  <a:ext uri="{0D108BD9-81ED-4DB2-BD59-A6C34878D82A}">
                    <a16:rowId xmlns:a16="http://schemas.microsoft.com/office/drawing/2014/main" val="2846630605"/>
                  </a:ext>
                </a:extLst>
              </a:tr>
            </a:tbl>
          </a:graphicData>
        </a:graphic>
      </p:graphicFrame>
    </p:spTree>
    <p:extLst>
      <p:ext uri="{BB962C8B-B14F-4D97-AF65-F5344CB8AC3E}">
        <p14:creationId xmlns:p14="http://schemas.microsoft.com/office/powerpoint/2010/main" val="1500167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2C5B298-AE4E-EF0A-3C52-99B5C4255A83}"/>
              </a:ext>
            </a:extLst>
          </p:cNvPr>
          <p:cNvSpPr txBox="1"/>
          <p:nvPr/>
        </p:nvSpPr>
        <p:spPr>
          <a:xfrm>
            <a:off x="1584356" y="1566250"/>
            <a:ext cx="8464991" cy="3970318"/>
          </a:xfrm>
          <a:prstGeom prst="rect">
            <a:avLst/>
          </a:prstGeom>
          <a:noFill/>
        </p:spPr>
        <p:txBody>
          <a:bodyPr wrap="square" rtlCol="0">
            <a:spAutoFit/>
          </a:bodyPr>
          <a:lstStyle/>
          <a:p>
            <a:r>
              <a:rPr lang="it-IT" sz="2800" dirty="0"/>
              <a:t>Verbo essere con :</a:t>
            </a:r>
          </a:p>
          <a:p>
            <a:pPr marL="285750" indent="-285750">
              <a:buFontTx/>
              <a:buChar char="-"/>
            </a:pPr>
            <a:r>
              <a:rPr lang="it-IT" sz="2800" dirty="0"/>
              <a:t>VERBI DI MOVIMENTO: partire, venire, andare</a:t>
            </a:r>
          </a:p>
          <a:p>
            <a:pPr marL="285750" indent="-285750">
              <a:buFontTx/>
              <a:buChar char="-"/>
            </a:pPr>
            <a:r>
              <a:rPr lang="it-IT" sz="2800" dirty="0"/>
              <a:t>VERBI RIFLESSIVI: divertirsi, alzarsi</a:t>
            </a:r>
          </a:p>
          <a:p>
            <a:pPr marL="285750" indent="-285750">
              <a:buFontTx/>
              <a:buChar char="-"/>
            </a:pPr>
            <a:r>
              <a:rPr lang="it-IT" sz="2800" dirty="0"/>
              <a:t>VERBI DI CAMBIAMENTO: diventare, crescere, nascere/morire</a:t>
            </a:r>
          </a:p>
          <a:p>
            <a:pPr marL="285750" indent="-285750">
              <a:buFontTx/>
              <a:buChar char="-"/>
            </a:pPr>
            <a:r>
              <a:rPr lang="it-IT" sz="2800" dirty="0"/>
              <a:t>VERBI DI STATO: stare essere</a:t>
            </a:r>
          </a:p>
          <a:p>
            <a:endParaRPr lang="it-IT" sz="2800" dirty="0"/>
          </a:p>
          <a:p>
            <a:pPr marL="285750" indent="-285750">
              <a:buFontTx/>
              <a:buChar char="-"/>
            </a:pPr>
            <a:endParaRPr lang="it-IT" sz="2800" dirty="0"/>
          </a:p>
          <a:p>
            <a:pPr marL="285750" indent="-285750">
              <a:buFontTx/>
              <a:buChar char="-"/>
            </a:pPr>
            <a:r>
              <a:rPr lang="it-IT" sz="2800" dirty="0"/>
              <a:t>ESERCIZIO 1 G p. 29</a:t>
            </a:r>
          </a:p>
        </p:txBody>
      </p:sp>
    </p:spTree>
    <p:extLst>
      <p:ext uri="{BB962C8B-B14F-4D97-AF65-F5344CB8AC3E}">
        <p14:creationId xmlns:p14="http://schemas.microsoft.com/office/powerpoint/2010/main" val="1578178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57BBEDF-36A1-24E6-43B2-D78E4125BFB9}"/>
              </a:ext>
            </a:extLst>
          </p:cNvPr>
          <p:cNvSpPr txBox="1"/>
          <p:nvPr/>
        </p:nvSpPr>
        <p:spPr>
          <a:xfrm>
            <a:off x="1647731" y="796705"/>
            <a:ext cx="7903675" cy="2677656"/>
          </a:xfrm>
          <a:prstGeom prst="rect">
            <a:avLst/>
          </a:prstGeom>
          <a:noFill/>
        </p:spPr>
        <p:txBody>
          <a:bodyPr wrap="square" rtlCol="0">
            <a:spAutoFit/>
          </a:bodyPr>
          <a:lstStyle/>
          <a:p>
            <a:r>
              <a:rPr lang="it-IT" sz="2800" dirty="0"/>
              <a:t>Es. 1 G </a:t>
            </a:r>
          </a:p>
          <a:p>
            <a:r>
              <a:rPr lang="it-IT" sz="2800" dirty="0"/>
              <a:t>1 avete fatto, siamo andati, 2 sei stata, sono partita, sono tornata, 3ho telefonato, hai risposto, sono stato, ho lasciato, 4 ho perso, hai fatto, sono andata, ho dimenticato, 5 non sono venute, si sono alzate tardi, hanno perso, 6 sei nato, sono nato</a:t>
            </a:r>
          </a:p>
        </p:txBody>
      </p:sp>
    </p:spTree>
    <p:extLst>
      <p:ext uri="{BB962C8B-B14F-4D97-AF65-F5344CB8AC3E}">
        <p14:creationId xmlns:p14="http://schemas.microsoft.com/office/powerpoint/2010/main" val="1153469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B91F6-1E7E-5DB8-0CBF-A16B521FE67B}"/>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5B611DF4-8BE4-4E9D-A827-2CC6FDDF8939}"/>
              </a:ext>
            </a:extLst>
          </p:cNvPr>
          <p:cNvSpPr txBox="1"/>
          <p:nvPr/>
        </p:nvSpPr>
        <p:spPr>
          <a:xfrm>
            <a:off x="2719251" y="349431"/>
            <a:ext cx="6035040" cy="369332"/>
          </a:xfrm>
          <a:prstGeom prst="rect">
            <a:avLst/>
          </a:prstGeom>
          <a:noFill/>
        </p:spPr>
        <p:txBody>
          <a:bodyPr wrap="square" rtlCol="0">
            <a:spAutoFit/>
          </a:bodyPr>
          <a:lstStyle/>
          <a:p>
            <a:pPr algn="ctr"/>
            <a:r>
              <a:rPr lang="it-IT" dirty="0">
                <a:solidFill>
                  <a:srgbClr val="FF0000"/>
                </a:solidFill>
              </a:rPr>
              <a:t>RIPASSO del PASSATO PROSSIMO</a:t>
            </a:r>
          </a:p>
        </p:txBody>
      </p:sp>
      <p:sp>
        <p:nvSpPr>
          <p:cNvPr id="3" name="CasellaDiTesto 2">
            <a:extLst>
              <a:ext uri="{FF2B5EF4-FFF2-40B4-BE49-F238E27FC236}">
                <a16:creationId xmlns:a16="http://schemas.microsoft.com/office/drawing/2014/main" id="{F9933791-77A8-1D26-E31A-AC97C34A1387}"/>
              </a:ext>
            </a:extLst>
          </p:cNvPr>
          <p:cNvSpPr txBox="1"/>
          <p:nvPr/>
        </p:nvSpPr>
        <p:spPr>
          <a:xfrm>
            <a:off x="643563" y="963692"/>
            <a:ext cx="10186416" cy="4801314"/>
          </a:xfrm>
          <a:prstGeom prst="rect">
            <a:avLst/>
          </a:prstGeom>
          <a:noFill/>
        </p:spPr>
        <p:txBody>
          <a:bodyPr wrap="square" rtlCol="0">
            <a:spAutoFit/>
          </a:bodyPr>
          <a:lstStyle/>
          <a:p>
            <a:r>
              <a:rPr lang="it-IT" dirty="0"/>
              <a:t>Lettura e attività p. 28 + esercizi su fotocopia</a:t>
            </a:r>
          </a:p>
          <a:p>
            <a:endParaRPr lang="it-IT" dirty="0"/>
          </a:p>
          <a:p>
            <a:r>
              <a:rPr lang="it-IT" dirty="0"/>
              <a:t>(+ espressioni di tempo con PP)</a:t>
            </a:r>
          </a:p>
          <a:p>
            <a:endParaRPr lang="it-IT" dirty="0"/>
          </a:p>
          <a:p>
            <a:r>
              <a:rPr lang="it-IT" dirty="0"/>
              <a:t>ES 1 G p. 28</a:t>
            </a:r>
          </a:p>
          <a:p>
            <a:r>
              <a:rPr lang="it-IT" dirty="0"/>
              <a:t>Verbi che vogliono l’ausiliare ESSERE:</a:t>
            </a:r>
          </a:p>
          <a:p>
            <a:pPr marL="285750" indent="-285750">
              <a:buFontTx/>
              <a:buChar char="-"/>
            </a:pPr>
            <a:r>
              <a:rPr lang="it-IT" dirty="0"/>
              <a:t>Verbi di MOVIMENTO: partire, andare, venire, tornare</a:t>
            </a:r>
          </a:p>
          <a:p>
            <a:pPr marL="285750" indent="-285750">
              <a:buFontTx/>
              <a:buChar char="-"/>
            </a:pPr>
            <a:r>
              <a:rPr lang="it-IT" dirty="0"/>
              <a:t>Verbi RIFLESSIVI: divertirsi, alzarsi, svegliarsi, truccarsi, incontrarsi</a:t>
            </a:r>
          </a:p>
          <a:p>
            <a:pPr marL="285750" indent="-285750">
              <a:buFontTx/>
              <a:buChar char="-"/>
            </a:pPr>
            <a:r>
              <a:rPr lang="it-IT" dirty="0"/>
              <a:t>Verbi che indicano un CAMBIAMENTO: diventare, trasformarsi, crescere</a:t>
            </a:r>
          </a:p>
          <a:p>
            <a:pPr marL="285750" indent="-285750">
              <a:buFontTx/>
              <a:buChar char="-"/>
            </a:pPr>
            <a:r>
              <a:rPr lang="it-IT" dirty="0"/>
              <a:t>Verbi di STATO: essere, stare, rimanere</a:t>
            </a:r>
          </a:p>
          <a:p>
            <a:pPr marL="285750" indent="-285750">
              <a:buFontTx/>
              <a:buChar char="-"/>
            </a:pPr>
            <a:endParaRPr lang="it-IT" dirty="0"/>
          </a:p>
          <a:p>
            <a:pPr marL="285750" indent="-285750">
              <a:buFontTx/>
              <a:buChar char="-"/>
            </a:pPr>
            <a:r>
              <a:rPr lang="it-IT" dirty="0"/>
              <a:t>Es. 1 D:  1 A, 2 C, 3 D, 4 B</a:t>
            </a:r>
          </a:p>
          <a:p>
            <a:pPr marL="285750" indent="-285750">
              <a:buFontTx/>
              <a:buChar char="-"/>
            </a:pPr>
            <a:endParaRPr lang="it-IT" dirty="0"/>
          </a:p>
          <a:p>
            <a:pPr marL="285750" indent="-285750">
              <a:buFontTx/>
              <a:buChar char="-"/>
            </a:pPr>
            <a:r>
              <a:rPr lang="it-IT" dirty="0"/>
              <a:t>Es. 1 F PARTICIPI PASSATI IRREGOLARI: stato, rimasto, nato, venuto, preso, fatto</a:t>
            </a:r>
          </a:p>
          <a:p>
            <a:pPr marL="285750" indent="-285750">
              <a:buFontTx/>
              <a:buChar char="-"/>
            </a:pPr>
            <a:endParaRPr lang="it-IT" dirty="0"/>
          </a:p>
          <a:p>
            <a:pPr marL="285750" indent="-285750">
              <a:buFontTx/>
              <a:buChar char="-"/>
            </a:pPr>
            <a:r>
              <a:rPr lang="it-IT" dirty="0"/>
              <a:t>ES. 1 G 3 ti ho telefonato, hai risposto – sono stato , ho lasciato, 4 ho perso 5 sono venute, si sono alzate, hanno perso, 6è nato, sono nato </a:t>
            </a:r>
          </a:p>
        </p:txBody>
      </p:sp>
    </p:spTree>
    <p:extLst>
      <p:ext uri="{BB962C8B-B14F-4D97-AF65-F5344CB8AC3E}">
        <p14:creationId xmlns:p14="http://schemas.microsoft.com/office/powerpoint/2010/main" val="551386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53CD8-6BF5-D6FF-E726-492D555AFAD5}"/>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DA9CF95C-0639-D005-015D-F03DF062CF8F}"/>
              </a:ext>
            </a:extLst>
          </p:cNvPr>
          <p:cNvSpPr txBox="1"/>
          <p:nvPr/>
        </p:nvSpPr>
        <p:spPr>
          <a:xfrm>
            <a:off x="5484440" y="569867"/>
            <a:ext cx="1267424" cy="369332"/>
          </a:xfrm>
          <a:prstGeom prst="rect">
            <a:avLst/>
          </a:prstGeom>
          <a:noFill/>
        </p:spPr>
        <p:txBody>
          <a:bodyPr wrap="square" rtlCol="0">
            <a:spAutoFit/>
          </a:bodyPr>
          <a:lstStyle/>
          <a:p>
            <a:r>
              <a:rPr lang="it-IT" dirty="0">
                <a:solidFill>
                  <a:srgbClr val="FF0000"/>
                </a:solidFill>
              </a:rPr>
              <a:t>COMPITO</a:t>
            </a:r>
          </a:p>
        </p:txBody>
      </p:sp>
      <p:sp>
        <p:nvSpPr>
          <p:cNvPr id="3" name="CasellaDiTesto 2">
            <a:extLst>
              <a:ext uri="{FF2B5EF4-FFF2-40B4-BE49-F238E27FC236}">
                <a16:creationId xmlns:a16="http://schemas.microsoft.com/office/drawing/2014/main" id="{0CF753D0-A374-AA90-4B08-7C93A00A3A50}"/>
              </a:ext>
            </a:extLst>
          </p:cNvPr>
          <p:cNvSpPr txBox="1"/>
          <p:nvPr/>
        </p:nvSpPr>
        <p:spPr>
          <a:xfrm>
            <a:off x="1133856" y="1572768"/>
            <a:ext cx="10186416" cy="461665"/>
          </a:xfrm>
          <a:prstGeom prst="rect">
            <a:avLst/>
          </a:prstGeom>
          <a:noFill/>
        </p:spPr>
        <p:txBody>
          <a:bodyPr wrap="square" rtlCol="0">
            <a:spAutoFit/>
          </a:bodyPr>
          <a:lstStyle/>
          <a:p>
            <a:r>
              <a:rPr lang="it-IT" sz="2400" dirty="0"/>
              <a:t>Esercizi 11, 12 e 13 p. 12</a:t>
            </a:r>
          </a:p>
        </p:txBody>
      </p:sp>
    </p:spTree>
    <p:extLst>
      <p:ext uri="{BB962C8B-B14F-4D97-AF65-F5344CB8AC3E}">
        <p14:creationId xmlns:p14="http://schemas.microsoft.com/office/powerpoint/2010/main" val="2262545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F555829-6E30-4270-AD98-738A21986B56}"/>
              </a:ext>
            </a:extLst>
          </p:cNvPr>
          <p:cNvSpPr txBox="1"/>
          <p:nvPr/>
        </p:nvSpPr>
        <p:spPr>
          <a:xfrm>
            <a:off x="919491" y="731520"/>
            <a:ext cx="10353018" cy="7131568"/>
          </a:xfrm>
          <a:prstGeom prst="rect">
            <a:avLst/>
          </a:prstGeom>
          <a:noFill/>
        </p:spPr>
        <p:txBody>
          <a:bodyPr wrap="square" rtlCol="0">
            <a:spAutoFit/>
          </a:bodyPr>
          <a:lstStyle/>
          <a:p>
            <a:pPr>
              <a:lnSpc>
                <a:spcPct val="107000"/>
              </a:lnSpc>
              <a:spcAft>
                <a:spcPts val="800"/>
              </a:spcAft>
            </a:pPr>
            <a:r>
              <a:rPr lang="it-IT" sz="2400"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COMPITO: RIPASSO DEI VERBI AL PRESENTE</a:t>
            </a:r>
          </a:p>
          <a:p>
            <a:pPr>
              <a:lnSpc>
                <a:spcPct val="107000"/>
              </a:lnSpc>
              <a:spcAft>
                <a:spcPts val="800"/>
              </a:spcAft>
            </a:pPr>
            <a:r>
              <a:rPr lang="it-IT" sz="2400"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Es. 4 c p. 15 e</a:t>
            </a:r>
            <a:endParaRPr lang="it-IT" sz="24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Fare uno </a:t>
            </a:r>
            <a:r>
              <a:rPr lang="it-IT" sz="24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sche</a:t>
            </a:r>
            <a:r>
              <a:rPr lang="it-IT"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rzo / Permaloso</a:t>
            </a:r>
          </a:p>
          <a:p>
            <a:pPr>
              <a:lnSpc>
                <a:spcPct val="107000"/>
              </a:lnSpc>
              <a:spcAft>
                <a:spcPts val="800"/>
              </a:spcAft>
            </a:pPr>
            <a:r>
              <a:rPr lang="it-IT"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PRONUNCIA</a:t>
            </a:r>
          </a:p>
          <a:p>
            <a:pPr>
              <a:lnSpc>
                <a:spcPct val="107000"/>
              </a:lnSpc>
              <a:spcAft>
                <a:spcPts val="800"/>
              </a:spcAft>
            </a:pPr>
            <a:r>
              <a:rPr lang="it-IT" sz="2400" dirty="0">
                <a:latin typeface="Calibri" panose="020F0502020204030204" pitchFamily="34" charset="0"/>
                <a:ea typeface="Calibri" panose="020F0502020204030204" pitchFamily="34" charset="0"/>
                <a:cs typeface="Times New Roman" panose="02020603050405020304" pitchFamily="18" charset="0"/>
              </a:rPr>
              <a:t>SCE, SCI = scivolo, fasce</a:t>
            </a:r>
          </a:p>
          <a:p>
            <a:pPr>
              <a:lnSpc>
                <a:spcPct val="107000"/>
              </a:lnSpc>
              <a:spcAft>
                <a:spcPts val="800"/>
              </a:spcAft>
            </a:pPr>
            <a:r>
              <a:rPr lang="it-IT" sz="2400" dirty="0">
                <a:latin typeface="Calibri" panose="020F0502020204030204" pitchFamily="34" charset="0"/>
                <a:ea typeface="Calibri" panose="020F0502020204030204" pitchFamily="34" charset="0"/>
                <a:cs typeface="Times New Roman" panose="02020603050405020304" pitchFamily="18" charset="0"/>
              </a:rPr>
              <a:t>SCA, SCO, SCU, SCHI, SCHE = scuola, schiena, scoperta</a:t>
            </a:r>
          </a:p>
          <a:p>
            <a:pPr>
              <a:lnSpc>
                <a:spcPct val="107000"/>
              </a:lnSpc>
              <a:spcAft>
                <a:spcPts val="800"/>
              </a:spcAft>
            </a:pPr>
            <a:r>
              <a:rPr lang="it-IT" sz="2400"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4 D p. 16</a:t>
            </a:r>
          </a:p>
          <a:p>
            <a:pPr>
              <a:lnSpc>
                <a:spcPct val="107000"/>
              </a:lnSpc>
              <a:spcAft>
                <a:spcPts val="800"/>
              </a:spcAft>
            </a:pPr>
            <a:r>
              <a:rPr lang="it-IT" sz="2400" dirty="0">
                <a:latin typeface="Calibri" panose="020F0502020204030204" pitchFamily="34" charset="0"/>
                <a:ea typeface="Calibri" panose="020F0502020204030204" pitchFamily="34" charset="0"/>
                <a:cs typeface="Times New Roman" panose="02020603050405020304" pitchFamily="18" charset="0"/>
              </a:rPr>
              <a:t>Mi sveglio, mi lavo, mi vesto, mi preparo, si sveglia, si addormenta , mi metto, si divertono, mi rilasso, ci incontriamo, ci salutiamo, mi addormento</a:t>
            </a:r>
          </a:p>
          <a:p>
            <a:pPr>
              <a:lnSpc>
                <a:spcPct val="107000"/>
              </a:lnSpc>
              <a:spcAft>
                <a:spcPts val="800"/>
              </a:spcAft>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400" dirty="0">
                <a:latin typeface="Calibri" panose="020F0502020204030204" pitchFamily="34" charset="0"/>
                <a:ea typeface="Calibri" panose="020F0502020204030204" pitchFamily="34" charset="0"/>
                <a:cs typeface="Times New Roman" panose="02020603050405020304" pitchFamily="18" charset="0"/>
              </a:rPr>
              <a:t>pagliaccio</a:t>
            </a:r>
          </a:p>
          <a:p>
            <a:pPr>
              <a:lnSpc>
                <a:spcPct val="107000"/>
              </a:lnSpc>
              <a:spcAft>
                <a:spcPts val="800"/>
              </a:spcAft>
            </a:pPr>
            <a:endParaRPr lang="it-IT" sz="2400"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400"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rPr>
              <a:t>ES. 4 f P. 17</a:t>
            </a:r>
          </a:p>
          <a:p>
            <a:pPr>
              <a:lnSpc>
                <a:spcPct val="107000"/>
              </a:lnSpc>
              <a:spcAft>
                <a:spcPts val="800"/>
              </a:spcAft>
            </a:pPr>
            <a:endParaRPr lang="it-IT" sz="2400" dirty="0">
              <a:solidFill>
                <a:srgbClr val="FF0000"/>
              </a:solidFill>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7948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842FD06-6B0D-45F9-8C65-234F44355B7E}"/>
              </a:ext>
            </a:extLst>
          </p:cNvPr>
          <p:cNvSpPr txBox="1"/>
          <p:nvPr/>
        </p:nvSpPr>
        <p:spPr>
          <a:xfrm>
            <a:off x="659219" y="489098"/>
            <a:ext cx="9537404" cy="369332"/>
          </a:xfrm>
          <a:prstGeom prst="rect">
            <a:avLst/>
          </a:prstGeom>
          <a:noFill/>
        </p:spPr>
        <p:txBody>
          <a:bodyPr wrap="square" rtlCol="0">
            <a:spAutoFit/>
          </a:bodyPr>
          <a:lstStyle/>
          <a:p>
            <a:endParaRPr lang="en-US" dirty="0"/>
          </a:p>
        </p:txBody>
      </p:sp>
      <p:sp>
        <p:nvSpPr>
          <p:cNvPr id="6" name="Titolo 1"/>
          <p:cNvSpPr txBox="1">
            <a:spLocks/>
          </p:cNvSpPr>
          <p:nvPr/>
        </p:nvSpPr>
        <p:spPr>
          <a:xfrm>
            <a:off x="659219" y="172056"/>
            <a:ext cx="10364451" cy="557140"/>
          </a:xfrm>
          <a:prstGeom prst="rect">
            <a:avLst/>
          </a:prstGeom>
        </p:spPr>
        <p:txBody>
          <a:bodyPr>
            <a:normAutofit fontScale="97500" lnSpcReduction="100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it-IT" dirty="0"/>
              <a:t>PRONTI E VIA!</a:t>
            </a:r>
          </a:p>
        </p:txBody>
      </p:sp>
      <p:sp>
        <p:nvSpPr>
          <p:cNvPr id="4" name="CasellaDiTesto 3"/>
          <p:cNvSpPr txBox="1"/>
          <p:nvPr/>
        </p:nvSpPr>
        <p:spPr>
          <a:xfrm>
            <a:off x="444137" y="858430"/>
            <a:ext cx="7672252" cy="369332"/>
          </a:xfrm>
          <a:prstGeom prst="rect">
            <a:avLst/>
          </a:prstGeom>
          <a:noFill/>
        </p:spPr>
        <p:txBody>
          <a:bodyPr wrap="square" rtlCol="0">
            <a:spAutoFit/>
          </a:bodyPr>
          <a:lstStyle/>
          <a:p>
            <a:r>
              <a:rPr lang="it-IT" dirty="0"/>
              <a:t>In gruppi di 3.</a:t>
            </a:r>
          </a:p>
        </p:txBody>
      </p:sp>
      <p:pic>
        <p:nvPicPr>
          <p:cNvPr id="5" name="Immagine 4"/>
          <p:cNvPicPr>
            <a:picLocks noChangeAspect="1"/>
          </p:cNvPicPr>
          <p:nvPr/>
        </p:nvPicPr>
        <p:blipFill>
          <a:blip r:embed="rId2"/>
          <a:stretch>
            <a:fillRect/>
          </a:stretch>
        </p:blipFill>
        <p:spPr>
          <a:xfrm>
            <a:off x="4513101" y="791288"/>
            <a:ext cx="7019680" cy="5894656"/>
          </a:xfrm>
          <a:prstGeom prst="rect">
            <a:avLst/>
          </a:prstGeom>
        </p:spPr>
      </p:pic>
      <p:pic>
        <p:nvPicPr>
          <p:cNvPr id="7" name="Immagine 6"/>
          <p:cNvPicPr>
            <a:picLocks noChangeAspect="1"/>
          </p:cNvPicPr>
          <p:nvPr/>
        </p:nvPicPr>
        <p:blipFill>
          <a:blip r:embed="rId3"/>
          <a:stretch>
            <a:fillRect/>
          </a:stretch>
        </p:blipFill>
        <p:spPr>
          <a:xfrm>
            <a:off x="444137" y="1495994"/>
            <a:ext cx="2113693" cy="1168830"/>
          </a:xfrm>
          <a:prstGeom prst="rect">
            <a:avLst/>
          </a:prstGeom>
        </p:spPr>
      </p:pic>
      <p:sp>
        <p:nvSpPr>
          <p:cNvPr id="8" name="CasellaDiTesto 7"/>
          <p:cNvSpPr txBox="1"/>
          <p:nvPr/>
        </p:nvSpPr>
        <p:spPr>
          <a:xfrm>
            <a:off x="444137" y="3056709"/>
            <a:ext cx="2629989" cy="2308324"/>
          </a:xfrm>
          <a:prstGeom prst="rect">
            <a:avLst/>
          </a:prstGeom>
          <a:noFill/>
          <a:ln w="73025">
            <a:solidFill>
              <a:schemeClr val="accent1"/>
            </a:solidFill>
          </a:ln>
        </p:spPr>
        <p:txBody>
          <a:bodyPr wrap="square" rtlCol="0">
            <a:spAutoFit/>
          </a:bodyPr>
          <a:lstStyle/>
          <a:p>
            <a:r>
              <a:rPr lang="it-IT" sz="2400" dirty="0"/>
              <a:t>IN SINTESI</a:t>
            </a:r>
          </a:p>
          <a:p>
            <a:r>
              <a:rPr lang="it-IT" sz="2400" dirty="0"/>
              <a:t>5 parole italiane</a:t>
            </a:r>
          </a:p>
          <a:p>
            <a:r>
              <a:rPr lang="it-IT" sz="2400" dirty="0"/>
              <a:t>5 personaggi italiani</a:t>
            </a:r>
          </a:p>
          <a:p>
            <a:r>
              <a:rPr lang="it-IT" sz="2400" dirty="0"/>
              <a:t>5 luoghi</a:t>
            </a:r>
          </a:p>
          <a:p>
            <a:r>
              <a:rPr lang="it-IT" sz="2400" dirty="0"/>
              <a:t>1 colore</a:t>
            </a:r>
          </a:p>
        </p:txBody>
      </p:sp>
    </p:spTree>
    <p:extLst>
      <p:ext uri="{BB962C8B-B14F-4D97-AF65-F5344CB8AC3E}">
        <p14:creationId xmlns:p14="http://schemas.microsoft.com/office/powerpoint/2010/main" val="4109491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BA8023F-9CAC-421B-A2DE-BCA4EB5FDAF2}"/>
              </a:ext>
            </a:extLst>
          </p:cNvPr>
          <p:cNvSpPr txBox="1"/>
          <p:nvPr/>
        </p:nvSpPr>
        <p:spPr>
          <a:xfrm>
            <a:off x="2582266" y="460858"/>
            <a:ext cx="5742432" cy="369332"/>
          </a:xfrm>
          <a:prstGeom prst="rect">
            <a:avLst/>
          </a:prstGeom>
          <a:noFill/>
        </p:spPr>
        <p:txBody>
          <a:bodyPr wrap="square" rtlCol="0">
            <a:spAutoFit/>
          </a:bodyPr>
          <a:lstStyle/>
          <a:p>
            <a:r>
              <a:rPr lang="it-IT" dirty="0"/>
              <a:t>NOI E L’ITALIA</a:t>
            </a:r>
          </a:p>
        </p:txBody>
      </p:sp>
      <p:sp>
        <p:nvSpPr>
          <p:cNvPr id="3" name="CasellaDiTesto 2">
            <a:extLst>
              <a:ext uri="{FF2B5EF4-FFF2-40B4-BE49-F238E27FC236}">
                <a16:creationId xmlns:a16="http://schemas.microsoft.com/office/drawing/2014/main" id="{9981DD9F-E396-4F5D-B5F8-2A5210828E0E}"/>
              </a:ext>
            </a:extLst>
          </p:cNvPr>
          <p:cNvSpPr txBox="1"/>
          <p:nvPr/>
        </p:nvSpPr>
        <p:spPr>
          <a:xfrm>
            <a:off x="1309421" y="1302106"/>
            <a:ext cx="9970617" cy="2308324"/>
          </a:xfrm>
          <a:prstGeom prst="rect">
            <a:avLst/>
          </a:prstGeom>
          <a:noFill/>
        </p:spPr>
        <p:txBody>
          <a:bodyPr wrap="square" rtlCol="0">
            <a:spAutoFit/>
          </a:bodyPr>
          <a:lstStyle/>
          <a:p>
            <a:r>
              <a:rPr lang="it-IT" dirty="0"/>
              <a:t>Mare, girasole, pasta, caffè, </a:t>
            </a:r>
            <a:r>
              <a:rPr lang="it-IT" dirty="0" err="1"/>
              <a:t>tiramisu</a:t>
            </a:r>
            <a:r>
              <a:rPr lang="it-IT" dirty="0"/>
              <a:t>, vestiti, colazione, arte (rinascimento), polenta sole, uva (vino), casoncelli (ravioli),</a:t>
            </a:r>
          </a:p>
          <a:p>
            <a:endParaRPr lang="it-IT" dirty="0"/>
          </a:p>
          <a:p>
            <a:r>
              <a:rPr lang="it-IT" dirty="0"/>
              <a:t>PERSONAGGI: Gianni Versace, Giorgio Armani, Leonardo da Vinci, Dante, Marco Polo,  Pavarotti (cantante lirico), Umberto Eco (scrittore), Italo Calvino (scrittore), Giuseppe Verdi  (compositore di musica lirica), Andre Bocelli, Isabella Rossellini (attrice), Enzo Ferrari</a:t>
            </a:r>
          </a:p>
          <a:p>
            <a:endParaRPr lang="it-IT" dirty="0"/>
          </a:p>
          <a:p>
            <a:r>
              <a:rPr lang="it-IT" dirty="0"/>
              <a:t>LUOGHI</a:t>
            </a:r>
          </a:p>
        </p:txBody>
      </p:sp>
    </p:spTree>
    <p:extLst>
      <p:ext uri="{BB962C8B-B14F-4D97-AF65-F5344CB8AC3E}">
        <p14:creationId xmlns:p14="http://schemas.microsoft.com/office/powerpoint/2010/main" val="2278283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EB11B781-301A-49FA-A253-6DA9A64007CE}"/>
              </a:ext>
            </a:extLst>
          </p:cNvPr>
          <p:cNvSpPr/>
          <p:nvPr/>
        </p:nvSpPr>
        <p:spPr>
          <a:xfrm>
            <a:off x="2275840" y="404664"/>
            <a:ext cx="6916504" cy="73684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b="1" dirty="0">
                <a:solidFill>
                  <a:schemeClr val="tx1"/>
                </a:solidFill>
              </a:rPr>
              <a:t>INFORMAZIONI SUL CORSO</a:t>
            </a:r>
          </a:p>
        </p:txBody>
      </p:sp>
      <p:pic>
        <p:nvPicPr>
          <p:cNvPr id="7" name="Immagine 6">
            <a:extLst>
              <a:ext uri="{FF2B5EF4-FFF2-40B4-BE49-F238E27FC236}">
                <a16:creationId xmlns:a16="http://schemas.microsoft.com/office/drawing/2014/main" id="{E0AE1627-15CA-480E-A5CD-0881C2521F74}"/>
              </a:ext>
            </a:extLst>
          </p:cNvPr>
          <p:cNvPicPr>
            <a:picLocks noChangeAspect="1"/>
          </p:cNvPicPr>
          <p:nvPr/>
        </p:nvPicPr>
        <p:blipFill>
          <a:blip r:embed="rId2"/>
          <a:stretch>
            <a:fillRect/>
          </a:stretch>
        </p:blipFill>
        <p:spPr>
          <a:xfrm>
            <a:off x="9606598" y="203539"/>
            <a:ext cx="813429" cy="937973"/>
          </a:xfrm>
          <a:prstGeom prst="rect">
            <a:avLst/>
          </a:prstGeom>
        </p:spPr>
      </p:pic>
      <p:pic>
        <p:nvPicPr>
          <p:cNvPr id="12" name="Immagine 11">
            <a:extLst>
              <a:ext uri="{FF2B5EF4-FFF2-40B4-BE49-F238E27FC236}">
                <a16:creationId xmlns:a16="http://schemas.microsoft.com/office/drawing/2014/main" id="{293ED7FA-97B7-70BC-E43F-E97C35056091}"/>
              </a:ext>
            </a:extLst>
          </p:cNvPr>
          <p:cNvPicPr>
            <a:picLocks noChangeAspect="1"/>
          </p:cNvPicPr>
          <p:nvPr/>
        </p:nvPicPr>
        <p:blipFill>
          <a:blip r:embed="rId3"/>
          <a:stretch>
            <a:fillRect/>
          </a:stretch>
        </p:blipFill>
        <p:spPr>
          <a:xfrm>
            <a:off x="178285" y="1289597"/>
            <a:ext cx="6324115" cy="4727828"/>
          </a:xfrm>
          <a:prstGeom prst="rect">
            <a:avLst/>
          </a:prstGeom>
        </p:spPr>
      </p:pic>
      <p:sp>
        <p:nvSpPr>
          <p:cNvPr id="14" name="CasellaDiTesto 13">
            <a:extLst>
              <a:ext uri="{FF2B5EF4-FFF2-40B4-BE49-F238E27FC236}">
                <a16:creationId xmlns:a16="http://schemas.microsoft.com/office/drawing/2014/main" id="{83ADFE96-131B-41AE-38BC-ECA80407FAE6}"/>
              </a:ext>
            </a:extLst>
          </p:cNvPr>
          <p:cNvSpPr txBox="1"/>
          <p:nvPr/>
        </p:nvSpPr>
        <p:spPr>
          <a:xfrm>
            <a:off x="7592620" y="1789263"/>
            <a:ext cx="4271795" cy="2308324"/>
          </a:xfrm>
          <a:prstGeom prst="rect">
            <a:avLst/>
          </a:prstGeom>
          <a:solidFill>
            <a:schemeClr val="accent1"/>
          </a:solidFill>
        </p:spPr>
        <p:txBody>
          <a:bodyPr wrap="square" rtlCol="0">
            <a:spAutoFit/>
          </a:bodyPr>
          <a:lstStyle/>
          <a:p>
            <a:r>
              <a:rPr lang="it-IT" sz="2400" b="1" dirty="0"/>
              <a:t>LIBRO:</a:t>
            </a:r>
            <a:r>
              <a:rPr lang="it-IT" sz="2400" dirty="0"/>
              <a:t>  </a:t>
            </a:r>
            <a:r>
              <a:rPr lang="it-IT" sz="2400" b="1" i="1" dirty="0"/>
              <a:t>Nuovo Contatto.</a:t>
            </a:r>
            <a:r>
              <a:rPr lang="it-IT" sz="2400" i="1" dirty="0"/>
              <a:t> Corso di lingua e civiltà italiana per stranieri. </a:t>
            </a:r>
            <a:r>
              <a:rPr lang="it-IT" sz="2400" b="1" i="1" dirty="0"/>
              <a:t>Manuale A2</a:t>
            </a:r>
            <a:r>
              <a:rPr lang="it-IT" sz="2400" dirty="0"/>
              <a:t>, Loescher editore, ISBN </a:t>
            </a:r>
            <a:r>
              <a:rPr lang="it-IT" sz="2400" b="1" dirty="0"/>
              <a:t>8858308689</a:t>
            </a:r>
          </a:p>
          <a:p>
            <a:r>
              <a:rPr lang="it-IT" sz="2400" b="1" dirty="0"/>
              <a:t>Libreria Universitaria, via Pignolo</a:t>
            </a:r>
            <a:endParaRPr lang="it-IT" sz="2400" dirty="0"/>
          </a:p>
        </p:txBody>
      </p:sp>
      <p:sp>
        <p:nvSpPr>
          <p:cNvPr id="16" name="CasellaDiTesto 15">
            <a:extLst>
              <a:ext uri="{FF2B5EF4-FFF2-40B4-BE49-F238E27FC236}">
                <a16:creationId xmlns:a16="http://schemas.microsoft.com/office/drawing/2014/main" id="{B52E9655-464A-61F5-A89F-7FA4C59B99AF}"/>
              </a:ext>
            </a:extLst>
          </p:cNvPr>
          <p:cNvSpPr txBox="1"/>
          <p:nvPr/>
        </p:nvSpPr>
        <p:spPr>
          <a:xfrm>
            <a:off x="178285" y="6017425"/>
            <a:ext cx="6324114" cy="646331"/>
          </a:xfrm>
          <a:prstGeom prst="rect">
            <a:avLst/>
          </a:prstGeom>
          <a:solidFill>
            <a:schemeClr val="accent1"/>
          </a:solidFill>
        </p:spPr>
        <p:txBody>
          <a:bodyPr wrap="square" rtlCol="0">
            <a:spAutoFit/>
          </a:bodyPr>
          <a:lstStyle/>
          <a:p>
            <a:r>
              <a:rPr lang="it-IT" b="1"/>
              <a:t>Materiali e lavagna dei corsi su </a:t>
            </a:r>
            <a:r>
              <a:rPr lang="it-IT" b="1" i="1"/>
              <a:t>Moodle</a:t>
            </a:r>
            <a:r>
              <a:rPr lang="it-IT"/>
              <a:t>: https://elearning15.unibg.it/course/view.php?id=3354</a:t>
            </a:r>
          </a:p>
        </p:txBody>
      </p:sp>
      <p:pic>
        <p:nvPicPr>
          <p:cNvPr id="18" name="Immagine 17">
            <a:extLst>
              <a:ext uri="{FF2B5EF4-FFF2-40B4-BE49-F238E27FC236}">
                <a16:creationId xmlns:a16="http://schemas.microsoft.com/office/drawing/2014/main" id="{99D6A6CE-FAEF-CF74-7770-05EA96737EDC}"/>
              </a:ext>
            </a:extLst>
          </p:cNvPr>
          <p:cNvPicPr>
            <a:picLocks noChangeAspect="1"/>
          </p:cNvPicPr>
          <p:nvPr/>
        </p:nvPicPr>
        <p:blipFill>
          <a:blip r:embed="rId4"/>
          <a:stretch>
            <a:fillRect/>
          </a:stretch>
        </p:blipFill>
        <p:spPr>
          <a:xfrm>
            <a:off x="8851031" y="3787215"/>
            <a:ext cx="2107475" cy="2867246"/>
          </a:xfrm>
          <a:prstGeom prst="rect">
            <a:avLst/>
          </a:prstGeom>
        </p:spPr>
      </p:pic>
    </p:spTree>
    <p:extLst>
      <p:ext uri="{BB962C8B-B14F-4D97-AF65-F5344CB8AC3E}">
        <p14:creationId xmlns:p14="http://schemas.microsoft.com/office/powerpoint/2010/main" val="2784704202"/>
      </p:ext>
    </p:extLst>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F72272F-C3DE-F69D-8845-374C49F70B91}"/>
              </a:ext>
            </a:extLst>
          </p:cNvPr>
          <p:cNvSpPr txBox="1"/>
          <p:nvPr/>
        </p:nvSpPr>
        <p:spPr>
          <a:xfrm>
            <a:off x="2471596" y="760491"/>
            <a:ext cx="8238654" cy="369332"/>
          </a:xfrm>
          <a:prstGeom prst="rect">
            <a:avLst/>
          </a:prstGeom>
          <a:noFill/>
        </p:spPr>
        <p:txBody>
          <a:bodyPr wrap="square" rtlCol="0">
            <a:spAutoFit/>
          </a:bodyPr>
          <a:lstStyle/>
          <a:p>
            <a:r>
              <a:rPr lang="it-IT" dirty="0">
                <a:solidFill>
                  <a:srgbClr val="FF0000"/>
                </a:solidFill>
              </a:rPr>
              <a:t>LE PREPOSIZIONI</a:t>
            </a:r>
          </a:p>
        </p:txBody>
      </p:sp>
      <p:sp>
        <p:nvSpPr>
          <p:cNvPr id="3" name="CasellaDiTesto 2">
            <a:extLst>
              <a:ext uri="{FF2B5EF4-FFF2-40B4-BE49-F238E27FC236}">
                <a16:creationId xmlns:a16="http://schemas.microsoft.com/office/drawing/2014/main" id="{2994F160-95B8-16D4-EB1C-B139CF378F85}"/>
              </a:ext>
            </a:extLst>
          </p:cNvPr>
          <p:cNvSpPr txBox="1"/>
          <p:nvPr/>
        </p:nvSpPr>
        <p:spPr>
          <a:xfrm>
            <a:off x="1128665" y="1376126"/>
            <a:ext cx="9509157" cy="4647426"/>
          </a:xfrm>
          <a:prstGeom prst="rect">
            <a:avLst/>
          </a:prstGeom>
          <a:noFill/>
        </p:spPr>
        <p:txBody>
          <a:bodyPr wrap="square" rtlCol="0">
            <a:spAutoFit/>
          </a:bodyPr>
          <a:lstStyle/>
          <a:p>
            <a:r>
              <a:rPr lang="it-IT" dirty="0"/>
              <a:t>Il treno parte DA Manchester.</a:t>
            </a:r>
          </a:p>
          <a:p>
            <a:r>
              <a:rPr lang="it-IT" dirty="0"/>
              <a:t>2 Il treno parte TRA due minuti. (TRA = tempo futuro)</a:t>
            </a:r>
          </a:p>
          <a:p>
            <a:r>
              <a:rPr lang="it-IT" dirty="0"/>
              <a:t>La lezione finisce tra 2 ore. / Finisco l’università tra due anni.</a:t>
            </a:r>
          </a:p>
          <a:p>
            <a:r>
              <a:rPr lang="it-IT" dirty="0"/>
              <a:t>3 Il Partenone si trova IN Grecia (Paese).</a:t>
            </a:r>
          </a:p>
          <a:p>
            <a:r>
              <a:rPr lang="it-IT" dirty="0"/>
              <a:t>Vado in palestra. / Vivo in Italia. / </a:t>
            </a:r>
          </a:p>
          <a:p>
            <a:r>
              <a:rPr lang="it-IT" dirty="0"/>
              <a:t>Arrivo A Roma domani / Vivo A Roma (Città)</a:t>
            </a:r>
          </a:p>
          <a:p>
            <a:r>
              <a:rPr lang="it-IT" dirty="0"/>
              <a:t>4 Vorrei prenotare una camera PER una notte.</a:t>
            </a:r>
          </a:p>
          <a:p>
            <a:r>
              <a:rPr lang="it-IT" dirty="0"/>
              <a:t>Vorrei dormire per due notti. (durata)</a:t>
            </a:r>
          </a:p>
          <a:p>
            <a:r>
              <a:rPr lang="it-IT" dirty="0"/>
              <a:t>5 prendo una cioccolata CON la panna.</a:t>
            </a:r>
          </a:p>
          <a:p>
            <a:r>
              <a:rPr lang="it-IT" dirty="0"/>
              <a:t>6 Sara è inglese, DI Manchester. (città di origine)  Di dove sei? Sono di Siviglia.</a:t>
            </a:r>
          </a:p>
          <a:p>
            <a:r>
              <a:rPr lang="it-IT" dirty="0"/>
              <a:t>7 Vado in vacanza A Parigi.</a:t>
            </a:r>
          </a:p>
          <a:p>
            <a:endParaRPr lang="it-IT" dirty="0"/>
          </a:p>
          <a:p>
            <a:endParaRPr lang="it-IT" dirty="0"/>
          </a:p>
          <a:p>
            <a:r>
              <a:rPr lang="it-IT" sz="2000" dirty="0">
                <a:solidFill>
                  <a:srgbClr val="FF0000"/>
                </a:solidFill>
              </a:rPr>
              <a:t>ANDARE A/IN</a:t>
            </a:r>
            <a:r>
              <a:rPr lang="it-IT" sz="2000" dirty="0"/>
              <a:t>: Vado al cinema. / Vado a casa./ Vado al supermercato.</a:t>
            </a:r>
          </a:p>
          <a:p>
            <a:r>
              <a:rPr lang="it-IT" sz="2400" dirty="0">
                <a:solidFill>
                  <a:schemeClr val="accent2">
                    <a:lumMod val="50000"/>
                  </a:schemeClr>
                </a:solidFill>
              </a:rPr>
              <a:t>VENIRE +  DA: </a:t>
            </a:r>
            <a:r>
              <a:rPr lang="it-IT" sz="2400" dirty="0"/>
              <a:t>Vengo dal Brasile. /Vengo da Siviglia</a:t>
            </a:r>
          </a:p>
          <a:p>
            <a:endParaRPr lang="it-IT" dirty="0"/>
          </a:p>
        </p:txBody>
      </p:sp>
    </p:spTree>
    <p:extLst>
      <p:ext uri="{BB962C8B-B14F-4D97-AF65-F5344CB8AC3E}">
        <p14:creationId xmlns:p14="http://schemas.microsoft.com/office/powerpoint/2010/main" val="310939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4D4DD4CF-9732-4771-98FE-77886DC91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a:extLst>
              <a:ext uri="{FF2B5EF4-FFF2-40B4-BE49-F238E27FC236}">
                <a16:creationId xmlns:a16="http://schemas.microsoft.com/office/drawing/2014/main" id="{14627BE8-BA3A-D9EA-16A2-5BDA9D7E712A}"/>
              </a:ext>
            </a:extLst>
          </p:cNvPr>
          <p:cNvPicPr>
            <a:picLocks noChangeAspect="1"/>
          </p:cNvPicPr>
          <p:nvPr/>
        </p:nvPicPr>
        <p:blipFill>
          <a:blip r:embed="rId4"/>
          <a:srcRect r="1" b="332"/>
          <a:stretch>
            <a:fillRect/>
          </a:stretch>
        </p:blipFill>
        <p:spPr>
          <a:xfrm>
            <a:off x="1" y="10"/>
            <a:ext cx="7479157" cy="6857990"/>
          </a:xfrm>
          <a:prstGeom prst="rect">
            <a:avLst/>
          </a:prstGeom>
        </p:spPr>
      </p:pic>
      <p:sp>
        <p:nvSpPr>
          <p:cNvPr id="17" name="Rectangle 16">
            <a:extLst>
              <a:ext uri="{FF2B5EF4-FFF2-40B4-BE49-F238E27FC236}">
                <a16:creationId xmlns:a16="http://schemas.microsoft.com/office/drawing/2014/main" id="{A2861A9C-C970-4FFE-B67C-222B6F5732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791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D2FDF82E-EBD8-4EC5-AD10-CD9E70EE8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7CB08BB8-9FCE-9F3D-DDBC-C462C35EFF9F}"/>
              </a:ext>
            </a:extLst>
          </p:cNvPr>
          <p:cNvSpPr txBox="1"/>
          <p:nvPr/>
        </p:nvSpPr>
        <p:spPr>
          <a:xfrm>
            <a:off x="8196408" y="640831"/>
            <a:ext cx="3352128" cy="1573863"/>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300" cap="all" dirty="0">
                <a:latin typeface="+mj-lt"/>
                <a:ea typeface="+mj-ea"/>
                <a:cs typeface="+mj-cs"/>
              </a:rPr>
              <a:t>OGGI PARLIAMO DI … VIAGGI E VACANZE!</a:t>
            </a:r>
          </a:p>
        </p:txBody>
      </p:sp>
      <p:sp>
        <p:nvSpPr>
          <p:cNvPr id="2" name="CasellaDiTesto 1">
            <a:extLst>
              <a:ext uri="{FF2B5EF4-FFF2-40B4-BE49-F238E27FC236}">
                <a16:creationId xmlns:a16="http://schemas.microsoft.com/office/drawing/2014/main" id="{10DE53AC-FE78-04DC-4EB5-C3560A9A1696}"/>
              </a:ext>
            </a:extLst>
          </p:cNvPr>
          <p:cNvSpPr txBox="1"/>
          <p:nvPr/>
        </p:nvSpPr>
        <p:spPr>
          <a:xfrm>
            <a:off x="8196408" y="2367092"/>
            <a:ext cx="3352128" cy="3881309"/>
          </a:xfrm>
          <a:prstGeom prst="rect">
            <a:avLst/>
          </a:prstGeom>
        </p:spPr>
        <p:txBody>
          <a:bodyPr vert="horz" lIns="91440" tIns="45720" rIns="91440" bIns="45720" rtlCol="0">
            <a:normAutofit/>
          </a:bodyPr>
          <a:lstStyle/>
          <a:p>
            <a:pPr marL="285750" indent="-228600" defTabSz="914400">
              <a:lnSpc>
                <a:spcPct val="120000"/>
              </a:lnSpc>
              <a:spcAft>
                <a:spcPts val="600"/>
              </a:spcAft>
              <a:buClr>
                <a:schemeClr val="tx1"/>
              </a:buClr>
              <a:buFont typeface="Arial" panose="020B0604020202020204" pitchFamily="34" charset="0"/>
              <a:buChar char="•"/>
            </a:pPr>
            <a:r>
              <a:rPr lang="en-US" cap="all"/>
              <a:t>Dove vi piace andare in vacanza?</a:t>
            </a:r>
          </a:p>
          <a:p>
            <a:pPr marL="285750" indent="-228600" defTabSz="914400">
              <a:lnSpc>
                <a:spcPct val="120000"/>
              </a:lnSpc>
              <a:spcAft>
                <a:spcPts val="600"/>
              </a:spcAft>
              <a:buClr>
                <a:schemeClr val="tx1"/>
              </a:buClr>
              <a:buFont typeface="Arial" panose="020B0604020202020204" pitchFamily="34" charset="0"/>
              <a:buChar char="•"/>
            </a:pPr>
            <a:r>
              <a:rPr lang="en-US" cap="all"/>
              <a:t>Con chi?</a:t>
            </a:r>
          </a:p>
          <a:p>
            <a:pPr marL="285750" indent="-228600" defTabSz="914400">
              <a:lnSpc>
                <a:spcPct val="120000"/>
              </a:lnSpc>
              <a:spcAft>
                <a:spcPts val="600"/>
              </a:spcAft>
              <a:buClr>
                <a:schemeClr val="tx1"/>
              </a:buClr>
              <a:buFont typeface="Arial" panose="020B0604020202020204" pitchFamily="34" charset="0"/>
              <a:buChar char="•"/>
            </a:pPr>
            <a:r>
              <a:rPr lang="en-US" cap="all"/>
              <a:t>In quale stagione?</a:t>
            </a:r>
          </a:p>
          <a:p>
            <a:pPr marL="285750" indent="-228600" defTabSz="914400">
              <a:lnSpc>
                <a:spcPct val="120000"/>
              </a:lnSpc>
              <a:spcAft>
                <a:spcPts val="600"/>
              </a:spcAft>
              <a:buClr>
                <a:schemeClr val="tx1"/>
              </a:buClr>
              <a:buFont typeface="Arial" panose="020B0604020202020204" pitchFamily="34" charset="0"/>
              <a:buChar char="•"/>
            </a:pPr>
            <a:r>
              <a:rPr lang="en-US" cap="all"/>
              <a:t>Che cosa vi piace fare? </a:t>
            </a:r>
          </a:p>
          <a:p>
            <a:pPr indent="-228600" defTabSz="914400">
              <a:lnSpc>
                <a:spcPct val="120000"/>
              </a:lnSpc>
              <a:spcAft>
                <a:spcPts val="600"/>
              </a:spcAft>
              <a:buClr>
                <a:schemeClr val="tx1"/>
              </a:buClr>
              <a:buFont typeface="Arial" panose="020B0604020202020204" pitchFamily="34" charset="0"/>
              <a:buChar char="•"/>
            </a:pPr>
            <a:r>
              <a:rPr lang="en-US" cap="all"/>
              <a:t>(1° 2 p. 19)</a:t>
            </a:r>
          </a:p>
          <a:p>
            <a:pPr indent="-228600" defTabSz="914400">
              <a:lnSpc>
                <a:spcPct val="120000"/>
              </a:lnSpc>
              <a:spcAft>
                <a:spcPts val="600"/>
              </a:spcAft>
              <a:buClr>
                <a:schemeClr val="tx1"/>
              </a:buClr>
              <a:buFont typeface="Arial" panose="020B0604020202020204" pitchFamily="34" charset="0"/>
              <a:buChar char="•"/>
            </a:pPr>
            <a:endParaRPr lang="en-US" cap="all"/>
          </a:p>
        </p:txBody>
      </p:sp>
    </p:spTree>
    <p:extLst>
      <p:ext uri="{BB962C8B-B14F-4D97-AF65-F5344CB8AC3E}">
        <p14:creationId xmlns:p14="http://schemas.microsoft.com/office/powerpoint/2010/main" val="403508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1C1E380E-B248-8715-1211-098C139F0F51}"/>
              </a:ext>
            </a:extLst>
          </p:cNvPr>
          <p:cNvPicPr>
            <a:picLocks noChangeAspect="1"/>
          </p:cNvPicPr>
          <p:nvPr/>
        </p:nvPicPr>
        <p:blipFill>
          <a:blip r:embed="rId2"/>
          <a:stretch>
            <a:fillRect/>
          </a:stretch>
        </p:blipFill>
        <p:spPr>
          <a:xfrm>
            <a:off x="9175267" y="3811217"/>
            <a:ext cx="3016733" cy="1630998"/>
          </a:xfrm>
          <a:prstGeom prst="rect">
            <a:avLst/>
          </a:prstGeom>
        </p:spPr>
      </p:pic>
      <p:sp>
        <p:nvSpPr>
          <p:cNvPr id="2" name="CasellaDiTesto 1">
            <a:extLst>
              <a:ext uri="{FF2B5EF4-FFF2-40B4-BE49-F238E27FC236}">
                <a16:creationId xmlns:a16="http://schemas.microsoft.com/office/drawing/2014/main" id="{3796814C-D29A-646D-F25B-69F3DE05823A}"/>
              </a:ext>
            </a:extLst>
          </p:cNvPr>
          <p:cNvSpPr txBox="1"/>
          <p:nvPr/>
        </p:nvSpPr>
        <p:spPr>
          <a:xfrm>
            <a:off x="2353043" y="214868"/>
            <a:ext cx="7988808" cy="523220"/>
          </a:xfrm>
          <a:prstGeom prst="rect">
            <a:avLst/>
          </a:prstGeom>
          <a:noFill/>
        </p:spPr>
        <p:txBody>
          <a:bodyPr wrap="square" rtlCol="0">
            <a:spAutoFit/>
          </a:bodyPr>
          <a:lstStyle/>
          <a:p>
            <a:r>
              <a:rPr lang="it-IT" sz="2800" b="1" dirty="0">
                <a:solidFill>
                  <a:srgbClr val="FF0000"/>
                </a:solidFill>
              </a:rPr>
              <a:t>PARLIAMO DI VIAGGI E VACANZE </a:t>
            </a:r>
            <a:r>
              <a:rPr lang="it-IT" dirty="0">
                <a:solidFill>
                  <a:srgbClr val="FF0000"/>
                </a:solidFill>
              </a:rPr>
              <a:t>(ASCOLTO 3 A p. 25)</a:t>
            </a:r>
          </a:p>
        </p:txBody>
      </p:sp>
      <p:sp>
        <p:nvSpPr>
          <p:cNvPr id="3" name="CasellaDiTesto 2">
            <a:extLst>
              <a:ext uri="{FF2B5EF4-FFF2-40B4-BE49-F238E27FC236}">
                <a16:creationId xmlns:a16="http://schemas.microsoft.com/office/drawing/2014/main" id="{64BCCA52-94BA-6E0F-2F8F-683FCB4C820B}"/>
              </a:ext>
            </a:extLst>
          </p:cNvPr>
          <p:cNvSpPr txBox="1"/>
          <p:nvPr/>
        </p:nvSpPr>
        <p:spPr>
          <a:xfrm>
            <a:off x="477247" y="3649295"/>
            <a:ext cx="6789033" cy="2862322"/>
          </a:xfrm>
          <a:prstGeom prst="rect">
            <a:avLst/>
          </a:prstGeom>
          <a:noFill/>
        </p:spPr>
        <p:txBody>
          <a:bodyPr wrap="square" rtlCol="0">
            <a:spAutoFit/>
          </a:bodyPr>
          <a:lstStyle/>
          <a:p>
            <a:r>
              <a:rPr lang="it-IT" dirty="0"/>
              <a:t>1: in Sicilia, con la famiglia, in traghetto da Genova, il viaggio è durato 20 ore (CASPITA!), vacanza molto riposante, temo bello</a:t>
            </a:r>
          </a:p>
          <a:p>
            <a:endParaRPr lang="it-IT" dirty="0"/>
          </a:p>
          <a:p>
            <a:r>
              <a:rPr lang="it-IT" dirty="0"/>
              <a:t>2: A Monaco, in aereo da Pisa, 1 ora e mezzo , in albergo, brutto, ha piovuto                      PECCATO!</a:t>
            </a:r>
          </a:p>
          <a:p>
            <a:endParaRPr lang="it-IT" dirty="0"/>
          </a:p>
          <a:p>
            <a:r>
              <a:rPr lang="it-IT" dirty="0"/>
              <a:t>3: A Roma, in aereo (in ritardo), pioveva e faceva freddo, una giornataccia (una brutta giornata)!</a:t>
            </a:r>
          </a:p>
          <a:p>
            <a:endParaRPr lang="it-IT" dirty="0"/>
          </a:p>
          <a:p>
            <a:r>
              <a:rPr lang="it-IT" dirty="0"/>
              <a:t>4: In Trentino, in treno, quasi 6 ore, tempo bello!       BEATI VOI!</a:t>
            </a:r>
          </a:p>
        </p:txBody>
      </p:sp>
      <p:pic>
        <p:nvPicPr>
          <p:cNvPr id="8" name="Immagine 7">
            <a:extLst>
              <a:ext uri="{FF2B5EF4-FFF2-40B4-BE49-F238E27FC236}">
                <a16:creationId xmlns:a16="http://schemas.microsoft.com/office/drawing/2014/main" id="{B9E3F7FE-2BE4-0221-3F00-17C2DF10E3E1}"/>
              </a:ext>
            </a:extLst>
          </p:cNvPr>
          <p:cNvPicPr>
            <a:picLocks noChangeAspect="1"/>
          </p:cNvPicPr>
          <p:nvPr/>
        </p:nvPicPr>
        <p:blipFill>
          <a:blip r:embed="rId3"/>
          <a:stretch>
            <a:fillRect/>
          </a:stretch>
        </p:blipFill>
        <p:spPr>
          <a:xfrm>
            <a:off x="1011814" y="1005840"/>
            <a:ext cx="7807100" cy="2272767"/>
          </a:xfrm>
          <a:prstGeom prst="rect">
            <a:avLst/>
          </a:prstGeom>
        </p:spPr>
      </p:pic>
      <p:pic>
        <p:nvPicPr>
          <p:cNvPr id="10" name="Immagine 9">
            <a:extLst>
              <a:ext uri="{FF2B5EF4-FFF2-40B4-BE49-F238E27FC236}">
                <a16:creationId xmlns:a16="http://schemas.microsoft.com/office/drawing/2014/main" id="{709BADDC-F6DF-43E3-87AE-924BF15855EB}"/>
              </a:ext>
            </a:extLst>
          </p:cNvPr>
          <p:cNvPicPr>
            <a:picLocks noChangeAspect="1"/>
          </p:cNvPicPr>
          <p:nvPr/>
        </p:nvPicPr>
        <p:blipFill>
          <a:blip r:embed="rId4"/>
          <a:stretch>
            <a:fillRect/>
          </a:stretch>
        </p:blipFill>
        <p:spPr>
          <a:xfrm>
            <a:off x="9021209" y="1269614"/>
            <a:ext cx="1728071" cy="2825576"/>
          </a:xfrm>
          <a:prstGeom prst="rect">
            <a:avLst/>
          </a:prstGeom>
        </p:spPr>
      </p:pic>
      <p:pic>
        <p:nvPicPr>
          <p:cNvPr id="11" name="Immagine 10">
            <a:extLst>
              <a:ext uri="{FF2B5EF4-FFF2-40B4-BE49-F238E27FC236}">
                <a16:creationId xmlns:a16="http://schemas.microsoft.com/office/drawing/2014/main" id="{196117CE-D1A3-C66E-A0BE-212A13C2FA1E}"/>
              </a:ext>
            </a:extLst>
          </p:cNvPr>
          <p:cNvPicPr>
            <a:picLocks noChangeAspect="1"/>
          </p:cNvPicPr>
          <p:nvPr/>
        </p:nvPicPr>
        <p:blipFill>
          <a:blip r:embed="rId5"/>
          <a:stretch>
            <a:fillRect/>
          </a:stretch>
        </p:blipFill>
        <p:spPr>
          <a:xfrm>
            <a:off x="7902609" y="3429000"/>
            <a:ext cx="1832610" cy="2748915"/>
          </a:xfrm>
          <a:prstGeom prst="rect">
            <a:avLst/>
          </a:prstGeom>
        </p:spPr>
      </p:pic>
    </p:spTree>
    <p:extLst>
      <p:ext uri="{BB962C8B-B14F-4D97-AF65-F5344CB8AC3E}">
        <p14:creationId xmlns:p14="http://schemas.microsoft.com/office/powerpoint/2010/main" val="4039523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3D277-5FA3-39CC-6828-8D8799D41411}"/>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38593C43-2706-1F66-0A33-24E7F2E4E857}"/>
              </a:ext>
            </a:extLst>
          </p:cNvPr>
          <p:cNvSpPr txBox="1"/>
          <p:nvPr/>
        </p:nvSpPr>
        <p:spPr>
          <a:xfrm>
            <a:off x="5394960" y="235892"/>
            <a:ext cx="2103120" cy="461665"/>
          </a:xfrm>
          <a:prstGeom prst="rect">
            <a:avLst/>
          </a:prstGeom>
          <a:noFill/>
        </p:spPr>
        <p:txBody>
          <a:bodyPr wrap="square" rtlCol="0">
            <a:spAutoFit/>
          </a:bodyPr>
          <a:lstStyle/>
          <a:p>
            <a:r>
              <a:rPr lang="it-IT" sz="2400" dirty="0">
                <a:solidFill>
                  <a:srgbClr val="FF0000"/>
                </a:solidFill>
              </a:rPr>
              <a:t>LESSICO</a:t>
            </a:r>
          </a:p>
        </p:txBody>
      </p:sp>
      <p:sp>
        <p:nvSpPr>
          <p:cNvPr id="3" name="CasellaDiTesto 2">
            <a:extLst>
              <a:ext uri="{FF2B5EF4-FFF2-40B4-BE49-F238E27FC236}">
                <a16:creationId xmlns:a16="http://schemas.microsoft.com/office/drawing/2014/main" id="{641A58B5-1D95-A1C5-2166-FE13C386F719}"/>
              </a:ext>
            </a:extLst>
          </p:cNvPr>
          <p:cNvSpPr txBox="1"/>
          <p:nvPr/>
        </p:nvSpPr>
        <p:spPr>
          <a:xfrm>
            <a:off x="277680" y="87221"/>
            <a:ext cx="9807880" cy="7017306"/>
          </a:xfrm>
          <a:prstGeom prst="rect">
            <a:avLst/>
          </a:prstGeom>
          <a:noFill/>
        </p:spPr>
        <p:txBody>
          <a:bodyPr wrap="square" rtlCol="0">
            <a:spAutoFit/>
          </a:bodyPr>
          <a:lstStyle/>
          <a:p>
            <a:r>
              <a:rPr lang="it-IT" dirty="0">
                <a:solidFill>
                  <a:srgbClr val="FF0000"/>
                </a:solidFill>
              </a:rPr>
              <a:t>LE STAGIONI e i MESI </a:t>
            </a:r>
            <a:r>
              <a:rPr lang="it-IT" dirty="0"/>
              <a:t>(p. 24)</a:t>
            </a:r>
          </a:p>
          <a:p>
            <a:r>
              <a:rPr lang="it-IT" dirty="0"/>
              <a:t>Fine marzo, aprile, maggio, inizio giugno</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solidFill>
                <a:srgbClr val="FF0000"/>
              </a:solidFill>
            </a:endParaRPr>
          </a:p>
          <a:p>
            <a:r>
              <a:rPr lang="it-IT" dirty="0">
                <a:solidFill>
                  <a:srgbClr val="FF0000"/>
                </a:solidFill>
              </a:rPr>
              <a:t>IL tempo atmosferico</a:t>
            </a:r>
          </a:p>
          <a:p>
            <a:r>
              <a:rPr lang="it-IT" dirty="0"/>
              <a:t>Piove (VERBO: piovere)  -&gt; la pioggia</a:t>
            </a:r>
          </a:p>
          <a:p>
            <a:r>
              <a:rPr lang="it-IT" dirty="0"/>
              <a:t>Nevica /VERBO: nevicare) –&gt; la neve</a:t>
            </a:r>
          </a:p>
          <a:p>
            <a:endParaRPr lang="it-IT" dirty="0"/>
          </a:p>
          <a:p>
            <a:r>
              <a:rPr lang="it-IT" dirty="0"/>
              <a:t>Tempo Brutto VS bello</a:t>
            </a:r>
          </a:p>
          <a:p>
            <a:endParaRPr lang="it-IT" dirty="0"/>
          </a:p>
          <a:p>
            <a:r>
              <a:rPr lang="it-IT" dirty="0"/>
              <a:t>Cattivo (persona)  VS buono</a:t>
            </a:r>
          </a:p>
          <a:p>
            <a:endParaRPr lang="it-IT" dirty="0"/>
          </a:p>
          <a:p>
            <a:r>
              <a:rPr lang="it-IT" sz="2400" dirty="0"/>
              <a:t>+ BAGAGLI P. 26: occhiali da sole, il portafogli, la borraccia, un foulard, dei giochi, le cuffiette, un libro, un sorriso, il dentifricio/lo spazzolino da denti, i documenti, i soldi, un ombrello, un’assicurazione, l’orologio, una sciarpa</a:t>
            </a:r>
          </a:p>
          <a:p>
            <a:endParaRPr lang="it-IT" dirty="0"/>
          </a:p>
        </p:txBody>
      </p:sp>
      <p:pic>
        <p:nvPicPr>
          <p:cNvPr id="7" name="Immagine 6">
            <a:extLst>
              <a:ext uri="{FF2B5EF4-FFF2-40B4-BE49-F238E27FC236}">
                <a16:creationId xmlns:a16="http://schemas.microsoft.com/office/drawing/2014/main" id="{91621518-EA8B-0BD9-411B-9FEBAE06E774}"/>
              </a:ext>
            </a:extLst>
          </p:cNvPr>
          <p:cNvPicPr>
            <a:picLocks noChangeAspect="1"/>
          </p:cNvPicPr>
          <p:nvPr/>
        </p:nvPicPr>
        <p:blipFill>
          <a:blip r:embed="rId2"/>
          <a:stretch>
            <a:fillRect/>
          </a:stretch>
        </p:blipFill>
        <p:spPr>
          <a:xfrm>
            <a:off x="1304804" y="1436034"/>
            <a:ext cx="6452637" cy="1992966"/>
          </a:xfrm>
          <a:prstGeom prst="rect">
            <a:avLst/>
          </a:prstGeom>
        </p:spPr>
      </p:pic>
    </p:spTree>
    <p:extLst>
      <p:ext uri="{BB962C8B-B14F-4D97-AF65-F5344CB8AC3E}">
        <p14:creationId xmlns:p14="http://schemas.microsoft.com/office/powerpoint/2010/main" val="3961603891"/>
      </p:ext>
    </p:extLst>
  </p:cSld>
  <p:clrMapOvr>
    <a:masterClrMapping/>
  </p:clrMapOvr>
</p:sld>
</file>

<file path=ppt/theme/theme1.xml><?xml version="1.0" encoding="utf-8"?>
<a:theme xmlns:a="http://schemas.openxmlformats.org/drawingml/2006/main" name="Goccia">
  <a:themeElements>
    <a:clrScheme name="Gocci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Gocci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occi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Goccia</Template>
  <TotalTime>2556</TotalTime>
  <Words>1213</Words>
  <Application>Microsoft Office PowerPoint</Application>
  <PresentationFormat>Widescreen</PresentationFormat>
  <Paragraphs>156</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Tw Cen MT</vt:lpstr>
      <vt:lpstr>Goccia</vt:lpstr>
      <vt:lpstr>                CORSO INTENSIVO Livello A2 Insegnante: Monica Piantoni (monica.piantoni@unibg.it) 1-11 settembre 2026 Lezione 2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Universita’ di BERGAMO Corsi di Italiano per Stranieri  CORSI INTENSIVI  I semestre a.a. 2020/21     CORSO DI ITALIANO ECONOMICO-GIURIDICO Insegnante: Monica Piantoni         Lezione del 14/9</dc:title>
  <dc:creator>Monica Piantoni</dc:creator>
  <cp:lastModifiedBy>PIANTONI MONICA</cp:lastModifiedBy>
  <cp:revision>105</cp:revision>
  <cp:lastPrinted>2021-02-09T16:17:52Z</cp:lastPrinted>
  <dcterms:created xsi:type="dcterms:W3CDTF">2020-09-14T11:02:13Z</dcterms:created>
  <dcterms:modified xsi:type="dcterms:W3CDTF">2026-09-02T10:46:43Z</dcterms:modified>
</cp:coreProperties>
</file>