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9" r:id="rId3"/>
    <p:sldId id="427" r:id="rId4"/>
    <p:sldId id="423" r:id="rId5"/>
    <p:sldId id="430" r:id="rId6"/>
    <p:sldId id="431" r:id="rId7"/>
    <p:sldId id="264" r:id="rId8"/>
    <p:sldId id="433" r:id="rId9"/>
    <p:sldId id="429" r:id="rId10"/>
    <p:sldId id="434" r:id="rId11"/>
    <p:sldId id="428" r:id="rId12"/>
    <p:sldId id="432" r:id="rId13"/>
    <p:sldId id="271"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DFF"/>
    <a:srgbClr val="F0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9" autoAdjust="0"/>
    <p:restoredTop sz="94660"/>
  </p:normalViewPr>
  <p:slideViewPr>
    <p:cSldViewPr snapToGrid="0">
      <p:cViewPr varScale="1">
        <p:scale>
          <a:sx n="131" d="100"/>
          <a:sy n="131"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6901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8661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70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308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4661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1987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7934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236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8687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7B6D71-9E33-6AAA-442B-80C3E50C18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497102-3275-98DD-7A26-5E0E80CE646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235034-0F4A-25D1-FCAE-315A49910B2C}"/>
              </a:ext>
            </a:extLst>
          </p:cNvPr>
          <p:cNvSpPr>
            <a:spLocks noGrp="1"/>
          </p:cNvSpPr>
          <p:nvPr>
            <p:ph type="dt" sz="half" idx="10"/>
          </p:nvPr>
        </p:nvSpPr>
        <p:spPr/>
        <p:txBody>
          <a:bodyPr/>
          <a:lstStyle/>
          <a:p>
            <a:fld id="{48A87A34-81AB-432B-8DAE-1953F412C126}" type="datetimeFigureOut">
              <a:rPr lang="en-US" smtClean="0"/>
              <a:t>9/8/2025</a:t>
            </a:fld>
            <a:endParaRPr lang="en-US" dirty="0"/>
          </a:p>
        </p:txBody>
      </p:sp>
      <p:sp>
        <p:nvSpPr>
          <p:cNvPr id="5" name="Segnaposto piè di pagina 4">
            <a:extLst>
              <a:ext uri="{FF2B5EF4-FFF2-40B4-BE49-F238E27FC236}">
                <a16:creationId xmlns:a16="http://schemas.microsoft.com/office/drawing/2014/main" id="{3DB43766-7C4D-1CD7-1368-BE49F360C355}"/>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4517AE05-A09D-96D1-301C-1FA4F991AE1E}"/>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27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370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9413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034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0498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3199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687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7667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0892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9/8/2025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994489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onica.piantoni@unibg.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8000">
              <a:schemeClr val="accent1">
                <a:lumMod val="45000"/>
                <a:lumOff val="55000"/>
              </a:schemeClr>
            </a:gs>
            <a:gs pos="39000">
              <a:srgbClr val="FFFFFF"/>
            </a:gs>
            <a:gs pos="6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83779" y="1534509"/>
            <a:ext cx="11430429" cy="5230275"/>
          </a:xfrm>
        </p:spPr>
        <p:txBody>
          <a:bodyPr>
            <a:normAutofit fontScale="90000"/>
          </a:bodyPr>
          <a:lstStyle/>
          <a:p>
            <a:pPr>
              <a:lnSpc>
                <a:spcPct val="100000"/>
              </a:lnSpc>
              <a:spcAft>
                <a:spcPts val="1200"/>
              </a:spcAft>
            </a:pPr>
            <a:r>
              <a:rPr lang="it-IT" sz="3200" dirty="0"/>
              <a:t>      </a:t>
            </a:r>
            <a:br>
              <a:rPr lang="it-IT" sz="3200" dirty="0"/>
            </a:br>
            <a:br>
              <a:rPr lang="it-IT" sz="3200" dirty="0"/>
            </a:br>
            <a:br>
              <a:rPr lang="it-IT" sz="3200" dirty="0"/>
            </a:br>
            <a:br>
              <a:rPr lang="it-IT" sz="3200" dirty="0"/>
            </a:br>
            <a:br>
              <a:rPr lang="it-IT" sz="3200" dirty="0"/>
            </a:br>
            <a:br>
              <a:rPr lang="it-IT" sz="4000" b="1" dirty="0"/>
            </a:br>
            <a:br>
              <a:rPr lang="it-IT" sz="4000" dirty="0"/>
            </a:br>
            <a:br>
              <a:rPr lang="it-IT" sz="4000" dirty="0"/>
            </a:br>
            <a:br>
              <a:rPr lang="it-IT" sz="4000" dirty="0"/>
            </a:br>
            <a:br>
              <a:rPr lang="it-IT" sz="4000" dirty="0"/>
            </a:br>
            <a:r>
              <a:rPr lang="it-IT" sz="4400" dirty="0"/>
              <a:t>CORSO INTENSIVO Livello A2+/B1</a:t>
            </a:r>
            <a:br>
              <a:rPr lang="it-IT" sz="4000" dirty="0"/>
            </a:br>
            <a:r>
              <a:rPr lang="it-IT" sz="3600" cap="none" dirty="0"/>
              <a:t>Insegnante: </a:t>
            </a:r>
            <a:r>
              <a:rPr lang="it-IT" sz="3600" b="1" dirty="0"/>
              <a:t>M</a:t>
            </a:r>
            <a:r>
              <a:rPr lang="it-IT" sz="3600" b="1" cap="none" dirty="0"/>
              <a:t>onica Piantoni</a:t>
            </a:r>
            <a:br>
              <a:rPr lang="it-IT" sz="3600" b="1" cap="none" dirty="0"/>
            </a:br>
            <a:r>
              <a:rPr lang="it-IT" sz="3600" dirty="0"/>
              <a:t>(</a:t>
            </a:r>
            <a:r>
              <a:rPr lang="it-IT" sz="3600" dirty="0">
                <a:hlinkClick r:id="rId2"/>
              </a:rPr>
              <a:t>monica.piantoni@unibg.it</a:t>
            </a:r>
            <a:r>
              <a:rPr lang="it-IT" sz="3600" dirty="0"/>
              <a:t>)</a:t>
            </a:r>
            <a:br>
              <a:rPr lang="it-IT" sz="3600" b="1" cap="none" dirty="0"/>
            </a:br>
            <a:r>
              <a:rPr lang="it-IT" sz="3600" b="1" cap="none" dirty="0"/>
              <a:t>8-19 settembre 2025</a:t>
            </a:r>
            <a:br>
              <a:rPr lang="it-IT" sz="3600" b="1" cap="none" dirty="0"/>
            </a:br>
            <a:r>
              <a:rPr lang="it-IT" sz="3600" b="1" cap="none" dirty="0"/>
              <a:t>Primo incontro </a:t>
            </a:r>
            <a:br>
              <a:rPr lang="it-IT" sz="4000" cap="none" dirty="0"/>
            </a:br>
            <a:r>
              <a:rPr lang="it-IT" sz="4000" cap="none" dirty="0"/>
              <a:t>        </a:t>
            </a:r>
            <a:r>
              <a:rPr lang="it-IT" sz="6000" cap="none" dirty="0"/>
              <a:t>	</a:t>
            </a:r>
          </a:p>
        </p:txBody>
      </p:sp>
      <p:sp>
        <p:nvSpPr>
          <p:cNvPr id="5" name="CasellaDiTesto 4">
            <a:extLst>
              <a:ext uri="{FF2B5EF4-FFF2-40B4-BE49-F238E27FC236}">
                <a16:creationId xmlns:a16="http://schemas.microsoft.com/office/drawing/2014/main" id="{85B4305A-AC7B-C993-6485-8448C64FD5AE}"/>
              </a:ext>
            </a:extLst>
          </p:cNvPr>
          <p:cNvSpPr txBox="1"/>
          <p:nvPr/>
        </p:nvSpPr>
        <p:spPr>
          <a:xfrm>
            <a:off x="6716110" y="378372"/>
            <a:ext cx="5192111" cy="1569660"/>
          </a:xfrm>
          <a:prstGeom prst="rect">
            <a:avLst/>
          </a:prstGeom>
          <a:noFill/>
        </p:spPr>
        <p:txBody>
          <a:bodyPr wrap="square" rtlCol="0">
            <a:spAutoFit/>
          </a:bodyPr>
          <a:lstStyle/>
          <a:p>
            <a:pPr algn="ctr"/>
            <a:r>
              <a:rPr lang="it-IT" sz="2400"/>
              <a:t>Universita’ di BERGAMO</a:t>
            </a:r>
            <a:br>
              <a:rPr lang="it-IT" sz="2400"/>
            </a:br>
            <a:r>
              <a:rPr lang="it-IT" sz="2400" b="1" cap="small"/>
              <a:t>Corsi di Italiano per Stranieri</a:t>
            </a:r>
            <a:r>
              <a:rPr lang="it-IT" sz="2400" b="1"/>
              <a:t> </a:t>
            </a:r>
            <a:br>
              <a:rPr lang="it-IT" sz="2400"/>
            </a:br>
            <a:r>
              <a:rPr lang="it-IT" sz="2400"/>
              <a:t>CORSI INTENSIVI </a:t>
            </a:r>
            <a:br>
              <a:rPr lang="it-IT" sz="2400"/>
            </a:br>
            <a:r>
              <a:rPr lang="it-IT" sz="2400"/>
              <a:t>I semestre a.a. 2025/26</a:t>
            </a:r>
            <a:endParaRPr lang="it-IT" sz="2400" dirty="0"/>
          </a:p>
        </p:txBody>
      </p:sp>
    </p:spTree>
    <p:extLst>
      <p:ext uri="{BB962C8B-B14F-4D97-AF65-F5344CB8AC3E}">
        <p14:creationId xmlns:p14="http://schemas.microsoft.com/office/powerpoint/2010/main" val="14944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250872"/>
            <a:ext cx="10364451" cy="370920"/>
          </a:xfrm>
        </p:spPr>
        <p:txBody>
          <a:bodyPr>
            <a:normAutofit fontScale="90000"/>
          </a:bodyPr>
          <a:lstStyle/>
          <a:p>
            <a:r>
              <a:rPr lang="it-IT" dirty="0"/>
              <a:t>ASCOLTIAMO! (2)</a:t>
            </a:r>
          </a:p>
        </p:txBody>
      </p:sp>
      <p:sp>
        <p:nvSpPr>
          <p:cNvPr id="3" name="Segnaposto contenuto 2"/>
          <p:cNvSpPr>
            <a:spLocks noGrp="1"/>
          </p:cNvSpPr>
          <p:nvPr>
            <p:ph idx="1"/>
          </p:nvPr>
        </p:nvSpPr>
        <p:spPr>
          <a:xfrm>
            <a:off x="58523" y="4409183"/>
            <a:ext cx="5021900" cy="2057454"/>
          </a:xfrm>
        </p:spPr>
        <p:txBody>
          <a:bodyPr>
            <a:normAutofit/>
          </a:bodyPr>
          <a:lstStyle/>
          <a:p>
            <a:r>
              <a:rPr lang="it-IT" dirty="0"/>
              <a:t>Informazioni </a:t>
            </a:r>
            <a:r>
              <a:rPr lang="it-IT" dirty="0" err="1"/>
              <a:t>Yoshiko</a:t>
            </a:r>
            <a:endParaRPr lang="it-IT" dirty="0"/>
          </a:p>
        </p:txBody>
      </p:sp>
      <p:pic>
        <p:nvPicPr>
          <p:cNvPr id="5" name="Immagine 4"/>
          <p:cNvPicPr>
            <a:picLocks noChangeAspect="1"/>
          </p:cNvPicPr>
          <p:nvPr/>
        </p:nvPicPr>
        <p:blipFill>
          <a:blip r:embed="rId2"/>
          <a:stretch>
            <a:fillRect/>
          </a:stretch>
        </p:blipFill>
        <p:spPr>
          <a:xfrm>
            <a:off x="1122446" y="753465"/>
            <a:ext cx="7629358" cy="3199859"/>
          </a:xfrm>
          <a:prstGeom prst="rect">
            <a:avLst/>
          </a:prstGeom>
        </p:spPr>
      </p:pic>
      <p:sp>
        <p:nvSpPr>
          <p:cNvPr id="6" name="Segnaposto contenuto 2"/>
          <p:cNvSpPr txBox="1">
            <a:spLocks/>
          </p:cNvSpPr>
          <p:nvPr/>
        </p:nvSpPr>
        <p:spPr>
          <a:xfrm>
            <a:off x="5760723" y="4409183"/>
            <a:ext cx="5517503" cy="23281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dirty="0"/>
              <a:t>Informazioni Andy</a:t>
            </a:r>
          </a:p>
          <a:p>
            <a:endParaRPr lang="it-IT" dirty="0"/>
          </a:p>
        </p:txBody>
      </p:sp>
      <p:sp>
        <p:nvSpPr>
          <p:cNvPr id="4" name="CasellaDiTesto 3">
            <a:extLst>
              <a:ext uri="{FF2B5EF4-FFF2-40B4-BE49-F238E27FC236}">
                <a16:creationId xmlns:a16="http://schemas.microsoft.com/office/drawing/2014/main" id="{F83F1DE1-6C17-4692-BF8B-E065F5B50ECF}"/>
              </a:ext>
            </a:extLst>
          </p:cNvPr>
          <p:cNvSpPr txBox="1"/>
          <p:nvPr/>
        </p:nvSpPr>
        <p:spPr>
          <a:xfrm>
            <a:off x="9114739" y="1089965"/>
            <a:ext cx="2333549" cy="369332"/>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146327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B64BBB3-F523-48E8-A3DC-411138991652}"/>
              </a:ext>
            </a:extLst>
          </p:cNvPr>
          <p:cNvSpPr txBox="1"/>
          <p:nvPr/>
        </p:nvSpPr>
        <p:spPr>
          <a:xfrm>
            <a:off x="656949" y="257452"/>
            <a:ext cx="2529312" cy="461665"/>
          </a:xfrm>
          <a:prstGeom prst="rect">
            <a:avLst/>
          </a:prstGeom>
          <a:noFill/>
        </p:spPr>
        <p:txBody>
          <a:bodyPr wrap="square" rtlCol="0">
            <a:spAutoFit/>
          </a:bodyPr>
          <a:lstStyle/>
          <a:p>
            <a:r>
              <a:rPr lang="it-IT" sz="2400" b="1" dirty="0"/>
              <a:t>PAROLE UTILI</a:t>
            </a:r>
          </a:p>
        </p:txBody>
      </p:sp>
      <p:sp>
        <p:nvSpPr>
          <p:cNvPr id="4" name="CasellaDiTesto 3">
            <a:extLst>
              <a:ext uri="{FF2B5EF4-FFF2-40B4-BE49-F238E27FC236}">
                <a16:creationId xmlns:a16="http://schemas.microsoft.com/office/drawing/2014/main" id="{A72D55A4-5B12-4F06-8EAC-295523EDCE91}"/>
              </a:ext>
            </a:extLst>
          </p:cNvPr>
          <p:cNvSpPr txBox="1"/>
          <p:nvPr/>
        </p:nvSpPr>
        <p:spPr>
          <a:xfrm>
            <a:off x="452761" y="1109709"/>
            <a:ext cx="7510509" cy="369332"/>
          </a:xfrm>
          <a:prstGeom prst="rect">
            <a:avLst/>
          </a:prstGeom>
          <a:noFill/>
        </p:spPr>
        <p:txBody>
          <a:bodyPr wrap="square" rtlCol="0">
            <a:spAutoFit/>
          </a:bodyPr>
          <a:lstStyle/>
          <a:p>
            <a:endParaRPr lang="it-IT" dirty="0"/>
          </a:p>
        </p:txBody>
      </p:sp>
      <p:pic>
        <p:nvPicPr>
          <p:cNvPr id="5" name="Immagine 4"/>
          <p:cNvPicPr>
            <a:picLocks noChangeAspect="1"/>
          </p:cNvPicPr>
          <p:nvPr/>
        </p:nvPicPr>
        <p:blipFill>
          <a:blip r:embed="rId2"/>
          <a:stretch>
            <a:fillRect/>
          </a:stretch>
        </p:blipFill>
        <p:spPr>
          <a:xfrm>
            <a:off x="573614" y="947663"/>
            <a:ext cx="5225293" cy="3269628"/>
          </a:xfrm>
          <a:prstGeom prst="rect">
            <a:avLst/>
          </a:prstGeom>
        </p:spPr>
      </p:pic>
      <p:sp>
        <p:nvSpPr>
          <p:cNvPr id="6" name="CasellaDiTesto 5">
            <a:extLst>
              <a:ext uri="{FF2B5EF4-FFF2-40B4-BE49-F238E27FC236}">
                <a16:creationId xmlns:a16="http://schemas.microsoft.com/office/drawing/2014/main" id="{CB64BBB3-F523-48E8-A3DC-411138991652}"/>
              </a:ext>
            </a:extLst>
          </p:cNvPr>
          <p:cNvSpPr txBox="1"/>
          <p:nvPr/>
        </p:nvSpPr>
        <p:spPr>
          <a:xfrm>
            <a:off x="7210150" y="232546"/>
            <a:ext cx="4271698" cy="830997"/>
          </a:xfrm>
          <a:prstGeom prst="rect">
            <a:avLst/>
          </a:prstGeom>
          <a:noFill/>
        </p:spPr>
        <p:txBody>
          <a:bodyPr wrap="square" rtlCol="0">
            <a:spAutoFit/>
          </a:bodyPr>
          <a:lstStyle/>
          <a:p>
            <a:r>
              <a:rPr lang="it-IT" sz="2400" b="1" dirty="0"/>
              <a:t>DOMANDE UTILI</a:t>
            </a:r>
          </a:p>
          <a:p>
            <a:r>
              <a:rPr lang="it-IT" sz="2400" b="1" dirty="0"/>
              <a:t>Che cosa dici per …………?</a:t>
            </a:r>
          </a:p>
        </p:txBody>
      </p:sp>
      <p:pic>
        <p:nvPicPr>
          <p:cNvPr id="8" name="Immagine 7"/>
          <p:cNvPicPr>
            <a:picLocks noChangeAspect="1"/>
          </p:cNvPicPr>
          <p:nvPr/>
        </p:nvPicPr>
        <p:blipFill>
          <a:blip r:embed="rId3"/>
          <a:stretch>
            <a:fillRect/>
          </a:stretch>
        </p:blipFill>
        <p:spPr>
          <a:xfrm>
            <a:off x="7078385" y="1294375"/>
            <a:ext cx="4535227" cy="1924035"/>
          </a:xfrm>
          <a:prstGeom prst="rect">
            <a:avLst/>
          </a:prstGeom>
        </p:spPr>
      </p:pic>
      <p:sp>
        <p:nvSpPr>
          <p:cNvPr id="9" name="CasellaDiTesto 8"/>
          <p:cNvSpPr txBox="1"/>
          <p:nvPr/>
        </p:nvSpPr>
        <p:spPr>
          <a:xfrm>
            <a:off x="386499" y="4326903"/>
            <a:ext cx="5121872" cy="369332"/>
          </a:xfrm>
          <a:prstGeom prst="rect">
            <a:avLst/>
          </a:prstGeom>
          <a:noFill/>
        </p:spPr>
        <p:txBody>
          <a:bodyPr wrap="square" rtlCol="0">
            <a:spAutoFit/>
          </a:bodyPr>
          <a:lstStyle/>
          <a:p>
            <a:r>
              <a:rPr lang="it-IT" dirty="0"/>
              <a:t>OGGETTI:</a:t>
            </a:r>
          </a:p>
        </p:txBody>
      </p:sp>
      <p:sp>
        <p:nvSpPr>
          <p:cNvPr id="10" name="Rettangolo arrotondato 9"/>
          <p:cNvSpPr/>
          <p:nvPr/>
        </p:nvSpPr>
        <p:spPr>
          <a:xfrm>
            <a:off x="4449452" y="124004"/>
            <a:ext cx="2215299" cy="595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IN CLASSE</a:t>
            </a:r>
          </a:p>
        </p:txBody>
      </p:sp>
      <p:sp>
        <p:nvSpPr>
          <p:cNvPr id="2" name="CasellaDiTesto 1">
            <a:extLst>
              <a:ext uri="{FF2B5EF4-FFF2-40B4-BE49-F238E27FC236}">
                <a16:creationId xmlns:a16="http://schemas.microsoft.com/office/drawing/2014/main" id="{F55E7D96-D827-4FD3-8F26-78BB86D044FC}"/>
              </a:ext>
            </a:extLst>
          </p:cNvPr>
          <p:cNvSpPr txBox="1"/>
          <p:nvPr/>
        </p:nvSpPr>
        <p:spPr>
          <a:xfrm>
            <a:off x="6934810" y="3745382"/>
            <a:ext cx="4547038" cy="2585323"/>
          </a:xfrm>
          <a:prstGeom prst="rect">
            <a:avLst/>
          </a:prstGeom>
          <a:noFill/>
        </p:spPr>
        <p:txBody>
          <a:bodyPr wrap="square" rtlCol="0">
            <a:spAutoFit/>
          </a:bodyPr>
          <a:lstStyle/>
          <a:p>
            <a:pPr marL="342900" indent="-342900">
              <a:buAutoNum type="alphaUcPeriod"/>
            </a:pPr>
            <a:r>
              <a:rPr lang="it-IT" dirty="0"/>
              <a:t>Come si dice «book» in italiano?</a:t>
            </a:r>
          </a:p>
          <a:p>
            <a:pPr marL="342900" indent="-342900">
              <a:buAutoNum type="alphaUcPeriod"/>
            </a:pPr>
            <a:r>
              <a:rPr lang="it-IT" dirty="0"/>
              <a:t>Che (cosa) </a:t>
            </a:r>
            <a:r>
              <a:rPr lang="it-IT" dirty="0">
                <a:solidFill>
                  <a:srgbClr val="FF0000"/>
                </a:solidFill>
              </a:rPr>
              <a:t>significa/vuol dire </a:t>
            </a:r>
            <a:r>
              <a:rPr lang="it-IT" dirty="0"/>
              <a:t>«terrazza»? </a:t>
            </a:r>
          </a:p>
          <a:p>
            <a:pPr marL="342900" indent="-342900">
              <a:buAutoNum type="alphaUcPeriod"/>
            </a:pPr>
            <a:r>
              <a:rPr lang="it-IT" dirty="0"/>
              <a:t>Come si scrive «terrazza»?</a:t>
            </a:r>
          </a:p>
          <a:p>
            <a:r>
              <a:rPr lang="it-IT" dirty="0"/>
              <a:t>D. Mi dispiace/Scusi (F)/ Scusa (NF) non ho capito, può (F)/puoi (NF) ripetere?</a:t>
            </a:r>
          </a:p>
          <a:p>
            <a:r>
              <a:rPr lang="it-IT" dirty="0"/>
              <a:t>(DARE DEL LEI -&gt; FORMALE)</a:t>
            </a:r>
          </a:p>
          <a:p>
            <a:r>
              <a:rPr lang="it-IT" dirty="0"/>
              <a:t>F. Mi dispiace, sono in ritardo, ho avuto un problema</a:t>
            </a:r>
          </a:p>
          <a:p>
            <a:endParaRPr lang="it-IT" dirty="0"/>
          </a:p>
        </p:txBody>
      </p:sp>
      <p:sp>
        <p:nvSpPr>
          <p:cNvPr id="7" name="CasellaDiTesto 6">
            <a:extLst>
              <a:ext uri="{FF2B5EF4-FFF2-40B4-BE49-F238E27FC236}">
                <a16:creationId xmlns:a16="http://schemas.microsoft.com/office/drawing/2014/main" id="{0A18E536-28D0-4476-98CC-D1252E775FEB}"/>
              </a:ext>
            </a:extLst>
          </p:cNvPr>
          <p:cNvSpPr txBox="1"/>
          <p:nvPr/>
        </p:nvSpPr>
        <p:spPr>
          <a:xfrm>
            <a:off x="573614" y="4835347"/>
            <a:ext cx="5051775" cy="1200329"/>
          </a:xfrm>
          <a:prstGeom prst="rect">
            <a:avLst/>
          </a:prstGeom>
          <a:noFill/>
        </p:spPr>
        <p:txBody>
          <a:bodyPr wrap="square" rtlCol="0">
            <a:spAutoFit/>
          </a:bodyPr>
          <a:lstStyle/>
          <a:p>
            <a:r>
              <a:rPr lang="it-IT" dirty="0"/>
              <a:t>Computer (pc), dizionario, zaino, banco, penna, matita, l’orologio, l’astuccio, la lavagna, il professore/la professoressa, la gomma (cancellare), il quaderno, il foglio, le forbici, le cuffiette</a:t>
            </a:r>
          </a:p>
        </p:txBody>
      </p:sp>
    </p:spTree>
    <p:extLst>
      <p:ext uri="{BB962C8B-B14F-4D97-AF65-F5344CB8AC3E}">
        <p14:creationId xmlns:p14="http://schemas.microsoft.com/office/powerpoint/2010/main" val="121144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6437" y="954366"/>
            <a:ext cx="7739407" cy="461665"/>
          </a:xfrm>
          <a:prstGeom prst="rect">
            <a:avLst/>
          </a:prstGeom>
          <a:noFill/>
        </p:spPr>
        <p:txBody>
          <a:bodyPr wrap="square" rtlCol="0">
            <a:spAutoFit/>
          </a:bodyPr>
          <a:lstStyle/>
          <a:p>
            <a:r>
              <a:rPr lang="it-IT" sz="2400" b="1" dirty="0"/>
              <a:t>E LA GRAMMATICA?</a:t>
            </a:r>
          </a:p>
        </p:txBody>
      </p:sp>
      <p:pic>
        <p:nvPicPr>
          <p:cNvPr id="3" name="Immagine 2"/>
          <p:cNvPicPr>
            <a:picLocks noChangeAspect="1"/>
          </p:cNvPicPr>
          <p:nvPr/>
        </p:nvPicPr>
        <p:blipFill>
          <a:blip r:embed="rId2"/>
          <a:stretch>
            <a:fillRect/>
          </a:stretch>
        </p:blipFill>
        <p:spPr>
          <a:xfrm>
            <a:off x="5161175" y="386699"/>
            <a:ext cx="5462833" cy="1596998"/>
          </a:xfrm>
          <a:prstGeom prst="rect">
            <a:avLst/>
          </a:prstGeom>
        </p:spPr>
      </p:pic>
      <p:sp>
        <p:nvSpPr>
          <p:cNvPr id="4" name="CasellaDiTesto 3">
            <a:extLst>
              <a:ext uri="{FF2B5EF4-FFF2-40B4-BE49-F238E27FC236}">
                <a16:creationId xmlns:a16="http://schemas.microsoft.com/office/drawing/2014/main" id="{EBB1E972-E6CE-4DF6-A465-F25A42672F43}"/>
              </a:ext>
            </a:extLst>
          </p:cNvPr>
          <p:cNvSpPr txBox="1"/>
          <p:nvPr/>
        </p:nvSpPr>
        <p:spPr>
          <a:xfrm>
            <a:off x="436423" y="1727665"/>
            <a:ext cx="10365638" cy="5618589"/>
          </a:xfrm>
          <a:prstGeom prst="rect">
            <a:avLst/>
          </a:prstGeom>
          <a:noFill/>
        </p:spPr>
        <p:txBody>
          <a:bodyPr wrap="square" rtlCol="0">
            <a:spAutoFit/>
          </a:bodyPr>
          <a:lstStyle/>
          <a:p>
            <a:r>
              <a:rPr lang="it-IT" dirty="0"/>
              <a:t>(p. 13)</a:t>
            </a:r>
          </a:p>
          <a:p>
            <a:r>
              <a:rPr lang="it-IT" dirty="0"/>
              <a:t>NOMI PROPRI: ( prima lettera maiuscola) Giovanni, Lecce, Sicilia</a:t>
            </a:r>
          </a:p>
          <a:p>
            <a:r>
              <a:rPr lang="it-IT" dirty="0"/>
              <a:t>NOMI: moglie/marito, pasticceria, pasticcere, figlio</a:t>
            </a:r>
          </a:p>
          <a:p>
            <a:r>
              <a:rPr lang="it-IT" dirty="0"/>
              <a:t>AGGETTIVI: bellissima, ricca, antica</a:t>
            </a:r>
          </a:p>
          <a:p>
            <a:r>
              <a:rPr lang="it-IT" dirty="0"/>
              <a:t>AGGETTIVO POSSESSIVO : mio</a:t>
            </a:r>
          </a:p>
          <a:p>
            <a:r>
              <a:rPr lang="it-IT" dirty="0"/>
              <a:t>ARTICOLI DETERMINATIVI:  il/lo, la, i/gli, le</a:t>
            </a:r>
          </a:p>
          <a:p>
            <a:r>
              <a:rPr lang="it-IT" dirty="0"/>
              <a:t>ARTICOLI INDETERMINATIVI: un, uno, una</a:t>
            </a:r>
          </a:p>
          <a:p>
            <a:r>
              <a:rPr lang="it-IT" dirty="0"/>
              <a:t>PREPOSIZIONI: </a:t>
            </a:r>
            <a:r>
              <a:rPr lang="it-IT" dirty="0">
                <a:highlight>
                  <a:srgbClr val="FFFF00"/>
                </a:highlight>
              </a:rPr>
              <a:t>nel, in</a:t>
            </a:r>
            <a:r>
              <a:rPr lang="it-IT" dirty="0"/>
              <a:t>, di, da </a:t>
            </a:r>
          </a:p>
          <a:p>
            <a:r>
              <a:rPr lang="it-IT" dirty="0"/>
              <a:t>Preposizioni semplici: </a:t>
            </a:r>
            <a:r>
              <a:rPr lang="it-IT" dirty="0">
                <a:highlight>
                  <a:srgbClr val="FFFF00"/>
                </a:highlight>
              </a:rPr>
              <a:t>DI, A, DA, IN, </a:t>
            </a:r>
            <a:r>
              <a:rPr lang="it-IT" dirty="0"/>
              <a:t>CON, </a:t>
            </a:r>
            <a:r>
              <a:rPr lang="it-IT" dirty="0">
                <a:highlight>
                  <a:srgbClr val="FFFF00"/>
                </a:highlight>
              </a:rPr>
              <a:t>SU, </a:t>
            </a:r>
            <a:r>
              <a:rPr lang="it-IT" dirty="0"/>
              <a:t>PER, TRA/FRA</a:t>
            </a:r>
          </a:p>
          <a:p>
            <a:r>
              <a:rPr lang="it-IT" dirty="0"/>
              <a:t>Preposizioni articolate: NEL = IN + IL</a:t>
            </a:r>
          </a:p>
          <a:p>
            <a:endParaRPr lang="it-IT" dirty="0"/>
          </a:p>
          <a:p>
            <a:endParaRPr lang="it-IT" dirty="0"/>
          </a:p>
          <a:p>
            <a:r>
              <a:rPr lang="it-IT" b="1" dirty="0"/>
              <a:t>PRO</a:t>
            </a:r>
            <a:r>
              <a:rPr lang="it-IT" dirty="0"/>
              <a:t>NOME: MI chiamo, TI piace (ti = a te)</a:t>
            </a:r>
          </a:p>
          <a:p>
            <a:r>
              <a:rPr lang="it-IT" dirty="0"/>
              <a:t>AVVERBIO</a:t>
            </a:r>
          </a:p>
          <a:p>
            <a:pPr>
              <a:lnSpc>
                <a:spcPct val="107000"/>
              </a:lnSpc>
              <a:spcAft>
                <a:spcPts val="800"/>
              </a:spcAft>
            </a:pP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AVVERBI (</a:t>
            </a:r>
            <a:r>
              <a:rPr lang="it-IT"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inv</a:t>
            </a: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 -&gt; modificano verbi, aggettivi)</a:t>
            </a:r>
            <a:r>
              <a:rPr lang="it-IT" dirty="0">
                <a:latin typeface="Calibri" panose="020F0502020204030204" pitchFamily="34" charset="0"/>
                <a:ea typeface="Calibri" panose="020F0502020204030204" pitchFamily="34" charset="0"/>
                <a:cs typeface="Times New Roman" panose="02020603050405020304" pitchFamily="18" charset="0"/>
              </a:rPr>
              <a:t>: quantità: es. molto/poco,  bello/bella, ho mangiato molto; modo: lentamente, </a:t>
            </a:r>
            <a:r>
              <a:rPr lang="it-IT" dirty="0" err="1">
                <a:latin typeface="Calibri" panose="020F0502020204030204" pitchFamily="34" charset="0"/>
                <a:ea typeface="Calibri" panose="020F0502020204030204" pitchFamily="34" charset="0"/>
                <a:cs typeface="Times New Roman" panose="02020603050405020304" pitchFamily="18" charset="0"/>
              </a:rPr>
              <a:t>ecc</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luogo</a:t>
            </a:r>
            <a:r>
              <a:rPr lang="it-IT" dirty="0">
                <a:latin typeface="Calibri" panose="020F0502020204030204" pitchFamily="34" charset="0"/>
                <a:ea typeface="Calibri" panose="020F0502020204030204" pitchFamily="34" charset="0"/>
                <a:cs typeface="Times New Roman" panose="02020603050405020304" pitchFamily="18" charset="0"/>
              </a:rPr>
              <a:t>: qui, là; tempo: ieri, oggi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CONGIUNZIONI (connettivi)</a:t>
            </a:r>
            <a:r>
              <a:rPr lang="it-IT" dirty="0">
                <a:latin typeface="Calibri" panose="020F0502020204030204" pitchFamily="34" charset="0"/>
                <a:ea typeface="Calibri" panose="020F0502020204030204" pitchFamily="34" charset="0"/>
                <a:cs typeface="Times New Roman" panose="02020603050405020304" pitchFamily="18" charset="0"/>
              </a:rPr>
              <a:t>: E, MA, PERO’, PERCHE’, INOLTRE</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119404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555829-6E30-4270-AD98-738A21986B56}"/>
              </a:ext>
            </a:extLst>
          </p:cNvPr>
          <p:cNvSpPr txBox="1"/>
          <p:nvPr/>
        </p:nvSpPr>
        <p:spPr>
          <a:xfrm>
            <a:off x="919491" y="731520"/>
            <a:ext cx="10353018" cy="5690340"/>
          </a:xfrm>
          <a:prstGeom prst="rect">
            <a:avLst/>
          </a:prstGeom>
          <a:noFill/>
        </p:spPr>
        <p:txBody>
          <a:bodyPr wrap="square" rtlCol="0">
            <a:spAutoFit/>
          </a:bodyPr>
          <a:lstStyle/>
          <a:p>
            <a:pPr>
              <a:lnSpc>
                <a:spcPct val="107000"/>
              </a:lnSpc>
              <a:spcAft>
                <a:spcPts val="800"/>
              </a:spcAft>
            </a:pP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Correggiamo gli errori (es. 4 A p. 14)</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Sono </a:t>
            </a:r>
            <a:r>
              <a:rPr lang="it-IT" dirty="0" err="1">
                <a:latin typeface="Calibri" panose="020F0502020204030204" pitchFamily="34" charset="0"/>
                <a:ea typeface="Calibri" panose="020F0502020204030204" pitchFamily="34" charset="0"/>
                <a:cs typeface="Times New Roman" panose="02020603050405020304" pitchFamily="18" charset="0"/>
              </a:rPr>
              <a:t>inglesE</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err="1">
                <a:latin typeface="Calibri" panose="020F0502020204030204" pitchFamily="34" charset="0"/>
                <a:ea typeface="Calibri" panose="020F0502020204030204" pitchFamily="34" charset="0"/>
                <a:cs typeface="Times New Roman" panose="02020603050405020304" pitchFamily="18" charset="0"/>
              </a:rPr>
              <a:t>annI</a:t>
            </a:r>
            <a:r>
              <a:rPr lang="it-IT" dirty="0">
                <a:latin typeface="Calibri" panose="020F0502020204030204" pitchFamily="34" charset="0"/>
                <a:ea typeface="Calibri" panose="020F0502020204030204" pitchFamily="34" charset="0"/>
                <a:cs typeface="Times New Roman" panose="02020603050405020304" pitchFamily="18" charset="0"/>
              </a:rPr>
              <a:t>, sono in Italia DA cinque </a:t>
            </a:r>
            <a:r>
              <a:rPr lang="it-IT" dirty="0" err="1">
                <a:latin typeface="Calibri" panose="020F0502020204030204" pitchFamily="34" charset="0"/>
                <a:ea typeface="Calibri" panose="020F0502020204030204" pitchFamily="34" charset="0"/>
                <a:cs typeface="Times New Roman" panose="02020603050405020304" pitchFamily="18" charset="0"/>
              </a:rPr>
              <a:t>mesI</a:t>
            </a:r>
            <a:r>
              <a:rPr lang="it-IT" dirty="0">
                <a:latin typeface="Calibri" panose="020F0502020204030204" pitchFamily="34" charset="0"/>
                <a:ea typeface="Calibri" panose="020F0502020204030204" pitchFamily="34" charset="0"/>
                <a:cs typeface="Times New Roman" panose="02020603050405020304" pitchFamily="18" charset="0"/>
              </a:rPr>
              <a:t>, L’italiano, </a:t>
            </a:r>
            <a:r>
              <a:rPr lang="it-IT" dirty="0" err="1">
                <a:latin typeface="Calibri" panose="020F0502020204030204" pitchFamily="34" charset="0"/>
                <a:ea typeface="Calibri" panose="020F0502020204030204" pitchFamily="34" charset="0"/>
                <a:cs typeface="Times New Roman" panose="02020603050405020304" pitchFamily="18" charset="0"/>
              </a:rPr>
              <a:t>moltO</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err="1">
                <a:latin typeface="Calibri" panose="020F0502020204030204" pitchFamily="34" charset="0"/>
                <a:ea typeface="Calibri" panose="020F0502020204030204" pitchFamily="34" charset="0"/>
                <a:cs typeface="Times New Roman" panose="02020603050405020304" pitchFamily="18" charset="0"/>
              </a:rPr>
              <a:t>piccolI</a:t>
            </a:r>
            <a:r>
              <a:rPr lang="it-IT" dirty="0">
                <a:latin typeface="Calibri" panose="020F0502020204030204" pitchFamily="34" charset="0"/>
                <a:ea typeface="Calibri" panose="020F0502020204030204" pitchFamily="34" charset="0"/>
                <a:cs typeface="Times New Roman" panose="02020603050405020304" pitchFamily="18" charset="0"/>
              </a:rPr>
              <a:t>, GLI spaghetti, </a:t>
            </a:r>
            <a:r>
              <a:rPr lang="it-IT" dirty="0" err="1">
                <a:latin typeface="Calibri" panose="020F0502020204030204" pitchFamily="34" charset="0"/>
                <a:ea typeface="Calibri" panose="020F0502020204030204" pitchFamily="34" charset="0"/>
                <a:cs typeface="Times New Roman" panose="02020603050405020304" pitchFamily="18" charset="0"/>
              </a:rPr>
              <a:t>allegrA</a:t>
            </a:r>
            <a:r>
              <a:rPr lang="it-IT" dirty="0">
                <a:latin typeface="Calibri" panose="020F0502020204030204" pitchFamily="34" charset="0"/>
                <a:ea typeface="Calibri" panose="020F0502020204030204" pitchFamily="34" charset="0"/>
                <a:cs typeface="Times New Roman" panose="02020603050405020304" pitchFamily="18" charset="0"/>
              </a:rPr>
              <a:t>, ho </a:t>
            </a:r>
            <a:r>
              <a:rPr lang="it-IT" dirty="0" err="1">
                <a:latin typeface="Calibri" panose="020F0502020204030204" pitchFamily="34" charset="0"/>
                <a:ea typeface="Calibri" panose="020F0502020204030204" pitchFamily="34" charset="0"/>
                <a:cs typeface="Times New Roman" panose="02020603050405020304" pitchFamily="18" charset="0"/>
              </a:rPr>
              <a:t>tantA</a:t>
            </a:r>
            <a:r>
              <a:rPr lang="it-IT" dirty="0">
                <a:latin typeface="Calibri" panose="020F0502020204030204" pitchFamily="34" charset="0"/>
                <a:ea typeface="Calibri" panose="020F0502020204030204" pitchFamily="34" charset="0"/>
                <a:cs typeface="Times New Roman" panose="02020603050405020304" pitchFamily="18" charset="0"/>
              </a:rPr>
              <a:t> pazienza, </a:t>
            </a:r>
            <a:r>
              <a:rPr lang="it-IT" dirty="0" err="1">
                <a:latin typeface="Calibri" panose="020F0502020204030204" pitchFamily="34" charset="0"/>
                <a:ea typeface="Calibri" panose="020F0502020204030204" pitchFamily="34" charset="0"/>
                <a:cs typeface="Times New Roman" panose="02020603050405020304" pitchFamily="18" charset="0"/>
              </a:rPr>
              <a:t>questA</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4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COMPITO</a:t>
            </a:r>
          </a:p>
          <a:p>
            <a:pPr>
              <a:lnSpc>
                <a:spcPct val="107000"/>
              </a:lnSpc>
              <a:spcAft>
                <a:spcPts val="800"/>
              </a:spcAft>
            </a:pPr>
            <a:r>
              <a:rPr lang="it-IT" sz="24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Es. 4 B p. 14</a:t>
            </a:r>
          </a:p>
          <a:p>
            <a:pPr>
              <a:lnSpc>
                <a:spcPct val="107000"/>
              </a:lnSpc>
              <a:spcAft>
                <a:spcPts val="800"/>
              </a:spcAft>
            </a:pPr>
            <a:r>
              <a:rPr lang="it-IT" sz="24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PARTE ESERCIZI: Es. 4 p. 4 e  6 p. 5</a:t>
            </a:r>
            <a:endParaRPr lang="it-IT"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3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olo 1"/>
          <p:cNvSpPr txBox="1">
            <a:spLocks/>
          </p:cNvSpPr>
          <p:nvPr/>
        </p:nvSpPr>
        <p:spPr>
          <a:xfrm>
            <a:off x="460375" y="314992"/>
            <a:ext cx="9603275" cy="1412871"/>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it-IT" b="1" dirty="0">
              <a:solidFill>
                <a:schemeClr val="bg1"/>
              </a:solidFill>
            </a:endParaRPr>
          </a:p>
        </p:txBody>
      </p:sp>
      <p:sp>
        <p:nvSpPr>
          <p:cNvPr id="4" name="CasellaDiTesto 3"/>
          <p:cNvSpPr txBox="1"/>
          <p:nvPr/>
        </p:nvSpPr>
        <p:spPr>
          <a:xfrm>
            <a:off x="786946" y="3223254"/>
            <a:ext cx="4721712" cy="2246769"/>
          </a:xfrm>
          <a:prstGeom prst="rect">
            <a:avLst/>
          </a:prstGeom>
          <a:noFill/>
        </p:spPr>
        <p:txBody>
          <a:bodyPr wrap="square" rtlCol="0">
            <a:spAutoFit/>
          </a:bodyPr>
          <a:lstStyle/>
          <a:p>
            <a:r>
              <a:rPr lang="it-IT" sz="2800" dirty="0"/>
              <a:t>Chi siete?</a:t>
            </a:r>
          </a:p>
          <a:p>
            <a:r>
              <a:rPr lang="it-IT" sz="2800" dirty="0"/>
              <a:t>Dove siete?</a:t>
            </a:r>
          </a:p>
          <a:p>
            <a:r>
              <a:rPr lang="it-IT" sz="2800" dirty="0"/>
              <a:t>Perché studiate L’italiano?</a:t>
            </a:r>
          </a:p>
          <a:p>
            <a:r>
              <a:rPr lang="it-IT" sz="2800" dirty="0"/>
              <a:t>Da quanto tempo?</a:t>
            </a:r>
          </a:p>
          <a:p>
            <a:endParaRPr lang="it-IT" sz="2800" dirty="0"/>
          </a:p>
        </p:txBody>
      </p:sp>
      <p:sp>
        <p:nvSpPr>
          <p:cNvPr id="5" name="AutoShape 2" descr="Risultati immagini per mine vagan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Fumetto 3 8">
            <a:extLst>
              <a:ext uri="{FF2B5EF4-FFF2-40B4-BE49-F238E27FC236}">
                <a16:creationId xmlns:a16="http://schemas.microsoft.com/office/drawing/2014/main" id="{198ACBB2-D896-42BD-BC7E-5856C361A5C2}"/>
              </a:ext>
            </a:extLst>
          </p:cNvPr>
          <p:cNvSpPr/>
          <p:nvPr/>
        </p:nvSpPr>
        <p:spPr>
          <a:xfrm>
            <a:off x="1290087" y="495536"/>
            <a:ext cx="3387621" cy="2334827"/>
          </a:xfrm>
          <a:prstGeom prst="wedgeEllipseCallout">
            <a:avLst>
              <a:gd name="adj1" fmla="val -66029"/>
              <a:gd name="adj2" fmla="val -55901"/>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bg1"/>
                </a:solidFill>
              </a:rPr>
              <a:t>BENVENUTI!</a:t>
            </a:r>
          </a:p>
          <a:p>
            <a:pPr algn="ctr"/>
            <a:r>
              <a:rPr lang="it-IT" sz="2400" dirty="0">
                <a:solidFill>
                  <a:schemeClr val="bg1"/>
                </a:solidFill>
              </a:rPr>
              <a:t>Presentiamoci!</a:t>
            </a:r>
          </a:p>
        </p:txBody>
      </p:sp>
      <p:pic>
        <p:nvPicPr>
          <p:cNvPr id="6" name="Immagine 5">
            <a:extLst>
              <a:ext uri="{FF2B5EF4-FFF2-40B4-BE49-F238E27FC236}">
                <a16:creationId xmlns:a16="http://schemas.microsoft.com/office/drawing/2014/main" id="{3795FFD5-5CD7-43A7-9E46-3264431BD2E6}"/>
              </a:ext>
            </a:extLst>
          </p:cNvPr>
          <p:cNvPicPr>
            <a:picLocks noChangeAspect="1"/>
          </p:cNvPicPr>
          <p:nvPr/>
        </p:nvPicPr>
        <p:blipFill>
          <a:blip r:embed="rId2"/>
          <a:stretch>
            <a:fillRect/>
          </a:stretch>
        </p:blipFill>
        <p:spPr>
          <a:xfrm>
            <a:off x="5428484" y="314992"/>
            <a:ext cx="5906061" cy="4645478"/>
          </a:xfrm>
          <a:prstGeom prst="rect">
            <a:avLst/>
          </a:prstGeom>
        </p:spPr>
      </p:pic>
      <p:sp>
        <p:nvSpPr>
          <p:cNvPr id="3" name="Freccia a destra 2"/>
          <p:cNvSpPr/>
          <p:nvPr/>
        </p:nvSpPr>
        <p:spPr>
          <a:xfrm>
            <a:off x="635725" y="6035040"/>
            <a:ext cx="3257006" cy="478971"/>
          </a:xfrm>
          <a:prstGeom prst="rightArrow">
            <a:avLst>
              <a:gd name="adj1" fmla="val 718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Informazioni sul corso</a:t>
            </a:r>
          </a:p>
        </p:txBody>
      </p:sp>
    </p:spTree>
    <p:extLst>
      <p:ext uri="{BB962C8B-B14F-4D97-AF65-F5344CB8AC3E}">
        <p14:creationId xmlns:p14="http://schemas.microsoft.com/office/powerpoint/2010/main" val="384568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D6F9C7CA-7702-4D19-8856-E26FEC51C1A3}"/>
              </a:ext>
            </a:extLst>
          </p:cNvPr>
          <p:cNvSpPr/>
          <p:nvPr/>
        </p:nvSpPr>
        <p:spPr>
          <a:xfrm>
            <a:off x="5574074" y="3911758"/>
            <a:ext cx="338437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cap="all" dirty="0"/>
              <a:t>FATE ERRORI!</a:t>
            </a:r>
          </a:p>
        </p:txBody>
      </p:sp>
      <p:sp>
        <p:nvSpPr>
          <p:cNvPr id="3" name="Ovale 2">
            <a:extLst>
              <a:ext uri="{FF2B5EF4-FFF2-40B4-BE49-F238E27FC236}">
                <a16:creationId xmlns:a16="http://schemas.microsoft.com/office/drawing/2014/main" id="{0C0A5CF9-D97B-45C7-911E-AEE86AE9A371}"/>
              </a:ext>
            </a:extLst>
          </p:cNvPr>
          <p:cNvSpPr/>
          <p:nvPr/>
        </p:nvSpPr>
        <p:spPr>
          <a:xfrm>
            <a:off x="1537813" y="4068688"/>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ASCOLTATE</a:t>
            </a:r>
          </a:p>
        </p:txBody>
      </p:sp>
      <p:sp>
        <p:nvSpPr>
          <p:cNvPr id="4" name="Ovale 3">
            <a:extLst>
              <a:ext uri="{FF2B5EF4-FFF2-40B4-BE49-F238E27FC236}">
                <a16:creationId xmlns:a16="http://schemas.microsoft.com/office/drawing/2014/main" id="{0D98CB68-58C8-4E71-8194-B83BE950B609}"/>
              </a:ext>
            </a:extLst>
          </p:cNvPr>
          <p:cNvSpPr/>
          <p:nvPr/>
        </p:nvSpPr>
        <p:spPr>
          <a:xfrm>
            <a:off x="1066303" y="1565176"/>
            <a:ext cx="302630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PARTECIPATE</a:t>
            </a:r>
          </a:p>
          <a:p>
            <a:pPr algn="ctr"/>
            <a:endParaRPr lang="it-IT" sz="2400" b="1" dirty="0"/>
          </a:p>
        </p:txBody>
      </p:sp>
      <p:sp>
        <p:nvSpPr>
          <p:cNvPr id="5" name="Ovale 4">
            <a:extLst>
              <a:ext uri="{FF2B5EF4-FFF2-40B4-BE49-F238E27FC236}">
                <a16:creationId xmlns:a16="http://schemas.microsoft.com/office/drawing/2014/main" id="{172BF8B9-491A-43B7-8D22-36F8D5229E44}"/>
              </a:ext>
            </a:extLst>
          </p:cNvPr>
          <p:cNvSpPr/>
          <p:nvPr/>
        </p:nvSpPr>
        <p:spPr>
          <a:xfrm>
            <a:off x="6229641" y="1695623"/>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FATE DOMANDE</a:t>
            </a:r>
          </a:p>
        </p:txBody>
      </p:sp>
      <p:sp>
        <p:nvSpPr>
          <p:cNvPr id="6" name="Rettangolo con angoli arrotondati 5">
            <a:extLst>
              <a:ext uri="{FF2B5EF4-FFF2-40B4-BE49-F238E27FC236}">
                <a16:creationId xmlns:a16="http://schemas.microsoft.com/office/drawing/2014/main" id="{EB11B781-301A-49FA-A253-6DA9A64007CE}"/>
              </a:ext>
            </a:extLst>
          </p:cNvPr>
          <p:cNvSpPr/>
          <p:nvPr/>
        </p:nvSpPr>
        <p:spPr>
          <a:xfrm>
            <a:off x="695400" y="404664"/>
            <a:ext cx="8496944" cy="7368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rPr>
              <a:t>E’IL </a:t>
            </a:r>
            <a:r>
              <a:rPr lang="it-IT" sz="3200" b="1" dirty="0">
                <a:solidFill>
                  <a:srgbClr val="0070C0"/>
                </a:solidFill>
              </a:rPr>
              <a:t>VOSTRO</a:t>
            </a:r>
            <a:r>
              <a:rPr lang="it-IT" sz="3200" b="1" dirty="0">
                <a:solidFill>
                  <a:schemeClr val="tx1"/>
                </a:solidFill>
              </a:rPr>
              <a:t> CORSO…..</a:t>
            </a:r>
          </a:p>
        </p:txBody>
      </p:sp>
      <p:pic>
        <p:nvPicPr>
          <p:cNvPr id="7" name="Immagine 6">
            <a:extLst>
              <a:ext uri="{FF2B5EF4-FFF2-40B4-BE49-F238E27FC236}">
                <a16:creationId xmlns:a16="http://schemas.microsoft.com/office/drawing/2014/main" id="{E0AE1627-15CA-480E-A5CD-0881C2521F74}"/>
              </a:ext>
            </a:extLst>
          </p:cNvPr>
          <p:cNvPicPr>
            <a:picLocks noChangeAspect="1"/>
          </p:cNvPicPr>
          <p:nvPr/>
        </p:nvPicPr>
        <p:blipFill>
          <a:blip r:embed="rId2"/>
          <a:stretch>
            <a:fillRect/>
          </a:stretch>
        </p:blipFill>
        <p:spPr>
          <a:xfrm>
            <a:off x="8631238" y="2455758"/>
            <a:ext cx="813429" cy="937973"/>
          </a:xfrm>
          <a:prstGeom prst="rect">
            <a:avLst/>
          </a:prstGeom>
        </p:spPr>
      </p:pic>
      <p:pic>
        <p:nvPicPr>
          <p:cNvPr id="8" name="Immagine 7">
            <a:extLst>
              <a:ext uri="{FF2B5EF4-FFF2-40B4-BE49-F238E27FC236}">
                <a16:creationId xmlns:a16="http://schemas.microsoft.com/office/drawing/2014/main" id="{DEE9DC2D-FDFE-4F00-9F52-32F9D36AF609}"/>
              </a:ext>
            </a:extLst>
          </p:cNvPr>
          <p:cNvPicPr>
            <a:picLocks noChangeAspect="1"/>
          </p:cNvPicPr>
          <p:nvPr/>
        </p:nvPicPr>
        <p:blipFill>
          <a:blip r:embed="rId3"/>
          <a:stretch>
            <a:fillRect/>
          </a:stretch>
        </p:blipFill>
        <p:spPr>
          <a:xfrm>
            <a:off x="3142233" y="5292824"/>
            <a:ext cx="1679022" cy="982285"/>
          </a:xfrm>
          <a:prstGeom prst="rect">
            <a:avLst/>
          </a:prstGeom>
        </p:spPr>
      </p:pic>
      <p:pic>
        <p:nvPicPr>
          <p:cNvPr id="9" name="Immagine 8">
            <a:extLst>
              <a:ext uri="{FF2B5EF4-FFF2-40B4-BE49-F238E27FC236}">
                <a16:creationId xmlns:a16="http://schemas.microsoft.com/office/drawing/2014/main" id="{3C25C5BF-50BC-433A-AE33-7CD81AC585FF}"/>
              </a:ext>
            </a:extLst>
          </p:cNvPr>
          <p:cNvPicPr>
            <a:picLocks noChangeAspect="1"/>
          </p:cNvPicPr>
          <p:nvPr/>
        </p:nvPicPr>
        <p:blipFill>
          <a:blip r:embed="rId4"/>
          <a:stretch>
            <a:fillRect/>
          </a:stretch>
        </p:blipFill>
        <p:spPr>
          <a:xfrm>
            <a:off x="2644900" y="2588479"/>
            <a:ext cx="1580628" cy="1265762"/>
          </a:xfrm>
          <a:prstGeom prst="rect">
            <a:avLst/>
          </a:prstGeom>
        </p:spPr>
      </p:pic>
      <p:pic>
        <p:nvPicPr>
          <p:cNvPr id="10" name="Immagine 9">
            <a:extLst>
              <a:ext uri="{FF2B5EF4-FFF2-40B4-BE49-F238E27FC236}">
                <a16:creationId xmlns:a16="http://schemas.microsoft.com/office/drawing/2014/main" id="{A8E54AE0-3EFB-45C3-87DE-94819882FFBF}"/>
              </a:ext>
            </a:extLst>
          </p:cNvPr>
          <p:cNvPicPr>
            <a:picLocks noChangeAspect="1"/>
          </p:cNvPicPr>
          <p:nvPr/>
        </p:nvPicPr>
        <p:blipFill>
          <a:blip r:embed="rId5"/>
          <a:stretch>
            <a:fillRect/>
          </a:stretch>
        </p:blipFill>
        <p:spPr>
          <a:xfrm>
            <a:off x="8483320" y="2393268"/>
            <a:ext cx="1518914" cy="1265762"/>
          </a:xfrm>
          <a:prstGeom prst="rect">
            <a:avLst/>
          </a:prstGeom>
        </p:spPr>
      </p:pic>
      <p:pic>
        <p:nvPicPr>
          <p:cNvPr id="13" name="Immagine 12">
            <a:extLst>
              <a:ext uri="{FF2B5EF4-FFF2-40B4-BE49-F238E27FC236}">
                <a16:creationId xmlns:a16="http://schemas.microsoft.com/office/drawing/2014/main" id="{D2EFBAC1-0FA2-40A8-ABF4-EE10E58C2E8D}"/>
              </a:ext>
            </a:extLst>
          </p:cNvPr>
          <p:cNvPicPr>
            <a:picLocks noChangeAspect="1"/>
          </p:cNvPicPr>
          <p:nvPr/>
        </p:nvPicPr>
        <p:blipFill>
          <a:blip r:embed="rId6"/>
          <a:stretch>
            <a:fillRect/>
          </a:stretch>
        </p:blipFill>
        <p:spPr>
          <a:xfrm>
            <a:off x="6803290" y="3659030"/>
            <a:ext cx="5213220" cy="3006694"/>
          </a:xfrm>
          <a:prstGeom prst="rect">
            <a:avLst/>
          </a:prstGeom>
        </p:spPr>
      </p:pic>
    </p:spTree>
    <p:extLst>
      <p:ext uri="{BB962C8B-B14F-4D97-AF65-F5344CB8AC3E}">
        <p14:creationId xmlns:p14="http://schemas.microsoft.com/office/powerpoint/2010/main" val="2784704202"/>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0D96E3-BFD7-46B7-A561-0ABCEB997BFD}"/>
              </a:ext>
            </a:extLst>
          </p:cNvPr>
          <p:cNvSpPr>
            <a:spLocks noGrp="1"/>
          </p:cNvSpPr>
          <p:nvPr>
            <p:ph type="title"/>
          </p:nvPr>
        </p:nvSpPr>
        <p:spPr>
          <a:xfrm>
            <a:off x="335991" y="263012"/>
            <a:ext cx="5767244" cy="598225"/>
          </a:xfrm>
        </p:spPr>
        <p:txBody>
          <a:bodyPr/>
          <a:lstStyle/>
          <a:p>
            <a:r>
              <a:rPr lang="it-IT" dirty="0"/>
              <a:t>Il mio stemma</a:t>
            </a:r>
          </a:p>
        </p:txBody>
      </p:sp>
      <p:pic>
        <p:nvPicPr>
          <p:cNvPr id="4" name="Segnaposto contenuto 3">
            <a:extLst>
              <a:ext uri="{FF2B5EF4-FFF2-40B4-BE49-F238E27FC236}">
                <a16:creationId xmlns:a16="http://schemas.microsoft.com/office/drawing/2014/main" id="{CB833889-31CA-48B9-BCE9-E0A14EC97821}"/>
              </a:ext>
            </a:extLst>
          </p:cNvPr>
          <p:cNvPicPr>
            <a:picLocks noGrp="1" noChangeAspect="1"/>
          </p:cNvPicPr>
          <p:nvPr>
            <p:ph idx="1"/>
          </p:nvPr>
        </p:nvPicPr>
        <p:blipFill>
          <a:blip r:embed="rId2"/>
          <a:stretch>
            <a:fillRect/>
          </a:stretch>
        </p:blipFill>
        <p:spPr>
          <a:xfrm>
            <a:off x="140110" y="1733738"/>
            <a:ext cx="2654709" cy="2654709"/>
          </a:xfrm>
          <a:prstGeom prst="rect">
            <a:avLst/>
          </a:prstGeom>
        </p:spPr>
      </p:pic>
      <p:pic>
        <p:nvPicPr>
          <p:cNvPr id="5" name="Immagine 4">
            <a:extLst>
              <a:ext uri="{FF2B5EF4-FFF2-40B4-BE49-F238E27FC236}">
                <a16:creationId xmlns:a16="http://schemas.microsoft.com/office/drawing/2014/main" id="{40C21C36-1D74-4CFA-A032-785400DA14AB}"/>
              </a:ext>
            </a:extLst>
          </p:cNvPr>
          <p:cNvPicPr>
            <a:picLocks noChangeAspect="1"/>
          </p:cNvPicPr>
          <p:nvPr/>
        </p:nvPicPr>
        <p:blipFill>
          <a:blip r:embed="rId3"/>
          <a:stretch>
            <a:fillRect/>
          </a:stretch>
        </p:blipFill>
        <p:spPr>
          <a:xfrm>
            <a:off x="5818581" y="389469"/>
            <a:ext cx="5366871" cy="6079062"/>
          </a:xfrm>
          <a:prstGeom prst="rect">
            <a:avLst/>
          </a:prstGeom>
        </p:spPr>
      </p:pic>
      <p:cxnSp>
        <p:nvCxnSpPr>
          <p:cNvPr id="7" name="Connettore diritto 6">
            <a:extLst>
              <a:ext uri="{FF2B5EF4-FFF2-40B4-BE49-F238E27FC236}">
                <a16:creationId xmlns:a16="http://schemas.microsoft.com/office/drawing/2014/main" id="{A6A1F4F8-0093-4220-B23A-F276E75DFBE5}"/>
              </a:ext>
            </a:extLst>
          </p:cNvPr>
          <p:cNvCxnSpPr/>
          <p:nvPr/>
        </p:nvCxnSpPr>
        <p:spPr>
          <a:xfrm>
            <a:off x="8484781" y="861237"/>
            <a:ext cx="0" cy="4284921"/>
          </a:xfrm>
          <a:prstGeom prst="line">
            <a:avLst/>
          </a:prstGeom>
        </p:spPr>
        <p:style>
          <a:lnRef idx="3">
            <a:schemeClr val="dk1"/>
          </a:lnRef>
          <a:fillRef idx="0">
            <a:schemeClr val="dk1"/>
          </a:fillRef>
          <a:effectRef idx="2">
            <a:schemeClr val="dk1"/>
          </a:effectRef>
          <a:fontRef idx="minor">
            <a:schemeClr val="tx1"/>
          </a:fontRef>
        </p:style>
      </p:cxnSp>
      <p:cxnSp>
        <p:nvCxnSpPr>
          <p:cNvPr id="9" name="Connettore diritto 8">
            <a:extLst>
              <a:ext uri="{FF2B5EF4-FFF2-40B4-BE49-F238E27FC236}">
                <a16:creationId xmlns:a16="http://schemas.microsoft.com/office/drawing/2014/main" id="{9372951D-C1EA-45DE-B831-9E9ABDF1B946}"/>
              </a:ext>
            </a:extLst>
          </p:cNvPr>
          <p:cNvCxnSpPr/>
          <p:nvPr/>
        </p:nvCxnSpPr>
        <p:spPr>
          <a:xfrm>
            <a:off x="6942338" y="2894120"/>
            <a:ext cx="3053918" cy="0"/>
          </a:xfrm>
          <a:prstGeom prst="line">
            <a:avLst/>
          </a:prstGeom>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59EBC956-D96F-4CF7-9A33-42780E9B380E}"/>
              </a:ext>
            </a:extLst>
          </p:cNvPr>
          <p:cNvSpPr txBox="1"/>
          <p:nvPr/>
        </p:nvSpPr>
        <p:spPr>
          <a:xfrm>
            <a:off x="7226423" y="1509204"/>
            <a:ext cx="1258355" cy="400110"/>
          </a:xfrm>
          <a:prstGeom prst="rect">
            <a:avLst/>
          </a:prstGeom>
          <a:noFill/>
        </p:spPr>
        <p:txBody>
          <a:bodyPr wrap="square" rtlCol="0">
            <a:spAutoFit/>
          </a:bodyPr>
          <a:lstStyle/>
          <a:p>
            <a:r>
              <a:rPr lang="it-IT" sz="2000" b="1" dirty="0">
                <a:solidFill>
                  <a:schemeClr val="bg1"/>
                </a:solidFill>
              </a:rPr>
              <a:t>ANIMALE</a:t>
            </a:r>
          </a:p>
        </p:txBody>
      </p:sp>
      <p:sp>
        <p:nvSpPr>
          <p:cNvPr id="11" name="Rettangolo 10">
            <a:extLst>
              <a:ext uri="{FF2B5EF4-FFF2-40B4-BE49-F238E27FC236}">
                <a16:creationId xmlns:a16="http://schemas.microsoft.com/office/drawing/2014/main" id="{275EE670-2549-422D-8931-190207BA767B}"/>
              </a:ext>
            </a:extLst>
          </p:cNvPr>
          <p:cNvSpPr/>
          <p:nvPr/>
        </p:nvSpPr>
        <p:spPr>
          <a:xfrm>
            <a:off x="8704150" y="1878536"/>
            <a:ext cx="863826" cy="369332"/>
          </a:xfrm>
          <a:prstGeom prst="rect">
            <a:avLst/>
          </a:prstGeom>
        </p:spPr>
        <p:txBody>
          <a:bodyPr wrap="none">
            <a:spAutoFit/>
          </a:bodyPr>
          <a:lstStyle/>
          <a:p>
            <a:r>
              <a:rPr lang="it-IT" b="1" dirty="0">
                <a:solidFill>
                  <a:schemeClr val="bg1"/>
                </a:solidFill>
              </a:rPr>
              <a:t>CITTA’</a:t>
            </a:r>
          </a:p>
        </p:txBody>
      </p:sp>
      <p:sp>
        <p:nvSpPr>
          <p:cNvPr id="12" name="CasellaDiTesto 11">
            <a:extLst>
              <a:ext uri="{FF2B5EF4-FFF2-40B4-BE49-F238E27FC236}">
                <a16:creationId xmlns:a16="http://schemas.microsoft.com/office/drawing/2014/main" id="{500710FC-D481-408F-8DE5-2E2FC0CA63A3}"/>
              </a:ext>
            </a:extLst>
          </p:cNvPr>
          <p:cNvSpPr txBox="1"/>
          <p:nvPr/>
        </p:nvSpPr>
        <p:spPr>
          <a:xfrm>
            <a:off x="7243661" y="3370641"/>
            <a:ext cx="1258355" cy="400110"/>
          </a:xfrm>
          <a:prstGeom prst="rect">
            <a:avLst/>
          </a:prstGeom>
          <a:noFill/>
        </p:spPr>
        <p:txBody>
          <a:bodyPr wrap="square" rtlCol="0">
            <a:spAutoFit/>
          </a:bodyPr>
          <a:lstStyle/>
          <a:p>
            <a:r>
              <a:rPr lang="it-IT" sz="2000" b="1" dirty="0">
                <a:solidFill>
                  <a:schemeClr val="bg1"/>
                </a:solidFill>
              </a:rPr>
              <a:t>MUSICA</a:t>
            </a:r>
          </a:p>
        </p:txBody>
      </p:sp>
      <p:sp>
        <p:nvSpPr>
          <p:cNvPr id="13" name="CasellaDiTesto 12">
            <a:extLst>
              <a:ext uri="{FF2B5EF4-FFF2-40B4-BE49-F238E27FC236}">
                <a16:creationId xmlns:a16="http://schemas.microsoft.com/office/drawing/2014/main" id="{825E3A53-AAE8-4E38-B2B5-9FAB4BB21F18}"/>
              </a:ext>
            </a:extLst>
          </p:cNvPr>
          <p:cNvSpPr txBox="1"/>
          <p:nvPr/>
        </p:nvSpPr>
        <p:spPr>
          <a:xfrm>
            <a:off x="8585378" y="3070766"/>
            <a:ext cx="1410877" cy="1384995"/>
          </a:xfrm>
          <a:prstGeom prst="rect">
            <a:avLst/>
          </a:prstGeom>
          <a:noFill/>
        </p:spPr>
        <p:txBody>
          <a:bodyPr wrap="square" rtlCol="0">
            <a:spAutoFit/>
          </a:bodyPr>
          <a:lstStyle/>
          <a:p>
            <a:r>
              <a:rPr lang="it-IT" sz="2000" b="1" dirty="0">
                <a:solidFill>
                  <a:schemeClr val="bg1"/>
                </a:solidFill>
              </a:rPr>
              <a:t>PASSIONE</a:t>
            </a:r>
            <a:r>
              <a:rPr lang="it-IT" dirty="0">
                <a:solidFill>
                  <a:schemeClr val="bg1"/>
                </a:solidFill>
              </a:rPr>
              <a:t> </a:t>
            </a:r>
            <a:r>
              <a:rPr lang="it-IT" sz="1600" dirty="0">
                <a:solidFill>
                  <a:schemeClr val="bg1"/>
                </a:solidFill>
              </a:rPr>
              <a:t>(sport, attività del tempo libero, ecc.)</a:t>
            </a:r>
          </a:p>
        </p:txBody>
      </p:sp>
      <p:sp>
        <p:nvSpPr>
          <p:cNvPr id="3" name="CasellaDiTesto 2">
            <a:extLst>
              <a:ext uri="{FF2B5EF4-FFF2-40B4-BE49-F238E27FC236}">
                <a16:creationId xmlns:a16="http://schemas.microsoft.com/office/drawing/2014/main" id="{B9A292CF-8565-4171-872E-AB08E29E8296}"/>
              </a:ext>
            </a:extLst>
          </p:cNvPr>
          <p:cNvSpPr txBox="1"/>
          <p:nvPr/>
        </p:nvSpPr>
        <p:spPr>
          <a:xfrm>
            <a:off x="210630" y="4455761"/>
            <a:ext cx="4767309" cy="2031325"/>
          </a:xfrm>
          <a:prstGeom prst="rect">
            <a:avLst/>
          </a:prstGeom>
          <a:noFill/>
        </p:spPr>
        <p:txBody>
          <a:bodyPr wrap="square" rtlCol="0">
            <a:spAutoFit/>
          </a:bodyPr>
          <a:lstStyle/>
          <a:p>
            <a:r>
              <a:rPr lang="it-IT" dirty="0"/>
              <a:t>Disegnate o scrivete le cose che vorreste mettere nel vostro stemma.</a:t>
            </a:r>
            <a:br>
              <a:rPr lang="it-IT" dirty="0"/>
            </a:br>
            <a:r>
              <a:rPr lang="it-IT" dirty="0"/>
              <a:t>CITTA’</a:t>
            </a:r>
          </a:p>
          <a:p>
            <a:r>
              <a:rPr lang="it-IT" dirty="0"/>
              <a:t>PAESAGGIO </a:t>
            </a:r>
          </a:p>
          <a:p>
            <a:r>
              <a:rPr lang="it-IT" dirty="0"/>
              <a:t>ANIMALE</a:t>
            </a:r>
          </a:p>
          <a:p>
            <a:r>
              <a:rPr lang="it-IT" dirty="0"/>
              <a:t>MUSICA</a:t>
            </a:r>
          </a:p>
          <a:p>
            <a:r>
              <a:rPr lang="it-IT" dirty="0"/>
              <a:t>* colore</a:t>
            </a:r>
          </a:p>
        </p:txBody>
      </p:sp>
      <p:sp>
        <p:nvSpPr>
          <p:cNvPr id="6" name="Fumetto: ovale 5">
            <a:extLst>
              <a:ext uri="{FF2B5EF4-FFF2-40B4-BE49-F238E27FC236}">
                <a16:creationId xmlns:a16="http://schemas.microsoft.com/office/drawing/2014/main" id="{76FE8FC8-7781-4F43-97BC-93E109C504EB}"/>
              </a:ext>
            </a:extLst>
          </p:cNvPr>
          <p:cNvSpPr/>
          <p:nvPr/>
        </p:nvSpPr>
        <p:spPr>
          <a:xfrm>
            <a:off x="2936892" y="1733739"/>
            <a:ext cx="3100333" cy="21255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Ho messo questa/o (città/animale/ecc.)</a:t>
            </a:r>
          </a:p>
          <a:p>
            <a:pPr algn="ctr"/>
            <a:r>
              <a:rPr lang="it-IT" dirty="0"/>
              <a:t>perché…</a:t>
            </a:r>
          </a:p>
        </p:txBody>
      </p:sp>
    </p:spTree>
    <p:extLst>
      <p:ext uri="{BB962C8B-B14F-4D97-AF65-F5344CB8AC3E}">
        <p14:creationId xmlns:p14="http://schemas.microsoft.com/office/powerpoint/2010/main" val="376193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8158" y="961534"/>
            <a:ext cx="8455843" cy="1200329"/>
          </a:xfrm>
          <a:prstGeom prst="rect">
            <a:avLst/>
          </a:prstGeom>
          <a:noFill/>
        </p:spPr>
        <p:txBody>
          <a:bodyPr wrap="square" rtlCol="0">
            <a:spAutoFit/>
          </a:bodyPr>
          <a:lstStyle/>
          <a:p>
            <a:r>
              <a:rPr lang="it-IT" sz="3600" dirty="0">
                <a:solidFill>
                  <a:srgbClr val="FF0000"/>
                </a:solidFill>
              </a:rPr>
              <a:t>CHE RAPPORTO HAI CON LE LINGUE STRANIERE?</a:t>
            </a:r>
          </a:p>
        </p:txBody>
      </p:sp>
      <p:pic>
        <p:nvPicPr>
          <p:cNvPr id="3" name="Immagine 2"/>
          <p:cNvPicPr>
            <a:picLocks noChangeAspect="1"/>
          </p:cNvPicPr>
          <p:nvPr/>
        </p:nvPicPr>
        <p:blipFill>
          <a:blip r:embed="rId2"/>
          <a:stretch>
            <a:fillRect/>
          </a:stretch>
        </p:blipFill>
        <p:spPr>
          <a:xfrm>
            <a:off x="801279" y="2620652"/>
            <a:ext cx="6801537" cy="3699737"/>
          </a:xfrm>
          <a:prstGeom prst="rect">
            <a:avLst/>
          </a:prstGeom>
        </p:spPr>
      </p:pic>
      <p:pic>
        <p:nvPicPr>
          <p:cNvPr id="4" name="Immagine 3"/>
          <p:cNvPicPr>
            <a:picLocks noChangeAspect="1"/>
          </p:cNvPicPr>
          <p:nvPr/>
        </p:nvPicPr>
        <p:blipFill>
          <a:blip r:embed="rId3"/>
          <a:stretch>
            <a:fillRect/>
          </a:stretch>
        </p:blipFill>
        <p:spPr>
          <a:xfrm>
            <a:off x="8107641" y="630614"/>
            <a:ext cx="3737388" cy="1990038"/>
          </a:xfrm>
          <a:prstGeom prst="rect">
            <a:avLst/>
          </a:prstGeom>
        </p:spPr>
      </p:pic>
    </p:spTree>
    <p:extLst>
      <p:ext uri="{BB962C8B-B14F-4D97-AF65-F5344CB8AC3E}">
        <p14:creationId xmlns:p14="http://schemas.microsoft.com/office/powerpoint/2010/main" val="341492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63270" y="1395703"/>
            <a:ext cx="9485425" cy="4675914"/>
          </a:xfrm>
          <a:prstGeom prst="rect">
            <a:avLst/>
          </a:prstGeom>
        </p:spPr>
      </p:pic>
    </p:spTree>
    <p:extLst>
      <p:ext uri="{BB962C8B-B14F-4D97-AF65-F5344CB8AC3E}">
        <p14:creationId xmlns:p14="http://schemas.microsoft.com/office/powerpoint/2010/main" val="334640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42FD06-6B0D-45F9-8C65-234F44355B7E}"/>
              </a:ext>
            </a:extLst>
          </p:cNvPr>
          <p:cNvSpPr txBox="1"/>
          <p:nvPr/>
        </p:nvSpPr>
        <p:spPr>
          <a:xfrm>
            <a:off x="659219" y="489098"/>
            <a:ext cx="9537404" cy="369332"/>
          </a:xfrm>
          <a:prstGeom prst="rect">
            <a:avLst/>
          </a:prstGeom>
          <a:noFill/>
        </p:spPr>
        <p:txBody>
          <a:bodyPr wrap="square" rtlCol="0">
            <a:spAutoFit/>
          </a:bodyPr>
          <a:lstStyle/>
          <a:p>
            <a:endParaRPr lang="en-US" dirty="0"/>
          </a:p>
        </p:txBody>
      </p:sp>
      <p:sp>
        <p:nvSpPr>
          <p:cNvPr id="6" name="Titolo 1"/>
          <p:cNvSpPr txBox="1">
            <a:spLocks/>
          </p:cNvSpPr>
          <p:nvPr/>
        </p:nvSpPr>
        <p:spPr>
          <a:xfrm>
            <a:off x="659219" y="172056"/>
            <a:ext cx="10364451" cy="557140"/>
          </a:xfrm>
          <a:prstGeom prst="rect">
            <a:avLst/>
          </a:prstGeom>
        </p:spPr>
        <p:txBody>
          <a:bodyPr>
            <a:normAutofit fontScale="975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it-IT" dirty="0"/>
              <a:t>PRONTI E VIA!</a:t>
            </a:r>
          </a:p>
        </p:txBody>
      </p:sp>
      <p:sp>
        <p:nvSpPr>
          <p:cNvPr id="4" name="CasellaDiTesto 3"/>
          <p:cNvSpPr txBox="1"/>
          <p:nvPr/>
        </p:nvSpPr>
        <p:spPr>
          <a:xfrm>
            <a:off x="444137" y="858430"/>
            <a:ext cx="7672252" cy="369332"/>
          </a:xfrm>
          <a:prstGeom prst="rect">
            <a:avLst/>
          </a:prstGeom>
          <a:noFill/>
        </p:spPr>
        <p:txBody>
          <a:bodyPr wrap="square" rtlCol="0">
            <a:spAutoFit/>
          </a:bodyPr>
          <a:lstStyle/>
          <a:p>
            <a:r>
              <a:rPr lang="it-IT" dirty="0"/>
              <a:t>In gruppi di 3.</a:t>
            </a:r>
          </a:p>
        </p:txBody>
      </p:sp>
      <p:pic>
        <p:nvPicPr>
          <p:cNvPr id="5" name="Immagine 4"/>
          <p:cNvPicPr>
            <a:picLocks noChangeAspect="1"/>
          </p:cNvPicPr>
          <p:nvPr/>
        </p:nvPicPr>
        <p:blipFill>
          <a:blip r:embed="rId2"/>
          <a:stretch>
            <a:fillRect/>
          </a:stretch>
        </p:blipFill>
        <p:spPr>
          <a:xfrm>
            <a:off x="3626439" y="858430"/>
            <a:ext cx="6785266" cy="5697811"/>
          </a:xfrm>
          <a:prstGeom prst="rect">
            <a:avLst/>
          </a:prstGeom>
        </p:spPr>
      </p:pic>
      <p:pic>
        <p:nvPicPr>
          <p:cNvPr id="7" name="Immagine 6"/>
          <p:cNvPicPr>
            <a:picLocks noChangeAspect="1"/>
          </p:cNvPicPr>
          <p:nvPr/>
        </p:nvPicPr>
        <p:blipFill>
          <a:blip r:embed="rId3"/>
          <a:stretch>
            <a:fillRect/>
          </a:stretch>
        </p:blipFill>
        <p:spPr>
          <a:xfrm>
            <a:off x="444137" y="1495994"/>
            <a:ext cx="2113693" cy="1168830"/>
          </a:xfrm>
          <a:prstGeom prst="rect">
            <a:avLst/>
          </a:prstGeom>
        </p:spPr>
      </p:pic>
      <p:sp>
        <p:nvSpPr>
          <p:cNvPr id="8" name="CasellaDiTesto 7"/>
          <p:cNvSpPr txBox="1"/>
          <p:nvPr/>
        </p:nvSpPr>
        <p:spPr>
          <a:xfrm>
            <a:off x="444137" y="3056709"/>
            <a:ext cx="2629989" cy="2308324"/>
          </a:xfrm>
          <a:prstGeom prst="rect">
            <a:avLst/>
          </a:prstGeom>
          <a:noFill/>
          <a:ln w="73025">
            <a:solidFill>
              <a:schemeClr val="accent1"/>
            </a:solidFill>
          </a:ln>
        </p:spPr>
        <p:txBody>
          <a:bodyPr wrap="square" rtlCol="0">
            <a:spAutoFit/>
          </a:bodyPr>
          <a:lstStyle/>
          <a:p>
            <a:r>
              <a:rPr lang="it-IT" sz="2400" dirty="0"/>
              <a:t>IN SINTESI</a:t>
            </a:r>
          </a:p>
          <a:p>
            <a:r>
              <a:rPr lang="it-IT" sz="2400" dirty="0"/>
              <a:t>5 parole italiane</a:t>
            </a:r>
          </a:p>
          <a:p>
            <a:r>
              <a:rPr lang="it-IT" sz="2400" dirty="0"/>
              <a:t>5 personaggi italiani</a:t>
            </a:r>
          </a:p>
          <a:p>
            <a:r>
              <a:rPr lang="it-IT" sz="2400" dirty="0"/>
              <a:t>5 luoghi</a:t>
            </a:r>
          </a:p>
          <a:p>
            <a:r>
              <a:rPr lang="it-IT" sz="2400" dirty="0"/>
              <a:t>1 colore</a:t>
            </a:r>
          </a:p>
        </p:txBody>
      </p:sp>
    </p:spTree>
    <p:extLst>
      <p:ext uri="{BB962C8B-B14F-4D97-AF65-F5344CB8AC3E}">
        <p14:creationId xmlns:p14="http://schemas.microsoft.com/office/powerpoint/2010/main" val="410949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BA8023F-9CAC-421B-A2DE-BCA4EB5FDAF2}"/>
              </a:ext>
            </a:extLst>
          </p:cNvPr>
          <p:cNvSpPr txBox="1"/>
          <p:nvPr/>
        </p:nvSpPr>
        <p:spPr>
          <a:xfrm>
            <a:off x="2582266" y="460858"/>
            <a:ext cx="5742432" cy="369332"/>
          </a:xfrm>
          <a:prstGeom prst="rect">
            <a:avLst/>
          </a:prstGeom>
          <a:noFill/>
        </p:spPr>
        <p:txBody>
          <a:bodyPr wrap="square" rtlCol="0">
            <a:spAutoFit/>
          </a:bodyPr>
          <a:lstStyle/>
          <a:p>
            <a:r>
              <a:rPr lang="it-IT" dirty="0"/>
              <a:t>NOI E L’ITALIA</a:t>
            </a:r>
          </a:p>
        </p:txBody>
      </p:sp>
      <p:sp>
        <p:nvSpPr>
          <p:cNvPr id="3" name="CasellaDiTesto 2">
            <a:extLst>
              <a:ext uri="{FF2B5EF4-FFF2-40B4-BE49-F238E27FC236}">
                <a16:creationId xmlns:a16="http://schemas.microsoft.com/office/drawing/2014/main" id="{9981DD9F-E396-4F5D-B5F8-2A5210828E0E}"/>
              </a:ext>
            </a:extLst>
          </p:cNvPr>
          <p:cNvSpPr txBox="1"/>
          <p:nvPr/>
        </p:nvSpPr>
        <p:spPr>
          <a:xfrm>
            <a:off x="1309421" y="1302106"/>
            <a:ext cx="9970617" cy="2308324"/>
          </a:xfrm>
          <a:prstGeom prst="rect">
            <a:avLst/>
          </a:prstGeom>
          <a:noFill/>
        </p:spPr>
        <p:txBody>
          <a:bodyPr wrap="square" rtlCol="0">
            <a:spAutoFit/>
          </a:bodyPr>
          <a:lstStyle/>
          <a:p>
            <a:r>
              <a:rPr lang="it-IT" dirty="0"/>
              <a:t>Mare, girasole, pasta, caffè, </a:t>
            </a:r>
            <a:r>
              <a:rPr lang="it-IT" dirty="0" err="1"/>
              <a:t>tiramisu</a:t>
            </a:r>
            <a:r>
              <a:rPr lang="it-IT" dirty="0"/>
              <a:t>, vestiti, colazione, arte (rinascimento), polenta sole, uva (vino), casoncelli (ravioli),</a:t>
            </a:r>
          </a:p>
          <a:p>
            <a:endParaRPr lang="it-IT" dirty="0"/>
          </a:p>
          <a:p>
            <a:r>
              <a:rPr lang="it-IT" dirty="0"/>
              <a:t>PERSONAGGI: Gianni Versace, Giorgio Armani, Leonardo da Vinci, Dante, Marco Polo,  Pavarotti (cantante lirico), Umberto Eco (scrittore), Italo Calvino (scrittore), Giuseppe Verdi  (compositore di musica lirica), Andre Bocelli, Isabella Rossellini (attrice), Enzo Ferrari</a:t>
            </a:r>
          </a:p>
          <a:p>
            <a:endParaRPr lang="it-IT" dirty="0"/>
          </a:p>
          <a:p>
            <a:r>
              <a:rPr lang="it-IT" dirty="0"/>
              <a:t>LUOGHI</a:t>
            </a:r>
          </a:p>
        </p:txBody>
      </p:sp>
    </p:spTree>
    <p:extLst>
      <p:ext uri="{BB962C8B-B14F-4D97-AF65-F5344CB8AC3E}">
        <p14:creationId xmlns:p14="http://schemas.microsoft.com/office/powerpoint/2010/main" val="227828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250872"/>
            <a:ext cx="10364451" cy="370920"/>
          </a:xfrm>
        </p:spPr>
        <p:txBody>
          <a:bodyPr>
            <a:normAutofit fontScale="90000"/>
          </a:bodyPr>
          <a:lstStyle/>
          <a:p>
            <a:r>
              <a:rPr lang="it-IT" dirty="0"/>
              <a:t>ASCOLTIAMO!</a:t>
            </a:r>
          </a:p>
        </p:txBody>
      </p:sp>
      <p:sp>
        <p:nvSpPr>
          <p:cNvPr id="3" name="Segnaposto contenuto 2"/>
          <p:cNvSpPr>
            <a:spLocks noGrp="1"/>
          </p:cNvSpPr>
          <p:nvPr>
            <p:ph idx="1"/>
          </p:nvPr>
        </p:nvSpPr>
        <p:spPr>
          <a:xfrm>
            <a:off x="58523" y="4409183"/>
            <a:ext cx="5021900" cy="2057454"/>
          </a:xfrm>
        </p:spPr>
        <p:txBody>
          <a:bodyPr>
            <a:normAutofit fontScale="92500" lnSpcReduction="20000"/>
          </a:bodyPr>
          <a:lstStyle/>
          <a:p>
            <a:r>
              <a:rPr lang="it-IT" dirty="0"/>
              <a:t>Informazioni </a:t>
            </a:r>
            <a:r>
              <a:rPr lang="it-IT" dirty="0" err="1"/>
              <a:t>Yoshiko</a:t>
            </a:r>
            <a:endParaRPr lang="it-IT" dirty="0"/>
          </a:p>
          <a:p>
            <a:r>
              <a:rPr lang="it-IT" dirty="0"/>
              <a:t>Giapponese, insegna giapponese</a:t>
            </a:r>
          </a:p>
          <a:p>
            <a:r>
              <a:rPr lang="it-IT" dirty="0"/>
              <a:t>E’ in Italia da 3 anni</a:t>
            </a:r>
          </a:p>
          <a:p>
            <a:r>
              <a:rPr lang="it-IT" dirty="0"/>
              <a:t>E’ sposata con un italiano (</a:t>
            </a:r>
            <a:r>
              <a:rPr lang="it-IT" dirty="0" err="1"/>
              <a:t>carlo</a:t>
            </a:r>
            <a:r>
              <a:rPr lang="it-IT" dirty="0"/>
              <a:t>)</a:t>
            </a:r>
          </a:p>
          <a:p>
            <a:r>
              <a:rPr lang="it-IT" dirty="0"/>
              <a:t>Le piace </a:t>
            </a:r>
            <a:r>
              <a:rPr lang="it-IT" dirty="0" err="1"/>
              <a:t>milano</a:t>
            </a:r>
            <a:r>
              <a:rPr lang="it-IT" dirty="0"/>
              <a:t> (molti locali)</a:t>
            </a:r>
          </a:p>
        </p:txBody>
      </p:sp>
      <p:pic>
        <p:nvPicPr>
          <p:cNvPr id="5" name="Immagine 4"/>
          <p:cNvPicPr>
            <a:picLocks noChangeAspect="1"/>
          </p:cNvPicPr>
          <p:nvPr/>
        </p:nvPicPr>
        <p:blipFill>
          <a:blip r:embed="rId2"/>
          <a:stretch>
            <a:fillRect/>
          </a:stretch>
        </p:blipFill>
        <p:spPr>
          <a:xfrm>
            <a:off x="1122446" y="753465"/>
            <a:ext cx="7629358" cy="3199859"/>
          </a:xfrm>
          <a:prstGeom prst="rect">
            <a:avLst/>
          </a:prstGeom>
        </p:spPr>
      </p:pic>
      <p:sp>
        <p:nvSpPr>
          <p:cNvPr id="6" name="Segnaposto contenuto 2"/>
          <p:cNvSpPr txBox="1">
            <a:spLocks/>
          </p:cNvSpPr>
          <p:nvPr/>
        </p:nvSpPr>
        <p:spPr>
          <a:xfrm>
            <a:off x="5760723" y="4409183"/>
            <a:ext cx="5517503" cy="23281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it-IT" dirty="0"/>
              <a:t>Informazioni Andy 27 anni</a:t>
            </a:r>
          </a:p>
          <a:p>
            <a:r>
              <a:rPr lang="it-IT" dirty="0"/>
              <a:t>Americano (californiano: gli manca il mare)</a:t>
            </a:r>
          </a:p>
          <a:p>
            <a:r>
              <a:rPr lang="it-IT" dirty="0"/>
              <a:t>Studente di ingegneria (master), vive con altri 2 studenti, da 4 mesi</a:t>
            </a:r>
          </a:p>
          <a:p>
            <a:r>
              <a:rPr lang="it-IT" dirty="0"/>
              <a:t>Ha una fidanzata (ragazza) che vive in </a:t>
            </a:r>
            <a:r>
              <a:rPr lang="it-IT" dirty="0" err="1"/>
              <a:t>california</a:t>
            </a:r>
            <a:endParaRPr lang="it-IT" dirty="0"/>
          </a:p>
          <a:p>
            <a:r>
              <a:rPr lang="it-IT" dirty="0"/>
              <a:t>Milano </a:t>
            </a:r>
            <a:r>
              <a:rPr lang="it-IT" dirty="0" err="1"/>
              <a:t>e’</a:t>
            </a:r>
            <a:r>
              <a:rPr lang="it-IT" dirty="0"/>
              <a:t> multiculturale</a:t>
            </a:r>
          </a:p>
          <a:p>
            <a:endParaRPr lang="it-IT" dirty="0"/>
          </a:p>
        </p:txBody>
      </p:sp>
      <p:sp>
        <p:nvSpPr>
          <p:cNvPr id="4" name="CasellaDiTesto 3">
            <a:extLst>
              <a:ext uri="{FF2B5EF4-FFF2-40B4-BE49-F238E27FC236}">
                <a16:creationId xmlns:a16="http://schemas.microsoft.com/office/drawing/2014/main" id="{F83F1DE1-6C17-4692-BF8B-E065F5B50ECF}"/>
              </a:ext>
            </a:extLst>
          </p:cNvPr>
          <p:cNvSpPr txBox="1"/>
          <p:nvPr/>
        </p:nvSpPr>
        <p:spPr>
          <a:xfrm>
            <a:off x="9114739" y="1089965"/>
            <a:ext cx="2333549" cy="1477328"/>
          </a:xfrm>
          <a:prstGeom prst="rect">
            <a:avLst/>
          </a:prstGeom>
          <a:noFill/>
        </p:spPr>
        <p:txBody>
          <a:bodyPr wrap="square" rtlCol="0">
            <a:spAutoFit/>
          </a:bodyPr>
          <a:lstStyle/>
          <a:p>
            <a:r>
              <a:rPr lang="it-IT" dirty="0"/>
              <a:t>LOCALI (PUBBLICI): bar, ristoranti, discoteche</a:t>
            </a:r>
          </a:p>
          <a:p>
            <a:endParaRPr lang="it-IT" dirty="0"/>
          </a:p>
          <a:p>
            <a:r>
              <a:rPr lang="it-IT" dirty="0"/>
              <a:t>Cucina locale (aggettivo) = del posto</a:t>
            </a:r>
          </a:p>
        </p:txBody>
      </p:sp>
    </p:spTree>
    <p:extLst>
      <p:ext uri="{BB962C8B-B14F-4D97-AF65-F5344CB8AC3E}">
        <p14:creationId xmlns:p14="http://schemas.microsoft.com/office/powerpoint/2010/main" val="1353475511"/>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Goccia</Template>
  <TotalTime>1977</TotalTime>
  <Words>722</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Times New Roman</vt:lpstr>
      <vt:lpstr>Tw Cen MT</vt:lpstr>
      <vt:lpstr>Goccia</vt:lpstr>
      <vt:lpstr>                CORSO INTENSIVO Livello A2+/B1 Insegnante: Monica Piantoni (monica.piantoni@unibg.it) 8-19 settembre 2025 Primo incontro           </vt:lpstr>
      <vt:lpstr>Presentazione standard di PowerPoint</vt:lpstr>
      <vt:lpstr>Presentazione standard di PowerPoint</vt:lpstr>
      <vt:lpstr>Il mio stemma</vt:lpstr>
      <vt:lpstr>Presentazione standard di PowerPoint</vt:lpstr>
      <vt:lpstr>Presentazione standard di PowerPoint</vt:lpstr>
      <vt:lpstr>Presentazione standard di PowerPoint</vt:lpstr>
      <vt:lpstr>Presentazione standard di PowerPoint</vt:lpstr>
      <vt:lpstr>ASCOLTIAMO!</vt:lpstr>
      <vt:lpstr>ASCOLTIAMO! (2)</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 di BERGAMO Corsi di Italiano per Stranieri  CORSI INTENSIVI  I semestre a.a. 2020/21     CORSO DI ITALIANO ECONOMICO-GIURIDICO Insegnante: Monica Piantoni         Lezione del 14/9</dc:title>
  <dc:creator>Monica Piantoni</dc:creator>
  <cp:lastModifiedBy>PIANTONI MONICA</cp:lastModifiedBy>
  <cp:revision>80</cp:revision>
  <cp:lastPrinted>2021-02-09T16:17:52Z</cp:lastPrinted>
  <dcterms:created xsi:type="dcterms:W3CDTF">2020-09-14T11:02:13Z</dcterms:created>
  <dcterms:modified xsi:type="dcterms:W3CDTF">2025-09-08T11:06:39Z</dcterms:modified>
</cp:coreProperties>
</file>