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58" r:id="rId6"/>
    <p:sldId id="261" r:id="rId7"/>
    <p:sldId id="262" r:id="rId8"/>
    <p:sldId id="263" r:id="rId9"/>
    <p:sldId id="264" r:id="rId10"/>
    <p:sldId id="266" r:id="rId11"/>
    <p:sldId id="267" r:id="rId12"/>
    <p:sldId id="268" r:id="rId13"/>
    <p:sldId id="269" r:id="rId14"/>
    <p:sldId id="270" r:id="rId15"/>
    <p:sldId id="271" r:id="rId16"/>
    <p:sldId id="282" r:id="rId17"/>
    <p:sldId id="272" r:id="rId18"/>
    <p:sldId id="273" r:id="rId19"/>
    <p:sldId id="274" r:id="rId20"/>
    <p:sldId id="275" r:id="rId21"/>
    <p:sldId id="276" r:id="rId22"/>
    <p:sldId id="277" r:id="rId23"/>
    <p:sldId id="278" r:id="rId24"/>
    <p:sldId id="281" r:id="rId25"/>
    <p:sldId id="279" r:id="rId26"/>
    <p:sldId id="280" r:id="rId27"/>
    <p:sldId id="283" r:id="rId28"/>
    <p:sldId id="286" r:id="rId29"/>
    <p:sldId id="287" r:id="rId30"/>
    <p:sldId id="288" r:id="rId31"/>
    <p:sldId id="284" r:id="rId32"/>
    <p:sldId id="289" r:id="rId33"/>
    <p:sldId id="290" r:id="rId3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131372-09DF-4F23-2E80-F4E17C9624E7}"/>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CE45E6F-4F6E-1501-383A-054C4EB52C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277BF42A-0569-10A6-34BC-0B4626D29F3B}"/>
              </a:ext>
            </a:extLst>
          </p:cNvPr>
          <p:cNvSpPr>
            <a:spLocks noGrp="1"/>
          </p:cNvSpPr>
          <p:nvPr>
            <p:ph type="dt" sz="half" idx="10"/>
          </p:nvPr>
        </p:nvSpPr>
        <p:spPr/>
        <p:txBody>
          <a:bodyPr/>
          <a:lstStyle/>
          <a:p>
            <a:fld id="{B3B98663-4306-4FA7-BD02-1CB3B596EA24}" type="datetimeFigureOut">
              <a:rPr lang="it-IT" smtClean="0"/>
              <a:t>14/12/2022</a:t>
            </a:fld>
            <a:endParaRPr lang="it-IT"/>
          </a:p>
        </p:txBody>
      </p:sp>
      <p:sp>
        <p:nvSpPr>
          <p:cNvPr id="5" name="Segnaposto piè di pagina 4">
            <a:extLst>
              <a:ext uri="{FF2B5EF4-FFF2-40B4-BE49-F238E27FC236}">
                <a16:creationId xmlns:a16="http://schemas.microsoft.com/office/drawing/2014/main" id="{3D2A2AB1-0F4A-D4E3-FA68-F409FAEBE39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2D30966-5B0A-21F9-1CDA-5B9425C91D03}"/>
              </a:ext>
            </a:extLst>
          </p:cNvPr>
          <p:cNvSpPr>
            <a:spLocks noGrp="1"/>
          </p:cNvSpPr>
          <p:nvPr>
            <p:ph type="sldNum" sz="quarter" idx="12"/>
          </p:nvPr>
        </p:nvSpPr>
        <p:spPr/>
        <p:txBody>
          <a:bodyPr/>
          <a:lstStyle/>
          <a:p>
            <a:fld id="{0BA521D4-0026-49F6-AEDF-61C2A7D27E7A}" type="slidenum">
              <a:rPr lang="it-IT" smtClean="0"/>
              <a:t>‹N›</a:t>
            </a:fld>
            <a:endParaRPr lang="it-IT"/>
          </a:p>
        </p:txBody>
      </p:sp>
    </p:spTree>
    <p:extLst>
      <p:ext uri="{BB962C8B-B14F-4D97-AF65-F5344CB8AC3E}">
        <p14:creationId xmlns:p14="http://schemas.microsoft.com/office/powerpoint/2010/main" val="3612840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9CFFB4-8D1B-86E2-55C4-62247C6D1BC4}"/>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381054C-EF5E-89EB-9824-98D44A484C8C}"/>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7E6454B-FFA1-0759-F75B-3E2E7B54D000}"/>
              </a:ext>
            </a:extLst>
          </p:cNvPr>
          <p:cNvSpPr>
            <a:spLocks noGrp="1"/>
          </p:cNvSpPr>
          <p:nvPr>
            <p:ph type="dt" sz="half" idx="10"/>
          </p:nvPr>
        </p:nvSpPr>
        <p:spPr/>
        <p:txBody>
          <a:bodyPr/>
          <a:lstStyle/>
          <a:p>
            <a:fld id="{B3B98663-4306-4FA7-BD02-1CB3B596EA24}" type="datetimeFigureOut">
              <a:rPr lang="it-IT" smtClean="0"/>
              <a:t>14/12/2022</a:t>
            </a:fld>
            <a:endParaRPr lang="it-IT"/>
          </a:p>
        </p:txBody>
      </p:sp>
      <p:sp>
        <p:nvSpPr>
          <p:cNvPr id="5" name="Segnaposto piè di pagina 4">
            <a:extLst>
              <a:ext uri="{FF2B5EF4-FFF2-40B4-BE49-F238E27FC236}">
                <a16:creationId xmlns:a16="http://schemas.microsoft.com/office/drawing/2014/main" id="{3E024B88-5E58-58D9-9074-16DD5B4C13B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738055B-C221-DBC9-DADD-C5F8F8D86B02}"/>
              </a:ext>
            </a:extLst>
          </p:cNvPr>
          <p:cNvSpPr>
            <a:spLocks noGrp="1"/>
          </p:cNvSpPr>
          <p:nvPr>
            <p:ph type="sldNum" sz="quarter" idx="12"/>
          </p:nvPr>
        </p:nvSpPr>
        <p:spPr/>
        <p:txBody>
          <a:bodyPr/>
          <a:lstStyle/>
          <a:p>
            <a:fld id="{0BA521D4-0026-49F6-AEDF-61C2A7D27E7A}" type="slidenum">
              <a:rPr lang="it-IT" smtClean="0"/>
              <a:t>‹N›</a:t>
            </a:fld>
            <a:endParaRPr lang="it-IT"/>
          </a:p>
        </p:txBody>
      </p:sp>
    </p:spTree>
    <p:extLst>
      <p:ext uri="{BB962C8B-B14F-4D97-AF65-F5344CB8AC3E}">
        <p14:creationId xmlns:p14="http://schemas.microsoft.com/office/powerpoint/2010/main" val="487030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1A6D131C-1331-3516-ADC7-DAB2BCEC5750}"/>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8DE4911F-ABFC-FAAF-88EB-14239FF7555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A769CA0-6409-4414-662F-3871CDCDD624}"/>
              </a:ext>
            </a:extLst>
          </p:cNvPr>
          <p:cNvSpPr>
            <a:spLocks noGrp="1"/>
          </p:cNvSpPr>
          <p:nvPr>
            <p:ph type="dt" sz="half" idx="10"/>
          </p:nvPr>
        </p:nvSpPr>
        <p:spPr/>
        <p:txBody>
          <a:bodyPr/>
          <a:lstStyle/>
          <a:p>
            <a:fld id="{B3B98663-4306-4FA7-BD02-1CB3B596EA24}" type="datetimeFigureOut">
              <a:rPr lang="it-IT" smtClean="0"/>
              <a:t>14/12/2022</a:t>
            </a:fld>
            <a:endParaRPr lang="it-IT"/>
          </a:p>
        </p:txBody>
      </p:sp>
      <p:sp>
        <p:nvSpPr>
          <p:cNvPr id="5" name="Segnaposto piè di pagina 4">
            <a:extLst>
              <a:ext uri="{FF2B5EF4-FFF2-40B4-BE49-F238E27FC236}">
                <a16:creationId xmlns:a16="http://schemas.microsoft.com/office/drawing/2014/main" id="{DA5207D3-8D30-60AB-ADF5-16A7A5667C1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92D3D4E-6CD8-5449-16F7-77DA8C2164D9}"/>
              </a:ext>
            </a:extLst>
          </p:cNvPr>
          <p:cNvSpPr>
            <a:spLocks noGrp="1"/>
          </p:cNvSpPr>
          <p:nvPr>
            <p:ph type="sldNum" sz="quarter" idx="12"/>
          </p:nvPr>
        </p:nvSpPr>
        <p:spPr/>
        <p:txBody>
          <a:bodyPr/>
          <a:lstStyle/>
          <a:p>
            <a:fld id="{0BA521D4-0026-49F6-AEDF-61C2A7D27E7A}" type="slidenum">
              <a:rPr lang="it-IT" smtClean="0"/>
              <a:t>‹N›</a:t>
            </a:fld>
            <a:endParaRPr lang="it-IT"/>
          </a:p>
        </p:txBody>
      </p:sp>
    </p:spTree>
    <p:extLst>
      <p:ext uri="{BB962C8B-B14F-4D97-AF65-F5344CB8AC3E}">
        <p14:creationId xmlns:p14="http://schemas.microsoft.com/office/powerpoint/2010/main" val="3404343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87D487-4DE6-BC6A-A806-3A328B893E5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CCA9A96-1224-2046-B285-464065AF9E8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E3A6A53-B646-7006-0949-86AF97DCBCC6}"/>
              </a:ext>
            </a:extLst>
          </p:cNvPr>
          <p:cNvSpPr>
            <a:spLocks noGrp="1"/>
          </p:cNvSpPr>
          <p:nvPr>
            <p:ph type="dt" sz="half" idx="10"/>
          </p:nvPr>
        </p:nvSpPr>
        <p:spPr/>
        <p:txBody>
          <a:bodyPr/>
          <a:lstStyle/>
          <a:p>
            <a:fld id="{B3B98663-4306-4FA7-BD02-1CB3B596EA24}" type="datetimeFigureOut">
              <a:rPr lang="it-IT" smtClean="0"/>
              <a:t>14/12/2022</a:t>
            </a:fld>
            <a:endParaRPr lang="it-IT"/>
          </a:p>
        </p:txBody>
      </p:sp>
      <p:sp>
        <p:nvSpPr>
          <p:cNvPr id="5" name="Segnaposto piè di pagina 4">
            <a:extLst>
              <a:ext uri="{FF2B5EF4-FFF2-40B4-BE49-F238E27FC236}">
                <a16:creationId xmlns:a16="http://schemas.microsoft.com/office/drawing/2014/main" id="{C4AB310C-9451-8373-60E5-4B5983D200A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B863308-96C7-5B17-D649-EEF664766D7E}"/>
              </a:ext>
            </a:extLst>
          </p:cNvPr>
          <p:cNvSpPr>
            <a:spLocks noGrp="1"/>
          </p:cNvSpPr>
          <p:nvPr>
            <p:ph type="sldNum" sz="quarter" idx="12"/>
          </p:nvPr>
        </p:nvSpPr>
        <p:spPr/>
        <p:txBody>
          <a:bodyPr/>
          <a:lstStyle/>
          <a:p>
            <a:fld id="{0BA521D4-0026-49F6-AEDF-61C2A7D27E7A}" type="slidenum">
              <a:rPr lang="it-IT" smtClean="0"/>
              <a:t>‹N›</a:t>
            </a:fld>
            <a:endParaRPr lang="it-IT"/>
          </a:p>
        </p:txBody>
      </p:sp>
    </p:spTree>
    <p:extLst>
      <p:ext uri="{BB962C8B-B14F-4D97-AF65-F5344CB8AC3E}">
        <p14:creationId xmlns:p14="http://schemas.microsoft.com/office/powerpoint/2010/main" val="3594793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07DF380-9F2B-E8EC-F66D-275464FC16F8}"/>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D4471129-837D-F74E-80C3-A6EB6D9F44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60434F35-292E-5E13-8512-5CE608C39519}"/>
              </a:ext>
            </a:extLst>
          </p:cNvPr>
          <p:cNvSpPr>
            <a:spLocks noGrp="1"/>
          </p:cNvSpPr>
          <p:nvPr>
            <p:ph type="dt" sz="half" idx="10"/>
          </p:nvPr>
        </p:nvSpPr>
        <p:spPr/>
        <p:txBody>
          <a:bodyPr/>
          <a:lstStyle/>
          <a:p>
            <a:fld id="{B3B98663-4306-4FA7-BD02-1CB3B596EA24}" type="datetimeFigureOut">
              <a:rPr lang="it-IT" smtClean="0"/>
              <a:t>14/12/2022</a:t>
            </a:fld>
            <a:endParaRPr lang="it-IT"/>
          </a:p>
        </p:txBody>
      </p:sp>
      <p:sp>
        <p:nvSpPr>
          <p:cNvPr id="5" name="Segnaposto piè di pagina 4">
            <a:extLst>
              <a:ext uri="{FF2B5EF4-FFF2-40B4-BE49-F238E27FC236}">
                <a16:creationId xmlns:a16="http://schemas.microsoft.com/office/drawing/2014/main" id="{C84B7566-773F-4D85-CCDB-4308C47AF0F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E8D8824-5125-6101-CCB1-8E706817174D}"/>
              </a:ext>
            </a:extLst>
          </p:cNvPr>
          <p:cNvSpPr>
            <a:spLocks noGrp="1"/>
          </p:cNvSpPr>
          <p:nvPr>
            <p:ph type="sldNum" sz="quarter" idx="12"/>
          </p:nvPr>
        </p:nvSpPr>
        <p:spPr/>
        <p:txBody>
          <a:bodyPr/>
          <a:lstStyle/>
          <a:p>
            <a:fld id="{0BA521D4-0026-49F6-AEDF-61C2A7D27E7A}" type="slidenum">
              <a:rPr lang="it-IT" smtClean="0"/>
              <a:t>‹N›</a:t>
            </a:fld>
            <a:endParaRPr lang="it-IT"/>
          </a:p>
        </p:txBody>
      </p:sp>
    </p:spTree>
    <p:extLst>
      <p:ext uri="{BB962C8B-B14F-4D97-AF65-F5344CB8AC3E}">
        <p14:creationId xmlns:p14="http://schemas.microsoft.com/office/powerpoint/2010/main" val="3708667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CFF1BD9-E248-A27C-25F6-F948D748EBEA}"/>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9B1E4EB-9B28-26F6-E651-C2E087D52C58}"/>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1F957972-2835-721C-B404-B3F24E5B17DF}"/>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3B825D3C-3CBD-7DF3-D8BF-368C6259D140}"/>
              </a:ext>
            </a:extLst>
          </p:cNvPr>
          <p:cNvSpPr>
            <a:spLocks noGrp="1"/>
          </p:cNvSpPr>
          <p:nvPr>
            <p:ph type="dt" sz="half" idx="10"/>
          </p:nvPr>
        </p:nvSpPr>
        <p:spPr/>
        <p:txBody>
          <a:bodyPr/>
          <a:lstStyle/>
          <a:p>
            <a:fld id="{B3B98663-4306-4FA7-BD02-1CB3B596EA24}" type="datetimeFigureOut">
              <a:rPr lang="it-IT" smtClean="0"/>
              <a:t>14/12/2022</a:t>
            </a:fld>
            <a:endParaRPr lang="it-IT"/>
          </a:p>
        </p:txBody>
      </p:sp>
      <p:sp>
        <p:nvSpPr>
          <p:cNvPr id="6" name="Segnaposto piè di pagina 5">
            <a:extLst>
              <a:ext uri="{FF2B5EF4-FFF2-40B4-BE49-F238E27FC236}">
                <a16:creationId xmlns:a16="http://schemas.microsoft.com/office/drawing/2014/main" id="{F63455D1-FF2B-8395-72B0-492ED74A219A}"/>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47D7F1A-0B3A-28C9-04DC-C5A6A787CFAD}"/>
              </a:ext>
            </a:extLst>
          </p:cNvPr>
          <p:cNvSpPr>
            <a:spLocks noGrp="1"/>
          </p:cNvSpPr>
          <p:nvPr>
            <p:ph type="sldNum" sz="quarter" idx="12"/>
          </p:nvPr>
        </p:nvSpPr>
        <p:spPr/>
        <p:txBody>
          <a:bodyPr/>
          <a:lstStyle/>
          <a:p>
            <a:fld id="{0BA521D4-0026-49F6-AEDF-61C2A7D27E7A}" type="slidenum">
              <a:rPr lang="it-IT" smtClean="0"/>
              <a:t>‹N›</a:t>
            </a:fld>
            <a:endParaRPr lang="it-IT"/>
          </a:p>
        </p:txBody>
      </p:sp>
    </p:spTree>
    <p:extLst>
      <p:ext uri="{BB962C8B-B14F-4D97-AF65-F5344CB8AC3E}">
        <p14:creationId xmlns:p14="http://schemas.microsoft.com/office/powerpoint/2010/main" val="1938941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79CBA0C-46CB-0BF6-E478-48631FD75E37}"/>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78AB42F-3D91-BC66-AFF0-036E41FDFD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B8FBE91B-F4BC-3398-F941-58020E51D995}"/>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E9D98137-8595-0A23-3F3F-BB0C80A1A1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23D2159D-1A92-8E4E-A3CF-67DB135CFDD3}"/>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21FDAF72-D61C-D59C-A0B8-1BE887A70139}"/>
              </a:ext>
            </a:extLst>
          </p:cNvPr>
          <p:cNvSpPr>
            <a:spLocks noGrp="1"/>
          </p:cNvSpPr>
          <p:nvPr>
            <p:ph type="dt" sz="half" idx="10"/>
          </p:nvPr>
        </p:nvSpPr>
        <p:spPr/>
        <p:txBody>
          <a:bodyPr/>
          <a:lstStyle/>
          <a:p>
            <a:fld id="{B3B98663-4306-4FA7-BD02-1CB3B596EA24}" type="datetimeFigureOut">
              <a:rPr lang="it-IT" smtClean="0"/>
              <a:t>14/12/2022</a:t>
            </a:fld>
            <a:endParaRPr lang="it-IT"/>
          </a:p>
        </p:txBody>
      </p:sp>
      <p:sp>
        <p:nvSpPr>
          <p:cNvPr id="8" name="Segnaposto piè di pagina 7">
            <a:extLst>
              <a:ext uri="{FF2B5EF4-FFF2-40B4-BE49-F238E27FC236}">
                <a16:creationId xmlns:a16="http://schemas.microsoft.com/office/drawing/2014/main" id="{FA9CE6D6-5931-EB8D-CFF7-C02FAFD32C63}"/>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0CA2EFB6-03CD-3502-E359-5F838959850A}"/>
              </a:ext>
            </a:extLst>
          </p:cNvPr>
          <p:cNvSpPr>
            <a:spLocks noGrp="1"/>
          </p:cNvSpPr>
          <p:nvPr>
            <p:ph type="sldNum" sz="quarter" idx="12"/>
          </p:nvPr>
        </p:nvSpPr>
        <p:spPr/>
        <p:txBody>
          <a:bodyPr/>
          <a:lstStyle/>
          <a:p>
            <a:fld id="{0BA521D4-0026-49F6-AEDF-61C2A7D27E7A}" type="slidenum">
              <a:rPr lang="it-IT" smtClean="0"/>
              <a:t>‹N›</a:t>
            </a:fld>
            <a:endParaRPr lang="it-IT"/>
          </a:p>
        </p:txBody>
      </p:sp>
    </p:spTree>
    <p:extLst>
      <p:ext uri="{BB962C8B-B14F-4D97-AF65-F5344CB8AC3E}">
        <p14:creationId xmlns:p14="http://schemas.microsoft.com/office/powerpoint/2010/main" val="2415278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712A79-0BF0-9E0E-2F0B-148EF684849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196F316C-957D-A641-D1D6-54DC19FDF18D}"/>
              </a:ext>
            </a:extLst>
          </p:cNvPr>
          <p:cNvSpPr>
            <a:spLocks noGrp="1"/>
          </p:cNvSpPr>
          <p:nvPr>
            <p:ph type="dt" sz="half" idx="10"/>
          </p:nvPr>
        </p:nvSpPr>
        <p:spPr/>
        <p:txBody>
          <a:bodyPr/>
          <a:lstStyle/>
          <a:p>
            <a:fld id="{B3B98663-4306-4FA7-BD02-1CB3B596EA24}" type="datetimeFigureOut">
              <a:rPr lang="it-IT" smtClean="0"/>
              <a:t>14/12/2022</a:t>
            </a:fld>
            <a:endParaRPr lang="it-IT"/>
          </a:p>
        </p:txBody>
      </p:sp>
      <p:sp>
        <p:nvSpPr>
          <p:cNvPr id="4" name="Segnaposto piè di pagina 3">
            <a:extLst>
              <a:ext uri="{FF2B5EF4-FFF2-40B4-BE49-F238E27FC236}">
                <a16:creationId xmlns:a16="http://schemas.microsoft.com/office/drawing/2014/main" id="{8CD9F3D6-94C6-8C9C-1B7B-9856379851E7}"/>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3F40C66-48A0-61AB-EEE1-AD2F07BD65E3}"/>
              </a:ext>
            </a:extLst>
          </p:cNvPr>
          <p:cNvSpPr>
            <a:spLocks noGrp="1"/>
          </p:cNvSpPr>
          <p:nvPr>
            <p:ph type="sldNum" sz="quarter" idx="12"/>
          </p:nvPr>
        </p:nvSpPr>
        <p:spPr/>
        <p:txBody>
          <a:bodyPr/>
          <a:lstStyle/>
          <a:p>
            <a:fld id="{0BA521D4-0026-49F6-AEDF-61C2A7D27E7A}" type="slidenum">
              <a:rPr lang="it-IT" smtClean="0"/>
              <a:t>‹N›</a:t>
            </a:fld>
            <a:endParaRPr lang="it-IT"/>
          </a:p>
        </p:txBody>
      </p:sp>
    </p:spTree>
    <p:extLst>
      <p:ext uri="{BB962C8B-B14F-4D97-AF65-F5344CB8AC3E}">
        <p14:creationId xmlns:p14="http://schemas.microsoft.com/office/powerpoint/2010/main" val="156111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16DC498C-1FC2-64F5-C471-635291392AD3}"/>
              </a:ext>
            </a:extLst>
          </p:cNvPr>
          <p:cNvSpPr>
            <a:spLocks noGrp="1"/>
          </p:cNvSpPr>
          <p:nvPr>
            <p:ph type="dt" sz="half" idx="10"/>
          </p:nvPr>
        </p:nvSpPr>
        <p:spPr/>
        <p:txBody>
          <a:bodyPr/>
          <a:lstStyle/>
          <a:p>
            <a:fld id="{B3B98663-4306-4FA7-BD02-1CB3B596EA24}" type="datetimeFigureOut">
              <a:rPr lang="it-IT" smtClean="0"/>
              <a:t>14/12/2022</a:t>
            </a:fld>
            <a:endParaRPr lang="it-IT"/>
          </a:p>
        </p:txBody>
      </p:sp>
      <p:sp>
        <p:nvSpPr>
          <p:cNvPr id="3" name="Segnaposto piè di pagina 2">
            <a:extLst>
              <a:ext uri="{FF2B5EF4-FFF2-40B4-BE49-F238E27FC236}">
                <a16:creationId xmlns:a16="http://schemas.microsoft.com/office/drawing/2014/main" id="{01E34E7C-80FC-C280-2126-0CDA90DA5438}"/>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D22FBAA1-7887-DD2E-B852-1D9EF9C5C147}"/>
              </a:ext>
            </a:extLst>
          </p:cNvPr>
          <p:cNvSpPr>
            <a:spLocks noGrp="1"/>
          </p:cNvSpPr>
          <p:nvPr>
            <p:ph type="sldNum" sz="quarter" idx="12"/>
          </p:nvPr>
        </p:nvSpPr>
        <p:spPr/>
        <p:txBody>
          <a:bodyPr/>
          <a:lstStyle/>
          <a:p>
            <a:fld id="{0BA521D4-0026-49F6-AEDF-61C2A7D27E7A}" type="slidenum">
              <a:rPr lang="it-IT" smtClean="0"/>
              <a:t>‹N›</a:t>
            </a:fld>
            <a:endParaRPr lang="it-IT"/>
          </a:p>
        </p:txBody>
      </p:sp>
    </p:spTree>
    <p:extLst>
      <p:ext uri="{BB962C8B-B14F-4D97-AF65-F5344CB8AC3E}">
        <p14:creationId xmlns:p14="http://schemas.microsoft.com/office/powerpoint/2010/main" val="688577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1253F6-25A2-E231-BF24-6ACCFA45037D}"/>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35E9278-B1F6-3BB5-02D9-658368A452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8E423F71-F3C3-4EF2-B022-100F7B238D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8A2DF44-3DDA-35A3-2880-724F77EEDF9F}"/>
              </a:ext>
            </a:extLst>
          </p:cNvPr>
          <p:cNvSpPr>
            <a:spLocks noGrp="1"/>
          </p:cNvSpPr>
          <p:nvPr>
            <p:ph type="dt" sz="half" idx="10"/>
          </p:nvPr>
        </p:nvSpPr>
        <p:spPr/>
        <p:txBody>
          <a:bodyPr/>
          <a:lstStyle/>
          <a:p>
            <a:fld id="{B3B98663-4306-4FA7-BD02-1CB3B596EA24}" type="datetimeFigureOut">
              <a:rPr lang="it-IT" smtClean="0"/>
              <a:t>14/12/2022</a:t>
            </a:fld>
            <a:endParaRPr lang="it-IT"/>
          </a:p>
        </p:txBody>
      </p:sp>
      <p:sp>
        <p:nvSpPr>
          <p:cNvPr id="6" name="Segnaposto piè di pagina 5">
            <a:extLst>
              <a:ext uri="{FF2B5EF4-FFF2-40B4-BE49-F238E27FC236}">
                <a16:creationId xmlns:a16="http://schemas.microsoft.com/office/drawing/2014/main" id="{2CEB5DDE-F92D-655D-9E7D-CE1E558E8DA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61DE268-2A8B-F88D-5467-8F7BB9B0B7A0}"/>
              </a:ext>
            </a:extLst>
          </p:cNvPr>
          <p:cNvSpPr>
            <a:spLocks noGrp="1"/>
          </p:cNvSpPr>
          <p:nvPr>
            <p:ph type="sldNum" sz="quarter" idx="12"/>
          </p:nvPr>
        </p:nvSpPr>
        <p:spPr/>
        <p:txBody>
          <a:bodyPr/>
          <a:lstStyle/>
          <a:p>
            <a:fld id="{0BA521D4-0026-49F6-AEDF-61C2A7D27E7A}" type="slidenum">
              <a:rPr lang="it-IT" smtClean="0"/>
              <a:t>‹N›</a:t>
            </a:fld>
            <a:endParaRPr lang="it-IT"/>
          </a:p>
        </p:txBody>
      </p:sp>
    </p:spTree>
    <p:extLst>
      <p:ext uri="{BB962C8B-B14F-4D97-AF65-F5344CB8AC3E}">
        <p14:creationId xmlns:p14="http://schemas.microsoft.com/office/powerpoint/2010/main" val="3059621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885E90-6534-B1EA-E919-65E8DE59309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614A074F-D15A-1657-FF1D-152B8C9AB7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CE4B70D9-E9C0-C70C-2D0C-840844E0D7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5A86BF5-7841-3981-394E-B9B28AB4F2F8}"/>
              </a:ext>
            </a:extLst>
          </p:cNvPr>
          <p:cNvSpPr>
            <a:spLocks noGrp="1"/>
          </p:cNvSpPr>
          <p:nvPr>
            <p:ph type="dt" sz="half" idx="10"/>
          </p:nvPr>
        </p:nvSpPr>
        <p:spPr/>
        <p:txBody>
          <a:bodyPr/>
          <a:lstStyle/>
          <a:p>
            <a:fld id="{B3B98663-4306-4FA7-BD02-1CB3B596EA24}" type="datetimeFigureOut">
              <a:rPr lang="it-IT" smtClean="0"/>
              <a:t>14/12/2022</a:t>
            </a:fld>
            <a:endParaRPr lang="it-IT"/>
          </a:p>
        </p:txBody>
      </p:sp>
      <p:sp>
        <p:nvSpPr>
          <p:cNvPr id="6" name="Segnaposto piè di pagina 5">
            <a:extLst>
              <a:ext uri="{FF2B5EF4-FFF2-40B4-BE49-F238E27FC236}">
                <a16:creationId xmlns:a16="http://schemas.microsoft.com/office/drawing/2014/main" id="{BADA231E-69B0-C91A-3925-C0652959C4B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866C970-5EAA-0492-CE9B-1E8730D690E8}"/>
              </a:ext>
            </a:extLst>
          </p:cNvPr>
          <p:cNvSpPr>
            <a:spLocks noGrp="1"/>
          </p:cNvSpPr>
          <p:nvPr>
            <p:ph type="sldNum" sz="quarter" idx="12"/>
          </p:nvPr>
        </p:nvSpPr>
        <p:spPr/>
        <p:txBody>
          <a:bodyPr/>
          <a:lstStyle/>
          <a:p>
            <a:fld id="{0BA521D4-0026-49F6-AEDF-61C2A7D27E7A}" type="slidenum">
              <a:rPr lang="it-IT" smtClean="0"/>
              <a:t>‹N›</a:t>
            </a:fld>
            <a:endParaRPr lang="it-IT"/>
          </a:p>
        </p:txBody>
      </p:sp>
    </p:spTree>
    <p:extLst>
      <p:ext uri="{BB962C8B-B14F-4D97-AF65-F5344CB8AC3E}">
        <p14:creationId xmlns:p14="http://schemas.microsoft.com/office/powerpoint/2010/main" val="2569948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DE25EDF1-6EFB-B766-D681-3D577A0C92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B38FA596-CC50-5A8F-CB77-37824BFDA1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FC091A9-34A5-3D28-7616-AE0078AAC0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B98663-4306-4FA7-BD02-1CB3B596EA24}" type="datetimeFigureOut">
              <a:rPr lang="it-IT" smtClean="0"/>
              <a:t>14/12/2022</a:t>
            </a:fld>
            <a:endParaRPr lang="it-IT"/>
          </a:p>
        </p:txBody>
      </p:sp>
      <p:sp>
        <p:nvSpPr>
          <p:cNvPr id="5" name="Segnaposto piè di pagina 4">
            <a:extLst>
              <a:ext uri="{FF2B5EF4-FFF2-40B4-BE49-F238E27FC236}">
                <a16:creationId xmlns:a16="http://schemas.microsoft.com/office/drawing/2014/main" id="{59BD8948-1F7B-965C-E921-C2BEF2BCBA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5F1CE55F-5F97-A802-53E6-2038C366BA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A521D4-0026-49F6-AEDF-61C2A7D27E7A}" type="slidenum">
              <a:rPr lang="it-IT" smtClean="0"/>
              <a:t>‹N›</a:t>
            </a:fld>
            <a:endParaRPr lang="it-IT"/>
          </a:p>
        </p:txBody>
      </p:sp>
    </p:spTree>
    <p:extLst>
      <p:ext uri="{BB962C8B-B14F-4D97-AF65-F5344CB8AC3E}">
        <p14:creationId xmlns:p14="http://schemas.microsoft.com/office/powerpoint/2010/main" val="12126432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E20CBD-A06C-7765-C40E-C6911E9B4B8F}"/>
              </a:ext>
            </a:extLst>
          </p:cNvPr>
          <p:cNvSpPr>
            <a:spLocks noGrp="1"/>
          </p:cNvSpPr>
          <p:nvPr>
            <p:ph type="ctrTitle"/>
          </p:nvPr>
        </p:nvSpPr>
        <p:spPr>
          <a:xfrm>
            <a:off x="1524000" y="903288"/>
            <a:ext cx="9144000" cy="2387600"/>
          </a:xfrm>
        </p:spPr>
        <p:txBody>
          <a:bodyPr>
            <a:normAutofit/>
          </a:bodyPr>
          <a:lstStyle/>
          <a:p>
            <a:r>
              <a:rPr lang="it-IT" sz="4800" dirty="0">
                <a:solidFill>
                  <a:schemeClr val="accent2"/>
                </a:solidFill>
              </a:rPr>
              <a:t>2. Innovazione e mutamento sociale</a:t>
            </a:r>
          </a:p>
        </p:txBody>
      </p:sp>
      <p:sp>
        <p:nvSpPr>
          <p:cNvPr id="3" name="Sottotitolo 2">
            <a:extLst>
              <a:ext uri="{FF2B5EF4-FFF2-40B4-BE49-F238E27FC236}">
                <a16:creationId xmlns:a16="http://schemas.microsoft.com/office/drawing/2014/main" id="{3B338CD5-AC2D-53DB-AE7C-C0F3625512D9}"/>
              </a:ext>
            </a:extLst>
          </p:cNvPr>
          <p:cNvSpPr>
            <a:spLocks noGrp="1"/>
          </p:cNvSpPr>
          <p:nvPr>
            <p:ph type="subTitle" idx="1"/>
          </p:nvPr>
        </p:nvSpPr>
        <p:spPr>
          <a:xfrm>
            <a:off x="1524000" y="4383088"/>
            <a:ext cx="9144000" cy="1655762"/>
          </a:xfrm>
        </p:spPr>
        <p:txBody>
          <a:bodyPr>
            <a:normAutofit/>
          </a:bodyPr>
          <a:lstStyle/>
          <a:p>
            <a:pPr algn="l"/>
            <a:r>
              <a:rPr lang="it-IT" dirty="0"/>
              <a:t>Corso di Sociologia dell’Innovazione</a:t>
            </a:r>
          </a:p>
          <a:p>
            <a:pPr algn="l"/>
            <a:r>
              <a:rPr lang="it-IT" dirty="0"/>
              <a:t>MARCO FAMA, Università di Bergamo</a:t>
            </a:r>
          </a:p>
        </p:txBody>
      </p:sp>
    </p:spTree>
    <p:extLst>
      <p:ext uri="{BB962C8B-B14F-4D97-AF65-F5344CB8AC3E}">
        <p14:creationId xmlns:p14="http://schemas.microsoft.com/office/powerpoint/2010/main" val="32525890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Pin su My Work - ILLUSTRATIONS">
            <a:extLst>
              <a:ext uri="{FF2B5EF4-FFF2-40B4-BE49-F238E27FC236}">
                <a16:creationId xmlns:a16="http://schemas.microsoft.com/office/drawing/2014/main" id="{730DDACA-7713-F1B1-0224-F4BF51D244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5150" y="1127653"/>
            <a:ext cx="5657850" cy="484958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a:extLst>
              <a:ext uri="{FF2B5EF4-FFF2-40B4-BE49-F238E27FC236}">
                <a16:creationId xmlns:a16="http://schemas.microsoft.com/office/drawing/2014/main" id="{B9149E0C-8862-A263-6E98-6D5AC4C4F69A}"/>
              </a:ext>
            </a:extLst>
          </p:cNvPr>
          <p:cNvSpPr txBox="1"/>
          <p:nvPr/>
        </p:nvSpPr>
        <p:spPr>
          <a:xfrm>
            <a:off x="9029700" y="190500"/>
            <a:ext cx="2638425" cy="584775"/>
          </a:xfrm>
          <a:prstGeom prst="rect">
            <a:avLst/>
          </a:prstGeom>
          <a:noFill/>
        </p:spPr>
        <p:txBody>
          <a:bodyPr wrap="square" rtlCol="0">
            <a:spAutoFit/>
          </a:bodyPr>
          <a:lstStyle/>
          <a:p>
            <a:r>
              <a:rPr lang="it-IT" sz="3200" dirty="0">
                <a:solidFill>
                  <a:schemeClr val="accent2"/>
                </a:solidFill>
              </a:rPr>
              <a:t>Karl Marx</a:t>
            </a:r>
            <a:endParaRPr lang="it-IT" dirty="0">
              <a:solidFill>
                <a:schemeClr val="accent2"/>
              </a:solidFill>
            </a:endParaRPr>
          </a:p>
        </p:txBody>
      </p:sp>
      <p:sp>
        <p:nvSpPr>
          <p:cNvPr id="6" name="CasellaDiTesto 5">
            <a:extLst>
              <a:ext uri="{FF2B5EF4-FFF2-40B4-BE49-F238E27FC236}">
                <a16:creationId xmlns:a16="http://schemas.microsoft.com/office/drawing/2014/main" id="{ADD7A852-3A13-0FE4-281F-39FB692356DE}"/>
              </a:ext>
            </a:extLst>
          </p:cNvPr>
          <p:cNvSpPr txBox="1"/>
          <p:nvPr/>
        </p:nvSpPr>
        <p:spPr>
          <a:xfrm>
            <a:off x="628650" y="1452924"/>
            <a:ext cx="6286500" cy="4247317"/>
          </a:xfrm>
          <a:prstGeom prst="rect">
            <a:avLst/>
          </a:prstGeom>
          <a:noFill/>
        </p:spPr>
        <p:txBody>
          <a:bodyPr wrap="square">
            <a:spAutoFit/>
          </a:bodyPr>
          <a:lstStyle/>
          <a:p>
            <a:pPr algn="just"/>
            <a:r>
              <a:rPr lang="it-IT" b="0" i="0" dirty="0">
                <a:solidFill>
                  <a:srgbClr val="000000"/>
                </a:solidFill>
                <a:effectLst/>
              </a:rPr>
              <a:t>«La borghesia non può esistere senza rivoluzionare continuamente gli strumenti di produzione, i rapporti di produzione, dunque tutti i rapporti sociali. Prima condizione di esistenza di tutte le classi industriali precedenti era invece l'immutato mantenimento del vecchio sistema di produzione. Il continuo rivoluzionamento della produzione, l'ininterrotto scuotimento di tutte le situazioni sociali, l'incertezza e il movimento eterni contraddistinguono l'epoca dei borghesi fra tutte le epoche precedenti. Si dissolvono tutti i rapporti stabili e irrigiditi, con il loro seguito di idee e di concetti antichi e venerandi, e tutte le idee e i concetti nuovi invecchiano prima di potersi fissare. Si volatilizza tutto ciò che vi era di corporativo e di stabile, è profanata ogni cosa sacra, e gli uomini sono finalmente costretti a guardare con occhio disincantato la propria posizione e i propri reciproci rapporti».</a:t>
            </a:r>
          </a:p>
        </p:txBody>
      </p:sp>
      <p:sp>
        <p:nvSpPr>
          <p:cNvPr id="7" name="CasellaDiTesto 6">
            <a:extLst>
              <a:ext uri="{FF2B5EF4-FFF2-40B4-BE49-F238E27FC236}">
                <a16:creationId xmlns:a16="http://schemas.microsoft.com/office/drawing/2014/main" id="{46B3FC98-1092-8BE8-31BD-DFA629BD3D27}"/>
              </a:ext>
            </a:extLst>
          </p:cNvPr>
          <p:cNvSpPr txBox="1"/>
          <p:nvPr/>
        </p:nvSpPr>
        <p:spPr>
          <a:xfrm>
            <a:off x="6838950" y="775275"/>
            <a:ext cx="4695825" cy="369332"/>
          </a:xfrm>
          <a:prstGeom prst="rect">
            <a:avLst/>
          </a:prstGeom>
          <a:noFill/>
        </p:spPr>
        <p:txBody>
          <a:bodyPr wrap="square" rtlCol="0">
            <a:spAutoFit/>
          </a:bodyPr>
          <a:lstStyle/>
          <a:p>
            <a:r>
              <a:rPr lang="it-IT" dirty="0">
                <a:solidFill>
                  <a:schemeClr val="accent2"/>
                </a:solidFill>
              </a:rPr>
              <a:t>Il manifesto del partito comunista, 1848</a:t>
            </a:r>
          </a:p>
        </p:txBody>
      </p:sp>
    </p:spTree>
    <p:extLst>
      <p:ext uri="{BB962C8B-B14F-4D97-AF65-F5344CB8AC3E}">
        <p14:creationId xmlns:p14="http://schemas.microsoft.com/office/powerpoint/2010/main" val="42873888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Pin su My Work - ILLUSTRATIONS">
            <a:extLst>
              <a:ext uri="{FF2B5EF4-FFF2-40B4-BE49-F238E27FC236}">
                <a16:creationId xmlns:a16="http://schemas.microsoft.com/office/drawing/2014/main" id="{730DDACA-7713-F1B1-0224-F4BF51D244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65753"/>
            <a:ext cx="5657850" cy="484958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a:extLst>
              <a:ext uri="{FF2B5EF4-FFF2-40B4-BE49-F238E27FC236}">
                <a16:creationId xmlns:a16="http://schemas.microsoft.com/office/drawing/2014/main" id="{B9149E0C-8862-A263-6E98-6D5AC4C4F69A}"/>
              </a:ext>
            </a:extLst>
          </p:cNvPr>
          <p:cNvSpPr txBox="1"/>
          <p:nvPr/>
        </p:nvSpPr>
        <p:spPr>
          <a:xfrm>
            <a:off x="9029700" y="190500"/>
            <a:ext cx="2638425" cy="584775"/>
          </a:xfrm>
          <a:prstGeom prst="rect">
            <a:avLst/>
          </a:prstGeom>
          <a:noFill/>
        </p:spPr>
        <p:txBody>
          <a:bodyPr wrap="square" rtlCol="0">
            <a:spAutoFit/>
          </a:bodyPr>
          <a:lstStyle/>
          <a:p>
            <a:r>
              <a:rPr lang="it-IT" sz="3200" dirty="0">
                <a:solidFill>
                  <a:schemeClr val="accent2"/>
                </a:solidFill>
              </a:rPr>
              <a:t>Karl Marx</a:t>
            </a:r>
            <a:endParaRPr lang="it-IT" dirty="0">
              <a:solidFill>
                <a:schemeClr val="accent2"/>
              </a:solidFill>
            </a:endParaRPr>
          </a:p>
        </p:txBody>
      </p:sp>
      <p:sp>
        <p:nvSpPr>
          <p:cNvPr id="4" name="CasellaDiTesto 3">
            <a:extLst>
              <a:ext uri="{FF2B5EF4-FFF2-40B4-BE49-F238E27FC236}">
                <a16:creationId xmlns:a16="http://schemas.microsoft.com/office/drawing/2014/main" id="{E3D1CAA7-2A4D-F181-BCA4-437C5FB8891B}"/>
              </a:ext>
            </a:extLst>
          </p:cNvPr>
          <p:cNvSpPr txBox="1"/>
          <p:nvPr/>
        </p:nvSpPr>
        <p:spPr>
          <a:xfrm>
            <a:off x="5276849" y="1312188"/>
            <a:ext cx="6315075" cy="5078313"/>
          </a:xfrm>
          <a:prstGeom prst="rect">
            <a:avLst/>
          </a:prstGeom>
          <a:noFill/>
        </p:spPr>
        <p:txBody>
          <a:bodyPr wrap="square">
            <a:spAutoFit/>
          </a:bodyPr>
          <a:lstStyle/>
          <a:p>
            <a:pPr algn="just"/>
            <a:r>
              <a:rPr lang="it-IT" b="0" i="0" dirty="0">
                <a:solidFill>
                  <a:srgbClr val="000000"/>
                </a:solidFill>
                <a:effectLst/>
                <a:latin typeface="Calibri "/>
              </a:rPr>
              <a:t>«Con il rapido miglioramento di tutti gli strumenti di produzione, con le comunicazioni infinitamente agevolate, la borghesia trascina nella civiltà tutte le nazioni, anche le più barbare. I bassi prezzi delle sue merci sono l'artiglieria pesante con la quale spiana tutte le muraglie cinesi, con la quale costringe alla capitolazione la più tenace xenofobia dei barbari. Costringe tutte le nazioni ad adottare il sistema di produzione della borghesia, se non vogliono andare in rovina, le costringe ad introdurre in casa loro la cosiddetta civiltà, cioè a diventare borghesi. In una parola: essa si crea un mondo a propria immagine e somiglianza.</a:t>
            </a:r>
          </a:p>
          <a:p>
            <a:pPr algn="just"/>
            <a:r>
              <a:rPr lang="it-IT" b="0" i="0" dirty="0">
                <a:solidFill>
                  <a:srgbClr val="000000"/>
                </a:solidFill>
                <a:effectLst/>
                <a:latin typeface="Calibri "/>
              </a:rPr>
              <a:t>La borghesia ha assoggettato la campagna al dominio della città. Ha creato città enormi, ha accresciuto su grande scala la cifra della popolazione urbana in confronto di quella rurale, strappando in tal modo una parte notevole della popolazione all'idiotismo della vita rurale. Come ha reso la campagna dipendente dalla città, la borghesia ha reso i paesi barbari e semibarbari dipendenti da quelli inciviliti, i popoli di contadini da quelli di borghesi, l'Oriente dall'Occidente».</a:t>
            </a:r>
          </a:p>
        </p:txBody>
      </p:sp>
      <p:sp>
        <p:nvSpPr>
          <p:cNvPr id="5" name="CasellaDiTesto 4">
            <a:extLst>
              <a:ext uri="{FF2B5EF4-FFF2-40B4-BE49-F238E27FC236}">
                <a16:creationId xmlns:a16="http://schemas.microsoft.com/office/drawing/2014/main" id="{2287B828-CEEE-8B5B-98F6-30C3FBC98BD0}"/>
              </a:ext>
            </a:extLst>
          </p:cNvPr>
          <p:cNvSpPr txBox="1"/>
          <p:nvPr/>
        </p:nvSpPr>
        <p:spPr>
          <a:xfrm>
            <a:off x="6838950" y="775275"/>
            <a:ext cx="4695825" cy="369332"/>
          </a:xfrm>
          <a:prstGeom prst="rect">
            <a:avLst/>
          </a:prstGeom>
          <a:noFill/>
        </p:spPr>
        <p:txBody>
          <a:bodyPr wrap="square" rtlCol="0">
            <a:spAutoFit/>
          </a:bodyPr>
          <a:lstStyle/>
          <a:p>
            <a:r>
              <a:rPr lang="it-IT" dirty="0">
                <a:solidFill>
                  <a:schemeClr val="accent2"/>
                </a:solidFill>
              </a:rPr>
              <a:t>Il manifesto del partito comunista, 1848</a:t>
            </a:r>
          </a:p>
        </p:txBody>
      </p:sp>
    </p:spTree>
    <p:extLst>
      <p:ext uri="{BB962C8B-B14F-4D97-AF65-F5344CB8AC3E}">
        <p14:creationId xmlns:p14="http://schemas.microsoft.com/office/powerpoint/2010/main" val="30507982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B9149E0C-8862-A263-6E98-6D5AC4C4F69A}"/>
              </a:ext>
            </a:extLst>
          </p:cNvPr>
          <p:cNvSpPr txBox="1"/>
          <p:nvPr/>
        </p:nvSpPr>
        <p:spPr>
          <a:xfrm>
            <a:off x="809625" y="314325"/>
            <a:ext cx="2638425" cy="584775"/>
          </a:xfrm>
          <a:prstGeom prst="rect">
            <a:avLst/>
          </a:prstGeom>
          <a:noFill/>
        </p:spPr>
        <p:txBody>
          <a:bodyPr wrap="square" rtlCol="0">
            <a:spAutoFit/>
          </a:bodyPr>
          <a:lstStyle/>
          <a:p>
            <a:r>
              <a:rPr lang="it-IT" sz="3200" dirty="0">
                <a:solidFill>
                  <a:schemeClr val="accent2"/>
                </a:solidFill>
              </a:rPr>
              <a:t>Karl Marx</a:t>
            </a:r>
            <a:endParaRPr lang="it-IT" dirty="0">
              <a:solidFill>
                <a:schemeClr val="accent2"/>
              </a:solidFill>
            </a:endParaRPr>
          </a:p>
        </p:txBody>
      </p:sp>
      <p:sp>
        <p:nvSpPr>
          <p:cNvPr id="3" name="CasellaDiTesto 2">
            <a:extLst>
              <a:ext uri="{FF2B5EF4-FFF2-40B4-BE49-F238E27FC236}">
                <a16:creationId xmlns:a16="http://schemas.microsoft.com/office/drawing/2014/main" id="{40011DAB-1185-1241-209D-E8AA821A91E1}"/>
              </a:ext>
            </a:extLst>
          </p:cNvPr>
          <p:cNvSpPr txBox="1"/>
          <p:nvPr/>
        </p:nvSpPr>
        <p:spPr>
          <a:xfrm>
            <a:off x="857250" y="1552575"/>
            <a:ext cx="10477500" cy="4524315"/>
          </a:xfrm>
          <a:prstGeom prst="rect">
            <a:avLst/>
          </a:prstGeom>
          <a:noFill/>
        </p:spPr>
        <p:txBody>
          <a:bodyPr wrap="square" rtlCol="0">
            <a:spAutoFit/>
          </a:bodyPr>
          <a:lstStyle/>
          <a:p>
            <a:r>
              <a:rPr lang="it-IT" dirty="0"/>
              <a:t>L’aumento della capacità produttiva del capitalismo è strettamente connesso al progresso scientifico e tecnologico. Tuttavia, è l’uomo, in ultima istanza (pur tramite la tecnologia) a cambiare il corso della sua storia. Quest’ultima è innanzitutto una storia di conflitti di classe.</a:t>
            </a:r>
          </a:p>
          <a:p>
            <a:endParaRPr lang="it-IT" dirty="0"/>
          </a:p>
          <a:p>
            <a:r>
              <a:rPr lang="it-IT" dirty="0"/>
              <a:t>Nella prime fasi del capitalismo il cambiamento tecnico non riveste alcun ruolo (differenza tra sussunzione formale e sostanziale). La manifattura rappresenta solo una estensione quantitativa dell’industria artigiana delle corporazioni medioevali. L’incremento della produttività che si registra nella fase manifatturiera è legato a una innovazione organizzativa.</a:t>
            </a:r>
          </a:p>
          <a:p>
            <a:endParaRPr lang="it-IT" dirty="0"/>
          </a:p>
          <a:p>
            <a:r>
              <a:rPr lang="it-IT" dirty="0"/>
              <a:t>Progressivamente l’intelligenza produttiva, un tempo propria dell’artigiano o del contadino, si separa dal lavoratore e si concentra nel capitale fisso (le macchine, ci cui l’uomo viene ridotto a semplice appendice).</a:t>
            </a:r>
          </a:p>
          <a:p>
            <a:endParaRPr lang="it-IT" dirty="0"/>
          </a:p>
          <a:p>
            <a:r>
              <a:rPr lang="it-IT" dirty="0"/>
              <a:t>L’innovazione tecnologica va letta alla luce del conflitto di classe, come espediente utilizzato dai capitalisti per contrastare le resistenze operaie. La meccanizzazione, tuttavia, tende anche a creare disoccupazione e ad alimentare le contraddizioni interne al capitalismo, determinando una caduta tendenziale del saggio di profitto che è destinata, infine, a produrre un superamento del capitalismo stesso. </a:t>
            </a:r>
          </a:p>
        </p:txBody>
      </p:sp>
    </p:spTree>
    <p:extLst>
      <p:ext uri="{BB962C8B-B14F-4D97-AF65-F5344CB8AC3E}">
        <p14:creationId xmlns:p14="http://schemas.microsoft.com/office/powerpoint/2010/main" val="406354593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B9149E0C-8862-A263-6E98-6D5AC4C4F69A}"/>
              </a:ext>
            </a:extLst>
          </p:cNvPr>
          <p:cNvSpPr txBox="1"/>
          <p:nvPr/>
        </p:nvSpPr>
        <p:spPr>
          <a:xfrm>
            <a:off x="809625" y="314325"/>
            <a:ext cx="2638425" cy="584775"/>
          </a:xfrm>
          <a:prstGeom prst="rect">
            <a:avLst/>
          </a:prstGeom>
          <a:noFill/>
        </p:spPr>
        <p:txBody>
          <a:bodyPr wrap="square" rtlCol="0">
            <a:spAutoFit/>
          </a:bodyPr>
          <a:lstStyle/>
          <a:p>
            <a:r>
              <a:rPr lang="it-IT" sz="3200" dirty="0">
                <a:solidFill>
                  <a:schemeClr val="accent2"/>
                </a:solidFill>
              </a:rPr>
              <a:t>Karl Marx</a:t>
            </a:r>
            <a:endParaRPr lang="it-IT" dirty="0">
              <a:solidFill>
                <a:schemeClr val="accent2"/>
              </a:solidFill>
            </a:endParaRPr>
          </a:p>
        </p:txBody>
      </p:sp>
      <p:sp>
        <p:nvSpPr>
          <p:cNvPr id="3" name="CasellaDiTesto 2">
            <a:extLst>
              <a:ext uri="{FF2B5EF4-FFF2-40B4-BE49-F238E27FC236}">
                <a16:creationId xmlns:a16="http://schemas.microsoft.com/office/drawing/2014/main" id="{40011DAB-1185-1241-209D-E8AA821A91E1}"/>
              </a:ext>
            </a:extLst>
          </p:cNvPr>
          <p:cNvSpPr txBox="1"/>
          <p:nvPr/>
        </p:nvSpPr>
        <p:spPr>
          <a:xfrm>
            <a:off x="857250" y="1410355"/>
            <a:ext cx="10477500" cy="5447645"/>
          </a:xfrm>
          <a:prstGeom prst="rect">
            <a:avLst/>
          </a:prstGeom>
          <a:noFill/>
        </p:spPr>
        <p:txBody>
          <a:bodyPr wrap="square" rtlCol="0">
            <a:spAutoFit/>
          </a:bodyPr>
          <a:lstStyle/>
          <a:p>
            <a:pPr marL="342900" indent="-342900">
              <a:buFont typeface="Arial" panose="020B0604020202020204" pitchFamily="34" charset="0"/>
              <a:buChar char="•"/>
            </a:pPr>
            <a:r>
              <a:rPr lang="it-IT" sz="2400" dirty="0"/>
              <a:t>L’innovazione economica non coincide con il cambiamento tecnologico. Quest’ultimo, semmai, si inquadra all’interno di relazioni di potere che possono innescare dinamiche di conflitto.</a:t>
            </a:r>
          </a:p>
          <a:p>
            <a:pPr marL="342900" indent="-342900">
              <a:buFont typeface="Arial" panose="020B0604020202020204" pitchFamily="34" charset="0"/>
              <a:buChar char="•"/>
            </a:pPr>
            <a:endParaRPr lang="it-IT" sz="2400" dirty="0"/>
          </a:p>
          <a:p>
            <a:pPr marL="342900" indent="-342900">
              <a:buFont typeface="Arial" panose="020B0604020202020204" pitchFamily="34" charset="0"/>
              <a:buChar char="•"/>
            </a:pPr>
            <a:r>
              <a:rPr lang="it-IT" sz="2400" dirty="0"/>
              <a:t>Le innovazioni e le invenzioni non sono frutto dell’ingegnosità dei singoli, ma vanno lette come processi sociali complessi da inquadrare all’interno di uno specifico contesto storico-sociale.</a:t>
            </a:r>
          </a:p>
          <a:p>
            <a:pPr marL="342900" indent="-342900">
              <a:buFont typeface="Arial" panose="020B0604020202020204" pitchFamily="34" charset="0"/>
              <a:buChar char="•"/>
            </a:pPr>
            <a:endParaRPr lang="it-IT" sz="2400" dirty="0"/>
          </a:p>
          <a:p>
            <a:pPr marL="342900" indent="-342900">
              <a:buFont typeface="Arial" panose="020B0604020202020204" pitchFamily="34" charset="0"/>
              <a:buChar char="•"/>
            </a:pPr>
            <a:r>
              <a:rPr lang="it-IT" sz="2400" dirty="0"/>
              <a:t>Tra economia e tecnologia vi sono un processo di interazione reciproca e molteplici effetti di retroazione.</a:t>
            </a:r>
          </a:p>
          <a:p>
            <a:pPr marL="342900" indent="-342900">
              <a:buFont typeface="Arial" panose="020B0604020202020204" pitchFamily="34" charset="0"/>
              <a:buChar char="•"/>
            </a:pPr>
            <a:endParaRPr lang="it-IT" sz="2400" dirty="0"/>
          </a:p>
          <a:p>
            <a:pPr marL="342900" indent="-342900">
              <a:buFont typeface="Arial" panose="020B0604020202020204" pitchFamily="34" charset="0"/>
              <a:buChar char="•"/>
            </a:pPr>
            <a:r>
              <a:rPr lang="it-IT" sz="2400" dirty="0"/>
              <a:t>La divisione sociale e tecnica del lavoro provoca una radicale dequalificazione degli artigiani/operai e genera alienazione.</a:t>
            </a:r>
          </a:p>
          <a:p>
            <a:endParaRPr lang="it-IT" dirty="0"/>
          </a:p>
          <a:p>
            <a:r>
              <a:rPr lang="it-IT" dirty="0"/>
              <a:t> </a:t>
            </a:r>
          </a:p>
        </p:txBody>
      </p:sp>
    </p:spTree>
    <p:extLst>
      <p:ext uri="{BB962C8B-B14F-4D97-AF65-F5344CB8AC3E}">
        <p14:creationId xmlns:p14="http://schemas.microsoft.com/office/powerpoint/2010/main" val="94262334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A627ECAF-E219-0938-F858-C62345A7E25A}"/>
              </a:ext>
            </a:extLst>
          </p:cNvPr>
          <p:cNvSpPr txBox="1"/>
          <p:nvPr/>
        </p:nvSpPr>
        <p:spPr>
          <a:xfrm>
            <a:off x="895350" y="520184"/>
            <a:ext cx="6096000" cy="523220"/>
          </a:xfrm>
          <a:prstGeom prst="rect">
            <a:avLst/>
          </a:prstGeom>
          <a:noFill/>
        </p:spPr>
        <p:txBody>
          <a:bodyPr wrap="square">
            <a:spAutoFit/>
          </a:bodyPr>
          <a:lstStyle/>
          <a:p>
            <a:r>
              <a:rPr lang="it-IT" sz="2800" b="0" i="0" dirty="0">
                <a:solidFill>
                  <a:schemeClr val="accent2"/>
                </a:solidFill>
                <a:effectLst/>
                <a:latin typeface="Google Sans"/>
              </a:rPr>
              <a:t>Émile Durkheim</a:t>
            </a:r>
            <a:endParaRPr lang="it-IT" sz="2800" dirty="0">
              <a:solidFill>
                <a:schemeClr val="accent2"/>
              </a:solidFill>
            </a:endParaRPr>
          </a:p>
        </p:txBody>
      </p:sp>
      <p:pic>
        <p:nvPicPr>
          <p:cNvPr id="6146" name="Picture 2" descr="Podcast - Emile Durkheim - Anthropological Theory: A podcast created by  anthropology students | Listen Notes">
            <a:extLst>
              <a:ext uri="{FF2B5EF4-FFF2-40B4-BE49-F238E27FC236}">
                <a16:creationId xmlns:a16="http://schemas.microsoft.com/office/drawing/2014/main" id="{C5FE848F-8281-06E6-5400-F44F25D0D4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63038" y="520184"/>
            <a:ext cx="2143125" cy="2143125"/>
          </a:xfrm>
          <a:prstGeom prst="rect">
            <a:avLst/>
          </a:prstGeom>
          <a:noFill/>
          <a:extLst>
            <a:ext uri="{909E8E84-426E-40DD-AFC4-6F175D3DCCD1}">
              <a14:hiddenFill xmlns:a14="http://schemas.microsoft.com/office/drawing/2010/main">
                <a:solidFill>
                  <a:srgbClr val="FFFFFF"/>
                </a:solidFill>
              </a14:hiddenFill>
            </a:ext>
          </a:extLst>
        </p:spPr>
      </p:pic>
      <p:sp>
        <p:nvSpPr>
          <p:cNvPr id="4" name="CasellaDiTesto 3">
            <a:extLst>
              <a:ext uri="{FF2B5EF4-FFF2-40B4-BE49-F238E27FC236}">
                <a16:creationId xmlns:a16="http://schemas.microsoft.com/office/drawing/2014/main" id="{EB9A2D9A-98BE-395B-9779-A9414EE050CB}"/>
              </a:ext>
            </a:extLst>
          </p:cNvPr>
          <p:cNvSpPr txBox="1"/>
          <p:nvPr/>
        </p:nvSpPr>
        <p:spPr>
          <a:xfrm>
            <a:off x="895350" y="1813501"/>
            <a:ext cx="8224838" cy="4524315"/>
          </a:xfrm>
          <a:prstGeom prst="rect">
            <a:avLst/>
          </a:prstGeom>
          <a:noFill/>
        </p:spPr>
        <p:txBody>
          <a:bodyPr wrap="square" rtlCol="0">
            <a:spAutoFit/>
          </a:bodyPr>
          <a:lstStyle/>
          <a:p>
            <a:r>
              <a:rPr lang="it-IT" sz="2400" dirty="0"/>
              <a:t>In teoria, la divisione del lavoro ha una valenza positiva per la coesione sociale.</a:t>
            </a:r>
          </a:p>
          <a:p>
            <a:endParaRPr lang="it-IT" sz="2400" dirty="0"/>
          </a:p>
          <a:p>
            <a:r>
              <a:rPr lang="it-IT" sz="2400" dirty="0"/>
              <a:t>Per produrre effetti positivi, tuttavia, la divisione del lavoro deve associarsi a solidarietà e giustizia sociale. Deve, inoltre, associarsi a un’adeguata qualificazione, coordinamento e motivazione dei lavoratori.</a:t>
            </a:r>
          </a:p>
          <a:p>
            <a:endParaRPr lang="it-IT" sz="2400" dirty="0"/>
          </a:p>
          <a:p>
            <a:r>
              <a:rPr lang="it-IT" sz="2400" dirty="0"/>
              <a:t>In mancanza delle condizioni sopraelencate si può produrre una </a:t>
            </a:r>
            <a:r>
              <a:rPr lang="it-IT" sz="2400" b="1" dirty="0"/>
              <a:t>divisione coercitiva o anomica </a:t>
            </a:r>
            <a:r>
              <a:rPr lang="it-IT" sz="2400" dirty="0"/>
              <a:t>che indebolisce la coesione sociale, dequalifica il lavoro, demotiva i lavoratori e ne riduce la capacità innovativa.</a:t>
            </a:r>
            <a:r>
              <a:rPr lang="it-IT" dirty="0"/>
              <a:t>  </a:t>
            </a:r>
          </a:p>
        </p:txBody>
      </p:sp>
    </p:spTree>
    <p:extLst>
      <p:ext uri="{BB962C8B-B14F-4D97-AF65-F5344CB8AC3E}">
        <p14:creationId xmlns:p14="http://schemas.microsoft.com/office/powerpoint/2010/main" val="3122299949"/>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129F6C4A-A9A0-1E0A-31FF-29A9F6A873F6}"/>
              </a:ext>
            </a:extLst>
          </p:cNvPr>
          <p:cNvSpPr txBox="1"/>
          <p:nvPr/>
        </p:nvSpPr>
        <p:spPr>
          <a:xfrm>
            <a:off x="600501" y="1561884"/>
            <a:ext cx="11239500" cy="4832092"/>
          </a:xfrm>
          <a:prstGeom prst="rect">
            <a:avLst/>
          </a:prstGeom>
          <a:noFill/>
        </p:spPr>
        <p:txBody>
          <a:bodyPr wrap="square">
            <a:spAutoFit/>
          </a:bodyPr>
          <a:lstStyle/>
          <a:p>
            <a:r>
              <a:rPr lang="it-IT" sz="2800" dirty="0"/>
              <a:t>Simmel e </a:t>
            </a:r>
            <a:r>
              <a:rPr lang="it-IT" sz="2800" dirty="0" err="1"/>
              <a:t>Sombart</a:t>
            </a:r>
            <a:r>
              <a:rPr lang="it-IT" sz="2800" dirty="0"/>
              <a:t> mettono in luce un meccanismo di innovazione economica basato sul concetto di </a:t>
            </a:r>
            <a:r>
              <a:rPr lang="it-IT" sz="2800" b="1" dirty="0"/>
              <a:t>«marginalità sociale». </a:t>
            </a:r>
            <a:r>
              <a:rPr lang="it-IT" sz="2800" dirty="0"/>
              <a:t>Alla base stessa della nascita dell’economia monetaria e dello «spirito del capitalismo» vi sono individui e gruppi sociali slegati dalla cerchia sociale. </a:t>
            </a:r>
          </a:p>
          <a:p>
            <a:endParaRPr lang="it-IT" sz="2800" dirty="0"/>
          </a:p>
          <a:p>
            <a:r>
              <a:rPr lang="it-IT" sz="2800" dirty="0"/>
              <a:t>Gli stranieri e gli ebrei (per </a:t>
            </a:r>
            <a:r>
              <a:rPr lang="it-IT" sz="2800" dirty="0" err="1"/>
              <a:t>Sombart</a:t>
            </a:r>
            <a:r>
              <a:rPr lang="it-IT" sz="2800" dirty="0"/>
              <a:t> anche gli eretici) hanno giocato un ruolo fondamentale nel favorire i processi di innovazione, in quanto gruppi sociali esclusi dal pieno godimento dei diritti (ma, allo stesso tempo, esentati dall’osservazione degli obblighi) vigenti, che hanno trovato nell’accumulazione del denaro un strumento attraverso cui raggiungere posizioni sociali da essi non conseguibili attraverso i mezzi tradizionali.   </a:t>
            </a:r>
            <a:r>
              <a:rPr lang="it-IT" sz="1800" dirty="0"/>
              <a:t> </a:t>
            </a:r>
          </a:p>
        </p:txBody>
      </p:sp>
      <p:sp>
        <p:nvSpPr>
          <p:cNvPr id="4" name="CasellaDiTesto 3">
            <a:extLst>
              <a:ext uri="{FF2B5EF4-FFF2-40B4-BE49-F238E27FC236}">
                <a16:creationId xmlns:a16="http://schemas.microsoft.com/office/drawing/2014/main" id="{DBB5D4EC-266F-086A-B153-699098C25D8F}"/>
              </a:ext>
            </a:extLst>
          </p:cNvPr>
          <p:cNvSpPr txBox="1"/>
          <p:nvPr/>
        </p:nvSpPr>
        <p:spPr>
          <a:xfrm>
            <a:off x="600501" y="464024"/>
            <a:ext cx="9567081" cy="584775"/>
          </a:xfrm>
          <a:prstGeom prst="rect">
            <a:avLst/>
          </a:prstGeom>
          <a:noFill/>
        </p:spPr>
        <p:txBody>
          <a:bodyPr wrap="square" rtlCol="0">
            <a:spAutoFit/>
          </a:bodyPr>
          <a:lstStyle/>
          <a:p>
            <a:r>
              <a:rPr lang="it-IT" sz="3200" dirty="0">
                <a:solidFill>
                  <a:schemeClr val="accent2"/>
                </a:solidFill>
              </a:rPr>
              <a:t>George Simmel e Werner </a:t>
            </a:r>
            <a:r>
              <a:rPr lang="it-IT" sz="3200" dirty="0" err="1">
                <a:solidFill>
                  <a:schemeClr val="accent2"/>
                </a:solidFill>
              </a:rPr>
              <a:t>Sombart</a:t>
            </a:r>
            <a:endParaRPr lang="it-IT" sz="3200" dirty="0">
              <a:solidFill>
                <a:schemeClr val="accent2"/>
              </a:solidFill>
            </a:endParaRPr>
          </a:p>
        </p:txBody>
      </p:sp>
    </p:spTree>
    <p:extLst>
      <p:ext uri="{BB962C8B-B14F-4D97-AF65-F5344CB8AC3E}">
        <p14:creationId xmlns:p14="http://schemas.microsoft.com/office/powerpoint/2010/main" val="1191397178"/>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i.pinimg.com/originals/b4/fa/c2/b4fac2592e5a39407ae0bc898d640184.gif">
            <a:extLst>
              <a:ext uri="{FF2B5EF4-FFF2-40B4-BE49-F238E27FC236}">
                <a16:creationId xmlns:a16="http://schemas.microsoft.com/office/drawing/2014/main" id="{7CBDA709-4322-A598-20C5-CA0F18F4D3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39094" y="546099"/>
            <a:ext cx="3105362" cy="5568951"/>
          </a:xfrm>
          <a:prstGeom prst="rect">
            <a:avLst/>
          </a:prstGeom>
          <a:noFill/>
          <a:extLst>
            <a:ext uri="{909E8E84-426E-40DD-AFC4-6F175D3DCCD1}">
              <a14:hiddenFill xmlns:a14="http://schemas.microsoft.com/office/drawing/2010/main">
                <a:solidFill>
                  <a:srgbClr val="FFFFFF"/>
                </a:solidFill>
              </a14:hiddenFill>
            </a:ext>
          </a:extLst>
        </p:spPr>
      </p:pic>
      <p:sp>
        <p:nvSpPr>
          <p:cNvPr id="3" name="CasellaDiTesto 2"/>
          <p:cNvSpPr txBox="1"/>
          <p:nvPr/>
        </p:nvSpPr>
        <p:spPr>
          <a:xfrm>
            <a:off x="365200" y="404932"/>
            <a:ext cx="8845475" cy="7017306"/>
          </a:xfrm>
          <a:prstGeom prst="rect">
            <a:avLst/>
          </a:prstGeom>
          <a:noFill/>
        </p:spPr>
        <p:txBody>
          <a:bodyPr wrap="square" rtlCol="0">
            <a:spAutoFit/>
          </a:bodyPr>
          <a:lstStyle/>
          <a:p>
            <a:r>
              <a:rPr lang="it-IT" sz="3200" dirty="0">
                <a:solidFill>
                  <a:schemeClr val="accent2"/>
                </a:solidFill>
              </a:rPr>
              <a:t>Max Weber</a:t>
            </a:r>
            <a:r>
              <a:rPr lang="it-IT" sz="3200" dirty="0">
                <a:solidFill>
                  <a:schemeClr val="tx2"/>
                </a:solidFill>
              </a:rPr>
              <a:t> </a:t>
            </a:r>
          </a:p>
          <a:p>
            <a:endParaRPr lang="it-IT" sz="2000" dirty="0"/>
          </a:p>
          <a:p>
            <a:r>
              <a:rPr lang="it-IT" sz="2400" b="1" dirty="0" err="1"/>
              <a:t>Demagizzazione</a:t>
            </a:r>
            <a:r>
              <a:rPr lang="it-IT" sz="2400" dirty="0"/>
              <a:t>  e </a:t>
            </a:r>
            <a:r>
              <a:rPr lang="it-IT" sz="2400" b="1" dirty="0"/>
              <a:t>separazione tra mondo naturale e soprannaturale </a:t>
            </a:r>
            <a:r>
              <a:rPr lang="it-IT" sz="2400" dirty="0"/>
              <a:t>(nascita dei presupposti per una spiegazione razionale del mondo e diffusione delle religioni monoteiste quali «grandi profezie» in grado di razionalizzare le condotte di vita orientandole verso fini superiori).</a:t>
            </a:r>
          </a:p>
          <a:p>
            <a:pPr marL="285750" indent="-285750">
              <a:buFont typeface="Arial" panose="020B0604020202020204" pitchFamily="34" charset="0"/>
              <a:buChar char="•"/>
            </a:pPr>
            <a:endParaRPr lang="it-IT" sz="2400" dirty="0"/>
          </a:p>
          <a:p>
            <a:r>
              <a:rPr lang="it-IT" sz="2400" dirty="0"/>
              <a:t>Universalismo e </a:t>
            </a:r>
            <a:r>
              <a:rPr lang="it-IT" sz="2400" b="1" dirty="0"/>
              <a:t>superamento del dualismo etico </a:t>
            </a:r>
            <a:r>
              <a:rPr lang="it-IT" sz="2400" dirty="0"/>
              <a:t>(affermazione di una ricerca del profitto eticamente vincolata ed estensione dell’ambito delle relazioni sociali all’interno delle quali tale orientamento può esercitarsi).</a:t>
            </a:r>
          </a:p>
          <a:p>
            <a:endParaRPr lang="it-IT" sz="2400" dirty="0"/>
          </a:p>
          <a:p>
            <a:r>
              <a:rPr lang="it-IT" sz="2400" dirty="0"/>
              <a:t>L’importanza </a:t>
            </a:r>
            <a:r>
              <a:rPr lang="it-IT" sz="2400" b="1" dirty="0"/>
              <a:t>dell’etica economica del protestantesimo</a:t>
            </a:r>
            <a:r>
              <a:rPr lang="it-IT" sz="2400" dirty="0"/>
              <a:t>, specialmente della componente calvinista, nello sviluppo del capitalismo (il concetto di ascesi intramondana)</a:t>
            </a:r>
          </a:p>
          <a:p>
            <a:endParaRPr lang="it-IT" sz="2400" dirty="0"/>
          </a:p>
          <a:p>
            <a:endParaRPr lang="it-IT" sz="2400" dirty="0"/>
          </a:p>
          <a:p>
            <a:pPr marL="285750" indent="-285750">
              <a:buFont typeface="Arial" panose="020B0604020202020204" pitchFamily="34" charset="0"/>
              <a:buChar char="•"/>
            </a:pPr>
            <a:endParaRPr lang="it-IT" sz="2000" dirty="0"/>
          </a:p>
          <a:p>
            <a:endParaRPr lang="it-IT" dirty="0"/>
          </a:p>
        </p:txBody>
      </p:sp>
    </p:spTree>
    <p:extLst>
      <p:ext uri="{BB962C8B-B14F-4D97-AF65-F5344CB8AC3E}">
        <p14:creationId xmlns:p14="http://schemas.microsoft.com/office/powerpoint/2010/main" val="20197382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E30FCF6B-1ABB-3830-6DFD-C723A29C3C05}"/>
              </a:ext>
            </a:extLst>
          </p:cNvPr>
          <p:cNvSpPr txBox="1"/>
          <p:nvPr/>
        </p:nvSpPr>
        <p:spPr>
          <a:xfrm>
            <a:off x="828675" y="466725"/>
            <a:ext cx="5495925" cy="523220"/>
          </a:xfrm>
          <a:prstGeom prst="rect">
            <a:avLst/>
          </a:prstGeom>
          <a:noFill/>
        </p:spPr>
        <p:txBody>
          <a:bodyPr wrap="square" rtlCol="0">
            <a:spAutoFit/>
          </a:bodyPr>
          <a:lstStyle/>
          <a:p>
            <a:r>
              <a:rPr lang="it-IT" sz="2800" dirty="0">
                <a:solidFill>
                  <a:schemeClr val="accent2"/>
                </a:solidFill>
              </a:rPr>
              <a:t>Joseph Schumpeter (1883-1950)</a:t>
            </a:r>
          </a:p>
        </p:txBody>
      </p:sp>
      <p:pic>
        <p:nvPicPr>
          <p:cNvPr id="1030" name="Picture 6" descr="Biography - Joseph Schumpeter">
            <a:extLst>
              <a:ext uri="{FF2B5EF4-FFF2-40B4-BE49-F238E27FC236}">
                <a16:creationId xmlns:a16="http://schemas.microsoft.com/office/drawing/2014/main" id="{2C5C6AE9-A28A-49BB-BE22-EA2498CA8F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81759" y="1133475"/>
            <a:ext cx="3686340" cy="4921454"/>
          </a:xfrm>
          <a:prstGeom prst="rect">
            <a:avLst/>
          </a:prstGeom>
          <a:noFill/>
          <a:extLst>
            <a:ext uri="{909E8E84-426E-40DD-AFC4-6F175D3DCCD1}">
              <a14:hiddenFill xmlns:a14="http://schemas.microsoft.com/office/drawing/2010/main">
                <a:solidFill>
                  <a:srgbClr val="FFFFFF"/>
                </a:solidFill>
              </a14:hiddenFill>
            </a:ext>
          </a:extLst>
        </p:spPr>
      </p:pic>
      <p:sp>
        <p:nvSpPr>
          <p:cNvPr id="3" name="CasellaDiTesto 2">
            <a:extLst>
              <a:ext uri="{FF2B5EF4-FFF2-40B4-BE49-F238E27FC236}">
                <a16:creationId xmlns:a16="http://schemas.microsoft.com/office/drawing/2014/main" id="{E469075B-8901-DFA3-694F-4470E2DFEBBE}"/>
              </a:ext>
            </a:extLst>
          </p:cNvPr>
          <p:cNvSpPr txBox="1"/>
          <p:nvPr/>
        </p:nvSpPr>
        <p:spPr>
          <a:xfrm>
            <a:off x="828675" y="1552575"/>
            <a:ext cx="6334125" cy="4401205"/>
          </a:xfrm>
          <a:prstGeom prst="rect">
            <a:avLst/>
          </a:prstGeom>
          <a:noFill/>
        </p:spPr>
        <p:txBody>
          <a:bodyPr wrap="square" rtlCol="0">
            <a:spAutoFit/>
          </a:bodyPr>
          <a:lstStyle/>
          <a:p>
            <a:r>
              <a:rPr lang="it-IT" sz="2000" dirty="0"/>
              <a:t>I cambiamenti negli stati di equilibrio non sono dovuti a fattori esogeni all’economia (come sostengono i neoclassici).</a:t>
            </a:r>
          </a:p>
          <a:p>
            <a:endParaRPr lang="it-IT" sz="2000" dirty="0"/>
          </a:p>
          <a:p>
            <a:r>
              <a:rPr lang="it-IT" sz="2000" dirty="0"/>
              <a:t>Bisogna distinguere la </a:t>
            </a:r>
            <a:r>
              <a:rPr lang="it-IT" sz="2000" b="1" dirty="0"/>
              <a:t>statica</a:t>
            </a:r>
            <a:r>
              <a:rPr lang="it-IT" sz="2000" dirty="0"/>
              <a:t>, cioè i problemi relativi all’equilibrio del mercato, di cui si occupa l’economia teorica, dalla </a:t>
            </a:r>
            <a:r>
              <a:rPr lang="it-IT" sz="2000" b="1" dirty="0"/>
              <a:t>dinamica</a:t>
            </a:r>
            <a:r>
              <a:rPr lang="it-IT" sz="2000" dirty="0"/>
              <a:t>, cioè le questioni legate allo sviluppo (che è cosa diversa dalla semplice crescita) di cui deve occuparsi la teoria economica. </a:t>
            </a:r>
          </a:p>
          <a:p>
            <a:endParaRPr lang="it-IT" sz="2000" dirty="0"/>
          </a:p>
          <a:p>
            <a:r>
              <a:rPr lang="it-IT" sz="2000" dirty="0"/>
              <a:t>Per comprendere i mutamenti radicali che stanno alla base dei processi di sviluppo e degli andamenti ciclici dell’economia capitalistica bisogna tenere conto delle </a:t>
            </a:r>
            <a:r>
              <a:rPr lang="it-IT" sz="2000" b="1" dirty="0"/>
              <a:t>innovazioni </a:t>
            </a:r>
            <a:r>
              <a:rPr lang="it-IT" sz="2000" dirty="0"/>
              <a:t>nei modi di «combinare materiali e forze».</a:t>
            </a:r>
          </a:p>
        </p:txBody>
      </p:sp>
    </p:spTree>
    <p:extLst>
      <p:ext uri="{BB962C8B-B14F-4D97-AF65-F5344CB8AC3E}">
        <p14:creationId xmlns:p14="http://schemas.microsoft.com/office/powerpoint/2010/main" val="4180922635"/>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E30FCF6B-1ABB-3830-6DFD-C723A29C3C05}"/>
              </a:ext>
            </a:extLst>
          </p:cNvPr>
          <p:cNvSpPr txBox="1"/>
          <p:nvPr/>
        </p:nvSpPr>
        <p:spPr>
          <a:xfrm>
            <a:off x="828675" y="466725"/>
            <a:ext cx="5495925" cy="523220"/>
          </a:xfrm>
          <a:prstGeom prst="rect">
            <a:avLst/>
          </a:prstGeom>
          <a:noFill/>
        </p:spPr>
        <p:txBody>
          <a:bodyPr wrap="square" rtlCol="0">
            <a:spAutoFit/>
          </a:bodyPr>
          <a:lstStyle/>
          <a:p>
            <a:r>
              <a:rPr lang="it-IT" sz="2800" dirty="0">
                <a:solidFill>
                  <a:schemeClr val="accent2"/>
                </a:solidFill>
              </a:rPr>
              <a:t>Joseph Schumpeter (1883-1950)</a:t>
            </a:r>
          </a:p>
        </p:txBody>
      </p:sp>
      <p:pic>
        <p:nvPicPr>
          <p:cNvPr id="1030" name="Picture 6" descr="Biography - Joseph Schumpeter">
            <a:extLst>
              <a:ext uri="{FF2B5EF4-FFF2-40B4-BE49-F238E27FC236}">
                <a16:creationId xmlns:a16="http://schemas.microsoft.com/office/drawing/2014/main" id="{2C5C6AE9-A28A-49BB-BE22-EA2498CA8F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1859" y="1285875"/>
            <a:ext cx="3686340" cy="4921454"/>
          </a:xfrm>
          <a:prstGeom prst="rect">
            <a:avLst/>
          </a:prstGeom>
          <a:noFill/>
          <a:extLst>
            <a:ext uri="{909E8E84-426E-40DD-AFC4-6F175D3DCCD1}">
              <a14:hiddenFill xmlns:a14="http://schemas.microsoft.com/office/drawing/2010/main">
                <a:solidFill>
                  <a:srgbClr val="FFFFFF"/>
                </a:solidFill>
              </a14:hiddenFill>
            </a:ext>
          </a:extLst>
        </p:spPr>
      </p:pic>
      <p:sp>
        <p:nvSpPr>
          <p:cNvPr id="5" name="CasellaDiTesto 4">
            <a:extLst>
              <a:ext uri="{FF2B5EF4-FFF2-40B4-BE49-F238E27FC236}">
                <a16:creationId xmlns:a16="http://schemas.microsoft.com/office/drawing/2014/main" id="{3AD97002-2084-C045-99B7-1A635620D923}"/>
              </a:ext>
            </a:extLst>
          </p:cNvPr>
          <p:cNvSpPr txBox="1"/>
          <p:nvPr/>
        </p:nvSpPr>
        <p:spPr>
          <a:xfrm>
            <a:off x="6324600" y="1068946"/>
            <a:ext cx="4876800" cy="5355312"/>
          </a:xfrm>
          <a:prstGeom prst="rect">
            <a:avLst/>
          </a:prstGeom>
          <a:noFill/>
        </p:spPr>
        <p:txBody>
          <a:bodyPr wrap="square" rtlCol="0">
            <a:spAutoFit/>
          </a:bodyPr>
          <a:lstStyle/>
          <a:p>
            <a:r>
              <a:rPr lang="it-IT" sz="2400" dirty="0"/>
              <a:t>Le innovazioni possono comportare:</a:t>
            </a:r>
          </a:p>
          <a:p>
            <a:endParaRPr lang="it-IT" sz="2000" dirty="0"/>
          </a:p>
          <a:p>
            <a:pPr marL="342900" indent="-342900">
              <a:buFont typeface="+mj-lt"/>
              <a:buAutoNum type="arabicPeriod"/>
            </a:pPr>
            <a:r>
              <a:rPr lang="it-IT" sz="2000" dirty="0"/>
              <a:t>La produzione di un nuovo bene</a:t>
            </a:r>
          </a:p>
          <a:p>
            <a:pPr marL="342900" indent="-342900">
              <a:buFont typeface="+mj-lt"/>
              <a:buAutoNum type="arabicPeriod"/>
            </a:pPr>
            <a:endParaRPr lang="it-IT" sz="2000" dirty="0"/>
          </a:p>
          <a:p>
            <a:pPr marL="342900" indent="-342900">
              <a:buFont typeface="+mj-lt"/>
              <a:buAutoNum type="arabicPeriod"/>
            </a:pPr>
            <a:r>
              <a:rPr lang="it-IT" sz="2000" dirty="0"/>
              <a:t>L’apertura di nuovi mercati</a:t>
            </a:r>
          </a:p>
          <a:p>
            <a:pPr marL="342900" indent="-342900">
              <a:buFont typeface="+mj-lt"/>
              <a:buAutoNum type="arabicPeriod"/>
            </a:pPr>
            <a:endParaRPr lang="it-IT" sz="2000" dirty="0"/>
          </a:p>
          <a:p>
            <a:pPr marL="342900" indent="-342900">
              <a:buFont typeface="+mj-lt"/>
              <a:buAutoNum type="arabicPeriod"/>
            </a:pPr>
            <a:r>
              <a:rPr lang="it-IT" sz="2000" dirty="0"/>
              <a:t>La comparsa di un nuovo metodo di produzione o di commercializzazione</a:t>
            </a:r>
          </a:p>
          <a:p>
            <a:pPr marL="342900" indent="-342900">
              <a:buFont typeface="+mj-lt"/>
              <a:buAutoNum type="arabicPeriod"/>
            </a:pPr>
            <a:endParaRPr lang="it-IT" sz="2000" dirty="0"/>
          </a:p>
          <a:p>
            <a:pPr marL="342900" indent="-342900">
              <a:buFont typeface="+mj-lt"/>
              <a:buAutoNum type="arabicPeriod"/>
            </a:pPr>
            <a:r>
              <a:rPr lang="it-IT" sz="2000" dirty="0"/>
              <a:t>L’acquisizione di nuove fonti di approvvigionamento di materie prime e di semilavorati</a:t>
            </a:r>
          </a:p>
          <a:p>
            <a:pPr marL="342900" indent="-342900">
              <a:buFont typeface="+mj-lt"/>
              <a:buAutoNum type="arabicPeriod"/>
            </a:pPr>
            <a:endParaRPr lang="it-IT" sz="2000" dirty="0"/>
          </a:p>
          <a:p>
            <a:pPr marL="342900" indent="-342900">
              <a:buFont typeface="+mj-lt"/>
              <a:buAutoNum type="arabicPeriod"/>
            </a:pPr>
            <a:r>
              <a:rPr lang="it-IT" sz="2000" dirty="0"/>
              <a:t>La riorganizzazione di un’industria, come la creazione o distruzione di un monopolio</a:t>
            </a:r>
          </a:p>
          <a:p>
            <a:endParaRPr lang="it-IT" dirty="0"/>
          </a:p>
        </p:txBody>
      </p:sp>
    </p:spTree>
    <p:extLst>
      <p:ext uri="{BB962C8B-B14F-4D97-AF65-F5344CB8AC3E}">
        <p14:creationId xmlns:p14="http://schemas.microsoft.com/office/powerpoint/2010/main" val="343906274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E30FCF6B-1ABB-3830-6DFD-C723A29C3C05}"/>
              </a:ext>
            </a:extLst>
          </p:cNvPr>
          <p:cNvSpPr txBox="1"/>
          <p:nvPr/>
        </p:nvSpPr>
        <p:spPr>
          <a:xfrm>
            <a:off x="828675" y="466725"/>
            <a:ext cx="5495925" cy="523220"/>
          </a:xfrm>
          <a:prstGeom prst="rect">
            <a:avLst/>
          </a:prstGeom>
          <a:noFill/>
        </p:spPr>
        <p:txBody>
          <a:bodyPr wrap="square" rtlCol="0">
            <a:spAutoFit/>
          </a:bodyPr>
          <a:lstStyle/>
          <a:p>
            <a:r>
              <a:rPr lang="it-IT" sz="2800" dirty="0">
                <a:solidFill>
                  <a:schemeClr val="accent2"/>
                </a:solidFill>
              </a:rPr>
              <a:t>Joseph Schumpeter (1883-1950)</a:t>
            </a:r>
          </a:p>
        </p:txBody>
      </p:sp>
      <p:pic>
        <p:nvPicPr>
          <p:cNvPr id="1030" name="Picture 6" descr="Biography - Joseph Schumpeter">
            <a:extLst>
              <a:ext uri="{FF2B5EF4-FFF2-40B4-BE49-F238E27FC236}">
                <a16:creationId xmlns:a16="http://schemas.microsoft.com/office/drawing/2014/main" id="{2C5C6AE9-A28A-49BB-BE22-EA2498CA8F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58399" y="257175"/>
            <a:ext cx="1752599" cy="2339810"/>
          </a:xfrm>
          <a:prstGeom prst="rect">
            <a:avLst/>
          </a:prstGeom>
          <a:noFill/>
          <a:extLst>
            <a:ext uri="{909E8E84-426E-40DD-AFC4-6F175D3DCCD1}">
              <a14:hiddenFill xmlns:a14="http://schemas.microsoft.com/office/drawing/2010/main">
                <a:solidFill>
                  <a:srgbClr val="FFFFFF"/>
                </a:solidFill>
              </a14:hiddenFill>
            </a:ext>
          </a:extLst>
        </p:spPr>
      </p:pic>
      <p:sp>
        <p:nvSpPr>
          <p:cNvPr id="3" name="CasellaDiTesto 2">
            <a:extLst>
              <a:ext uri="{FF2B5EF4-FFF2-40B4-BE49-F238E27FC236}">
                <a16:creationId xmlns:a16="http://schemas.microsoft.com/office/drawing/2014/main" id="{18248B9A-9992-574E-81AD-79420FE56E07}"/>
              </a:ext>
            </a:extLst>
          </p:cNvPr>
          <p:cNvSpPr txBox="1"/>
          <p:nvPr/>
        </p:nvSpPr>
        <p:spPr>
          <a:xfrm>
            <a:off x="733424" y="1882610"/>
            <a:ext cx="9324975" cy="4093428"/>
          </a:xfrm>
          <a:prstGeom prst="rect">
            <a:avLst/>
          </a:prstGeom>
          <a:noFill/>
        </p:spPr>
        <p:txBody>
          <a:bodyPr wrap="square" rtlCol="0">
            <a:spAutoFit/>
          </a:bodyPr>
          <a:lstStyle/>
          <a:p>
            <a:r>
              <a:rPr lang="it-IT" sz="2000" dirty="0"/>
              <a:t>Le innovazioni sono realizzate dagli imprenditori, cioè degli individui in grado di dare risposte creative alle situazioni che si trovano a fronteggiare e di «fare cose in maniera diversa». </a:t>
            </a:r>
          </a:p>
          <a:p>
            <a:endParaRPr lang="it-IT" sz="2000" dirty="0"/>
          </a:p>
          <a:p>
            <a:r>
              <a:rPr lang="it-IT" sz="2000" dirty="0"/>
              <a:t>Attraverso l’azione degli imprenditori la struttura economica viene costantemente rivoluzionata dall’interno, in un processo che comporta la distruzione continua del vecchio e la creazione del nuovo (</a:t>
            </a:r>
            <a:r>
              <a:rPr lang="it-IT" sz="2000" b="1" dirty="0"/>
              <a:t>distruzione creatrice</a:t>
            </a:r>
            <a:r>
              <a:rPr lang="it-IT" sz="2000" dirty="0"/>
              <a:t>). </a:t>
            </a:r>
          </a:p>
          <a:p>
            <a:endParaRPr lang="it-IT" sz="2000" dirty="0"/>
          </a:p>
          <a:p>
            <a:r>
              <a:rPr lang="it-IT" sz="2000" dirty="0"/>
              <a:t>Le innovazioni consentono agli imprenditori di ergersi sulla concorrenza e di realizzare così dei profitti. Il profitto rappresenta in un certo senso un guadagno dell’imprenditore legato al successo della sua innovazione. La sua natura è però temporanea, giacché dura sino a che l’innovazione non riesce ad essere imitata dalla concorrenza. Inizia così una fase discendente del ciclo economico.  </a:t>
            </a:r>
          </a:p>
        </p:txBody>
      </p:sp>
    </p:spTree>
    <p:extLst>
      <p:ext uri="{BB962C8B-B14F-4D97-AF65-F5344CB8AC3E}">
        <p14:creationId xmlns:p14="http://schemas.microsoft.com/office/powerpoint/2010/main" val="86828016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0628D6C7-A8DC-1970-0570-6D63A1635066}"/>
              </a:ext>
            </a:extLst>
          </p:cNvPr>
          <p:cNvSpPr txBox="1"/>
          <p:nvPr/>
        </p:nvSpPr>
        <p:spPr>
          <a:xfrm>
            <a:off x="1114424" y="453538"/>
            <a:ext cx="4581525" cy="523220"/>
          </a:xfrm>
          <a:prstGeom prst="rect">
            <a:avLst/>
          </a:prstGeom>
          <a:noFill/>
        </p:spPr>
        <p:txBody>
          <a:bodyPr wrap="square" rtlCol="0">
            <a:spAutoFit/>
          </a:bodyPr>
          <a:lstStyle/>
          <a:p>
            <a:r>
              <a:rPr lang="it-IT" sz="2800" dirty="0">
                <a:solidFill>
                  <a:schemeClr val="accent2"/>
                </a:solidFill>
              </a:rPr>
              <a:t>Alcune note di metodo</a:t>
            </a:r>
          </a:p>
        </p:txBody>
      </p:sp>
      <p:sp>
        <p:nvSpPr>
          <p:cNvPr id="3" name="CasellaDiTesto 2">
            <a:extLst>
              <a:ext uri="{FF2B5EF4-FFF2-40B4-BE49-F238E27FC236}">
                <a16:creationId xmlns:a16="http://schemas.microsoft.com/office/drawing/2014/main" id="{3028D4B3-E947-C52B-FD5D-F46BD64B743B}"/>
              </a:ext>
            </a:extLst>
          </p:cNvPr>
          <p:cNvSpPr txBox="1"/>
          <p:nvPr/>
        </p:nvSpPr>
        <p:spPr>
          <a:xfrm>
            <a:off x="1114424" y="1414820"/>
            <a:ext cx="10096500" cy="738664"/>
          </a:xfrm>
          <a:prstGeom prst="rect">
            <a:avLst/>
          </a:prstGeom>
          <a:noFill/>
        </p:spPr>
        <p:txBody>
          <a:bodyPr wrap="square" rtlCol="0">
            <a:spAutoFit/>
          </a:bodyPr>
          <a:lstStyle/>
          <a:p>
            <a:pPr marL="342900" indent="-342900">
              <a:buFont typeface="Arial" panose="020B0604020202020204" pitchFamily="34" charset="0"/>
              <a:buChar char="•"/>
            </a:pPr>
            <a:r>
              <a:rPr lang="it-IT" sz="2400" b="1" dirty="0"/>
              <a:t>Olismo</a:t>
            </a:r>
            <a:r>
              <a:rPr lang="it-IT" sz="2400" dirty="0"/>
              <a:t> e </a:t>
            </a:r>
            <a:r>
              <a:rPr lang="it-IT" sz="2400" b="1" dirty="0"/>
              <a:t>individualismo</a:t>
            </a:r>
            <a:r>
              <a:rPr lang="it-IT" sz="2400" dirty="0"/>
              <a:t> metodologico</a:t>
            </a:r>
          </a:p>
          <a:p>
            <a:endParaRPr lang="it-IT" dirty="0"/>
          </a:p>
        </p:txBody>
      </p:sp>
      <p:sp>
        <p:nvSpPr>
          <p:cNvPr id="5" name="CasellaDiTesto 4">
            <a:extLst>
              <a:ext uri="{FF2B5EF4-FFF2-40B4-BE49-F238E27FC236}">
                <a16:creationId xmlns:a16="http://schemas.microsoft.com/office/drawing/2014/main" id="{2DFE4C5F-4603-CC5E-BBA7-300526BDA4F4}"/>
              </a:ext>
            </a:extLst>
          </p:cNvPr>
          <p:cNvSpPr txBox="1"/>
          <p:nvPr/>
        </p:nvSpPr>
        <p:spPr>
          <a:xfrm>
            <a:off x="1114424" y="2153484"/>
            <a:ext cx="9382125" cy="3970318"/>
          </a:xfrm>
          <a:prstGeom prst="rect">
            <a:avLst/>
          </a:prstGeom>
          <a:noFill/>
        </p:spPr>
        <p:txBody>
          <a:bodyPr wrap="square">
            <a:spAutoFit/>
          </a:bodyPr>
          <a:lstStyle/>
          <a:p>
            <a:pPr marL="0" indent="0">
              <a:buNone/>
            </a:pPr>
            <a:endParaRPr lang="it-IT" sz="1800" dirty="0"/>
          </a:p>
          <a:p>
            <a:pPr marL="0" indent="0">
              <a:buNone/>
            </a:pPr>
            <a:r>
              <a:rPr lang="it-IT" sz="1800" dirty="0"/>
              <a:t>Nelle concezioni olistiche la società viene concepita come una totalità che possiede caratteristiche proprie, spesso assimilate a quelle degli organismi (analogie con la biologia, funzionalismo). Viceversa, nelle concezioni cosiddette «individualistiche», l’attenzione è rivolta prevalentemente alle singole parti costitutive della società, concepita semplicemente come la somma degli individui che la compongono. </a:t>
            </a:r>
          </a:p>
          <a:p>
            <a:endParaRPr lang="it-IT" sz="1800" dirty="0"/>
          </a:p>
          <a:p>
            <a:pPr marL="0" indent="0">
              <a:buNone/>
            </a:pPr>
            <a:r>
              <a:rPr lang="it-IT" sz="1800" dirty="0"/>
              <a:t>Olismo e individualismo rappresentano due possibilità di risposta alla domanda relativa alla natura dei fenomeni sociali. Da un lato, si stabilisce un primato della struttura sociale sull’attore, dall’altro, il primato dell’azione sociale sulla struttura e sulle istituzioni.</a:t>
            </a:r>
          </a:p>
          <a:p>
            <a:endParaRPr lang="it-IT" sz="1800" dirty="0"/>
          </a:p>
          <a:p>
            <a:pPr marL="0" indent="0">
              <a:buNone/>
            </a:pPr>
            <a:r>
              <a:rPr lang="it-IT" sz="1800" dirty="0"/>
              <a:t>Da queste contrapposte visioni, derivano alcune classiche dicotomie concettuali: controllo sociale o libertà?; sistema sociale o attore sociale?; struttura sociale o soggetto individuale?; consenso o conflitto?; stabilità o mutamento?; statica o dinamica sociale?; comunità o società? </a:t>
            </a:r>
          </a:p>
        </p:txBody>
      </p:sp>
    </p:spTree>
    <p:extLst>
      <p:ext uri="{BB962C8B-B14F-4D97-AF65-F5344CB8AC3E}">
        <p14:creationId xmlns:p14="http://schemas.microsoft.com/office/powerpoint/2010/main" val="28477746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E30FCF6B-1ABB-3830-6DFD-C723A29C3C05}"/>
              </a:ext>
            </a:extLst>
          </p:cNvPr>
          <p:cNvSpPr txBox="1"/>
          <p:nvPr/>
        </p:nvSpPr>
        <p:spPr>
          <a:xfrm>
            <a:off x="828675" y="466725"/>
            <a:ext cx="5495925" cy="523220"/>
          </a:xfrm>
          <a:prstGeom prst="rect">
            <a:avLst/>
          </a:prstGeom>
          <a:noFill/>
        </p:spPr>
        <p:txBody>
          <a:bodyPr wrap="square" rtlCol="0">
            <a:spAutoFit/>
          </a:bodyPr>
          <a:lstStyle/>
          <a:p>
            <a:r>
              <a:rPr lang="it-IT" sz="2800" dirty="0">
                <a:solidFill>
                  <a:schemeClr val="accent2"/>
                </a:solidFill>
              </a:rPr>
              <a:t>Joseph Schumpeter (1883-1950)</a:t>
            </a:r>
          </a:p>
        </p:txBody>
      </p:sp>
      <p:pic>
        <p:nvPicPr>
          <p:cNvPr id="1030" name="Picture 6" descr="Biography - Joseph Schumpeter">
            <a:extLst>
              <a:ext uri="{FF2B5EF4-FFF2-40B4-BE49-F238E27FC236}">
                <a16:creationId xmlns:a16="http://schemas.microsoft.com/office/drawing/2014/main" id="{2C5C6AE9-A28A-49BB-BE22-EA2498CA8F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58399" y="257175"/>
            <a:ext cx="1752599" cy="2339810"/>
          </a:xfrm>
          <a:prstGeom prst="rect">
            <a:avLst/>
          </a:prstGeom>
          <a:noFill/>
          <a:extLst>
            <a:ext uri="{909E8E84-426E-40DD-AFC4-6F175D3DCCD1}">
              <a14:hiddenFill xmlns:a14="http://schemas.microsoft.com/office/drawing/2010/main">
                <a:solidFill>
                  <a:srgbClr val="FFFFFF"/>
                </a:solidFill>
              </a14:hiddenFill>
            </a:ext>
          </a:extLst>
        </p:spPr>
      </p:pic>
      <p:sp>
        <p:nvSpPr>
          <p:cNvPr id="3" name="CasellaDiTesto 2">
            <a:extLst>
              <a:ext uri="{FF2B5EF4-FFF2-40B4-BE49-F238E27FC236}">
                <a16:creationId xmlns:a16="http://schemas.microsoft.com/office/drawing/2014/main" id="{18248B9A-9992-574E-81AD-79420FE56E07}"/>
              </a:ext>
            </a:extLst>
          </p:cNvPr>
          <p:cNvSpPr txBox="1"/>
          <p:nvPr/>
        </p:nvSpPr>
        <p:spPr>
          <a:xfrm>
            <a:off x="381002" y="1374517"/>
            <a:ext cx="9544050" cy="5016758"/>
          </a:xfrm>
          <a:prstGeom prst="rect">
            <a:avLst/>
          </a:prstGeom>
          <a:noFill/>
        </p:spPr>
        <p:txBody>
          <a:bodyPr wrap="square" rtlCol="0">
            <a:spAutoFit/>
          </a:bodyPr>
          <a:lstStyle/>
          <a:p>
            <a:r>
              <a:rPr lang="it-IT" sz="2000" dirty="0"/>
              <a:t>L’imprenditore-innovatore è cosa diversa dal semplice capitalista. Egli non appartiene ad una specifica classe sociale, anche se tramite la sua attività finisce per rientrare nelle fila della borghesia e per legittimare in qualche modo la funzione sociale (e il dominio) di questa.</a:t>
            </a:r>
          </a:p>
          <a:p>
            <a:endParaRPr lang="it-IT" sz="2000" dirty="0"/>
          </a:p>
          <a:p>
            <a:r>
              <a:rPr lang="it-IT" sz="2000" dirty="0"/>
              <a:t>A seconda delle epoche e dei contesti l’imprenditore può essere un </a:t>
            </a:r>
            <a:r>
              <a:rPr lang="it-IT" sz="2000" b="1" dirty="0"/>
              <a:t>padrone di fabbrica</a:t>
            </a:r>
            <a:r>
              <a:rPr lang="it-IT" sz="2000" dirty="0"/>
              <a:t>, un </a:t>
            </a:r>
            <a:r>
              <a:rPr lang="it-IT" sz="2000" b="1" dirty="0"/>
              <a:t>capitano di industria </a:t>
            </a:r>
            <a:r>
              <a:rPr lang="it-IT" sz="2000" dirty="0"/>
              <a:t>o un </a:t>
            </a:r>
            <a:r>
              <a:rPr lang="it-IT" sz="2000" b="1" dirty="0"/>
              <a:t>fondatore di imprese</a:t>
            </a:r>
            <a:r>
              <a:rPr lang="it-IT" sz="2000" dirty="0"/>
              <a:t>. Grazie alla sue particolari caratteristiche individuali e psicologiche (che sono diverse da quelle del semplice «uomo economico», l’imprenditore, attraverso il ricorso al credito, agisce come motore del progresso economico. Col tempo tuttavia, assieme al mutare del contesto istituzionale, anche la figura dell’imprenditore si trasforma, cessa di svolgere la sua funzione propulsiva e il processo stesso di innovazione tende a burocratizzarsi.</a:t>
            </a:r>
          </a:p>
          <a:p>
            <a:endParaRPr lang="it-IT" sz="2000" dirty="0"/>
          </a:p>
          <a:p>
            <a:r>
              <a:rPr lang="it-IT" sz="2000" dirty="0"/>
              <a:t>Le cause del declino (come quelle dello sviluppo) del capitalismo sono di natura extra-economica, hanno a che fare con fattori sociali e culturali e quindi, in ultima istanza, con il contesto istituzionale.</a:t>
            </a:r>
          </a:p>
        </p:txBody>
      </p:sp>
    </p:spTree>
    <p:extLst>
      <p:ext uri="{BB962C8B-B14F-4D97-AF65-F5344CB8AC3E}">
        <p14:creationId xmlns:p14="http://schemas.microsoft.com/office/powerpoint/2010/main" val="17319257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E64E4227-4447-7ED4-8B40-6254878B7C95}"/>
              </a:ext>
            </a:extLst>
          </p:cNvPr>
          <p:cNvSpPr txBox="1"/>
          <p:nvPr/>
        </p:nvSpPr>
        <p:spPr>
          <a:xfrm>
            <a:off x="904875" y="504825"/>
            <a:ext cx="8686800" cy="523220"/>
          </a:xfrm>
          <a:prstGeom prst="rect">
            <a:avLst/>
          </a:prstGeom>
          <a:noFill/>
        </p:spPr>
        <p:txBody>
          <a:bodyPr wrap="square" rtlCol="0">
            <a:spAutoFit/>
          </a:bodyPr>
          <a:lstStyle/>
          <a:p>
            <a:r>
              <a:rPr lang="it-IT" sz="2800" dirty="0">
                <a:solidFill>
                  <a:schemeClr val="accent2"/>
                </a:solidFill>
              </a:rPr>
              <a:t>La prospettiva della </a:t>
            </a:r>
            <a:r>
              <a:rPr lang="it-IT" sz="2800" i="1" dirty="0" err="1">
                <a:solidFill>
                  <a:schemeClr val="accent2"/>
                </a:solidFill>
              </a:rPr>
              <a:t>political</a:t>
            </a:r>
            <a:r>
              <a:rPr lang="it-IT" sz="2800" i="1" dirty="0">
                <a:solidFill>
                  <a:schemeClr val="accent2"/>
                </a:solidFill>
              </a:rPr>
              <a:t> economy comparata</a:t>
            </a:r>
          </a:p>
        </p:txBody>
      </p:sp>
      <p:sp>
        <p:nvSpPr>
          <p:cNvPr id="3" name="CasellaDiTesto 2">
            <a:extLst>
              <a:ext uri="{FF2B5EF4-FFF2-40B4-BE49-F238E27FC236}">
                <a16:creationId xmlns:a16="http://schemas.microsoft.com/office/drawing/2014/main" id="{1C275A37-2AA3-3126-0309-F53032ED2087}"/>
              </a:ext>
            </a:extLst>
          </p:cNvPr>
          <p:cNvSpPr txBox="1"/>
          <p:nvPr/>
        </p:nvSpPr>
        <p:spPr>
          <a:xfrm>
            <a:off x="904875" y="1943100"/>
            <a:ext cx="10810875" cy="3970318"/>
          </a:xfrm>
          <a:prstGeom prst="rect">
            <a:avLst/>
          </a:prstGeom>
          <a:noFill/>
        </p:spPr>
        <p:txBody>
          <a:bodyPr wrap="square" rtlCol="0">
            <a:spAutoFit/>
          </a:bodyPr>
          <a:lstStyle/>
          <a:p>
            <a:r>
              <a:rPr lang="it-IT" sz="2400" dirty="0"/>
              <a:t>La </a:t>
            </a:r>
            <a:r>
              <a:rPr lang="it-IT" sz="2400" b="1" i="1" dirty="0" err="1"/>
              <a:t>political</a:t>
            </a:r>
            <a:r>
              <a:rPr lang="it-IT" sz="2400" b="1" i="1" dirty="0"/>
              <a:t> economy comparata </a:t>
            </a:r>
            <a:r>
              <a:rPr lang="it-IT" sz="2400" dirty="0"/>
              <a:t>rappresenta un filone di studi che analizza i rapporti di reciproca influenza tra fenomeni economici, sociali e politici e i loro modi di regolazione in differenti contesti istituzionali. </a:t>
            </a:r>
          </a:p>
          <a:p>
            <a:endParaRPr lang="it-IT" sz="2400" dirty="0"/>
          </a:p>
          <a:p>
            <a:r>
              <a:rPr lang="it-IT" sz="2400" dirty="0"/>
              <a:t>Da questa prospettiva emerge il dibattito sulla </a:t>
            </a:r>
            <a:r>
              <a:rPr lang="it-IT" sz="2400" b="1" dirty="0"/>
              <a:t>«varietà dei capitalismi», </a:t>
            </a:r>
            <a:r>
              <a:rPr lang="it-IT" sz="2400" dirty="0"/>
              <a:t>cioè sull’esistenza di diversi modelli di capitalismo che si differenziano nel modo in cui regolano tutta una serie di attività economicamente rilevanti (il finanziamento e la gestione delle imprese, i sistemi di relazione industriale, la formazione del capitale umano, i sistemi di welfare, </a:t>
            </a:r>
            <a:r>
              <a:rPr lang="it-IT" sz="2400" dirty="0" err="1"/>
              <a:t>ecc</a:t>
            </a:r>
            <a:r>
              <a:rPr lang="it-IT" sz="2400" dirty="0"/>
              <a:t>).</a:t>
            </a:r>
          </a:p>
          <a:p>
            <a:endParaRPr lang="it-IT" dirty="0"/>
          </a:p>
          <a:p>
            <a:endParaRPr lang="it-IT" dirty="0"/>
          </a:p>
        </p:txBody>
      </p:sp>
    </p:spTree>
    <p:extLst>
      <p:ext uri="{BB962C8B-B14F-4D97-AF65-F5344CB8AC3E}">
        <p14:creationId xmlns:p14="http://schemas.microsoft.com/office/powerpoint/2010/main" val="869337448"/>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E64E4227-4447-7ED4-8B40-6254878B7C95}"/>
              </a:ext>
            </a:extLst>
          </p:cNvPr>
          <p:cNvSpPr txBox="1"/>
          <p:nvPr/>
        </p:nvSpPr>
        <p:spPr>
          <a:xfrm>
            <a:off x="904875" y="504825"/>
            <a:ext cx="8686800" cy="523220"/>
          </a:xfrm>
          <a:prstGeom prst="rect">
            <a:avLst/>
          </a:prstGeom>
          <a:noFill/>
        </p:spPr>
        <p:txBody>
          <a:bodyPr wrap="square" rtlCol="0">
            <a:spAutoFit/>
          </a:bodyPr>
          <a:lstStyle/>
          <a:p>
            <a:r>
              <a:rPr lang="it-IT" sz="2800" dirty="0">
                <a:solidFill>
                  <a:schemeClr val="accent2"/>
                </a:solidFill>
              </a:rPr>
              <a:t>La prospettiva della </a:t>
            </a:r>
            <a:r>
              <a:rPr lang="it-IT" sz="2800" i="1" dirty="0" err="1">
                <a:solidFill>
                  <a:schemeClr val="accent2"/>
                </a:solidFill>
              </a:rPr>
              <a:t>political</a:t>
            </a:r>
            <a:r>
              <a:rPr lang="it-IT" sz="2800" i="1" dirty="0">
                <a:solidFill>
                  <a:schemeClr val="accent2"/>
                </a:solidFill>
              </a:rPr>
              <a:t> economy comparata</a:t>
            </a:r>
          </a:p>
        </p:txBody>
      </p:sp>
      <p:sp>
        <p:nvSpPr>
          <p:cNvPr id="3" name="CasellaDiTesto 2">
            <a:extLst>
              <a:ext uri="{FF2B5EF4-FFF2-40B4-BE49-F238E27FC236}">
                <a16:creationId xmlns:a16="http://schemas.microsoft.com/office/drawing/2014/main" id="{1C275A37-2AA3-3126-0309-F53032ED2087}"/>
              </a:ext>
            </a:extLst>
          </p:cNvPr>
          <p:cNvSpPr txBox="1"/>
          <p:nvPr/>
        </p:nvSpPr>
        <p:spPr>
          <a:xfrm>
            <a:off x="904875" y="1943100"/>
            <a:ext cx="10810875" cy="4093428"/>
          </a:xfrm>
          <a:prstGeom prst="rect">
            <a:avLst/>
          </a:prstGeom>
          <a:noFill/>
        </p:spPr>
        <p:txBody>
          <a:bodyPr wrap="square" rtlCol="0">
            <a:spAutoFit/>
          </a:bodyPr>
          <a:lstStyle/>
          <a:p>
            <a:r>
              <a:rPr lang="it-IT" sz="2800" dirty="0"/>
              <a:t>Emerge in particolare una differenza significativa tra il </a:t>
            </a:r>
            <a:r>
              <a:rPr lang="it-IT" sz="2800" b="1" dirty="0"/>
              <a:t>modello anglosassone</a:t>
            </a:r>
            <a:r>
              <a:rPr lang="it-IT" sz="2800" dirty="0"/>
              <a:t> (cioè le economie di mercato liberali – Stati Uniti e Regno Unito) e il </a:t>
            </a:r>
            <a:r>
              <a:rPr lang="it-IT" sz="2800" b="1" dirty="0"/>
              <a:t>modello renano </a:t>
            </a:r>
            <a:r>
              <a:rPr lang="it-IT" sz="2800" dirty="0"/>
              <a:t>(cioè le economie di mercato coordinate – Germania </a:t>
            </a:r>
            <a:r>
              <a:rPr lang="it-IT" sz="2800" i="1" dirty="0"/>
              <a:t>in primis</a:t>
            </a:r>
            <a:r>
              <a:rPr lang="it-IT" sz="2800" dirty="0"/>
              <a:t>).</a:t>
            </a:r>
          </a:p>
          <a:p>
            <a:endParaRPr lang="it-IT" sz="2800" dirty="0"/>
          </a:p>
          <a:p>
            <a:r>
              <a:rPr lang="it-IT" sz="2800" dirty="0"/>
              <a:t>E’ possibile individuare uno specifico nesso tra questi due modelli di capitalismo e i relativi sistemi di innovazione, in virtù dei rispettivi assetti istituzionali interni.</a:t>
            </a:r>
          </a:p>
          <a:p>
            <a:endParaRPr lang="it-IT" dirty="0"/>
          </a:p>
          <a:p>
            <a:endParaRPr lang="it-IT" dirty="0"/>
          </a:p>
        </p:txBody>
      </p:sp>
    </p:spTree>
    <p:extLst>
      <p:ext uri="{BB962C8B-B14F-4D97-AF65-F5344CB8AC3E}">
        <p14:creationId xmlns:p14="http://schemas.microsoft.com/office/powerpoint/2010/main" val="17379298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E7C48B1A-31B8-3D95-9E74-19FCE4F7591D}"/>
              </a:ext>
            </a:extLst>
          </p:cNvPr>
          <p:cNvSpPr txBox="1"/>
          <p:nvPr/>
        </p:nvSpPr>
        <p:spPr>
          <a:xfrm>
            <a:off x="1004887" y="1028045"/>
            <a:ext cx="10182225" cy="5632311"/>
          </a:xfrm>
          <a:prstGeom prst="rect">
            <a:avLst/>
          </a:prstGeom>
          <a:noFill/>
        </p:spPr>
        <p:txBody>
          <a:bodyPr wrap="square">
            <a:spAutoFit/>
          </a:bodyPr>
          <a:lstStyle/>
          <a:p>
            <a:endParaRPr lang="it-IT" sz="2400" dirty="0"/>
          </a:p>
          <a:p>
            <a:r>
              <a:rPr lang="it-IT" sz="2400" dirty="0"/>
              <a:t>Il modello anglosassone è caratterizzato da un «capitale poco paziente» (basato sulla borsa e sul capitale di rischio); c’è un ampio ricorso alla competizione di mercato e la tendenza ad instaurare relazioni di tipo gerarchico. Nel complesso, tale modello sorregge un </a:t>
            </a:r>
            <a:r>
              <a:rPr lang="it-IT" sz="2400" b="1" dirty="0"/>
              <a:t>regime di innovazione radicale</a:t>
            </a:r>
            <a:r>
              <a:rPr lang="it-IT" sz="2400" dirty="0"/>
              <a:t>.</a:t>
            </a:r>
          </a:p>
          <a:p>
            <a:endParaRPr lang="it-IT" sz="2400" dirty="0"/>
          </a:p>
          <a:p>
            <a:r>
              <a:rPr lang="it-IT" sz="2400" dirty="0"/>
              <a:t>Il modello renano tende all’istaurazione di relazioni stabili tra gli attori di tipo collaborativo (o corporativo), e si basa su strategie manageriali orientate al lungo termine. Nel complesso, tale modello sorregge un </a:t>
            </a:r>
            <a:r>
              <a:rPr lang="it-IT" sz="2400" b="1" dirty="0"/>
              <a:t>regime di innovazione incrementale</a:t>
            </a:r>
            <a:r>
              <a:rPr lang="it-IT" sz="2400" dirty="0"/>
              <a:t>. </a:t>
            </a:r>
          </a:p>
          <a:p>
            <a:endParaRPr lang="it-IT" sz="2400" dirty="0"/>
          </a:p>
          <a:p>
            <a:r>
              <a:rPr lang="it-IT" sz="2400" dirty="0"/>
              <a:t>È bene tenere presente che si tratta di </a:t>
            </a:r>
            <a:r>
              <a:rPr lang="it-IT" sz="2400" b="1" dirty="0"/>
              <a:t>modelli </a:t>
            </a:r>
            <a:r>
              <a:rPr lang="it-IT" sz="2400" b="1" dirty="0" err="1"/>
              <a:t>idealtipici</a:t>
            </a:r>
            <a:r>
              <a:rPr lang="it-IT" sz="2400" b="1" dirty="0"/>
              <a:t> </a:t>
            </a:r>
            <a:r>
              <a:rPr lang="it-IT" sz="2400" dirty="0"/>
              <a:t>con forti varianti territoriali al proprio interno. Inoltre, non va comunque sottovalutata l’autonomia strategica delle imprese rispetto ai contesto istituzionali di appartenenza. </a:t>
            </a:r>
          </a:p>
        </p:txBody>
      </p:sp>
      <p:sp>
        <p:nvSpPr>
          <p:cNvPr id="4" name="CasellaDiTesto 3">
            <a:extLst>
              <a:ext uri="{FF2B5EF4-FFF2-40B4-BE49-F238E27FC236}">
                <a16:creationId xmlns:a16="http://schemas.microsoft.com/office/drawing/2014/main" id="{870E44AC-0E3C-9D99-1FAF-F25EFFDF33A8}"/>
              </a:ext>
            </a:extLst>
          </p:cNvPr>
          <p:cNvSpPr txBox="1"/>
          <p:nvPr/>
        </p:nvSpPr>
        <p:spPr>
          <a:xfrm>
            <a:off x="904875" y="504825"/>
            <a:ext cx="8686800" cy="523220"/>
          </a:xfrm>
          <a:prstGeom prst="rect">
            <a:avLst/>
          </a:prstGeom>
          <a:noFill/>
        </p:spPr>
        <p:txBody>
          <a:bodyPr wrap="square" rtlCol="0">
            <a:spAutoFit/>
          </a:bodyPr>
          <a:lstStyle/>
          <a:p>
            <a:r>
              <a:rPr lang="it-IT" sz="2800" dirty="0">
                <a:solidFill>
                  <a:schemeClr val="accent2"/>
                </a:solidFill>
              </a:rPr>
              <a:t>La prospettiva della </a:t>
            </a:r>
            <a:r>
              <a:rPr lang="it-IT" sz="2800" i="1" dirty="0" err="1">
                <a:solidFill>
                  <a:schemeClr val="accent2"/>
                </a:solidFill>
              </a:rPr>
              <a:t>political</a:t>
            </a:r>
            <a:r>
              <a:rPr lang="it-IT" sz="2800" i="1" dirty="0">
                <a:solidFill>
                  <a:schemeClr val="accent2"/>
                </a:solidFill>
              </a:rPr>
              <a:t> economy comparata</a:t>
            </a:r>
          </a:p>
        </p:txBody>
      </p:sp>
    </p:spTree>
    <p:extLst>
      <p:ext uri="{BB962C8B-B14F-4D97-AF65-F5344CB8AC3E}">
        <p14:creationId xmlns:p14="http://schemas.microsoft.com/office/powerpoint/2010/main" val="32600336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LINKS Center Social Network Analysis Workshop a Success | News | Gatton  College of Business and Economics">
            <a:extLst>
              <a:ext uri="{FF2B5EF4-FFF2-40B4-BE49-F238E27FC236}">
                <a16:creationId xmlns:a16="http://schemas.microsoft.com/office/drawing/2014/main" id="{5E81EE29-95C4-E1AD-8234-89959625D2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90925" y="419100"/>
            <a:ext cx="7620000" cy="6019800"/>
          </a:xfrm>
          <a:prstGeom prst="rect">
            <a:avLst/>
          </a:prstGeom>
          <a:noFill/>
          <a:extLst>
            <a:ext uri="{909E8E84-426E-40DD-AFC4-6F175D3DCCD1}">
              <a14:hiddenFill xmlns:a14="http://schemas.microsoft.com/office/drawing/2010/main">
                <a:solidFill>
                  <a:srgbClr val="FFFFFF"/>
                </a:solidFill>
              </a14:hiddenFill>
            </a:ext>
          </a:extLst>
        </p:spPr>
      </p:pic>
      <p:sp>
        <p:nvSpPr>
          <p:cNvPr id="3" name="CasellaDiTesto 2">
            <a:extLst>
              <a:ext uri="{FF2B5EF4-FFF2-40B4-BE49-F238E27FC236}">
                <a16:creationId xmlns:a16="http://schemas.microsoft.com/office/drawing/2014/main" id="{D2EB47B7-B6BB-F074-FBDD-827964EB1D62}"/>
              </a:ext>
            </a:extLst>
          </p:cNvPr>
          <p:cNvSpPr txBox="1"/>
          <p:nvPr/>
        </p:nvSpPr>
        <p:spPr>
          <a:xfrm>
            <a:off x="152400" y="181660"/>
            <a:ext cx="6096000" cy="861774"/>
          </a:xfrm>
          <a:prstGeom prst="rect">
            <a:avLst/>
          </a:prstGeom>
          <a:noFill/>
        </p:spPr>
        <p:txBody>
          <a:bodyPr wrap="square">
            <a:spAutoFit/>
          </a:bodyPr>
          <a:lstStyle/>
          <a:p>
            <a:r>
              <a:rPr lang="it-IT" sz="3200" dirty="0">
                <a:solidFill>
                  <a:schemeClr val="accent2"/>
                </a:solidFill>
              </a:rPr>
              <a:t>La nuova sociologia economica</a:t>
            </a:r>
          </a:p>
          <a:p>
            <a:endParaRPr lang="it-IT" dirty="0"/>
          </a:p>
        </p:txBody>
      </p:sp>
    </p:spTree>
    <p:extLst>
      <p:ext uri="{BB962C8B-B14F-4D97-AF65-F5344CB8AC3E}">
        <p14:creationId xmlns:p14="http://schemas.microsoft.com/office/powerpoint/2010/main" val="124131752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Network analysis | Quantitative Methods for Communication Students">
            <a:extLst>
              <a:ext uri="{FF2B5EF4-FFF2-40B4-BE49-F238E27FC236}">
                <a16:creationId xmlns:a16="http://schemas.microsoft.com/office/drawing/2014/main" id="{6F0AAD57-4DE8-8E04-B90A-0F82271A33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5143" y="95250"/>
            <a:ext cx="4112401" cy="2314575"/>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a:extLst>
              <a:ext uri="{FF2B5EF4-FFF2-40B4-BE49-F238E27FC236}">
                <a16:creationId xmlns:a16="http://schemas.microsoft.com/office/drawing/2014/main" id="{8F837C77-A2C6-3F0C-E65C-71C338F468D8}"/>
              </a:ext>
            </a:extLst>
          </p:cNvPr>
          <p:cNvSpPr txBox="1"/>
          <p:nvPr/>
        </p:nvSpPr>
        <p:spPr>
          <a:xfrm>
            <a:off x="904875" y="295275"/>
            <a:ext cx="10725150" cy="6586418"/>
          </a:xfrm>
          <a:prstGeom prst="rect">
            <a:avLst/>
          </a:prstGeom>
          <a:noFill/>
        </p:spPr>
        <p:txBody>
          <a:bodyPr wrap="square" rtlCol="0">
            <a:spAutoFit/>
          </a:bodyPr>
          <a:lstStyle/>
          <a:p>
            <a:r>
              <a:rPr lang="it-IT" sz="2800" dirty="0">
                <a:solidFill>
                  <a:schemeClr val="accent2"/>
                </a:solidFill>
              </a:rPr>
              <a:t>La prospettiva della «nuova sociologia economica»</a:t>
            </a:r>
          </a:p>
          <a:p>
            <a:endParaRPr lang="it-IT" dirty="0"/>
          </a:p>
          <a:p>
            <a:endParaRPr lang="it-IT" sz="2000" dirty="0"/>
          </a:p>
          <a:p>
            <a:r>
              <a:rPr lang="it-IT" sz="2000" dirty="0"/>
              <a:t>Si tratta di un approccio di tipo micro, orientata allo studio delle interazioni sociali per come inserite all’interno di reti (network </a:t>
            </a:r>
            <a:r>
              <a:rPr lang="it-IT" sz="2000" dirty="0" err="1"/>
              <a:t>analysis</a:t>
            </a:r>
            <a:r>
              <a:rPr lang="it-IT" sz="2000" dirty="0"/>
              <a:t>).</a:t>
            </a:r>
          </a:p>
          <a:p>
            <a:endParaRPr lang="it-IT" sz="2000" dirty="0"/>
          </a:p>
          <a:p>
            <a:r>
              <a:rPr lang="it-IT" sz="2000" dirty="0"/>
              <a:t>L’assunto di partenza è che </a:t>
            </a:r>
            <a:r>
              <a:rPr lang="it-IT" sz="2000" b="1" dirty="0"/>
              <a:t>l’azione economica è radicata all’interno di relazioni sociali tra attori individuali e collettivi</a:t>
            </a:r>
            <a:r>
              <a:rPr lang="it-IT" sz="2000" dirty="0"/>
              <a:t>. Queste relazioni – e le strutture sociali che esse generano – influenzano l’azione economica, poiché consentono l’accesso a risorse e informazioni di vario genere, creano fiducia e scoraggiano l’opportunismo nelle transazioni.</a:t>
            </a:r>
          </a:p>
          <a:p>
            <a:endParaRPr lang="it-IT" sz="2000" dirty="0"/>
          </a:p>
          <a:p>
            <a:r>
              <a:rPr lang="it-IT" sz="2000" dirty="0"/>
              <a:t>Non tutte le reti sono uguali, così come i legami tra i vari «nodi» di una rete possono essere di diversa natura.</a:t>
            </a:r>
          </a:p>
          <a:p>
            <a:endParaRPr lang="it-IT" sz="2000" dirty="0"/>
          </a:p>
          <a:p>
            <a:r>
              <a:rPr lang="it-IT" sz="2000" dirty="0"/>
              <a:t>Esistono, ad esempio, </a:t>
            </a:r>
            <a:r>
              <a:rPr lang="it-IT" sz="2000" b="1" dirty="0"/>
              <a:t>legami forti </a:t>
            </a:r>
            <a:r>
              <a:rPr lang="it-IT" sz="2000" dirty="0"/>
              <a:t>(che instauriamo con amici, familiari e parenti) e </a:t>
            </a:r>
            <a:r>
              <a:rPr lang="it-IT" sz="2000" b="1" dirty="0"/>
              <a:t>legami deboli </a:t>
            </a:r>
            <a:r>
              <a:rPr lang="it-IT" sz="2000" dirty="0"/>
              <a:t>(caratterizzati da una minore intensità comunicativa e affettiva).</a:t>
            </a:r>
          </a:p>
          <a:p>
            <a:endParaRPr lang="it-IT" sz="2000" dirty="0"/>
          </a:p>
          <a:p>
            <a:r>
              <a:rPr lang="it-IT" sz="2000" dirty="0"/>
              <a:t>I processi di innovazione, secondo questa prospettiva, sono fortemente influenzati dalle caratteristiche strutturali delle reti e dai tipi di legami che si instaurano tra i soggetti. </a:t>
            </a:r>
          </a:p>
          <a:p>
            <a:endParaRPr lang="it-IT" dirty="0"/>
          </a:p>
          <a:p>
            <a:r>
              <a:rPr lang="it-IT" dirty="0"/>
              <a:t> </a:t>
            </a:r>
          </a:p>
        </p:txBody>
      </p:sp>
    </p:spTree>
    <p:extLst>
      <p:ext uri="{BB962C8B-B14F-4D97-AF65-F5344CB8AC3E}">
        <p14:creationId xmlns:p14="http://schemas.microsoft.com/office/powerpoint/2010/main" val="984111289"/>
      </p:ext>
    </p:extLst>
  </p:cSld>
  <p:clrMapOvr>
    <a:masterClrMapping/>
  </p:clrMapOvr>
  <p:transition spd="slow">
    <p:push di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Network analysis | Quantitative Methods for Communication Students">
            <a:extLst>
              <a:ext uri="{FF2B5EF4-FFF2-40B4-BE49-F238E27FC236}">
                <a16:creationId xmlns:a16="http://schemas.microsoft.com/office/drawing/2014/main" id="{B2A7832F-77D4-FF26-49BB-511171DDD1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5143" y="95250"/>
            <a:ext cx="4112401" cy="2314575"/>
          </a:xfrm>
          <a:prstGeom prst="rect">
            <a:avLst/>
          </a:prstGeom>
          <a:noFill/>
          <a:extLst>
            <a:ext uri="{909E8E84-426E-40DD-AFC4-6F175D3DCCD1}">
              <a14:hiddenFill xmlns:a14="http://schemas.microsoft.com/office/drawing/2010/main">
                <a:solidFill>
                  <a:srgbClr val="FFFFFF"/>
                </a:solidFill>
              </a14:hiddenFill>
            </a:ext>
          </a:extLst>
        </p:spPr>
      </p:pic>
      <p:sp>
        <p:nvSpPr>
          <p:cNvPr id="3" name="CasellaDiTesto 2">
            <a:extLst>
              <a:ext uri="{FF2B5EF4-FFF2-40B4-BE49-F238E27FC236}">
                <a16:creationId xmlns:a16="http://schemas.microsoft.com/office/drawing/2014/main" id="{D7F3D2A1-CD1F-3AA8-96CC-429CF488FC5F}"/>
              </a:ext>
            </a:extLst>
          </p:cNvPr>
          <p:cNvSpPr txBox="1"/>
          <p:nvPr/>
        </p:nvSpPr>
        <p:spPr>
          <a:xfrm>
            <a:off x="704850" y="1315135"/>
            <a:ext cx="9839323" cy="4708981"/>
          </a:xfrm>
          <a:prstGeom prst="rect">
            <a:avLst/>
          </a:prstGeom>
          <a:noFill/>
        </p:spPr>
        <p:txBody>
          <a:bodyPr wrap="square">
            <a:spAutoFit/>
          </a:bodyPr>
          <a:lstStyle/>
          <a:p>
            <a:r>
              <a:rPr lang="it-IT" sz="2000" dirty="0"/>
              <a:t>Celebre è la tesi di Mark </a:t>
            </a:r>
            <a:r>
              <a:rPr lang="it-IT" sz="2000" dirty="0" err="1"/>
              <a:t>Granovetter</a:t>
            </a:r>
            <a:r>
              <a:rPr lang="it-IT" sz="2000" dirty="0"/>
              <a:t> sulla </a:t>
            </a:r>
            <a:r>
              <a:rPr lang="it-IT" sz="2000" b="1" dirty="0"/>
              <a:t>«forza dei legami deboli», </a:t>
            </a:r>
            <a:r>
              <a:rPr lang="it-IT" sz="2000" dirty="0"/>
              <a:t>secondo la quale questi ultimi consentono ai soggetti di ottenere informazioni nuove (che non possono essere ottenute da soggetti con cui si hanno legami forti e che appartengono alla stessa «area di informazione). </a:t>
            </a:r>
          </a:p>
          <a:p>
            <a:endParaRPr lang="it-IT" sz="2000" dirty="0"/>
          </a:p>
          <a:p>
            <a:r>
              <a:rPr lang="it-IT" sz="2000" dirty="0"/>
              <a:t>I reticolo sociali molto densi e con prevalenza di legami forti possono presentare </a:t>
            </a:r>
            <a:r>
              <a:rPr lang="it-IT" sz="2000" b="1" dirty="0"/>
              <a:t>problemi di ridondanza</a:t>
            </a:r>
            <a:r>
              <a:rPr lang="it-IT" sz="2000" dirty="0"/>
              <a:t> (sovrabbondanza di informazioni dello stesso tipo). Anche se possono rafforzare la fiducia, tendono a far circolare idee già note che si stabilizzano e diventano «normative» (cioè idee condivise a proposito del comportamento corretto da seguire). Questo tipo di reticoli tende a quindi a creare vincoli (ed assetti di potere) che possono inibire l’innovazione ed ogni tipo di devianza dalle norme del gruppo e dalle consuetudini acquisite.    </a:t>
            </a:r>
          </a:p>
          <a:p>
            <a:endParaRPr lang="it-IT" sz="2000" dirty="0"/>
          </a:p>
          <a:p>
            <a:r>
              <a:rPr lang="it-IT" sz="2000" b="1" dirty="0"/>
              <a:t>I legami deboli, al contrario, favoriscono la circolazione di nuove informazioni e di idee innovative</a:t>
            </a:r>
            <a:r>
              <a:rPr lang="it-IT" sz="2000" dirty="0"/>
              <a:t>, così come l’adozione di pratiche che mettono in discussione gli assetti di potere e le posizioni dominanti.</a:t>
            </a:r>
          </a:p>
        </p:txBody>
      </p:sp>
      <p:sp>
        <p:nvSpPr>
          <p:cNvPr id="5" name="CasellaDiTesto 4">
            <a:extLst>
              <a:ext uri="{FF2B5EF4-FFF2-40B4-BE49-F238E27FC236}">
                <a16:creationId xmlns:a16="http://schemas.microsoft.com/office/drawing/2014/main" id="{BF045DBA-DA3E-4584-3803-048BEC84B60A}"/>
              </a:ext>
            </a:extLst>
          </p:cNvPr>
          <p:cNvSpPr txBox="1"/>
          <p:nvPr/>
        </p:nvSpPr>
        <p:spPr>
          <a:xfrm>
            <a:off x="704850" y="372219"/>
            <a:ext cx="6858001" cy="461665"/>
          </a:xfrm>
          <a:prstGeom prst="rect">
            <a:avLst/>
          </a:prstGeom>
          <a:noFill/>
        </p:spPr>
        <p:txBody>
          <a:bodyPr wrap="square">
            <a:spAutoFit/>
          </a:bodyPr>
          <a:lstStyle/>
          <a:p>
            <a:r>
              <a:rPr lang="it-IT" sz="2400" dirty="0">
                <a:solidFill>
                  <a:schemeClr val="accent2"/>
                </a:solidFill>
              </a:rPr>
              <a:t>La prospettiva della «nuova sociologia economica»</a:t>
            </a:r>
          </a:p>
        </p:txBody>
      </p:sp>
    </p:spTree>
    <p:extLst>
      <p:ext uri="{BB962C8B-B14F-4D97-AF65-F5344CB8AC3E}">
        <p14:creationId xmlns:p14="http://schemas.microsoft.com/office/powerpoint/2010/main" val="36904850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he cosa studia la psicologia scientifica? ⋆">
            <a:extLst>
              <a:ext uri="{FF2B5EF4-FFF2-40B4-BE49-F238E27FC236}">
                <a16:creationId xmlns:a16="http://schemas.microsoft.com/office/drawing/2014/main" id="{A6CC7120-99DE-2D80-75FD-0EEE762A12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2135110"/>
            <a:ext cx="5308503" cy="3322784"/>
          </a:xfrm>
          <a:prstGeom prst="rect">
            <a:avLst/>
          </a:prstGeom>
          <a:noFill/>
          <a:extLst>
            <a:ext uri="{909E8E84-426E-40DD-AFC4-6F175D3DCCD1}">
              <a14:hiddenFill xmlns:a14="http://schemas.microsoft.com/office/drawing/2010/main">
                <a:solidFill>
                  <a:srgbClr val="FFFFFF"/>
                </a:solidFill>
              </a14:hiddenFill>
            </a:ext>
          </a:extLst>
        </p:spPr>
      </p:pic>
      <p:sp>
        <p:nvSpPr>
          <p:cNvPr id="3" name="CasellaDiTesto 2">
            <a:extLst>
              <a:ext uri="{FF2B5EF4-FFF2-40B4-BE49-F238E27FC236}">
                <a16:creationId xmlns:a16="http://schemas.microsoft.com/office/drawing/2014/main" id="{98494213-0F94-8962-AEE5-335705834A8C}"/>
              </a:ext>
            </a:extLst>
          </p:cNvPr>
          <p:cNvSpPr txBox="1"/>
          <p:nvPr/>
        </p:nvSpPr>
        <p:spPr>
          <a:xfrm>
            <a:off x="817946" y="586685"/>
            <a:ext cx="7932305" cy="954107"/>
          </a:xfrm>
          <a:prstGeom prst="rect">
            <a:avLst/>
          </a:prstGeom>
          <a:noFill/>
        </p:spPr>
        <p:txBody>
          <a:bodyPr wrap="square" rtlCol="0">
            <a:spAutoFit/>
          </a:bodyPr>
          <a:lstStyle/>
          <a:p>
            <a:r>
              <a:rPr lang="it-IT" sz="2800" dirty="0">
                <a:solidFill>
                  <a:schemeClr val="accent2"/>
                </a:solidFill>
              </a:rPr>
              <a:t>Chi sono, in definitiva,  gli inventori e quali sono i meccanismi generativi delle innovazioni?</a:t>
            </a:r>
          </a:p>
        </p:txBody>
      </p:sp>
      <p:sp>
        <p:nvSpPr>
          <p:cNvPr id="6" name="CasellaDiTesto 5">
            <a:extLst>
              <a:ext uri="{FF2B5EF4-FFF2-40B4-BE49-F238E27FC236}">
                <a16:creationId xmlns:a16="http://schemas.microsoft.com/office/drawing/2014/main" id="{FA7153E5-A041-C37E-0773-B7CC07B1CF90}"/>
              </a:ext>
            </a:extLst>
          </p:cNvPr>
          <p:cNvSpPr txBox="1"/>
          <p:nvPr/>
        </p:nvSpPr>
        <p:spPr>
          <a:xfrm>
            <a:off x="1086393" y="2642340"/>
            <a:ext cx="3968931" cy="2308324"/>
          </a:xfrm>
          <a:prstGeom prst="rect">
            <a:avLst/>
          </a:prstGeom>
          <a:noFill/>
        </p:spPr>
        <p:txBody>
          <a:bodyPr wrap="square">
            <a:spAutoFit/>
          </a:bodyPr>
          <a:lstStyle/>
          <a:p>
            <a:r>
              <a:rPr lang="it-IT" sz="2400" dirty="0"/>
              <a:t>La risposta a queste domande può variare a seconda della prospettiva che si sceglie di adottare, del periodo storico considerato e del contesto di riferimento.</a:t>
            </a:r>
          </a:p>
        </p:txBody>
      </p:sp>
    </p:spTree>
    <p:extLst>
      <p:ext uri="{BB962C8B-B14F-4D97-AF65-F5344CB8AC3E}">
        <p14:creationId xmlns:p14="http://schemas.microsoft.com/office/powerpoint/2010/main" val="104419685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98494213-0F94-8962-AEE5-335705834A8C}"/>
              </a:ext>
            </a:extLst>
          </p:cNvPr>
          <p:cNvSpPr txBox="1"/>
          <p:nvPr/>
        </p:nvSpPr>
        <p:spPr>
          <a:xfrm>
            <a:off x="817946" y="586685"/>
            <a:ext cx="10690882" cy="954107"/>
          </a:xfrm>
          <a:prstGeom prst="rect">
            <a:avLst/>
          </a:prstGeom>
          <a:noFill/>
        </p:spPr>
        <p:txBody>
          <a:bodyPr wrap="square" rtlCol="0">
            <a:spAutoFit/>
          </a:bodyPr>
          <a:lstStyle/>
          <a:p>
            <a:r>
              <a:rPr lang="it-IT" sz="2800" dirty="0">
                <a:solidFill>
                  <a:schemeClr val="accent2"/>
                </a:solidFill>
              </a:rPr>
              <a:t>Chi sono, in definitiva,  gli inventori e quali sono i meccanismi generativi delle innovazioni?</a:t>
            </a:r>
          </a:p>
        </p:txBody>
      </p:sp>
      <p:pic>
        <p:nvPicPr>
          <p:cNvPr id="2" name="Picture 2" descr="Psicologia e Psicoterapia - visita psicologo - visita psicoterapeuta -  Artemisia Lab - Cos'è la psicologia?">
            <a:extLst>
              <a:ext uri="{FF2B5EF4-FFF2-40B4-BE49-F238E27FC236}">
                <a16:creationId xmlns:a16="http://schemas.microsoft.com/office/drawing/2014/main" id="{53A40064-ED33-6491-7969-C6DE479303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8373" y="2235015"/>
            <a:ext cx="4515696" cy="3167727"/>
          </a:xfrm>
          <a:prstGeom prst="rect">
            <a:avLst/>
          </a:prstGeom>
          <a:noFill/>
          <a:extLst>
            <a:ext uri="{909E8E84-426E-40DD-AFC4-6F175D3DCCD1}">
              <a14:hiddenFill xmlns:a14="http://schemas.microsoft.com/office/drawing/2010/main">
                <a:solidFill>
                  <a:srgbClr val="FFFFFF"/>
                </a:solidFill>
              </a14:hiddenFill>
            </a:ext>
          </a:extLst>
        </p:spPr>
      </p:pic>
      <p:sp>
        <p:nvSpPr>
          <p:cNvPr id="4" name="CasellaDiTesto 3">
            <a:extLst>
              <a:ext uri="{FF2B5EF4-FFF2-40B4-BE49-F238E27FC236}">
                <a16:creationId xmlns:a16="http://schemas.microsoft.com/office/drawing/2014/main" id="{31213F8D-799F-C7BB-3709-23FB6DD146E4}"/>
              </a:ext>
            </a:extLst>
          </p:cNvPr>
          <p:cNvSpPr txBox="1"/>
          <p:nvPr/>
        </p:nvSpPr>
        <p:spPr>
          <a:xfrm>
            <a:off x="4720496" y="977934"/>
            <a:ext cx="6688182" cy="5632311"/>
          </a:xfrm>
          <a:prstGeom prst="rect">
            <a:avLst/>
          </a:prstGeom>
          <a:noFill/>
        </p:spPr>
        <p:txBody>
          <a:bodyPr wrap="square">
            <a:spAutoFit/>
          </a:bodyPr>
          <a:lstStyle/>
          <a:p>
            <a:endParaRPr lang="it-IT" sz="2000" dirty="0"/>
          </a:p>
          <a:p>
            <a:r>
              <a:rPr lang="it-IT" sz="2000" dirty="0"/>
              <a:t>Gli psicologici, ad esempio, tendono a focalizzarsi sui </a:t>
            </a:r>
            <a:r>
              <a:rPr lang="it-IT" sz="2000" b="1" dirty="0"/>
              <a:t>tratti personali e motivazionali  degli inventori</a:t>
            </a:r>
            <a:r>
              <a:rPr lang="it-IT" sz="2000" dirty="0"/>
              <a:t>, legando i processi di creazione e di diffusione sociale delle innovazioni a dei meccanismi che rimandano, in ultima istanza, a delle caratteristiche proprie degli individui. Gli inventori sono tendenzialmente intesi come soggetti dotati di un pensiero «produttivo» e «divergente», in grado di dare risposte creative a problemi nuovi e spinti da </a:t>
            </a:r>
            <a:r>
              <a:rPr lang="it-IT" sz="2000" b="1" dirty="0"/>
              <a:t>motivazioni sia intrinseche che estrinseche</a:t>
            </a:r>
            <a:r>
              <a:rPr lang="it-IT" sz="2000" dirty="0"/>
              <a:t>, legate al raggiungimento di obiettivi materiali o al desiderio di un riconoscimento sociale.</a:t>
            </a:r>
          </a:p>
          <a:p>
            <a:endParaRPr lang="it-IT" sz="2000" dirty="0"/>
          </a:p>
          <a:p>
            <a:r>
              <a:rPr lang="it-IT" sz="2000" dirty="0"/>
              <a:t>Il rischio è quello di un </a:t>
            </a:r>
            <a:r>
              <a:rPr lang="it-IT" sz="2000" b="1" dirty="0"/>
              <a:t>«riduzionismo psicologico» </a:t>
            </a:r>
            <a:r>
              <a:rPr lang="it-IT" sz="2000" dirty="0"/>
              <a:t>che assume una concezione «</a:t>
            </a:r>
            <a:r>
              <a:rPr lang="it-IT" sz="2000" dirty="0" err="1"/>
              <a:t>ipo</a:t>
            </a:r>
            <a:r>
              <a:rPr lang="it-IT" sz="2000" dirty="0"/>
              <a:t>-socializzata» e individualistica dei processi di innovazione. Discorso analogo vale per alcuni sociologi, quali Gabriel Tarde, che tendono a ricondurre le innovazioni all’operato di </a:t>
            </a:r>
            <a:r>
              <a:rPr lang="it-IT" sz="2000" b="1" dirty="0"/>
              <a:t>individui di genio unici e insostituibili</a:t>
            </a:r>
            <a:r>
              <a:rPr lang="it-IT" sz="2000" dirty="0"/>
              <a:t>.</a:t>
            </a:r>
          </a:p>
        </p:txBody>
      </p:sp>
    </p:spTree>
    <p:extLst>
      <p:ext uri="{BB962C8B-B14F-4D97-AF65-F5344CB8AC3E}">
        <p14:creationId xmlns:p14="http://schemas.microsoft.com/office/powerpoint/2010/main" val="186604566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98494213-0F94-8962-AEE5-335705834A8C}"/>
              </a:ext>
            </a:extLst>
          </p:cNvPr>
          <p:cNvSpPr txBox="1"/>
          <p:nvPr/>
        </p:nvSpPr>
        <p:spPr>
          <a:xfrm>
            <a:off x="817946" y="586685"/>
            <a:ext cx="10690882" cy="954107"/>
          </a:xfrm>
          <a:prstGeom prst="rect">
            <a:avLst/>
          </a:prstGeom>
          <a:noFill/>
        </p:spPr>
        <p:txBody>
          <a:bodyPr wrap="square" rtlCol="0">
            <a:spAutoFit/>
          </a:bodyPr>
          <a:lstStyle/>
          <a:p>
            <a:r>
              <a:rPr lang="it-IT" sz="2800" dirty="0">
                <a:solidFill>
                  <a:schemeClr val="accent2"/>
                </a:solidFill>
              </a:rPr>
              <a:t>Chi sono, in definitiva,  gli inventori e quali sono i meccanismi generativi delle innovazioni?</a:t>
            </a:r>
          </a:p>
        </p:txBody>
      </p:sp>
      <p:sp>
        <p:nvSpPr>
          <p:cNvPr id="4" name="CasellaDiTesto 3">
            <a:extLst>
              <a:ext uri="{FF2B5EF4-FFF2-40B4-BE49-F238E27FC236}">
                <a16:creationId xmlns:a16="http://schemas.microsoft.com/office/drawing/2014/main" id="{31213F8D-799F-C7BB-3709-23FB6DD146E4}"/>
              </a:ext>
            </a:extLst>
          </p:cNvPr>
          <p:cNvSpPr txBox="1"/>
          <p:nvPr/>
        </p:nvSpPr>
        <p:spPr>
          <a:xfrm>
            <a:off x="999834" y="1870110"/>
            <a:ext cx="4686263" cy="4401205"/>
          </a:xfrm>
          <a:prstGeom prst="rect">
            <a:avLst/>
          </a:prstGeom>
          <a:noFill/>
        </p:spPr>
        <p:txBody>
          <a:bodyPr wrap="square">
            <a:spAutoFit/>
          </a:bodyPr>
          <a:lstStyle/>
          <a:p>
            <a:endParaRPr lang="it-IT" sz="2800" dirty="0"/>
          </a:p>
          <a:p>
            <a:r>
              <a:rPr lang="it-IT" sz="2800" dirty="0"/>
              <a:t>Da una prospettiva </a:t>
            </a:r>
            <a:r>
              <a:rPr lang="it-IT" sz="2800" dirty="0" err="1"/>
              <a:t>olista</a:t>
            </a:r>
            <a:r>
              <a:rPr lang="it-IT" sz="2800" dirty="0"/>
              <a:t>, invece, emergono i fattori istituzionali che stanno alla base dei processi di innovazione e le trasformazioni storiche della figura dell’inventore e dei meccanismi generativi dell’innovazione.</a:t>
            </a:r>
          </a:p>
        </p:txBody>
      </p:sp>
      <p:pic>
        <p:nvPicPr>
          <p:cNvPr id="10242" name="Picture 2" descr="Rivoluzione industriale: riassunto della storia e delle cause | Studenti.it">
            <a:extLst>
              <a:ext uri="{FF2B5EF4-FFF2-40B4-BE49-F238E27FC236}">
                <a16:creationId xmlns:a16="http://schemas.microsoft.com/office/drawing/2014/main" id="{F5C5F67C-E927-3ACB-F155-86B4048486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1345" y="2120718"/>
            <a:ext cx="5024903" cy="39991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388079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0628D6C7-A8DC-1970-0570-6D63A1635066}"/>
              </a:ext>
            </a:extLst>
          </p:cNvPr>
          <p:cNvSpPr txBox="1"/>
          <p:nvPr/>
        </p:nvSpPr>
        <p:spPr>
          <a:xfrm>
            <a:off x="1114424" y="453538"/>
            <a:ext cx="4581525" cy="523220"/>
          </a:xfrm>
          <a:prstGeom prst="rect">
            <a:avLst/>
          </a:prstGeom>
          <a:noFill/>
        </p:spPr>
        <p:txBody>
          <a:bodyPr wrap="square" rtlCol="0">
            <a:spAutoFit/>
          </a:bodyPr>
          <a:lstStyle/>
          <a:p>
            <a:r>
              <a:rPr lang="it-IT" sz="2800" dirty="0">
                <a:solidFill>
                  <a:schemeClr val="accent2"/>
                </a:solidFill>
              </a:rPr>
              <a:t>Alcune note di metodo</a:t>
            </a:r>
          </a:p>
        </p:txBody>
      </p:sp>
      <p:sp>
        <p:nvSpPr>
          <p:cNvPr id="4" name="CasellaDiTesto 3">
            <a:extLst>
              <a:ext uri="{FF2B5EF4-FFF2-40B4-BE49-F238E27FC236}">
                <a16:creationId xmlns:a16="http://schemas.microsoft.com/office/drawing/2014/main" id="{3B633E33-AB89-FED5-25E9-64B2FA03439C}"/>
              </a:ext>
            </a:extLst>
          </p:cNvPr>
          <p:cNvSpPr txBox="1"/>
          <p:nvPr/>
        </p:nvSpPr>
        <p:spPr>
          <a:xfrm>
            <a:off x="1114424" y="2419350"/>
            <a:ext cx="9734550" cy="3170099"/>
          </a:xfrm>
          <a:prstGeom prst="rect">
            <a:avLst/>
          </a:prstGeom>
          <a:noFill/>
        </p:spPr>
        <p:txBody>
          <a:bodyPr wrap="square" rtlCol="0">
            <a:spAutoFit/>
          </a:bodyPr>
          <a:lstStyle/>
          <a:p>
            <a:r>
              <a:rPr lang="it-IT" dirty="0"/>
              <a:t>La microsociologia </a:t>
            </a:r>
            <a:r>
              <a:rPr lang="it-IT" b="0" i="0" dirty="0">
                <a:effectLst/>
              </a:rPr>
              <a:t>studia le relazioni interindividuali all’interno di situazioni e contesti limitati: piccoli gruppi, strutture comunitarie, aggregazioni informali e altre unità elementari di vita associata. Si avvale di metodi ri</a:t>
            </a:r>
            <a:r>
              <a:rPr lang="it-IT" dirty="0"/>
              <a:t>cerca empirici, prevalentemente qualitativi, basati sull’osservazione diretta dei fenomeni e delle interazioni sociali all’interno di contesti dati. Matura soprattutto nel contesto Nordamericano </a:t>
            </a:r>
            <a:r>
              <a:rPr lang="it-IT" b="0" i="0" dirty="0">
                <a:effectLst/>
              </a:rPr>
              <a:t>(interazionismo simbolico, sociologia cognitiva, fenomenologia sociale).</a:t>
            </a:r>
          </a:p>
          <a:p>
            <a:endParaRPr lang="it-IT" dirty="0"/>
          </a:p>
          <a:p>
            <a:endParaRPr lang="it-IT" dirty="0"/>
          </a:p>
          <a:p>
            <a:r>
              <a:rPr lang="it-IT" b="0" i="0" dirty="0">
                <a:effectLst/>
              </a:rPr>
              <a:t>La macrosociologia studia intere società o, comunque, fenomeni e processi sociali aggregati a livello di sistema, con particolare riguardo alle strutture istituzionali e con una certa tendenza a elaborare teorie ad «ampio raggio». Analizza i mutamenti sociali a partire da una scala più ampia e in un’ottica di lungo periodo. E’ l’approccio tipico dei classici della sociologia </a:t>
            </a:r>
            <a:r>
              <a:rPr lang="it-IT" dirty="0"/>
              <a:t>e</a:t>
            </a:r>
            <a:r>
              <a:rPr lang="it-IT" b="0" i="0" dirty="0">
                <a:effectLst/>
              </a:rPr>
              <a:t>uropei</a:t>
            </a:r>
            <a:r>
              <a:rPr lang="it-IT" sz="2000" b="0" i="0" dirty="0">
                <a:effectLst/>
              </a:rPr>
              <a:t>.  </a:t>
            </a:r>
            <a:endParaRPr lang="it-IT" sz="2000" dirty="0"/>
          </a:p>
        </p:txBody>
      </p:sp>
      <p:sp>
        <p:nvSpPr>
          <p:cNvPr id="6" name="CasellaDiTesto 5">
            <a:extLst>
              <a:ext uri="{FF2B5EF4-FFF2-40B4-BE49-F238E27FC236}">
                <a16:creationId xmlns:a16="http://schemas.microsoft.com/office/drawing/2014/main" id="{82EB504F-B38E-896C-D983-69ED0E65EE44}"/>
              </a:ext>
            </a:extLst>
          </p:cNvPr>
          <p:cNvSpPr txBox="1"/>
          <p:nvPr/>
        </p:nvSpPr>
        <p:spPr>
          <a:xfrm>
            <a:off x="1114424" y="1371600"/>
            <a:ext cx="5267325" cy="461665"/>
          </a:xfrm>
          <a:prstGeom prst="rect">
            <a:avLst/>
          </a:prstGeom>
          <a:noFill/>
        </p:spPr>
        <p:txBody>
          <a:bodyPr wrap="square" rtlCol="0">
            <a:spAutoFit/>
          </a:bodyPr>
          <a:lstStyle/>
          <a:p>
            <a:pPr marL="285750" indent="-285750">
              <a:buFont typeface="Arial" panose="020B0604020202020204" pitchFamily="34" charset="0"/>
              <a:buChar char="•"/>
            </a:pPr>
            <a:r>
              <a:rPr lang="it-IT" sz="2400" dirty="0"/>
              <a:t>Approcci </a:t>
            </a:r>
            <a:r>
              <a:rPr lang="it-IT" sz="2400" b="1" dirty="0"/>
              <a:t>micro</a:t>
            </a:r>
            <a:r>
              <a:rPr lang="it-IT" sz="2400" dirty="0"/>
              <a:t> e approcci </a:t>
            </a:r>
            <a:r>
              <a:rPr lang="it-IT" sz="2400" b="1" dirty="0"/>
              <a:t>macro</a:t>
            </a:r>
          </a:p>
        </p:txBody>
      </p:sp>
    </p:spTree>
    <p:extLst>
      <p:ext uri="{BB962C8B-B14F-4D97-AF65-F5344CB8AC3E}">
        <p14:creationId xmlns:p14="http://schemas.microsoft.com/office/powerpoint/2010/main" val="200432701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98494213-0F94-8962-AEE5-335705834A8C}"/>
              </a:ext>
            </a:extLst>
          </p:cNvPr>
          <p:cNvSpPr txBox="1"/>
          <p:nvPr/>
        </p:nvSpPr>
        <p:spPr>
          <a:xfrm>
            <a:off x="817946" y="586685"/>
            <a:ext cx="10690882" cy="954107"/>
          </a:xfrm>
          <a:prstGeom prst="rect">
            <a:avLst/>
          </a:prstGeom>
          <a:noFill/>
        </p:spPr>
        <p:txBody>
          <a:bodyPr wrap="square" rtlCol="0">
            <a:spAutoFit/>
          </a:bodyPr>
          <a:lstStyle/>
          <a:p>
            <a:r>
              <a:rPr lang="it-IT" sz="2800" dirty="0">
                <a:solidFill>
                  <a:schemeClr val="accent2"/>
                </a:solidFill>
              </a:rPr>
              <a:t>Chi sono, in definitiva,  gli inventori e quali sono i meccanismi generativi delle innovazioni?</a:t>
            </a:r>
          </a:p>
        </p:txBody>
      </p:sp>
      <p:sp>
        <p:nvSpPr>
          <p:cNvPr id="4" name="CasellaDiTesto 3">
            <a:extLst>
              <a:ext uri="{FF2B5EF4-FFF2-40B4-BE49-F238E27FC236}">
                <a16:creationId xmlns:a16="http://schemas.microsoft.com/office/drawing/2014/main" id="{31213F8D-799F-C7BB-3709-23FB6DD146E4}"/>
              </a:ext>
            </a:extLst>
          </p:cNvPr>
          <p:cNvSpPr txBox="1"/>
          <p:nvPr/>
        </p:nvSpPr>
        <p:spPr>
          <a:xfrm>
            <a:off x="817946" y="1584687"/>
            <a:ext cx="9471682" cy="4832092"/>
          </a:xfrm>
          <a:prstGeom prst="rect">
            <a:avLst/>
          </a:prstGeom>
          <a:noFill/>
        </p:spPr>
        <p:txBody>
          <a:bodyPr wrap="square">
            <a:spAutoFit/>
          </a:bodyPr>
          <a:lstStyle/>
          <a:p>
            <a:endParaRPr lang="it-IT" sz="2800" dirty="0"/>
          </a:p>
          <a:p>
            <a:r>
              <a:rPr lang="it-IT" sz="2800" dirty="0" err="1"/>
              <a:t>Sombart</a:t>
            </a:r>
            <a:r>
              <a:rPr lang="it-IT" sz="2800" dirty="0"/>
              <a:t>, ad esempio, distingue tra: la </a:t>
            </a:r>
            <a:r>
              <a:rPr lang="it-IT" sz="2800" b="1" dirty="0"/>
              <a:t>tecnica empirica-organica del medioevo</a:t>
            </a:r>
            <a:r>
              <a:rPr lang="it-IT" sz="2800" dirty="0"/>
              <a:t>, in cui l’organizzazione del lavoro è legata alla tradizione e gli attori economici sono maestri e apprendisti con scarsa propensione all’</a:t>
            </a:r>
            <a:r>
              <a:rPr lang="it-IT" sz="2800" dirty="0" err="1"/>
              <a:t>innovazioene</a:t>
            </a:r>
            <a:r>
              <a:rPr lang="it-IT" sz="2800" dirty="0"/>
              <a:t>; la </a:t>
            </a:r>
            <a:r>
              <a:rPr lang="it-IT" sz="2800" b="1" dirty="0"/>
              <a:t>tecnica razionale del primo capitalismo</a:t>
            </a:r>
            <a:r>
              <a:rPr lang="it-IT" sz="2800" dirty="0"/>
              <a:t>, basata su un esame sistematico dell’adeguatezza dei mezzi rispetto ai fini, propria di una fase in cui inizia ad emergere la figura dell’inventore (dilettante o professionista); la </a:t>
            </a:r>
            <a:r>
              <a:rPr lang="it-IT" sz="2800" b="1" dirty="0"/>
              <a:t>tecnica scientifica</a:t>
            </a:r>
            <a:r>
              <a:rPr lang="it-IT" sz="2800" dirty="0"/>
              <a:t>, propria del capitalismo maturo in cui gli inventori sono figure professionali e sempre più specializzate.   </a:t>
            </a:r>
          </a:p>
        </p:txBody>
      </p:sp>
      <p:pic>
        <p:nvPicPr>
          <p:cNvPr id="10242" name="Picture 2" descr="Rivoluzione industriale: riassunto della storia e delle cause | Studenti.it">
            <a:extLst>
              <a:ext uri="{FF2B5EF4-FFF2-40B4-BE49-F238E27FC236}">
                <a16:creationId xmlns:a16="http://schemas.microsoft.com/office/drawing/2014/main" id="{F5C5F67C-E927-3ACB-F155-86B4048486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42785" y="1540792"/>
            <a:ext cx="1901021" cy="15129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72946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21AD46C2-2ED6-5876-D6C6-1BE29718A8FC}"/>
              </a:ext>
            </a:extLst>
          </p:cNvPr>
          <p:cNvSpPr txBox="1"/>
          <p:nvPr/>
        </p:nvSpPr>
        <p:spPr>
          <a:xfrm>
            <a:off x="547974" y="1096854"/>
            <a:ext cx="11301125" cy="6155531"/>
          </a:xfrm>
          <a:prstGeom prst="rect">
            <a:avLst/>
          </a:prstGeom>
          <a:noFill/>
        </p:spPr>
        <p:txBody>
          <a:bodyPr wrap="square" rtlCol="0">
            <a:spAutoFit/>
          </a:bodyPr>
          <a:lstStyle/>
          <a:p>
            <a:r>
              <a:rPr lang="it-IT" sz="2000" dirty="0"/>
              <a:t>Un approccio rigidamente deterministico, o che partendo da una visione «iper-socializzata» dei processi innovativi riduce al minimo il ruolo dei soggetti, rischia di essere altrettanto incapace di spiegare appieno i maccanismi generativi dell’innovazione. Si rende dunque necessaria una prospettiva integrata, attenta comunque al contesto ed alle trasformazioni storiche.</a:t>
            </a:r>
          </a:p>
          <a:p>
            <a:endParaRPr lang="it-IT" sz="2000" dirty="0"/>
          </a:p>
          <a:p>
            <a:r>
              <a:rPr lang="it-IT" sz="2000" dirty="0"/>
              <a:t>Ad esempio, bisogna considerare che la figura </a:t>
            </a:r>
            <a:r>
              <a:rPr lang="it-IT" sz="2000" b="1" dirty="0"/>
              <a:t>dell’inventore indipendente </a:t>
            </a:r>
            <a:r>
              <a:rPr lang="it-IT" sz="2000" dirty="0"/>
              <a:t>(spesso appartenente alla classe lavoratrice) che ha caratterizzato una certa fase dello sviluppo storico del capitalismo (nel XVII secolo), è stata gradualmente soppiantata attraverso un processo di </a:t>
            </a:r>
            <a:r>
              <a:rPr lang="it-IT" sz="2000" b="1" dirty="0"/>
              <a:t>professionalizzazione della figura dell’inventore</a:t>
            </a:r>
            <a:r>
              <a:rPr lang="it-IT" sz="2000" dirty="0"/>
              <a:t>.</a:t>
            </a:r>
          </a:p>
          <a:p>
            <a:endParaRPr lang="it-IT" sz="2000" dirty="0"/>
          </a:p>
          <a:p>
            <a:r>
              <a:rPr lang="it-IT" sz="2000" dirty="0"/>
              <a:t>Anche le organizzazioni hanno subito profonde trasformazioni nel corso del tempo, con il passaggio dalle </a:t>
            </a:r>
            <a:r>
              <a:rPr lang="it-IT" sz="2000" b="1" dirty="0"/>
              <a:t>strutture verticali e fortemente gerarchiche </a:t>
            </a:r>
            <a:r>
              <a:rPr lang="it-IT" sz="2000" dirty="0"/>
              <a:t>tipiche del fordismo (in cui il processo innovativo risulta prevalentemente confinato all’interno delle singole imprese) alle </a:t>
            </a:r>
            <a:r>
              <a:rPr lang="it-IT" sz="2000" b="1" dirty="0"/>
              <a:t>organizzazioni orizzontali e reticolari </a:t>
            </a:r>
            <a:r>
              <a:rPr lang="it-IT" sz="2000" dirty="0"/>
              <a:t>contemporanee (in cui l’innovazione passa attraverso reti che collegano l’impresa ai propri stakeholders).</a:t>
            </a:r>
          </a:p>
          <a:p>
            <a:endParaRPr lang="it-IT" sz="2000" dirty="0"/>
          </a:p>
          <a:p>
            <a:r>
              <a:rPr lang="it-IT" sz="2000" dirty="0"/>
              <a:t>Allo stesso tempo, la scienza e la tecnologia hanno assunto un ruolo sempre più rilevante nello sviluppo delle innovazioni e sono nate anche </a:t>
            </a:r>
            <a:r>
              <a:rPr lang="it-IT" sz="2000" b="1" dirty="0"/>
              <a:t>nuove strutture deputate alla produzione di conoscenze e innovazioni </a:t>
            </a:r>
            <a:r>
              <a:rPr lang="it-IT" sz="2000" dirty="0"/>
              <a:t>(dai laboratori industriali, ai centri di ricerca pubblici e privati).</a:t>
            </a:r>
          </a:p>
          <a:p>
            <a:endParaRPr lang="it-IT" dirty="0"/>
          </a:p>
          <a:p>
            <a:endParaRPr lang="it-IT" dirty="0"/>
          </a:p>
          <a:p>
            <a:r>
              <a:rPr lang="it-IT" dirty="0"/>
              <a:t> </a:t>
            </a:r>
          </a:p>
        </p:txBody>
      </p:sp>
      <p:sp>
        <p:nvSpPr>
          <p:cNvPr id="7" name="CasellaDiTesto 6">
            <a:extLst>
              <a:ext uri="{FF2B5EF4-FFF2-40B4-BE49-F238E27FC236}">
                <a16:creationId xmlns:a16="http://schemas.microsoft.com/office/drawing/2014/main" id="{7BB6D853-32F8-4221-82EE-39E62CCF475D}"/>
              </a:ext>
            </a:extLst>
          </p:cNvPr>
          <p:cNvSpPr txBox="1"/>
          <p:nvPr/>
        </p:nvSpPr>
        <p:spPr>
          <a:xfrm>
            <a:off x="547974" y="257860"/>
            <a:ext cx="10253375" cy="461665"/>
          </a:xfrm>
          <a:prstGeom prst="rect">
            <a:avLst/>
          </a:prstGeom>
          <a:noFill/>
        </p:spPr>
        <p:txBody>
          <a:bodyPr wrap="square">
            <a:spAutoFit/>
          </a:bodyPr>
          <a:lstStyle/>
          <a:p>
            <a:r>
              <a:rPr lang="it-IT" sz="2400" dirty="0">
                <a:solidFill>
                  <a:schemeClr val="accent2"/>
                </a:solidFill>
              </a:rPr>
              <a:t>Alcune considerazioni…</a:t>
            </a:r>
          </a:p>
        </p:txBody>
      </p:sp>
    </p:spTree>
    <p:extLst>
      <p:ext uri="{BB962C8B-B14F-4D97-AF65-F5344CB8AC3E}">
        <p14:creationId xmlns:p14="http://schemas.microsoft.com/office/powerpoint/2010/main" val="410871923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50D59A8D-98F6-DE74-6ECC-5E0A67EF5C3D}"/>
              </a:ext>
            </a:extLst>
          </p:cNvPr>
          <p:cNvSpPr txBox="1"/>
          <p:nvPr/>
        </p:nvSpPr>
        <p:spPr>
          <a:xfrm>
            <a:off x="628650" y="1247686"/>
            <a:ext cx="10420350" cy="5293757"/>
          </a:xfrm>
          <a:prstGeom prst="rect">
            <a:avLst/>
          </a:prstGeom>
          <a:noFill/>
        </p:spPr>
        <p:txBody>
          <a:bodyPr wrap="square">
            <a:spAutoFit/>
          </a:bodyPr>
          <a:lstStyle/>
          <a:p>
            <a:r>
              <a:rPr lang="it-IT" sz="2000" dirty="0"/>
              <a:t>In un sistema capitalistico, la competizione secondo le regole del mercato, orientata dalla ricerca del profitto, è una delle principali molle dell’innovazione.</a:t>
            </a:r>
          </a:p>
          <a:p>
            <a:endParaRPr lang="it-IT" sz="2000" dirty="0"/>
          </a:p>
          <a:p>
            <a:r>
              <a:rPr lang="it-IT" sz="2000" dirty="0"/>
              <a:t>La nascita di cartelli e di oligopoli, così come una eccessiva centralizzazione e burocratizzazione della ricerca, può però inibire i processi di innovazione (importanza delle leggi antitrust nella storia degli Stati Uniti). </a:t>
            </a:r>
          </a:p>
          <a:p>
            <a:endParaRPr lang="it-IT" sz="2000" dirty="0"/>
          </a:p>
          <a:p>
            <a:r>
              <a:rPr lang="it-IT" sz="2000" dirty="0"/>
              <a:t>Comunque sia, la conoscenza è un ben pubblico connotata da elevati oneri di produzione e bassi costi di produzione e circolazione che, per certi versi, mal si presta a essere regolata attraverso incentivi e regole di mercato.  Strutture aperte, che si fondano sulla libera circolazione dei saperi e sulla cooperazione tra soggetti spinti da moventi non di natura strettamente economica possono rilevarsi anche più efficaci per favorire (brevetti si o brevetti no?). </a:t>
            </a:r>
          </a:p>
          <a:p>
            <a:endParaRPr lang="it-IT" sz="2000" dirty="0"/>
          </a:p>
          <a:p>
            <a:r>
              <a:rPr lang="it-IT" sz="2000" dirty="0"/>
              <a:t>Comunque sia, l’innovazione avviene sempre all’interno di contesti territoriali e socio-istituzionali specifici, i quali presentano caratteristiche e meccanismi regolativi che producono esiti specifici. In tal proposito, in letteratura si parla di </a:t>
            </a:r>
            <a:r>
              <a:rPr lang="it-IT" sz="2000" b="1" dirty="0"/>
              <a:t>sistemi dell’innovazione</a:t>
            </a:r>
            <a:r>
              <a:rPr lang="it-IT" sz="2000" dirty="0"/>
              <a:t>.  </a:t>
            </a:r>
          </a:p>
          <a:p>
            <a:endParaRPr lang="it-IT" dirty="0"/>
          </a:p>
        </p:txBody>
      </p:sp>
      <p:sp>
        <p:nvSpPr>
          <p:cNvPr id="5" name="CasellaDiTesto 4">
            <a:extLst>
              <a:ext uri="{FF2B5EF4-FFF2-40B4-BE49-F238E27FC236}">
                <a16:creationId xmlns:a16="http://schemas.microsoft.com/office/drawing/2014/main" id="{09070657-51C8-AACF-E08B-AFE346B745A4}"/>
              </a:ext>
            </a:extLst>
          </p:cNvPr>
          <p:cNvSpPr txBox="1"/>
          <p:nvPr/>
        </p:nvSpPr>
        <p:spPr>
          <a:xfrm>
            <a:off x="628650" y="316557"/>
            <a:ext cx="6096000" cy="461665"/>
          </a:xfrm>
          <a:prstGeom prst="rect">
            <a:avLst/>
          </a:prstGeom>
          <a:noFill/>
        </p:spPr>
        <p:txBody>
          <a:bodyPr wrap="square">
            <a:spAutoFit/>
          </a:bodyPr>
          <a:lstStyle/>
          <a:p>
            <a:r>
              <a:rPr lang="it-IT" sz="2400" dirty="0">
                <a:solidFill>
                  <a:schemeClr val="accent2"/>
                </a:solidFill>
              </a:rPr>
              <a:t>Alcune considerazioni…</a:t>
            </a:r>
          </a:p>
        </p:txBody>
      </p:sp>
    </p:spTree>
    <p:extLst>
      <p:ext uri="{BB962C8B-B14F-4D97-AF65-F5344CB8AC3E}">
        <p14:creationId xmlns:p14="http://schemas.microsoft.com/office/powerpoint/2010/main" val="1994852537"/>
      </p:ext>
    </p:extLst>
  </p:cSld>
  <p:clrMapOvr>
    <a:masterClrMapping/>
  </p:clrMapOvr>
  <p:transition spd="slow">
    <p:push dir="u"/>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BA1EB3EB-3DB8-4829-3C4D-CACB0DDEBD81}"/>
              </a:ext>
            </a:extLst>
          </p:cNvPr>
          <p:cNvSpPr txBox="1"/>
          <p:nvPr/>
        </p:nvSpPr>
        <p:spPr>
          <a:xfrm>
            <a:off x="1057275" y="1666875"/>
            <a:ext cx="9496425" cy="4524315"/>
          </a:xfrm>
          <a:prstGeom prst="rect">
            <a:avLst/>
          </a:prstGeom>
          <a:noFill/>
        </p:spPr>
        <p:txBody>
          <a:bodyPr wrap="square" rtlCol="0">
            <a:spAutoFit/>
          </a:bodyPr>
          <a:lstStyle/>
          <a:p>
            <a:pPr marL="342900" indent="-342900">
              <a:buFont typeface="Arial" panose="020B0604020202020204" pitchFamily="34" charset="0"/>
              <a:buChar char="•"/>
            </a:pPr>
            <a:r>
              <a:rPr lang="it-IT" sz="2400" dirty="0"/>
              <a:t>Imprese dominate dai fornitori (agricoltura e manifattura tradizionale; innovazione importate dall’esterno e orientate alla riduzione dei costi)</a:t>
            </a:r>
          </a:p>
          <a:p>
            <a:pPr marL="342900" indent="-342900">
              <a:buFont typeface="Arial" panose="020B0604020202020204" pitchFamily="34" charset="0"/>
              <a:buChar char="•"/>
            </a:pPr>
            <a:endParaRPr lang="it-IT" sz="2400" dirty="0"/>
          </a:p>
          <a:p>
            <a:pPr marL="342900" indent="-342900">
              <a:buFont typeface="Arial" panose="020B0604020202020204" pitchFamily="34" charset="0"/>
              <a:buChar char="•"/>
            </a:pPr>
            <a:r>
              <a:rPr lang="it-IT" sz="2400" dirty="0"/>
              <a:t>Imprese a intensità di scala (elevata standardizzazione e meccanizzazione; traiettorie tecnologiche orientate all’innovazione di processo)</a:t>
            </a:r>
          </a:p>
          <a:p>
            <a:pPr marL="342900" indent="-342900">
              <a:buFont typeface="Arial" panose="020B0604020202020204" pitchFamily="34" charset="0"/>
              <a:buChar char="•"/>
            </a:pPr>
            <a:endParaRPr lang="it-IT" sz="2400" dirty="0"/>
          </a:p>
          <a:p>
            <a:pPr marL="342900" indent="-342900">
              <a:buFont typeface="Arial" panose="020B0604020202020204" pitchFamily="34" charset="0"/>
              <a:buChar char="•"/>
            </a:pPr>
            <a:r>
              <a:rPr lang="it-IT" sz="2400" dirty="0"/>
              <a:t>Imprese di fornitori specializzati (produzione di meccanica strumentale di attrezzature; innovazioni di prodotto volte a migliorare le prestazioni)</a:t>
            </a:r>
          </a:p>
          <a:p>
            <a:pPr marL="342900" indent="-342900">
              <a:buFont typeface="Arial" panose="020B0604020202020204" pitchFamily="34" charset="0"/>
              <a:buChar char="•"/>
            </a:pPr>
            <a:endParaRPr lang="it-IT" sz="2400" dirty="0"/>
          </a:p>
          <a:p>
            <a:pPr marL="342900" indent="-342900">
              <a:buFont typeface="Arial" panose="020B0604020202020204" pitchFamily="34" charset="0"/>
              <a:buChar char="•"/>
            </a:pPr>
            <a:r>
              <a:rPr lang="it-IT" sz="2400" dirty="0"/>
              <a:t>Imprese basate sulla scienza (forti connessioni con la ricerca di base; elevata sofisticazione e barriere di ingresso)</a:t>
            </a:r>
          </a:p>
        </p:txBody>
      </p:sp>
      <p:sp>
        <p:nvSpPr>
          <p:cNvPr id="3" name="CasellaDiTesto 2">
            <a:extLst>
              <a:ext uri="{FF2B5EF4-FFF2-40B4-BE49-F238E27FC236}">
                <a16:creationId xmlns:a16="http://schemas.microsoft.com/office/drawing/2014/main" id="{4A0DA114-44E4-530A-88F8-C9B9BF5B44B3}"/>
              </a:ext>
            </a:extLst>
          </p:cNvPr>
          <p:cNvSpPr txBox="1"/>
          <p:nvPr/>
        </p:nvSpPr>
        <p:spPr>
          <a:xfrm>
            <a:off x="1057275" y="409575"/>
            <a:ext cx="9124950" cy="584775"/>
          </a:xfrm>
          <a:prstGeom prst="rect">
            <a:avLst/>
          </a:prstGeom>
          <a:noFill/>
        </p:spPr>
        <p:txBody>
          <a:bodyPr wrap="square" rtlCol="0">
            <a:spAutoFit/>
          </a:bodyPr>
          <a:lstStyle/>
          <a:p>
            <a:r>
              <a:rPr lang="it-IT" sz="3200" dirty="0">
                <a:solidFill>
                  <a:schemeClr val="accent2"/>
                </a:solidFill>
              </a:rPr>
              <a:t>Le diverse traiettorie dell’innovazione settoriale</a:t>
            </a:r>
          </a:p>
        </p:txBody>
      </p:sp>
    </p:spTree>
    <p:extLst>
      <p:ext uri="{BB962C8B-B14F-4D97-AF65-F5344CB8AC3E}">
        <p14:creationId xmlns:p14="http://schemas.microsoft.com/office/powerpoint/2010/main" val="89953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0628D6C7-A8DC-1970-0570-6D63A1635066}"/>
              </a:ext>
            </a:extLst>
          </p:cNvPr>
          <p:cNvSpPr txBox="1"/>
          <p:nvPr/>
        </p:nvSpPr>
        <p:spPr>
          <a:xfrm>
            <a:off x="1114424" y="453538"/>
            <a:ext cx="4581525" cy="523220"/>
          </a:xfrm>
          <a:prstGeom prst="rect">
            <a:avLst/>
          </a:prstGeom>
          <a:noFill/>
        </p:spPr>
        <p:txBody>
          <a:bodyPr wrap="square" rtlCol="0">
            <a:spAutoFit/>
          </a:bodyPr>
          <a:lstStyle/>
          <a:p>
            <a:r>
              <a:rPr lang="it-IT" sz="2800" dirty="0">
                <a:solidFill>
                  <a:schemeClr val="accent2"/>
                </a:solidFill>
              </a:rPr>
              <a:t>Alcune note di metodo</a:t>
            </a:r>
          </a:p>
        </p:txBody>
      </p:sp>
      <p:sp>
        <p:nvSpPr>
          <p:cNvPr id="4" name="CasellaDiTesto 3">
            <a:extLst>
              <a:ext uri="{FF2B5EF4-FFF2-40B4-BE49-F238E27FC236}">
                <a16:creationId xmlns:a16="http://schemas.microsoft.com/office/drawing/2014/main" id="{3B633E33-AB89-FED5-25E9-64B2FA03439C}"/>
              </a:ext>
            </a:extLst>
          </p:cNvPr>
          <p:cNvSpPr txBox="1"/>
          <p:nvPr/>
        </p:nvSpPr>
        <p:spPr>
          <a:xfrm>
            <a:off x="1114424" y="2931855"/>
            <a:ext cx="9734550" cy="2554545"/>
          </a:xfrm>
          <a:prstGeom prst="rect">
            <a:avLst/>
          </a:prstGeom>
          <a:noFill/>
        </p:spPr>
        <p:txBody>
          <a:bodyPr wrap="square" rtlCol="0">
            <a:spAutoFit/>
          </a:bodyPr>
          <a:lstStyle/>
          <a:p>
            <a:r>
              <a:rPr lang="it-IT" sz="2000" dirty="0">
                <a:latin typeface="Calibri "/>
              </a:rPr>
              <a:t>Il determinismo è una concezione che individua dei rigidi nessi di causa ed effetto tra i fenomeni. Esistono delle variabili dipendenti e delle variabili indipendenti (che condizionano sempre e comunque le prime). Ad esempio, partire dall’idea secondo cui i grandi mutamenti sociali sono sostanzialmente dettati dalle innovazioni tecnologiche equivale ad assumere una posizione determinista (determinismo tecnologico). Anche il materialismo storico (Marx) è determinista, nella misura in cui stabilisce una primazia delle condizioni materiali dell’esistenza e dei rapporti sociali di produzione (struttura) sulle i</a:t>
            </a:r>
            <a:r>
              <a:rPr lang="it-IT" sz="2000" b="0" i="0" dirty="0">
                <a:effectLst/>
                <a:latin typeface="Calibri "/>
              </a:rPr>
              <a:t>stituzioni giuridiche e politiche, sulle leggi, sulle forme religiose, artistiche, filosofiche (sovrastruttura).</a:t>
            </a:r>
          </a:p>
        </p:txBody>
      </p:sp>
      <p:sp>
        <p:nvSpPr>
          <p:cNvPr id="6" name="CasellaDiTesto 5">
            <a:extLst>
              <a:ext uri="{FF2B5EF4-FFF2-40B4-BE49-F238E27FC236}">
                <a16:creationId xmlns:a16="http://schemas.microsoft.com/office/drawing/2014/main" id="{82EB504F-B38E-896C-D983-69ED0E65EE44}"/>
              </a:ext>
            </a:extLst>
          </p:cNvPr>
          <p:cNvSpPr txBox="1"/>
          <p:nvPr/>
        </p:nvSpPr>
        <p:spPr>
          <a:xfrm>
            <a:off x="1114424" y="1371600"/>
            <a:ext cx="5267325" cy="461665"/>
          </a:xfrm>
          <a:prstGeom prst="rect">
            <a:avLst/>
          </a:prstGeom>
          <a:noFill/>
        </p:spPr>
        <p:txBody>
          <a:bodyPr wrap="square" rtlCol="0">
            <a:spAutoFit/>
          </a:bodyPr>
          <a:lstStyle/>
          <a:p>
            <a:pPr marL="285750" indent="-285750">
              <a:buFont typeface="Arial" panose="020B0604020202020204" pitchFamily="34" charset="0"/>
              <a:buChar char="•"/>
            </a:pPr>
            <a:r>
              <a:rPr lang="it-IT" sz="2400" b="1" dirty="0"/>
              <a:t>Determinismo</a:t>
            </a:r>
          </a:p>
        </p:txBody>
      </p:sp>
    </p:spTree>
    <p:extLst>
      <p:ext uri="{BB962C8B-B14F-4D97-AF65-F5344CB8AC3E}">
        <p14:creationId xmlns:p14="http://schemas.microsoft.com/office/powerpoint/2010/main" val="182341923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ecoding Adam Smith - New Statesman">
            <a:extLst>
              <a:ext uri="{FF2B5EF4-FFF2-40B4-BE49-F238E27FC236}">
                <a16:creationId xmlns:a16="http://schemas.microsoft.com/office/drawing/2014/main" id="{1A1A7AA6-E499-ED2F-3FAA-84177F07FE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747" y="1598985"/>
            <a:ext cx="3159928" cy="4143375"/>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a:extLst>
              <a:ext uri="{FF2B5EF4-FFF2-40B4-BE49-F238E27FC236}">
                <a16:creationId xmlns:a16="http://schemas.microsoft.com/office/drawing/2014/main" id="{6F8D5905-B8FA-91FD-E2CB-AEB20136287E}"/>
              </a:ext>
            </a:extLst>
          </p:cNvPr>
          <p:cNvSpPr txBox="1"/>
          <p:nvPr/>
        </p:nvSpPr>
        <p:spPr>
          <a:xfrm>
            <a:off x="4776787" y="1703760"/>
            <a:ext cx="5629275" cy="4247317"/>
          </a:xfrm>
          <a:prstGeom prst="rect">
            <a:avLst/>
          </a:prstGeom>
          <a:noFill/>
        </p:spPr>
        <p:txBody>
          <a:bodyPr wrap="square" rtlCol="0">
            <a:spAutoFit/>
          </a:bodyPr>
          <a:lstStyle/>
          <a:p>
            <a:r>
              <a:rPr lang="it-IT" dirty="0"/>
              <a:t>Per Adam Smith la ricchezza di una nazione equivale alla quantità annuale di beni prodotti attraverso il lavoro o acquisiti tramite gli scambi. Dipende in larga misura dalla produttività del lavoro.</a:t>
            </a:r>
          </a:p>
          <a:p>
            <a:endParaRPr lang="it-IT" dirty="0"/>
          </a:p>
          <a:p>
            <a:r>
              <a:rPr lang="it-IT" dirty="0"/>
              <a:t>La produttività del lavoro, a sua volta, è legata alla divisione del lavoro. Quest’ultima, oltre a comportare un processi di specializzazione (ma anche di svilimento) del lavoro, favorisce l’invenzione di nuove macchine.</a:t>
            </a:r>
          </a:p>
          <a:p>
            <a:endParaRPr lang="it-IT" dirty="0"/>
          </a:p>
          <a:p>
            <a:r>
              <a:rPr lang="it-IT" dirty="0"/>
              <a:t>Alle invenzioni più semplici, realizzate direttamente dagli utilizzatori delle macchine al fine di alleviare le proprie fatiche, si affiancano innovazioni più radicali ad opera di specialisti dotati di conoscenze complesse.</a:t>
            </a:r>
          </a:p>
          <a:p>
            <a:endParaRPr lang="it-IT" dirty="0"/>
          </a:p>
        </p:txBody>
      </p:sp>
      <p:sp>
        <p:nvSpPr>
          <p:cNvPr id="3" name="CasellaDiTesto 2">
            <a:extLst>
              <a:ext uri="{FF2B5EF4-FFF2-40B4-BE49-F238E27FC236}">
                <a16:creationId xmlns:a16="http://schemas.microsoft.com/office/drawing/2014/main" id="{E4096216-058A-47E1-61F4-3EAB1F7C673D}"/>
              </a:ext>
            </a:extLst>
          </p:cNvPr>
          <p:cNvSpPr txBox="1"/>
          <p:nvPr/>
        </p:nvSpPr>
        <p:spPr>
          <a:xfrm>
            <a:off x="904875" y="390525"/>
            <a:ext cx="6534150" cy="523220"/>
          </a:xfrm>
          <a:prstGeom prst="rect">
            <a:avLst/>
          </a:prstGeom>
          <a:noFill/>
        </p:spPr>
        <p:txBody>
          <a:bodyPr wrap="square" rtlCol="0">
            <a:spAutoFit/>
          </a:bodyPr>
          <a:lstStyle/>
          <a:p>
            <a:r>
              <a:rPr lang="it-IT" sz="2800" b="1" dirty="0">
                <a:solidFill>
                  <a:schemeClr val="accent2"/>
                </a:solidFill>
              </a:rPr>
              <a:t>Adam Smith</a:t>
            </a:r>
          </a:p>
        </p:txBody>
      </p:sp>
    </p:spTree>
    <p:extLst>
      <p:ext uri="{BB962C8B-B14F-4D97-AF65-F5344CB8AC3E}">
        <p14:creationId xmlns:p14="http://schemas.microsoft.com/office/powerpoint/2010/main" val="106985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ecoding Adam Smith - New Statesman">
            <a:extLst>
              <a:ext uri="{FF2B5EF4-FFF2-40B4-BE49-F238E27FC236}">
                <a16:creationId xmlns:a16="http://schemas.microsoft.com/office/drawing/2014/main" id="{1A1A7AA6-E499-ED2F-3FAA-84177F07FE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69922" y="1475160"/>
            <a:ext cx="3159928" cy="4143375"/>
          </a:xfrm>
          <a:prstGeom prst="rect">
            <a:avLst/>
          </a:prstGeom>
          <a:noFill/>
          <a:extLst>
            <a:ext uri="{909E8E84-426E-40DD-AFC4-6F175D3DCCD1}">
              <a14:hiddenFill xmlns:a14="http://schemas.microsoft.com/office/drawing/2010/main">
                <a:solidFill>
                  <a:srgbClr val="FFFFFF"/>
                </a:solidFill>
              </a14:hiddenFill>
            </a:ext>
          </a:extLst>
        </p:spPr>
      </p:pic>
      <p:sp>
        <p:nvSpPr>
          <p:cNvPr id="3" name="CasellaDiTesto 2">
            <a:extLst>
              <a:ext uri="{FF2B5EF4-FFF2-40B4-BE49-F238E27FC236}">
                <a16:creationId xmlns:a16="http://schemas.microsoft.com/office/drawing/2014/main" id="{E4096216-058A-47E1-61F4-3EAB1F7C673D}"/>
              </a:ext>
            </a:extLst>
          </p:cNvPr>
          <p:cNvSpPr txBox="1"/>
          <p:nvPr/>
        </p:nvSpPr>
        <p:spPr>
          <a:xfrm>
            <a:off x="904875" y="390525"/>
            <a:ext cx="6534150" cy="523220"/>
          </a:xfrm>
          <a:prstGeom prst="rect">
            <a:avLst/>
          </a:prstGeom>
          <a:noFill/>
        </p:spPr>
        <p:txBody>
          <a:bodyPr wrap="square" rtlCol="0">
            <a:spAutoFit/>
          </a:bodyPr>
          <a:lstStyle/>
          <a:p>
            <a:r>
              <a:rPr lang="it-IT" sz="2800" b="1" dirty="0">
                <a:solidFill>
                  <a:schemeClr val="accent2"/>
                </a:solidFill>
              </a:rPr>
              <a:t>Adam Smith</a:t>
            </a:r>
          </a:p>
        </p:txBody>
      </p:sp>
      <p:sp>
        <p:nvSpPr>
          <p:cNvPr id="4" name="CasellaDiTesto 3">
            <a:extLst>
              <a:ext uri="{FF2B5EF4-FFF2-40B4-BE49-F238E27FC236}">
                <a16:creationId xmlns:a16="http://schemas.microsoft.com/office/drawing/2014/main" id="{801867E8-52A4-3337-FC0F-57C0A9AD8725}"/>
              </a:ext>
            </a:extLst>
          </p:cNvPr>
          <p:cNvSpPr txBox="1"/>
          <p:nvPr/>
        </p:nvSpPr>
        <p:spPr>
          <a:xfrm>
            <a:off x="695325" y="2219325"/>
            <a:ext cx="5400675" cy="2862322"/>
          </a:xfrm>
          <a:prstGeom prst="rect">
            <a:avLst/>
          </a:prstGeom>
          <a:noFill/>
        </p:spPr>
        <p:txBody>
          <a:bodyPr wrap="square" rtlCol="0">
            <a:spAutoFit/>
          </a:bodyPr>
          <a:lstStyle/>
          <a:p>
            <a:r>
              <a:rPr lang="it-IT" dirty="0"/>
              <a:t>Per Smith, in sostanza, l’origine delle innovazioni è duplice. Da un lato, esse sono il risultato di un processo incrementale basato sulla divisione del lavoro. Dall’altro, rientrano in un processo più discontinuo e radicale che si basa sull’uso di conoscenze teoriche che provengono da «lavoratori intellettuali» che combinano saperi ampi e diversi (in questo secondo caso non è la specializzazione a determinare l’innovazione, quanto la capacità, appunto, di combinare diversi saperi).   </a:t>
            </a:r>
          </a:p>
          <a:p>
            <a:endParaRPr lang="it-IT" dirty="0"/>
          </a:p>
        </p:txBody>
      </p:sp>
    </p:spTree>
    <p:extLst>
      <p:ext uri="{BB962C8B-B14F-4D97-AF65-F5344CB8AC3E}">
        <p14:creationId xmlns:p14="http://schemas.microsoft.com/office/powerpoint/2010/main" val="5994704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E4096216-058A-47E1-61F4-3EAB1F7C673D}"/>
              </a:ext>
            </a:extLst>
          </p:cNvPr>
          <p:cNvSpPr txBox="1"/>
          <p:nvPr/>
        </p:nvSpPr>
        <p:spPr>
          <a:xfrm>
            <a:off x="2409825" y="342900"/>
            <a:ext cx="6534150" cy="461665"/>
          </a:xfrm>
          <a:prstGeom prst="rect">
            <a:avLst/>
          </a:prstGeom>
          <a:noFill/>
        </p:spPr>
        <p:txBody>
          <a:bodyPr wrap="square" rtlCol="0">
            <a:spAutoFit/>
          </a:bodyPr>
          <a:lstStyle/>
          <a:p>
            <a:r>
              <a:rPr lang="it-IT" sz="2400" b="1" dirty="0">
                <a:solidFill>
                  <a:schemeClr val="accent2"/>
                </a:solidFill>
              </a:rPr>
              <a:t>Adam Smith</a:t>
            </a:r>
          </a:p>
        </p:txBody>
      </p:sp>
      <p:sp>
        <p:nvSpPr>
          <p:cNvPr id="4" name="CasellaDiTesto 3">
            <a:extLst>
              <a:ext uri="{FF2B5EF4-FFF2-40B4-BE49-F238E27FC236}">
                <a16:creationId xmlns:a16="http://schemas.microsoft.com/office/drawing/2014/main" id="{801867E8-52A4-3337-FC0F-57C0A9AD8725}"/>
              </a:ext>
            </a:extLst>
          </p:cNvPr>
          <p:cNvSpPr txBox="1"/>
          <p:nvPr/>
        </p:nvSpPr>
        <p:spPr>
          <a:xfrm>
            <a:off x="304800" y="342900"/>
            <a:ext cx="12011025" cy="738664"/>
          </a:xfrm>
          <a:prstGeom prst="rect">
            <a:avLst/>
          </a:prstGeom>
          <a:noFill/>
        </p:spPr>
        <p:txBody>
          <a:bodyPr wrap="square" rtlCol="0">
            <a:spAutoFit/>
          </a:bodyPr>
          <a:lstStyle/>
          <a:p>
            <a:r>
              <a:rPr lang="it-IT" sz="2400" dirty="0"/>
              <a:t>Qual è, secondo                         , la molla originaria della divisione del lavoro e dell’innovazione?</a:t>
            </a:r>
          </a:p>
          <a:p>
            <a:endParaRPr lang="it-IT" dirty="0"/>
          </a:p>
        </p:txBody>
      </p:sp>
      <p:sp>
        <p:nvSpPr>
          <p:cNvPr id="2" name="CasellaDiTesto 1">
            <a:extLst>
              <a:ext uri="{FF2B5EF4-FFF2-40B4-BE49-F238E27FC236}">
                <a16:creationId xmlns:a16="http://schemas.microsoft.com/office/drawing/2014/main" id="{D4ECAE50-C43D-D3DA-8069-DDA53482DFE2}"/>
              </a:ext>
            </a:extLst>
          </p:cNvPr>
          <p:cNvSpPr txBox="1"/>
          <p:nvPr/>
        </p:nvSpPr>
        <p:spPr>
          <a:xfrm>
            <a:off x="1214437" y="1657350"/>
            <a:ext cx="9763125" cy="3785652"/>
          </a:xfrm>
          <a:prstGeom prst="rect">
            <a:avLst/>
          </a:prstGeom>
          <a:noFill/>
        </p:spPr>
        <p:txBody>
          <a:bodyPr wrap="square" rtlCol="0">
            <a:spAutoFit/>
          </a:bodyPr>
          <a:lstStyle/>
          <a:p>
            <a:r>
              <a:rPr lang="it-IT" sz="2400" dirty="0"/>
              <a:t>Il perseguimento dell’interesse è temprato dalla </a:t>
            </a:r>
            <a:r>
              <a:rPr lang="it-IT" sz="2400" dirty="0">
                <a:solidFill>
                  <a:schemeClr val="accent2"/>
                </a:solidFill>
              </a:rPr>
              <a:t>ricerca dell’approvazione </a:t>
            </a:r>
            <a:r>
              <a:rPr lang="it-IT" sz="2400" dirty="0"/>
              <a:t>degli altri: risulta cioè socialmente regolato, e in ciò hanno un ruolo le istituzioni, sia economiche che non.</a:t>
            </a:r>
          </a:p>
          <a:p>
            <a:endParaRPr lang="it-IT" sz="2400" dirty="0"/>
          </a:p>
          <a:p>
            <a:r>
              <a:rPr lang="it-IT" sz="2400" dirty="0"/>
              <a:t>Le invenzioni e i macchinari sono fondamentali per aumentare la capacità produttiva di una nazione, ma tutto dipende dalle modalità di organizzazione del processo produttivo (non c’è alcun determinismo tecnologico).</a:t>
            </a:r>
          </a:p>
          <a:p>
            <a:endParaRPr lang="it-IT" sz="2400" dirty="0"/>
          </a:p>
          <a:p>
            <a:r>
              <a:rPr lang="it-IT" sz="2400" dirty="0"/>
              <a:t>La divisione del lavoro si afferma progressivamente con l’evoluzione sociale e l’ampliamento del mercato. Quindi si basa su fattori </a:t>
            </a:r>
            <a:r>
              <a:rPr lang="it-IT" sz="2400" dirty="0" err="1"/>
              <a:t>socioistituzionali</a:t>
            </a:r>
            <a:r>
              <a:rPr lang="it-IT" sz="2400" dirty="0"/>
              <a:t>.</a:t>
            </a:r>
          </a:p>
        </p:txBody>
      </p:sp>
    </p:spTree>
    <p:extLst>
      <p:ext uri="{BB962C8B-B14F-4D97-AF65-F5344CB8AC3E}">
        <p14:creationId xmlns:p14="http://schemas.microsoft.com/office/powerpoint/2010/main" val="27941016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485D9E4C-61EE-6359-CCE0-1C14158FC350}"/>
              </a:ext>
            </a:extLst>
          </p:cNvPr>
          <p:cNvSpPr txBox="1"/>
          <p:nvPr/>
        </p:nvSpPr>
        <p:spPr>
          <a:xfrm>
            <a:off x="564347" y="1475160"/>
            <a:ext cx="6153150" cy="4247317"/>
          </a:xfrm>
          <a:prstGeom prst="rect">
            <a:avLst/>
          </a:prstGeom>
          <a:noFill/>
        </p:spPr>
        <p:txBody>
          <a:bodyPr wrap="square" rtlCol="0">
            <a:spAutoFit/>
          </a:bodyPr>
          <a:lstStyle/>
          <a:p>
            <a:r>
              <a:rPr lang="it-IT" dirty="0"/>
              <a:t>Nell’opera del fondatore della scienza economica si trova, in sostanza, una lettura tutt’altro che «economicistica» dell’innovazione. Quest’ultima, infatti, viene concepita come un processo di costruzione sociale che dipende da una molteplicità di fattori.</a:t>
            </a:r>
          </a:p>
          <a:p>
            <a:endParaRPr lang="it-IT" dirty="0"/>
          </a:p>
          <a:p>
            <a:r>
              <a:rPr lang="it-IT" dirty="0"/>
              <a:t>Lo Stato ha un ruolo comunque importante nel determinare le condizioni propizie alla nascita delle innovazioni e all’incremento della produttività del lavoro attraverso la sua divisione. </a:t>
            </a:r>
          </a:p>
          <a:p>
            <a:endParaRPr lang="it-IT" dirty="0"/>
          </a:p>
          <a:p>
            <a:r>
              <a:rPr lang="it-IT" dirty="0"/>
              <a:t>La divisione del lavoro non è concepita da Smith come un processo contraddittorio e potenzialmente conflittuale (egli distingue comunque la divisione tecnica del lavoro da quella sociale).  </a:t>
            </a:r>
          </a:p>
        </p:txBody>
      </p:sp>
      <p:pic>
        <p:nvPicPr>
          <p:cNvPr id="3" name="Picture 2" descr="Decoding Adam Smith - New Statesman">
            <a:extLst>
              <a:ext uri="{FF2B5EF4-FFF2-40B4-BE49-F238E27FC236}">
                <a16:creationId xmlns:a16="http://schemas.microsoft.com/office/drawing/2014/main" id="{E8CE895A-648D-D9F3-07B8-7CB3603E54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69922" y="1475160"/>
            <a:ext cx="3159928" cy="4143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9801543"/>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Pin su My Work - ILLUSTRATIONS">
            <a:extLst>
              <a:ext uri="{FF2B5EF4-FFF2-40B4-BE49-F238E27FC236}">
                <a16:creationId xmlns:a16="http://schemas.microsoft.com/office/drawing/2014/main" id="{730DDACA-7713-F1B1-0224-F4BF51D244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275" y="1233139"/>
            <a:ext cx="5657850" cy="4849586"/>
          </a:xfrm>
          <a:prstGeom prst="rect">
            <a:avLst/>
          </a:prstGeom>
          <a:noFill/>
          <a:extLst>
            <a:ext uri="{909E8E84-426E-40DD-AFC4-6F175D3DCCD1}">
              <a14:hiddenFill xmlns:a14="http://schemas.microsoft.com/office/drawing/2010/main">
                <a:solidFill>
                  <a:srgbClr val="FFFFFF"/>
                </a:solidFill>
              </a14:hiddenFill>
            </a:ext>
          </a:extLst>
        </p:spPr>
      </p:pic>
      <p:sp>
        <p:nvSpPr>
          <p:cNvPr id="2" name="CasellaDiTesto 1">
            <a:extLst>
              <a:ext uri="{FF2B5EF4-FFF2-40B4-BE49-F238E27FC236}">
                <a16:creationId xmlns:a16="http://schemas.microsoft.com/office/drawing/2014/main" id="{B9149E0C-8862-A263-6E98-6D5AC4C4F69A}"/>
              </a:ext>
            </a:extLst>
          </p:cNvPr>
          <p:cNvSpPr txBox="1"/>
          <p:nvPr/>
        </p:nvSpPr>
        <p:spPr>
          <a:xfrm>
            <a:off x="9029700" y="190500"/>
            <a:ext cx="2638425" cy="584775"/>
          </a:xfrm>
          <a:prstGeom prst="rect">
            <a:avLst/>
          </a:prstGeom>
          <a:noFill/>
        </p:spPr>
        <p:txBody>
          <a:bodyPr wrap="square" rtlCol="0">
            <a:spAutoFit/>
          </a:bodyPr>
          <a:lstStyle/>
          <a:p>
            <a:r>
              <a:rPr lang="it-IT" sz="3200" dirty="0">
                <a:solidFill>
                  <a:schemeClr val="accent2"/>
                </a:solidFill>
              </a:rPr>
              <a:t>Karl Marx</a:t>
            </a:r>
            <a:endParaRPr lang="it-IT" dirty="0">
              <a:solidFill>
                <a:schemeClr val="accent2"/>
              </a:solidFill>
            </a:endParaRPr>
          </a:p>
        </p:txBody>
      </p:sp>
      <p:sp>
        <p:nvSpPr>
          <p:cNvPr id="4" name="CasellaDiTesto 3">
            <a:extLst>
              <a:ext uri="{FF2B5EF4-FFF2-40B4-BE49-F238E27FC236}">
                <a16:creationId xmlns:a16="http://schemas.microsoft.com/office/drawing/2014/main" id="{DC027871-8F02-3B36-FAE0-011295DE43EC}"/>
              </a:ext>
            </a:extLst>
          </p:cNvPr>
          <p:cNvSpPr txBox="1"/>
          <p:nvPr/>
        </p:nvSpPr>
        <p:spPr>
          <a:xfrm>
            <a:off x="5067300" y="1720335"/>
            <a:ext cx="6767512" cy="4247317"/>
          </a:xfrm>
          <a:prstGeom prst="rect">
            <a:avLst/>
          </a:prstGeom>
          <a:noFill/>
        </p:spPr>
        <p:txBody>
          <a:bodyPr wrap="square">
            <a:spAutoFit/>
          </a:bodyPr>
          <a:lstStyle/>
          <a:p>
            <a:pPr algn="just"/>
            <a:r>
              <a:rPr lang="it-IT" b="0" i="0" dirty="0">
                <a:solidFill>
                  <a:srgbClr val="000000"/>
                </a:solidFill>
                <a:effectLst/>
              </a:rPr>
              <a:t>«Dove ha raggiunto il dominio, la borghesia ha distrutto tutte le condizioni di vita feudali, patriarcali, idilliche. Ha lacerato spietatamente tutti i variopinti vincoli feudali che legavano l'uomo al suo superiore naturale, e non ha lasciato fra uomo e uomo altro vincolo che il nudo interesse, il freddo "pagamento in contanti [...] Ha disciolto la dignità personale nel valore di scambio e al posto delle innumerevoli libertà patentate e onestamente conquistate, ha messo, unica, la libertà di commercio priva di scrupoli. In una parola: ha messo lo sfruttamento aperto, spudorato, diretto e arido al posto dello sfruttamento mascherato d'illusioni religiose e politiche.</a:t>
            </a:r>
          </a:p>
          <a:p>
            <a:pPr algn="just"/>
            <a:r>
              <a:rPr lang="it-IT" b="0" i="0" dirty="0">
                <a:solidFill>
                  <a:srgbClr val="000000"/>
                </a:solidFill>
                <a:effectLst/>
              </a:rPr>
              <a:t>La borghesia ha spogliato della loro aureola tutte le attività che fino allora erano venerate e considerate con pio timore. Ha tramutato il medico, il giurista, il prete, il poeta, l'uomo della scienza, in salariati ai suoi stipendi».</a:t>
            </a:r>
          </a:p>
          <a:p>
            <a:pPr algn="just"/>
            <a:endParaRPr lang="it-IT" b="0" i="0" dirty="0">
              <a:solidFill>
                <a:srgbClr val="000000"/>
              </a:solidFill>
              <a:effectLst/>
              <a:latin typeface="Georgia" panose="02040502050405020303" pitchFamily="18" charset="0"/>
            </a:endParaRPr>
          </a:p>
        </p:txBody>
      </p:sp>
      <p:sp>
        <p:nvSpPr>
          <p:cNvPr id="5" name="CasellaDiTesto 4">
            <a:extLst>
              <a:ext uri="{FF2B5EF4-FFF2-40B4-BE49-F238E27FC236}">
                <a16:creationId xmlns:a16="http://schemas.microsoft.com/office/drawing/2014/main" id="{D2613D37-0316-173D-F001-AEBCC829B341}"/>
              </a:ext>
            </a:extLst>
          </p:cNvPr>
          <p:cNvSpPr txBox="1"/>
          <p:nvPr/>
        </p:nvSpPr>
        <p:spPr>
          <a:xfrm>
            <a:off x="6838950" y="775275"/>
            <a:ext cx="4695825" cy="369332"/>
          </a:xfrm>
          <a:prstGeom prst="rect">
            <a:avLst/>
          </a:prstGeom>
          <a:noFill/>
        </p:spPr>
        <p:txBody>
          <a:bodyPr wrap="square" rtlCol="0">
            <a:spAutoFit/>
          </a:bodyPr>
          <a:lstStyle/>
          <a:p>
            <a:r>
              <a:rPr lang="it-IT" dirty="0">
                <a:solidFill>
                  <a:schemeClr val="accent2"/>
                </a:solidFill>
              </a:rPr>
              <a:t>Il manifesto del partito comunista, 1848</a:t>
            </a:r>
          </a:p>
        </p:txBody>
      </p:sp>
    </p:spTree>
    <p:extLst>
      <p:ext uri="{BB962C8B-B14F-4D97-AF65-F5344CB8AC3E}">
        <p14:creationId xmlns:p14="http://schemas.microsoft.com/office/powerpoint/2010/main" val="517275200"/>
      </p:ext>
    </p:extLst>
  </p:cSld>
  <p:clrMapOvr>
    <a:masterClrMapping/>
  </p:clrMapOvr>
  <p:transition spd="slow">
    <p:push dir="u"/>
  </p:transition>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7465</TotalTime>
  <Words>3930</Words>
  <Application>Microsoft Office PowerPoint</Application>
  <PresentationFormat>Widescreen</PresentationFormat>
  <Paragraphs>194</Paragraphs>
  <Slides>33</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33</vt:i4>
      </vt:variant>
    </vt:vector>
  </HeadingPairs>
  <TitlesOfParts>
    <vt:vector size="40" baseType="lpstr">
      <vt:lpstr>Arial</vt:lpstr>
      <vt:lpstr>Calibri</vt:lpstr>
      <vt:lpstr>Calibri </vt:lpstr>
      <vt:lpstr>Calibri Light</vt:lpstr>
      <vt:lpstr>Georgia</vt:lpstr>
      <vt:lpstr>Google Sans</vt:lpstr>
      <vt:lpstr>Tema di Office</vt:lpstr>
      <vt:lpstr>2. Innovazione e mutamento sociale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marco fama</dc:creator>
  <cp:lastModifiedBy>marco fama</cp:lastModifiedBy>
  <cp:revision>15</cp:revision>
  <dcterms:created xsi:type="dcterms:W3CDTF">2022-11-15T05:41:53Z</dcterms:created>
  <dcterms:modified xsi:type="dcterms:W3CDTF">2022-12-14T17:00:03Z</dcterms:modified>
</cp:coreProperties>
</file>