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2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80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311" r:id="rId32"/>
    <p:sldId id="293" r:id="rId33"/>
    <p:sldId id="294" r:id="rId34"/>
    <p:sldId id="291" r:id="rId35"/>
    <p:sldId id="292" r:id="rId36"/>
    <p:sldId id="295" r:id="rId37"/>
    <p:sldId id="310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13" r:id="rId48"/>
    <p:sldId id="305" r:id="rId4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0F148B-D083-43F6-93B6-D4BC88D5F0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3DB6AD3-EC17-4035-91E7-7F1A649F1D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2D8BAFC-3DF9-492E-A359-6D06B8A7A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8BC2-7864-4FBA-B008-6B96B2BA75DB}" type="datetimeFigureOut">
              <a:rPr lang="it-IT" smtClean="0"/>
              <a:t>28/04/2024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31CE42-6ABB-47C9-B4A0-FF2A600E7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C696989-95C8-4483-A073-6D73CF2A8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DAFF-3CEE-4F52-AAD7-7567A33B5E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5614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4CD936-F1AD-46C8-B0AD-5DACA3427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728CD2E-9A97-4622-BD0F-FA78D07BAF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4D9804-18CF-4F59-AD22-3AF8BDD82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8BC2-7864-4FBA-B008-6B96B2BA75DB}" type="datetimeFigureOut">
              <a:rPr lang="it-IT" smtClean="0"/>
              <a:t>28/04/2024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46F53B-D3EC-463C-98CC-D5AF1A72D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E21C24-0905-42E0-9710-3B452CF2F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DAFF-3CEE-4F52-AAD7-7567A33B5E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806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28DD442-4D1B-4BE5-97C3-75CA8C022C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523753F-FA19-48D1-AED0-AFDB598454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089EE12-4C66-4BB1-A72D-0B62735CD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8BC2-7864-4FBA-B008-6B96B2BA75DB}" type="datetimeFigureOut">
              <a:rPr lang="it-IT" smtClean="0"/>
              <a:t>28/04/2024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F36D93-B989-411C-A306-9EEB2E60F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F343DCF-21BF-4B71-AD0D-9FF4FE1C1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DAFF-3CEE-4F52-AAD7-7567A33B5E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9221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1B04A3-5757-48AB-BAFB-F5AE905A5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AF5B91-336B-4B8E-B03A-E08417B45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5B6154D-7EFD-4AAB-BBAC-89EFBC40F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8BC2-7864-4FBA-B008-6B96B2BA75DB}" type="datetimeFigureOut">
              <a:rPr lang="it-IT" smtClean="0"/>
              <a:t>28/04/2024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2EF97A5-C89A-49CA-983A-D71121B7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78D6053-377E-4614-BFEA-8859ED5AD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DAFF-3CEE-4F52-AAD7-7567A33B5E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3411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571D98-52BF-46EF-92E4-FB6B7A2DE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2EEAA-1D98-4588-8146-65143C969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42BF5BF-D450-4BFA-9BDD-9234A3153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8BC2-7864-4FBA-B008-6B96B2BA75DB}" type="datetimeFigureOut">
              <a:rPr lang="it-IT" smtClean="0"/>
              <a:t>28/04/2024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5FAB81-D801-401A-B3DA-EB2FBEF53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5DE154A-05AB-4CB4-9F6B-184079AE8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DAFF-3CEE-4F52-AAD7-7567A33B5E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711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11C43A-2EAB-49D8-8BEC-B8BB44F05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6DA871-02EE-4CA1-83D5-C232A5C3E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A50AB35-0309-425E-A97D-05D0FFFD99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31DB698-7728-4F10-8326-31ED7F857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8BC2-7864-4FBA-B008-6B96B2BA75DB}" type="datetimeFigureOut">
              <a:rPr lang="it-IT" smtClean="0"/>
              <a:t>28/04/2024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5BF6DA5-DBA2-4A8F-BAFF-B1D17B6D2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EA53D7-8A6F-41BA-850C-9246930F0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DAFF-3CEE-4F52-AAD7-7567A33B5E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8299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43D34C-F541-4F08-AA65-706C689DA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9232CFC-2215-4EFC-95C9-FA359B9AB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8878FBE-00CE-4796-8CA4-248B480B6B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1B3F808-7A5A-4BBD-897A-61595FBB8E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D9EDD71-6D34-40AD-BC8D-FDDD6E81A4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00FE724-0BEF-47CF-A8EB-E68F07995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8BC2-7864-4FBA-B008-6B96B2BA75DB}" type="datetimeFigureOut">
              <a:rPr lang="it-IT" smtClean="0"/>
              <a:t>28/04/2024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5222F91-FB1A-4C02-906B-8C8ECB07C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F4ABDAA-A280-4EB7-8961-E7254ED26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DAFF-3CEE-4F52-AAD7-7567A33B5E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6439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06E911-4B2D-40E3-AD91-35360BF8B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309E5E2-6764-42F1-A85F-192F37C5D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8BC2-7864-4FBA-B008-6B96B2BA75DB}" type="datetimeFigureOut">
              <a:rPr lang="it-IT" smtClean="0"/>
              <a:t>28/04/2024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1627F94-C217-45AE-9238-6AE42FDC1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90607A8-CD1B-4B3F-9E42-A165617BF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DAFF-3CEE-4F52-AAD7-7567A33B5E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6325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75D1D5B-BC1B-407E-9A72-05FB238ED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8BC2-7864-4FBA-B008-6B96B2BA75DB}" type="datetimeFigureOut">
              <a:rPr lang="it-IT" smtClean="0"/>
              <a:t>28/04/2024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12FF582-60CC-446D-8893-2A9F49CCF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33915B3-7D5E-4403-B21D-2E418B635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DAFF-3CEE-4F52-AAD7-7567A33B5E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4396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2A9131-40D8-48DF-93AE-CA3D2EF77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A5920A-6862-4760-A7B5-5163C8704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7DBDCDB-F498-479B-9132-3770309B98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C02A9FC-D05F-4A19-B443-4CFE4D88F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8BC2-7864-4FBA-B008-6B96B2BA75DB}" type="datetimeFigureOut">
              <a:rPr lang="it-IT" smtClean="0"/>
              <a:t>28/04/2024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A0F2DB-30A1-41AB-9354-A3F1F2440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3E1F207-B4DA-41FE-B07A-AFC3028FB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DAFF-3CEE-4F52-AAD7-7567A33B5E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6271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1484F1-AAAC-4C5A-B7F4-973460413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FEEA5C5-CE7C-42E7-9C21-4A2F93D492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8892448-3993-4FE9-A346-79F77E7DC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FEC456D-4A39-499F-BA6D-C8EDA9FAF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8BC2-7864-4FBA-B008-6B96B2BA75DB}" type="datetimeFigureOut">
              <a:rPr lang="it-IT" smtClean="0"/>
              <a:t>28/04/2024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18DBC90-5690-417B-B34A-450BE8BC2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57E48E9-CBFD-4EC3-9EBF-FED36FD2C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DAFF-3CEE-4F52-AAD7-7567A33B5E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3156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D459A94-EDF0-4604-A239-612D5DBCB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87F16C-4F71-4A09-B2F7-41E92FB129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826A6D-E5C0-4365-90C3-051DA6A4D7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08BC2-7864-4FBA-B008-6B96B2BA75DB}" type="datetimeFigureOut">
              <a:rPr lang="it-IT" smtClean="0"/>
              <a:t>28/04/2024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4A3B69-B5C0-489D-8D47-799E58145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D383CAB-6AE3-4FD3-B054-9F4B7ED86F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CDAFF-3CEE-4F52-AAD7-7567A33B5E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8193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youtube.com/watch?v=fFko-yJP6Bk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53ED9D-BD97-40DA-BEF2-C8B1583C7C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 populismo latinoamericano - il caso Argentina </a:t>
            </a:r>
            <a:b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BAA599B-CBA8-4B09-BBE2-61CB41785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8187" y="2875809"/>
            <a:ext cx="4531129" cy="3178761"/>
          </a:xfrm>
          <a:prstGeom prst="rect">
            <a:avLst/>
          </a:prstGeom>
        </p:spPr>
      </p:pic>
      <p:sp>
        <p:nvSpPr>
          <p:cNvPr id="3" name="Sottotitolo 2">
            <a:extLst>
              <a:ext uri="{FF2B5EF4-FFF2-40B4-BE49-F238E27FC236}">
                <a16:creationId xmlns:a16="http://schemas.microsoft.com/office/drawing/2014/main" id="{3FC5EDAC-0ADC-42DC-BF9D-C4ED50F89F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0843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err="1">
                <a:solidFill>
                  <a:srgbClr val="FFC000"/>
                </a:solidFill>
              </a:rPr>
              <a:t>Industrializzazione</a:t>
            </a:r>
            <a:r>
              <a:rPr lang="en-US" dirty="0">
                <a:solidFill>
                  <a:srgbClr val="FFC000"/>
                </a:solidFill>
              </a:rPr>
              <a:t> per </a:t>
            </a:r>
            <a:r>
              <a:rPr lang="en-US" dirty="0" err="1">
                <a:solidFill>
                  <a:srgbClr val="FFC000"/>
                </a:solidFill>
              </a:rPr>
              <a:t>Sostitituzione</a:t>
            </a:r>
            <a:r>
              <a:rPr lang="en-US" dirty="0">
                <a:solidFill>
                  <a:srgbClr val="FFC000"/>
                </a:solidFill>
              </a:rPr>
              <a:t> di </a:t>
            </a:r>
            <a:r>
              <a:rPr lang="en-US" dirty="0" err="1">
                <a:solidFill>
                  <a:srgbClr val="FFC000"/>
                </a:solidFill>
              </a:rPr>
              <a:t>Importazioni</a:t>
            </a:r>
            <a:r>
              <a:rPr lang="en-US" dirty="0">
                <a:solidFill>
                  <a:srgbClr val="FFC000"/>
                </a:solidFill>
              </a:rPr>
              <a:t>  - ISI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termini di </a:t>
            </a:r>
            <a:r>
              <a:rPr lang="en-US" dirty="0" err="1"/>
              <a:t>risultati</a:t>
            </a:r>
            <a:r>
              <a:rPr lang="en-US" dirty="0"/>
              <a:t>, ISI fu </a:t>
            </a:r>
            <a:r>
              <a:rPr lang="en-US" dirty="0" err="1"/>
              <a:t>effettivo</a:t>
            </a:r>
            <a:r>
              <a:rPr lang="en-US" dirty="0"/>
              <a:t> in AL ma </a:t>
            </a:r>
            <a:r>
              <a:rPr lang="en-US" dirty="0" err="1"/>
              <a:t>solamente</a:t>
            </a:r>
            <a:r>
              <a:rPr lang="en-US" dirty="0"/>
              <a:t> </a:t>
            </a:r>
            <a:r>
              <a:rPr lang="en-US" dirty="0" err="1">
                <a:solidFill>
                  <a:srgbClr val="00B050"/>
                </a:solidFill>
              </a:rPr>
              <a:t>nei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mercati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più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estesi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(Argentina, </a:t>
            </a:r>
            <a:r>
              <a:rPr lang="en-US" dirty="0" err="1"/>
              <a:t>Brasile</a:t>
            </a:r>
            <a:r>
              <a:rPr lang="en-US" dirty="0"/>
              <a:t> e M</a:t>
            </a:r>
            <a:r>
              <a:rPr lang="it-IT" dirty="0" err="1"/>
              <a:t>essico</a:t>
            </a:r>
            <a:r>
              <a:rPr lang="it-IT" dirty="0"/>
              <a:t>).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L’</a:t>
            </a:r>
            <a:r>
              <a:rPr lang="it-IT" dirty="0" err="1"/>
              <a:t>ac</a:t>
            </a:r>
            <a:r>
              <a:rPr lang="en-US" dirty="0" err="1"/>
              <a:t>cumulazione</a:t>
            </a:r>
            <a:r>
              <a:rPr lang="en-US" dirty="0"/>
              <a:t> di </a:t>
            </a:r>
            <a:r>
              <a:rPr lang="en-US" dirty="0" err="1"/>
              <a:t>ricchezza</a:t>
            </a:r>
            <a:r>
              <a:rPr lang="en-US" dirty="0"/>
              <a:t> </a:t>
            </a:r>
            <a:r>
              <a:rPr lang="en-US" dirty="0" err="1"/>
              <a:t>attraverso</a:t>
            </a:r>
            <a:r>
              <a:rPr lang="en-US" dirty="0"/>
              <a:t> il </a:t>
            </a:r>
            <a:r>
              <a:rPr lang="en-US" dirty="0" err="1"/>
              <a:t>modello</a:t>
            </a:r>
            <a:r>
              <a:rPr lang="en-US" dirty="0"/>
              <a:t> ISI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>
                <a:solidFill>
                  <a:srgbClr val="00B0F0"/>
                </a:solidFill>
              </a:rPr>
              <a:t>concentrò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nelle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più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vaste</a:t>
            </a:r>
            <a:r>
              <a:rPr lang="en-US" dirty="0">
                <a:solidFill>
                  <a:srgbClr val="00B0F0"/>
                </a:solidFill>
              </a:rPr>
              <a:t> e </a:t>
            </a:r>
            <a:r>
              <a:rPr lang="en-US" dirty="0" err="1">
                <a:solidFill>
                  <a:srgbClr val="00B0F0"/>
                </a:solidFill>
              </a:rPr>
              <a:t>più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popolate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aree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metropolitane</a:t>
            </a:r>
            <a:r>
              <a:rPr lang="en-US" dirty="0">
                <a:solidFill>
                  <a:srgbClr val="00B0F0"/>
                </a:solidFill>
              </a:rPr>
              <a:t> in AL</a:t>
            </a:r>
            <a:endParaRPr lang="en-US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38857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4000" dirty="0"/>
              <a:t>Alcuni </a:t>
            </a:r>
            <a:r>
              <a:rPr lang="it-IT" sz="4000" dirty="0">
                <a:solidFill>
                  <a:srgbClr val="C00000"/>
                </a:solidFill>
              </a:rPr>
              <a:t>effetti  collaterali </a:t>
            </a:r>
            <a:r>
              <a:rPr lang="it-IT" sz="4000" dirty="0"/>
              <a:t>ISI…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01336" y="1358283"/>
            <a:ext cx="8995763" cy="47856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00B050"/>
                </a:solidFill>
              </a:rPr>
              <a:t>Aree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rurali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e </a:t>
            </a:r>
            <a:r>
              <a:rPr lang="en-US" dirty="0" err="1"/>
              <a:t>nazioni</a:t>
            </a:r>
            <a:r>
              <a:rPr lang="en-US" dirty="0"/>
              <a:t> </a:t>
            </a:r>
            <a:r>
              <a:rPr lang="en-US" dirty="0" err="1"/>
              <a:t>essenzialmente</a:t>
            </a:r>
            <a:r>
              <a:rPr lang="en-US" dirty="0"/>
              <a:t> y </a:t>
            </a:r>
            <a:r>
              <a:rPr lang="en-US" dirty="0" err="1">
                <a:solidFill>
                  <a:srgbClr val="00B050"/>
                </a:solidFill>
              </a:rPr>
              <a:t>agricole</a:t>
            </a:r>
            <a:r>
              <a:rPr lang="en-US" dirty="0">
                <a:solidFill>
                  <a:srgbClr val="00B050"/>
                </a:solidFill>
              </a:rPr>
              <a:t>  </a:t>
            </a:r>
            <a:r>
              <a:rPr lang="en-US" dirty="0" err="1">
                <a:solidFill>
                  <a:srgbClr val="00B050"/>
                </a:solidFill>
              </a:rPr>
              <a:t>vengono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 </a:t>
            </a:r>
            <a:r>
              <a:rPr lang="en-US" dirty="0" err="1">
                <a:solidFill>
                  <a:srgbClr val="C00000"/>
                </a:solidFill>
              </a:rPr>
              <a:t>lasciate</a:t>
            </a:r>
            <a:r>
              <a:rPr lang="en-US" dirty="0">
                <a:solidFill>
                  <a:srgbClr val="C00000"/>
                </a:solidFill>
              </a:rPr>
              <a:t> a </a:t>
            </a:r>
            <a:r>
              <a:rPr lang="en-US" dirty="0" err="1">
                <a:solidFill>
                  <a:srgbClr val="C00000"/>
                </a:solidFill>
              </a:rPr>
              <a:t>margine</a:t>
            </a:r>
            <a:r>
              <a:rPr lang="en-US" dirty="0">
                <a:solidFill>
                  <a:srgbClr val="C00000"/>
                </a:solidFill>
              </a:rPr>
              <a:t> dal "</a:t>
            </a:r>
            <a:r>
              <a:rPr lang="en-US" dirty="0" err="1">
                <a:solidFill>
                  <a:srgbClr val="C00000"/>
                </a:solidFill>
              </a:rPr>
              <a:t>progresso</a:t>
            </a:r>
            <a:r>
              <a:rPr lang="en-US" dirty="0">
                <a:solidFill>
                  <a:srgbClr val="C00000"/>
                </a:solidFill>
              </a:rPr>
              <a:t>"</a:t>
            </a:r>
            <a:r>
              <a:rPr lang="en-US" dirty="0"/>
              <a:t> </a:t>
            </a:r>
            <a:r>
              <a:rPr lang="en-US" dirty="0" err="1"/>
              <a:t>attribuito</a:t>
            </a:r>
            <a:r>
              <a:rPr lang="en-US" dirty="0"/>
              <a:t> al </a:t>
            </a:r>
            <a:r>
              <a:rPr lang="en-US" dirty="0" err="1"/>
              <a:t>modello</a:t>
            </a:r>
            <a:r>
              <a:rPr lang="en-US" dirty="0"/>
              <a:t> ISI.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Inoltre</a:t>
            </a:r>
            <a:r>
              <a:rPr lang="en-US" dirty="0"/>
              <a:t>, ISI  </a:t>
            </a:r>
            <a:r>
              <a:rPr lang="en-US" dirty="0" err="1"/>
              <a:t>va</a:t>
            </a:r>
            <a:r>
              <a:rPr lang="en-US" dirty="0"/>
              <a:t> a </a:t>
            </a:r>
            <a:r>
              <a:rPr lang="en-US" dirty="0" err="1">
                <a:solidFill>
                  <a:srgbClr val="7030A0"/>
                </a:solidFill>
              </a:rPr>
              <a:t>esacerbare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l’ineguale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distribuzione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della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ricchezza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concentrando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ulteriormente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ricchezza</a:t>
            </a:r>
            <a:r>
              <a:rPr lang="en-US" dirty="0">
                <a:solidFill>
                  <a:srgbClr val="00B050"/>
                </a:solidFill>
              </a:rPr>
              <a:t> e </a:t>
            </a:r>
            <a:r>
              <a:rPr lang="en-US" dirty="0" err="1">
                <a:solidFill>
                  <a:srgbClr val="00B050"/>
                </a:solidFill>
              </a:rPr>
              <a:t>potere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 </a:t>
            </a:r>
            <a:r>
              <a:rPr lang="en-US" dirty="0" err="1"/>
              <a:t>nelle</a:t>
            </a:r>
            <a:r>
              <a:rPr lang="en-US" dirty="0"/>
              <a:t> </a:t>
            </a:r>
            <a:r>
              <a:rPr lang="en-US" dirty="0" err="1"/>
              <a:t>mani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>
                <a:solidFill>
                  <a:srgbClr val="00B050"/>
                </a:solidFill>
              </a:rPr>
              <a:t>elites </a:t>
            </a:r>
            <a:r>
              <a:rPr lang="en-US" dirty="0" err="1">
                <a:solidFill>
                  <a:srgbClr val="00B050"/>
                </a:solidFill>
              </a:rPr>
              <a:t>industriali</a:t>
            </a:r>
            <a:r>
              <a:rPr lang="en-US" dirty="0"/>
              <a:t>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1524" y="2419460"/>
            <a:ext cx="2695575" cy="201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114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>
                <a:solidFill>
                  <a:srgbClr val="7030A0"/>
                </a:solidFill>
              </a:rPr>
              <a:t>Crescita della Popolazione Urbana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Fino al periodo successivo alla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World War II</a:t>
            </a:r>
            <a:r>
              <a:rPr lang="en-US" dirty="0"/>
              <a:t>, la </a:t>
            </a:r>
            <a:r>
              <a:rPr lang="en-US" dirty="0" err="1">
                <a:solidFill>
                  <a:srgbClr val="00B050"/>
                </a:solidFill>
              </a:rPr>
              <a:t>vasta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maggioranza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dei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/>
              <a:t>LatinoAmericani</a:t>
            </a:r>
            <a:r>
              <a:rPr lang="en-US" dirty="0"/>
              <a:t> </a:t>
            </a:r>
            <a:r>
              <a:rPr lang="en-US" dirty="0" err="1"/>
              <a:t>viveva</a:t>
            </a:r>
            <a:r>
              <a:rPr lang="en-US" dirty="0"/>
              <a:t> in </a:t>
            </a:r>
            <a:r>
              <a:rPr lang="en-US" dirty="0" err="1"/>
              <a:t>scenari</a:t>
            </a:r>
            <a:r>
              <a:rPr lang="en-US" dirty="0"/>
              <a:t> </a:t>
            </a:r>
            <a:r>
              <a:rPr lang="en-US" dirty="0" err="1">
                <a:solidFill>
                  <a:srgbClr val="00B050"/>
                </a:solidFill>
              </a:rPr>
              <a:t>rurali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Il </a:t>
            </a:r>
            <a:r>
              <a:rPr lang="en-US" dirty="0" err="1"/>
              <a:t>vasto</a:t>
            </a:r>
            <a:r>
              <a:rPr lang="en-US" dirty="0"/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movimento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di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lavoro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fuori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dale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campagne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/>
              <a:t>durante</a:t>
            </a:r>
            <a:r>
              <a:rPr lang="en-US" dirty="0"/>
              <a:t> la prima </a:t>
            </a:r>
            <a:r>
              <a:rPr lang="en-US" dirty="0" err="1"/>
              <a:t>metà</a:t>
            </a:r>
            <a:r>
              <a:rPr lang="en-US" dirty="0"/>
              <a:t> del Novecento </a:t>
            </a:r>
            <a:r>
              <a:rPr lang="en-US" dirty="0" err="1"/>
              <a:t>costituisce</a:t>
            </a:r>
            <a:r>
              <a:rPr lang="en-US" dirty="0"/>
              <a:t> uno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fattori</a:t>
            </a:r>
            <a:r>
              <a:rPr lang="en-US" dirty="0"/>
              <a:t> </a:t>
            </a:r>
            <a:r>
              <a:rPr lang="en-US" dirty="0" err="1"/>
              <a:t>cruciali</a:t>
            </a:r>
            <a:r>
              <a:rPr lang="en-US" dirty="0"/>
              <a:t> di </a:t>
            </a:r>
            <a:r>
              <a:rPr lang="en-US" dirty="0" err="1"/>
              <a:t>comprensione</a:t>
            </a:r>
            <a:r>
              <a:rPr lang="en-US" dirty="0"/>
              <a:t> del </a:t>
            </a:r>
            <a:r>
              <a:rPr lang="en-US" dirty="0" err="1"/>
              <a:t>fenomeno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>
                <a:solidFill>
                  <a:srgbClr val="FFC000"/>
                </a:solidFill>
              </a:rPr>
              <a:t>urbanizzazione</a:t>
            </a:r>
            <a:r>
              <a:rPr lang="en-US" dirty="0">
                <a:solidFill>
                  <a:srgbClr val="FFC000"/>
                </a:solidFill>
              </a:rPr>
              <a:t> </a:t>
            </a:r>
            <a:endParaRPr lang="it-IT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318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28800" y="685801"/>
            <a:ext cx="8382000" cy="54403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La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costruzione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di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industrie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nei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centri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urbani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Porta </a:t>
            </a:r>
            <a:r>
              <a:rPr lang="en-US" dirty="0" err="1"/>
              <a:t>evidentemente</a:t>
            </a:r>
            <a:r>
              <a:rPr lang="en-US" dirty="0"/>
              <a:t> a </a:t>
            </a:r>
            <a:r>
              <a:rPr lang="en-US" dirty="0" err="1"/>
              <a:t>un’inversion</a:t>
            </a:r>
            <a:r>
              <a:rPr lang="en-US" dirty="0"/>
              <a:t> di </a:t>
            </a:r>
            <a:r>
              <a:rPr lang="en-US" dirty="0" err="1"/>
              <a:t>tendenza</a:t>
            </a:r>
            <a:r>
              <a:rPr lang="en-US" dirty="0"/>
              <a:t> </a:t>
            </a:r>
            <a:r>
              <a:rPr lang="en-US" dirty="0" err="1"/>
              <a:t>abitativa</a:t>
            </a:r>
            <a:r>
              <a:rPr lang="en-US" dirty="0"/>
              <a:t>, </a:t>
            </a:r>
            <a:r>
              <a:rPr lang="en-US" dirty="0" err="1"/>
              <a:t>dalle</a:t>
            </a:r>
            <a:r>
              <a:rPr lang="en-US" dirty="0"/>
              <a:t> </a:t>
            </a:r>
            <a:r>
              <a:rPr lang="en-US" dirty="0" err="1"/>
              <a:t>campagne</a:t>
            </a:r>
            <a:r>
              <a:rPr lang="en-US" dirty="0"/>
              <a:t> alle </a:t>
            </a:r>
            <a:r>
              <a:rPr lang="en-US" dirty="0" err="1"/>
              <a:t>città</a:t>
            </a:r>
            <a:r>
              <a:rPr lang="en-US" dirty="0"/>
              <a:t>, in </a:t>
            </a:r>
            <a:r>
              <a:rPr lang="en-US" dirty="0" err="1"/>
              <a:t>cerca</a:t>
            </a:r>
            <a:r>
              <a:rPr lang="en-US" dirty="0"/>
              <a:t> di </a:t>
            </a:r>
            <a:r>
              <a:rPr lang="en-US" dirty="0" err="1"/>
              <a:t>lavoro</a:t>
            </a:r>
            <a:r>
              <a:rPr lang="en-US" dirty="0"/>
              <a:t>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91275" y="2263067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093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Residenti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aree</a:t>
            </a:r>
            <a:r>
              <a:rPr lang="en-US" dirty="0"/>
              <a:t> rural dell’ AL 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.. Migrano verso le città </a:t>
            </a:r>
            <a:r>
              <a:rPr lang="it-IT" dirty="0">
                <a:solidFill>
                  <a:srgbClr val="7030A0"/>
                </a:solidFill>
              </a:rPr>
              <a:t>in differenti ondate </a:t>
            </a:r>
            <a:r>
              <a:rPr lang="en-US" dirty="0" err="1"/>
              <a:t>durante</a:t>
            </a:r>
            <a:r>
              <a:rPr lang="en-US" dirty="0"/>
              <a:t> il XX </a:t>
            </a:r>
            <a:r>
              <a:rPr lang="en-US" dirty="0" err="1"/>
              <a:t>secolo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La prima, </a:t>
            </a:r>
            <a:r>
              <a:rPr lang="en-US" dirty="0" err="1"/>
              <a:t>appena</a:t>
            </a:r>
            <a:r>
              <a:rPr lang="en-US" dirty="0"/>
              <a:t> prima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crisi</a:t>
            </a:r>
            <a:r>
              <a:rPr lang="en-US" dirty="0"/>
              <a:t> del 1929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In </a:t>
            </a:r>
            <a:r>
              <a:rPr lang="en-US" dirty="0" err="1"/>
              <a:t>seguito</a:t>
            </a:r>
            <a:r>
              <a:rPr lang="en-US" dirty="0"/>
              <a:t>, dopo la </a:t>
            </a:r>
            <a:r>
              <a:rPr lang="it-IT" dirty="0">
                <a:solidFill>
                  <a:srgbClr val="7030A0"/>
                </a:solidFill>
              </a:rPr>
              <a:t>World War II</a:t>
            </a:r>
          </a:p>
        </p:txBody>
      </p:sp>
    </p:spTree>
    <p:extLst>
      <p:ext uri="{BB962C8B-B14F-4D97-AF65-F5344CB8AC3E}">
        <p14:creationId xmlns:p14="http://schemas.microsoft.com/office/powerpoint/2010/main" val="3040231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>
                <a:solidFill>
                  <a:srgbClr val="FF99FF"/>
                </a:solidFill>
              </a:rPr>
              <a:t>Candidati "Populisti"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0932" y="1447060"/>
            <a:ext cx="9113668" cy="449654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Emergono in tutta la regione in modo da </a:t>
            </a:r>
            <a:r>
              <a:rPr lang="it-IT" b="1" dirty="0">
                <a:solidFill>
                  <a:srgbClr val="00B050"/>
                </a:solidFill>
              </a:rPr>
              <a:t>facilitare questo processo di transizione </a:t>
            </a:r>
            <a:endParaRPr lang="en-US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Procurano</a:t>
            </a:r>
            <a:r>
              <a:rPr lang="en-US" dirty="0"/>
              <a:t> </a:t>
            </a:r>
            <a:r>
              <a:rPr lang="en-US" dirty="0" err="1">
                <a:solidFill>
                  <a:srgbClr val="7030A0"/>
                </a:solidFill>
              </a:rPr>
              <a:t>supporto</a:t>
            </a:r>
            <a:r>
              <a:rPr lang="en-US" dirty="0">
                <a:solidFill>
                  <a:srgbClr val="7030A0"/>
                </a:solidFill>
              </a:rPr>
              <a:t> alle </a:t>
            </a:r>
            <a:r>
              <a:rPr lang="en-US" dirty="0"/>
              <a:t>" masse urbane"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Negoziano</a:t>
            </a:r>
            <a:r>
              <a:rPr lang="en-US" dirty="0"/>
              <a:t> una forma intermedia </a:t>
            </a:r>
            <a:r>
              <a:rPr lang="en-US" dirty="0" err="1"/>
              <a:t>sicura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le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FFC000"/>
                </a:solidFill>
              </a:rPr>
              <a:t>paure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delle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oligarchie</a:t>
            </a:r>
            <a:r>
              <a:rPr lang="en-US" dirty="0">
                <a:solidFill>
                  <a:srgbClr val="FFC000"/>
                </a:solidFill>
              </a:rPr>
              <a:t> urbane 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 le </a:t>
            </a:r>
            <a:r>
              <a:rPr lang="en-US" dirty="0" err="1">
                <a:solidFill>
                  <a:srgbClr val="92D050"/>
                </a:solidFill>
              </a:rPr>
              <a:t>aspirazioni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dei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nuovi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arrivati</a:t>
            </a:r>
            <a:r>
              <a:rPr lang="en-US" dirty="0">
                <a:solidFill>
                  <a:srgbClr val="92D050"/>
                </a:solidFill>
              </a:rPr>
              <a:t> di </a:t>
            </a:r>
            <a:r>
              <a:rPr lang="en-US" dirty="0" err="1">
                <a:solidFill>
                  <a:srgbClr val="92D050"/>
                </a:solidFill>
              </a:rPr>
              <a:t>recente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inurbamento</a:t>
            </a:r>
            <a:r>
              <a:rPr lang="en-US" dirty="0">
                <a:solidFill>
                  <a:srgbClr val="92D050"/>
                </a:solidFill>
              </a:rPr>
              <a:t>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in lotta per </a:t>
            </a:r>
            <a:r>
              <a:rPr lang="en-US" dirty="0" err="1"/>
              <a:t>condizioni</a:t>
            </a:r>
            <a:r>
              <a:rPr lang="en-US" dirty="0"/>
              <a:t> </a:t>
            </a:r>
            <a:r>
              <a:rPr lang="en-US" dirty="0" err="1"/>
              <a:t>abitative</a:t>
            </a:r>
            <a:r>
              <a:rPr lang="en-US" dirty="0"/>
              <a:t> </a:t>
            </a:r>
            <a:r>
              <a:rPr lang="en-US" dirty="0" err="1"/>
              <a:t>decenti</a:t>
            </a:r>
            <a:r>
              <a:rPr lang="en-US" dirty="0"/>
              <a:t> e </a:t>
            </a:r>
            <a:r>
              <a:rPr lang="en-US" dirty="0" err="1"/>
              <a:t>opportunità</a:t>
            </a:r>
            <a:r>
              <a:rPr lang="en-US" dirty="0"/>
              <a:t> di </a:t>
            </a:r>
            <a:r>
              <a:rPr lang="en-US" dirty="0" err="1"/>
              <a:t>lavoro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36682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8686800" cy="1265238"/>
          </a:xfrm>
        </p:spPr>
        <p:txBody>
          <a:bodyPr>
            <a:normAutofit/>
          </a:bodyPr>
          <a:lstStyle/>
          <a:p>
            <a:pPr algn="l"/>
            <a:r>
              <a:rPr lang="it-IT" sz="4000" dirty="0">
                <a:solidFill>
                  <a:srgbClr val="FF99FF"/>
                </a:solidFill>
              </a:rPr>
              <a:t>I leaders "Populisti"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00201" y="1600201"/>
            <a:ext cx="8426689" cy="47085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err="1"/>
              <a:t>Comme</a:t>
            </a:r>
            <a:r>
              <a:rPr lang="it-IT" dirty="0"/>
              <a:t> Getulio Vargas in Brasile,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pt-BR" dirty="0"/>
              <a:t>Lázaro Cárdenas in Messico, 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Juan ed Eva (“Evita”)  </a:t>
            </a:r>
            <a:r>
              <a:rPr lang="en-US" dirty="0" err="1"/>
              <a:t>Perón</a:t>
            </a:r>
            <a:r>
              <a:rPr lang="en-US" dirty="0"/>
              <a:t> in Argentina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92875" y="1143000"/>
            <a:ext cx="1982931" cy="1905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52600" y="2895601"/>
            <a:ext cx="1828800" cy="1629015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3111" y="4038600"/>
            <a:ext cx="3807040" cy="213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638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sz="4400" dirty="0">
                <a:solidFill>
                  <a:srgbClr val="FF99FF"/>
                </a:solidFill>
              </a:rPr>
              <a:t>I leaders "Populisti"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8171" y="1518082"/>
            <a:ext cx="10785629" cy="4658881"/>
          </a:xfrm>
        </p:spPr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FFC000"/>
                </a:solidFill>
              </a:rPr>
              <a:t>Rispondono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/>
              <a:t>al nuovo </a:t>
            </a:r>
            <a:r>
              <a:rPr lang="en-US" dirty="0" err="1"/>
              <a:t>ambiente</a:t>
            </a:r>
            <a:r>
              <a:rPr lang="en-US" dirty="0"/>
              <a:t> </a:t>
            </a:r>
            <a:r>
              <a:rPr lang="en-US" dirty="0" err="1"/>
              <a:t>urbano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>
                <a:solidFill>
                  <a:srgbClr val="FFC000"/>
                </a:solidFill>
              </a:rPr>
              <a:t>Incorporano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nuovi</a:t>
            </a:r>
            <a:r>
              <a:rPr lang="en-US" dirty="0"/>
              <a:t> </a:t>
            </a:r>
            <a:r>
              <a:rPr lang="en-US" dirty="0" err="1"/>
              <a:t>arrivati</a:t>
            </a:r>
            <a:r>
              <a:rPr lang="en-US" dirty="0"/>
              <a:t>, </a:t>
            </a:r>
            <a:r>
              <a:rPr lang="en-US" dirty="0" err="1"/>
              <a:t>classi</a:t>
            </a:r>
            <a:r>
              <a:rPr lang="en-US" dirty="0"/>
              <a:t> </a:t>
            </a:r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/>
              <a:t>umili</a:t>
            </a:r>
            <a:r>
              <a:rPr lang="en-US" dirty="0"/>
              <a:t> </a:t>
            </a:r>
            <a:r>
              <a:rPr lang="en-US" dirty="0" err="1"/>
              <a:t>LatinoAmericane</a:t>
            </a:r>
            <a:r>
              <a:rPr lang="en-US" dirty="0"/>
              <a:t> in una </a:t>
            </a:r>
            <a:r>
              <a:rPr lang="en-US" dirty="0" err="1"/>
              <a:t>nuova</a:t>
            </a:r>
            <a:r>
              <a:rPr lang="en-US" dirty="0"/>
              <a:t> </a:t>
            </a:r>
            <a:r>
              <a:rPr lang="en-US" dirty="0" err="1">
                <a:solidFill>
                  <a:srgbClr val="00B050"/>
                </a:solidFill>
              </a:rPr>
              <a:t>piattaforma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politica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urbana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Promettono</a:t>
            </a:r>
            <a:r>
              <a:rPr lang="en-US" dirty="0"/>
              <a:t> </a:t>
            </a:r>
            <a:r>
              <a:rPr lang="en-US" dirty="0" err="1">
                <a:solidFill>
                  <a:srgbClr val="00B050"/>
                </a:solidFill>
              </a:rPr>
              <a:t>migliori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condizioni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lavorative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en-US" dirty="0" err="1"/>
              <a:t>opportunità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 </a:t>
            </a:r>
            <a:r>
              <a:rPr lang="en-US" dirty="0">
                <a:solidFill>
                  <a:srgbClr val="00B050"/>
                </a:solidFill>
              </a:rPr>
              <a:t>educative</a:t>
            </a:r>
            <a:r>
              <a:rPr lang="en-US" dirty="0"/>
              <a:t> e di </a:t>
            </a:r>
            <a:r>
              <a:rPr lang="en-US" dirty="0" err="1">
                <a:solidFill>
                  <a:srgbClr val="00B050"/>
                </a:solidFill>
              </a:rPr>
              <a:t>edilizia</a:t>
            </a:r>
            <a:r>
              <a:rPr lang="en-US" dirty="0"/>
              <a:t> </a:t>
            </a:r>
            <a:r>
              <a:rPr lang="en-US" dirty="0" err="1"/>
              <a:t>popolare</a:t>
            </a:r>
            <a:r>
              <a:rPr lang="en-US" dirty="0"/>
              <a:t> </a:t>
            </a:r>
            <a:endParaRPr lang="it-IT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316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76400" y="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it-IT" sz="3600" dirty="0">
                <a:solidFill>
                  <a:srgbClr val="FF99FF"/>
                </a:solidFill>
              </a:rPr>
              <a:t>I leaders "Populisti"</a:t>
            </a:r>
            <a:endParaRPr lang="it-IT" sz="36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57600" y="1047094"/>
            <a:ext cx="4965580" cy="573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992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526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it-IT" sz="4000" dirty="0">
                <a:solidFill>
                  <a:schemeClr val="accent5">
                    <a:lumMod val="75000"/>
                  </a:schemeClr>
                </a:solidFill>
              </a:rPr>
              <a:t>Populismo in America Latina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76039" y="1143001"/>
            <a:ext cx="8834761" cy="49831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Il </a:t>
            </a:r>
            <a:r>
              <a:rPr lang="en-US" dirty="0" err="1"/>
              <a:t>Populismo</a:t>
            </a:r>
            <a:r>
              <a:rPr lang="en-US" dirty="0"/>
              <a:t> </a:t>
            </a:r>
            <a:r>
              <a:rPr lang="en-US" dirty="0" err="1">
                <a:solidFill>
                  <a:srgbClr val="FFC000"/>
                </a:solidFill>
              </a:rPr>
              <a:t>segna</a:t>
            </a:r>
            <a:r>
              <a:rPr lang="en-US" dirty="0">
                <a:solidFill>
                  <a:srgbClr val="FFC000"/>
                </a:solidFill>
              </a:rPr>
              <a:t> un nuovo modo di </a:t>
            </a:r>
            <a:r>
              <a:rPr lang="en-US" dirty="0" err="1">
                <a:solidFill>
                  <a:srgbClr val="FFC000"/>
                </a:solidFill>
              </a:rPr>
              <a:t>interpretare</a:t>
            </a:r>
            <a:r>
              <a:rPr lang="en-US" dirty="0">
                <a:solidFill>
                  <a:srgbClr val="FFC000"/>
                </a:solidFill>
              </a:rPr>
              <a:t> la </a:t>
            </a:r>
            <a:r>
              <a:rPr lang="en-US" dirty="0" err="1">
                <a:solidFill>
                  <a:srgbClr val="FFC000"/>
                </a:solidFill>
              </a:rPr>
              <a:t>politica</a:t>
            </a:r>
            <a:r>
              <a:rPr lang="en-US" dirty="0">
                <a:solidFill>
                  <a:srgbClr val="FFC000"/>
                </a:solidFill>
              </a:rPr>
              <a:t> i</a:t>
            </a:r>
            <a:r>
              <a:rPr lang="en-US" dirty="0"/>
              <a:t>n </a:t>
            </a:r>
            <a:r>
              <a:rPr lang="it-IT" dirty="0"/>
              <a:t>America Latina.  </a:t>
            </a:r>
            <a:r>
              <a:rPr lang="en-US" dirty="0"/>
              <a:t>In termini </a:t>
            </a:r>
            <a:r>
              <a:rPr lang="en-US" dirty="0" err="1"/>
              <a:t>generali</a:t>
            </a:r>
            <a:r>
              <a:rPr lang="en-US" dirty="0"/>
              <a:t>, I leaders </a:t>
            </a:r>
            <a:r>
              <a:rPr lang="en-US" dirty="0" err="1"/>
              <a:t>populisti</a:t>
            </a:r>
            <a:r>
              <a:rPr lang="en-US" dirty="0"/>
              <a:t> </a:t>
            </a:r>
            <a:r>
              <a:rPr lang="en-US" dirty="0" err="1"/>
              <a:t>possiedono</a:t>
            </a:r>
            <a:r>
              <a:rPr lang="en-US" dirty="0"/>
              <a:t> </a:t>
            </a:r>
            <a:r>
              <a:rPr lang="en-US" dirty="0" err="1"/>
              <a:t>alcune</a:t>
            </a:r>
            <a:r>
              <a:rPr lang="en-US" dirty="0"/>
              <a:t> </a:t>
            </a:r>
            <a:r>
              <a:rPr lang="en-US" dirty="0" err="1">
                <a:solidFill>
                  <a:srgbClr val="7030A0"/>
                </a:solidFill>
              </a:rPr>
              <a:t>caratteristiche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precipue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individui</a:t>
            </a:r>
            <a:r>
              <a:rPr lang="en-US" dirty="0"/>
              <a:t> </a:t>
            </a:r>
            <a:r>
              <a:rPr lang="en-US" dirty="0" err="1">
                <a:solidFill>
                  <a:srgbClr val="C00000"/>
                </a:solidFill>
              </a:rPr>
              <a:t>carismatici</a:t>
            </a:r>
            <a:r>
              <a:rPr lang="en-US" dirty="0">
                <a:solidFill>
                  <a:srgbClr val="C00000"/>
                </a:solidFill>
              </a:rPr>
              <a:t> con </a:t>
            </a:r>
            <a:r>
              <a:rPr lang="en-US" dirty="0" err="1"/>
              <a:t>eccellenti</a:t>
            </a:r>
            <a:endParaRPr lang="en-US" dirty="0"/>
          </a:p>
          <a:p>
            <a:pPr marL="0" indent="0">
              <a:buNone/>
            </a:pPr>
            <a:r>
              <a:rPr lang="en-US" dirty="0" err="1">
                <a:solidFill>
                  <a:srgbClr val="C00000"/>
                </a:solidFill>
              </a:rPr>
              <a:t>capacità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oratorie</a:t>
            </a:r>
            <a:endParaRPr lang="en-US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Mantengono</a:t>
            </a:r>
            <a:r>
              <a:rPr lang="en-US" dirty="0"/>
              <a:t> il </a:t>
            </a:r>
            <a:r>
              <a:rPr lang="en-US" dirty="0" err="1"/>
              <a:t>loro</a:t>
            </a:r>
            <a:r>
              <a:rPr lang="en-US" dirty="0"/>
              <a:t> </a:t>
            </a:r>
            <a:r>
              <a:rPr lang="en-US" dirty="0" err="1"/>
              <a:t>prestigio</a:t>
            </a:r>
            <a:r>
              <a:rPr lang="en-US" dirty="0"/>
              <a:t> </a:t>
            </a:r>
            <a:r>
              <a:rPr lang="en-US" dirty="0" err="1"/>
              <a:t>attraverso</a:t>
            </a:r>
            <a:r>
              <a:rPr lang="en-US" dirty="0"/>
              <a:t> una </a:t>
            </a:r>
            <a:r>
              <a:rPr lang="en-US" dirty="0" err="1">
                <a:solidFill>
                  <a:srgbClr val="FFC000"/>
                </a:solidFill>
              </a:rPr>
              <a:t>chiara</a:t>
            </a:r>
            <a:r>
              <a:rPr lang="en-US" dirty="0">
                <a:solidFill>
                  <a:srgbClr val="FFC000"/>
                </a:solidFill>
              </a:rPr>
              <a:t>  </a:t>
            </a:r>
            <a:r>
              <a:rPr lang="en-US" dirty="0" err="1">
                <a:solidFill>
                  <a:srgbClr val="FFC000"/>
                </a:solidFill>
              </a:rPr>
              <a:t>comprensione</a:t>
            </a:r>
            <a:r>
              <a:rPr lang="en-US" dirty="0">
                <a:solidFill>
                  <a:srgbClr val="FFC000"/>
                </a:solidFill>
              </a:rPr>
              <a:t> del </a:t>
            </a:r>
            <a:r>
              <a:rPr lang="en-US" dirty="0" err="1">
                <a:solidFill>
                  <a:srgbClr val="FFC000"/>
                </a:solidFill>
              </a:rPr>
              <a:t>modello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patrón-cliente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it-IT" dirty="0"/>
              <a:t>imperante nella società dell’epoca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77125" y="2903737"/>
            <a:ext cx="250507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184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97CBBA-60A2-4766-813F-8A09EDAF1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18" y="248575"/>
            <a:ext cx="10049522" cy="725425"/>
          </a:xfrm>
        </p:spPr>
        <p:txBody>
          <a:bodyPr>
            <a:normAutofit/>
          </a:bodyPr>
          <a:lstStyle/>
          <a:p>
            <a:r>
              <a:rPr lang="it-IT" sz="3200" b="1" dirty="0">
                <a:solidFill>
                  <a:srgbClr val="0070C0"/>
                </a:solidFill>
              </a:rPr>
              <a:t>UNA PERIODIZZAZIONE DI CARATTERE </a:t>
            </a:r>
            <a:r>
              <a:rPr lang="it-IT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GENERALE 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1ACBDA-9452-4A5A-B898-75AB822A9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39" y="1091954"/>
            <a:ext cx="10856650" cy="47920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rgbClr val="7030A0"/>
                </a:solidFill>
              </a:rPr>
              <a:t>1870-1930- Le nuove Repubbliche  </a:t>
            </a:r>
          </a:p>
          <a:p>
            <a:pPr marL="0" indent="0">
              <a:buNone/>
            </a:pPr>
            <a:r>
              <a:rPr lang="es-ES_tradnl" sz="1800" dirty="0">
                <a:latin typeface="Tahoma" panose="020B0604030504040204" pitchFamily="34" charset="0"/>
                <a:ea typeface="Times New Roman" panose="02020603050405020304" pitchFamily="18" charset="0"/>
              </a:rPr>
              <a:t>C</a:t>
            </a: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onsolidamento dei nuovi Stati-nazione e nuovi </a:t>
            </a: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attori sociali </a:t>
            </a:r>
            <a:endParaRPr lang="es-ES_tradnl" sz="1800" dirty="0"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Inserimento nel mercato internazionale </a:t>
            </a:r>
            <a:r>
              <a:rPr lang="es-ES_tradnl" sz="1800" dirty="0"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e sviluppo </a:t>
            </a:r>
            <a:r>
              <a:rPr lang="es-ES_tradnl" sz="1800" i="1" dirty="0"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hacia afuera </a:t>
            </a:r>
            <a:endParaRPr lang="es-ES_tradnl" sz="1800" i="1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indent="0">
              <a:buNone/>
            </a:pP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La società delle nuove repubbliche. </a:t>
            </a:r>
            <a:r>
              <a:rPr lang="es-ES_tradnl" sz="1800" dirty="0"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M</a:t>
            </a: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igrazioni, urbanizzazione </a:t>
            </a: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e patto neocoloniale</a:t>
            </a:r>
          </a:p>
          <a:p>
            <a:pPr marL="0" indent="0">
              <a:buNone/>
            </a:pPr>
            <a:r>
              <a:rPr lang="es-ES_tradnl" sz="1800" dirty="0"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La prima rivoluzione del XX secolo: México (1910-20 .. 1934) </a:t>
            </a:r>
          </a:p>
          <a:p>
            <a:pPr marL="0" indent="0">
              <a:buNone/>
            </a:pP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Stati Uniti e America Latina: la fase dell’imperalismo classico </a:t>
            </a:r>
          </a:p>
          <a:p>
            <a:pPr marL="0" indent="0">
              <a:buNone/>
            </a:pPr>
            <a:endParaRPr lang="es-ES_tradnl" sz="1800" dirty="0">
              <a:latin typeface="Tahoma" panose="020B0604030504040204" pitchFamily="34" charset="0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indent="0">
              <a:buNone/>
            </a:pPr>
            <a:r>
              <a:rPr lang="es-ES_tradnl" sz="2400" dirty="0">
                <a:solidFill>
                  <a:srgbClr val="FFC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1930-1945- Tra le due guerre mondiali </a:t>
            </a:r>
            <a:r>
              <a:rPr lang="es-ES_tradnl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Implicazioni e conseguenze della crisi del 1929: industralizzazione e sviluppo </a:t>
            </a:r>
            <a:r>
              <a:rPr lang="es-ES_tradnl" sz="1800" i="1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hacia adentro </a:t>
            </a:r>
          </a:p>
          <a:p>
            <a:pPr marL="0" indent="0">
              <a:buNone/>
            </a:pPr>
            <a:r>
              <a:rPr lang="es-ES_tradnl" sz="1800" b="1" dirty="0">
                <a:solidFill>
                  <a:srgbClr val="00B05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I regimi populisti – le tensioni della modernizzazione </a:t>
            </a:r>
          </a:p>
          <a:p>
            <a:pPr marL="0" indent="0">
              <a:buNone/>
            </a:pP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Stati Uniti e America Latina: la politica del Buon Vicinato </a:t>
            </a:r>
            <a:endParaRPr lang="es-ES_tradnl" sz="1800" dirty="0"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s-ES_tradnl" sz="1800" dirty="0"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s-ES_tradnl" sz="2400" dirty="0">
              <a:solidFill>
                <a:srgbClr val="00B05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s-ES_tradnl" dirty="0">
              <a:solidFill>
                <a:srgbClr val="FFC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it-IT" sz="2400" dirty="0">
              <a:solidFill>
                <a:srgbClr val="FFC00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indent="0">
              <a:buNone/>
            </a:pPr>
            <a:endParaRPr lang="it-IT" sz="18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indent="0">
              <a:buNone/>
            </a:pPr>
            <a:endParaRPr lang="it-IT" dirty="0">
              <a:solidFill>
                <a:srgbClr val="7030A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0038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4000" dirty="0"/>
              <a:t>Altre caratteristiche 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24000" y="167640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  3. </a:t>
            </a:r>
            <a:r>
              <a:rPr lang="en-US" dirty="0" err="1"/>
              <a:t>Utilizzano</a:t>
            </a:r>
            <a:r>
              <a:rPr lang="en-US" dirty="0"/>
              <a:t> le </a:t>
            </a:r>
            <a:r>
              <a:rPr lang="en-US" dirty="0" err="1">
                <a:solidFill>
                  <a:srgbClr val="FFC000"/>
                </a:solidFill>
              </a:rPr>
              <a:t>gerarchie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sociali</a:t>
            </a:r>
            <a:r>
              <a:rPr lang="en-US" dirty="0">
                <a:solidFill>
                  <a:srgbClr val="FFC000"/>
                </a:solidFill>
              </a:rPr>
              <a:t> a </a:t>
            </a:r>
          </a:p>
          <a:p>
            <a:pPr marL="0" indent="0">
              <a:buNone/>
            </a:pPr>
            <a:r>
              <a:rPr lang="en-US" dirty="0">
                <a:solidFill>
                  <a:srgbClr val="FFC000"/>
                </a:solidFill>
              </a:rPr>
              <a:t>  </a:t>
            </a:r>
            <a:r>
              <a:rPr lang="en-US" dirty="0" err="1">
                <a:solidFill>
                  <a:srgbClr val="FFC000"/>
                </a:solidFill>
              </a:rPr>
              <a:t>loro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vantaggio</a:t>
            </a:r>
            <a:r>
              <a:rPr lang="en-US" dirty="0">
                <a:solidFill>
                  <a:srgbClr val="FFC000"/>
                </a:solidFill>
              </a:rPr>
              <a:t> (</a:t>
            </a:r>
            <a:r>
              <a:rPr lang="en-US" dirty="0" err="1">
                <a:solidFill>
                  <a:srgbClr val="FFC000"/>
                </a:solidFill>
              </a:rPr>
              <a:t>antioligarchie</a:t>
            </a:r>
            <a:r>
              <a:rPr lang="en-US" dirty="0">
                <a:solidFill>
                  <a:srgbClr val="FFC000"/>
                </a:solidFill>
              </a:rPr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4. Si </a:t>
            </a:r>
            <a:r>
              <a:rPr lang="en-US" dirty="0" err="1"/>
              <a:t>pongono</a:t>
            </a:r>
            <a:r>
              <a:rPr lang="en-US" dirty="0"/>
              <a:t> come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</a:rPr>
              <a:t>interlocutori</a:t>
            </a:r>
            <a:r>
              <a:rPr lang="en-US" dirty="0"/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</a:rPr>
              <a:t>sociali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prevenendo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rivoluzioni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armate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e al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contempo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</a:rPr>
              <a:t>insistendo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</a:rPr>
              <a:t>su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</a:rPr>
              <a:t>riforme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</a:rPr>
              <a:t>sociali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/>
              <a:t>a </a:t>
            </a:r>
            <a:r>
              <a:rPr lang="en-US" dirty="0" err="1"/>
              <a:t>protezione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ceti</a:t>
            </a:r>
            <a:r>
              <a:rPr lang="en-US" dirty="0"/>
              <a:t> </a:t>
            </a:r>
            <a:r>
              <a:rPr lang="en-US" dirty="0" err="1"/>
              <a:t>svantaggiati</a:t>
            </a:r>
            <a:r>
              <a:rPr lang="en-US" dirty="0"/>
              <a:t> </a:t>
            </a:r>
            <a:r>
              <a:rPr lang="en-US" dirty="0" err="1"/>
              <a:t>dalle</a:t>
            </a:r>
            <a:r>
              <a:rPr lang="en-US" dirty="0"/>
              <a:t> elites </a:t>
            </a:r>
            <a:r>
              <a:rPr lang="en-US" dirty="0" err="1"/>
              <a:t>tradizionali</a:t>
            </a:r>
            <a:r>
              <a:rPr lang="en-US" dirty="0"/>
              <a:t>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04969" y="1544160"/>
            <a:ext cx="3095828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310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dirty="0"/>
              <a:t>Populismo in America Latina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È </a:t>
            </a:r>
            <a:r>
              <a:rPr lang="en-US" dirty="0" err="1"/>
              <a:t>stata</a:t>
            </a:r>
            <a:r>
              <a:rPr lang="en-US" dirty="0"/>
              <a:t> una </a:t>
            </a:r>
            <a:r>
              <a:rPr lang="en-US" dirty="0" err="1">
                <a:solidFill>
                  <a:srgbClr val="7030A0"/>
                </a:solidFill>
              </a:rPr>
              <a:t>soluzione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FF99FF"/>
                </a:solidFill>
              </a:rPr>
              <a:t>creativa</a:t>
            </a:r>
            <a:r>
              <a:rPr lang="en-US" dirty="0"/>
              <a:t>, </a:t>
            </a:r>
            <a:r>
              <a:rPr lang="en-US" dirty="0" err="1">
                <a:solidFill>
                  <a:srgbClr val="7030A0"/>
                </a:solidFill>
              </a:rPr>
              <a:t>organica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alla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crescent</a:t>
            </a:r>
            <a:r>
              <a:rPr lang="en-US" dirty="0" err="1"/>
              <a:t>e</a:t>
            </a:r>
            <a:r>
              <a:rPr lang="en-US" dirty="0"/>
              <a:t> </a:t>
            </a:r>
            <a:r>
              <a:rPr lang="en-US" dirty="0" err="1"/>
              <a:t>pressione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ed ai problem del </a:t>
            </a:r>
            <a:r>
              <a:rPr lang="en-US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continente</a:t>
            </a:r>
            <a:endParaRPr lang="en-US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quattro </a:t>
            </a:r>
            <a:r>
              <a:rPr lang="en-US" dirty="0" err="1"/>
              <a:t>nazioni</a:t>
            </a:r>
            <a:r>
              <a:rPr lang="en-US" dirty="0"/>
              <a:t> (</a:t>
            </a:r>
            <a:r>
              <a:rPr lang="en-US" dirty="0">
                <a:solidFill>
                  <a:srgbClr val="00B050"/>
                </a:solidFill>
              </a:rPr>
              <a:t>Argentina, </a:t>
            </a:r>
            <a:r>
              <a:rPr lang="en-US" dirty="0" err="1">
                <a:solidFill>
                  <a:srgbClr val="00B050"/>
                </a:solidFill>
              </a:rPr>
              <a:t>Brasile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en-US" dirty="0" err="1">
                <a:solidFill>
                  <a:srgbClr val="00B050"/>
                </a:solidFill>
              </a:rPr>
              <a:t>Messico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en-US" dirty="0" err="1">
                <a:solidFill>
                  <a:srgbClr val="00B050"/>
                </a:solidFill>
              </a:rPr>
              <a:t>Perù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leaders </a:t>
            </a:r>
            <a:r>
              <a:rPr lang="en-US" dirty="0" err="1"/>
              <a:t>populisti</a:t>
            </a:r>
            <a:r>
              <a:rPr lang="en-US" dirty="0"/>
              <a:t> </a:t>
            </a:r>
            <a:r>
              <a:rPr lang="en-US" dirty="0" err="1"/>
              <a:t>raggiunsero</a:t>
            </a:r>
            <a:r>
              <a:rPr lang="en-US" dirty="0"/>
              <a:t> immense influenza </a:t>
            </a:r>
            <a:r>
              <a:rPr lang="en-US" dirty="0" err="1"/>
              <a:t>nel</a:t>
            </a:r>
            <a:r>
              <a:rPr lang="en-US" dirty="0"/>
              <a:t> </a:t>
            </a:r>
            <a:r>
              <a:rPr lang="en-US" dirty="0" err="1"/>
              <a:t>traghettare</a:t>
            </a:r>
            <a:r>
              <a:rPr lang="en-US" dirty="0"/>
              <a:t> la </a:t>
            </a:r>
            <a:r>
              <a:rPr lang="en-US" dirty="0" err="1"/>
              <a:t>società</a:t>
            </a:r>
            <a:r>
              <a:rPr lang="en-US" dirty="0"/>
              <a:t> in una </a:t>
            </a:r>
            <a:r>
              <a:rPr lang="en-US" dirty="0" err="1"/>
              <a:t>fase</a:t>
            </a:r>
            <a:r>
              <a:rPr lang="en-US" dirty="0"/>
              <a:t> di passaggio molto </a:t>
            </a:r>
            <a:r>
              <a:rPr lang="en-US" dirty="0" err="1"/>
              <a:t>articolata</a:t>
            </a:r>
            <a:r>
              <a:rPr lang="en-US" dirty="0"/>
              <a:t> e </a:t>
            </a:r>
            <a:r>
              <a:rPr lang="en-US"/>
              <a:t>complessa</a:t>
            </a:r>
            <a:r>
              <a:rPr lang="it-IT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15147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/>
              <a:t>Populismo in America Latina </a:t>
            </a:r>
            <a:endParaRPr lang="it-IT" dirty="0">
              <a:solidFill>
                <a:srgbClr val="7030A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Una </a:t>
            </a: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forma di </a:t>
            </a:r>
            <a:r>
              <a:rPr lang="en-US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controllo</a:t>
            </a: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sociale</a:t>
            </a: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Dove un </a:t>
            </a:r>
            <a:r>
              <a:rPr lang="en-US" dirty="0">
                <a:solidFill>
                  <a:srgbClr val="92D050"/>
                </a:solidFill>
              </a:rPr>
              <a:t>leader </a:t>
            </a:r>
            <a:r>
              <a:rPr lang="en-US" dirty="0" err="1">
                <a:solidFill>
                  <a:srgbClr val="92D050"/>
                </a:solidFill>
              </a:rPr>
              <a:t>carismatico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/>
              <a:t>controlla</a:t>
            </a:r>
            <a:r>
              <a:rPr lang="en-US" dirty="0"/>
              <a:t> e </a:t>
            </a:r>
            <a:r>
              <a:rPr lang="en-US" dirty="0" err="1"/>
              <a:t>rappresenta</a:t>
            </a:r>
            <a:r>
              <a:rPr lang="en-US" dirty="0"/>
              <a:t> lo </a:t>
            </a:r>
            <a:r>
              <a:rPr lang="en-US" dirty="0" err="1"/>
              <a:t>Stato</a:t>
            </a:r>
            <a:r>
              <a:rPr lang="en-US" dirty="0"/>
              <a:t> e </a:t>
            </a:r>
            <a:r>
              <a:rPr lang="en-US" dirty="0" err="1"/>
              <a:t>distribuisce</a:t>
            </a:r>
            <a:r>
              <a:rPr lang="en-US" dirty="0"/>
              <a:t> </a:t>
            </a:r>
            <a:r>
              <a:rPr lang="en-US" dirty="0" err="1">
                <a:solidFill>
                  <a:srgbClr val="92D050"/>
                </a:solidFill>
              </a:rPr>
              <a:t>protezione</a:t>
            </a:r>
            <a:r>
              <a:rPr lang="en-US" dirty="0">
                <a:solidFill>
                  <a:srgbClr val="92D050"/>
                </a:solidFill>
              </a:rPr>
              <a:t> al </a:t>
            </a:r>
            <a:r>
              <a:rPr lang="en-US" dirty="0" err="1">
                <a:solidFill>
                  <a:srgbClr val="92D050"/>
                </a:solidFill>
              </a:rPr>
              <a:t>popolo</a:t>
            </a:r>
            <a:r>
              <a:rPr lang="en-US" dirty="0">
                <a:solidFill>
                  <a:srgbClr val="92D050"/>
                </a:solidFill>
              </a:rPr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>
                <a:solidFill>
                  <a:srgbClr val="C00000"/>
                </a:solidFill>
              </a:rPr>
              <a:t>Evitando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dirty="0" err="1">
                <a:solidFill>
                  <a:srgbClr val="C00000"/>
                </a:solidFill>
              </a:rPr>
              <a:t>tuttavia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dirty="0" err="1">
                <a:solidFill>
                  <a:srgbClr val="C00000"/>
                </a:solidFill>
              </a:rPr>
              <a:t>processi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rivoluzionari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64021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>
                <a:solidFill>
                  <a:srgbClr val="FF99FF"/>
                </a:solidFill>
              </a:rPr>
              <a:t>Leaders populisti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>
                <a:solidFill>
                  <a:srgbClr val="C00000"/>
                </a:solidFill>
              </a:rPr>
              <a:t>Rifiutano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l’idea</a:t>
            </a:r>
            <a:r>
              <a:rPr lang="en-US" dirty="0">
                <a:solidFill>
                  <a:srgbClr val="C00000"/>
                </a:solidFill>
              </a:rPr>
              <a:t> del classico </a:t>
            </a:r>
            <a:r>
              <a:rPr lang="en-US" dirty="0" err="1">
                <a:solidFill>
                  <a:srgbClr val="C00000"/>
                </a:solidFill>
              </a:rPr>
              <a:t>conflitto</a:t>
            </a:r>
            <a:r>
              <a:rPr lang="en-US" dirty="0">
                <a:solidFill>
                  <a:srgbClr val="C00000"/>
                </a:solidFill>
              </a:rPr>
              <a:t> di </a:t>
            </a:r>
            <a:r>
              <a:rPr lang="en-US" dirty="0" err="1">
                <a:solidFill>
                  <a:srgbClr val="C00000"/>
                </a:solidFill>
              </a:rPr>
              <a:t>classe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/>
              <a:t>preferendo</a:t>
            </a:r>
            <a:r>
              <a:rPr lang="en-US" dirty="0"/>
              <a:t>, </a:t>
            </a:r>
            <a:r>
              <a:rPr lang="en-US" dirty="0" err="1"/>
              <a:t>invece</a:t>
            </a:r>
            <a:r>
              <a:rPr lang="en-US" dirty="0"/>
              <a:t>, </a:t>
            </a:r>
            <a:r>
              <a:rPr lang="en-US" dirty="0" err="1"/>
              <a:t>riferirsi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nazione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come una </a:t>
            </a:r>
            <a:r>
              <a:rPr lang="en-US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sorta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di </a:t>
            </a:r>
            <a:r>
              <a:rPr lang="en-US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famiglia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(</a:t>
            </a:r>
            <a:r>
              <a:rPr lang="en-US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nazionale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)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Il leader </a:t>
            </a:r>
            <a:r>
              <a:rPr lang="en-US" dirty="0" err="1"/>
              <a:t>populista</a:t>
            </a:r>
            <a:r>
              <a:rPr lang="en-US" dirty="0"/>
              <a:t> </a:t>
            </a:r>
            <a:r>
              <a:rPr lang="en-US" dirty="0" err="1"/>
              <a:t>incarnava</a:t>
            </a:r>
            <a:r>
              <a:rPr lang="en-US" dirty="0"/>
              <a:t> la </a:t>
            </a:r>
            <a:r>
              <a:rPr lang="en-US" dirty="0" err="1">
                <a:solidFill>
                  <a:srgbClr val="7030A0"/>
                </a:solidFill>
              </a:rPr>
              <a:t>figura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paterna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/>
              <a:t>, o </a:t>
            </a:r>
            <a:r>
              <a:rPr lang="en-US" dirty="0" err="1"/>
              <a:t>nel</a:t>
            </a:r>
            <a:r>
              <a:rPr lang="en-US" dirty="0"/>
              <a:t> </a:t>
            </a:r>
            <a:r>
              <a:rPr lang="en-US" dirty="0" err="1"/>
              <a:t>caso</a:t>
            </a:r>
            <a:r>
              <a:rPr lang="en-US" dirty="0"/>
              <a:t> di Eva </a:t>
            </a:r>
            <a:r>
              <a:rPr lang="en-US" dirty="0" err="1"/>
              <a:t>Perón</a:t>
            </a:r>
            <a:r>
              <a:rPr lang="en-US" dirty="0"/>
              <a:t>, </a:t>
            </a:r>
            <a:r>
              <a:rPr lang="en-US" dirty="0">
                <a:solidFill>
                  <a:srgbClr val="7030A0"/>
                </a:solidFill>
              </a:rPr>
              <a:t>la </a:t>
            </a:r>
            <a:r>
              <a:rPr lang="en-US" dirty="0" err="1">
                <a:solidFill>
                  <a:srgbClr val="7030A0"/>
                </a:solidFill>
              </a:rPr>
              <a:t>madre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della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it-IT" dirty="0">
                <a:solidFill>
                  <a:srgbClr val="7030A0"/>
                </a:solidFill>
              </a:rPr>
              <a:t>nazione. </a:t>
            </a:r>
          </a:p>
        </p:txBody>
      </p:sp>
    </p:spTree>
    <p:extLst>
      <p:ext uri="{BB962C8B-B14F-4D97-AF65-F5344CB8AC3E}">
        <p14:creationId xmlns:p14="http://schemas.microsoft.com/office/powerpoint/2010/main" val="22276213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>
                <a:solidFill>
                  <a:srgbClr val="00B0F0"/>
                </a:solidFill>
              </a:rPr>
              <a:t>Populismo in Argentina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Viene</a:t>
            </a:r>
            <a:r>
              <a:rPr lang="en-US" dirty="0"/>
              <a:t> </a:t>
            </a:r>
            <a:r>
              <a:rPr lang="en-US" dirty="0" err="1"/>
              <a:t>associato</a:t>
            </a:r>
            <a:r>
              <a:rPr lang="en-US" dirty="0"/>
              <a:t> a due </a:t>
            </a:r>
            <a:r>
              <a:rPr lang="en-US" dirty="0" err="1"/>
              <a:t>personaggi</a:t>
            </a:r>
            <a:r>
              <a:rPr lang="en-US" dirty="0"/>
              <a:t> ,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>Juan Domingo </a:t>
            </a:r>
            <a:r>
              <a:rPr lang="en-US" dirty="0" err="1"/>
              <a:t>Perón</a:t>
            </a:r>
            <a:r>
              <a:rPr lang="en-US" dirty="0"/>
              <a:t> e la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/>
              <a:t>seconda</a:t>
            </a:r>
            <a:r>
              <a:rPr lang="en-US" dirty="0"/>
              <a:t> </a:t>
            </a:r>
            <a:r>
              <a:rPr lang="en-US" dirty="0" err="1"/>
              <a:t>moglie</a:t>
            </a:r>
            <a:r>
              <a:rPr lang="en-US" dirty="0"/>
              <a:t>, Eva "</a:t>
            </a:r>
            <a:r>
              <a:rPr lang="en-US" dirty="0">
                <a:solidFill>
                  <a:srgbClr val="00B050"/>
                </a:solidFill>
              </a:rPr>
              <a:t>Evita</a:t>
            </a:r>
            <a:r>
              <a:rPr lang="en-US" dirty="0"/>
              <a:t>" Duarte </a:t>
            </a:r>
            <a:r>
              <a:rPr lang="it-IT" dirty="0">
                <a:solidFill>
                  <a:srgbClr val="00B050"/>
                </a:solidFill>
              </a:rPr>
              <a:t>Per</a:t>
            </a:r>
            <a:r>
              <a:rPr lang="en-US" dirty="0">
                <a:solidFill>
                  <a:srgbClr val="00B050"/>
                </a:solidFill>
              </a:rPr>
              <a:t>ó</a:t>
            </a:r>
            <a:r>
              <a:rPr lang="it-IT" dirty="0">
                <a:solidFill>
                  <a:srgbClr val="00B050"/>
                </a:solidFill>
              </a:rPr>
              <a:t>n</a:t>
            </a:r>
            <a:r>
              <a:rPr lang="it-IT" dirty="0"/>
              <a:t>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9937" y="3359458"/>
            <a:ext cx="3944383" cy="254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6811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05000" y="274638"/>
            <a:ext cx="8305800" cy="868362"/>
          </a:xfrm>
        </p:spPr>
        <p:txBody>
          <a:bodyPr>
            <a:normAutofit/>
          </a:bodyPr>
          <a:lstStyle/>
          <a:p>
            <a:pPr algn="l"/>
            <a:r>
              <a:rPr lang="it-IT" sz="3600" dirty="0">
                <a:solidFill>
                  <a:srgbClr val="00B0F0"/>
                </a:solidFill>
              </a:rPr>
              <a:t>Populismo in Argentina (1946-1955)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40490" y="1305017"/>
            <a:ext cx="8194110" cy="508690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La prima </a:t>
            </a:r>
            <a:r>
              <a:rPr lang="en-US" dirty="0" err="1"/>
              <a:t>Presidenza</a:t>
            </a:r>
            <a:r>
              <a:rPr lang="en-US" dirty="0"/>
              <a:t> </a:t>
            </a:r>
            <a:r>
              <a:rPr lang="en-US" dirty="0" err="1"/>
              <a:t>Perón</a:t>
            </a:r>
            <a:r>
              <a:rPr lang="en-US" dirty="0"/>
              <a:t> è </a:t>
            </a:r>
            <a:r>
              <a:rPr lang="en-US" dirty="0" err="1"/>
              <a:t>durata</a:t>
            </a:r>
            <a:r>
              <a:rPr lang="en-US" dirty="0"/>
              <a:t> dal 1946 al 1955 in un </a:t>
            </a:r>
            <a:r>
              <a:rPr lang="en-US" dirty="0" err="1"/>
              <a:t>clima</a:t>
            </a:r>
            <a:r>
              <a:rPr lang="en-US" dirty="0"/>
              <a:t> di </a:t>
            </a:r>
            <a:r>
              <a:rPr lang="en-US" dirty="0" err="1"/>
              <a:t>rapida</a:t>
            </a:r>
            <a:r>
              <a:rPr lang="en-US" dirty="0"/>
              <a:t> </a:t>
            </a:r>
            <a:r>
              <a:rPr lang="en-US" dirty="0" err="1"/>
              <a:t>crescita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sindacati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 e una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classe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operaia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espansione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Perón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presenta</a:t>
            </a:r>
            <a:r>
              <a:rPr lang="en-US" dirty="0"/>
              <a:t> </a:t>
            </a:r>
            <a:r>
              <a:rPr lang="en-US" dirty="0" err="1"/>
              <a:t>pubblicamente</a:t>
            </a:r>
            <a:r>
              <a:rPr lang="en-US" dirty="0"/>
              <a:t> come il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"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protettore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"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dei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lavoratori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e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descamisados</a:t>
            </a:r>
            <a:r>
              <a:rPr lang="en-US" dirty="0"/>
              <a:t>, </a:t>
            </a:r>
            <a:r>
              <a:rPr lang="en-US" dirty="0" err="1"/>
              <a:t>nettamente</a:t>
            </a:r>
            <a:r>
              <a:rPr lang="en-US" dirty="0"/>
              <a:t> </a:t>
            </a:r>
            <a:r>
              <a:rPr lang="en-US" dirty="0" err="1"/>
              <a:t>connesso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</a:t>
            </a:r>
            <a:r>
              <a:rPr lang="en-US" dirty="0" err="1"/>
              <a:t>lavoratrice</a:t>
            </a:r>
            <a:r>
              <a:rPr lang="en-US" dirty="0"/>
              <a:t> </a:t>
            </a:r>
            <a:r>
              <a:rPr lang="en-US" dirty="0" err="1"/>
              <a:t>urbana</a:t>
            </a:r>
            <a:r>
              <a:rPr lang="en-US" dirty="0"/>
              <a:t> di Buenos Aires, la </a:t>
            </a:r>
            <a:r>
              <a:rPr lang="en-US" dirty="0" err="1"/>
              <a:t>capitale</a:t>
            </a:r>
            <a:r>
              <a:rPr lang="en-US" dirty="0"/>
              <a:t> 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18752" y="2362200"/>
            <a:ext cx="225051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649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4000" dirty="0">
                <a:solidFill>
                  <a:srgbClr val="00B0F0"/>
                </a:solidFill>
              </a:rPr>
              <a:t>Populismo in Argentina (1946-1955)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200" y="1447801"/>
            <a:ext cx="8229600" cy="4678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rgbClr val="00B050"/>
                </a:solidFill>
              </a:rPr>
              <a:t>Evita</a:t>
            </a:r>
            <a:r>
              <a:rPr lang="it-IT" dirty="0"/>
              <a:t>, attrice radiofonica dalle umili origini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Spese</a:t>
            </a:r>
            <a:r>
              <a:rPr lang="en-US" dirty="0"/>
              <a:t> molto tempo </a:t>
            </a:r>
            <a:r>
              <a:rPr lang="en-US" dirty="0" err="1"/>
              <a:t>nelle</a:t>
            </a:r>
            <a:r>
              <a:rPr lang="en-US" dirty="0"/>
              <a:t> </a:t>
            </a:r>
            <a:r>
              <a:rPr lang="en-US" dirty="0" err="1"/>
              <a:t>attività</a:t>
            </a:r>
            <a:r>
              <a:rPr lang="en-US" dirty="0"/>
              <a:t> </a:t>
            </a:r>
            <a:r>
              <a:rPr lang="en-US" dirty="0" err="1">
                <a:solidFill>
                  <a:srgbClr val="7030A0"/>
                </a:solidFill>
              </a:rPr>
              <a:t>beneficienza</a:t>
            </a:r>
            <a:r>
              <a:rPr lang="en-US" dirty="0">
                <a:solidFill>
                  <a:srgbClr val="7030A0"/>
                </a:solidFill>
              </a:rPr>
              <a:t> per le </a:t>
            </a:r>
            <a:r>
              <a:rPr lang="en-US" dirty="0" err="1">
                <a:solidFill>
                  <a:srgbClr val="7030A0"/>
                </a:solidFill>
              </a:rPr>
              <a:t>classi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più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svantaggiate</a:t>
            </a:r>
            <a:r>
              <a:rPr lang="en-US" dirty="0">
                <a:solidFill>
                  <a:srgbClr val="7030A0"/>
                </a:solidFill>
              </a:rPr>
              <a:t>. </a:t>
            </a:r>
            <a:r>
              <a:rPr lang="en-US" i="1" dirty="0" err="1">
                <a:solidFill>
                  <a:srgbClr val="00B050"/>
                </a:solidFill>
              </a:rPr>
              <a:t>descamisados</a:t>
            </a:r>
            <a:r>
              <a:rPr lang="en-US" dirty="0"/>
              <a:t>, o (</a:t>
            </a:r>
            <a:r>
              <a:rPr lang="en-US" dirty="0" err="1"/>
              <a:t>letteralmente</a:t>
            </a:r>
            <a:r>
              <a:rPr lang="en-US" dirty="0"/>
              <a:t>  “I senza </a:t>
            </a:r>
            <a:r>
              <a:rPr lang="en-US" dirty="0" err="1"/>
              <a:t>camicia</a:t>
            </a:r>
            <a:r>
              <a:rPr lang="en-US" dirty="0"/>
              <a:t>"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93322" y="1973802"/>
            <a:ext cx="3419220" cy="2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5114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>
                <a:solidFill>
                  <a:srgbClr val="FF99FF"/>
                </a:solidFill>
              </a:rPr>
              <a:t>Eva </a:t>
            </a:r>
            <a:r>
              <a:rPr lang="it-IT" dirty="0" err="1">
                <a:solidFill>
                  <a:srgbClr val="FF99FF"/>
                </a:solidFill>
              </a:rPr>
              <a:t>Perón</a:t>
            </a:r>
            <a:r>
              <a:rPr lang="it-IT" dirty="0">
                <a:solidFill>
                  <a:srgbClr val="FF99FF"/>
                </a:solidFill>
              </a:rPr>
              <a:t>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Cementa una forte alleanza tra le classi </a:t>
            </a:r>
            <a:r>
              <a:rPr lang="en-US" dirty="0" err="1">
                <a:solidFill>
                  <a:srgbClr val="7030A0"/>
                </a:solidFill>
              </a:rPr>
              <a:t>povere</a:t>
            </a:r>
            <a:r>
              <a:rPr lang="en-US" dirty="0"/>
              <a:t>, </a:t>
            </a:r>
            <a:r>
              <a:rPr lang="en-US" dirty="0" err="1"/>
              <a:t>lavoratrici</a:t>
            </a:r>
            <a:r>
              <a:rPr lang="en-US" dirty="0"/>
              <a:t> </a:t>
            </a:r>
            <a:r>
              <a:rPr lang="en-US" dirty="0">
                <a:solidFill>
                  <a:srgbClr val="7030A0"/>
                </a:solidFill>
              </a:rPr>
              <a:t>urbane e la middle class</a:t>
            </a:r>
            <a:r>
              <a:rPr lang="en-US" dirty="0"/>
              <a:t>,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Identificandoli</a:t>
            </a:r>
            <a:r>
              <a:rPr lang="en-US" dirty="0"/>
              <a:t> </a:t>
            </a:r>
            <a:r>
              <a:rPr lang="en-US" dirty="0" err="1"/>
              <a:t>nel</a:t>
            </a:r>
            <a:r>
              <a:rPr lang="en-US" dirty="0"/>
              <a:t> </a:t>
            </a:r>
            <a:r>
              <a:rPr lang="en-US" dirty="0" err="1"/>
              <a:t>vasto</a:t>
            </a:r>
            <a:r>
              <a:rPr lang="en-US" dirty="0"/>
              <a:t> </a:t>
            </a:r>
            <a:r>
              <a:rPr lang="en-US" dirty="0" err="1"/>
              <a:t>movimento</a:t>
            </a:r>
            <a:r>
              <a:rPr lang="en-US" dirty="0"/>
              <a:t> </a:t>
            </a:r>
            <a:r>
              <a:rPr lang="en-US" dirty="0" err="1"/>
              <a:t>chiamato</a:t>
            </a:r>
            <a:r>
              <a:rPr lang="en-US" dirty="0"/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</a:rPr>
              <a:t>Peronismo</a:t>
            </a:r>
            <a:r>
              <a:rPr lang="en-US" dirty="0"/>
              <a:t>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0400" y="2590800"/>
            <a:ext cx="2935067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5231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>
                <a:solidFill>
                  <a:srgbClr val="7030A0"/>
                </a:solidFill>
              </a:rPr>
              <a:t>I </a:t>
            </a:r>
            <a:r>
              <a:rPr lang="en-US" dirty="0" err="1">
                <a:solidFill>
                  <a:srgbClr val="7030A0"/>
                </a:solidFill>
              </a:rPr>
              <a:t>Perón</a:t>
            </a:r>
            <a:endParaRPr lang="it-IT" dirty="0">
              <a:solidFill>
                <a:srgbClr val="7030A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Intensamente</a:t>
            </a: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nazionalisti</a:t>
            </a:r>
            <a:r>
              <a:rPr lang="en-US" dirty="0"/>
              <a:t>,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ricerca</a:t>
            </a:r>
            <a:r>
              <a:rPr lang="en-US" dirty="0"/>
              <a:t> di una "</a:t>
            </a: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terza via</a:t>
            </a:r>
            <a:r>
              <a:rPr lang="en-US" dirty="0"/>
              <a:t>" in termini di  </a:t>
            </a:r>
            <a:r>
              <a:rPr lang="en-US" dirty="0" err="1"/>
              <a:t>politiche</a:t>
            </a:r>
            <a:r>
              <a:rPr lang="en-US" dirty="0"/>
              <a:t> </a:t>
            </a:r>
            <a:r>
              <a:rPr lang="en-US" dirty="0" err="1"/>
              <a:t>economiche</a:t>
            </a:r>
            <a:r>
              <a:rPr lang="en-US" dirty="0"/>
              <a:t>, </a:t>
            </a:r>
            <a:r>
              <a:rPr lang="en-US" dirty="0" err="1"/>
              <a:t>coducendo</a:t>
            </a:r>
            <a:r>
              <a:rPr lang="en-US" dirty="0"/>
              <a:t> </a:t>
            </a:r>
            <a:r>
              <a:rPr lang="en-US" dirty="0" err="1"/>
              <a:t>dunque</a:t>
            </a:r>
            <a:r>
              <a:rPr lang="en-US" dirty="0"/>
              <a:t> il </a:t>
            </a:r>
            <a:r>
              <a:rPr lang="en-US" dirty="0" err="1"/>
              <a:t>paese</a:t>
            </a:r>
            <a:r>
              <a:rPr lang="en-US" dirty="0"/>
              <a:t> in un </a:t>
            </a:r>
            <a:r>
              <a:rPr lang="en-US" dirty="0" err="1"/>
              <a:t>assetto</a:t>
            </a:r>
            <a:r>
              <a:rPr lang="en-US" dirty="0"/>
              <a:t> </a:t>
            </a:r>
            <a:r>
              <a:rPr lang="en-US" dirty="0" err="1"/>
              <a:t>intermedio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il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socialismo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e il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più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spregiudicato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e s</a:t>
            </a:r>
            <a:r>
              <a:rPr lang="it-IT">
                <a:solidFill>
                  <a:schemeClr val="accent6">
                    <a:lumMod val="75000"/>
                  </a:schemeClr>
                </a:solidFill>
              </a:rPr>
              <a:t>regolato capitalismo</a:t>
            </a:r>
            <a:r>
              <a:rPr lang="it-IT"/>
              <a:t>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1" y="1524000"/>
            <a:ext cx="3153659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33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>
                <a:solidFill>
                  <a:srgbClr val="FF99FF"/>
                </a:solidFill>
              </a:rPr>
              <a:t>Eva </a:t>
            </a:r>
            <a:r>
              <a:rPr lang="it-IT" dirty="0" err="1">
                <a:solidFill>
                  <a:srgbClr val="FF99FF"/>
                </a:solidFill>
              </a:rPr>
              <a:t>Perón</a:t>
            </a:r>
            <a:r>
              <a:rPr lang="it-IT" dirty="0">
                <a:solidFill>
                  <a:srgbClr val="FF99FF"/>
                </a:solidFill>
              </a:rPr>
              <a:t> 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Muore </a:t>
            </a:r>
            <a:r>
              <a:rPr lang="it-IT" dirty="0">
                <a:solidFill>
                  <a:srgbClr val="C00000"/>
                </a:solidFill>
              </a:rPr>
              <a:t>nel </a:t>
            </a:r>
            <a:r>
              <a:rPr lang="en-US" dirty="0">
                <a:solidFill>
                  <a:srgbClr val="C00000"/>
                </a:solidFill>
              </a:rPr>
              <a:t>1952 </a:t>
            </a:r>
            <a:r>
              <a:rPr lang="en-US" dirty="0" err="1">
                <a:solidFill>
                  <a:srgbClr val="C00000"/>
                </a:solidFill>
              </a:rPr>
              <a:t>cancro</a:t>
            </a:r>
            <a:r>
              <a:rPr lang="en-US" dirty="0">
                <a:solidFill>
                  <a:srgbClr val="C00000"/>
                </a:solidFill>
              </a:rPr>
              <a:t> alle </a:t>
            </a:r>
            <a:r>
              <a:rPr lang="en-US" dirty="0" err="1">
                <a:solidFill>
                  <a:srgbClr val="C00000"/>
                </a:solidFill>
              </a:rPr>
              <a:t>o</a:t>
            </a:r>
            <a:r>
              <a:rPr lang="en-US" dirty="0" err="1"/>
              <a:t>vaie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92D050"/>
                </a:solidFill>
              </a:rPr>
              <a:t>Al 1955  I </a:t>
            </a:r>
            <a:r>
              <a:rPr lang="en-US" dirty="0" err="1">
                <a:solidFill>
                  <a:srgbClr val="C00000"/>
                </a:solidFill>
              </a:rPr>
              <a:t>militari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procedono</a:t>
            </a:r>
            <a:r>
              <a:rPr lang="en-US" dirty="0">
                <a:solidFill>
                  <a:srgbClr val="C00000"/>
                </a:solidFill>
              </a:rPr>
              <a:t> a </a:t>
            </a:r>
            <a:r>
              <a:rPr lang="en-US" dirty="0" err="1">
                <a:solidFill>
                  <a:srgbClr val="92D050"/>
                </a:solidFill>
              </a:rPr>
              <a:t>rimuovere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Perón</a:t>
            </a:r>
            <a:r>
              <a:rPr lang="en-US" dirty="0"/>
              <a:t> dopo una </a:t>
            </a:r>
            <a:r>
              <a:rPr lang="en-US" dirty="0" err="1"/>
              <a:t>crisi</a:t>
            </a:r>
            <a:r>
              <a:rPr lang="en-US" dirty="0"/>
              <a:t> </a:t>
            </a:r>
            <a:r>
              <a:rPr lang="en-US" dirty="0" err="1"/>
              <a:t>economica</a:t>
            </a:r>
            <a:r>
              <a:rPr lang="en-US" dirty="0"/>
              <a:t> </a:t>
            </a:r>
            <a:r>
              <a:rPr lang="en-US" dirty="0" err="1"/>
              <a:t>congiunturale</a:t>
            </a:r>
            <a:r>
              <a:rPr lang="it-IT" dirty="0"/>
              <a:t>.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1" y="2209800"/>
            <a:ext cx="2997079" cy="186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48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>
                <a:solidFill>
                  <a:srgbClr val="00B0F0"/>
                </a:solidFill>
              </a:rPr>
              <a:t>Populismo in America Latina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C000"/>
                </a:solidFill>
              </a:rPr>
              <a:t>La </a:t>
            </a:r>
            <a:r>
              <a:rPr lang="en-US" dirty="0" err="1">
                <a:solidFill>
                  <a:srgbClr val="FFC000"/>
                </a:solidFill>
              </a:rPr>
              <a:t>nascita</a:t>
            </a:r>
            <a:r>
              <a:rPr lang="en-US" dirty="0">
                <a:solidFill>
                  <a:srgbClr val="FFC000"/>
                </a:solidFill>
              </a:rPr>
              <a:t> e la </a:t>
            </a:r>
            <a:r>
              <a:rPr lang="en-US" dirty="0" err="1">
                <a:solidFill>
                  <a:srgbClr val="FFC000"/>
                </a:solidFill>
              </a:rPr>
              <a:t>diffusione</a:t>
            </a:r>
            <a:r>
              <a:rPr lang="en-US" dirty="0">
                <a:solidFill>
                  <a:srgbClr val="FFC000"/>
                </a:solidFill>
              </a:rPr>
              <a:t> del </a:t>
            </a:r>
            <a:r>
              <a:rPr lang="en-US" dirty="0" err="1">
                <a:solidFill>
                  <a:srgbClr val="FFC000"/>
                </a:solidFill>
              </a:rPr>
              <a:t>populismo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/>
              <a:t>in America Latina</a:t>
            </a:r>
          </a:p>
          <a:p>
            <a:pPr marL="0" indent="0">
              <a:buNone/>
            </a:pPr>
            <a:r>
              <a:rPr lang="en-US" dirty="0"/>
              <a:t>È </a:t>
            </a:r>
            <a:r>
              <a:rPr lang="en-US" dirty="0" err="1"/>
              <a:t>derivato</a:t>
            </a:r>
            <a:r>
              <a:rPr lang="en-US" dirty="0"/>
              <a:t> da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* le </a:t>
            </a:r>
            <a:r>
              <a:rPr lang="en-US" dirty="0" err="1"/>
              <a:t>complesse</a:t>
            </a:r>
            <a:r>
              <a:rPr lang="en-US" dirty="0"/>
              <a:t> </a:t>
            </a:r>
            <a:r>
              <a:rPr lang="en-US" dirty="0" err="1"/>
              <a:t>condizioni</a:t>
            </a:r>
            <a:r>
              <a:rPr lang="en-US" dirty="0"/>
              <a:t> </a:t>
            </a:r>
            <a:r>
              <a:rPr lang="en-US" b="1" dirty="0" err="1">
                <a:solidFill>
                  <a:srgbClr val="7030A0"/>
                </a:solidFill>
              </a:rPr>
              <a:t>sociali</a:t>
            </a:r>
            <a:r>
              <a:rPr lang="en-US" b="1" dirty="0">
                <a:solidFill>
                  <a:srgbClr val="7030A0"/>
                </a:solidFill>
              </a:rPr>
              <a:t> ed </a:t>
            </a:r>
            <a:r>
              <a:rPr lang="en-US" b="1" dirty="0" err="1">
                <a:solidFill>
                  <a:srgbClr val="7030A0"/>
                </a:solidFill>
              </a:rPr>
              <a:t>economiche</a:t>
            </a:r>
            <a:r>
              <a:rPr lang="en-US" b="1" dirty="0">
                <a:solidFill>
                  <a:srgbClr val="7030A0"/>
                </a:solidFill>
              </a:rPr>
              <a:t> del </a:t>
            </a:r>
            <a:r>
              <a:rPr lang="en-US" b="1" dirty="0" err="1">
                <a:solidFill>
                  <a:srgbClr val="7030A0"/>
                </a:solidFill>
              </a:rPr>
              <a:t>decennio</a:t>
            </a:r>
            <a:r>
              <a:rPr lang="en-US" b="1" dirty="0">
                <a:solidFill>
                  <a:srgbClr val="7030A0"/>
                </a:solidFill>
              </a:rPr>
              <a:t> 1930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* </a:t>
            </a:r>
            <a:r>
              <a:rPr lang="en-US" dirty="0" err="1"/>
              <a:t>migrazioni</a:t>
            </a:r>
            <a:r>
              <a:rPr lang="en-US" dirty="0"/>
              <a:t> da campagna a </a:t>
            </a:r>
            <a:r>
              <a:rPr lang="en-US" dirty="0" err="1"/>
              <a:t>città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*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Espansione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tessuto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urbano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dell’epoca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4833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Secondo la storica A. </a:t>
            </a:r>
            <a:r>
              <a:rPr lang="it-IT" sz="36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Lavrín</a:t>
            </a:r>
            <a:r>
              <a:rPr lang="it-IT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28800" y="1417639"/>
            <a:ext cx="8382000" cy="47085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"Evita </a:t>
            </a:r>
            <a:r>
              <a:rPr lang="it-IT" dirty="0" err="1"/>
              <a:t>constitutes</a:t>
            </a:r>
            <a:r>
              <a:rPr lang="it-IT" dirty="0"/>
              <a:t> </a:t>
            </a:r>
            <a:r>
              <a:rPr lang="it-IT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 </a:t>
            </a:r>
            <a:r>
              <a:rPr lang="it-IT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phenomenon</a:t>
            </a:r>
            <a:r>
              <a:rPr lang="it-IT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it-IT" dirty="0"/>
              <a:t>in Latin American </a:t>
            </a:r>
            <a:r>
              <a:rPr lang="it-IT" dirty="0" err="1"/>
              <a:t>politics</a:t>
            </a:r>
            <a:r>
              <a:rPr lang="it-IT" dirty="0"/>
              <a:t>, </a:t>
            </a:r>
            <a:r>
              <a:rPr lang="it-IT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neither</a:t>
            </a:r>
            <a:r>
              <a:rPr lang="it-IT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comparable</a:t>
            </a:r>
            <a:r>
              <a:rPr lang="it-IT" dirty="0"/>
              <a:t> to </a:t>
            </a:r>
            <a:r>
              <a:rPr lang="it-IT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nor</a:t>
            </a:r>
            <a:r>
              <a:rPr lang="it-IT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duplicated</a:t>
            </a:r>
            <a:r>
              <a:rPr lang="it-IT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it-IT" dirty="0"/>
              <a:t>by</a:t>
            </a:r>
            <a:r>
              <a:rPr lang="it-IT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any</a:t>
            </a:r>
            <a:r>
              <a:rPr lang="it-IT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other</a:t>
            </a:r>
            <a:r>
              <a:rPr lang="it-IT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woman </a:t>
            </a:r>
            <a:r>
              <a:rPr lang="it-IT" dirty="0"/>
              <a:t>in the </a:t>
            </a:r>
            <a:r>
              <a:rPr lang="it-IT" dirty="0" err="1"/>
              <a:t>twentieth</a:t>
            </a:r>
            <a:r>
              <a:rPr lang="it-IT" dirty="0"/>
              <a:t> </a:t>
            </a:r>
            <a:r>
              <a:rPr lang="it-IT" dirty="0" err="1"/>
              <a:t>century</a:t>
            </a:r>
            <a:r>
              <a:rPr lang="it-IT" dirty="0"/>
              <a:t>.. "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"</a:t>
            </a:r>
            <a:r>
              <a:rPr lang="it-IT" dirty="0" err="1"/>
              <a:t>while</a:t>
            </a:r>
            <a:r>
              <a:rPr lang="it-IT" dirty="0"/>
              <a:t>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women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become</a:t>
            </a:r>
            <a:r>
              <a:rPr lang="it-IT" dirty="0"/>
              <a:t> </a:t>
            </a:r>
            <a:r>
              <a:rPr lang="it-IT" dirty="0" err="1"/>
              <a:t>president</a:t>
            </a:r>
            <a:r>
              <a:rPr lang="it-IT" dirty="0"/>
              <a:t> of </a:t>
            </a:r>
            <a:r>
              <a:rPr lang="it-IT" dirty="0" err="1"/>
              <a:t>their</a:t>
            </a:r>
            <a:r>
              <a:rPr lang="it-IT" dirty="0"/>
              <a:t> </a:t>
            </a:r>
            <a:r>
              <a:rPr lang="it-IT" dirty="0" err="1"/>
              <a:t>countries</a:t>
            </a:r>
            <a:r>
              <a:rPr lang="it-IT" dirty="0"/>
              <a:t> […..] none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enjoyed</a:t>
            </a:r>
            <a:r>
              <a:rPr lang="it-IT" dirty="0"/>
              <a:t> </a:t>
            </a:r>
            <a:r>
              <a:rPr lang="it-IT" dirty="0" err="1"/>
              <a:t>Eva's</a:t>
            </a:r>
            <a:r>
              <a:rPr lang="it-IT" dirty="0"/>
              <a:t> </a:t>
            </a:r>
            <a:r>
              <a:rPr lang="it-IT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charisma</a:t>
            </a:r>
            <a:r>
              <a:rPr lang="it-IT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and </a:t>
            </a:r>
            <a:r>
              <a:rPr lang="it-IT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power</a:t>
            </a:r>
            <a:r>
              <a:rPr lang="it-IT" dirty="0"/>
              <a:t>, or </a:t>
            </a:r>
            <a:r>
              <a:rPr lang="it-IT" dirty="0" err="1"/>
              <a:t>her</a:t>
            </a:r>
            <a:r>
              <a:rPr lang="it-IT" dirty="0"/>
              <a:t> </a:t>
            </a:r>
            <a:r>
              <a:rPr lang="it-IT" dirty="0" err="1">
                <a:solidFill>
                  <a:srgbClr val="FFC000"/>
                </a:solidFill>
              </a:rPr>
              <a:t>ability</a:t>
            </a:r>
            <a:r>
              <a:rPr lang="it-IT" dirty="0">
                <a:solidFill>
                  <a:srgbClr val="FFC000"/>
                </a:solidFill>
              </a:rPr>
              <a:t> to </a:t>
            </a:r>
            <a:r>
              <a:rPr lang="it-IT" dirty="0" err="1">
                <a:solidFill>
                  <a:srgbClr val="FFC000"/>
                </a:solidFill>
              </a:rPr>
              <a:t>raise</a:t>
            </a:r>
            <a:r>
              <a:rPr lang="it-IT" dirty="0">
                <a:solidFill>
                  <a:srgbClr val="FFC000"/>
                </a:solidFill>
              </a:rPr>
              <a:t> the </a:t>
            </a:r>
            <a:r>
              <a:rPr lang="it-IT" dirty="0" err="1">
                <a:solidFill>
                  <a:srgbClr val="FFC000"/>
                </a:solidFill>
              </a:rPr>
              <a:t>emotional</a:t>
            </a:r>
            <a:r>
              <a:rPr lang="it-IT" dirty="0">
                <a:solidFill>
                  <a:srgbClr val="FFC000"/>
                </a:solidFill>
              </a:rPr>
              <a:t> </a:t>
            </a:r>
            <a:r>
              <a:rPr lang="it-IT" dirty="0" err="1">
                <a:solidFill>
                  <a:srgbClr val="FFC000"/>
                </a:solidFill>
              </a:rPr>
              <a:t>support</a:t>
            </a:r>
            <a:r>
              <a:rPr lang="it-IT" dirty="0">
                <a:solidFill>
                  <a:srgbClr val="FFC000"/>
                </a:solidFill>
              </a:rPr>
              <a:t> </a:t>
            </a:r>
            <a:r>
              <a:rPr lang="it-IT" dirty="0"/>
              <a:t>of a </a:t>
            </a:r>
            <a:r>
              <a:rPr lang="it-IT" dirty="0" err="1"/>
              <a:t>significant</a:t>
            </a:r>
            <a:r>
              <a:rPr lang="it-IT" dirty="0"/>
              <a:t> </a:t>
            </a:r>
            <a:r>
              <a:rPr lang="it-IT" dirty="0" err="1"/>
              <a:t>sector</a:t>
            </a:r>
            <a:r>
              <a:rPr lang="it-IT" dirty="0"/>
              <a:t> of the </a:t>
            </a:r>
            <a:r>
              <a:rPr lang="it-IT" dirty="0" err="1"/>
              <a:t>working</a:t>
            </a:r>
            <a:r>
              <a:rPr lang="it-IT" dirty="0"/>
              <a:t> </a:t>
            </a:r>
            <a:r>
              <a:rPr lang="it-IT" dirty="0" err="1"/>
              <a:t>classes</a:t>
            </a:r>
            <a:r>
              <a:rPr lang="it-IT" dirty="0"/>
              <a:t>."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0" y="2586420"/>
            <a:ext cx="2815602" cy="18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1030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5F6F77-F39A-40CE-964B-C68FAAF21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458AB4-91A0-4891-9514-CB7817906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609601"/>
            <a:ext cx="8229600" cy="5516563"/>
          </a:xfrm>
        </p:spPr>
        <p:txBody>
          <a:bodyPr/>
          <a:lstStyle/>
          <a:p>
            <a:r>
              <a:rPr lang="it-IT" dirty="0"/>
              <a:t>E il famoso film con Madonna (1996) 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https://www.youtube.com/watch?v=KD_1Z8iUDho</a:t>
            </a:r>
          </a:p>
        </p:txBody>
      </p:sp>
      <p:pic>
        <p:nvPicPr>
          <p:cNvPr id="1026" name="Picture 2" descr="EVITA Madonna - Don't Cry For Me Argentina | iVID.it - il portale dei  trailer">
            <a:extLst>
              <a:ext uri="{FF2B5EF4-FFF2-40B4-BE49-F238E27FC236}">
                <a16:creationId xmlns:a16="http://schemas.microsoft.com/office/drawing/2014/main" id="{5EDAC122-C063-4CD0-A0D1-ECFDBC9DF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524001"/>
            <a:ext cx="1771650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2309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sz="4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Secondo la storica </a:t>
            </a:r>
            <a:r>
              <a:rPr lang="it-IT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A. </a:t>
            </a:r>
            <a:r>
              <a:rPr lang="it-IT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Lavrín</a:t>
            </a:r>
            <a:r>
              <a:rPr lang="it-IT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err="1"/>
              <a:t>Evita's</a:t>
            </a:r>
            <a:r>
              <a:rPr lang="it-IT" dirty="0"/>
              <a:t> </a:t>
            </a:r>
            <a:r>
              <a:rPr lang="it-IT" dirty="0" err="1">
                <a:solidFill>
                  <a:srgbClr val="00B050"/>
                </a:solidFill>
              </a:rPr>
              <a:t>great</a:t>
            </a:r>
            <a:r>
              <a:rPr lang="it-IT" dirty="0">
                <a:solidFill>
                  <a:srgbClr val="00B050"/>
                </a:solidFill>
              </a:rPr>
              <a:t> </a:t>
            </a:r>
            <a:r>
              <a:rPr lang="it-IT" dirty="0" err="1">
                <a:solidFill>
                  <a:srgbClr val="00B050"/>
                </a:solidFill>
              </a:rPr>
              <a:t>political</a:t>
            </a:r>
            <a:r>
              <a:rPr lang="it-IT" dirty="0">
                <a:solidFill>
                  <a:srgbClr val="00B050"/>
                </a:solidFill>
              </a:rPr>
              <a:t> </a:t>
            </a:r>
            <a:r>
              <a:rPr lang="it-IT" dirty="0" err="1">
                <a:solidFill>
                  <a:srgbClr val="00B050"/>
                </a:solidFill>
              </a:rPr>
              <a:t>asset</a:t>
            </a:r>
            <a:r>
              <a:rPr lang="it-IT" dirty="0">
                <a:solidFill>
                  <a:srgbClr val="00B050"/>
                </a:solidFill>
              </a:rPr>
              <a:t> </a:t>
            </a:r>
            <a:r>
              <a:rPr lang="it-IT" dirty="0" err="1"/>
              <a:t>was</a:t>
            </a:r>
            <a:r>
              <a:rPr lang="it-IT" dirty="0"/>
              <a:t> "the astute </a:t>
            </a:r>
            <a:r>
              <a:rPr lang="it-IT" dirty="0" err="1"/>
              <a:t>manner</a:t>
            </a:r>
            <a:r>
              <a:rPr lang="it-IT" dirty="0"/>
              <a:t> in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>
                <a:solidFill>
                  <a:srgbClr val="00B050"/>
                </a:solidFill>
              </a:rPr>
              <a:t>she</a:t>
            </a:r>
            <a:r>
              <a:rPr lang="it-IT" dirty="0">
                <a:solidFill>
                  <a:srgbClr val="00B050"/>
                </a:solidFill>
              </a:rPr>
              <a:t> cast </a:t>
            </a:r>
            <a:r>
              <a:rPr lang="it-IT" dirty="0" err="1">
                <a:solidFill>
                  <a:srgbClr val="00B050"/>
                </a:solidFill>
              </a:rPr>
              <a:t>herself</a:t>
            </a:r>
            <a:r>
              <a:rPr lang="it-IT" dirty="0">
                <a:solidFill>
                  <a:srgbClr val="00B050"/>
                </a:solidFill>
              </a:rPr>
              <a:t> </a:t>
            </a:r>
            <a:r>
              <a:rPr lang="it-IT" dirty="0" err="1"/>
              <a:t>into</a:t>
            </a:r>
            <a:r>
              <a:rPr lang="it-IT" dirty="0"/>
              <a:t> a </a:t>
            </a:r>
            <a:r>
              <a:rPr lang="it-IT" dirty="0" err="1"/>
              <a:t>role</a:t>
            </a:r>
            <a:r>
              <a:rPr lang="it-IT" dirty="0"/>
              <a:t>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used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the </a:t>
            </a:r>
            <a:r>
              <a:rPr lang="it-IT" dirty="0">
                <a:solidFill>
                  <a:srgbClr val="FF99FF"/>
                </a:solidFill>
              </a:rPr>
              <a:t>social </a:t>
            </a:r>
            <a:r>
              <a:rPr lang="it-IT" dirty="0" err="1">
                <a:solidFill>
                  <a:srgbClr val="FF99FF"/>
                </a:solidFill>
              </a:rPr>
              <a:t>cliches</a:t>
            </a:r>
            <a:r>
              <a:rPr lang="it-IT" dirty="0">
                <a:solidFill>
                  <a:srgbClr val="FF99FF"/>
                </a:solidFill>
              </a:rPr>
              <a:t> </a:t>
            </a:r>
            <a:r>
              <a:rPr lang="it-IT" dirty="0" err="1"/>
              <a:t>expected</a:t>
            </a:r>
            <a:r>
              <a:rPr lang="it-IT" dirty="0"/>
              <a:t> from a woman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solidFill>
                  <a:srgbClr val="FF99FF"/>
                </a:solidFill>
              </a:rPr>
              <a:t>Fedeltà al marito </a:t>
            </a:r>
          </a:p>
          <a:p>
            <a:pPr marL="0" indent="0">
              <a:buNone/>
            </a:pPr>
            <a:r>
              <a:rPr lang="it-IT" dirty="0"/>
              <a:t>Completa </a:t>
            </a:r>
            <a:r>
              <a:rPr lang="it-IT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devozione alla sua carriera</a:t>
            </a:r>
          </a:p>
          <a:p>
            <a:pPr marL="0" indent="0">
              <a:buNone/>
            </a:pPr>
            <a:r>
              <a:rPr lang="it-IT" dirty="0"/>
              <a:t>Compassionevole senso umanitario per la </a:t>
            </a:r>
            <a:r>
              <a:rPr lang="it-IT" dirty="0">
                <a:solidFill>
                  <a:srgbClr val="7030A0"/>
                </a:solidFill>
              </a:rPr>
              <a:t>sofferenza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Mentre al contempo apriva  </a:t>
            </a:r>
            <a:r>
              <a:rPr lang="it-IT" dirty="0">
                <a:solidFill>
                  <a:srgbClr val="00B050"/>
                </a:solidFill>
              </a:rPr>
              <a:t>nuovi e consistenti spazi per </a:t>
            </a:r>
            <a:r>
              <a:rPr lang="it-IT" dirty="0"/>
              <a:t>la partecipazione politica delle donne .</a:t>
            </a:r>
          </a:p>
        </p:txBody>
      </p:sp>
    </p:spTree>
    <p:extLst>
      <p:ext uri="{BB962C8B-B14F-4D97-AF65-F5344CB8AC3E}">
        <p14:creationId xmlns:p14="http://schemas.microsoft.com/office/powerpoint/2010/main" val="13907099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 err="1">
                <a:solidFill>
                  <a:srgbClr val="FF99FF"/>
                </a:solidFill>
              </a:rPr>
              <a:t>Participazione</a:t>
            </a:r>
            <a:r>
              <a:rPr lang="it-IT" dirty="0">
                <a:solidFill>
                  <a:srgbClr val="FF99FF"/>
                </a:solidFill>
              </a:rPr>
              <a:t> femminile in politica 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1946: dopo pochi mesi alla presidenza, ottenendola rapidamente con la maggioranza in entrambe le Camere.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it-IT">
                <a:solidFill>
                  <a:srgbClr val="7030A0"/>
                </a:solidFill>
              </a:rPr>
              <a:t>27 Settembre</a:t>
            </a:r>
            <a:r>
              <a:rPr lang="it-IT" dirty="0">
                <a:solidFill>
                  <a:srgbClr val="7030A0"/>
                </a:solidFill>
              </a:rPr>
              <a:t>, 1947: diritto di voto alle donne in Argentina! 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4600" y="3124200"/>
            <a:ext cx="3129643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959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3600" dirty="0">
                <a:solidFill>
                  <a:srgbClr val="7030A0"/>
                </a:solidFill>
              </a:rPr>
              <a:t>Secondo la storica M. Navarro…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00200" y="1524001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“Using </a:t>
            </a:r>
            <a:r>
              <a:rPr lang="it-IT" dirty="0">
                <a:solidFill>
                  <a:srgbClr val="FF99FF"/>
                </a:solidFill>
              </a:rPr>
              <a:t>a </a:t>
            </a:r>
            <a:r>
              <a:rPr lang="it-IT" dirty="0" err="1">
                <a:solidFill>
                  <a:srgbClr val="FF99FF"/>
                </a:solidFill>
              </a:rPr>
              <a:t>language</a:t>
            </a:r>
            <a:r>
              <a:rPr lang="it-IT" dirty="0">
                <a:solidFill>
                  <a:srgbClr val="FF99FF"/>
                </a:solidFill>
              </a:rPr>
              <a:t> </a:t>
            </a:r>
            <a:r>
              <a:rPr lang="it-IT" dirty="0" err="1">
                <a:solidFill>
                  <a:srgbClr val="FF99FF"/>
                </a:solidFill>
              </a:rPr>
              <a:t>that</a:t>
            </a:r>
            <a:r>
              <a:rPr lang="it-IT" dirty="0">
                <a:solidFill>
                  <a:srgbClr val="FF99FF"/>
                </a:solidFill>
              </a:rPr>
              <a:t> </a:t>
            </a:r>
            <a:r>
              <a:rPr lang="it-IT" dirty="0" err="1">
                <a:solidFill>
                  <a:srgbClr val="FF99FF"/>
                </a:solidFill>
              </a:rPr>
              <a:t>was</a:t>
            </a:r>
            <a:r>
              <a:rPr lang="it-IT" dirty="0">
                <a:solidFill>
                  <a:srgbClr val="FF99FF"/>
                </a:solidFill>
              </a:rPr>
              <a:t> </a:t>
            </a:r>
            <a:r>
              <a:rPr lang="it-IT" dirty="0" err="1">
                <a:solidFill>
                  <a:srgbClr val="FF99FF"/>
                </a:solidFill>
              </a:rPr>
              <a:t>extracted</a:t>
            </a:r>
            <a:r>
              <a:rPr lang="it-IT" dirty="0">
                <a:solidFill>
                  <a:srgbClr val="FF99FF"/>
                </a:solidFill>
              </a:rPr>
              <a:t> from soap </a:t>
            </a:r>
            <a:r>
              <a:rPr lang="it-IT" dirty="0" err="1">
                <a:solidFill>
                  <a:srgbClr val="FF99FF"/>
                </a:solidFill>
              </a:rPr>
              <a:t>operas</a:t>
            </a:r>
            <a:r>
              <a:rPr lang="it-IT" dirty="0"/>
              <a:t>, </a:t>
            </a:r>
            <a:r>
              <a:rPr lang="it-IT" dirty="0" err="1"/>
              <a:t>she</a:t>
            </a:r>
            <a:r>
              <a:rPr lang="it-IT" dirty="0"/>
              <a:t> </a:t>
            </a:r>
            <a:r>
              <a:rPr lang="it-IT" dirty="0" err="1"/>
              <a:t>transformed</a:t>
            </a:r>
            <a:r>
              <a:rPr lang="it-IT" dirty="0"/>
              <a:t> </a:t>
            </a:r>
            <a:r>
              <a:rPr lang="it-IT" b="1" dirty="0" err="1">
                <a:solidFill>
                  <a:srgbClr val="7030A0"/>
                </a:solidFill>
              </a:rPr>
              <a:t>politics</a:t>
            </a:r>
            <a:r>
              <a:rPr lang="it-IT" b="1" dirty="0">
                <a:solidFill>
                  <a:srgbClr val="7030A0"/>
                </a:solidFill>
              </a:rPr>
              <a:t> </a:t>
            </a:r>
            <a:r>
              <a:rPr lang="it-IT" b="1" dirty="0" err="1">
                <a:solidFill>
                  <a:srgbClr val="7030A0"/>
                </a:solidFill>
              </a:rPr>
              <a:t>into</a:t>
            </a:r>
            <a:r>
              <a:rPr lang="it-IT" b="1" dirty="0">
                <a:solidFill>
                  <a:srgbClr val="7030A0"/>
                </a:solidFill>
              </a:rPr>
              <a:t> </a:t>
            </a:r>
            <a:r>
              <a:rPr lang="it-IT" b="1" dirty="0" err="1">
                <a:solidFill>
                  <a:srgbClr val="7030A0"/>
                </a:solidFill>
              </a:rPr>
              <a:t>dramas</a:t>
            </a:r>
            <a:r>
              <a:rPr lang="it-IT" b="1" dirty="0">
                <a:solidFill>
                  <a:srgbClr val="7030A0"/>
                </a:solidFill>
              </a:rPr>
              <a:t> </a:t>
            </a:r>
            <a:r>
              <a:rPr lang="it-IT" dirty="0" err="1"/>
              <a:t>dominated</a:t>
            </a:r>
            <a:r>
              <a:rPr lang="it-IT" dirty="0"/>
              <a:t> by </a:t>
            </a:r>
            <a:r>
              <a:rPr lang="it-IT" dirty="0" err="1">
                <a:solidFill>
                  <a:srgbClr val="C00000"/>
                </a:solidFill>
              </a:rPr>
              <a:t>relentless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 err="1">
                <a:solidFill>
                  <a:srgbClr val="C00000"/>
                </a:solidFill>
              </a:rPr>
              <a:t>invocations</a:t>
            </a:r>
            <a:r>
              <a:rPr lang="it-IT" dirty="0">
                <a:solidFill>
                  <a:srgbClr val="C00000"/>
                </a:solidFill>
              </a:rPr>
              <a:t> of love</a:t>
            </a:r>
            <a:r>
              <a:rPr lang="it-IT" dirty="0"/>
              <a:t>: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err="1"/>
              <a:t>Peron’s</a:t>
            </a:r>
            <a:r>
              <a:rPr lang="it-IT" dirty="0"/>
              <a:t> </a:t>
            </a:r>
            <a:r>
              <a:rPr lang="it-IT" dirty="0" err="1"/>
              <a:t>capacity</a:t>
            </a:r>
            <a:r>
              <a:rPr lang="it-IT" dirty="0"/>
              <a:t> to work in the </a:t>
            </a:r>
            <a:r>
              <a:rPr lang="it-IT" dirty="0" err="1"/>
              <a:t>secretariat</a:t>
            </a:r>
            <a:r>
              <a:rPr lang="it-IT" dirty="0"/>
              <a:t> of </a:t>
            </a:r>
            <a:r>
              <a:rPr lang="it-IT" dirty="0" err="1"/>
              <a:t>labor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prompted</a:t>
            </a:r>
            <a:r>
              <a:rPr lang="it-IT" dirty="0"/>
              <a:t> by </a:t>
            </a:r>
            <a:r>
              <a:rPr lang="it-IT" dirty="0" err="1">
                <a:solidFill>
                  <a:srgbClr val="C00000"/>
                </a:solidFill>
              </a:rPr>
              <a:t>his</a:t>
            </a:r>
            <a:r>
              <a:rPr lang="it-IT" dirty="0">
                <a:solidFill>
                  <a:srgbClr val="C00000"/>
                </a:solidFill>
              </a:rPr>
              <a:t> love for the </a:t>
            </a:r>
            <a:r>
              <a:rPr lang="it-IT" dirty="0" err="1">
                <a:solidFill>
                  <a:srgbClr val="C00000"/>
                </a:solidFill>
              </a:rPr>
              <a:t>workers</a:t>
            </a:r>
            <a:r>
              <a:rPr lang="it-IT" dirty="0"/>
              <a:t>; </a:t>
            </a:r>
            <a:r>
              <a:rPr lang="it-IT" dirty="0" err="1"/>
              <a:t>she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sacrifing</a:t>
            </a:r>
            <a:r>
              <a:rPr lang="it-IT" dirty="0"/>
              <a:t> </a:t>
            </a:r>
            <a:r>
              <a:rPr lang="it-IT" dirty="0" err="1"/>
              <a:t>her</a:t>
            </a:r>
            <a:r>
              <a:rPr lang="it-IT" dirty="0"/>
              <a:t> life for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>
                <a:solidFill>
                  <a:srgbClr val="C00000"/>
                </a:solidFill>
              </a:rPr>
              <a:t>because</a:t>
            </a:r>
            <a:r>
              <a:rPr lang="it-IT" dirty="0">
                <a:solidFill>
                  <a:srgbClr val="C00000"/>
                </a:solidFill>
              </a:rPr>
              <a:t> of </a:t>
            </a:r>
            <a:r>
              <a:rPr lang="it-IT" dirty="0" err="1">
                <a:solidFill>
                  <a:srgbClr val="C00000"/>
                </a:solidFill>
              </a:rPr>
              <a:t>her</a:t>
            </a:r>
            <a:r>
              <a:rPr lang="it-IT" dirty="0">
                <a:solidFill>
                  <a:srgbClr val="C00000"/>
                </a:solidFill>
              </a:rPr>
              <a:t> love</a:t>
            </a:r>
            <a:r>
              <a:rPr lang="it-IT" dirty="0"/>
              <a:t> for </a:t>
            </a:r>
            <a:r>
              <a:rPr lang="it-IT" dirty="0" err="1"/>
              <a:t>them</a:t>
            </a:r>
            <a:r>
              <a:rPr lang="it-IT" dirty="0"/>
              <a:t>….”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72201" y="2438400"/>
            <a:ext cx="3091721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2044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4400" dirty="0">
                <a:solidFill>
                  <a:srgbClr val="7030A0"/>
                </a:solidFill>
              </a:rPr>
              <a:t>Secondo la storica </a:t>
            </a:r>
            <a:r>
              <a:rPr lang="it-IT" dirty="0">
                <a:solidFill>
                  <a:srgbClr val="7030A0"/>
                </a:solidFill>
              </a:rPr>
              <a:t>M. Navarro…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“</a:t>
            </a:r>
            <a:r>
              <a:rPr lang="it-IT" dirty="0">
                <a:solidFill>
                  <a:srgbClr val="FF99FF"/>
                </a:solidFill>
              </a:rPr>
              <a:t>Blond</a:t>
            </a:r>
            <a:r>
              <a:rPr lang="it-IT" dirty="0"/>
              <a:t>, pale and beautiful, Evita </a:t>
            </a:r>
            <a:r>
              <a:rPr lang="it-IT" dirty="0" err="1"/>
              <a:t>was</a:t>
            </a:r>
            <a:r>
              <a:rPr lang="it-IT" dirty="0"/>
              <a:t> the </a:t>
            </a:r>
            <a:r>
              <a:rPr lang="it-IT" dirty="0" err="1"/>
              <a:t>incarnation</a:t>
            </a:r>
            <a:r>
              <a:rPr lang="it-IT" dirty="0"/>
              <a:t> of Mediator,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>
              <a:solidFill>
                <a:srgbClr val="FF99FF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99FF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rgbClr val="FF99FF"/>
                </a:solidFill>
              </a:rPr>
              <a:t>a Virgin-like figure </a:t>
            </a:r>
            <a:r>
              <a:rPr lang="it-IT" dirty="0" err="1"/>
              <a:t>who</a:t>
            </a:r>
            <a:r>
              <a:rPr lang="it-IT" dirty="0"/>
              <a:t> </a:t>
            </a:r>
            <a:r>
              <a:rPr lang="it-IT" dirty="0" err="1"/>
              <a:t>despite</a:t>
            </a:r>
            <a:r>
              <a:rPr lang="it-IT" dirty="0"/>
              <a:t> </a:t>
            </a:r>
            <a:r>
              <a:rPr lang="it-IT" dirty="0" err="1"/>
              <a:t>her</a:t>
            </a:r>
            <a:r>
              <a:rPr lang="it-IT" dirty="0"/>
              <a:t> </a:t>
            </a:r>
            <a:r>
              <a:rPr lang="it-IT" dirty="0" err="1"/>
              <a:t>origins</a:t>
            </a:r>
            <a:r>
              <a:rPr lang="it-IT" dirty="0"/>
              <a:t> </a:t>
            </a:r>
            <a:r>
              <a:rPr lang="it-IT" dirty="0" err="1"/>
              <a:t>shared</a:t>
            </a:r>
            <a:r>
              <a:rPr lang="it-IT" dirty="0"/>
              <a:t> the </a:t>
            </a:r>
            <a:r>
              <a:rPr lang="it-IT" dirty="0" err="1"/>
              <a:t>perfection</a:t>
            </a:r>
            <a:r>
              <a:rPr lang="it-IT" dirty="0"/>
              <a:t> of the </a:t>
            </a:r>
            <a:r>
              <a:rPr lang="it-IT" dirty="0" err="1"/>
              <a:t>Father</a:t>
            </a:r>
            <a:r>
              <a:rPr lang="it-IT" dirty="0"/>
              <a:t> </a:t>
            </a:r>
            <a:r>
              <a:rPr lang="it-IT" dirty="0" err="1"/>
              <a:t>because</a:t>
            </a:r>
            <a:r>
              <a:rPr lang="it-IT" dirty="0"/>
              <a:t> of </a:t>
            </a:r>
            <a:r>
              <a:rPr lang="it-IT" dirty="0" err="1"/>
              <a:t>her</a:t>
            </a:r>
            <a:r>
              <a:rPr lang="it-IT" dirty="0"/>
              <a:t> </a:t>
            </a:r>
            <a:r>
              <a:rPr lang="it-IT" dirty="0" err="1"/>
              <a:t>closeness</a:t>
            </a:r>
            <a:r>
              <a:rPr lang="it-IT" dirty="0"/>
              <a:t> to </a:t>
            </a:r>
            <a:r>
              <a:rPr lang="it-IT" dirty="0" err="1"/>
              <a:t>him</a:t>
            </a:r>
            <a:r>
              <a:rPr lang="it-IT" dirty="0"/>
              <a:t> “.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05600" y="2209801"/>
            <a:ext cx="196215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5916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4000" dirty="0">
                <a:solidFill>
                  <a:srgbClr val="00B0F0"/>
                </a:solidFill>
              </a:rPr>
              <a:t>La sindrome della </a:t>
            </a:r>
            <a:r>
              <a:rPr lang="it-IT" sz="4000" i="1" dirty="0" err="1">
                <a:solidFill>
                  <a:srgbClr val="00B0F0"/>
                </a:solidFill>
              </a:rPr>
              <a:t>supermadre</a:t>
            </a:r>
            <a:endParaRPr lang="it-IT" sz="4000" dirty="0">
              <a:solidFill>
                <a:srgbClr val="00B0F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Evita ha incarnato quel che </a:t>
            </a:r>
            <a:r>
              <a:rPr lang="it-IT" dirty="0">
                <a:solidFill>
                  <a:srgbClr val="00B050"/>
                </a:solidFill>
              </a:rPr>
              <a:t>Elsa </a:t>
            </a:r>
            <a:r>
              <a:rPr lang="it-IT" dirty="0" err="1">
                <a:solidFill>
                  <a:srgbClr val="00B050"/>
                </a:solidFill>
              </a:rPr>
              <a:t>Chaney</a:t>
            </a:r>
            <a:r>
              <a:rPr lang="it-IT" dirty="0">
                <a:solidFill>
                  <a:srgbClr val="00B050"/>
                </a:solidFill>
              </a:rPr>
              <a:t> ha definito «</a:t>
            </a:r>
            <a:r>
              <a:rPr lang="it-IT" dirty="0"/>
              <a:t>the </a:t>
            </a:r>
            <a:r>
              <a:rPr lang="it-IT" i="1" dirty="0" err="1">
                <a:solidFill>
                  <a:srgbClr val="00B050"/>
                </a:solidFill>
              </a:rPr>
              <a:t>supermadre</a:t>
            </a:r>
            <a:r>
              <a:rPr lang="it-IT" dirty="0">
                <a:solidFill>
                  <a:srgbClr val="00B050"/>
                </a:solidFill>
              </a:rPr>
              <a:t> </a:t>
            </a:r>
            <a:r>
              <a:rPr lang="it-IT" dirty="0" err="1">
                <a:solidFill>
                  <a:srgbClr val="00B050"/>
                </a:solidFill>
              </a:rPr>
              <a:t>syndrome</a:t>
            </a:r>
            <a:r>
              <a:rPr lang="it-IT" dirty="0">
                <a:solidFill>
                  <a:srgbClr val="00B050"/>
                </a:solidFill>
              </a:rPr>
              <a:t>» nella politica </a:t>
            </a:r>
            <a:r>
              <a:rPr lang="it-IT" dirty="0"/>
              <a:t>Latino Americana: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L’estensione del ruolo materno in politica</a:t>
            </a:r>
            <a:r>
              <a:rPr lang="it-IT" dirty="0"/>
              <a:t>"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58187" y="2667000"/>
            <a:ext cx="1838325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4006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 err="1"/>
              <a:t>Evita</a:t>
            </a:r>
            <a:r>
              <a:rPr lang="en-US" i="1" dirty="0"/>
              <a:t>. The Documentary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it-IT" dirty="0">
              <a:hlinkClick r:id="" action="ppaction://noaction"/>
            </a:endParaRP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https://www.youtube.com/watch?v=fFko-yJP6Bk</a:t>
            </a:r>
            <a:r>
              <a:rPr lang="en-US" dirty="0"/>
              <a:t>   (9 min)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"Evita" is a portrayal of the woman behind the myth</a:t>
            </a:r>
            <a:r>
              <a:rPr lang="en-US" dirty="0"/>
              <a:t> . The film, because of its </a:t>
            </a:r>
            <a:r>
              <a:rPr lang="en-US" b="1" dirty="0"/>
              <a:t>honest portrayal</a:t>
            </a:r>
            <a:r>
              <a:rPr lang="en-US" dirty="0"/>
              <a:t> of Eva Duarte de </a:t>
            </a:r>
            <a:r>
              <a:rPr lang="en-US" dirty="0" err="1"/>
              <a:t>Perón</a:t>
            </a:r>
            <a:r>
              <a:rPr lang="en-US" dirty="0"/>
              <a:t>, </a:t>
            </a:r>
            <a:r>
              <a:rPr lang="en-US" b="1" dirty="0"/>
              <a:t>remains censured in Argentina</a:t>
            </a:r>
            <a:r>
              <a:rPr lang="en-US" dirty="0"/>
              <a:t>.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152400"/>
            <a:ext cx="1618576" cy="229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2892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/>
              <a:t>Altri leaders populisti …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solidFill>
                  <a:srgbClr val="00B050"/>
                </a:solidFill>
              </a:rPr>
              <a:t>In Brasile </a:t>
            </a:r>
            <a:r>
              <a:rPr lang="it-IT" dirty="0"/>
              <a:t> </a:t>
            </a:r>
            <a:r>
              <a:rPr lang="it-IT" dirty="0">
                <a:solidFill>
                  <a:srgbClr val="00B0F0"/>
                </a:solidFill>
              </a:rPr>
              <a:t>Getulio </a:t>
            </a:r>
            <a:r>
              <a:rPr lang="en-US" dirty="0">
                <a:solidFill>
                  <a:srgbClr val="00B0F0"/>
                </a:solidFill>
              </a:rPr>
              <a:t>Vargas, </a:t>
            </a:r>
            <a:r>
              <a:rPr lang="en-US" dirty="0" err="1">
                <a:solidFill>
                  <a:srgbClr val="00B0F0"/>
                </a:solidFill>
              </a:rPr>
              <a:t>governa</a:t>
            </a:r>
            <a:r>
              <a:rPr lang="en-US" dirty="0">
                <a:solidFill>
                  <a:srgbClr val="00B0F0"/>
                </a:solidFill>
              </a:rPr>
              <a:t> dal </a:t>
            </a:r>
            <a:r>
              <a:rPr lang="en-US" dirty="0">
                <a:solidFill>
                  <a:srgbClr val="00B050"/>
                </a:solidFill>
              </a:rPr>
              <a:t>1930 -1945 </a:t>
            </a:r>
          </a:p>
          <a:p>
            <a:pPr marL="0" indent="0">
              <a:buNone/>
            </a:pPr>
            <a:r>
              <a:rPr lang="en-US" dirty="0"/>
              <a:t>Poi </a:t>
            </a:r>
            <a:r>
              <a:rPr lang="en-US" dirty="0" err="1"/>
              <a:t>nuovamente</a:t>
            </a:r>
            <a:r>
              <a:rPr lang="en-US" dirty="0"/>
              <a:t> dal </a:t>
            </a:r>
            <a:r>
              <a:rPr lang="en-US" dirty="0">
                <a:solidFill>
                  <a:srgbClr val="00B050"/>
                </a:solidFill>
              </a:rPr>
              <a:t>1950 al 1954</a:t>
            </a:r>
            <a:r>
              <a:rPr lang="en-US" dirty="0"/>
              <a:t>,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Viene</a:t>
            </a:r>
            <a:r>
              <a:rPr lang="en-US" dirty="0"/>
              <a:t> </a:t>
            </a:r>
            <a:r>
              <a:rPr lang="en-US" dirty="0" err="1"/>
              <a:t>definito</a:t>
            </a:r>
            <a:r>
              <a:rPr lang="en-US" dirty="0"/>
              <a:t> “</a:t>
            </a:r>
            <a:r>
              <a:rPr lang="en-US" i="1" dirty="0"/>
              <a:t>pai do </a:t>
            </a:r>
            <a:r>
              <a:rPr lang="en-US" i="1" dirty="0" err="1"/>
              <a:t>povo</a:t>
            </a:r>
            <a:r>
              <a:rPr lang="en-US" dirty="0"/>
              <a:t>“ “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padre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dei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poveri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it-IT" dirty="0"/>
              <a:t>"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58506" y="2571750"/>
            <a:ext cx="3950301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1579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>
                <a:solidFill>
                  <a:srgbClr val="00B0F0"/>
                </a:solidFill>
              </a:rPr>
              <a:t>Getulio </a:t>
            </a:r>
            <a:r>
              <a:rPr lang="en-US" dirty="0">
                <a:solidFill>
                  <a:srgbClr val="00B0F0"/>
                </a:solidFill>
              </a:rPr>
              <a:t>Vargas (1930-45)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Vargas esercitò 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stretto controllo sulla </a:t>
            </a:r>
            <a:r>
              <a:rPr lang="en-US" dirty="0" err="1"/>
              <a:t>struttura</a:t>
            </a:r>
            <a:r>
              <a:rPr lang="en-US" dirty="0"/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economica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e </a:t>
            </a:r>
            <a:r>
              <a:rPr lang="en-US" dirty="0" err="1"/>
              <a:t>politica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società</a:t>
            </a:r>
            <a:r>
              <a:rPr lang="en-US" dirty="0"/>
              <a:t> </a:t>
            </a:r>
            <a:r>
              <a:rPr lang="en-US" dirty="0" err="1"/>
              <a:t>brasiliana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Abile</a:t>
            </a:r>
            <a:r>
              <a:rPr lang="en-US" dirty="0"/>
              <a:t> politico, </a:t>
            </a:r>
            <a:r>
              <a:rPr lang="en-US" dirty="0" err="1"/>
              <a:t>anche</a:t>
            </a:r>
            <a:r>
              <a:rPr lang="en-US" dirty="0"/>
              <a:t> se </a:t>
            </a:r>
            <a:r>
              <a:rPr lang="en-US" dirty="0" err="1"/>
              <a:t>iI</a:t>
            </a:r>
            <a:r>
              <a:rPr lang="en-US" dirty="0"/>
              <a:t> </a:t>
            </a:r>
            <a:r>
              <a:rPr lang="en-US" dirty="0" err="1"/>
              <a:t>suo</a:t>
            </a:r>
            <a:r>
              <a:rPr lang="en-US" dirty="0"/>
              <a:t> regime </a:t>
            </a:r>
            <a:r>
              <a:rPr lang="en-US" dirty="0" err="1"/>
              <a:t>divenne</a:t>
            </a:r>
            <a:r>
              <a:rPr lang="en-US" dirty="0"/>
              <a:t> molto </a:t>
            </a:r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/>
              <a:t>autoritario</a:t>
            </a:r>
            <a:r>
              <a:rPr lang="en-US" dirty="0"/>
              <a:t> dal </a:t>
            </a:r>
            <a:r>
              <a:rPr lang="en-US" dirty="0">
                <a:solidFill>
                  <a:srgbClr val="00B050"/>
                </a:solidFill>
              </a:rPr>
              <a:t>1937 al 1945 </a:t>
            </a:r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dirty="0" err="1"/>
              <a:t>durante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"</a:t>
            </a:r>
            <a:r>
              <a:rPr lang="en-US" dirty="0">
                <a:solidFill>
                  <a:srgbClr val="00B050"/>
                </a:solidFill>
              </a:rPr>
              <a:t>Estado Novo</a:t>
            </a:r>
            <a:r>
              <a:rPr lang="en-US" dirty="0"/>
              <a:t>")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Vargas </a:t>
            </a:r>
            <a:r>
              <a:rPr lang="en-US" dirty="0" err="1">
                <a:solidFill>
                  <a:srgbClr val="FFC000"/>
                </a:solidFill>
              </a:rPr>
              <a:t>rimase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immensamente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popolare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agli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occhi</a:t>
            </a:r>
            <a:r>
              <a:rPr lang="en-US" dirty="0">
                <a:solidFill>
                  <a:srgbClr val="FFC000"/>
                </a:solidFill>
              </a:rPr>
              <a:t> del </a:t>
            </a:r>
            <a:r>
              <a:rPr lang="en-US" dirty="0" err="1">
                <a:solidFill>
                  <a:srgbClr val="FFC000"/>
                </a:solidFill>
              </a:rPr>
              <a:t>popolo</a:t>
            </a:r>
            <a:r>
              <a:rPr lang="en-US" dirty="0">
                <a:solidFill>
                  <a:srgbClr val="FFC000"/>
                </a:solidFill>
              </a:rPr>
              <a:t> del </a:t>
            </a:r>
            <a:r>
              <a:rPr lang="en-US" dirty="0" err="1"/>
              <a:t>Brasile</a:t>
            </a:r>
            <a:r>
              <a:rPr lang="en-US" dirty="0"/>
              <a:t>.  </a:t>
            </a:r>
            <a:r>
              <a:rPr lang="en-US" dirty="0" err="1"/>
              <a:t>Fascino</a:t>
            </a:r>
            <a:r>
              <a:rPr lang="en-US" dirty="0"/>
              <a:t> </a:t>
            </a:r>
            <a:r>
              <a:rPr lang="en-US" dirty="0" err="1"/>
              <a:t>indiscusso</a:t>
            </a:r>
            <a:r>
              <a:rPr lang="en-US" dirty="0"/>
              <a:t>, </a:t>
            </a:r>
            <a:r>
              <a:rPr lang="en-US" dirty="0" err="1"/>
              <a:t>empatia</a:t>
            </a:r>
            <a:r>
              <a:rPr lang="en-US" dirty="0"/>
              <a:t> per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settori</a:t>
            </a:r>
            <a:r>
              <a:rPr lang="en-US" dirty="0"/>
              <a:t> </a:t>
            </a:r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/>
              <a:t>svataggiati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4803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dirty="0">
                <a:solidFill>
                  <a:srgbClr val="7030A0"/>
                </a:solidFill>
              </a:rPr>
              <a:t>Dopo la Grande </a:t>
            </a:r>
            <a:r>
              <a:rPr lang="en-US" sz="3600" dirty="0" err="1">
                <a:solidFill>
                  <a:srgbClr val="7030A0"/>
                </a:solidFill>
              </a:rPr>
              <a:t>Depressione</a:t>
            </a:r>
            <a:br>
              <a:rPr lang="en-US" sz="3600" dirty="0">
                <a:solidFill>
                  <a:srgbClr val="7030A0"/>
                </a:solidFill>
              </a:rPr>
            </a:br>
            <a:r>
              <a:rPr lang="en-US" sz="3600" dirty="0">
                <a:solidFill>
                  <a:srgbClr val="7030A0"/>
                </a:solidFill>
              </a:rPr>
              <a:t>del 1929…</a:t>
            </a:r>
            <a:endParaRPr lang="it-IT" sz="3600" dirty="0">
              <a:solidFill>
                <a:srgbClr val="7030A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Politiche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economiche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/>
              <a:t>adottate</a:t>
            </a:r>
            <a:r>
              <a:rPr lang="en-US" dirty="0"/>
              <a:t> in America Latina</a:t>
            </a:r>
          </a:p>
          <a:p>
            <a:pPr marL="0" indent="0">
              <a:buNone/>
            </a:pP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cambiarono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maniera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significativa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Il </a:t>
            </a:r>
            <a:r>
              <a:rPr lang="en-US" dirty="0" err="1"/>
              <a:t>rapido</a:t>
            </a:r>
            <a:r>
              <a:rPr lang="en-US" dirty="0"/>
              <a:t>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declino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della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monocultura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nelle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/>
              <a:t>economie</a:t>
            </a:r>
            <a:r>
              <a:rPr lang="en-US" dirty="0"/>
              <a:t> </a:t>
            </a:r>
            <a:r>
              <a:rPr lang="en-US" dirty="0" err="1"/>
              <a:t>LatinoAmericane</a:t>
            </a:r>
            <a:r>
              <a:rPr lang="en-US" dirty="0"/>
              <a:t> </a:t>
            </a:r>
            <a:r>
              <a:rPr lang="en-US" dirty="0" err="1"/>
              <a:t>portò</a:t>
            </a:r>
            <a:r>
              <a:rPr lang="en-US" dirty="0"/>
              <a:t> a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>
                <a:solidFill>
                  <a:srgbClr val="7030A0"/>
                </a:solidFill>
              </a:rPr>
              <a:t>nuovi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modi</a:t>
            </a:r>
            <a:r>
              <a:rPr lang="en-US" b="1" dirty="0">
                <a:solidFill>
                  <a:srgbClr val="7030A0"/>
                </a:solidFill>
              </a:rPr>
              <a:t> di </a:t>
            </a:r>
            <a:r>
              <a:rPr lang="en-US" b="1" dirty="0" err="1">
                <a:solidFill>
                  <a:srgbClr val="7030A0"/>
                </a:solidFill>
              </a:rPr>
              <a:t>concepire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l’economia</a:t>
            </a:r>
            <a:r>
              <a:rPr lang="en-US" b="1" dirty="0">
                <a:solidFill>
                  <a:srgbClr val="7030A0"/>
                </a:solidFill>
              </a:rPr>
              <a:t> e la </a:t>
            </a:r>
            <a:r>
              <a:rPr lang="en-US" dirty="0" err="1"/>
              <a:t>creazione</a:t>
            </a:r>
            <a:r>
              <a:rPr lang="en-US" dirty="0"/>
              <a:t> di </a:t>
            </a:r>
            <a:r>
              <a:rPr lang="en-US" dirty="0" err="1">
                <a:solidFill>
                  <a:srgbClr val="C00000"/>
                </a:solidFill>
              </a:rPr>
              <a:t>nuove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scelte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politiche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/>
              <a:t>dirette</a:t>
            </a:r>
            <a:r>
              <a:rPr lang="en-US" dirty="0"/>
              <a:t> a </a:t>
            </a:r>
            <a:r>
              <a:rPr lang="en-US" dirty="0" err="1">
                <a:solidFill>
                  <a:srgbClr val="C00000"/>
                </a:solidFill>
              </a:rPr>
              <a:t>modernizzare</a:t>
            </a:r>
            <a:r>
              <a:rPr lang="en-US" dirty="0">
                <a:solidFill>
                  <a:srgbClr val="C00000"/>
                </a:solidFill>
              </a:rPr>
              <a:t> la </a:t>
            </a:r>
            <a:r>
              <a:rPr lang="en-US" dirty="0" err="1">
                <a:solidFill>
                  <a:srgbClr val="C00000"/>
                </a:solidFill>
              </a:rPr>
              <a:t>produzione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 Latino</a:t>
            </a:r>
            <a:r>
              <a:rPr lang="it-IT" dirty="0"/>
              <a:t>Americana</a:t>
            </a:r>
          </a:p>
        </p:txBody>
      </p:sp>
    </p:spTree>
    <p:extLst>
      <p:ext uri="{BB962C8B-B14F-4D97-AF65-F5344CB8AC3E}">
        <p14:creationId xmlns:p14="http://schemas.microsoft.com/office/powerpoint/2010/main" val="25997298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3600" dirty="0"/>
              <a:t>Altri leaders populisti … …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819922"/>
            <a:ext cx="10759736" cy="43062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</a:t>
            </a:r>
            <a:r>
              <a:rPr lang="en-US" dirty="0" err="1"/>
              <a:t>Messico</a:t>
            </a:r>
            <a:r>
              <a:rPr lang="en-US" dirty="0"/>
              <a:t> </a:t>
            </a:r>
            <a:r>
              <a:rPr lang="en-US" dirty="0" err="1">
                <a:solidFill>
                  <a:srgbClr val="FF99FF"/>
                </a:solidFill>
              </a:rPr>
              <a:t>Lázaro</a:t>
            </a:r>
            <a:r>
              <a:rPr lang="en-US" dirty="0">
                <a:solidFill>
                  <a:srgbClr val="FF99FF"/>
                </a:solidFill>
              </a:rPr>
              <a:t> Cárdenas </a:t>
            </a:r>
            <a:r>
              <a:rPr lang="en-US" dirty="0" err="1">
                <a:solidFill>
                  <a:srgbClr val="FF99FF"/>
                </a:solidFill>
              </a:rPr>
              <a:t>governa</a:t>
            </a:r>
            <a:r>
              <a:rPr lang="en-US" dirty="0">
                <a:solidFill>
                  <a:srgbClr val="FF99FF"/>
                </a:solidFill>
              </a:rPr>
              <a:t> dal 1934 al 1940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Diversamente</a:t>
            </a:r>
            <a:r>
              <a:rPr lang="en-US" dirty="0"/>
              <a:t> da </a:t>
            </a:r>
            <a:r>
              <a:rPr lang="en-US" dirty="0" err="1"/>
              <a:t>altri</a:t>
            </a:r>
            <a:r>
              <a:rPr lang="en-US" dirty="0"/>
              <a:t> </a:t>
            </a:r>
            <a:r>
              <a:rPr lang="en-US" dirty="0" err="1"/>
              <a:t>politici</a:t>
            </a:r>
            <a:r>
              <a:rPr lang="en-US" dirty="0"/>
              <a:t> </a:t>
            </a:r>
            <a:r>
              <a:rPr lang="en-US" dirty="0" err="1"/>
              <a:t>locali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/>
              <a:t>Càrdenas</a:t>
            </a:r>
            <a:r>
              <a:rPr lang="en-US" dirty="0"/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</a:rPr>
              <a:t>distribuisce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 circa 49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</a:rPr>
              <a:t>millioni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 di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</a:rPr>
              <a:t>acri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 di terra 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Ad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</a:rPr>
              <a:t>uso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</a:rPr>
              <a:t>collettivo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i="1" dirty="0"/>
              <a:t>ejidos</a:t>
            </a:r>
            <a:r>
              <a:rPr lang="en-US" dirty="0"/>
              <a:t>, alle </a:t>
            </a:r>
            <a:r>
              <a:rPr lang="en-US" dirty="0" err="1"/>
              <a:t>comunità</a:t>
            </a:r>
            <a:r>
              <a:rPr lang="en-US" dirty="0"/>
              <a:t>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Indigene 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91401" y="2209801"/>
            <a:ext cx="1412191" cy="181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5397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28800" y="-762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err="1">
                <a:solidFill>
                  <a:srgbClr val="FF99FF"/>
                </a:solidFill>
              </a:rPr>
              <a:t>Lázaro</a:t>
            </a:r>
            <a:r>
              <a:rPr lang="en-US" sz="4000" dirty="0">
                <a:solidFill>
                  <a:srgbClr val="FF99FF"/>
                </a:solidFill>
              </a:rPr>
              <a:t> Cárdenas (1934-40) 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28800" y="129540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Rafforza</a:t>
            </a:r>
            <a:r>
              <a:rPr lang="en-US" dirty="0"/>
              <a:t> il </a:t>
            </a:r>
            <a:r>
              <a:rPr lang="en-US" dirty="0" err="1"/>
              <a:t>movimento</a:t>
            </a:r>
            <a:r>
              <a:rPr lang="en-US" dirty="0"/>
              <a:t> </a:t>
            </a:r>
            <a:r>
              <a:rPr lang="en-US" dirty="0" err="1"/>
              <a:t>operaio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</a:t>
            </a:r>
            <a:r>
              <a:rPr lang="en-US" dirty="0" err="1"/>
              <a:t>seguito</a:t>
            </a:r>
            <a:r>
              <a:rPr lang="en-US" dirty="0"/>
              <a:t> di un </a:t>
            </a:r>
            <a:r>
              <a:rPr lang="en-US" dirty="0" err="1"/>
              <a:t>potente</a:t>
            </a:r>
            <a:r>
              <a:rPr lang="en-US" dirty="0"/>
              <a:t> </a:t>
            </a:r>
            <a:r>
              <a:rPr lang="en-US" dirty="0" err="1"/>
              <a:t>sciopero</a:t>
            </a:r>
            <a:r>
              <a:rPr lang="en-US" dirty="0"/>
              <a:t> </a:t>
            </a:r>
            <a:r>
              <a:rPr lang="en-US" dirty="0" err="1"/>
              <a:t>organizzato</a:t>
            </a:r>
            <a:r>
              <a:rPr lang="en-US" dirty="0"/>
              <a:t> </a:t>
            </a:r>
            <a:r>
              <a:rPr lang="en-US" dirty="0" err="1"/>
              <a:t>dai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lavoratori</a:t>
            </a:r>
            <a:r>
              <a:rPr lang="en-US" dirty="0">
                <a:solidFill>
                  <a:srgbClr val="00B050"/>
                </a:solidFill>
              </a:rPr>
              <a:t> del</a:t>
            </a:r>
            <a:r>
              <a:rPr lang="en-US" dirty="0"/>
              <a:t> </a:t>
            </a:r>
            <a:r>
              <a:rPr lang="en-US" dirty="0" err="1">
                <a:solidFill>
                  <a:srgbClr val="00B050"/>
                </a:solidFill>
              </a:rPr>
              <a:t>petrolio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nel</a:t>
            </a:r>
            <a:r>
              <a:rPr lang="en-US" dirty="0">
                <a:solidFill>
                  <a:srgbClr val="00B050"/>
                </a:solidFill>
              </a:rPr>
              <a:t> 1936</a:t>
            </a:r>
            <a:r>
              <a:rPr lang="en-US" dirty="0"/>
              <a:t>,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Cárdenas </a:t>
            </a:r>
            <a:r>
              <a:rPr lang="en-US" dirty="0" err="1">
                <a:solidFill>
                  <a:srgbClr val="7030A0"/>
                </a:solidFill>
              </a:rPr>
              <a:t>nazionalizza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tutte</a:t>
            </a:r>
            <a:r>
              <a:rPr lang="en-US" dirty="0">
                <a:solidFill>
                  <a:srgbClr val="7030A0"/>
                </a:solidFill>
              </a:rPr>
              <a:t> le </a:t>
            </a:r>
            <a:r>
              <a:rPr lang="en-US" dirty="0" err="1">
                <a:solidFill>
                  <a:srgbClr val="7030A0"/>
                </a:solidFill>
              </a:rPr>
              <a:t>imprese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estere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petrolifere</a:t>
            </a:r>
            <a:r>
              <a:rPr lang="en-US" dirty="0">
                <a:solidFill>
                  <a:srgbClr val="7030A0"/>
                </a:solidFill>
              </a:rPr>
              <a:t> e </a:t>
            </a:r>
            <a:r>
              <a:rPr lang="en-US" dirty="0" err="1"/>
              <a:t>crea</a:t>
            </a:r>
            <a:r>
              <a:rPr lang="en-US" dirty="0"/>
              <a:t> la </a:t>
            </a:r>
            <a:r>
              <a:rPr lang="en-US" dirty="0" err="1"/>
              <a:t>compagnia</a:t>
            </a:r>
            <a:r>
              <a:rPr lang="en-US" dirty="0"/>
              <a:t> </a:t>
            </a:r>
            <a:r>
              <a:rPr lang="en-US" dirty="0" err="1"/>
              <a:t>statale</a:t>
            </a:r>
            <a:r>
              <a:rPr lang="en-US" dirty="0"/>
              <a:t> </a:t>
            </a:r>
            <a:r>
              <a:rPr lang="en-US" dirty="0">
                <a:solidFill>
                  <a:srgbClr val="7030A0"/>
                </a:solidFill>
              </a:rPr>
              <a:t>PEMEX</a:t>
            </a:r>
            <a:r>
              <a:rPr lang="en-US" dirty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42207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dirty="0">
                <a:solidFill>
                  <a:srgbClr val="7030A0"/>
                </a:solidFill>
              </a:rPr>
              <a:t>The PEMEX </a:t>
            </a:r>
            <a:r>
              <a:rPr lang="it-IT" sz="4000" dirty="0">
                <a:solidFill>
                  <a:srgbClr val="7030A0"/>
                </a:solidFill>
              </a:rPr>
              <a:t>(</a:t>
            </a:r>
            <a:r>
              <a:rPr lang="it-IT" sz="4000" dirty="0" err="1">
                <a:solidFill>
                  <a:srgbClr val="7030A0"/>
                </a:solidFill>
              </a:rPr>
              <a:t>Petroleos</a:t>
            </a:r>
            <a:r>
              <a:rPr lang="it-IT" sz="4000" dirty="0">
                <a:solidFill>
                  <a:srgbClr val="7030A0"/>
                </a:solidFill>
              </a:rPr>
              <a:t> </a:t>
            </a:r>
            <a:r>
              <a:rPr lang="it-IT" sz="4000" dirty="0" err="1">
                <a:solidFill>
                  <a:srgbClr val="7030A0"/>
                </a:solidFill>
              </a:rPr>
              <a:t>Mexicanos</a:t>
            </a:r>
            <a:r>
              <a:rPr lang="it-IT" sz="4000" dirty="0">
                <a:solidFill>
                  <a:srgbClr val="7030A0"/>
                </a:solidFill>
              </a:rPr>
              <a:t>) </a:t>
            </a:r>
            <a:br>
              <a:rPr lang="it-IT" dirty="0"/>
            </a:br>
            <a:endParaRPr lang="it-IT" dirty="0">
              <a:solidFill>
                <a:srgbClr val="7030A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NEL </a:t>
            </a:r>
            <a:r>
              <a:rPr lang="en-US" dirty="0">
                <a:solidFill>
                  <a:srgbClr val="92D050"/>
                </a:solidFill>
              </a:rPr>
              <a:t>1938</a:t>
            </a:r>
            <a:r>
              <a:rPr lang="en-US" dirty="0"/>
              <a:t>,  </a:t>
            </a:r>
            <a:r>
              <a:rPr lang="en-US" dirty="0" err="1">
                <a:solidFill>
                  <a:srgbClr val="92D050"/>
                </a:solidFill>
              </a:rPr>
              <a:t>l’industria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petrolifera</a:t>
            </a:r>
            <a:r>
              <a:rPr lang="en-US" dirty="0">
                <a:solidFill>
                  <a:srgbClr val="92D050"/>
                </a:solidFill>
              </a:rPr>
              <a:t> 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92D050"/>
                </a:solidFill>
              </a:rPr>
              <a:t>Viene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nazionalizzata</a:t>
            </a:r>
            <a:r>
              <a:rPr lang="en-US" dirty="0">
                <a:solidFill>
                  <a:srgbClr val="92D050"/>
                </a:solidFill>
              </a:rPr>
              <a:t> per 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24 million di </a:t>
            </a:r>
            <a:r>
              <a:rPr lang="en-US" dirty="0" err="1">
                <a:solidFill>
                  <a:srgbClr val="00B0F0"/>
                </a:solidFill>
              </a:rPr>
              <a:t>dollari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corrisposti</a:t>
            </a:r>
            <a:r>
              <a:rPr lang="en-US" dirty="0">
                <a:solidFill>
                  <a:srgbClr val="00B0F0"/>
                </a:solidFill>
              </a:rPr>
              <a:t> a </a:t>
            </a:r>
            <a:r>
              <a:rPr lang="en-US" dirty="0" err="1">
                <a:solidFill>
                  <a:srgbClr val="00B0F0"/>
                </a:solidFill>
              </a:rPr>
              <a:t>produttori</a:t>
            </a:r>
            <a:r>
              <a:rPr lang="en-US" dirty="0">
                <a:solidFill>
                  <a:srgbClr val="00B0F0"/>
                </a:solidFill>
              </a:rPr>
              <a:t> </a:t>
            </a:r>
          </a:p>
          <a:p>
            <a:pPr marL="0" indent="0">
              <a:buNone/>
            </a:pPr>
            <a:r>
              <a:rPr lang="en-US" dirty="0" err="1"/>
              <a:t>Britannici</a:t>
            </a:r>
            <a:r>
              <a:rPr lang="en-US" dirty="0"/>
              <a:t> e </a:t>
            </a:r>
            <a:r>
              <a:rPr lang="en-US" dirty="0" err="1"/>
              <a:t>Americani</a:t>
            </a:r>
            <a:r>
              <a:rPr lang="en-US" dirty="0"/>
              <a:t> -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91401" y="1981201"/>
            <a:ext cx="3462959" cy="233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931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sz="4400" dirty="0"/>
              <a:t>Altri leaders populisti … … </a:t>
            </a:r>
            <a:r>
              <a:rPr lang="it-IT" dirty="0"/>
              <a:t>…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>
                <a:solidFill>
                  <a:srgbClr val="00B050"/>
                </a:solidFill>
              </a:rPr>
              <a:t>In Perù</a:t>
            </a:r>
            <a:r>
              <a:rPr lang="es-ES" dirty="0"/>
              <a:t>, Victor Raul </a:t>
            </a:r>
            <a:r>
              <a:rPr lang="es-ES" dirty="0">
                <a:solidFill>
                  <a:srgbClr val="00B050"/>
                </a:solidFill>
              </a:rPr>
              <a:t>Haya de la Torre viene </a:t>
            </a:r>
            <a:r>
              <a:rPr lang="es-ES" dirty="0"/>
              <a:t>associato con il movimento </a:t>
            </a:r>
            <a:r>
              <a:rPr lang="en-US" dirty="0" err="1"/>
              <a:t>populista</a:t>
            </a:r>
            <a:r>
              <a:rPr lang="en-US" dirty="0"/>
              <a:t>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Haya </a:t>
            </a:r>
            <a:r>
              <a:rPr lang="en-US" dirty="0" err="1"/>
              <a:t>fonda</a:t>
            </a:r>
            <a:r>
              <a:rPr lang="en-US" dirty="0"/>
              <a:t> il </a:t>
            </a:r>
            <a:r>
              <a:rPr lang="en-US" dirty="0" err="1"/>
              <a:t>partito</a:t>
            </a:r>
            <a:r>
              <a:rPr lang="en-US" dirty="0"/>
              <a:t> politico </a:t>
            </a:r>
            <a:r>
              <a:rPr lang="en-US" dirty="0">
                <a:solidFill>
                  <a:srgbClr val="FFC000"/>
                </a:solidFill>
              </a:rPr>
              <a:t>APRA</a:t>
            </a:r>
            <a:r>
              <a:rPr lang="en-US" dirty="0"/>
              <a:t> (</a:t>
            </a:r>
            <a:r>
              <a:rPr lang="en-US" dirty="0">
                <a:solidFill>
                  <a:srgbClr val="FFC000"/>
                </a:solidFill>
              </a:rPr>
              <a:t>Populist Alliance for the American Revolution</a:t>
            </a:r>
            <a:r>
              <a:rPr lang="en-US" dirty="0"/>
              <a:t>) </a:t>
            </a:r>
            <a:r>
              <a:rPr lang="en-US" dirty="0" err="1"/>
              <a:t>alla</a:t>
            </a:r>
            <a:r>
              <a:rPr lang="en-US" dirty="0"/>
              <a:t> fine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anni</a:t>
            </a:r>
            <a:r>
              <a:rPr lang="en-US" dirty="0"/>
              <a:t> 1920.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63603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1600" y="34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s-ES" sz="4000" dirty="0">
                <a:solidFill>
                  <a:srgbClr val="00B050"/>
                </a:solidFill>
              </a:rPr>
              <a:t>  Haya de la Torre and APRA 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28800" y="1219201"/>
            <a:ext cx="8153400" cy="46783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Un oratore eccellente , Haya de la Torre sfida le </a:t>
            </a:r>
            <a:r>
              <a:rPr lang="it-IT" dirty="0" err="1"/>
              <a:t>elites</a:t>
            </a:r>
            <a:r>
              <a:rPr lang="it-IT" dirty="0"/>
              <a:t> alla distribuzione delle </a:t>
            </a:r>
            <a:r>
              <a:rPr lang="en-US" dirty="0" err="1"/>
              <a:t>risorse</a:t>
            </a:r>
            <a:r>
              <a:rPr lang="en-US" dirty="0"/>
              <a:t> alle </a:t>
            </a:r>
            <a:r>
              <a:rPr lang="en-US" dirty="0" err="1"/>
              <a:t>classi</a:t>
            </a:r>
            <a:r>
              <a:rPr lang="en-US" dirty="0"/>
              <a:t> </a:t>
            </a:r>
            <a:r>
              <a:rPr lang="en-US" dirty="0" err="1"/>
              <a:t>popolari</a:t>
            </a:r>
            <a:r>
              <a:rPr lang="en-US" dirty="0"/>
              <a:t> 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Auspica</a:t>
            </a:r>
            <a:r>
              <a:rPr lang="en-US" dirty="0"/>
              <a:t> la </a:t>
            </a:r>
            <a:r>
              <a:rPr lang="en-US" b="1" dirty="0" err="1">
                <a:solidFill>
                  <a:schemeClr val="accent2"/>
                </a:solidFill>
              </a:rPr>
              <a:t>nazionalizzazione</a:t>
            </a:r>
            <a:r>
              <a:rPr lang="en-US" b="1" dirty="0">
                <a:solidFill>
                  <a:schemeClr val="accent2"/>
                </a:solidFill>
              </a:rPr>
              <a:t> di </a:t>
            </a:r>
            <a:r>
              <a:rPr lang="en-US" b="1" dirty="0" err="1">
                <a:solidFill>
                  <a:schemeClr val="accent2"/>
                </a:solidFill>
              </a:rPr>
              <a:t>settori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chiave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dell’</a:t>
            </a:r>
            <a:r>
              <a:rPr lang="en-US" dirty="0" err="1"/>
              <a:t>economia</a:t>
            </a:r>
            <a:r>
              <a:rPr lang="en-US" dirty="0"/>
              <a:t> e </a:t>
            </a:r>
            <a:r>
              <a:rPr lang="en-US" dirty="0" err="1"/>
              <a:t>critica</a:t>
            </a:r>
            <a:r>
              <a:rPr lang="en-US" dirty="0"/>
              <a:t> </a:t>
            </a:r>
            <a:r>
              <a:rPr lang="en-US" dirty="0" err="1"/>
              <a:t>gli</a:t>
            </a:r>
            <a:r>
              <a:rPr lang="en-US" dirty="0"/>
              <a:t> </a:t>
            </a:r>
            <a:r>
              <a:rPr lang="en-US" dirty="0" err="1"/>
              <a:t>effetti</a:t>
            </a:r>
            <a:r>
              <a:rPr lang="en-US" dirty="0"/>
              <a:t> </a:t>
            </a:r>
            <a:r>
              <a:rPr lang="en-US" dirty="0" err="1"/>
              <a:t>dannosi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 </a:t>
            </a:r>
            <a:r>
              <a:rPr lang="en-US" dirty="0" err="1"/>
              <a:t>investimenti</a:t>
            </a:r>
            <a:r>
              <a:rPr lang="en-US" dirty="0"/>
              <a:t> </a:t>
            </a:r>
            <a:r>
              <a:rPr lang="en-US" dirty="0" err="1"/>
              <a:t>esteri</a:t>
            </a:r>
            <a:r>
              <a:rPr lang="en-US" dirty="0"/>
              <a:t> </a:t>
            </a:r>
            <a:r>
              <a:rPr lang="it-IT" dirty="0"/>
              <a:t>in Perù.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8400" y="2133600"/>
            <a:ext cx="1690414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8366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dirty="0">
                <a:solidFill>
                  <a:srgbClr val="00B050"/>
                </a:solidFill>
              </a:rPr>
              <a:t>Haya de la Torre and APRA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200" y="1417639"/>
            <a:ext cx="8229600" cy="47085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Though </a:t>
            </a:r>
            <a:r>
              <a:rPr lang="en-US" dirty="0" err="1"/>
              <a:t>Haya</a:t>
            </a:r>
            <a:r>
              <a:rPr lang="en-US" dirty="0"/>
              <a:t> de La Torre </a:t>
            </a:r>
            <a:r>
              <a:rPr lang="en-US" dirty="0">
                <a:solidFill>
                  <a:srgbClr val="C00000"/>
                </a:solidFill>
              </a:rPr>
              <a:t>never arrived  </a:t>
            </a:r>
            <a:r>
              <a:rPr lang="en-US" dirty="0"/>
              <a:t>to the office of the </a:t>
            </a:r>
            <a:r>
              <a:rPr lang="en-US" dirty="0">
                <a:solidFill>
                  <a:srgbClr val="C00000"/>
                </a:solidFill>
              </a:rPr>
              <a:t>presidency</a:t>
            </a:r>
            <a:r>
              <a:rPr lang="en-US" dirty="0"/>
              <a:t> in Peru, he significantly </a:t>
            </a:r>
            <a:r>
              <a:rPr lang="en-US" dirty="0">
                <a:solidFill>
                  <a:srgbClr val="FFC000"/>
                </a:solidFill>
              </a:rPr>
              <a:t>impacted Peruvian politics for generations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first APRA candidate to win the presidency was </a:t>
            </a:r>
            <a:r>
              <a:rPr lang="en-US" dirty="0">
                <a:solidFill>
                  <a:srgbClr val="C00000"/>
                </a:solidFill>
              </a:rPr>
              <a:t>Alan </a:t>
            </a:r>
            <a:r>
              <a:rPr lang="en-US" dirty="0" err="1">
                <a:solidFill>
                  <a:srgbClr val="C00000"/>
                </a:solidFill>
              </a:rPr>
              <a:t>García</a:t>
            </a:r>
            <a:r>
              <a:rPr lang="en-US" dirty="0"/>
              <a:t>, in the m</a:t>
            </a:r>
            <a:r>
              <a:rPr lang="it-IT" dirty="0"/>
              <a:t>id-</a:t>
            </a:r>
            <a:r>
              <a:rPr lang="it-IT" dirty="0">
                <a:solidFill>
                  <a:srgbClr val="C00000"/>
                </a:solidFill>
              </a:rPr>
              <a:t>1980s</a:t>
            </a:r>
            <a:r>
              <a:rPr lang="it-IT" dirty="0"/>
              <a:t>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86601" y="2362200"/>
            <a:ext cx="1876425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6318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4000" dirty="0"/>
              <a:t>Populismo: in conclusione..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Populismo</a:t>
            </a:r>
            <a:r>
              <a:rPr lang="en-US" dirty="0"/>
              <a:t> </a:t>
            </a:r>
            <a:r>
              <a:rPr lang="en-US" dirty="0" err="1"/>
              <a:t>favorisce</a:t>
            </a:r>
            <a:r>
              <a:rPr lang="en-US" dirty="0"/>
              <a:t> un </a:t>
            </a:r>
            <a:r>
              <a:rPr lang="en-US" dirty="0" err="1"/>
              <a:t>profondo</a:t>
            </a:r>
            <a:r>
              <a:rPr lang="en-US" dirty="0"/>
              <a:t> passaggio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politica</a:t>
            </a:r>
            <a:r>
              <a:rPr lang="en-US" dirty="0"/>
              <a:t> e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società</a:t>
            </a:r>
            <a:r>
              <a:rPr lang="en-US" dirty="0"/>
              <a:t> </a:t>
            </a:r>
            <a:r>
              <a:rPr lang="en-US" b="1" dirty="0">
                <a:solidFill>
                  <a:srgbClr val="FF9933"/>
                </a:solidFill>
              </a:rPr>
              <a:t>Latino Americana </a:t>
            </a:r>
            <a:r>
              <a:rPr lang="en-US" b="1" dirty="0" err="1">
                <a:solidFill>
                  <a:srgbClr val="FF9933"/>
                </a:solidFill>
              </a:rPr>
              <a:t>nel</a:t>
            </a:r>
            <a:r>
              <a:rPr lang="en-US" b="1" dirty="0">
                <a:solidFill>
                  <a:srgbClr val="FF9933"/>
                </a:solidFill>
              </a:rPr>
              <a:t> XX </a:t>
            </a:r>
            <a:r>
              <a:rPr lang="en-US" b="1" dirty="0" err="1">
                <a:solidFill>
                  <a:srgbClr val="FF9933"/>
                </a:solidFill>
              </a:rPr>
              <a:t>secolo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E </a:t>
            </a:r>
            <a:r>
              <a:rPr lang="en-US" dirty="0" err="1"/>
              <a:t>lanciano</a:t>
            </a:r>
            <a:r>
              <a:rPr lang="en-US" dirty="0"/>
              <a:t> una </a:t>
            </a:r>
            <a:r>
              <a:rPr lang="en-US" dirty="0" err="1"/>
              <a:t>sfida</a:t>
            </a:r>
            <a:r>
              <a:rPr lang="en-US" dirty="0"/>
              <a:t> alle elites </a:t>
            </a:r>
            <a:r>
              <a:rPr lang="en-US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tradizionali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</a:t>
            </a:r>
          </a:p>
          <a:p>
            <a:pPr marL="0" indent="0">
              <a:buNone/>
            </a:pP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9933"/>
                </a:solidFill>
              </a:rPr>
              <a:t>distribuzione</a:t>
            </a:r>
            <a:r>
              <a:rPr lang="en-US" b="1" dirty="0">
                <a:solidFill>
                  <a:srgbClr val="FF9933"/>
                </a:solidFill>
              </a:rPr>
              <a:t> </a:t>
            </a:r>
            <a:r>
              <a:rPr lang="en-US" b="1" dirty="0" err="1">
                <a:solidFill>
                  <a:srgbClr val="FF9933"/>
                </a:solidFill>
              </a:rPr>
              <a:t>più</a:t>
            </a:r>
            <a:r>
              <a:rPr lang="en-US" b="1" dirty="0">
                <a:solidFill>
                  <a:srgbClr val="FF9933"/>
                </a:solidFill>
              </a:rPr>
              <a:t> </a:t>
            </a:r>
            <a:r>
              <a:rPr lang="en-US" b="1" dirty="0" err="1">
                <a:solidFill>
                  <a:srgbClr val="FF9933"/>
                </a:solidFill>
              </a:rPr>
              <a:t>equa</a:t>
            </a:r>
            <a:r>
              <a:rPr lang="en-US" b="1" dirty="0">
                <a:solidFill>
                  <a:srgbClr val="FF9933"/>
                </a:solidFill>
              </a:rPr>
              <a:t> </a:t>
            </a:r>
            <a:r>
              <a:rPr lang="en-US" b="1" dirty="0" err="1">
                <a:solidFill>
                  <a:srgbClr val="FF9933"/>
                </a:solidFill>
              </a:rPr>
              <a:t>delle</a:t>
            </a:r>
            <a:r>
              <a:rPr lang="en-US" b="1" dirty="0">
                <a:solidFill>
                  <a:srgbClr val="FF9933"/>
                </a:solidFill>
              </a:rPr>
              <a:t> </a:t>
            </a:r>
            <a:r>
              <a:rPr lang="en-US" b="1" dirty="0" err="1">
                <a:solidFill>
                  <a:srgbClr val="FF9933"/>
                </a:solidFill>
              </a:rPr>
              <a:t>risorse</a:t>
            </a:r>
            <a:r>
              <a:rPr lang="en-US" dirty="0"/>
              <a:t>, </a:t>
            </a:r>
            <a:r>
              <a:rPr lang="en-US" dirty="0" err="1"/>
              <a:t>difendendo</a:t>
            </a:r>
            <a:r>
              <a:rPr lang="en-US" dirty="0"/>
              <a:t> al </a:t>
            </a:r>
            <a:r>
              <a:rPr lang="en-US" dirty="0" err="1"/>
              <a:t>contempo</a:t>
            </a:r>
            <a:r>
              <a:rPr lang="en-US" dirty="0"/>
              <a:t> le </a:t>
            </a:r>
            <a:r>
              <a:rPr lang="en-US" dirty="0" err="1"/>
              <a:t>classi</a:t>
            </a:r>
            <a:r>
              <a:rPr lang="en-US" dirty="0"/>
              <a:t> </a:t>
            </a:r>
            <a:r>
              <a:rPr lang="en-US" dirty="0" err="1"/>
              <a:t>popolari</a:t>
            </a:r>
            <a:r>
              <a:rPr lang="en-US" dirty="0"/>
              <a:t> </a:t>
            </a:r>
            <a:r>
              <a:rPr lang="en-US" dirty="0" err="1"/>
              <a:t>contro</a:t>
            </a:r>
            <a:r>
              <a:rPr lang="en-US" dirty="0"/>
              <a:t> </a:t>
            </a:r>
            <a:r>
              <a:rPr lang="en-US" dirty="0" err="1"/>
              <a:t>gli</a:t>
            </a:r>
            <a:r>
              <a:rPr lang="en-US" dirty="0"/>
              <a:t> </a:t>
            </a:r>
            <a:r>
              <a:rPr lang="en-US" dirty="0" err="1"/>
              <a:t>effetti</a:t>
            </a:r>
            <a:r>
              <a:rPr lang="en-US" dirty="0"/>
              <a:t> </a:t>
            </a:r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/>
              <a:t>dannosi</a:t>
            </a:r>
            <a:r>
              <a:rPr lang="en-US" dirty="0"/>
              <a:t> </a:t>
            </a:r>
            <a:r>
              <a:rPr lang="en-US" dirty="0" err="1"/>
              <a:t>sr</a:t>
            </a:r>
            <a:r>
              <a:rPr lang="it-IT" b="1" dirty="0" err="1">
                <a:solidFill>
                  <a:srgbClr val="92D050"/>
                </a:solidFill>
              </a:rPr>
              <a:t>egolata</a:t>
            </a:r>
            <a:r>
              <a:rPr lang="it-IT" b="1" dirty="0">
                <a:solidFill>
                  <a:srgbClr val="92D050"/>
                </a:solidFill>
              </a:rPr>
              <a:t> espansione capitalista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09814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97CBBA-60A2-4766-813F-8A09EDAF1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18" y="248575"/>
            <a:ext cx="10049522" cy="725425"/>
          </a:xfrm>
        </p:spPr>
        <p:txBody>
          <a:bodyPr>
            <a:normAutofit/>
          </a:bodyPr>
          <a:lstStyle/>
          <a:p>
            <a:r>
              <a:rPr lang="it-IT" sz="3200" b="1" dirty="0">
                <a:solidFill>
                  <a:srgbClr val="0070C0"/>
                </a:solidFill>
              </a:rPr>
              <a:t>UNA PERIODIZZAZIONE DI CARATTERE </a:t>
            </a:r>
            <a:r>
              <a:rPr lang="it-IT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GENERALE 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1ACBDA-9452-4A5A-B898-75AB822A9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39" y="1091954"/>
            <a:ext cx="10856650" cy="47920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rgbClr val="7030A0"/>
                </a:solidFill>
              </a:rPr>
              <a:t>1870-1930- Le nuove Repubbliche  </a:t>
            </a:r>
          </a:p>
          <a:p>
            <a:pPr marL="0" indent="0">
              <a:buNone/>
            </a:pPr>
            <a:r>
              <a:rPr lang="es-ES_tradnl" sz="1800" dirty="0">
                <a:latin typeface="Tahoma" panose="020B0604030504040204" pitchFamily="34" charset="0"/>
                <a:ea typeface="Times New Roman" panose="02020603050405020304" pitchFamily="18" charset="0"/>
              </a:rPr>
              <a:t>C</a:t>
            </a: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onsolidamento dei nuovi Stati-nazione e nuovi </a:t>
            </a: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attori sociali </a:t>
            </a:r>
            <a:endParaRPr lang="es-ES_tradnl" sz="1800" dirty="0"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Inserimento nel mercato internazionale </a:t>
            </a:r>
            <a:r>
              <a:rPr lang="es-ES_tradnl" sz="1800" dirty="0"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e sviluppo </a:t>
            </a:r>
            <a:r>
              <a:rPr lang="es-ES_tradnl" sz="1800" i="1" dirty="0"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hacia afuera </a:t>
            </a:r>
            <a:endParaRPr lang="es-ES_tradnl" sz="1800" i="1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indent="0">
              <a:buNone/>
            </a:pP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La società delle nuove repubbliche. </a:t>
            </a:r>
            <a:r>
              <a:rPr lang="es-ES_tradnl" sz="1800" dirty="0"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M</a:t>
            </a: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igrazioni, urbanizzazione </a:t>
            </a: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e patto neocoloniale</a:t>
            </a:r>
          </a:p>
          <a:p>
            <a:pPr marL="0" indent="0">
              <a:buNone/>
            </a:pPr>
            <a:r>
              <a:rPr lang="es-ES_tradnl" sz="1800" dirty="0"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La prima rivoluzione del XX secolo: México (1910-20 .. 1934) </a:t>
            </a:r>
          </a:p>
          <a:p>
            <a:pPr marL="0" indent="0">
              <a:buNone/>
            </a:pP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Stati Uniti e America Latina: la fase dell’imperalismo classico </a:t>
            </a:r>
          </a:p>
          <a:p>
            <a:pPr marL="0" indent="0">
              <a:buNone/>
            </a:pPr>
            <a:endParaRPr lang="es-ES_tradnl" sz="1800" dirty="0">
              <a:latin typeface="Tahoma" panose="020B0604030504040204" pitchFamily="34" charset="0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indent="0">
              <a:buNone/>
            </a:pPr>
            <a:r>
              <a:rPr lang="es-ES_tradnl" sz="2400" dirty="0">
                <a:solidFill>
                  <a:srgbClr val="FFC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1930-1945- Tra le due guerre mondiali </a:t>
            </a:r>
            <a:r>
              <a:rPr lang="es-ES_tradnl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Implicazioni e conseguenze della crisi del 1929: industralizzazione e sviluppo </a:t>
            </a:r>
            <a:r>
              <a:rPr lang="es-ES_tradnl" sz="1800" i="1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hacia adentro </a:t>
            </a:r>
          </a:p>
          <a:p>
            <a:pPr marL="0" indent="0">
              <a:buNone/>
            </a:pPr>
            <a:r>
              <a:rPr lang="es-ES_tradnl" sz="1800" b="1" dirty="0">
                <a:solidFill>
                  <a:srgbClr val="00B05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I regimi populisti – le tensioni della modernizzazione </a:t>
            </a:r>
          </a:p>
          <a:p>
            <a:pPr marL="0" indent="0">
              <a:buNone/>
            </a:pP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Stati Uniti e America Latina: la politica del Buon Vicinato </a:t>
            </a:r>
            <a:endParaRPr lang="es-ES_tradnl" sz="1800" dirty="0"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s-ES_tradnl" sz="1800" dirty="0"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s-ES_tradnl" sz="2400" dirty="0">
              <a:solidFill>
                <a:srgbClr val="00B05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s-ES_tradnl" dirty="0">
              <a:solidFill>
                <a:srgbClr val="FFC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it-IT" sz="2400" dirty="0">
              <a:solidFill>
                <a:srgbClr val="FFC00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indent="0">
              <a:buNone/>
            </a:pPr>
            <a:endParaRPr lang="it-IT" sz="18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indent="0">
              <a:buNone/>
            </a:pPr>
            <a:endParaRPr lang="it-IT" dirty="0">
              <a:solidFill>
                <a:srgbClr val="7030A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15202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sz="4400" dirty="0"/>
              <a:t>Populismi: in conclusione.. </a:t>
            </a:r>
            <a:r>
              <a:rPr lang="it-IT" dirty="0"/>
              <a:t>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Si ritrovano a una strettoia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Costruiscono</a:t>
            </a:r>
            <a:r>
              <a:rPr lang="en-US" dirty="0"/>
              <a:t> </a:t>
            </a:r>
            <a:r>
              <a:rPr lang="en-US" dirty="0" err="1"/>
              <a:t>sentimento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/>
              <a:t>nazionalista</a:t>
            </a:r>
            <a:r>
              <a:rPr lang="en-US" dirty="0"/>
              <a:t> </a:t>
            </a:r>
            <a:r>
              <a:rPr lang="en-US" dirty="0" err="1"/>
              <a:t>attraverso</a:t>
            </a:r>
            <a:r>
              <a:rPr lang="en-US" dirty="0"/>
              <a:t> </a:t>
            </a:r>
            <a:r>
              <a:rPr lang="en-US" dirty="0" err="1"/>
              <a:t>riforme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Rimandnedo</a:t>
            </a:r>
            <a:r>
              <a:rPr lang="en-US" dirty="0"/>
              <a:t> </a:t>
            </a:r>
            <a:r>
              <a:rPr lang="en-US" dirty="0" err="1"/>
              <a:t>allo</a:t>
            </a:r>
            <a:r>
              <a:rPr lang="en-US" dirty="0"/>
              <a:t> </a:t>
            </a:r>
            <a:r>
              <a:rPr lang="en-US" dirty="0" err="1"/>
              <a:t>stesso</a:t>
            </a:r>
            <a:r>
              <a:rPr lang="en-US" dirty="0"/>
              <a:t> tempo </a:t>
            </a:r>
            <a:r>
              <a:rPr lang="en-US" dirty="0" err="1"/>
              <a:t>lontani</a:t>
            </a:r>
            <a:r>
              <a:rPr lang="en-US" dirty="0"/>
              <a:t> da </a:t>
            </a:r>
            <a:r>
              <a:rPr lang="en-US" dirty="0" err="1">
                <a:solidFill>
                  <a:srgbClr val="7030A0"/>
                </a:solidFill>
              </a:rPr>
              <a:t>soluzioni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più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drastiche</a:t>
            </a:r>
            <a:r>
              <a:rPr lang="en-US" dirty="0">
                <a:solidFill>
                  <a:srgbClr val="7030A0"/>
                </a:solidFill>
              </a:rPr>
              <a:t>, </a:t>
            </a:r>
            <a:r>
              <a:rPr lang="en-US" dirty="0" err="1">
                <a:solidFill>
                  <a:srgbClr val="7030A0"/>
                </a:solidFill>
              </a:rPr>
              <a:t>dunque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opzione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rivoluzionarie</a:t>
            </a:r>
            <a:r>
              <a:rPr lang="en-US">
                <a:solidFill>
                  <a:srgbClr val="C00000"/>
                </a:solidFill>
              </a:rPr>
              <a:t> 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05801" y="1676400"/>
            <a:ext cx="1685925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289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err="1"/>
              <a:t>Gli</a:t>
            </a:r>
            <a:r>
              <a:rPr lang="en-US" sz="3600" dirty="0"/>
              <a:t> </a:t>
            </a:r>
            <a:r>
              <a:rPr lang="en-US" sz="3600" dirty="0" err="1"/>
              <a:t>economisti</a:t>
            </a:r>
            <a:r>
              <a:rPr lang="en-US" sz="3600" dirty="0"/>
              <a:t> in America Latina…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28800" y="1381544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Divennero</a:t>
            </a:r>
            <a:r>
              <a:rPr lang="en-US" dirty="0"/>
              <a:t> sempre </a:t>
            </a:r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scettici</a:t>
            </a:r>
            <a:r>
              <a:rPr lang="en-US" dirty="0">
                <a:solidFill>
                  <a:srgbClr val="FF0000"/>
                </a:solidFill>
              </a:rPr>
              <a:t> rispetto </a:t>
            </a:r>
            <a:r>
              <a:rPr lang="en-US" dirty="0" err="1">
                <a:solidFill>
                  <a:srgbClr val="FF0000"/>
                </a:solidFill>
              </a:rPr>
              <a:t>alla</a:t>
            </a:r>
            <a:r>
              <a:rPr lang="en-US" dirty="0">
                <a:solidFill>
                  <a:srgbClr val="FF0000"/>
                </a:solidFill>
              </a:rPr>
              <a:t> ‘</a:t>
            </a:r>
            <a:r>
              <a:rPr lang="en-US" dirty="0" err="1"/>
              <a:t>sacralità</a:t>
            </a:r>
            <a:r>
              <a:rPr lang="en-US" dirty="0"/>
              <a:t>’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classiche</a:t>
            </a:r>
            <a:r>
              <a:rPr lang="en-US" dirty="0"/>
              <a:t> </a:t>
            </a:r>
            <a:r>
              <a:rPr lang="en-US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teorie</a:t>
            </a: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economiche</a:t>
            </a: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prendedo</a:t>
            </a:r>
            <a:r>
              <a:rPr lang="en-US" dirty="0"/>
              <a:t> forte </a:t>
            </a:r>
            <a:r>
              <a:rPr lang="en-US" dirty="0" err="1"/>
              <a:t>ispirazione</a:t>
            </a:r>
            <a:r>
              <a:rPr lang="en-US" dirty="0"/>
              <a:t> dal </a:t>
            </a:r>
            <a:r>
              <a:rPr lang="en-US" dirty="0" err="1"/>
              <a:t>modello</a:t>
            </a:r>
            <a:r>
              <a:rPr lang="en-US" dirty="0"/>
              <a:t> di </a:t>
            </a: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John Maynard Keynes</a:t>
            </a:r>
            <a:r>
              <a:rPr lang="en-US" dirty="0"/>
              <a:t>)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Iniziarono</a:t>
            </a:r>
            <a:r>
              <a:rPr lang="en-US" dirty="0"/>
              <a:t> a </a:t>
            </a:r>
            <a:r>
              <a:rPr lang="en-US" dirty="0" err="1"/>
              <a:t>realizzare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sarebbero</a:t>
            </a:r>
            <a:r>
              <a:rPr lang="en-US" dirty="0"/>
              <a:t> </a:t>
            </a:r>
            <a:r>
              <a:rPr lang="en-US" dirty="0" err="1"/>
              <a:t>stati</a:t>
            </a:r>
            <a:r>
              <a:rPr lang="en-US" dirty="0"/>
              <a:t> </a:t>
            </a:r>
            <a:r>
              <a:rPr lang="en-US" dirty="0" err="1"/>
              <a:t>permanentemente</a:t>
            </a:r>
            <a:r>
              <a:rPr lang="en-US" dirty="0"/>
              <a:t> </a:t>
            </a:r>
            <a:r>
              <a:rPr lang="en-US" dirty="0" err="1"/>
              <a:t>soggetti</a:t>
            </a:r>
            <a:r>
              <a:rPr lang="en-US" dirty="0"/>
              <a:t> alle </a:t>
            </a:r>
            <a:r>
              <a:rPr lang="en-US" dirty="0" err="1">
                <a:solidFill>
                  <a:srgbClr val="FF0000"/>
                </a:solidFill>
              </a:rPr>
              <a:t>oscillazioni</a:t>
            </a:r>
            <a:r>
              <a:rPr lang="en-US" dirty="0">
                <a:solidFill>
                  <a:srgbClr val="FF0000"/>
                </a:solidFill>
              </a:rPr>
              <a:t> del Sistema </a:t>
            </a:r>
            <a:r>
              <a:rPr lang="en-US" dirty="0" err="1">
                <a:solidFill>
                  <a:srgbClr val="FF0000"/>
                </a:solidFill>
              </a:rPr>
              <a:t>economico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internazionale</a:t>
            </a:r>
            <a:r>
              <a:rPr lang="en-US" dirty="0">
                <a:solidFill>
                  <a:srgbClr val="FF0000"/>
                </a:solidFill>
              </a:rPr>
              <a:t> 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0" y="2514600"/>
            <a:ext cx="3042139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699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>
                <a:solidFill>
                  <a:srgbClr val="FFC000"/>
                </a:solidFill>
              </a:rPr>
              <a:t> modello ISI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… se </a:t>
            </a:r>
            <a:r>
              <a:rPr lang="en-US" dirty="0" err="1"/>
              <a:t>gli</a:t>
            </a:r>
            <a:r>
              <a:rPr lang="en-US" dirty="0"/>
              <a:t> </a:t>
            </a:r>
            <a:r>
              <a:rPr lang="en-US" dirty="0" err="1"/>
              <a:t>orientamenti</a:t>
            </a:r>
            <a:r>
              <a:rPr lang="en-US" dirty="0"/>
              <a:t> economici </a:t>
            </a:r>
            <a:r>
              <a:rPr lang="en-US" dirty="0" err="1"/>
              <a:t>fossero</a:t>
            </a:r>
            <a:r>
              <a:rPr lang="en-US" dirty="0"/>
              <a:t> </a:t>
            </a:r>
            <a:r>
              <a:rPr lang="en-US" dirty="0" err="1"/>
              <a:t>rimasti</a:t>
            </a:r>
            <a:r>
              <a:rPr lang="en-US" dirty="0"/>
              <a:t> </a:t>
            </a:r>
            <a:r>
              <a:rPr lang="en-US" dirty="0" err="1"/>
              <a:t>essenzialmente</a:t>
            </a:r>
            <a:r>
              <a:rPr lang="en-US" dirty="0"/>
              <a:t> </a:t>
            </a:r>
            <a:r>
              <a:rPr lang="en-US" dirty="0" err="1"/>
              <a:t>orientati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 </a:t>
            </a:r>
            <a:r>
              <a:rPr lang="it-IT" dirty="0">
                <a:solidFill>
                  <a:srgbClr val="00B050"/>
                </a:solidFill>
              </a:rPr>
              <a:t>agricoltura, </a:t>
            </a:r>
            <a:r>
              <a:rPr lang="it-IT" dirty="0" err="1">
                <a:solidFill>
                  <a:srgbClr val="00B050"/>
                </a:solidFill>
              </a:rPr>
              <a:t>monoproduzione</a:t>
            </a:r>
            <a:r>
              <a:rPr lang="it-IT" dirty="0">
                <a:solidFill>
                  <a:srgbClr val="00B050"/>
                </a:solidFill>
              </a:rPr>
              <a:t> </a:t>
            </a:r>
            <a:r>
              <a:rPr lang="it-IT" dirty="0" err="1">
                <a:solidFill>
                  <a:srgbClr val="00B050"/>
                </a:solidFill>
              </a:rPr>
              <a:t>nonindustriale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Da lì i governi latinoamericani </a:t>
            </a:r>
            <a:r>
              <a:rPr lang="en-US" dirty="0" err="1">
                <a:solidFill>
                  <a:srgbClr val="FFC000"/>
                </a:solidFill>
              </a:rPr>
              <a:t>iniziarono</a:t>
            </a:r>
            <a:r>
              <a:rPr lang="en-US" dirty="0">
                <a:solidFill>
                  <a:srgbClr val="FFC000"/>
                </a:solidFill>
              </a:rPr>
              <a:t> ad </a:t>
            </a:r>
            <a:r>
              <a:rPr lang="en-US" dirty="0" err="1">
                <a:solidFill>
                  <a:srgbClr val="FFC000"/>
                </a:solidFill>
              </a:rPr>
              <a:t>adottare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l’idea</a:t>
            </a:r>
            <a:r>
              <a:rPr lang="en-US" dirty="0">
                <a:solidFill>
                  <a:srgbClr val="FFC000"/>
                </a:solidFill>
              </a:rPr>
              <a:t> di una </a:t>
            </a:r>
            <a:r>
              <a:rPr lang="en-US" dirty="0" err="1">
                <a:solidFill>
                  <a:srgbClr val="FFC000"/>
                </a:solidFill>
              </a:rPr>
              <a:t>industrializzazione</a:t>
            </a:r>
            <a:r>
              <a:rPr lang="en-US" dirty="0">
                <a:solidFill>
                  <a:srgbClr val="FFC000"/>
                </a:solidFill>
              </a:rPr>
              <a:t> per </a:t>
            </a:r>
            <a:r>
              <a:rPr lang="en-US" dirty="0" err="1">
                <a:solidFill>
                  <a:srgbClr val="FFC000"/>
                </a:solidFill>
              </a:rPr>
              <a:t>sostitituzione</a:t>
            </a:r>
            <a:r>
              <a:rPr lang="en-US" dirty="0">
                <a:solidFill>
                  <a:srgbClr val="FFC000"/>
                </a:solidFill>
              </a:rPr>
              <a:t> di </a:t>
            </a:r>
            <a:r>
              <a:rPr lang="en-US" dirty="0" err="1">
                <a:solidFill>
                  <a:srgbClr val="FFC000"/>
                </a:solidFill>
              </a:rPr>
              <a:t>importazioni</a:t>
            </a:r>
            <a:r>
              <a:rPr lang="en-US" dirty="0">
                <a:solidFill>
                  <a:srgbClr val="FFC000"/>
                </a:solidFill>
              </a:rPr>
              <a:t>  - ISI  </a:t>
            </a:r>
            <a:r>
              <a:rPr lang="en-US" dirty="0" err="1"/>
              <a:t>durante</a:t>
            </a:r>
            <a:r>
              <a:rPr lang="en-US" dirty="0"/>
              <a:t> </a:t>
            </a:r>
            <a:r>
              <a:rPr lang="en-US" dirty="0" err="1"/>
              <a:t>questo</a:t>
            </a:r>
            <a:r>
              <a:rPr lang="en-US" dirty="0"/>
              <a:t> period per </a:t>
            </a:r>
            <a:r>
              <a:rPr lang="en-US" dirty="0" err="1">
                <a:solidFill>
                  <a:srgbClr val="7030A0"/>
                </a:solidFill>
              </a:rPr>
              <a:t>rompere</a:t>
            </a:r>
            <a:r>
              <a:rPr lang="en-US" dirty="0">
                <a:solidFill>
                  <a:srgbClr val="7030A0"/>
                </a:solidFill>
              </a:rPr>
              <a:t> la </a:t>
            </a:r>
            <a:r>
              <a:rPr lang="en-US" dirty="0" err="1">
                <a:solidFill>
                  <a:srgbClr val="7030A0"/>
                </a:solidFill>
              </a:rPr>
              <a:t>tendenza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/>
              <a:t>a </a:t>
            </a:r>
            <a:r>
              <a:rPr lang="en-US" dirty="0" err="1"/>
              <a:t>cicli</a:t>
            </a:r>
            <a:r>
              <a:rPr lang="en-US" dirty="0"/>
              <a:t> di </a:t>
            </a:r>
            <a:r>
              <a:rPr lang="en-US" dirty="0" err="1">
                <a:solidFill>
                  <a:srgbClr val="00B050"/>
                </a:solidFill>
              </a:rPr>
              <a:t>instabilità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en-US" dirty="0" err="1">
                <a:solidFill>
                  <a:srgbClr val="00B050"/>
                </a:solidFill>
              </a:rPr>
              <a:t>povertà</a:t>
            </a:r>
            <a:r>
              <a:rPr lang="en-US" dirty="0"/>
              <a:t>, e </a:t>
            </a:r>
            <a:r>
              <a:rPr lang="en-US" dirty="0" err="1">
                <a:solidFill>
                  <a:srgbClr val="00B050"/>
                </a:solidFill>
              </a:rPr>
              <a:t>sottosviluppo</a:t>
            </a:r>
            <a:r>
              <a:rPr lang="en-US" dirty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1943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FFC000"/>
                </a:solidFill>
              </a:rPr>
              <a:t>Import-substitution industrialization (ISI)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La </a:t>
            </a:r>
            <a:r>
              <a:rPr lang="en-US" dirty="0" err="1"/>
              <a:t>premessa</a:t>
            </a:r>
            <a:r>
              <a:rPr lang="en-US" dirty="0"/>
              <a:t> base ISI era </a:t>
            </a:r>
            <a:r>
              <a:rPr lang="en-US" dirty="0" err="1"/>
              <a:t>quella</a:t>
            </a:r>
            <a:r>
              <a:rPr lang="en-US" dirty="0"/>
              <a:t> di </a:t>
            </a:r>
            <a:r>
              <a:rPr lang="en-US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Diminuire</a:t>
            </a: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la </a:t>
            </a:r>
            <a:r>
              <a:rPr lang="en-US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dipendenza</a:t>
            </a: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Latino Americana rispetto all’</a:t>
            </a:r>
            <a:r>
              <a:rPr lang="en-US" dirty="0"/>
              <a:t> </a:t>
            </a:r>
            <a:r>
              <a:rPr lang="en-US" dirty="0" err="1"/>
              <a:t>economia</a:t>
            </a:r>
            <a:r>
              <a:rPr lang="en-US" dirty="0"/>
              <a:t> </a:t>
            </a:r>
            <a:r>
              <a:rPr lang="en-US" dirty="0" err="1"/>
              <a:t>mondiale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>
                <a:solidFill>
                  <a:schemeClr val="accent3">
                    <a:lumMod val="75000"/>
                  </a:schemeClr>
                </a:solidFill>
              </a:rPr>
              <a:t>Incoraggiando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 la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</a:rPr>
              <a:t>rapida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</a:rPr>
              <a:t>crescita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 industrial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</a:rPr>
              <a:t>attraverso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</a:rPr>
              <a:t>l’intervento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</a:rPr>
              <a:t>massiccio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</a:rPr>
              <a:t>dello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</a:rPr>
              <a:t>Stato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</a:rPr>
              <a:t>nello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</a:rPr>
              <a:t>sviluppo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</a:rPr>
              <a:t>economico</a:t>
            </a:r>
            <a:r>
              <a:rPr lang="it-IT" dirty="0"/>
              <a:t>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35791" y="2679576"/>
            <a:ext cx="2609850" cy="221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20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FFC000"/>
                </a:solidFill>
              </a:rPr>
              <a:t>Import-substitution industrialization (ISI)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S</a:t>
            </a:r>
            <a:r>
              <a:rPr lang="en-US" dirty="0" err="1">
                <a:solidFill>
                  <a:srgbClr val="7030A0"/>
                </a:solidFill>
              </a:rPr>
              <a:t>timulando</a:t>
            </a:r>
            <a:r>
              <a:rPr lang="en-US" dirty="0">
                <a:solidFill>
                  <a:srgbClr val="7030A0"/>
                </a:solidFill>
              </a:rPr>
              <a:t> in </a:t>
            </a:r>
            <a:r>
              <a:rPr lang="en-US" dirty="0" err="1">
                <a:solidFill>
                  <a:srgbClr val="7030A0"/>
                </a:solidFill>
              </a:rPr>
              <a:t>maniera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/>
              <a:t>"</a:t>
            </a:r>
            <a:r>
              <a:rPr lang="en-US" dirty="0" err="1"/>
              <a:t>artificiale</a:t>
            </a:r>
            <a:r>
              <a:rPr lang="en-US" dirty="0"/>
              <a:t>" </a:t>
            </a:r>
            <a:r>
              <a:rPr lang="en-US" dirty="0">
                <a:solidFill>
                  <a:srgbClr val="7030A0"/>
                </a:solidFill>
              </a:rPr>
              <a:t>la </a:t>
            </a:r>
            <a:r>
              <a:rPr lang="en-US" dirty="0" err="1">
                <a:solidFill>
                  <a:srgbClr val="7030A0"/>
                </a:solidFill>
              </a:rPr>
              <a:t>crescita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industriale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attraverso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spcifiche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politiche</a:t>
            </a:r>
            <a:r>
              <a:rPr lang="en-US" dirty="0">
                <a:solidFill>
                  <a:srgbClr val="7030A0"/>
                </a:solidFill>
              </a:rPr>
              <a:t> di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i.e. </a:t>
            </a:r>
            <a:r>
              <a:rPr lang="en-US" dirty="0" err="1">
                <a:solidFill>
                  <a:srgbClr val="C00000"/>
                </a:solidFill>
              </a:rPr>
              <a:t>limitazione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delle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importazioni</a:t>
            </a:r>
            <a:r>
              <a:rPr lang="en-US" dirty="0"/>
              <a:t>, </a:t>
            </a:r>
            <a:r>
              <a:rPr lang="it-IT" dirty="0">
                <a:solidFill>
                  <a:srgbClr val="FFC000"/>
                </a:solidFill>
              </a:rPr>
              <a:t>sussidi statali e riduzione </a:t>
            </a:r>
            <a:r>
              <a:rPr lang="it-IT" dirty="0">
                <a:solidFill>
                  <a:srgbClr val="FF99FF"/>
                </a:solidFill>
              </a:rPr>
              <a:t>tasse</a:t>
            </a:r>
            <a:r>
              <a:rPr lang="it-IT" dirty="0"/>
              <a:t>,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ISI era pensato per alimentare la crescita delle </a:t>
            </a:r>
            <a:r>
              <a:rPr lang="it-IT" dirty="0">
                <a:solidFill>
                  <a:srgbClr val="C00000"/>
                </a:solidFill>
              </a:rPr>
              <a:t>compagnie statali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7848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err="1">
                <a:solidFill>
                  <a:srgbClr val="FFC000"/>
                </a:solidFill>
              </a:rPr>
              <a:t>Industrializzazione</a:t>
            </a:r>
            <a:r>
              <a:rPr lang="en-US" dirty="0">
                <a:solidFill>
                  <a:srgbClr val="FFC000"/>
                </a:solidFill>
              </a:rPr>
              <a:t> per </a:t>
            </a:r>
            <a:r>
              <a:rPr lang="en-US" dirty="0" err="1">
                <a:solidFill>
                  <a:srgbClr val="FFC000"/>
                </a:solidFill>
              </a:rPr>
              <a:t>Sostitituzione</a:t>
            </a:r>
            <a:r>
              <a:rPr lang="en-US" dirty="0">
                <a:solidFill>
                  <a:srgbClr val="FFC000"/>
                </a:solidFill>
              </a:rPr>
              <a:t> di </a:t>
            </a:r>
            <a:r>
              <a:rPr lang="en-US" dirty="0" err="1">
                <a:solidFill>
                  <a:srgbClr val="FFC000"/>
                </a:solidFill>
              </a:rPr>
              <a:t>Importazioni</a:t>
            </a:r>
            <a:r>
              <a:rPr lang="en-US" dirty="0">
                <a:solidFill>
                  <a:srgbClr val="FFC000"/>
                </a:solidFill>
              </a:rPr>
              <a:t>  - ISI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Attraverso la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/>
              <a:t>Industrializzazione</a:t>
            </a:r>
            <a:r>
              <a:rPr lang="en-US" dirty="0"/>
              <a:t> per </a:t>
            </a:r>
            <a:r>
              <a:rPr lang="en-US" dirty="0" err="1"/>
              <a:t>Sostitituzione</a:t>
            </a:r>
            <a:r>
              <a:rPr lang="en-US" dirty="0"/>
              <a:t> di </a:t>
            </a:r>
            <a:r>
              <a:rPr lang="en-US" dirty="0" err="1"/>
              <a:t>Importazioni</a:t>
            </a:r>
            <a:r>
              <a:rPr lang="it-IT" dirty="0"/>
              <a:t> ,</a:t>
            </a:r>
          </a:p>
          <a:p>
            <a:pPr marL="0" indent="0">
              <a:buNone/>
            </a:pPr>
            <a:r>
              <a:rPr lang="en-US" dirty="0"/>
              <a:t>L’ America Latina </a:t>
            </a:r>
            <a:r>
              <a:rPr lang="en-US" dirty="0" err="1"/>
              <a:t>avrebbe</a:t>
            </a:r>
            <a:r>
              <a:rPr lang="en-US" dirty="0"/>
              <a:t> </a:t>
            </a:r>
            <a:r>
              <a:rPr lang="en-US" dirty="0" err="1"/>
              <a:t>prodotto</a:t>
            </a:r>
            <a:r>
              <a:rPr lang="en-US" dirty="0"/>
              <a:t> per la prima volta </a:t>
            </a:r>
            <a:r>
              <a:rPr lang="en-US" dirty="0" err="1">
                <a:solidFill>
                  <a:srgbClr val="00B0F0"/>
                </a:solidFill>
              </a:rPr>
              <a:t>manifatture</a:t>
            </a:r>
            <a:endParaRPr lang="en-US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dirty="0"/>
              <a:t>Per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beni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ndustriali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che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in </a:t>
            </a:r>
            <a:r>
              <a:rPr lang="en-US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precedenza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it-IT" dirty="0">
                <a:solidFill>
                  <a:srgbClr val="92D050"/>
                </a:solidFill>
              </a:rPr>
              <a:t>importava dall’estero</a:t>
            </a:r>
            <a:r>
              <a:rPr lang="it-IT" dirty="0"/>
              <a:t>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8400" y="3429000"/>
            <a:ext cx="2209800" cy="340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4782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2044</Words>
  <Application>Microsoft Office PowerPoint</Application>
  <PresentationFormat>Widescreen</PresentationFormat>
  <Paragraphs>341</Paragraphs>
  <Slides>48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48</vt:i4>
      </vt:variant>
    </vt:vector>
  </HeadingPairs>
  <TitlesOfParts>
    <vt:vector size="54" baseType="lpstr">
      <vt:lpstr>Arial</vt:lpstr>
      <vt:lpstr>Calibri</vt:lpstr>
      <vt:lpstr>Calibri Light</vt:lpstr>
      <vt:lpstr>Tahoma</vt:lpstr>
      <vt:lpstr>Times New Roman</vt:lpstr>
      <vt:lpstr>Tema di Office</vt:lpstr>
      <vt:lpstr>Il populismo latinoamericano - il caso Argentina  </vt:lpstr>
      <vt:lpstr>UNA PERIODIZZAZIONE DI CARATTERE GENERALE </vt:lpstr>
      <vt:lpstr>Populismo in America Latina</vt:lpstr>
      <vt:lpstr>Dopo la Grande Depressione del 1929…</vt:lpstr>
      <vt:lpstr>Gli economisti in America Latina…</vt:lpstr>
      <vt:lpstr> modello ISI</vt:lpstr>
      <vt:lpstr>Import-substitution industrialization (ISI)</vt:lpstr>
      <vt:lpstr>Import-substitution industrialization (ISI)</vt:lpstr>
      <vt:lpstr>Industrializzazione per Sostitituzione di Importazioni  - ISI</vt:lpstr>
      <vt:lpstr>Industrializzazione per Sostitituzione di Importazioni  - ISI</vt:lpstr>
      <vt:lpstr>Alcuni effetti  collaterali ISI… </vt:lpstr>
      <vt:lpstr>Crescita della Popolazione Urbana</vt:lpstr>
      <vt:lpstr>Presentazione standard di PowerPoint</vt:lpstr>
      <vt:lpstr>Residenti delle aree rural dell’ AL .</vt:lpstr>
      <vt:lpstr>Candidati "Populisti"</vt:lpstr>
      <vt:lpstr>I leaders "Populisti"</vt:lpstr>
      <vt:lpstr>I leaders "Populisti"</vt:lpstr>
      <vt:lpstr>I leaders "Populisti"</vt:lpstr>
      <vt:lpstr>Populismo in America Latina </vt:lpstr>
      <vt:lpstr>Altre caratteristiche …</vt:lpstr>
      <vt:lpstr>Populismo in America Latina </vt:lpstr>
      <vt:lpstr>Populismo in America Latina </vt:lpstr>
      <vt:lpstr>Leaders populisti</vt:lpstr>
      <vt:lpstr>Populismo in Argentina</vt:lpstr>
      <vt:lpstr>Populismo in Argentina (1946-1955)</vt:lpstr>
      <vt:lpstr>Populismo in Argentina (1946-1955)</vt:lpstr>
      <vt:lpstr>Eva Perón </vt:lpstr>
      <vt:lpstr>I Perón</vt:lpstr>
      <vt:lpstr>Eva Perón </vt:lpstr>
      <vt:lpstr>Secondo la storica A. Lavrín…</vt:lpstr>
      <vt:lpstr> </vt:lpstr>
      <vt:lpstr>Secondo la storica A. Lavrín…</vt:lpstr>
      <vt:lpstr>Participazione femminile in politica  </vt:lpstr>
      <vt:lpstr>Secondo la storica M. Navarro…</vt:lpstr>
      <vt:lpstr>Secondo la storica M. Navarro…</vt:lpstr>
      <vt:lpstr>La sindrome della supermadre</vt:lpstr>
      <vt:lpstr>Evita. The Documentary</vt:lpstr>
      <vt:lpstr>Altri leaders populisti … </vt:lpstr>
      <vt:lpstr>Getulio Vargas (1930-45) </vt:lpstr>
      <vt:lpstr>Altri leaders populisti … … </vt:lpstr>
      <vt:lpstr>Lázaro Cárdenas (1934-40) </vt:lpstr>
      <vt:lpstr>The PEMEX (Petroleos Mexicanos)  </vt:lpstr>
      <vt:lpstr>Altri leaders populisti … … … </vt:lpstr>
      <vt:lpstr>  Haya de la Torre and APRA </vt:lpstr>
      <vt:lpstr>Haya de la Torre and APRA</vt:lpstr>
      <vt:lpstr>Populismo: in conclusione.. </vt:lpstr>
      <vt:lpstr>UNA PERIODIZZAZIONE DI CARATTERE GENERALE </vt:lpstr>
      <vt:lpstr>Populismi: in conclusione.. 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populismo latinoamericano - il caso Argentina  </dc:title>
  <dc:creator>Benedetta Calandra</dc:creator>
  <cp:lastModifiedBy>Benedetta Calandra</cp:lastModifiedBy>
  <cp:revision>92</cp:revision>
  <dcterms:created xsi:type="dcterms:W3CDTF">2021-10-23T15:44:45Z</dcterms:created>
  <dcterms:modified xsi:type="dcterms:W3CDTF">2024-04-28T16:35:08Z</dcterms:modified>
</cp:coreProperties>
</file>