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4" r:id="rId9"/>
    <p:sldId id="341" r:id="rId10"/>
    <p:sldId id="342" r:id="rId11"/>
    <p:sldId id="284" r:id="rId12"/>
    <p:sldId id="285" r:id="rId13"/>
    <p:sldId id="490" r:id="rId14"/>
    <p:sldId id="545" r:id="rId15"/>
    <p:sldId id="546" r:id="rId16"/>
    <p:sldId id="547" r:id="rId17"/>
    <p:sldId id="549" r:id="rId18"/>
    <p:sldId id="551" r:id="rId19"/>
    <p:sldId id="550" r:id="rId20"/>
    <p:sldId id="552" r:id="rId21"/>
    <p:sldId id="553" r:id="rId22"/>
    <p:sldId id="453" r:id="rId23"/>
    <p:sldId id="454" r:id="rId24"/>
    <p:sldId id="455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718" r:id="rId35"/>
    <p:sldId id="466" r:id="rId36"/>
    <p:sldId id="467" r:id="rId37"/>
    <p:sldId id="468" r:id="rId38"/>
    <p:sldId id="469" r:id="rId39"/>
    <p:sldId id="470" r:id="rId40"/>
    <p:sldId id="471" r:id="rId41"/>
    <p:sldId id="472" r:id="rId42"/>
    <p:sldId id="473" r:id="rId43"/>
    <p:sldId id="474" r:id="rId44"/>
    <p:sldId id="475" r:id="rId45"/>
    <p:sldId id="476" r:id="rId46"/>
    <p:sldId id="477" r:id="rId47"/>
    <p:sldId id="478" r:id="rId48"/>
    <p:sldId id="479" r:id="rId49"/>
    <p:sldId id="480" r:id="rId50"/>
    <p:sldId id="481" r:id="rId51"/>
    <p:sldId id="482" r:id="rId52"/>
    <p:sldId id="483" r:id="rId53"/>
    <p:sldId id="484" r:id="rId54"/>
    <p:sldId id="485" r:id="rId55"/>
    <p:sldId id="486" r:id="rId56"/>
    <p:sldId id="487" r:id="rId57"/>
    <p:sldId id="488" r:id="rId58"/>
    <p:sldId id="489" r:id="rId59"/>
    <p:sldId id="719" r:id="rId60"/>
    <p:sldId id="528" r:id="rId61"/>
    <p:sldId id="529" r:id="rId62"/>
    <p:sldId id="530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3" r:id="rId74"/>
    <p:sldId id="542" r:id="rId75"/>
    <p:sldId id="621" r:id="rId76"/>
    <p:sldId id="622" r:id="rId77"/>
    <p:sldId id="623" r:id="rId78"/>
    <p:sldId id="624" r:id="rId79"/>
    <p:sldId id="607" r:id="rId80"/>
    <p:sldId id="632" r:id="rId81"/>
    <p:sldId id="608" r:id="rId82"/>
    <p:sldId id="609" r:id="rId83"/>
    <p:sldId id="610" r:id="rId84"/>
    <p:sldId id="611" r:id="rId85"/>
    <p:sldId id="612" r:id="rId86"/>
    <p:sldId id="613" r:id="rId87"/>
    <p:sldId id="716" r:id="rId88"/>
    <p:sldId id="717" r:id="rId89"/>
    <p:sldId id="720" r:id="rId90"/>
  </p:sldIdLst>
  <p:sldSz cx="13003213" cy="9752013"/>
  <p:notesSz cx="9737725" cy="6858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lvl="1" indent="-28575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>
          <p15:clr>
            <a:srgbClr val="A4A3A4"/>
          </p15:clr>
        </p15:guide>
        <p15:guide id="2" pos="2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51" d="100"/>
          <a:sy n="51" d="100"/>
        </p:scale>
        <p:origin x="1368" y="72"/>
      </p:cViewPr>
      <p:guideLst>
        <p:guide orient="horz" pos="2195"/>
        <p:guide pos="2866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12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75" name="AutoShape 2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76" name="AutoShape 3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77" name="AutoShape 4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78" name="AutoShape 5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79" name="AutoShape 6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80" name="AutoShape 7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81" name="AutoShape 8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82" name="AutoShape 9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83" name="AutoShape 10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84" name="AutoShape 11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85" name="AutoShape 12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86" name="AutoShape 13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87" name="AutoShape 14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88" name="AutoShape 15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89" name="AutoShape 16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90" name="AutoShape 17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91" name="AutoShape 18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92" name="AutoShape 19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93" name="AutoShape 20"/>
          <p:cNvSpPr/>
          <p:nvPr/>
        </p:nvSpPr>
        <p:spPr>
          <a:xfrm>
            <a:off x="0" y="0"/>
            <a:ext cx="973772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94" name="Text Box 21"/>
          <p:cNvSpPr txBox="1"/>
          <p:nvPr/>
        </p:nvSpPr>
        <p:spPr>
          <a:xfrm>
            <a:off x="0" y="0"/>
            <a:ext cx="4219575" cy="3444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95" name="Text Box 22"/>
          <p:cNvSpPr txBox="1"/>
          <p:nvPr/>
        </p:nvSpPr>
        <p:spPr>
          <a:xfrm>
            <a:off x="5518150" y="0"/>
            <a:ext cx="4219575" cy="3444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096" name="Rectangle 23"/>
          <p:cNvSpPr>
            <a:spLocks noGrp="1" noRot="1" noChangeAspect="1"/>
          </p:cNvSpPr>
          <p:nvPr>
            <p:ph type="sldImg"/>
          </p:nvPr>
        </p:nvSpPr>
        <p:spPr>
          <a:xfrm>
            <a:off x="3160713" y="519113"/>
            <a:ext cx="3384550" cy="2530475"/>
          </a:xfrm>
          <a:prstGeom prst="rect">
            <a:avLst/>
          </a:prstGeom>
          <a:noFill/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1298575" y="3257550"/>
            <a:ext cx="7108825" cy="3054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t" anchorCtr="0" compatLnSpc="1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8" name="Text Box 25"/>
          <p:cNvSpPr txBox="1"/>
          <p:nvPr/>
        </p:nvSpPr>
        <p:spPr>
          <a:xfrm>
            <a:off x="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5518150" y="6513513"/>
            <a:ext cx="4187825" cy="3127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80" tIns="0" rIns="19080" bIns="0" numCol="1" anchor="b" anchorCtr="0" compatLnSpc="1"/>
          <a:lstStyle/>
          <a:p>
            <a:pPr lvl="0" algn="r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b="0" i="1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z="1000" b="0" i="1" strike="noStrike" noProof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</a:t>
            </a:fld>
            <a:endParaRPr lang="it-IT" altLang="it-IT" sz="1000" i="1" dirty="0"/>
          </a:p>
        </p:txBody>
      </p:sp>
      <p:sp>
        <p:nvSpPr>
          <p:cNvPr id="5123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</a:t>
            </a:fld>
            <a:endParaRPr lang="it-IT" altLang="it-IT" sz="1000" i="1" dirty="0"/>
          </a:p>
        </p:txBody>
      </p:sp>
      <p:sp>
        <p:nvSpPr>
          <p:cNvPr id="512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5125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10</a:t>
            </a:fld>
            <a:endParaRPr lang="it-IT" altLang="it-IT" sz="1000" i="1" dirty="0"/>
          </a:p>
        </p:txBody>
      </p:sp>
      <p:sp>
        <p:nvSpPr>
          <p:cNvPr id="46083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10</a:t>
            </a:fld>
            <a:endParaRPr lang="it-IT" altLang="it-IT" sz="1000" i="1" dirty="0"/>
          </a:p>
        </p:txBody>
      </p:sp>
      <p:sp>
        <p:nvSpPr>
          <p:cNvPr id="4608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46085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11</a:t>
            </a:fld>
            <a:endParaRPr lang="it-IT" altLang="it-IT" sz="1000" i="1" dirty="0"/>
          </a:p>
        </p:txBody>
      </p:sp>
      <p:sp>
        <p:nvSpPr>
          <p:cNvPr id="58371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11</a:t>
            </a:fld>
            <a:endParaRPr lang="it-IT" altLang="it-IT" sz="1000" i="1" dirty="0"/>
          </a:p>
        </p:txBody>
      </p:sp>
      <p:sp>
        <p:nvSpPr>
          <p:cNvPr id="5837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58373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12</a:t>
            </a:fld>
            <a:endParaRPr lang="it-IT" altLang="it-IT" sz="1000" i="1" dirty="0"/>
          </a:p>
        </p:txBody>
      </p:sp>
      <p:sp>
        <p:nvSpPr>
          <p:cNvPr id="60419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12</a:t>
            </a:fld>
            <a:endParaRPr lang="it-IT" altLang="it-IT" sz="1000" i="1" dirty="0"/>
          </a:p>
        </p:txBody>
      </p:sp>
      <p:sp>
        <p:nvSpPr>
          <p:cNvPr id="6042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60421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13</a:t>
            </a:fld>
            <a:endParaRPr lang="it-IT" altLang="it-IT" i="1" dirty="0"/>
          </a:p>
        </p:txBody>
      </p:sp>
      <p:sp>
        <p:nvSpPr>
          <p:cNvPr id="3584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35844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14</a:t>
            </a:fld>
            <a:endParaRPr lang="it-IT" altLang="it-IT" sz="1000" i="1" dirty="0"/>
          </a:p>
        </p:txBody>
      </p:sp>
      <p:sp>
        <p:nvSpPr>
          <p:cNvPr id="4099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14</a:t>
            </a:fld>
            <a:endParaRPr lang="it-IT" altLang="it-IT" sz="1000" i="1" dirty="0"/>
          </a:p>
        </p:txBody>
      </p:sp>
      <p:sp>
        <p:nvSpPr>
          <p:cNvPr id="410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59125" y="514350"/>
            <a:ext cx="3427413" cy="2570163"/>
          </a:xfrm>
          <a:solidFill>
            <a:srgbClr val="FFFFFF"/>
          </a:solidFill>
        </p:spPr>
      </p:sp>
      <p:sp>
        <p:nvSpPr>
          <p:cNvPr id="4101" name="Rectangle 3"/>
          <p:cNvSpPr>
            <a:spLocks noGrp="1"/>
          </p:cNvSpPr>
          <p:nvPr>
            <p:ph type="body"/>
          </p:nvPr>
        </p:nvSpPr>
        <p:spPr>
          <a:xfrm>
            <a:off x="1300163" y="3254375"/>
            <a:ext cx="7137400" cy="3089275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15</a:t>
            </a:fld>
            <a:endParaRPr lang="it-IT" altLang="it-IT" sz="1000" i="1" dirty="0"/>
          </a:p>
        </p:txBody>
      </p:sp>
      <p:sp>
        <p:nvSpPr>
          <p:cNvPr id="6147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15</a:t>
            </a:fld>
            <a:endParaRPr lang="it-IT" altLang="it-IT" sz="1000" i="1" dirty="0"/>
          </a:p>
        </p:txBody>
      </p:sp>
      <p:sp>
        <p:nvSpPr>
          <p:cNvPr id="614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6149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16</a:t>
            </a:fld>
            <a:endParaRPr lang="it-IT" altLang="it-IT" sz="1000" i="1" dirty="0"/>
          </a:p>
        </p:txBody>
      </p:sp>
      <p:sp>
        <p:nvSpPr>
          <p:cNvPr id="8195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16</a:t>
            </a:fld>
            <a:endParaRPr lang="it-IT" altLang="it-IT" sz="1000" i="1" dirty="0"/>
          </a:p>
        </p:txBody>
      </p:sp>
      <p:sp>
        <p:nvSpPr>
          <p:cNvPr id="819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8197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17</a:t>
            </a:fld>
            <a:endParaRPr lang="it-IT" altLang="it-IT" sz="1000" i="1" dirty="0"/>
          </a:p>
        </p:txBody>
      </p:sp>
      <p:sp>
        <p:nvSpPr>
          <p:cNvPr id="12291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17</a:t>
            </a:fld>
            <a:endParaRPr lang="it-IT" altLang="it-IT" sz="1000" i="1" dirty="0"/>
          </a:p>
        </p:txBody>
      </p:sp>
      <p:sp>
        <p:nvSpPr>
          <p:cNvPr id="1229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12293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18</a:t>
            </a:fld>
            <a:endParaRPr lang="it-IT" altLang="it-IT" sz="1000" i="1" dirty="0"/>
          </a:p>
        </p:txBody>
      </p:sp>
      <p:sp>
        <p:nvSpPr>
          <p:cNvPr id="1638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16388" name="Rectangle 2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19</a:t>
            </a:fld>
            <a:endParaRPr lang="it-IT" altLang="it-IT" sz="1000" i="1" dirty="0"/>
          </a:p>
        </p:txBody>
      </p:sp>
      <p:sp>
        <p:nvSpPr>
          <p:cNvPr id="14339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19</a:t>
            </a:fld>
            <a:endParaRPr lang="it-IT" altLang="it-IT" sz="1000" i="1" dirty="0"/>
          </a:p>
        </p:txBody>
      </p:sp>
      <p:sp>
        <p:nvSpPr>
          <p:cNvPr id="1434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14341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2</a:t>
            </a:fld>
            <a:endParaRPr lang="it-IT" altLang="it-IT" sz="1000" i="1" dirty="0"/>
          </a:p>
        </p:txBody>
      </p:sp>
      <p:sp>
        <p:nvSpPr>
          <p:cNvPr id="7171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2</a:t>
            </a:fld>
            <a:endParaRPr lang="it-IT" altLang="it-IT" sz="1000" i="1" dirty="0"/>
          </a:p>
        </p:txBody>
      </p:sp>
      <p:sp>
        <p:nvSpPr>
          <p:cNvPr id="717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6263" y="534988"/>
            <a:ext cx="3405187" cy="2554287"/>
          </a:xfrm>
          <a:solidFill>
            <a:srgbClr val="FFFFFF"/>
          </a:solidFill>
        </p:spPr>
      </p:sp>
      <p:sp>
        <p:nvSpPr>
          <p:cNvPr id="7173" name="Rectangle 3"/>
          <p:cNvSpPr>
            <a:spLocks noGrp="1"/>
          </p:cNvSpPr>
          <p:nvPr>
            <p:ph type="body"/>
          </p:nvPr>
        </p:nvSpPr>
        <p:spPr>
          <a:xfrm>
            <a:off x="1346200" y="3251200"/>
            <a:ext cx="7056438" cy="3087688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20</a:t>
            </a:fld>
            <a:endParaRPr lang="it-IT" altLang="it-IT" sz="1000" i="1" dirty="0"/>
          </a:p>
        </p:txBody>
      </p:sp>
      <p:sp>
        <p:nvSpPr>
          <p:cNvPr id="18435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20</a:t>
            </a:fld>
            <a:endParaRPr lang="it-IT" altLang="it-IT" sz="1000" i="1" dirty="0"/>
          </a:p>
        </p:txBody>
      </p:sp>
      <p:sp>
        <p:nvSpPr>
          <p:cNvPr id="184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18437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21</a:t>
            </a:fld>
            <a:endParaRPr lang="it-IT" altLang="it-IT" sz="1000" i="1" dirty="0"/>
          </a:p>
        </p:txBody>
      </p:sp>
      <p:sp>
        <p:nvSpPr>
          <p:cNvPr id="2048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20484" name="Rectangle 2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</p:spPr>
      </p:sp>
      <p:sp>
        <p:nvSpPr>
          <p:cNvPr id="7171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</p:spPr>
      </p:sp>
      <p:sp>
        <p:nvSpPr>
          <p:cNvPr id="9219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</p:spPr>
      </p:sp>
      <p:sp>
        <p:nvSpPr>
          <p:cNvPr id="11267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800" i="1" dirty="0">
                <a:solidFill>
                  <a:schemeClr val="tx1"/>
                </a:solidFill>
                <a:latin typeface="Arial" panose="020B0604020202020204" pitchFamily="34" charset="0"/>
              </a:rPr>
              <a:t>25</a:t>
            </a:fld>
            <a:endParaRPr lang="it-IT" altLang="it-IT" sz="18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15364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800" i="1" dirty="0">
                <a:solidFill>
                  <a:schemeClr val="tx1"/>
                </a:solidFill>
                <a:latin typeface="Arial" panose="020B0604020202020204" pitchFamily="34" charset="0"/>
              </a:rPr>
              <a:t>26</a:t>
            </a:fld>
            <a:endParaRPr lang="it-IT" altLang="it-IT" sz="18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17412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800" i="1" dirty="0">
                <a:solidFill>
                  <a:schemeClr val="tx1"/>
                </a:solidFill>
                <a:latin typeface="Arial" panose="020B0604020202020204" pitchFamily="34" charset="0"/>
              </a:rPr>
              <a:t>27</a:t>
            </a:fld>
            <a:endParaRPr lang="it-IT" altLang="it-IT" sz="18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19460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</p:spPr>
      </p:sp>
      <p:sp>
        <p:nvSpPr>
          <p:cNvPr id="21507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800" i="1" dirty="0">
                <a:solidFill>
                  <a:schemeClr val="tx1"/>
                </a:solidFill>
                <a:latin typeface="Arial" panose="020B0604020202020204" pitchFamily="34" charset="0"/>
              </a:rPr>
              <a:t>29</a:t>
            </a:fld>
            <a:endParaRPr lang="it-IT" altLang="it-IT" sz="18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23556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3</a:t>
            </a:fld>
            <a:endParaRPr lang="it-IT" altLang="it-IT" sz="1000" i="1" dirty="0"/>
          </a:p>
        </p:txBody>
      </p:sp>
      <p:sp>
        <p:nvSpPr>
          <p:cNvPr id="9219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3</a:t>
            </a:fld>
            <a:endParaRPr lang="it-IT" altLang="it-IT" sz="1000" i="1" dirty="0"/>
          </a:p>
        </p:txBody>
      </p:sp>
      <p:sp>
        <p:nvSpPr>
          <p:cNvPr id="922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6263" y="534988"/>
            <a:ext cx="3405187" cy="2554287"/>
          </a:xfrm>
          <a:solidFill>
            <a:srgbClr val="FFFFFF"/>
          </a:solidFill>
        </p:spPr>
      </p:sp>
      <p:sp>
        <p:nvSpPr>
          <p:cNvPr id="9221" name="Rectangle 3"/>
          <p:cNvSpPr>
            <a:spLocks noGrp="1"/>
          </p:cNvSpPr>
          <p:nvPr>
            <p:ph type="body"/>
          </p:nvPr>
        </p:nvSpPr>
        <p:spPr>
          <a:xfrm>
            <a:off x="1346200" y="3251200"/>
            <a:ext cx="7056438" cy="3087688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otes Placeholder"/>
          <p:cNvSpPr>
            <a:spLocks noGrp="1"/>
          </p:cNvSpPr>
          <p:nvPr>
            <p:ph type="body"/>
          </p:nvPr>
        </p:nvSpPr>
        <p:spPr/>
        <p:txBody>
          <a:bodyPr wrap="square" lIns="92160" tIns="46080" rIns="92160" bIns="46080" anchor="t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</p:spPr>
      </p:sp>
      <p:sp>
        <p:nvSpPr>
          <p:cNvPr id="27651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</p:spPr>
      </p:sp>
      <p:sp>
        <p:nvSpPr>
          <p:cNvPr id="29699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</p:spPr>
      </p:sp>
      <p:sp>
        <p:nvSpPr>
          <p:cNvPr id="31747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34</a:t>
            </a:fld>
            <a:endParaRPr lang="it-IT" altLang="it-IT" i="1" dirty="0"/>
          </a:p>
        </p:txBody>
      </p:sp>
      <p:sp>
        <p:nvSpPr>
          <p:cNvPr id="3584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35844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0705714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</p:spPr>
      </p:sp>
      <p:sp>
        <p:nvSpPr>
          <p:cNvPr id="33795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36</a:t>
            </a:fld>
            <a:endParaRPr lang="it-IT" altLang="it-IT" i="1" dirty="0"/>
          </a:p>
        </p:txBody>
      </p:sp>
      <p:sp>
        <p:nvSpPr>
          <p:cNvPr id="3584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35844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37</a:t>
            </a:fld>
            <a:endParaRPr lang="it-IT" altLang="it-IT" i="1" dirty="0"/>
          </a:p>
        </p:txBody>
      </p:sp>
      <p:sp>
        <p:nvSpPr>
          <p:cNvPr id="378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37892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38</a:t>
            </a:fld>
            <a:endParaRPr lang="it-IT" altLang="it-IT" i="1" dirty="0"/>
          </a:p>
        </p:txBody>
      </p:sp>
      <p:sp>
        <p:nvSpPr>
          <p:cNvPr id="3993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39940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39</a:t>
            </a:fld>
            <a:endParaRPr lang="it-IT" altLang="it-IT" i="1" dirty="0"/>
          </a:p>
        </p:txBody>
      </p:sp>
      <p:sp>
        <p:nvSpPr>
          <p:cNvPr id="4198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41988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4</a:t>
            </a:fld>
            <a:endParaRPr lang="it-IT" altLang="it-IT" sz="1000" i="1" dirty="0"/>
          </a:p>
        </p:txBody>
      </p:sp>
      <p:sp>
        <p:nvSpPr>
          <p:cNvPr id="11267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4</a:t>
            </a:fld>
            <a:endParaRPr lang="it-IT" altLang="it-IT" sz="1000" i="1" dirty="0"/>
          </a:p>
        </p:txBody>
      </p:sp>
      <p:sp>
        <p:nvSpPr>
          <p:cNvPr id="1126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54363" y="514350"/>
            <a:ext cx="3429000" cy="2571750"/>
          </a:xfrm>
          <a:solidFill>
            <a:srgbClr val="FFFFFF"/>
          </a:solidFill>
        </p:spPr>
      </p:sp>
      <p:sp>
        <p:nvSpPr>
          <p:cNvPr id="11269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40</a:t>
            </a:fld>
            <a:endParaRPr lang="it-IT" altLang="it-IT" i="1" dirty="0"/>
          </a:p>
        </p:txBody>
      </p:sp>
      <p:sp>
        <p:nvSpPr>
          <p:cNvPr id="4403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44036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41</a:t>
            </a:fld>
            <a:endParaRPr lang="it-IT" altLang="it-IT" i="1" dirty="0"/>
          </a:p>
        </p:txBody>
      </p:sp>
      <p:sp>
        <p:nvSpPr>
          <p:cNvPr id="4608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46084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42</a:t>
            </a:fld>
            <a:endParaRPr lang="it-IT" altLang="it-IT" i="1" dirty="0"/>
          </a:p>
        </p:txBody>
      </p:sp>
      <p:sp>
        <p:nvSpPr>
          <p:cNvPr id="4813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48132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43</a:t>
            </a:fld>
            <a:endParaRPr lang="it-IT" altLang="it-IT" i="1" dirty="0"/>
          </a:p>
        </p:txBody>
      </p:sp>
      <p:sp>
        <p:nvSpPr>
          <p:cNvPr id="5017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50180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44</a:t>
            </a:fld>
            <a:endParaRPr lang="it-IT" altLang="it-IT" i="1" dirty="0"/>
          </a:p>
        </p:txBody>
      </p:sp>
      <p:sp>
        <p:nvSpPr>
          <p:cNvPr id="5222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52228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45</a:t>
            </a:fld>
            <a:endParaRPr lang="it-IT" altLang="it-IT" i="1" dirty="0"/>
          </a:p>
        </p:txBody>
      </p:sp>
      <p:sp>
        <p:nvSpPr>
          <p:cNvPr id="542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54276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51</a:t>
            </a:fld>
            <a:endParaRPr lang="it-IT" altLang="it-IT" i="1" dirty="0"/>
          </a:p>
        </p:txBody>
      </p:sp>
      <p:sp>
        <p:nvSpPr>
          <p:cNvPr id="6144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1444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52</a:t>
            </a:fld>
            <a:endParaRPr lang="it-IT" altLang="it-IT" i="1" dirty="0"/>
          </a:p>
        </p:txBody>
      </p:sp>
      <p:sp>
        <p:nvSpPr>
          <p:cNvPr id="634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3492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53</a:t>
            </a:fld>
            <a:endParaRPr lang="it-IT" altLang="it-IT" i="1" dirty="0"/>
          </a:p>
        </p:txBody>
      </p:sp>
      <p:sp>
        <p:nvSpPr>
          <p:cNvPr id="6553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5540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54</a:t>
            </a:fld>
            <a:endParaRPr lang="it-IT" altLang="it-IT" i="1" dirty="0"/>
          </a:p>
        </p:txBody>
      </p:sp>
      <p:sp>
        <p:nvSpPr>
          <p:cNvPr id="6758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7588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5</a:t>
            </a:fld>
            <a:endParaRPr lang="it-IT" altLang="it-IT" sz="1000" i="1" dirty="0"/>
          </a:p>
        </p:txBody>
      </p:sp>
      <p:sp>
        <p:nvSpPr>
          <p:cNvPr id="13315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5</a:t>
            </a:fld>
            <a:endParaRPr lang="it-IT" altLang="it-IT" sz="1000" i="1" dirty="0"/>
          </a:p>
        </p:txBody>
      </p:sp>
      <p:sp>
        <p:nvSpPr>
          <p:cNvPr id="1331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13317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55</a:t>
            </a:fld>
            <a:endParaRPr lang="it-IT" altLang="it-IT" i="1" dirty="0"/>
          </a:p>
        </p:txBody>
      </p:sp>
      <p:sp>
        <p:nvSpPr>
          <p:cNvPr id="6963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9636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56</a:t>
            </a:fld>
            <a:endParaRPr lang="it-IT" altLang="it-IT" i="1" dirty="0"/>
          </a:p>
        </p:txBody>
      </p:sp>
      <p:sp>
        <p:nvSpPr>
          <p:cNvPr id="7168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71684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57</a:t>
            </a:fld>
            <a:endParaRPr lang="it-IT" altLang="it-IT" i="1" dirty="0"/>
          </a:p>
        </p:txBody>
      </p:sp>
      <p:sp>
        <p:nvSpPr>
          <p:cNvPr id="7373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73732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58</a:t>
            </a:fld>
            <a:endParaRPr lang="it-IT" altLang="it-IT" i="1" dirty="0"/>
          </a:p>
        </p:txBody>
      </p:sp>
      <p:sp>
        <p:nvSpPr>
          <p:cNvPr id="7577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75780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59</a:t>
            </a:fld>
            <a:endParaRPr lang="it-IT" altLang="it-IT" i="1" dirty="0"/>
          </a:p>
        </p:txBody>
      </p:sp>
      <p:sp>
        <p:nvSpPr>
          <p:cNvPr id="3584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35844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8824731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60</a:t>
            </a:fld>
            <a:endParaRPr lang="it-IT" altLang="it-IT" sz="1000" i="1" dirty="0"/>
          </a:p>
        </p:txBody>
      </p:sp>
      <p:sp>
        <p:nvSpPr>
          <p:cNvPr id="4099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60</a:t>
            </a:fld>
            <a:endParaRPr lang="it-IT" altLang="it-IT" sz="1000" i="1" dirty="0"/>
          </a:p>
        </p:txBody>
      </p:sp>
      <p:sp>
        <p:nvSpPr>
          <p:cNvPr id="4100" name="Rectangle 2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4513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  <p:sp>
        <p:nvSpPr>
          <p:cNvPr id="4101" name="Rectangle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71838" y="600075"/>
            <a:ext cx="3195637" cy="2397125"/>
          </a:xfrm>
          <a:solidFill>
            <a:srgbClr val="FFFFFF"/>
          </a:solidFill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61</a:t>
            </a:fld>
            <a:endParaRPr lang="it-IT" altLang="it-IT" sz="1000" i="1" dirty="0"/>
          </a:p>
        </p:txBody>
      </p:sp>
      <p:sp>
        <p:nvSpPr>
          <p:cNvPr id="6147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61</a:t>
            </a:fld>
            <a:endParaRPr lang="it-IT" altLang="it-IT" sz="1000" i="1" dirty="0"/>
          </a:p>
        </p:txBody>
      </p:sp>
      <p:sp>
        <p:nvSpPr>
          <p:cNvPr id="614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6149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62</a:t>
            </a:fld>
            <a:endParaRPr lang="it-IT" altLang="it-IT" sz="1000" i="1" dirty="0"/>
          </a:p>
        </p:txBody>
      </p:sp>
      <p:sp>
        <p:nvSpPr>
          <p:cNvPr id="8195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62</a:t>
            </a:fld>
            <a:endParaRPr lang="it-IT" altLang="it-IT" sz="1000" i="1" dirty="0"/>
          </a:p>
        </p:txBody>
      </p:sp>
      <p:sp>
        <p:nvSpPr>
          <p:cNvPr id="819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8197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63</a:t>
            </a:fld>
            <a:endParaRPr lang="it-IT" altLang="it-IT" sz="1000" i="1" dirty="0"/>
          </a:p>
        </p:txBody>
      </p:sp>
      <p:sp>
        <p:nvSpPr>
          <p:cNvPr id="12291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63</a:t>
            </a:fld>
            <a:endParaRPr lang="it-IT" altLang="it-IT" sz="1000" i="1" dirty="0"/>
          </a:p>
        </p:txBody>
      </p:sp>
      <p:sp>
        <p:nvSpPr>
          <p:cNvPr id="1229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71838" y="600075"/>
            <a:ext cx="3195637" cy="2397125"/>
          </a:xfrm>
          <a:solidFill>
            <a:srgbClr val="FFFFFF"/>
          </a:solidFill>
        </p:spPr>
      </p:sp>
      <p:sp>
        <p:nvSpPr>
          <p:cNvPr id="12293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4513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65</a:t>
            </a:fld>
            <a:endParaRPr lang="it-IT" altLang="it-IT" sz="1000" i="1" dirty="0"/>
          </a:p>
        </p:txBody>
      </p:sp>
      <p:sp>
        <p:nvSpPr>
          <p:cNvPr id="15363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65</a:t>
            </a:fld>
            <a:endParaRPr lang="it-IT" altLang="it-IT" sz="1000" i="1" dirty="0"/>
          </a:p>
        </p:txBody>
      </p:sp>
      <p:sp>
        <p:nvSpPr>
          <p:cNvPr id="1536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71838" y="600075"/>
            <a:ext cx="3195637" cy="2397125"/>
          </a:xfrm>
          <a:solidFill>
            <a:srgbClr val="FFFFFF"/>
          </a:solidFill>
        </p:spPr>
      </p:sp>
      <p:sp>
        <p:nvSpPr>
          <p:cNvPr id="15365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4513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</a:t>
            </a:fld>
            <a:endParaRPr lang="it-IT" altLang="it-IT" sz="1000" i="1" dirty="0"/>
          </a:p>
        </p:txBody>
      </p:sp>
      <p:sp>
        <p:nvSpPr>
          <p:cNvPr id="1741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17412" name="Rectangle 2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66</a:t>
            </a:fld>
            <a:endParaRPr lang="it-IT" altLang="it-IT" sz="1000" i="1" dirty="0"/>
          </a:p>
        </p:txBody>
      </p:sp>
      <p:sp>
        <p:nvSpPr>
          <p:cNvPr id="17411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66</a:t>
            </a:fld>
            <a:endParaRPr lang="it-IT" altLang="it-IT" sz="1000" i="1" dirty="0"/>
          </a:p>
        </p:txBody>
      </p:sp>
      <p:sp>
        <p:nvSpPr>
          <p:cNvPr id="17412" name="Rectangle 2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4513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  <p:sp>
        <p:nvSpPr>
          <p:cNvPr id="17413" name="Rectangle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71838" y="600075"/>
            <a:ext cx="3195637" cy="2397125"/>
          </a:xfrm>
          <a:solidFill>
            <a:srgbClr val="FFFFFF"/>
          </a:solidFill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67</a:t>
            </a:fld>
            <a:endParaRPr lang="it-IT" altLang="it-IT" sz="1000" i="1" dirty="0"/>
          </a:p>
        </p:txBody>
      </p:sp>
      <p:sp>
        <p:nvSpPr>
          <p:cNvPr id="19459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67</a:t>
            </a:fld>
            <a:endParaRPr lang="it-IT" altLang="it-IT" sz="1000" i="1" dirty="0"/>
          </a:p>
        </p:txBody>
      </p:sp>
      <p:sp>
        <p:nvSpPr>
          <p:cNvPr id="19460" name="Rectangle 2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4513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  <p:sp>
        <p:nvSpPr>
          <p:cNvPr id="19461" name="Rectangle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71838" y="600075"/>
            <a:ext cx="3195637" cy="2397125"/>
          </a:xfrm>
          <a:solidFill>
            <a:srgbClr val="FFFFFF"/>
          </a:solidFill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70</a:t>
            </a:fld>
            <a:endParaRPr lang="it-IT" altLang="it-IT" sz="1000" i="1" dirty="0"/>
          </a:p>
        </p:txBody>
      </p:sp>
      <p:sp>
        <p:nvSpPr>
          <p:cNvPr id="23555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70</a:t>
            </a:fld>
            <a:endParaRPr lang="it-IT" altLang="it-IT" sz="1000" i="1" dirty="0"/>
          </a:p>
        </p:txBody>
      </p:sp>
      <p:sp>
        <p:nvSpPr>
          <p:cNvPr id="2355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23557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71</a:t>
            </a:fld>
            <a:endParaRPr lang="it-IT" altLang="it-IT" sz="1000" i="1" dirty="0"/>
          </a:p>
        </p:txBody>
      </p:sp>
      <p:sp>
        <p:nvSpPr>
          <p:cNvPr id="25603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71</a:t>
            </a:fld>
            <a:endParaRPr lang="it-IT" altLang="it-IT" sz="1000" i="1" dirty="0"/>
          </a:p>
        </p:txBody>
      </p:sp>
      <p:sp>
        <p:nvSpPr>
          <p:cNvPr id="2560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25605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72</a:t>
            </a:fld>
            <a:endParaRPr lang="it-IT" altLang="it-IT" sz="1000" i="1" dirty="0"/>
          </a:p>
        </p:txBody>
      </p:sp>
      <p:sp>
        <p:nvSpPr>
          <p:cNvPr id="27651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72</a:t>
            </a:fld>
            <a:endParaRPr lang="it-IT" altLang="it-IT" sz="1000" i="1" dirty="0"/>
          </a:p>
        </p:txBody>
      </p:sp>
      <p:sp>
        <p:nvSpPr>
          <p:cNvPr id="2765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27653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73</a:t>
            </a:fld>
            <a:endParaRPr lang="it-IT" altLang="it-IT" i="1" dirty="0"/>
          </a:p>
        </p:txBody>
      </p:sp>
      <p:sp>
        <p:nvSpPr>
          <p:cNvPr id="3584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35844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74</a:t>
            </a:fld>
            <a:endParaRPr lang="it-IT" altLang="it-IT" sz="1000" i="1" dirty="0"/>
          </a:p>
        </p:txBody>
      </p:sp>
      <p:sp>
        <p:nvSpPr>
          <p:cNvPr id="29699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74</a:t>
            </a:fld>
            <a:endParaRPr lang="it-IT" altLang="it-IT" sz="1000" i="1" dirty="0"/>
          </a:p>
        </p:txBody>
      </p:sp>
      <p:sp>
        <p:nvSpPr>
          <p:cNvPr id="2970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29701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dirty="0"/>
              <a:t>75</a:t>
            </a:fld>
            <a:endParaRPr lang="it-IT" altLang="it-IT" dirty="0"/>
          </a:p>
        </p:txBody>
      </p:sp>
      <p:sp>
        <p:nvSpPr>
          <p:cNvPr id="819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8196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dirty="0">
                <a:latin typeface="Arial" panose="020B0604020202020204" pitchFamily="34" charset="0"/>
                <a:ea typeface="MS PGothic" panose="020B0600070205080204" pitchFamily="34" charset="-128"/>
              </a:rPr>
              <a:t>77</a:t>
            </a:fld>
            <a:endParaRPr lang="it-IT" altLang="it-IT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246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62468" name="Rectangl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</p:spPr>
        <p:txBody>
          <a:bodyPr wrap="none" lIns="90000" tIns="46800" rIns="90000" bIns="4680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78</a:t>
            </a:fld>
            <a:endParaRPr lang="en-US" altLang="it-IT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>
              <a:alpha val="100000"/>
            </a:srgbClr>
          </a:solidFill>
        </p:spPr>
      </p:sp>
      <p:sp>
        <p:nvSpPr>
          <p:cNvPr id="64516" name="Rectangle 2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90000" tIns="46800" rIns="90000" bIns="4680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7</a:t>
            </a:fld>
            <a:endParaRPr lang="it-IT" altLang="it-IT" sz="1000" i="1" dirty="0"/>
          </a:p>
        </p:txBody>
      </p:sp>
      <p:sp>
        <p:nvSpPr>
          <p:cNvPr id="1945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19460" name="Rectangle 2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dirty="0">
                <a:latin typeface="Arial" panose="020B0604020202020204" pitchFamily="34" charset="0"/>
                <a:ea typeface="MS PGothic" panose="020B0600070205080204" pitchFamily="34" charset="-128"/>
              </a:rPr>
              <a:t>79</a:t>
            </a:fld>
            <a:endParaRPr lang="it-IT" altLang="it-IT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813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48132" name="Rectangl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</p:spPr>
        <p:txBody>
          <a:bodyPr wrap="none" lIns="90000" tIns="46800" rIns="90000" bIns="4680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80</a:t>
            </a:fld>
            <a:endParaRPr lang="it-IT" altLang="it-IT" i="1" dirty="0"/>
          </a:p>
        </p:txBody>
      </p:sp>
      <p:sp>
        <p:nvSpPr>
          <p:cNvPr id="3584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35844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81</a:t>
            </a:fld>
            <a:endParaRPr lang="en-US" altLang="it-IT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>
              <a:alpha val="100000"/>
            </a:srgbClr>
          </a:solidFill>
        </p:spPr>
      </p:sp>
      <p:sp>
        <p:nvSpPr>
          <p:cNvPr id="50180" name="Rectangle 2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90000" tIns="46800" rIns="90000" bIns="4680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82</a:t>
            </a:fld>
            <a:endParaRPr lang="en-US" altLang="it-IT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>
              <a:alpha val="100000"/>
            </a:srgbClr>
          </a:solidFill>
        </p:spPr>
      </p:sp>
      <p:sp>
        <p:nvSpPr>
          <p:cNvPr id="52228" name="Rectangle 2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90000" tIns="46800" rIns="90000" bIns="4680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83</a:t>
            </a:fld>
            <a:endParaRPr lang="en-US" altLang="it-IT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>
              <a:alpha val="100000"/>
            </a:srgbClr>
          </a:solidFill>
        </p:spPr>
      </p:sp>
      <p:sp>
        <p:nvSpPr>
          <p:cNvPr id="54276" name="Rectangle 2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90000" tIns="46800" rIns="90000" bIns="4680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84</a:t>
            </a:fld>
            <a:endParaRPr lang="en-US" altLang="it-IT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>
              <a:alpha val="100000"/>
            </a:srgbClr>
          </a:solidFill>
        </p:spPr>
      </p:sp>
      <p:sp>
        <p:nvSpPr>
          <p:cNvPr id="56324" name="Rectangle 2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90000" tIns="46800" rIns="90000" bIns="4680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85</a:t>
            </a:fld>
            <a:endParaRPr lang="en-US" altLang="it-IT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>
              <a:alpha val="100000"/>
            </a:srgbClr>
          </a:solidFill>
        </p:spPr>
      </p:sp>
      <p:sp>
        <p:nvSpPr>
          <p:cNvPr id="58372" name="Rectangle 2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90000" tIns="46800" rIns="90000" bIns="4680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86</a:t>
            </a:fld>
            <a:endParaRPr lang="en-US" altLang="it-IT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>
              <a:alpha val="100000"/>
            </a:srgbClr>
          </a:solidFill>
        </p:spPr>
      </p:sp>
      <p:sp>
        <p:nvSpPr>
          <p:cNvPr id="60420" name="Rectangle 2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90000" tIns="46800" rIns="90000" bIns="4680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>
                <a:solidFill>
                  <a:schemeClr val="tx1"/>
                </a:solidFill>
                <a:latin typeface="Arial" panose="020B0604020202020204" pitchFamily="34" charset="0"/>
              </a:rPr>
              <a:t>87</a:t>
            </a:fld>
            <a:endParaRPr lang="it-IT" altLang="it-IT" sz="10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>
                <a:latin typeface="Arial" panose="020B0604020202020204" pitchFamily="34" charset="0"/>
              </a:rPr>
              <a:t>87</a:t>
            </a:fld>
            <a:endParaRPr lang="it-IT" altLang="it-IT" sz="1000" i="1" dirty="0">
              <a:latin typeface="Arial" panose="020B0604020202020204" pitchFamily="34" charset="0"/>
            </a:endParaRPr>
          </a:p>
        </p:txBody>
      </p:sp>
      <p:sp>
        <p:nvSpPr>
          <p:cNvPr id="7066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54363" y="536575"/>
            <a:ext cx="3429000" cy="2571750"/>
          </a:xfrm>
          <a:solidFill>
            <a:srgbClr val="FFFFFF"/>
          </a:solidFill>
        </p:spPr>
      </p:sp>
      <p:sp>
        <p:nvSpPr>
          <p:cNvPr id="70661" name="Rectangle 3"/>
          <p:cNvSpPr>
            <a:spLocks noGrp="1"/>
          </p:cNvSpPr>
          <p:nvPr>
            <p:ph type="body"/>
          </p:nvPr>
        </p:nvSpPr>
        <p:spPr>
          <a:xfrm>
            <a:off x="1298575" y="4699000"/>
            <a:ext cx="7143750" cy="193675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>
                <a:solidFill>
                  <a:schemeClr val="tx1"/>
                </a:solidFill>
                <a:latin typeface="Arial" panose="020B0604020202020204" pitchFamily="34" charset="0"/>
              </a:rPr>
              <a:t>88</a:t>
            </a:fld>
            <a:endParaRPr lang="it-IT" altLang="it-IT" sz="10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>
                <a:latin typeface="Arial" panose="020B0604020202020204" pitchFamily="34" charset="0"/>
              </a:rPr>
              <a:t>88</a:t>
            </a:fld>
            <a:endParaRPr lang="it-IT" altLang="it-IT" sz="1000" i="1" dirty="0">
              <a:latin typeface="Arial" panose="020B0604020202020204" pitchFamily="34" charset="0"/>
            </a:endParaRPr>
          </a:p>
        </p:txBody>
      </p:sp>
      <p:sp>
        <p:nvSpPr>
          <p:cNvPr id="7270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54363" y="536575"/>
            <a:ext cx="3429000" cy="2571750"/>
          </a:xfrm>
          <a:solidFill>
            <a:srgbClr val="FFFFFF"/>
          </a:solidFill>
        </p:spPr>
      </p:sp>
      <p:sp>
        <p:nvSpPr>
          <p:cNvPr id="72709" name="Rectangle 3"/>
          <p:cNvSpPr>
            <a:spLocks noGrp="1"/>
          </p:cNvSpPr>
          <p:nvPr>
            <p:ph type="body"/>
          </p:nvPr>
        </p:nvSpPr>
        <p:spPr>
          <a:xfrm>
            <a:off x="1298575" y="4699000"/>
            <a:ext cx="7143750" cy="193675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8</a:t>
            </a:fld>
            <a:endParaRPr lang="it-IT" altLang="it-IT" sz="1000" i="1" dirty="0"/>
          </a:p>
        </p:txBody>
      </p:sp>
      <p:sp>
        <p:nvSpPr>
          <p:cNvPr id="37891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8</a:t>
            </a:fld>
            <a:endParaRPr lang="it-IT" altLang="it-IT" sz="1000" i="1" dirty="0"/>
          </a:p>
        </p:txBody>
      </p:sp>
      <p:sp>
        <p:nvSpPr>
          <p:cNvPr id="3789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37893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i="1" dirty="0"/>
              <a:t>89</a:t>
            </a:fld>
            <a:endParaRPr lang="it-IT" altLang="it-IT" i="1" dirty="0"/>
          </a:p>
        </p:txBody>
      </p:sp>
      <p:sp>
        <p:nvSpPr>
          <p:cNvPr id="3584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35844" name="Rectangle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24270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6"/>
          <p:cNvSpPr txBox="1">
            <a:spLocks noGrp="1"/>
          </p:cNvSpPr>
          <p:nvPr>
            <p:ph type="sldNum" sz="quarter"/>
          </p:nvPr>
        </p:nvSpPr>
        <p:spPr>
          <a:xfrm>
            <a:off x="5518150" y="6513513"/>
            <a:ext cx="4187825" cy="3127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9</a:t>
            </a:fld>
            <a:endParaRPr lang="it-IT" altLang="it-IT" sz="1000" i="1" dirty="0"/>
          </a:p>
        </p:txBody>
      </p:sp>
      <p:sp>
        <p:nvSpPr>
          <p:cNvPr id="44035" name="Text Box 1"/>
          <p:cNvSpPr txBox="1"/>
          <p:nvPr/>
        </p:nvSpPr>
        <p:spPr>
          <a:xfrm>
            <a:off x="5518150" y="6513513"/>
            <a:ext cx="4219575" cy="344487"/>
          </a:xfrm>
          <a:prstGeom prst="rect">
            <a:avLst/>
          </a:prstGeom>
          <a:noFill/>
          <a:ln w="9525">
            <a:noFill/>
          </a:ln>
        </p:spPr>
        <p:txBody>
          <a:bodyPr lIns="19080" tIns="0" rIns="19080" bIns="0" anchor="b" anchorCtr="0"/>
          <a:lstStyle/>
          <a:p>
            <a:pPr lvl="0" algn="r" defTabSz="449580" eaLnBrk="1" hangingPunct="1"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i="1" dirty="0"/>
              <a:t>9</a:t>
            </a:fld>
            <a:endParaRPr lang="it-IT" altLang="it-IT" sz="1000" i="1" dirty="0"/>
          </a:p>
        </p:txBody>
      </p:sp>
      <p:sp>
        <p:nvSpPr>
          <p:cNvPr id="4403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</p:spPr>
      </p:sp>
      <p:sp>
        <p:nvSpPr>
          <p:cNvPr id="44037" name="Rectangle 3"/>
          <p:cNvSpPr>
            <a:spLocks noGrp="1"/>
          </p:cNvSpPr>
          <p:nvPr>
            <p:ph type="body"/>
          </p:nvPr>
        </p:nvSpPr>
        <p:spPr>
          <a:xfrm>
            <a:off x="1298575" y="3257550"/>
            <a:ext cx="7140575" cy="3086100"/>
          </a:xfrm>
        </p:spPr>
        <p:txBody>
          <a:bodyPr wrap="none" lIns="92160" tIns="46080" rIns="92160" bIns="46080" anchor="ctr" anchorCtr="0"/>
          <a:lstStyle/>
          <a:p>
            <a:pPr lvl="0"/>
            <a:endParaRPr lang="it-IT" alt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it-IT" strike="noStrike" noProof="1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it-IT" strike="noStrike" noProof="1"/>
              <a:t>Fare clic per modificare lo stile del sottotitolo dello schema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trike="noStrike" noProof="1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it-IT" strike="noStrike" noProof="1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it-IT" strike="noStrike" noProof="1"/>
              <a:t>Modifica gli stili del testo dello schema</a:t>
            </a:r>
          </a:p>
          <a:p>
            <a:pPr lvl="1" fontAlgn="base"/>
            <a:r>
              <a:rPr lang="it-IT" strike="noStrike" noProof="1"/>
              <a:t>Secondo livello</a:t>
            </a:r>
          </a:p>
          <a:p>
            <a:pPr lvl="2" fontAlgn="base"/>
            <a:r>
              <a:rPr lang="it-IT" strike="noStrike" noProof="1"/>
              <a:t>Terzo livello</a:t>
            </a:r>
          </a:p>
          <a:p>
            <a:pPr lvl="3" fontAlgn="base"/>
            <a:r>
              <a:rPr lang="it-IT" strike="noStrike" noProof="1"/>
              <a:t>Quarto livello</a:t>
            </a:r>
          </a:p>
          <a:p>
            <a:pPr lvl="4" fontAlgn="base"/>
            <a:r>
              <a:rPr lang="it-IT" strike="noStrike" noProof="1"/>
              <a:t>Quinto livello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trike="noStrike" noProof="1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9242425" y="866775"/>
            <a:ext cx="2754313" cy="7770813"/>
          </a:xfrm>
        </p:spPr>
        <p:txBody>
          <a:bodyPr vert="eaVert"/>
          <a:lstStyle/>
          <a:p>
            <a:pPr fontAlgn="base"/>
            <a:r>
              <a:rPr lang="it-IT" strike="noStrike" noProof="1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974725" y="866775"/>
            <a:ext cx="8115300" cy="7770813"/>
          </a:xfrm>
        </p:spPr>
        <p:txBody>
          <a:bodyPr vert="eaVert"/>
          <a:lstStyle/>
          <a:p>
            <a:pPr lvl="0" fontAlgn="base"/>
            <a:r>
              <a:rPr lang="it-IT" strike="noStrike" noProof="1"/>
              <a:t>Modifica gli stili del testo dello schema</a:t>
            </a:r>
          </a:p>
          <a:p>
            <a:pPr lvl="1" fontAlgn="base"/>
            <a:r>
              <a:rPr lang="it-IT" strike="noStrike" noProof="1"/>
              <a:t>Secondo livello</a:t>
            </a:r>
          </a:p>
          <a:p>
            <a:pPr lvl="2" fontAlgn="base"/>
            <a:r>
              <a:rPr lang="it-IT" strike="noStrike" noProof="1"/>
              <a:t>Terzo livello</a:t>
            </a:r>
          </a:p>
          <a:p>
            <a:pPr lvl="3" fontAlgn="base"/>
            <a:r>
              <a:rPr lang="it-IT" strike="noStrike" noProof="1"/>
              <a:t>Quarto livello</a:t>
            </a:r>
          </a:p>
          <a:p>
            <a:pPr lvl="4" fontAlgn="base"/>
            <a:r>
              <a:rPr lang="it-IT" strike="noStrike" noProof="1"/>
              <a:t>Quinto livello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trike="noStrike" noProof="1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it-IT" strike="noStrike" noProof="1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it-IT" strike="noStrike" noProof="1"/>
              <a:t>Modifica gli stili del testo dello schema</a:t>
            </a:r>
          </a:p>
          <a:p>
            <a:pPr lvl="1" fontAlgn="base"/>
            <a:r>
              <a:rPr lang="it-IT" strike="noStrike" noProof="1"/>
              <a:t>Secondo livello</a:t>
            </a:r>
          </a:p>
          <a:p>
            <a:pPr lvl="2" fontAlgn="base"/>
            <a:r>
              <a:rPr lang="it-IT" strike="noStrike" noProof="1"/>
              <a:t>Terzo livello</a:t>
            </a:r>
          </a:p>
          <a:p>
            <a:pPr lvl="3" fontAlgn="base"/>
            <a:r>
              <a:rPr lang="it-IT" strike="noStrike" noProof="1"/>
              <a:t>Quarto livello</a:t>
            </a:r>
          </a:p>
          <a:p>
            <a:pPr lvl="4" fontAlgn="base"/>
            <a:r>
              <a:rPr lang="it-IT" strike="noStrike" noProof="1"/>
              <a:t>Quinto livello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trike="noStrike" noProof="1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it-IT" strike="noStrike" noProof="1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it-IT" strike="noStrike" noProof="1"/>
              <a:t>Modifica gli stili del testo dello schema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trike="noStrike" noProof="1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it-IT" strike="noStrike" noProof="1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974725" y="2817813"/>
            <a:ext cx="5434013" cy="5819775"/>
          </a:xfrm>
        </p:spPr>
        <p:txBody>
          <a:bodyPr/>
          <a:lstStyle/>
          <a:p>
            <a:pPr lvl="0" fontAlgn="base"/>
            <a:r>
              <a:rPr lang="it-IT" strike="noStrike" noProof="1"/>
              <a:t>Modifica gli stili del testo dello schema</a:t>
            </a:r>
          </a:p>
          <a:p>
            <a:pPr lvl="1" fontAlgn="base"/>
            <a:r>
              <a:rPr lang="it-IT" strike="noStrike" noProof="1"/>
              <a:t>Secondo livello</a:t>
            </a:r>
          </a:p>
          <a:p>
            <a:pPr lvl="2" fontAlgn="base"/>
            <a:r>
              <a:rPr lang="it-IT" strike="noStrike" noProof="1"/>
              <a:t>Terzo livello</a:t>
            </a:r>
          </a:p>
          <a:p>
            <a:pPr lvl="3" fontAlgn="base"/>
            <a:r>
              <a:rPr lang="it-IT" strike="noStrike" noProof="1"/>
              <a:t>Quarto livello</a:t>
            </a:r>
          </a:p>
          <a:p>
            <a:pPr lvl="4" fontAlgn="base"/>
            <a:r>
              <a:rPr lang="it-IT" strike="noStrike" noProof="1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561138" y="2817813"/>
            <a:ext cx="5435600" cy="5819775"/>
          </a:xfrm>
        </p:spPr>
        <p:txBody>
          <a:bodyPr/>
          <a:lstStyle/>
          <a:p>
            <a:pPr lvl="0" fontAlgn="base"/>
            <a:r>
              <a:rPr lang="it-IT" strike="noStrike" noProof="1"/>
              <a:t>Modifica gli stili del testo dello schema</a:t>
            </a:r>
          </a:p>
          <a:p>
            <a:pPr lvl="1" fontAlgn="base"/>
            <a:r>
              <a:rPr lang="it-IT" strike="noStrike" noProof="1"/>
              <a:t>Secondo livello</a:t>
            </a:r>
          </a:p>
          <a:p>
            <a:pPr lvl="2" fontAlgn="base"/>
            <a:r>
              <a:rPr lang="it-IT" strike="noStrike" noProof="1"/>
              <a:t>Terzo livello</a:t>
            </a:r>
          </a:p>
          <a:p>
            <a:pPr lvl="3" fontAlgn="base"/>
            <a:r>
              <a:rPr lang="it-IT" strike="noStrike" noProof="1"/>
              <a:t>Quarto livello</a:t>
            </a:r>
          </a:p>
          <a:p>
            <a:pPr lvl="4" fontAlgn="base"/>
            <a:r>
              <a:rPr lang="it-IT" strike="noStrike" noProof="1"/>
              <a:t>Quinto livello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trike="noStrike" noProof="1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pPr fontAlgn="base"/>
            <a:r>
              <a:rPr lang="it-IT" strike="noStrike" noProof="1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it-IT" strike="noStrike" noProof="1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 fontAlgn="base"/>
            <a:r>
              <a:rPr lang="it-IT" strike="noStrike" noProof="1"/>
              <a:t>Modifica gli stili del testo dello schema</a:t>
            </a:r>
          </a:p>
          <a:p>
            <a:pPr lvl="1" fontAlgn="base"/>
            <a:r>
              <a:rPr lang="it-IT" strike="noStrike" noProof="1"/>
              <a:t>Secondo livello</a:t>
            </a:r>
          </a:p>
          <a:p>
            <a:pPr lvl="2" fontAlgn="base"/>
            <a:r>
              <a:rPr lang="it-IT" strike="noStrike" noProof="1"/>
              <a:t>Terzo livello</a:t>
            </a:r>
          </a:p>
          <a:p>
            <a:pPr lvl="3" fontAlgn="base"/>
            <a:r>
              <a:rPr lang="it-IT" strike="noStrike" noProof="1"/>
              <a:t>Quarto livello</a:t>
            </a:r>
          </a:p>
          <a:p>
            <a:pPr lvl="4" fontAlgn="base"/>
            <a:r>
              <a:rPr lang="it-IT" strike="noStrike" noProof="1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it-IT" strike="noStrike" noProof="1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 fontAlgn="base"/>
            <a:r>
              <a:rPr lang="it-IT" strike="noStrike" noProof="1"/>
              <a:t>Modifica gli stili del testo dello schema</a:t>
            </a:r>
          </a:p>
          <a:p>
            <a:pPr lvl="1" fontAlgn="base"/>
            <a:r>
              <a:rPr lang="it-IT" strike="noStrike" noProof="1"/>
              <a:t>Secondo livello</a:t>
            </a:r>
          </a:p>
          <a:p>
            <a:pPr lvl="2" fontAlgn="base"/>
            <a:r>
              <a:rPr lang="it-IT" strike="noStrike" noProof="1"/>
              <a:t>Terzo livello</a:t>
            </a:r>
          </a:p>
          <a:p>
            <a:pPr lvl="3" fontAlgn="base"/>
            <a:r>
              <a:rPr lang="it-IT" strike="noStrike" noProof="1"/>
              <a:t>Quarto livello</a:t>
            </a:r>
          </a:p>
          <a:p>
            <a:pPr lvl="4" fontAlgn="base"/>
            <a:r>
              <a:rPr lang="it-IT" strike="noStrike" noProof="1"/>
              <a:t>Quinto livello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trike="noStrike" noProof="1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it-IT" strike="noStrike" noProof="1"/>
              <a:t>Fare clic per modificare lo stile del titolo dello schema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trike="noStrike" noProof="1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trike="noStrike" noProof="1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it-IT" strike="noStrike" noProof="1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it-IT" strike="noStrike" noProof="1"/>
              <a:t>Modifica gli stili del testo dello schema</a:t>
            </a:r>
          </a:p>
          <a:p>
            <a:pPr lvl="1" fontAlgn="base"/>
            <a:r>
              <a:rPr lang="it-IT" strike="noStrike" noProof="1"/>
              <a:t>Secondo livello</a:t>
            </a:r>
          </a:p>
          <a:p>
            <a:pPr lvl="2" fontAlgn="base"/>
            <a:r>
              <a:rPr lang="it-IT" strike="noStrike" noProof="1"/>
              <a:t>Terzo livello</a:t>
            </a:r>
          </a:p>
          <a:p>
            <a:pPr lvl="3" fontAlgn="base"/>
            <a:r>
              <a:rPr lang="it-IT" strike="noStrike" noProof="1"/>
              <a:t>Quarto livello</a:t>
            </a:r>
          </a:p>
          <a:p>
            <a:pPr lvl="4" fontAlgn="base"/>
            <a:r>
              <a:rPr lang="it-IT" strike="noStrike" noProof="1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it-IT" strike="noStrike" noProof="1"/>
              <a:t>Modifica gli stili del testo dello schema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trike="noStrike" noProof="1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it-IT" strike="noStrike" noProof="1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 vert="horz" wrap="square" lIns="131040" tIns="65520" rIns="131040" bIns="655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it-IT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it-IT" strike="noStrike" noProof="1"/>
              <a:t>Modifica gli stili del testo dello schema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trike="noStrike" noProof="1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974725" y="866775"/>
            <a:ext cx="11022013" cy="1593850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ctr" anchorCtr="0"/>
          <a:lstStyle/>
          <a:p>
            <a:pPr lvl="0"/>
            <a:r>
              <a:rPr lang="en-GB" altLang="it-IT" dirty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/>
          </p:nvPr>
        </p:nvSpPr>
        <p:spPr>
          <a:xfrm>
            <a:off x="974725" y="2817813"/>
            <a:ext cx="11022013" cy="5819775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t" anchorCtr="0"/>
          <a:lstStyle/>
          <a:p>
            <a:pPr lvl="0"/>
            <a:r>
              <a:rPr lang="en-GB" altLang="it-IT" dirty="0"/>
              <a:t>Fate clic per modificare il formato del testo della struttura</a:t>
            </a:r>
          </a:p>
          <a:p>
            <a:pPr lvl="1"/>
            <a:r>
              <a:rPr lang="en-GB" altLang="it-IT" dirty="0"/>
              <a:t>Secondo livello struttura</a:t>
            </a:r>
          </a:p>
          <a:p>
            <a:pPr lvl="2"/>
            <a:r>
              <a:rPr lang="en-GB" altLang="it-IT" dirty="0"/>
              <a:t>Terzo livello struttura</a:t>
            </a:r>
          </a:p>
          <a:p>
            <a:pPr lvl="3"/>
            <a:r>
              <a:rPr lang="en-GB" altLang="it-IT" dirty="0"/>
              <a:t>Quarto livello struttura</a:t>
            </a:r>
          </a:p>
          <a:p>
            <a:pPr lvl="4"/>
            <a:r>
              <a:rPr lang="en-GB" altLang="it-IT" dirty="0"/>
              <a:t>Quinto livello struttura</a:t>
            </a:r>
          </a:p>
          <a:p>
            <a:pPr lvl="4"/>
            <a:r>
              <a:rPr lang="en-GB" altLang="it-IT" dirty="0"/>
              <a:t>Sesto livello struttura</a:t>
            </a:r>
          </a:p>
          <a:p>
            <a:pPr lvl="4"/>
            <a:r>
              <a:rPr lang="en-GB" altLang="it-IT" dirty="0"/>
              <a:t>Settimo livello struttura</a:t>
            </a:r>
          </a:p>
          <a:p>
            <a:pPr lvl="4"/>
            <a:r>
              <a:rPr lang="en-GB" altLang="it-IT" dirty="0"/>
              <a:t>Ottavo livello struttura</a:t>
            </a:r>
          </a:p>
          <a:p>
            <a:pPr lvl="4"/>
            <a:r>
              <a:rPr lang="en-GB" altLang="it-IT" dirty="0"/>
              <a:t>Nono livello struttura</a:t>
            </a:r>
          </a:p>
        </p:txBody>
      </p:sp>
      <p:sp>
        <p:nvSpPr>
          <p:cNvPr id="1028" name="Text Box 3"/>
          <p:cNvSpPr txBox="1"/>
          <p:nvPr/>
        </p:nvSpPr>
        <p:spPr>
          <a:xfrm>
            <a:off x="974725" y="8886825"/>
            <a:ext cx="2709863" cy="6492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1029" name="Text Box 4"/>
          <p:cNvSpPr txBox="1"/>
          <p:nvPr/>
        </p:nvSpPr>
        <p:spPr>
          <a:xfrm>
            <a:off x="4443413" y="8886825"/>
            <a:ext cx="4116387" cy="6492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 eaLnBrk="1" hangingPunct="1"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6825"/>
            <a:ext cx="2678113" cy="617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1040" tIns="65520" rIns="131040" bIns="65520" numCol="1" anchor="ctr" anchorCtr="0" compatLnSpc="1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 lvl="0" defTabSz="449580" eaLnBrk="1" fontAlgn="base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trike="noStrike" noProof="1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lang="it-IT" altLang="it-IT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3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3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3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3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5pPr>
      <a:lvl6pPr marL="25146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3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6pPr>
      <a:lvl7pPr marL="29718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3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7pPr>
      <a:lvl8pPr marL="34290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3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8pPr>
      <a:lvl9pPr marL="38862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3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9pPr>
    </p:titleStyle>
    <p:bodyStyle>
      <a:lvl1pPr marL="342900" indent="-342900" algn="l" defTabSz="449580" rtl="0" eaLnBrk="0" fontAlgn="base" hangingPunct="0">
        <a:spcBef>
          <a:spcPts val="11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50" Type="http://schemas.openxmlformats.org/officeDocument/2006/relationships/image" Target="../media/image6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52" Type="http://schemas.openxmlformats.org/officeDocument/2006/relationships/image" Target="../media/image70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8" Type="http://schemas.openxmlformats.org/officeDocument/2006/relationships/image" Target="../media/image26.png"/><Relationship Id="rId51" Type="http://schemas.openxmlformats.org/officeDocument/2006/relationships/image" Target="../media/image69.png"/><Relationship Id="rId3" Type="http://schemas.openxmlformats.org/officeDocument/2006/relationships/image" Target="../media/image21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12800" y="2787968"/>
            <a:ext cx="11630025" cy="3684588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7700" b="0" i="0" u="none" strike="noStrike" kern="120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IL PRIMO SOCCORSO</a:t>
            </a: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7700" b="0" i="0" u="none" strike="noStrike" kern="120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1^ giornata</a:t>
            </a:r>
            <a:br>
              <a:rPr kumimoji="0" lang="it-IT" altLang="it-IT" sz="7700" b="0" i="0" u="none" strike="noStrike" kern="120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</a:br>
            <a:endParaRPr kumimoji="0" lang="it-IT" altLang="it-IT" sz="7700" b="0" i="0" u="none" strike="noStrike" kern="1200" cap="none" spc="0" normalizeH="0" baseline="0" noProof="0" dirty="0">
              <a:ln>
                <a:noFill/>
              </a:ln>
              <a:solidFill>
                <a:srgbClr val="FF00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99" name="Rectangle 2"/>
          <p:cNvSpPr/>
          <p:nvPr/>
        </p:nvSpPr>
        <p:spPr>
          <a:xfrm>
            <a:off x="866775" y="4659313"/>
            <a:ext cx="11630025" cy="26019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/>
          <p:nvPr/>
        </p:nvSpPr>
        <p:spPr>
          <a:xfrm>
            <a:off x="1028700" y="339725"/>
            <a:ext cx="11053763" cy="1625600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ctr" anchorCtr="0"/>
          <a:lstStyle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</a:tabLst>
            </a:pPr>
            <a:r>
              <a:rPr lang="it-IT" altLang="it-IT" sz="6300" b="0" dirty="0">
                <a:solidFill>
                  <a:srgbClr val="FF0033"/>
                </a:solidFill>
                <a:latin typeface="Comic Sans MS" panose="030F0702030302020204" pitchFamily="66" charset="0"/>
              </a:rPr>
              <a:t>STATO DI NECESSITA</a:t>
            </a:r>
            <a:r>
              <a:rPr lang="ja-JP" altLang="it-IT" sz="6300" b="0" dirty="0">
                <a:solidFill>
                  <a:srgbClr val="FF0033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45058" name="Text Box 2"/>
          <p:cNvSpPr txBox="1"/>
          <p:nvPr/>
        </p:nvSpPr>
        <p:spPr>
          <a:xfrm>
            <a:off x="974725" y="1781175"/>
            <a:ext cx="11053763" cy="6888163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t" anchorCtr="0"/>
          <a:lstStyle/>
          <a:p>
            <a:pPr marL="487680" indent="-455930" algn="ctr" defTabSz="449580">
              <a:spcBef>
                <a:spcPts val="1050"/>
              </a:spcBef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</a:tabLst>
            </a:pPr>
            <a:r>
              <a:rPr lang="it-IT" altLang="it-IT" sz="4200" b="0" dirty="0">
                <a:solidFill>
                  <a:srgbClr val="FF0033"/>
                </a:solidFill>
                <a:latin typeface="Comic Sans MS" panose="030F0702030302020204" pitchFamily="66" charset="0"/>
              </a:rPr>
              <a:t>Articolo 54  Codice  Penale</a:t>
            </a:r>
          </a:p>
          <a:p>
            <a:pPr marL="487680" indent="-455930" algn="ctr" defTabSz="449580">
              <a:spcBef>
                <a:spcPts val="1050"/>
              </a:spcBef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</a:tabLst>
            </a:pPr>
            <a:endParaRPr lang="it-IT" altLang="it-IT" sz="4200" b="0" dirty="0">
              <a:solidFill>
                <a:srgbClr val="FF0033"/>
              </a:solidFill>
              <a:latin typeface="Comic Sans MS" panose="030F0702030302020204" pitchFamily="66" charset="0"/>
            </a:endParaRPr>
          </a:p>
          <a:p>
            <a:pPr marL="487680" indent="-455930" algn="just" defTabSz="449580">
              <a:spcBef>
                <a:spcPts val="1050"/>
              </a:spcBef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</a:tabLst>
            </a:pPr>
            <a:r>
              <a:rPr lang="ja-JP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“</a:t>
            </a:r>
            <a:r>
              <a:rPr lang="it-IT" altLang="it-IT" sz="4200" b="0" dirty="0">
                <a:solidFill>
                  <a:srgbClr val="FF0000"/>
                </a:solidFill>
                <a:latin typeface="Comic Sans MS" panose="030F0702030302020204" pitchFamily="66" charset="0"/>
              </a:rPr>
              <a:t>Non è punibile </a:t>
            </a:r>
            <a:r>
              <a:rPr lang="it-IT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chi abbia commesso il fatto per esservi stato costretto dalla </a:t>
            </a:r>
            <a:r>
              <a:rPr lang="it-IT" altLang="it-IT" sz="4200" b="0" dirty="0">
                <a:solidFill>
                  <a:srgbClr val="FF0000"/>
                </a:solidFill>
                <a:latin typeface="Comic Sans MS" panose="030F0702030302020204" pitchFamily="66" charset="0"/>
              </a:rPr>
              <a:t>necessità di salvare sé od altri dal pericolo attuale di un danno grave alla persona</a:t>
            </a:r>
            <a:r>
              <a:rPr lang="it-IT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, pericolo non da lui volontariamente causato né altrimenti evitabile, </a:t>
            </a:r>
            <a:r>
              <a:rPr lang="it-IT" altLang="it-IT" sz="4200" b="0" dirty="0">
                <a:solidFill>
                  <a:srgbClr val="0070C0"/>
                </a:solidFill>
                <a:latin typeface="Comic Sans MS" panose="030F0702030302020204" pitchFamily="66" charset="0"/>
              </a:rPr>
              <a:t>sempre che il fatto sia proporzionale al pericolo</a:t>
            </a:r>
            <a:r>
              <a:rPr lang="it-IT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r>
              <a:rPr lang="ja-JP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”</a:t>
            </a:r>
          </a:p>
          <a:p>
            <a:pPr marL="487680" indent="-455930" algn="ctr" defTabSz="449580">
              <a:spcBef>
                <a:spcPts val="1050"/>
              </a:spcBef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</a:tabLst>
            </a:pPr>
            <a:endParaRPr lang="it-IT" altLang="it-IT" sz="4200" b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87680" indent="-455930" defTabSz="449580">
              <a:spcBef>
                <a:spcPts val="1050"/>
              </a:spcBef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</a:tabLst>
            </a:pPr>
            <a:endParaRPr lang="it-IT" altLang="it-IT" sz="4200" b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58800" y="-684212"/>
            <a:ext cx="11884025" cy="1368425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CONTENUTO MINIMO del PACCHETTO di MEDICAZIONE</a:t>
            </a:r>
          </a:p>
        </p:txBody>
      </p:sp>
      <p:pic>
        <p:nvPicPr>
          <p:cNvPr id="5734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363" y="2554288"/>
            <a:ext cx="3311525" cy="399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Text Box 17"/>
          <p:cNvSpPr txBox="1"/>
          <p:nvPr/>
        </p:nvSpPr>
        <p:spPr>
          <a:xfrm>
            <a:off x="576263" y="7704138"/>
            <a:ext cx="12095162" cy="542925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lstStyle/>
          <a:p>
            <a:pPr defTabSz="449580">
              <a:lnSpc>
                <a:spcPct val="55000"/>
              </a:lnSpc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it-IT" altLang="it-IT" sz="1800" b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49" name="CasellaDiTesto 19"/>
          <p:cNvSpPr txBox="1"/>
          <p:nvPr/>
        </p:nvSpPr>
        <p:spPr>
          <a:xfrm>
            <a:off x="98425" y="1155700"/>
            <a:ext cx="12806363" cy="8370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</a:rPr>
              <a:t>nei luoghi di lavoro (DLgs 81/08 Allegato 2)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Guanti sterili monouso (2 paia).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Flacone di soluzione cutanea di iodopovidone al 10% di iodio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da 125 ml (1).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Flacone di soluzione fisiologica (sodio cloruro 0,9%) da 250 ml(1).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Compresse di garza sterile 18 x 40 in buste singole (1).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Compresse di garza sterile 10 x 10 in buste singole (3).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Pinzette da medicazione sterili monouso (1).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Confezione di cotone idrofilo (1).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Confezione di cerotti di varie misure pronti all'uso (1).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Rotolo di cerotto alto cm 2,5 (1).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Rotolo di benda orlata alta cm 10 (1).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Un paio di forbici (1).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Un laccio emostatico (1).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Confezione di ghiaccio pronto uso (1).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Sacchetti monouso per la raccolta di rifiuti sanitari (1).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Istruzioni sul modo di usare i presidi suddetti e di prestare i</a:t>
            </a:r>
          </a:p>
          <a:p>
            <a:pPr eaLnBrk="0" hangingPunct="0">
              <a:lnSpc>
                <a:spcPct val="107000"/>
              </a:lnSpc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primi soccorsi in attesa del servizio di emergenza.</a:t>
            </a: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36538" y="-1387475"/>
            <a:ext cx="12996863" cy="19431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CONTENUTO MINIMO della CASSETTA di PRONTO SOCCORSO</a:t>
            </a:r>
          </a:p>
        </p:txBody>
      </p:sp>
      <p:pic>
        <p:nvPicPr>
          <p:cNvPr id="5939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263" y="3779838"/>
            <a:ext cx="3024187" cy="262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6" name="CasellaDiTesto 7"/>
          <p:cNvSpPr txBox="1"/>
          <p:nvPr/>
        </p:nvSpPr>
        <p:spPr>
          <a:xfrm>
            <a:off x="0" y="617538"/>
            <a:ext cx="13003213" cy="913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</a:rPr>
              <a:t>nei luoghi di lavoro (DLgs 81/08 Allegato 1 )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Guanti sterili monouso (5 paia).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Visiera paraschizzi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Flacone di soluzione cutanea di iodopovidone al 10% di iodio da 1litro (1).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Flaconi di soluzione fisiologica ( sodio cloruro - 0, 9%) da 500ml (3).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Compresse di garza sterile 10 x 10 in buste singole (10).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Compresse di garza sterile 18 x 40 in buste singole (2).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Teli sterili monouso (2).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Pinzette da medicazione sterili monouso (2).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Confezione di rete elastica di misura media (1).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Confezione di cotone idrofilo (1).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Confezioni di cerotti di varie misure pronti all'uso (2).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Rotoli di cerotto alto cm. 2,5 (2).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Un paio di forbici.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Lacci emostatici (3).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Ghiaccio pronto uso (due confezioni).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Sacchetti monouso per la raccolta di rifiuti sanitari (2).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Termometro.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</a:rPr>
              <a:t>Apparecchio per la misurazione della pressione arteriosa</a:t>
            </a:r>
            <a:endParaRPr lang="it-IT" altLang="it-IT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1"/>
          <p:cNvSpPr>
            <a:spLocks noChangeArrowheads="1"/>
          </p:cNvSpPr>
          <p:nvPr/>
        </p:nvSpPr>
        <p:spPr bwMode="auto">
          <a:xfrm>
            <a:off x="3736975" y="3749675"/>
            <a:ext cx="4491038" cy="1315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FILMATI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         1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/>
          <p:nvPr/>
        </p:nvGrpSpPr>
        <p:grpSpPr>
          <a:xfrm>
            <a:off x="264478" y="211773"/>
            <a:ext cx="11782425" cy="8199437"/>
            <a:chOff x="373" y="273"/>
            <a:chExt cx="7422" cy="5165"/>
          </a:xfrm>
        </p:grpSpPr>
        <p:sp>
          <p:nvSpPr>
            <p:cNvPr id="3075" name="Text Box 2"/>
            <p:cNvSpPr txBox="1"/>
            <p:nvPr/>
          </p:nvSpPr>
          <p:spPr>
            <a:xfrm>
              <a:off x="1334" y="273"/>
              <a:ext cx="6157" cy="104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9960" tIns="65160" rIns="129960" bIns="65160" anchor="t" anchorCtr="0">
              <a:spAutoFit/>
            </a:bodyPr>
            <a:lstStyle/>
            <a:p>
              <a:pPr algn="ctr" defTabSz="449580">
                <a:spcBef>
                  <a:spcPts val="250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  <a:tab pos="9410700" algn="l"/>
                </a:tabLst>
              </a:pPr>
              <a:r>
                <a:rPr lang="it-IT" altLang="it-IT" sz="4000" b="0" dirty="0">
                  <a:solidFill>
                    <a:srgbClr val="FF0033"/>
                  </a:solidFill>
                  <a:latin typeface="Comic Sans MS" panose="030F0702030302020204" pitchFamily="66" charset="0"/>
                </a:rPr>
                <a:t>IL SOCCORSO </a:t>
              </a:r>
            </a:p>
            <a:p>
              <a:pPr algn="ctr" defTabSz="449580">
                <a:spcBef>
                  <a:spcPts val="250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  <a:tab pos="9410700" algn="l"/>
                </a:tabLst>
              </a:pPr>
              <a:r>
                <a:rPr lang="it-IT" altLang="it-IT" sz="4000" b="0" dirty="0">
                  <a:solidFill>
                    <a:srgbClr val="FF0033"/>
                  </a:solidFill>
                  <a:latin typeface="Comic Sans MS" panose="030F0702030302020204" pitchFamily="66" charset="0"/>
                </a:rPr>
                <a:t>SI COMPONE DI 3 ELEMENTI</a:t>
              </a:r>
            </a:p>
          </p:txBody>
        </p:sp>
        <p:sp>
          <p:nvSpPr>
            <p:cNvPr id="3076" name="Line 3"/>
            <p:cNvSpPr/>
            <p:nvPr/>
          </p:nvSpPr>
          <p:spPr>
            <a:xfrm>
              <a:off x="4258" y="1594"/>
              <a:ext cx="0" cy="1160"/>
            </a:xfrm>
            <a:prstGeom prst="line">
              <a:avLst/>
            </a:prstGeom>
            <a:ln w="76320" cap="sq" cmpd="sng">
              <a:solidFill>
                <a:srgbClr val="0000FF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3077" name="Line 4"/>
            <p:cNvSpPr/>
            <p:nvPr/>
          </p:nvSpPr>
          <p:spPr>
            <a:xfrm flipH="1">
              <a:off x="1730" y="1533"/>
              <a:ext cx="1128" cy="1406"/>
            </a:xfrm>
            <a:prstGeom prst="line">
              <a:avLst/>
            </a:prstGeom>
            <a:ln w="76320" cap="sq" cmpd="sng">
              <a:solidFill>
                <a:srgbClr val="FF9900"/>
              </a:solidFill>
              <a:prstDash val="solid"/>
              <a:miter/>
              <a:headEnd type="none" w="med" len="med"/>
              <a:tailEnd type="triangle" w="lg" len="lg"/>
            </a:ln>
          </p:spPr>
        </p:sp>
        <p:sp>
          <p:nvSpPr>
            <p:cNvPr id="3078" name="Line 5"/>
            <p:cNvSpPr/>
            <p:nvPr/>
          </p:nvSpPr>
          <p:spPr>
            <a:xfrm>
              <a:off x="5947" y="1533"/>
              <a:ext cx="796" cy="1406"/>
            </a:xfrm>
            <a:prstGeom prst="line">
              <a:avLst/>
            </a:prstGeom>
            <a:ln w="76320" cap="sq" cmpd="sng">
              <a:solidFill>
                <a:srgbClr val="00808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3079" name="Text Box 6"/>
            <p:cNvSpPr txBox="1"/>
            <p:nvPr/>
          </p:nvSpPr>
          <p:spPr>
            <a:xfrm>
              <a:off x="3405" y="3030"/>
              <a:ext cx="1669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9960" tIns="65160" rIns="129960" bIns="65160" anchor="t" anchorCtr="0">
              <a:spAutoFit/>
            </a:bodyPr>
            <a:lstStyle/>
            <a:p>
              <a:pPr algn="ctr" defTabSz="449580">
                <a:spcBef>
                  <a:spcPts val="2125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3400" b="0" dirty="0">
                  <a:solidFill>
                    <a:srgbClr val="FF9900"/>
                  </a:solidFill>
                  <a:latin typeface="Comic Sans MS" panose="030F0702030302020204" pitchFamily="66" charset="0"/>
                </a:rPr>
                <a:t>LA SCENA</a:t>
              </a:r>
            </a:p>
          </p:txBody>
        </p:sp>
        <p:sp>
          <p:nvSpPr>
            <p:cNvPr id="3080" name="Text Box 7"/>
            <p:cNvSpPr txBox="1"/>
            <p:nvPr/>
          </p:nvSpPr>
          <p:spPr>
            <a:xfrm>
              <a:off x="373" y="3070"/>
              <a:ext cx="2990" cy="4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9960" tIns="65160" rIns="129960" bIns="65160" anchor="t" anchorCtr="0">
              <a:spAutoFit/>
            </a:bodyPr>
            <a:lstStyle/>
            <a:p>
              <a:pPr algn="ctr" defTabSz="449580">
                <a:spcBef>
                  <a:spcPts val="2125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3400" b="0" dirty="0">
                  <a:solidFill>
                    <a:srgbClr val="0033CC"/>
                  </a:solidFill>
                  <a:latin typeface="Comic Sans MS" panose="030F0702030302020204" pitchFamily="66" charset="0"/>
                </a:rPr>
                <a:t>IL SOCCORRITORE</a:t>
              </a:r>
            </a:p>
          </p:txBody>
        </p:sp>
        <p:sp>
          <p:nvSpPr>
            <p:cNvPr id="3081" name="Text Box 8"/>
            <p:cNvSpPr txBox="1"/>
            <p:nvPr/>
          </p:nvSpPr>
          <p:spPr>
            <a:xfrm>
              <a:off x="5950" y="3072"/>
              <a:ext cx="1845" cy="7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9960" tIns="65160" rIns="129960" bIns="65160" anchor="t" anchorCtr="0">
              <a:spAutoFit/>
            </a:bodyPr>
            <a:lstStyle/>
            <a:p>
              <a:pPr algn="ctr" defTabSz="449580">
                <a:spcBef>
                  <a:spcPts val="2125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3400" b="0" dirty="0">
                  <a:solidFill>
                    <a:srgbClr val="339966"/>
                  </a:solidFill>
                  <a:latin typeface="Comic Sans MS" panose="030F0702030302020204" pitchFamily="66" charset="0"/>
                </a:rPr>
                <a:t>LA VITTIMA</a:t>
              </a:r>
            </a:p>
          </p:txBody>
        </p:sp>
        <p:pic>
          <p:nvPicPr>
            <p:cNvPr id="3082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3" y="3892"/>
              <a:ext cx="1955" cy="15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" y="3846"/>
              <a:ext cx="1204" cy="146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0" y="3823"/>
              <a:ext cx="1728" cy="136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990600" y="304800"/>
            <a:ext cx="11053763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/>
            </a:pPr>
            <a:r>
              <a:rPr kumimoji="0" lang="it-IT" altLang="it-IT" sz="85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it-IT" sz="85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1.</a:t>
            </a:r>
            <a:r>
              <a:rPr kumimoji="0" lang="it-IT" altLang="it-IT" sz="85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it-IT" sz="85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Ambiente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33400" y="1676400"/>
            <a:ext cx="5100526" cy="5851525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/>
          <a:lstStyle>
            <a:lvl1pPr marL="532130" indent="-501650"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532130" marR="0" lvl="0" indent="-50165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/>
            </a:pPr>
            <a:endParaRPr kumimoji="0" lang="it-IT" altLang="it-I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501650" marR="0" lvl="0" indent="-47180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traffico veicolare</a:t>
            </a:r>
          </a:p>
          <a:p>
            <a:pPr marL="533400" marR="0" lvl="0" indent="-50165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 incontrollato</a:t>
            </a:r>
          </a:p>
          <a:p>
            <a:pPr marL="501650" marR="0" lvl="0" indent="-47180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fuoco</a:t>
            </a:r>
          </a:p>
          <a:p>
            <a:pPr marL="501650" marR="0" lvl="0" indent="-47180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gas tossici</a:t>
            </a:r>
          </a:p>
          <a:p>
            <a:pPr marL="501650" marR="0" lvl="0" indent="-47180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pericolo di crollo</a:t>
            </a:r>
          </a:p>
          <a:p>
            <a:pPr marL="501650" marR="0" lvl="0" indent="-47180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folla</a:t>
            </a:r>
          </a:p>
          <a:p>
            <a:pPr marL="501650" marR="0" lvl="0" indent="-471805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531495" algn="l"/>
                <a:tab pos="979170" algn="l"/>
                <a:tab pos="1428750" algn="l"/>
                <a:tab pos="1877695" algn="l"/>
                <a:tab pos="2327275" algn="l"/>
                <a:tab pos="2776220" algn="l"/>
                <a:tab pos="3225800" algn="l"/>
                <a:tab pos="3674745" algn="l"/>
                <a:tab pos="4124325" algn="l"/>
                <a:tab pos="4573270" algn="l"/>
                <a:tab pos="5022850" algn="l"/>
                <a:tab pos="5471795" algn="l"/>
                <a:tab pos="5921375" algn="l"/>
                <a:tab pos="6370320" algn="l"/>
                <a:tab pos="6819900" algn="l"/>
                <a:tab pos="7268845" algn="l"/>
                <a:tab pos="7718425" algn="l"/>
                <a:tab pos="8167370" algn="l"/>
                <a:tab pos="8616950" algn="l"/>
                <a:tab pos="9065895" algn="l"/>
                <a:tab pos="9515475" algn="l"/>
              </a:tabLst>
              <a:defRPr/>
            </a:pPr>
            <a:r>
              <a:rPr lang="it-IT" altLang="it-IT" sz="4000" b="0" dirty="0">
                <a:latin typeface="Comic Sans MS" panose="030F0702030302020204" pitchFamily="66" charset="0"/>
              </a:rPr>
              <a:t>togliere corrente</a:t>
            </a:r>
            <a:endParaRPr kumimoji="0" lang="it-IT" altLang="it-I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24" name="Freeform 3"/>
          <p:cNvSpPr/>
          <p:nvPr/>
        </p:nvSpPr>
        <p:spPr>
          <a:xfrm>
            <a:off x="5606256" y="2578893"/>
            <a:ext cx="596900" cy="459422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93" h="2066">
                <a:moveTo>
                  <a:pt x="0" y="0"/>
                </a:moveTo>
                <a:lnTo>
                  <a:pt x="10" y="0"/>
                </a:lnTo>
                <a:lnTo>
                  <a:pt x="19" y="3"/>
                </a:lnTo>
                <a:lnTo>
                  <a:pt x="29" y="7"/>
                </a:lnTo>
                <a:lnTo>
                  <a:pt x="37" y="13"/>
                </a:lnTo>
                <a:lnTo>
                  <a:pt x="46" y="20"/>
                </a:lnTo>
                <a:lnTo>
                  <a:pt x="54" y="30"/>
                </a:lnTo>
                <a:lnTo>
                  <a:pt x="61" y="40"/>
                </a:lnTo>
                <a:lnTo>
                  <a:pt x="68" y="50"/>
                </a:lnTo>
                <a:lnTo>
                  <a:pt x="74" y="63"/>
                </a:lnTo>
                <a:lnTo>
                  <a:pt x="80" y="76"/>
                </a:lnTo>
                <a:lnTo>
                  <a:pt x="85" y="89"/>
                </a:lnTo>
                <a:lnTo>
                  <a:pt x="89" y="106"/>
                </a:lnTo>
                <a:lnTo>
                  <a:pt x="92" y="119"/>
                </a:lnTo>
                <a:lnTo>
                  <a:pt x="94" y="135"/>
                </a:lnTo>
                <a:lnTo>
                  <a:pt x="95" y="155"/>
                </a:lnTo>
                <a:lnTo>
                  <a:pt x="96" y="172"/>
                </a:lnTo>
                <a:lnTo>
                  <a:pt x="96" y="859"/>
                </a:lnTo>
                <a:lnTo>
                  <a:pt x="97" y="876"/>
                </a:lnTo>
                <a:lnTo>
                  <a:pt x="98" y="895"/>
                </a:lnTo>
                <a:lnTo>
                  <a:pt x="100" y="912"/>
                </a:lnTo>
                <a:lnTo>
                  <a:pt x="103" y="925"/>
                </a:lnTo>
                <a:lnTo>
                  <a:pt x="108" y="942"/>
                </a:lnTo>
                <a:lnTo>
                  <a:pt x="112" y="955"/>
                </a:lnTo>
                <a:lnTo>
                  <a:pt x="118" y="968"/>
                </a:lnTo>
                <a:lnTo>
                  <a:pt x="124" y="981"/>
                </a:lnTo>
                <a:lnTo>
                  <a:pt x="131" y="991"/>
                </a:lnTo>
                <a:lnTo>
                  <a:pt x="138" y="1001"/>
                </a:lnTo>
                <a:lnTo>
                  <a:pt x="146" y="1011"/>
                </a:lnTo>
                <a:lnTo>
                  <a:pt x="155" y="1018"/>
                </a:lnTo>
                <a:lnTo>
                  <a:pt x="163" y="1024"/>
                </a:lnTo>
                <a:lnTo>
                  <a:pt x="173" y="1028"/>
                </a:lnTo>
                <a:lnTo>
                  <a:pt x="182" y="1031"/>
                </a:lnTo>
                <a:lnTo>
                  <a:pt x="192" y="1031"/>
                </a:lnTo>
                <a:lnTo>
                  <a:pt x="182" y="1031"/>
                </a:lnTo>
                <a:lnTo>
                  <a:pt x="173" y="1034"/>
                </a:lnTo>
                <a:lnTo>
                  <a:pt x="163" y="1037"/>
                </a:lnTo>
                <a:lnTo>
                  <a:pt x="155" y="1044"/>
                </a:lnTo>
                <a:lnTo>
                  <a:pt x="146" y="1051"/>
                </a:lnTo>
                <a:lnTo>
                  <a:pt x="138" y="1061"/>
                </a:lnTo>
                <a:lnTo>
                  <a:pt x="131" y="1070"/>
                </a:lnTo>
                <a:lnTo>
                  <a:pt x="124" y="1084"/>
                </a:lnTo>
                <a:lnTo>
                  <a:pt x="118" y="1094"/>
                </a:lnTo>
                <a:lnTo>
                  <a:pt x="112" y="1107"/>
                </a:lnTo>
                <a:lnTo>
                  <a:pt x="108" y="1123"/>
                </a:lnTo>
                <a:lnTo>
                  <a:pt x="103" y="1137"/>
                </a:lnTo>
                <a:lnTo>
                  <a:pt x="100" y="1153"/>
                </a:lnTo>
                <a:lnTo>
                  <a:pt x="98" y="1170"/>
                </a:lnTo>
                <a:lnTo>
                  <a:pt x="97" y="1186"/>
                </a:lnTo>
                <a:lnTo>
                  <a:pt x="96" y="1203"/>
                </a:lnTo>
                <a:lnTo>
                  <a:pt x="96" y="1893"/>
                </a:lnTo>
                <a:lnTo>
                  <a:pt x="95" y="1910"/>
                </a:lnTo>
                <a:lnTo>
                  <a:pt x="94" y="1926"/>
                </a:lnTo>
                <a:lnTo>
                  <a:pt x="92" y="1943"/>
                </a:lnTo>
                <a:lnTo>
                  <a:pt x="89" y="1959"/>
                </a:lnTo>
                <a:lnTo>
                  <a:pt x="85" y="1972"/>
                </a:lnTo>
                <a:lnTo>
                  <a:pt x="80" y="1989"/>
                </a:lnTo>
                <a:lnTo>
                  <a:pt x="74" y="2002"/>
                </a:lnTo>
                <a:lnTo>
                  <a:pt x="68" y="2015"/>
                </a:lnTo>
                <a:lnTo>
                  <a:pt x="61" y="2025"/>
                </a:lnTo>
                <a:lnTo>
                  <a:pt x="54" y="2035"/>
                </a:lnTo>
                <a:lnTo>
                  <a:pt x="46" y="2045"/>
                </a:lnTo>
                <a:lnTo>
                  <a:pt x="37" y="2052"/>
                </a:lnTo>
                <a:lnTo>
                  <a:pt x="29" y="2058"/>
                </a:lnTo>
                <a:lnTo>
                  <a:pt x="19" y="2062"/>
                </a:lnTo>
                <a:lnTo>
                  <a:pt x="10" y="2065"/>
                </a:lnTo>
                <a:lnTo>
                  <a:pt x="0" y="2065"/>
                </a:lnTo>
              </a:path>
            </a:pathLst>
          </a:custGeom>
          <a:noFill/>
          <a:ln w="2556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5125" name="Rectangle 4"/>
          <p:cNvSpPr/>
          <p:nvPr/>
        </p:nvSpPr>
        <p:spPr>
          <a:xfrm>
            <a:off x="6095999" y="3886200"/>
            <a:ext cx="6373813" cy="1363426"/>
          </a:xfrm>
          <a:prstGeom prst="rect">
            <a:avLst/>
          </a:prstGeom>
          <a:noFill/>
          <a:ln w="9525">
            <a:noFill/>
          </a:ln>
        </p:spPr>
        <p:txBody>
          <a:bodyPr wrap="square" lIns="131040" tIns="65520" rIns="131040" bIns="65520" anchor="t" anchorCtr="0">
            <a:spAutoFit/>
          </a:bodyPr>
          <a:lstStyle/>
          <a:p>
            <a:pPr defTabSz="449580">
              <a:spcBef>
                <a:spcPts val="25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4000" b="0" dirty="0">
                <a:solidFill>
                  <a:srgbClr val="000000"/>
                </a:solidFill>
                <a:latin typeface="Comic Sans MS" panose="030F0702030302020204" pitchFamily="66" charset="0"/>
              </a:rPr>
              <a:t>  Garantire sempre la     		sicurezza della scena! </a:t>
            </a:r>
          </a:p>
        </p:txBody>
      </p:sp>
      <p:sp>
        <p:nvSpPr>
          <p:cNvPr id="5126" name="Text Box 5"/>
          <p:cNvSpPr txBox="1"/>
          <p:nvPr/>
        </p:nvSpPr>
        <p:spPr>
          <a:xfrm>
            <a:off x="5565775" y="7613650"/>
            <a:ext cx="3173413" cy="16462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algn="ctr" defTabSz="449580">
              <a:spcBef>
                <a:spcPts val="2125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3400" b="0" dirty="0">
                <a:solidFill>
                  <a:srgbClr val="3333CC"/>
                </a:solidFill>
                <a:latin typeface="Comic Sans MS" panose="030F0702030302020204" pitchFamily="66" charset="0"/>
              </a:rPr>
              <a:t>ELIMINARE FATTORI DI RISCHIO</a:t>
            </a:r>
          </a:p>
        </p:txBody>
      </p:sp>
      <p:sp>
        <p:nvSpPr>
          <p:cNvPr id="5127" name="Text Box 6"/>
          <p:cNvSpPr txBox="1"/>
          <p:nvPr/>
        </p:nvSpPr>
        <p:spPr>
          <a:xfrm>
            <a:off x="9313863" y="7315200"/>
            <a:ext cx="2952750" cy="21653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algn="ctr" defTabSz="449580">
              <a:spcBef>
                <a:spcPts val="2125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3400" b="0" dirty="0">
                <a:solidFill>
                  <a:srgbClr val="3333CC"/>
                </a:solidFill>
                <a:latin typeface="Comic Sans MS" panose="030F0702030302020204" pitchFamily="66" charset="0"/>
              </a:rPr>
              <a:t>SE POSSIBILE SPOSTARE IL FERITO</a:t>
            </a:r>
          </a:p>
        </p:txBody>
      </p:sp>
      <p:sp>
        <p:nvSpPr>
          <p:cNvPr id="5128" name="AutoShape 7"/>
          <p:cNvSpPr/>
          <p:nvPr/>
        </p:nvSpPr>
        <p:spPr>
          <a:xfrm rot="1560000">
            <a:off x="7726363" y="5524500"/>
            <a:ext cx="431800" cy="1728788"/>
          </a:xfrm>
          <a:prstGeom prst="downArrow">
            <a:avLst>
              <a:gd name="adj1" fmla="val 50000"/>
              <a:gd name="adj2" fmla="val 100036"/>
            </a:avLst>
          </a:prstGeom>
          <a:solidFill>
            <a:srgbClr val="FF0033"/>
          </a:solidFill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5129" name="AutoShape 8"/>
          <p:cNvSpPr/>
          <p:nvPr/>
        </p:nvSpPr>
        <p:spPr>
          <a:xfrm rot="-1260000">
            <a:off x="9709150" y="5554663"/>
            <a:ext cx="431800" cy="1728787"/>
          </a:xfrm>
          <a:prstGeom prst="downArrow">
            <a:avLst>
              <a:gd name="adj1" fmla="val 50000"/>
              <a:gd name="adj2" fmla="val 100036"/>
            </a:avLst>
          </a:prstGeom>
          <a:solidFill>
            <a:srgbClr val="FF0033"/>
          </a:solidFill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96900" y="1563688"/>
            <a:ext cx="11884025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b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kumimoji="0" lang="it-IT" altLang="it-IT" sz="5400" b="0" i="0" u="none" strike="noStrike" kern="1200" cap="none" spc="0" normalizeH="0" baseline="0" noProof="1">
                <a:solidFill>
                  <a:srgbClr val="FF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1° REGOLA DEL SOCCORRITORE</a:t>
            </a:r>
          </a:p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kumimoji="0" lang="it-IT" altLang="it-IT" sz="5400" b="0" i="0" u="none" strike="noStrike" kern="1200" cap="none" spc="0" normalizeH="0" baseline="0" noProof="1">
                <a:solidFill>
                  <a:srgbClr val="FF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it-IT" sz="5400" b="0" i="0" u="none" strike="noStrike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 CASO DI MALORE O INFORTUNIO SUL LAVORO…</a:t>
            </a:r>
          </a:p>
        </p:txBody>
      </p:sp>
      <p:sp>
        <p:nvSpPr>
          <p:cNvPr id="7171" name="Rectangle 2"/>
          <p:cNvSpPr/>
          <p:nvPr/>
        </p:nvSpPr>
        <p:spPr>
          <a:xfrm>
            <a:off x="525463" y="1708150"/>
            <a:ext cx="11885612" cy="662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2" name="Rectangle 3"/>
          <p:cNvSpPr/>
          <p:nvPr/>
        </p:nvSpPr>
        <p:spPr>
          <a:xfrm>
            <a:off x="2082800" y="3724275"/>
            <a:ext cx="8816975" cy="15065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 anchorCtr="0">
            <a:spAutoFit/>
          </a:bodyPr>
          <a:lstStyle/>
          <a:p>
            <a:pPr algn="ctr" defTabSz="449580">
              <a:spcBef>
                <a:spcPts val="10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Preservare se stessi!</a:t>
            </a:r>
          </a:p>
          <a:p>
            <a:pPr algn="ctr" defTabSz="449580">
              <a:spcBef>
                <a:spcPts val="10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Mai diventare la seconda vittima</a:t>
            </a:r>
            <a:r>
              <a:rPr lang="it-IT" altLang="it-IT" sz="4200" b="0" dirty="0">
                <a:solidFill>
                  <a:srgbClr val="000000"/>
                </a:solidFill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7173" name="AutoShape 4"/>
          <p:cNvSpPr/>
          <p:nvPr/>
        </p:nvSpPr>
        <p:spPr>
          <a:xfrm>
            <a:off x="884238" y="3389313"/>
            <a:ext cx="11088687" cy="3863975"/>
          </a:xfrm>
          <a:prstGeom prst="wedgeEllipseCallout">
            <a:avLst>
              <a:gd name="adj1" fmla="val -48273"/>
              <a:gd name="adj2" fmla="val 71361"/>
            </a:avLst>
          </a:prstGeom>
          <a:noFill/>
          <a:ln w="38160" cap="sq" cmpd="sng">
            <a:solidFill>
              <a:srgbClr val="21B2C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4" name="Rectangle 5"/>
          <p:cNvSpPr/>
          <p:nvPr/>
        </p:nvSpPr>
        <p:spPr>
          <a:xfrm>
            <a:off x="1892300" y="5524500"/>
            <a:ext cx="9290050" cy="9715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algn="ctr" defTabSz="449580">
              <a:lnSpc>
                <a:spcPct val="90000"/>
              </a:lnSpc>
              <a:spcBef>
                <a:spcPts val="16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6400" b="0" u="sng" dirty="0">
                <a:solidFill>
                  <a:srgbClr val="21B2C9"/>
                </a:solidFill>
                <a:latin typeface="Comic Sans MS" panose="030F0702030302020204" pitchFamily="66" charset="0"/>
              </a:rPr>
              <a:t>AUTOPROTEZIONE </a:t>
            </a:r>
            <a:r>
              <a:rPr lang="it-IT" altLang="it-IT" sz="6400" b="0" dirty="0">
                <a:solidFill>
                  <a:srgbClr val="21B2C9"/>
                </a:solidFill>
                <a:latin typeface="Comic Sans MS" panose="030F0702030302020204" pitchFamily="66" charset="0"/>
              </a:rPr>
              <a:t>!!!</a:t>
            </a:r>
          </a:p>
        </p:txBody>
      </p:sp>
      <p:pic>
        <p:nvPicPr>
          <p:cNvPr id="717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925" y="7272338"/>
            <a:ext cx="3025775" cy="228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Text Box 7"/>
          <p:cNvSpPr txBox="1"/>
          <p:nvPr/>
        </p:nvSpPr>
        <p:spPr>
          <a:xfrm>
            <a:off x="1317625" y="8139113"/>
            <a:ext cx="8640763" cy="8255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algn="ctr" defTabSz="449580">
              <a:spcBef>
                <a:spcPts val="12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4800" b="0" dirty="0">
                <a:solidFill>
                  <a:srgbClr val="FF0033"/>
                </a:solidFill>
                <a:latin typeface="Comic Sans MS" panose="030F0702030302020204" pitchFamily="66" charset="0"/>
              </a:rPr>
              <a:t>PRESERVARE SE STESSI !!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0" y="339725"/>
            <a:ext cx="12266613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63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    </a:t>
            </a:r>
            <a:r>
              <a:rPr kumimoji="0" lang="it-IT" altLang="it-IT" sz="75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2. Sangue della vittima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066800" y="4114800"/>
            <a:ext cx="11052175" cy="53340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/>
          <a:lstStyle>
            <a:lvl1pPr marL="487680" indent="-455930"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87680" marR="0" lvl="0" indent="-455930" algn="ctr" defTabSz="44958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487680" marR="0" lvl="0" indent="-455930" algn="ctr" defTabSz="44958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endParaRPr kumimoji="0" lang="it-IT" altLang="it-IT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57200" marR="0" lvl="0" indent="-425450" algn="l" defTabSz="44958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ogni 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soggetto sanguinante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deve essere  considerato potenziale fonte di infezione</a:t>
            </a:r>
          </a:p>
          <a:p>
            <a:pPr marL="457200" marR="0" lvl="0" indent="-425450" algn="l" defTabSz="44958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 ogni contatto con soggetto sanguinante si devono adottare le </a:t>
            </a:r>
            <a:r>
              <a:rPr kumimoji="0" lang="it-IT" altLang="it-IT" sz="4000" b="0" i="1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precauzioni universali</a:t>
            </a:r>
          </a:p>
        </p:txBody>
      </p:sp>
      <p:sp>
        <p:nvSpPr>
          <p:cNvPr id="11268" name="Rectangle 3"/>
          <p:cNvSpPr/>
          <p:nvPr/>
        </p:nvSpPr>
        <p:spPr>
          <a:xfrm>
            <a:off x="2684463" y="1931988"/>
            <a:ext cx="7993062" cy="2143125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t" anchorCtr="0">
            <a:spAutoFit/>
          </a:bodyPr>
          <a:lstStyle/>
          <a:p>
            <a:pPr algn="ctr" defTabSz="449580">
              <a:lnSpc>
                <a:spcPct val="110000"/>
              </a:lnSpc>
              <a:spcBef>
                <a:spcPts val="10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4000" b="0" dirty="0">
                <a:solidFill>
                  <a:srgbClr val="000000"/>
                </a:solidFill>
                <a:latin typeface="Comic Sans MS" panose="030F0702030302020204" pitchFamily="66" charset="0"/>
              </a:rPr>
              <a:t>Il sangue può costituire veicolo di malattie infettive quali </a:t>
            </a:r>
            <a:r>
              <a:rPr lang="it-IT" altLang="it-IT" sz="4000" b="0" dirty="0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it-IT" altLang="it-IT" sz="4000" b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4000" b="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Epatite B e C, AIDS</a:t>
            </a:r>
            <a:r>
              <a:rPr lang="it-IT" altLang="it-IT" sz="4000" b="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269" name="AutoShape 4"/>
          <p:cNvSpPr/>
          <p:nvPr/>
        </p:nvSpPr>
        <p:spPr>
          <a:xfrm>
            <a:off x="6430963" y="4292600"/>
            <a:ext cx="379412" cy="1447800"/>
          </a:xfrm>
          <a:prstGeom prst="downArrow">
            <a:avLst>
              <a:gd name="adj1" fmla="val 50000"/>
              <a:gd name="adj2" fmla="val 95344"/>
            </a:avLst>
          </a:prstGeom>
          <a:solidFill>
            <a:srgbClr val="FF0033"/>
          </a:solidFill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/>
          <p:nvPr/>
        </p:nvSpPr>
        <p:spPr>
          <a:xfrm>
            <a:off x="1028700" y="1204913"/>
            <a:ext cx="11269663" cy="1727200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ctr" anchorCtr="0"/>
          <a:lstStyle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</a:tabLst>
            </a:pPr>
            <a:r>
              <a:rPr lang="it-IT" altLang="it-IT" sz="6600" b="0" dirty="0">
                <a:solidFill>
                  <a:srgbClr val="FF0033"/>
                </a:solidFill>
                <a:latin typeface="Comic Sans MS" panose="030F0702030302020204" pitchFamily="66" charset="0"/>
              </a:rPr>
              <a:t>Rischio di sieroconversione da esposizione accidentale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893888" y="4589463"/>
            <a:ext cx="10063163" cy="2879725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/>
          <a:lstStyle>
            <a:lvl1pPr marL="457200" indent="-457200"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marR="0" lvl="0" indent="-457200" algn="l" defTabSz="449580" rtl="0" eaLnBrk="1" fontAlgn="base" latinLnBrk="0" hangingPunct="1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•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/>
            </a:pPr>
            <a:r>
              <a:rPr kumimoji="0" lang="it-IT" altLang="it-IT" sz="4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HIV dallo 0,1 % allo 0,3 %</a:t>
            </a:r>
          </a:p>
          <a:p>
            <a:pPr marL="457200" marR="0" lvl="0" indent="-457200" algn="l" defTabSz="449580" rtl="0" eaLnBrk="1" fontAlgn="base" latinLnBrk="0" hangingPunct="1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•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/>
            </a:pPr>
            <a:r>
              <a:rPr kumimoji="0" lang="it-IT" altLang="it-IT" sz="46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HBV dal 6 % al 30 %</a:t>
            </a:r>
          </a:p>
          <a:p>
            <a:pPr marL="457200" marR="0" lvl="0" indent="-457200" algn="l" defTabSz="449580" rtl="0" eaLnBrk="1" fontAlgn="base" latinLnBrk="0" hangingPunct="1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Char char="•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/>
            </a:pPr>
            <a:r>
              <a:rPr kumimoji="0" lang="it-IT" altLang="it-IT" sz="4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HCV 1,8 % in media</a:t>
            </a:r>
          </a:p>
          <a:p>
            <a:pPr marL="487680" marR="0" lvl="0" indent="-455930" algn="ctr" defTabSz="449580" rtl="0" eaLnBrk="1" fontAlgn="base" latinLnBrk="0" hangingPunct="1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/>
            </a:pPr>
            <a:endParaRPr kumimoji="0" lang="it-IT" altLang="it-IT" sz="4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758825" y="533400"/>
            <a:ext cx="11160125" cy="2168525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/>
            </a:pPr>
            <a:r>
              <a:rPr kumimoji="0" lang="it-IT" altLang="it-IT" sz="85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2. Fluidi biologici </a:t>
            </a:r>
            <a:br>
              <a:rPr kumimoji="0" lang="it-IT" altLang="it-IT" sz="85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</a:br>
            <a:r>
              <a:rPr kumimoji="0" lang="it-IT" altLang="it-IT" sz="85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della vittima</a:t>
            </a:r>
          </a:p>
        </p:txBody>
      </p:sp>
      <p:sp>
        <p:nvSpPr>
          <p:cNvPr id="13315" name="Text Box 2"/>
          <p:cNvSpPr txBox="1"/>
          <p:nvPr/>
        </p:nvSpPr>
        <p:spPr>
          <a:xfrm>
            <a:off x="1101725" y="3940175"/>
            <a:ext cx="10872788" cy="3251200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t" anchorCtr="0"/>
          <a:lstStyle/>
          <a:p>
            <a:pPr marL="487680" indent="-455930" algn="ctr" defTabSz="449580">
              <a:lnSpc>
                <a:spcPct val="110000"/>
              </a:lnSpc>
              <a:spcBef>
                <a:spcPts val="1150"/>
              </a:spcBef>
              <a:buClrTx/>
              <a:buFontTx/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</a:tabLst>
            </a:pPr>
            <a:r>
              <a:rPr lang="it-IT" altLang="it-IT" sz="4600" b="0" dirty="0">
                <a:solidFill>
                  <a:srgbClr val="000000"/>
                </a:solidFill>
                <a:latin typeface="Comic Sans MS" panose="030F0702030302020204" pitchFamily="66" charset="0"/>
              </a:rPr>
              <a:t>Anche fluidi biologici diversi dal sangue (ad es. saliva, muco, catarro…) possono costituire veicoli di malattie infettive quali </a:t>
            </a:r>
            <a:r>
              <a:rPr lang="it-IT" altLang="it-IT" sz="4600" b="0" dirty="0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</a:p>
          <a:p>
            <a:pPr marL="487680" indent="-455930" defTabSz="449580">
              <a:lnSpc>
                <a:spcPct val="110000"/>
              </a:lnSpc>
              <a:spcBef>
                <a:spcPts val="1150"/>
              </a:spcBef>
              <a:buClrTx/>
              <a:buFontTx/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</a:tabLst>
            </a:pPr>
            <a:r>
              <a:rPr lang="it-IT" altLang="it-IT" sz="4600" b="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</a:t>
            </a:r>
            <a:r>
              <a:rPr lang="it-IT" altLang="it-IT" sz="4600" b="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Tubercolosi e Meningite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990600" y="304800"/>
            <a:ext cx="11053763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/>
            </a:pPr>
            <a:r>
              <a:rPr kumimoji="0" lang="it-IT" altLang="it-IT" sz="6800" b="0" i="0" u="none" strike="noStrike" kern="1200" cap="none" spc="0" normalizeH="0" baseline="0" noProof="0" dirty="0">
                <a:ln>
                  <a:noFill/>
                </a:ln>
                <a:solidFill>
                  <a:srgbClr val="F200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ja-JP" altLang="it-IT" sz="6800" b="0" i="0" u="none" strike="noStrike" kern="1200" cap="none" spc="0" normalizeH="0" baseline="0" noProof="0" dirty="0">
                <a:ln>
                  <a:noFill/>
                </a:ln>
                <a:solidFill>
                  <a:srgbClr val="F200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6800" b="0" i="0" u="none" strike="noStrike" kern="1200" cap="none" spc="0" normalizeH="0" baseline="0" noProof="0" dirty="0">
                <a:ln>
                  <a:noFill/>
                </a:ln>
                <a:solidFill>
                  <a:srgbClr val="F200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è il Primo Soccorso?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90600" y="2759075"/>
            <a:ext cx="11053763" cy="5851525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/>
          <a:lstStyle>
            <a:lvl1pPr marL="487680" indent="-455930"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87680" marR="0" lvl="0" indent="-455930" algn="ctr" defTabSz="4495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r>
              <a:rPr kumimoji="0" lang="it-IT" altLang="it-IT" sz="63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Il Primo Soccorso</a:t>
            </a:r>
            <a:r>
              <a:rPr kumimoji="0" lang="it-IT" altLang="it-IT" sz="6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è caratterizzato da i</a:t>
            </a:r>
            <a:r>
              <a:rPr kumimoji="0" lang="it-IT" altLang="it-IT" sz="63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nterventi compiuti da personale </a:t>
            </a:r>
            <a:r>
              <a:rPr kumimoji="0" lang="it-IT" altLang="it-IT" sz="63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non sanitario</a:t>
            </a:r>
            <a:r>
              <a:rPr kumimoji="0" lang="it-IT" altLang="it-IT" sz="6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, in attesa dell</a:t>
            </a:r>
            <a:r>
              <a:rPr kumimoji="0" lang="ja-JP" altLang="it-IT" sz="6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6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intervento specializzato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/>
          <p:nvPr/>
        </p:nvSpPr>
        <p:spPr>
          <a:xfrm>
            <a:off x="1066800" y="304800"/>
            <a:ext cx="11053763" cy="1625600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ctr" anchorCtr="0"/>
          <a:lstStyle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</a:tabLst>
            </a:pPr>
            <a:r>
              <a:rPr lang="it-IT" altLang="it-IT" sz="7700" b="0" i="1" dirty="0">
                <a:solidFill>
                  <a:srgbClr val="FF0033"/>
                </a:solidFill>
                <a:latin typeface="Comic Sans MS" panose="030F0702030302020204" pitchFamily="66" charset="0"/>
              </a:rPr>
              <a:t>MEZZI BARRIERA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957263" y="3221038"/>
            <a:ext cx="7056438" cy="5851525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/>
          <a:lstStyle>
            <a:lvl1pPr marL="457200" indent="-457200"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marR="0" lvl="0" indent="-457200" algn="l" defTabSz="449580" rtl="0" eaLnBrk="1" fontAlgn="base" latinLnBrk="0" hangingPunct="1">
              <a:lnSpc>
                <a:spcPct val="110000"/>
              </a:lnSpc>
              <a:spcBef>
                <a:spcPts val="115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/>
            </a:pPr>
            <a:r>
              <a:rPr kumimoji="0" lang="it-IT" altLang="it-IT" sz="4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Guanti monouso</a:t>
            </a:r>
          </a:p>
          <a:p>
            <a:pPr marL="485775" marR="0" lvl="0" indent="-455930" algn="l" defTabSz="449580" rtl="0" eaLnBrk="1" fontAlgn="base" latinLnBrk="0" hangingPunct="1">
              <a:lnSpc>
                <a:spcPct val="110000"/>
              </a:lnSpc>
              <a:spcBef>
                <a:spcPts val="115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/>
            </a:pPr>
            <a:endParaRPr kumimoji="0" lang="it-IT" altLang="it-IT" sz="4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85775" marR="0" lvl="0" indent="-455930" algn="l" defTabSz="449580" rtl="0" eaLnBrk="1" fontAlgn="base" latinLnBrk="0" hangingPunct="1">
              <a:lnSpc>
                <a:spcPct val="110000"/>
              </a:lnSpc>
              <a:spcBef>
                <a:spcPts val="115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/>
            </a:pPr>
            <a:endParaRPr kumimoji="0" lang="it-IT" altLang="it-IT" sz="4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85775" marR="0" lvl="0" indent="-455930" algn="l" defTabSz="449580" rtl="0" eaLnBrk="1" fontAlgn="base" latinLnBrk="0" hangingPunct="1">
              <a:lnSpc>
                <a:spcPct val="110000"/>
              </a:lnSpc>
              <a:spcBef>
                <a:spcPts val="115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/>
            </a:pPr>
            <a:endParaRPr kumimoji="0" lang="it-IT" altLang="it-IT" sz="4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57200" marR="0" lvl="0" indent="-457200" algn="l" defTabSz="449580" rtl="0" eaLnBrk="1" fontAlgn="base" latinLnBrk="0" hangingPunct="1">
              <a:lnSpc>
                <a:spcPct val="110000"/>
              </a:lnSpc>
              <a:spcBef>
                <a:spcPts val="115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  <a:defRPr/>
            </a:pPr>
            <a:r>
              <a:rPr kumimoji="0" lang="it-IT" altLang="it-IT" sz="4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Visiera paraschizzi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463" y="2644775"/>
            <a:ext cx="3783012" cy="283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263" y="6029325"/>
            <a:ext cx="3384550" cy="338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/>
          <p:nvPr/>
        </p:nvSpPr>
        <p:spPr>
          <a:xfrm>
            <a:off x="812800" y="1204913"/>
            <a:ext cx="11485563" cy="1727200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ctr" anchorCtr="0"/>
          <a:lstStyle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</a:tabLst>
            </a:pPr>
            <a:r>
              <a:rPr lang="it-IT" altLang="it-IT" sz="6600" b="0" dirty="0">
                <a:solidFill>
                  <a:srgbClr val="FF0033"/>
                </a:solidFill>
                <a:latin typeface="Comic Sans MS" panose="030F0702030302020204" pitchFamily="66" charset="0"/>
              </a:rPr>
              <a:t>Rischio di sieroconversione da esposizione accidentale</a:t>
            </a:r>
          </a:p>
        </p:txBody>
      </p:sp>
      <p:sp>
        <p:nvSpPr>
          <p:cNvPr id="19459" name="Rectangle 2"/>
          <p:cNvSpPr/>
          <p:nvPr/>
        </p:nvSpPr>
        <p:spPr>
          <a:xfrm>
            <a:off x="1101725" y="3508375"/>
            <a:ext cx="10583863" cy="51101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algn="just" defTabSz="449580">
              <a:spcBef>
                <a:spcPts val="13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it-IT" altLang="it-IT" sz="5400" b="0" u="sng" dirty="0">
                <a:solidFill>
                  <a:srgbClr val="0070C0"/>
                </a:solidFill>
                <a:latin typeface="Arial" panose="020B0604020202020204" pitchFamily="34" charset="0"/>
              </a:rPr>
              <a:t>DA RICORDARE!</a:t>
            </a:r>
          </a:p>
          <a:p>
            <a:pPr algn="just" defTabSz="449580">
              <a:spcBef>
                <a:spcPts val="7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endParaRPr lang="it-IT" altLang="it-IT" b="0" u="sng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 defTabSz="449580">
              <a:spcBef>
                <a:spcPts val="7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it-IT" altLang="it-IT" b="0" dirty="0">
                <a:solidFill>
                  <a:srgbClr val="000000"/>
                </a:solidFill>
                <a:latin typeface="Arial" panose="020B0604020202020204" pitchFamily="34" charset="0"/>
              </a:rPr>
              <a:t>Indicazione Reg. Lombardia, Delibera 1587 del 22 dicembre 2005, vaccinazioni indicate ed a carico del Datore di Lavoro: </a:t>
            </a:r>
            <a:r>
              <a:rPr lang="it-IT" altLang="it-IT" b="0" i="1" dirty="0">
                <a:solidFill>
                  <a:srgbClr val="FF0033"/>
                </a:solidFill>
                <a:latin typeface="Arial" panose="020B0604020202020204" pitchFamily="34" charset="0"/>
              </a:rPr>
              <a:t>Vaccinazione Antiepatite B negli addetti all’emergenza e primo soccorso </a:t>
            </a:r>
            <a:r>
              <a:rPr lang="it-IT" altLang="it-IT" b="0" i="1" dirty="0">
                <a:solidFill>
                  <a:srgbClr val="FF0000"/>
                </a:solidFill>
                <a:latin typeface="Arial" panose="020B0604020202020204" pitchFamily="34" charset="0"/>
              </a:rPr>
              <a:t>aziendale.</a:t>
            </a:r>
          </a:p>
          <a:p>
            <a:pPr algn="ctr" defTabSz="449580">
              <a:spcBef>
                <a:spcPts val="7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endParaRPr lang="it-IT" altLang="it-IT" b="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449580">
              <a:spcBef>
                <a:spcPts val="7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it-IT" altLang="it-IT" b="0" i="1" dirty="0">
                <a:solidFill>
                  <a:srgbClr val="FF0033"/>
                </a:solidFill>
                <a:latin typeface="Arial" panose="020B0604020202020204" pitchFamily="34" charset="0"/>
              </a:rPr>
              <a:t>La profilassi post-esposizione dopo l'esposizione all'HIV</a:t>
            </a:r>
            <a:r>
              <a:rPr lang="it-IT" altLang="it-IT" b="0" dirty="0">
                <a:solidFill>
                  <a:srgbClr val="000000"/>
                </a:solidFill>
                <a:latin typeface="Arial" panose="020B0604020202020204" pitchFamily="34" charset="0"/>
              </a:rPr>
              <a:t>, deve essere iniziata al più presto possibile, possibilmente entro 4 ore dall'infortunio e, comunque, non oltre le 72 ore.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33388" y="3227388"/>
            <a:ext cx="7043738" cy="1909763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it-IT" sz="28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chiamo il paziente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lo scuoto leggermente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provoco stimoli dolorosi</a:t>
            </a:r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2817813" y="5200650"/>
            <a:ext cx="1588" cy="5429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98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50" y="5743575"/>
            <a:ext cx="2803525" cy="225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25438" y="8126413"/>
            <a:ext cx="5634038" cy="922338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56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pizzicotto al di sopra della clavicola</a:t>
            </a:r>
          </a:p>
        </p:txBody>
      </p:sp>
      <p:pic>
        <p:nvPicPr>
          <p:cNvPr id="614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0" y="5743575"/>
            <a:ext cx="2600325" cy="2297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5092700" y="4875213"/>
            <a:ext cx="1733550" cy="7588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98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6500813" y="8129588"/>
            <a:ext cx="3251200" cy="527050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56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premere l</a:t>
            </a:r>
            <a:r>
              <a:rPr kumimoji="0" lang="ja-JP" altLang="it-IT" sz="256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256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unghia</a:t>
            </a:r>
          </a:p>
        </p:txBody>
      </p:sp>
      <p:pic>
        <p:nvPicPr>
          <p:cNvPr id="6152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463" y="1625600"/>
            <a:ext cx="4876800" cy="365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10726738" y="0"/>
            <a:ext cx="22764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17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09 aprile 2009</a:t>
            </a: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10726738" y="0"/>
            <a:ext cx="2276475" cy="3968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17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12 novembre 2009</a:t>
            </a: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10618788" y="0"/>
            <a:ext cx="2166938" cy="563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R="0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it-IT" altLang="it-IT" sz="3980" kern="1200" cap="none" spc="0" normalizeH="0" baseline="0" noProof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974725" y="1625600"/>
            <a:ext cx="11703050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marR="0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it-IT" altLang="it-IT" sz="3980" kern="1200" cap="none" spc="0" normalizeH="0" baseline="0" noProof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650875" y="390525"/>
            <a:ext cx="11701463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62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</a:t>
            </a:r>
            <a:r>
              <a:rPr kumimoji="0" lang="ja-JP" altLang="it-IT" sz="62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62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infortunato è cosciente?</a:t>
            </a:r>
            <a:br>
              <a:rPr kumimoji="0" lang="it-IT" altLang="it-IT" sz="62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</a:br>
            <a:endParaRPr kumimoji="0" lang="it-IT" altLang="it-IT" sz="62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33388" y="1517650"/>
            <a:ext cx="11703050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/>
          <a:lstStyle>
            <a:lvl1pPr marL="327025" indent="-327025"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27025" marR="0" lvl="0" indent="-327025" algn="l" defTabSz="449580" rtl="0" eaLnBrk="1" fontAlgn="base" latinLnBrk="0" hangingPunct="1">
              <a:lnSpc>
                <a:spcPct val="100000"/>
              </a:lnSpc>
              <a:spcBef>
                <a:spcPts val="995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/>
            </a:pP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Valutazione della coscienza: </a:t>
            </a:r>
          </a:p>
          <a:p>
            <a:pPr marL="487680" marR="0" lvl="0" indent="-327025" algn="l" defTabSz="449580" rtl="0" eaLnBrk="1" fontAlgn="base" latinLnBrk="0" hangingPunct="1">
              <a:lnSpc>
                <a:spcPct val="100000"/>
              </a:lnSpc>
              <a:spcBef>
                <a:spcPts val="995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/>
            </a:pP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Mi accosto all</a:t>
            </a:r>
            <a:r>
              <a:rPr kumimoji="0" lang="ja-JP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infortunato:</a:t>
            </a:r>
          </a:p>
          <a:p>
            <a:pPr marL="485140" marR="0" lvl="0" indent="-327025" algn="l" defTabSz="449580" rtl="0" eaLnBrk="1" fontAlgn="base" latinLnBrk="0" hangingPunct="1">
              <a:lnSpc>
                <a:spcPct val="100000"/>
              </a:lnSpc>
              <a:spcBef>
                <a:spcPts val="995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/>
            </a:pPr>
            <a:endParaRPr kumimoji="0" lang="it-IT" altLang="it-IT" sz="398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50875" y="101600"/>
            <a:ext cx="11701463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625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Coscienza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71500" y="1376363"/>
            <a:ext cx="11918950" cy="573088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Approccio il paziente stimolandolo e valutandone la risposta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/>
        </p:nvGraphicFramePr>
        <p:xfrm>
          <a:off x="974725" y="2439988"/>
          <a:ext cx="11526839" cy="6756399"/>
        </p:xfrm>
        <a:graphic>
          <a:graphicData uri="http://schemas.openxmlformats.org/drawingml/2006/table">
            <a:tbl>
              <a:tblPr/>
              <a:tblGrid>
                <a:gridCol w="83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2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4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058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580" rtl="0" eaLnBrk="1" fontAlgn="base" latinLnBrk="0" hangingPunct="1">
                        <a:lnSpc>
                          <a:spcPct val="137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it-IT" altLang="it-IT" sz="57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marL="127985" marR="127985" marT="66549" marB="66549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580" rtl="0" eaLnBrk="1" fontAlgn="base" latinLnBrk="0" hangingPunct="1">
                        <a:lnSpc>
                          <a:spcPct val="137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it-IT" altLang="it-IT" sz="51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Alert</a:t>
                      </a:r>
                    </a:p>
                  </a:txBody>
                  <a:tcPr marL="127985" marR="127985" marT="66549" marB="66549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580" rtl="0" eaLnBrk="1" fontAlgn="base" latinLnBrk="0" hangingPunct="1">
                        <a:lnSpc>
                          <a:spcPct val="13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it-IT" altLang="it-IT" sz="4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Infortunato vigile</a:t>
                      </a:r>
                    </a:p>
                  </a:txBody>
                  <a:tcPr marL="127985" marR="127985" marT="66549" marB="66549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3917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580" rtl="0" eaLnBrk="1" fontAlgn="base" latinLnBrk="0" hangingPunct="1">
                        <a:lnSpc>
                          <a:spcPct val="137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it-IT" altLang="it-IT" sz="57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V</a:t>
                      </a:r>
                    </a:p>
                  </a:txBody>
                  <a:tcPr marL="127985" marR="127985" marT="66549" marB="66549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580" rtl="0" eaLnBrk="1" fontAlgn="base" latinLnBrk="0" hangingPunct="1">
                        <a:lnSpc>
                          <a:spcPct val="137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it-IT" altLang="it-IT" sz="51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Vocal</a:t>
                      </a:r>
                    </a:p>
                  </a:txBody>
                  <a:tcPr marL="127985" marR="127985" marT="66549" marB="66549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580" rtl="0" eaLnBrk="1" fontAlgn="base" latinLnBrk="0" hangingPunct="1">
                        <a:lnSpc>
                          <a:spcPct val="13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it-IT" altLang="it-IT" sz="4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Risponde agli stimoli verbali</a:t>
                      </a:r>
                    </a:p>
                  </a:txBody>
                  <a:tcPr marL="127985" marR="127985" marT="66549" marB="66549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3917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580" rtl="0" eaLnBrk="1" fontAlgn="base" latinLnBrk="0" hangingPunct="1">
                        <a:lnSpc>
                          <a:spcPct val="137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it-IT" altLang="it-IT" sz="57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L="127985" marR="127985" marT="66549" marB="66549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580" rtl="0" eaLnBrk="1" fontAlgn="base" latinLnBrk="0" hangingPunct="1">
                        <a:lnSpc>
                          <a:spcPct val="137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it-IT" altLang="it-IT" sz="51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Pain</a:t>
                      </a:r>
                    </a:p>
                  </a:txBody>
                  <a:tcPr marL="127985" marR="127985" marT="66549" marB="66549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580" rtl="0" eaLnBrk="1" fontAlgn="base" latinLnBrk="0" hangingPunct="1">
                        <a:lnSpc>
                          <a:spcPct val="13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it-IT" altLang="it-IT" sz="4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Risponde agli stimoli dolorosi</a:t>
                      </a:r>
                    </a:p>
                  </a:txBody>
                  <a:tcPr marL="127985" marR="127985" marT="66549" marB="66549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798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580" rtl="0" eaLnBrk="1" fontAlgn="base" latinLnBrk="0" hangingPunct="1">
                        <a:lnSpc>
                          <a:spcPct val="137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it-IT" altLang="it-IT" sz="57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U</a:t>
                      </a:r>
                    </a:p>
                  </a:txBody>
                  <a:tcPr marL="127985" marR="127985" marT="66549" marB="66549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580" rtl="0" eaLnBrk="1" fontAlgn="base" latinLnBrk="0" hangingPunct="1">
                        <a:lnSpc>
                          <a:spcPct val="137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it-IT" altLang="it-IT" sz="5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Unresponsive</a:t>
                      </a:r>
                    </a:p>
                  </a:txBody>
                  <a:tcPr marL="127985" marR="127985" marT="66549" marB="66549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58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580" rtl="0" eaLnBrk="1" fontAlgn="base" latinLnBrk="0" hangingPunct="1">
                        <a:lnSpc>
                          <a:spcPct val="13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it-IT" altLang="it-IT" sz="4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Assenza di risposta</a:t>
                      </a:r>
                    </a:p>
                  </a:txBody>
                  <a:tcPr marL="127985" marR="127985" marT="66549" marB="66549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86" name="Text Box 47"/>
          <p:cNvSpPr txBox="1">
            <a:spLocks noChangeArrowheads="1"/>
          </p:cNvSpPr>
          <p:nvPr/>
        </p:nvSpPr>
        <p:spPr bwMode="auto">
          <a:xfrm>
            <a:off x="10726738" y="0"/>
            <a:ext cx="22764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17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09 aprile 2009</a:t>
            </a:r>
          </a:p>
        </p:txBody>
      </p:sp>
      <p:sp>
        <p:nvSpPr>
          <p:cNvPr id="15387" name="Text Box 48"/>
          <p:cNvSpPr txBox="1">
            <a:spLocks noChangeArrowheads="1"/>
          </p:cNvSpPr>
          <p:nvPr/>
        </p:nvSpPr>
        <p:spPr bwMode="auto">
          <a:xfrm>
            <a:off x="10726738" y="0"/>
            <a:ext cx="2276475" cy="3968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17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12 novembre 2009</a:t>
            </a:r>
          </a:p>
        </p:txBody>
      </p:sp>
      <p:sp>
        <p:nvSpPr>
          <p:cNvPr id="15388" name="Text Box 49"/>
          <p:cNvSpPr txBox="1">
            <a:spLocks noChangeArrowheads="1"/>
          </p:cNvSpPr>
          <p:nvPr/>
        </p:nvSpPr>
        <p:spPr bwMode="auto">
          <a:xfrm>
            <a:off x="10618788" y="0"/>
            <a:ext cx="2166938" cy="563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R="0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it-IT" altLang="it-IT" sz="3980" kern="1200" cap="none" spc="0" normalizeH="0" baseline="0" noProof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0875" y="390525"/>
            <a:ext cx="11701463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it-IT" altLang="it-IT" sz="62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96900" y="2427288"/>
            <a:ext cx="11701463" cy="6435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27025" indent="-327025"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27025" marR="0" lvl="0" indent="-327025" algn="l" defTabSz="449580" rtl="0" eaLnBrk="1" fontAlgn="base" latinLnBrk="0" hangingPunct="1">
              <a:lnSpc>
                <a:spcPct val="100000"/>
              </a:lnSpc>
              <a:spcBef>
                <a:spcPts val="114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/>
            </a:pPr>
            <a:r>
              <a:rPr kumimoji="0" lang="it-IT" altLang="it-IT" sz="45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Come appare il suo </a:t>
            </a:r>
            <a:r>
              <a:rPr kumimoji="0" lang="it-IT" altLang="it-IT" sz="45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respiro</a:t>
            </a:r>
            <a:r>
              <a:rPr kumimoji="0" lang="it-IT" altLang="it-IT" sz="45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?</a:t>
            </a:r>
          </a:p>
          <a:p>
            <a:pPr marL="474345" marR="0" lvl="0" indent="-327025" algn="l" defTabSz="449580" rtl="0" eaLnBrk="1" fontAlgn="base" latinLnBrk="0" hangingPunct="1">
              <a:lnSpc>
                <a:spcPct val="100000"/>
              </a:lnSpc>
              <a:spcBef>
                <a:spcPts val="114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  (estendere il collo)</a:t>
            </a:r>
          </a:p>
          <a:p>
            <a:pPr marL="474345" marR="0" lvl="0" indent="-327025" algn="l" defTabSz="449580" rtl="0" eaLnBrk="1" fontAlgn="base" latinLnBrk="0" hangingPunct="1">
              <a:lnSpc>
                <a:spcPct val="100000"/>
              </a:lnSpc>
              <a:spcBef>
                <a:spcPts val="114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/>
            </a:pPr>
            <a:endParaRPr kumimoji="0" lang="it-IT" alt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74345" marR="0" lvl="0" indent="-327025" algn="l" defTabSz="449580" rtl="0" eaLnBrk="1" fontAlgn="base" latinLnBrk="0" hangingPunct="1">
              <a:lnSpc>
                <a:spcPct val="100000"/>
              </a:lnSpc>
              <a:spcBef>
                <a:spcPts val="114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/>
            </a:pPr>
            <a:endParaRPr kumimoji="0" lang="it-IT" alt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74345" marR="0" lvl="0" indent="-327025" algn="l" defTabSz="449580" rtl="0" eaLnBrk="1" fontAlgn="base" latinLnBrk="0" hangingPunct="1">
              <a:lnSpc>
                <a:spcPct val="100000"/>
              </a:lnSpc>
              <a:spcBef>
                <a:spcPts val="114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/>
            </a:pPr>
            <a:endParaRPr kumimoji="0" lang="it-IT" alt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327025" marR="0" lvl="0" indent="-327025" algn="l" defTabSz="449580" rtl="0" eaLnBrk="1" fontAlgn="base" latinLnBrk="0" hangingPunct="1">
              <a:lnSpc>
                <a:spcPct val="100000"/>
              </a:lnSpc>
              <a:spcBef>
                <a:spcPts val="114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•"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/>
            </a:pPr>
            <a:r>
              <a:rPr kumimoji="0" lang="it-IT" altLang="it-IT" sz="45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come appare il suo </a:t>
            </a:r>
            <a:r>
              <a:rPr kumimoji="0" lang="it-IT" altLang="it-IT" sz="45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polso</a:t>
            </a:r>
            <a:r>
              <a:rPr kumimoji="0" lang="it-IT" altLang="it-IT" sz="45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?</a:t>
            </a:r>
          </a:p>
          <a:p>
            <a:pPr marL="474345" marR="0" lvl="0" indent="-327025" algn="l" defTabSz="449580" rtl="0" eaLnBrk="1" fontAlgn="base" latinLnBrk="0" hangingPunct="1">
              <a:lnSpc>
                <a:spcPct val="100000"/>
              </a:lnSpc>
              <a:spcBef>
                <a:spcPts val="114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/>
            </a:pPr>
            <a:endParaRPr kumimoji="0" lang="it-IT" altLang="it-IT" sz="45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74345" marR="0" lvl="0" indent="-327025" algn="l" defTabSz="449580" rtl="0" eaLnBrk="1" fontAlgn="base" latinLnBrk="0" hangingPunct="1">
              <a:lnSpc>
                <a:spcPct val="100000"/>
              </a:lnSpc>
              <a:spcBef>
                <a:spcPts val="114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  <a:tab pos="774700" algn="l"/>
                <a:tab pos="1223645" algn="l"/>
                <a:tab pos="1673225" algn="l"/>
                <a:tab pos="2122170" algn="l"/>
                <a:tab pos="2571750" algn="l"/>
                <a:tab pos="3020695" algn="l"/>
                <a:tab pos="3470275" algn="l"/>
                <a:tab pos="3919220" algn="l"/>
                <a:tab pos="4368800" algn="l"/>
                <a:tab pos="4817745" algn="l"/>
                <a:tab pos="5267325" algn="l"/>
                <a:tab pos="5716270" algn="l"/>
                <a:tab pos="6165850" algn="l"/>
                <a:tab pos="6614795" algn="l"/>
                <a:tab pos="7064375" algn="l"/>
                <a:tab pos="7513320" algn="l"/>
                <a:tab pos="7962900" algn="l"/>
                <a:tab pos="8411845" algn="l"/>
                <a:tab pos="8861425" algn="l"/>
                <a:tab pos="9310370" algn="l"/>
              </a:tabLst>
              <a:defRPr/>
            </a:pPr>
            <a:endParaRPr kumimoji="0" lang="it-IT" altLang="it-IT" sz="45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43" name="Text Box 1"/>
          <p:cNvSpPr txBox="1"/>
          <p:nvPr/>
        </p:nvSpPr>
        <p:spPr>
          <a:xfrm>
            <a:off x="3549650" y="700088"/>
            <a:ext cx="6670675" cy="8302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it-IT" altLang="en-GB" sz="4800">
                <a:solidFill>
                  <a:schemeClr val="tx1"/>
                </a:solidFill>
                <a:latin typeface="Comic Sans MS" panose="030F0702030302020204" pitchFamily="66" charset="0"/>
              </a:rPr>
              <a:t>SE NON COSCIENTE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tangolo 1"/>
          <p:cNvSpPr>
            <a:spLocks noChangeArrowheads="1"/>
          </p:cNvSpPr>
          <p:nvPr/>
        </p:nvSpPr>
        <p:spPr bwMode="auto">
          <a:xfrm>
            <a:off x="255588" y="268288"/>
            <a:ext cx="12492038" cy="9283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POLSO ARTERIOSO: 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Viene valutato premendo INDICE E MEDIO sull’arteria.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-  CAROTIDEO: qualche centimetro a destra o a sinistra del pomo d’Adamo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- RADIALE: polso della mano, sotto l’eminenza tenar del pollice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 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-  FEMORALE: all’inguine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-  BRACHIALE: meno usato; sulla superficie volare (</a:t>
            </a:r>
            <a:r>
              <a:rPr kumimoji="0" lang="it-IT" altLang="it-IT" sz="398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quella opposta alla superficie dorsale)</a:t>
            </a: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 del braccio, internamente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/>
          <p:nvPr/>
        </p:nvSpPr>
        <p:spPr>
          <a:xfrm>
            <a:off x="255588" y="268288"/>
            <a:ext cx="6264275" cy="4400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it-IT" altLang="it-IT" b="0" dirty="0">
                <a:solidFill>
                  <a:srgbClr val="333333"/>
                </a:solidFill>
                <a:latin typeface="PT Serif"/>
              </a:rPr>
              <a:t>Le pulsazioni vengono misurate controllando la lancetta dei secondi con l’orologio. </a:t>
            </a:r>
          </a:p>
          <a:p>
            <a:pPr eaLnBrk="0" hangingPunct="0"/>
            <a:endParaRPr lang="it-IT" altLang="it-IT" b="0" dirty="0">
              <a:solidFill>
                <a:srgbClr val="333333"/>
              </a:solidFill>
              <a:latin typeface="PT Serif"/>
            </a:endParaRPr>
          </a:p>
          <a:p>
            <a:pPr eaLnBrk="0" hangingPunct="0"/>
            <a:r>
              <a:rPr lang="it-IT" altLang="it-IT" b="0" dirty="0">
                <a:solidFill>
                  <a:srgbClr val="333333"/>
                </a:solidFill>
                <a:latin typeface="PT Serif"/>
              </a:rPr>
              <a:t>Moltiplicando queste per 2, si ottiene il numero di pulsazioni al minuto.</a:t>
            </a:r>
          </a:p>
          <a:p>
            <a:pPr eaLnBrk="0" hangingPunct="0"/>
            <a:endParaRPr lang="it-IT" altLang="it-IT" b="0" dirty="0">
              <a:solidFill>
                <a:srgbClr val="333333"/>
              </a:solidFill>
              <a:latin typeface="PT Serif"/>
            </a:endParaRPr>
          </a:p>
          <a:p>
            <a:pPr eaLnBrk="0" hangingPunct="0"/>
            <a:r>
              <a:rPr lang="it-IT" altLang="it-IT" b="0" dirty="0">
                <a:solidFill>
                  <a:srgbClr val="333333"/>
                </a:solidFill>
                <a:latin typeface="PT Serif"/>
              </a:rPr>
              <a:t>Le pulsazioni, in un soggetto sano e tranquillo, sono circa 70 al minuto.</a:t>
            </a:r>
          </a:p>
        </p:txBody>
      </p:sp>
      <p:pic>
        <p:nvPicPr>
          <p:cNvPr id="16386" name="Immagine 2" descr="Immagine che contiene abbigliamento&#10;&#10;Descrizione generata automa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5092700"/>
            <a:ext cx="5867400" cy="421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038" y="5092700"/>
            <a:ext cx="5867400" cy="421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738" y="246063"/>
            <a:ext cx="5878512" cy="462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558800"/>
            <a:ext cx="12982575" cy="727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it-IT" sz="1705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en-GB" altLang="it-IT" sz="2845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B) </a:t>
            </a:r>
            <a:r>
              <a:rPr kumimoji="0" lang="en-GB" altLang="it-IT" sz="284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PRESSIONE ARTERIOSA</a:t>
            </a:r>
            <a:endParaRPr kumimoji="0" lang="en-GB" altLang="it-IT" sz="170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it-IT" sz="114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La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pressione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arteriosa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può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essere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valutata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solo con un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dispositivo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a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palloncino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chiamato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 SFIGMOMANOMETRO.</a:t>
            </a:r>
            <a:endParaRPr kumimoji="0" lang="en-GB" altLang="it-IT" sz="256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Allacciare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il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bracciale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sgonfio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 al braccio 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disteso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,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appena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 sopra la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piega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del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gomito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it-IT" sz="256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Usare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 di FONENDOSCOPIO, . Il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bracciale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deve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essere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gonfiato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fino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a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raggiungere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una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pressione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di circa 160 mmHg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In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seguito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il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palloncino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va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rilasciato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aprendo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la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valvola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 (</a:t>
            </a:r>
            <a:r>
              <a:rPr kumimoji="0" lang="en-GB" altLang="it-IT" sz="256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piano piano)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guardare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bene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l’indicatore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di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pressione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e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prestare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attenzione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al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valore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in cui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si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cominciano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ad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avvertire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le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pulsazioni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al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fonendoscopio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. 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Quel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valore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è la PRESSIONE MASSIMA. 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Proseguendo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il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rilasciamento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,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il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valore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di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pressione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dopo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il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quale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i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suoni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scompaiono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è la PRESSIONE MINIMA.</a:t>
            </a:r>
            <a:endParaRPr kumimoji="0" lang="en-GB" altLang="it-IT" sz="2560" b="1" i="0" u="none" strike="noStrike" kern="1200" cap="none" spc="0" normalizeH="0" baseline="0" noProof="0" dirty="0">
              <a:ln>
                <a:noFill/>
              </a:ln>
              <a:solidFill>
                <a:srgbClr val="306FC0"/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Oggi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 vi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sono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anche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 SFIGMOMANOMETRI ELETTRONICI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che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segnalano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 la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pressione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altLang="it-IT" sz="256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su</a:t>
            </a:r>
            <a:r>
              <a:rPr kumimoji="0" lang="en-GB" altLang="it-IT" sz="256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 un monitor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it-IT" sz="2275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it-IT" sz="2275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it-IT" sz="2275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8434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63" y="5595938"/>
            <a:ext cx="9145587" cy="4133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5"/>
          <p:cNvSpPr txBox="1"/>
          <p:nvPr/>
        </p:nvSpPr>
        <p:spPr>
          <a:xfrm>
            <a:off x="1300163" y="3363913"/>
            <a:ext cx="7043737" cy="4278312"/>
          </a:xfrm>
          <a:prstGeom prst="rect">
            <a:avLst/>
          </a:prstGeom>
          <a:noFill/>
          <a:ln w="9525">
            <a:noFill/>
          </a:ln>
        </p:spPr>
        <p:txBody>
          <a:bodyPr lIns="127979" tIns="66549" rIns="127979" bIns="66549" anchor="t" anchorCtr="0">
            <a:spAutoFit/>
          </a:bodyPr>
          <a:lstStyle/>
          <a:p>
            <a:pPr defTabSz="449580">
              <a:spcBef>
                <a:spcPts val="1775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3600" dirty="0">
                <a:solidFill>
                  <a:srgbClr val="000000"/>
                </a:solidFill>
                <a:latin typeface="Arial" panose="020B0604020202020204" pitchFamily="34" charset="0"/>
              </a:rPr>
              <a:t> Ispezione più accurata dell</a:t>
            </a:r>
            <a:r>
              <a:rPr lang="ja-JP" altLang="it-IT" sz="3600" dirty="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it-IT" altLang="it-IT" sz="3600" dirty="0">
                <a:solidFill>
                  <a:srgbClr val="000000"/>
                </a:solidFill>
                <a:latin typeface="Arial" panose="020B0604020202020204" pitchFamily="34" charset="0"/>
              </a:rPr>
              <a:t>infortunato</a:t>
            </a:r>
          </a:p>
          <a:p>
            <a:pPr defTabSz="449580">
              <a:spcBef>
                <a:spcPts val="1425"/>
              </a:spcBef>
              <a:buClrTx/>
              <a:buFont typeface="Times New Roman" panose="02020603050405020304" pitchFamily="18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3600" dirty="0">
                <a:solidFill>
                  <a:srgbClr val="000000"/>
                </a:solidFill>
                <a:latin typeface="Arial" panose="020B0604020202020204" pitchFamily="34" charset="0"/>
              </a:rPr>
              <a:t>	- ferite?</a:t>
            </a:r>
          </a:p>
          <a:p>
            <a:pPr defTabSz="449580">
              <a:spcBef>
                <a:spcPts val="1425"/>
              </a:spcBef>
              <a:buClrTx/>
              <a:buFont typeface="Times New Roman" panose="02020603050405020304" pitchFamily="18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3600" dirty="0">
                <a:solidFill>
                  <a:srgbClr val="000000"/>
                </a:solidFill>
                <a:latin typeface="Arial" panose="020B0604020202020204" pitchFamily="34" charset="0"/>
              </a:rPr>
              <a:t>	- emorragie?</a:t>
            </a:r>
          </a:p>
          <a:p>
            <a:pPr defTabSz="449580">
              <a:spcBef>
                <a:spcPts val="1775"/>
              </a:spcBef>
              <a:buClrTx/>
              <a:buFont typeface="Times New Roman" panose="02020603050405020304" pitchFamily="18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3600" dirty="0">
                <a:solidFill>
                  <a:srgbClr val="000000"/>
                </a:solidFill>
                <a:latin typeface="Arial" panose="020B0604020202020204" pitchFamily="34" charset="0"/>
              </a:rPr>
              <a:t>	- fratture?</a:t>
            </a:r>
          </a:p>
          <a:p>
            <a:pPr defTabSz="449580">
              <a:spcBef>
                <a:spcPts val="1775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3600" dirty="0">
                <a:solidFill>
                  <a:srgbClr val="000000"/>
                </a:solidFill>
                <a:latin typeface="Arial" panose="020B0604020202020204" pitchFamily="34" charset="0"/>
              </a:rPr>
              <a:t> Chiamata al 112</a:t>
            </a:r>
          </a:p>
        </p:txBody>
      </p:sp>
      <p:pic>
        <p:nvPicPr>
          <p:cNvPr id="2048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6019800"/>
            <a:ext cx="4618038" cy="351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288" y="1084263"/>
            <a:ext cx="4114800" cy="437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1595100" y="8885238"/>
            <a:ext cx="649288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ts val="124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114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it-IT" sz="199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4</a:t>
            </a:r>
          </a:p>
        </p:txBody>
      </p:sp>
      <p:sp>
        <p:nvSpPr>
          <p:cNvPr id="20485" name="Text Box 9"/>
          <p:cNvSpPr txBox="1"/>
          <p:nvPr/>
        </p:nvSpPr>
        <p:spPr>
          <a:xfrm>
            <a:off x="1101725" y="930275"/>
            <a:ext cx="6840538" cy="1055688"/>
          </a:xfrm>
          <a:prstGeom prst="rect">
            <a:avLst/>
          </a:prstGeom>
          <a:noFill/>
          <a:ln w="9525">
            <a:noFill/>
          </a:ln>
        </p:spPr>
        <p:txBody>
          <a:bodyPr lIns="127979" tIns="66549" rIns="127979" bIns="66549" anchor="t" anchorCtr="0">
            <a:spAutoFit/>
          </a:bodyPr>
          <a:lstStyle/>
          <a:p>
            <a:pPr defTabSz="449580">
              <a:spcBef>
                <a:spcPts val="1775"/>
              </a:spcBef>
              <a:buClrTx/>
              <a:buFont typeface="Times New Roman" panose="02020603050405020304" pitchFamily="18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6000" dirty="0">
                <a:solidFill>
                  <a:srgbClr val="FF0000"/>
                </a:solidFill>
                <a:latin typeface="Arial" panose="020B0604020202020204" pitchFamily="34" charset="0"/>
              </a:rPr>
              <a:t>4^ step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10726738" y="0"/>
            <a:ext cx="22764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17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09 aprile 2009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10726738" y="0"/>
            <a:ext cx="2276475" cy="3968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17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12 novembre 2009</a:t>
            </a: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10618788" y="0"/>
            <a:ext cx="2166938" cy="563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R="0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it-IT" altLang="it-IT" sz="3980" kern="1200" cap="none" spc="0" normalizeH="0" baseline="0" noProof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tangolo 1"/>
          <p:cNvSpPr>
            <a:spLocks noChangeArrowheads="1"/>
          </p:cNvSpPr>
          <p:nvPr/>
        </p:nvSpPr>
        <p:spPr bwMode="auto">
          <a:xfrm>
            <a:off x="511175" y="915988"/>
            <a:ext cx="11980863" cy="8664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3) </a:t>
            </a: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STATO OCULARE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MIDRIASI: pupille dilatate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MIOSI: pupille costrette, più piccole del normale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PUPILLE ANISOCORICHE: pupille di diametro differente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RIFLESSO PUPILLARE: riduzione del diametro pupillare esponendo l’occhio alla luce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957263" y="773113"/>
            <a:ext cx="11053763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/>
            </a:pPr>
            <a:r>
              <a:rPr kumimoji="0" lang="it-IT" altLang="it-IT" sz="6800" b="0" i="0" u="none" strike="noStrike" kern="1200" cap="none" spc="0" normalizeH="0" baseline="0" noProof="0">
                <a:ln>
                  <a:noFill/>
                </a:ln>
                <a:solidFill>
                  <a:srgbClr val="F200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Obiettivo del Primo Soccorso?</a:t>
            </a:r>
          </a:p>
        </p:txBody>
      </p:sp>
      <p:sp>
        <p:nvSpPr>
          <p:cNvPr id="8195" name="Text Box 2"/>
          <p:cNvSpPr txBox="1"/>
          <p:nvPr/>
        </p:nvSpPr>
        <p:spPr>
          <a:xfrm>
            <a:off x="741363" y="2859088"/>
            <a:ext cx="11053762" cy="5851525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t" anchorCtr="0"/>
          <a:lstStyle/>
          <a:p>
            <a:pPr marL="487680" indent="-455930" algn="ctr" defTabSz="449580">
              <a:spcBef>
                <a:spcPts val="1375"/>
              </a:spcBef>
              <a:buClrTx/>
              <a:buFontTx/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</a:tabLst>
            </a:pPr>
            <a:r>
              <a:rPr lang="it-IT" altLang="it-IT" sz="5500" b="0" dirty="0">
                <a:solidFill>
                  <a:srgbClr val="000000"/>
                </a:solidFill>
                <a:latin typeface="Comic Sans MS" panose="030F0702030302020204" pitchFamily="66" charset="0"/>
              </a:rPr>
              <a:t>Assicurare la sopravvivenza dell'infortunato ed evitargli ulteriori danni che possano insorgere a causa di un mancato o inadeguato soccorso.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31338" y="9148763"/>
            <a:ext cx="406400" cy="300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26438" y="8607425"/>
            <a:ext cx="1203325" cy="739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18513" y="8675688"/>
            <a:ext cx="1020763" cy="6207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43925" y="8747125"/>
            <a:ext cx="777875" cy="468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34413" y="8802688"/>
            <a:ext cx="592138" cy="358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12200" y="8861425"/>
            <a:ext cx="431800" cy="241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75613" y="8393113"/>
            <a:ext cx="866775" cy="3635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47075" y="9420225"/>
            <a:ext cx="1004888" cy="1508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67663" y="8823325"/>
            <a:ext cx="200025" cy="4889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34438" y="8920163"/>
            <a:ext cx="188913" cy="1190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18100" y="8888413"/>
            <a:ext cx="1443038" cy="850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21288" y="8942388"/>
            <a:ext cx="1228725" cy="749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83200" y="8990013"/>
            <a:ext cx="1133475" cy="674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43525" y="9029700"/>
            <a:ext cx="1004888" cy="584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83213" y="9048750"/>
            <a:ext cx="933450" cy="5429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99100" y="9094788"/>
            <a:ext cx="693738" cy="4349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88000" y="9163050"/>
            <a:ext cx="512763" cy="3048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38813" y="9255125"/>
            <a:ext cx="198438" cy="1365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34063" y="8634413"/>
            <a:ext cx="1016000" cy="4206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32350" y="8702675"/>
            <a:ext cx="2017713" cy="10445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95825" y="8648700"/>
            <a:ext cx="920750" cy="10985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43700" y="9136063"/>
            <a:ext cx="244475" cy="56991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65663" y="8324850"/>
            <a:ext cx="1887538" cy="339725"/>
          </a:xfrm>
          <a:custGeom>
            <a:avLst/>
            <a:gdLst/>
            <a:ahLst/>
            <a:cxnLst/>
            <a:rect l="l" t="t" r="r" b="b"/>
            <a:pathLst>
              <a:path w="1325879" h="238760">
                <a:moveTo>
                  <a:pt x="822197" y="0"/>
                </a:moveTo>
                <a:lnTo>
                  <a:pt x="590549" y="19049"/>
                </a:lnTo>
                <a:lnTo>
                  <a:pt x="368807" y="57149"/>
                </a:lnTo>
                <a:lnTo>
                  <a:pt x="174497" y="124205"/>
                </a:lnTo>
                <a:lnTo>
                  <a:pt x="0" y="209549"/>
                </a:lnTo>
                <a:lnTo>
                  <a:pt x="30479" y="238505"/>
                </a:lnTo>
                <a:lnTo>
                  <a:pt x="193547" y="152399"/>
                </a:lnTo>
                <a:lnTo>
                  <a:pt x="387857" y="86105"/>
                </a:lnTo>
                <a:lnTo>
                  <a:pt x="600455" y="48005"/>
                </a:lnTo>
                <a:lnTo>
                  <a:pt x="822197" y="28955"/>
                </a:lnTo>
                <a:lnTo>
                  <a:pt x="1152936" y="28955"/>
                </a:lnTo>
                <a:lnTo>
                  <a:pt x="1092707" y="19049"/>
                </a:lnTo>
                <a:lnTo>
                  <a:pt x="822197" y="0"/>
                </a:lnTo>
                <a:close/>
              </a:path>
              <a:path w="1325879" h="238760">
                <a:moveTo>
                  <a:pt x="1152936" y="28955"/>
                </a:moveTo>
                <a:lnTo>
                  <a:pt x="822197" y="28955"/>
                </a:lnTo>
                <a:lnTo>
                  <a:pt x="1082801" y="48005"/>
                </a:lnTo>
                <a:lnTo>
                  <a:pt x="1198625" y="67055"/>
                </a:lnTo>
                <a:lnTo>
                  <a:pt x="1314449" y="95249"/>
                </a:lnTo>
                <a:lnTo>
                  <a:pt x="1325879" y="67055"/>
                </a:lnTo>
                <a:lnTo>
                  <a:pt x="1208531" y="38099"/>
                </a:lnTo>
                <a:lnTo>
                  <a:pt x="1152936" y="28955"/>
                </a:lnTo>
                <a:close/>
              </a:path>
            </a:pathLst>
          </a:custGeom>
          <a:solidFill>
            <a:srgbClr val="0088E4"/>
          </a:solid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11638" y="8704263"/>
            <a:ext cx="387350" cy="1042988"/>
          </a:xfrm>
          <a:custGeom>
            <a:avLst/>
            <a:gdLst/>
            <a:ahLst/>
            <a:cxnLst/>
            <a:rect l="l" t="t" r="r" b="b"/>
            <a:pathLst>
              <a:path w="271780" h="731520">
                <a:moveTo>
                  <a:pt x="242315" y="0"/>
                </a:moveTo>
                <a:lnTo>
                  <a:pt x="136397" y="95249"/>
                </a:lnTo>
                <a:lnTo>
                  <a:pt x="67817" y="190499"/>
                </a:lnTo>
                <a:lnTo>
                  <a:pt x="20573" y="303275"/>
                </a:lnTo>
                <a:lnTo>
                  <a:pt x="0" y="417575"/>
                </a:lnTo>
                <a:lnTo>
                  <a:pt x="9143" y="502919"/>
                </a:lnTo>
                <a:lnTo>
                  <a:pt x="39623" y="579119"/>
                </a:lnTo>
                <a:lnTo>
                  <a:pt x="77723" y="655319"/>
                </a:lnTo>
                <a:lnTo>
                  <a:pt x="136397" y="731519"/>
                </a:lnTo>
                <a:lnTo>
                  <a:pt x="193547" y="731519"/>
                </a:lnTo>
                <a:lnTo>
                  <a:pt x="136397" y="655319"/>
                </a:lnTo>
                <a:lnTo>
                  <a:pt x="86867" y="579119"/>
                </a:lnTo>
                <a:lnTo>
                  <a:pt x="58673" y="502919"/>
                </a:lnTo>
                <a:lnTo>
                  <a:pt x="48767" y="417575"/>
                </a:lnTo>
                <a:lnTo>
                  <a:pt x="67817" y="303275"/>
                </a:lnTo>
                <a:lnTo>
                  <a:pt x="105917" y="208025"/>
                </a:lnTo>
                <a:lnTo>
                  <a:pt x="183641" y="114299"/>
                </a:lnTo>
                <a:lnTo>
                  <a:pt x="271271" y="28955"/>
                </a:lnTo>
                <a:lnTo>
                  <a:pt x="242315" y="0"/>
                </a:lnTo>
                <a:close/>
              </a:path>
            </a:pathLst>
          </a:custGeom>
          <a:solidFill>
            <a:srgbClr val="0088E4"/>
          </a:solid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30813" y="8202613"/>
            <a:ext cx="2438400" cy="9604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459663" y="9218613"/>
            <a:ext cx="222250" cy="5286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05263" y="8297863"/>
            <a:ext cx="1087438" cy="1449388"/>
          </a:xfrm>
          <a:custGeom>
            <a:avLst/>
            <a:gdLst/>
            <a:ahLst/>
            <a:cxnLst/>
            <a:rect l="l" t="t" r="r" b="b"/>
            <a:pathLst>
              <a:path w="763904" h="1017270">
                <a:moveTo>
                  <a:pt x="725423" y="0"/>
                </a:moveTo>
                <a:lnTo>
                  <a:pt x="569975" y="57149"/>
                </a:lnTo>
                <a:lnTo>
                  <a:pt x="435101" y="124205"/>
                </a:lnTo>
                <a:lnTo>
                  <a:pt x="309371" y="200405"/>
                </a:lnTo>
                <a:lnTo>
                  <a:pt x="203453" y="285749"/>
                </a:lnTo>
                <a:lnTo>
                  <a:pt x="115823" y="380999"/>
                </a:lnTo>
                <a:lnTo>
                  <a:pt x="58673" y="483869"/>
                </a:lnTo>
                <a:lnTo>
                  <a:pt x="9143" y="589025"/>
                </a:lnTo>
                <a:lnTo>
                  <a:pt x="0" y="703325"/>
                </a:lnTo>
                <a:lnTo>
                  <a:pt x="9143" y="788669"/>
                </a:lnTo>
                <a:lnTo>
                  <a:pt x="28193" y="864869"/>
                </a:lnTo>
                <a:lnTo>
                  <a:pt x="68579" y="941069"/>
                </a:lnTo>
                <a:lnTo>
                  <a:pt x="115823" y="1017269"/>
                </a:lnTo>
                <a:lnTo>
                  <a:pt x="153923" y="1017269"/>
                </a:lnTo>
                <a:lnTo>
                  <a:pt x="106679" y="941069"/>
                </a:lnTo>
                <a:lnTo>
                  <a:pt x="68579" y="864869"/>
                </a:lnTo>
                <a:lnTo>
                  <a:pt x="38099" y="788669"/>
                </a:lnTo>
                <a:lnTo>
                  <a:pt x="28193" y="703325"/>
                </a:lnTo>
                <a:lnTo>
                  <a:pt x="38099" y="589025"/>
                </a:lnTo>
                <a:lnTo>
                  <a:pt x="87629" y="483869"/>
                </a:lnTo>
                <a:lnTo>
                  <a:pt x="144779" y="390905"/>
                </a:lnTo>
                <a:lnTo>
                  <a:pt x="231647" y="295655"/>
                </a:lnTo>
                <a:lnTo>
                  <a:pt x="338327" y="209549"/>
                </a:lnTo>
                <a:lnTo>
                  <a:pt x="463295" y="133349"/>
                </a:lnTo>
                <a:lnTo>
                  <a:pt x="609599" y="76199"/>
                </a:lnTo>
                <a:lnTo>
                  <a:pt x="763523" y="19049"/>
                </a:lnTo>
                <a:lnTo>
                  <a:pt x="725423" y="0"/>
                </a:lnTo>
                <a:close/>
              </a:path>
            </a:pathLst>
          </a:custGeom>
          <a:solidFill>
            <a:srgbClr val="0088E4"/>
          </a:solid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486900" y="7683500"/>
            <a:ext cx="2716213" cy="16541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324975" y="7602538"/>
            <a:ext cx="1228725" cy="16668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825163" y="7589838"/>
            <a:ext cx="1377950" cy="56991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852275" y="9053513"/>
            <a:ext cx="163513" cy="12065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175875" y="9201150"/>
            <a:ext cx="1595438" cy="2444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057063" y="8253413"/>
            <a:ext cx="323850" cy="77311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434763" y="8186738"/>
            <a:ext cx="187325" cy="2032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040938" y="8023225"/>
            <a:ext cx="1622425" cy="976313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975" y="0"/>
                </a:moveTo>
                <a:lnTo>
                  <a:pt x="455675" y="9143"/>
                </a:lnTo>
                <a:lnTo>
                  <a:pt x="351281" y="28193"/>
                </a:lnTo>
                <a:lnTo>
                  <a:pt x="256031" y="57149"/>
                </a:lnTo>
                <a:lnTo>
                  <a:pt x="169925" y="104393"/>
                </a:lnTo>
                <a:lnTo>
                  <a:pt x="95249" y="152399"/>
                </a:lnTo>
                <a:lnTo>
                  <a:pt x="48005" y="209549"/>
                </a:lnTo>
                <a:lnTo>
                  <a:pt x="9905" y="275843"/>
                </a:lnTo>
                <a:lnTo>
                  <a:pt x="0" y="342899"/>
                </a:lnTo>
                <a:lnTo>
                  <a:pt x="9905" y="407669"/>
                </a:lnTo>
                <a:lnTo>
                  <a:pt x="48005" y="474725"/>
                </a:lnTo>
                <a:lnTo>
                  <a:pt x="95249" y="531875"/>
                </a:lnTo>
                <a:lnTo>
                  <a:pt x="169925" y="589025"/>
                </a:lnTo>
                <a:lnTo>
                  <a:pt x="256031" y="627125"/>
                </a:lnTo>
                <a:lnTo>
                  <a:pt x="351281" y="655319"/>
                </a:lnTo>
                <a:lnTo>
                  <a:pt x="455675" y="674369"/>
                </a:lnTo>
                <a:lnTo>
                  <a:pt x="569975" y="684275"/>
                </a:lnTo>
                <a:lnTo>
                  <a:pt x="682751" y="674369"/>
                </a:lnTo>
                <a:lnTo>
                  <a:pt x="733226" y="665225"/>
                </a:lnTo>
                <a:lnTo>
                  <a:pt x="569975" y="665225"/>
                </a:lnTo>
                <a:lnTo>
                  <a:pt x="465581" y="655319"/>
                </a:lnTo>
                <a:lnTo>
                  <a:pt x="360425" y="636269"/>
                </a:lnTo>
                <a:lnTo>
                  <a:pt x="275081" y="608075"/>
                </a:lnTo>
                <a:lnTo>
                  <a:pt x="188975" y="569975"/>
                </a:lnTo>
                <a:lnTo>
                  <a:pt x="133349" y="521969"/>
                </a:lnTo>
                <a:lnTo>
                  <a:pt x="76199" y="464819"/>
                </a:lnTo>
                <a:lnTo>
                  <a:pt x="48005" y="407669"/>
                </a:lnTo>
                <a:lnTo>
                  <a:pt x="38099" y="342899"/>
                </a:lnTo>
                <a:lnTo>
                  <a:pt x="48005" y="275843"/>
                </a:lnTo>
                <a:lnTo>
                  <a:pt x="76199" y="218693"/>
                </a:lnTo>
                <a:lnTo>
                  <a:pt x="133349" y="161543"/>
                </a:lnTo>
                <a:lnTo>
                  <a:pt x="188975" y="114299"/>
                </a:lnTo>
                <a:lnTo>
                  <a:pt x="275081" y="76199"/>
                </a:lnTo>
                <a:lnTo>
                  <a:pt x="360425" y="47243"/>
                </a:lnTo>
                <a:lnTo>
                  <a:pt x="465581" y="28193"/>
                </a:lnTo>
                <a:lnTo>
                  <a:pt x="569975" y="19049"/>
                </a:lnTo>
                <a:lnTo>
                  <a:pt x="758951" y="19049"/>
                </a:lnTo>
                <a:lnTo>
                  <a:pt x="569975" y="0"/>
                </a:lnTo>
                <a:close/>
              </a:path>
              <a:path w="1138554" h="684529">
                <a:moveTo>
                  <a:pt x="1129283" y="304799"/>
                </a:moveTo>
                <a:lnTo>
                  <a:pt x="1091183" y="313943"/>
                </a:lnTo>
                <a:lnTo>
                  <a:pt x="1100327" y="332993"/>
                </a:lnTo>
                <a:lnTo>
                  <a:pt x="1100327" y="342899"/>
                </a:lnTo>
                <a:lnTo>
                  <a:pt x="1091183" y="407669"/>
                </a:lnTo>
                <a:lnTo>
                  <a:pt x="1062227" y="464819"/>
                </a:lnTo>
                <a:lnTo>
                  <a:pt x="1005077" y="521969"/>
                </a:lnTo>
                <a:lnTo>
                  <a:pt x="949451" y="569975"/>
                </a:lnTo>
                <a:lnTo>
                  <a:pt x="864107" y="608075"/>
                </a:lnTo>
                <a:lnTo>
                  <a:pt x="778001" y="636269"/>
                </a:lnTo>
                <a:lnTo>
                  <a:pt x="673607" y="655319"/>
                </a:lnTo>
                <a:lnTo>
                  <a:pt x="569975" y="665225"/>
                </a:lnTo>
                <a:lnTo>
                  <a:pt x="733226" y="665225"/>
                </a:lnTo>
                <a:lnTo>
                  <a:pt x="787907" y="655319"/>
                </a:lnTo>
                <a:lnTo>
                  <a:pt x="892301" y="627125"/>
                </a:lnTo>
                <a:lnTo>
                  <a:pt x="968501" y="589025"/>
                </a:lnTo>
                <a:lnTo>
                  <a:pt x="1043177" y="531875"/>
                </a:lnTo>
                <a:lnTo>
                  <a:pt x="1091183" y="474725"/>
                </a:lnTo>
                <a:lnTo>
                  <a:pt x="1129283" y="407669"/>
                </a:lnTo>
                <a:lnTo>
                  <a:pt x="1138427" y="342899"/>
                </a:lnTo>
                <a:lnTo>
                  <a:pt x="1138427" y="323849"/>
                </a:lnTo>
                <a:lnTo>
                  <a:pt x="1129283" y="304799"/>
                </a:lnTo>
                <a:close/>
              </a:path>
              <a:path w="1138554" h="684529">
                <a:moveTo>
                  <a:pt x="758951" y="19049"/>
                </a:moveTo>
                <a:lnTo>
                  <a:pt x="569975" y="19049"/>
                </a:lnTo>
                <a:lnTo>
                  <a:pt x="663701" y="28193"/>
                </a:lnTo>
                <a:lnTo>
                  <a:pt x="758951" y="47243"/>
                </a:lnTo>
                <a:lnTo>
                  <a:pt x="845057" y="76199"/>
                </a:lnTo>
                <a:lnTo>
                  <a:pt x="921257" y="104393"/>
                </a:lnTo>
                <a:lnTo>
                  <a:pt x="930401" y="76199"/>
                </a:lnTo>
                <a:lnTo>
                  <a:pt x="758951" y="19049"/>
                </a:lnTo>
                <a:close/>
              </a:path>
            </a:pathLst>
          </a:custGeom>
          <a:solidFill>
            <a:srgbClr val="0088E4"/>
          </a:solid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823450" y="7927975"/>
            <a:ext cx="2055813" cy="12065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309225" y="7888288"/>
            <a:ext cx="827088" cy="14922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082213" y="8037513"/>
            <a:ext cx="149225" cy="10795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269538" y="8150225"/>
            <a:ext cx="1171575" cy="72072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340975" y="8199438"/>
            <a:ext cx="1009650" cy="61277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414000" y="8245475"/>
            <a:ext cx="873125" cy="5270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514013" y="8308975"/>
            <a:ext cx="674688" cy="40005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594975" y="8353425"/>
            <a:ext cx="501650" cy="31432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704513" y="8421688"/>
            <a:ext cx="282575" cy="1825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2753975" y="6924675"/>
            <a:ext cx="136525" cy="35242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930063" y="7196138"/>
            <a:ext cx="649288" cy="2159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984038" y="6869113"/>
            <a:ext cx="363538" cy="42227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401550" y="6869113"/>
            <a:ext cx="422275" cy="47625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076113" y="6907213"/>
            <a:ext cx="676275" cy="4191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157075" y="6967538"/>
            <a:ext cx="514350" cy="29845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207875" y="6999288"/>
            <a:ext cx="411163" cy="23018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271375" y="7021513"/>
            <a:ext cx="280988" cy="18573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333288" y="7058025"/>
            <a:ext cx="163513" cy="10477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62" name="object 59"/>
          <p:cNvSpPr txBox="1">
            <a:spLocks noChangeArrowheads="1"/>
          </p:cNvSpPr>
          <p:nvPr/>
        </p:nvSpPr>
        <p:spPr bwMode="auto">
          <a:xfrm>
            <a:off x="388938" y="979488"/>
            <a:ext cx="10221913" cy="3463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7780" defTabSz="1301750">
              <a:tabLst>
                <a:tab pos="4381500" algn="l"/>
                <a:tab pos="6665595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1301750">
              <a:tabLst>
                <a:tab pos="4381500" algn="l"/>
                <a:tab pos="6665595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1301750">
              <a:tabLst>
                <a:tab pos="4381500" algn="l"/>
                <a:tab pos="6665595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1301750">
              <a:tabLst>
                <a:tab pos="4381500" algn="l"/>
                <a:tab pos="6665595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1301750">
              <a:tabLst>
                <a:tab pos="4381500" algn="l"/>
                <a:tab pos="6665595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301750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0" algn="l"/>
                <a:tab pos="6665595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301750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0" algn="l"/>
                <a:tab pos="6665595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301750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0" algn="l"/>
                <a:tab pos="6665595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301750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0" algn="l"/>
                <a:tab pos="6665595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780" marR="0" lvl="0" indent="0" algn="l" defTabSz="1301750" rtl="0" eaLnBrk="1" fontAlgn="base" latinLnBrk="0" hangingPunct="1">
              <a:lnSpc>
                <a:spcPts val="58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1500" algn="l"/>
                <a:tab pos="6665595" algn="l"/>
              </a:tabLst>
              <a:defRPr/>
            </a:pPr>
            <a:r>
              <a:rPr kumimoji="0" lang="it-IT" altLang="it-IT" sz="54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CONTROLLO</a:t>
            </a:r>
            <a:r>
              <a:rPr kumimoji="0" lang="it-IT" altLang="it-IT" sz="54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kumimoji="0" lang="it-IT" altLang="it-IT" sz="54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DELLE</a:t>
            </a:r>
            <a:r>
              <a:rPr kumimoji="0" lang="it-IT" altLang="it-IT" sz="54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kumimoji="0" lang="it-IT" altLang="it-IT" sz="54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PUPILLE</a:t>
            </a:r>
            <a:endParaRPr kumimoji="0" lang="it-IT" altLang="it-IT" sz="5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17780" marR="0" lvl="0" indent="0" algn="l" defTabSz="130175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1500" algn="l"/>
                <a:tab pos="6665595" algn="l"/>
              </a:tabLst>
              <a:defRPr/>
            </a:pPr>
            <a:r>
              <a:rPr kumimoji="0" lang="it-IT" altLang="it-IT" sz="42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particolarmente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importante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è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la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differenza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di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diametro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tra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le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due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indice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di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TRAUMA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CRANICO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e/o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it-IT" altLang="it-IT" sz="29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ICTUS)</a:t>
            </a:r>
            <a:endParaRPr kumimoji="0" lang="it-IT" altLang="it-IT" sz="29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17780" marR="0" lvl="0" indent="0" algn="l" defTabSz="1301750" rtl="0" eaLnBrk="1" fontAlgn="base" latinLnBrk="0" hangingPunct="1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1500" algn="l"/>
                <a:tab pos="6665595" algn="l"/>
              </a:tabLst>
              <a:defRPr/>
            </a:pPr>
            <a:endParaRPr kumimoji="0" lang="it-IT" altLang="it-IT" sz="26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17780" marR="0" lvl="0" indent="0" algn="l" defTabSz="1301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1500" algn="l"/>
                <a:tab pos="6665595" algn="l"/>
              </a:tabLst>
              <a:defRPr/>
            </a:pPr>
            <a:r>
              <a:rPr kumimoji="0" lang="it-IT" altLang="it-IT" sz="54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MIDRIACHE</a:t>
            </a:r>
          </a:p>
          <a:p>
            <a:pPr marL="17780" marR="0" lvl="0" indent="0" algn="l" defTabSz="1301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1500" algn="l"/>
                <a:tab pos="6665595" algn="l"/>
              </a:tabLst>
              <a:defRPr/>
            </a:pPr>
            <a:r>
              <a:rPr kumimoji="0" lang="it-IT" sz="2400" b="1" i="0" u="none" strike="noStrike" kern="1200" cap="none" spc="-93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/>
                <a:ea typeface="MS PGothic" panose="020B0600070205080204" pitchFamily="34" charset="-128"/>
                <a:cs typeface="Comic Sans MS" panose="030F0702030302020204"/>
              </a:rPr>
              <a:t>Spavent</a:t>
            </a:r>
            <a:r>
              <a:rPr kumimoji="0" lang="it-IT" sz="2400" b="1" i="0" u="none" strike="noStrike" kern="1200" cap="none" spc="-43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/>
                <a:ea typeface="MS PGothic" panose="020B0600070205080204" pitchFamily="34" charset="-128"/>
                <a:cs typeface="Comic Sans MS" panose="030F0702030302020204"/>
              </a:rPr>
              <a:t>i</a:t>
            </a:r>
            <a:r>
              <a:rPr kumimoji="0" lang="it-IT" sz="24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MS PGothic" panose="020B0600070205080204" pitchFamily="34" charset="-128"/>
                <a:cs typeface="Times New Roman" panose="02020603050405020304"/>
              </a:rPr>
              <a:t> </a:t>
            </a:r>
            <a:r>
              <a:rPr kumimoji="0" lang="it-IT" sz="2400" b="1" i="0" u="none" strike="noStrike" kern="1200" cap="none" spc="-214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MS PGothic" panose="020B0600070205080204" pitchFamily="34" charset="-128"/>
                <a:cs typeface="Times New Roman" panose="02020603050405020304"/>
              </a:rPr>
              <a:t> </a:t>
            </a:r>
            <a:r>
              <a:rPr kumimoji="0" lang="it-IT" sz="2400" b="1" i="0" u="none" strike="noStrike" kern="1200" cap="none" spc="-64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/>
                <a:ea typeface="MS PGothic" panose="020B0600070205080204" pitchFamily="34" charset="-128"/>
                <a:cs typeface="Comic Sans MS" panose="030F0702030302020204"/>
              </a:rPr>
              <a:t>–</a:t>
            </a:r>
            <a:r>
              <a:rPr kumimoji="0" lang="it-IT" sz="24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MS PGothic" panose="020B0600070205080204" pitchFamily="34" charset="-128"/>
                <a:cs typeface="Times New Roman" panose="02020603050405020304"/>
              </a:rPr>
              <a:t> </a:t>
            </a:r>
            <a:r>
              <a:rPr kumimoji="0" lang="it-IT" sz="2400" b="1" i="0" u="none" strike="noStrike" kern="1200" cap="none" spc="-214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MS PGothic" panose="020B0600070205080204" pitchFamily="34" charset="-128"/>
                <a:cs typeface="Times New Roman" panose="02020603050405020304"/>
              </a:rPr>
              <a:t> </a:t>
            </a:r>
            <a:r>
              <a:rPr kumimoji="0" lang="it-IT" sz="2400" b="1" i="0" u="none" strike="noStrike" kern="1200" cap="none" spc="-85" normalizeH="0" baseline="0" noProof="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/>
                <a:ea typeface="MS PGothic" panose="020B0600070205080204" pitchFamily="34" charset="-128"/>
                <a:cs typeface="Comic Sans MS" panose="030F0702030302020204"/>
              </a:rPr>
              <a:t>Emorraggie</a:t>
            </a:r>
            <a:r>
              <a:rPr kumimoji="0" lang="it-IT" sz="24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MS PGothic" panose="020B0600070205080204" pitchFamily="34" charset="-128"/>
                <a:cs typeface="Times New Roman" panose="02020603050405020304"/>
              </a:rPr>
              <a:t> </a:t>
            </a:r>
            <a:r>
              <a:rPr kumimoji="0" lang="it-IT" sz="2400" b="1" i="0" u="none" strike="noStrike" kern="1200" cap="none" spc="-242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MS PGothic" panose="020B0600070205080204" pitchFamily="34" charset="-128"/>
                <a:cs typeface="Times New Roman" panose="02020603050405020304"/>
              </a:rPr>
              <a:t> </a:t>
            </a:r>
            <a:r>
              <a:rPr kumimoji="0" lang="it-IT" sz="2400" b="1" i="0" u="none" strike="noStrike" kern="1200" cap="none" spc="-93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/>
                <a:ea typeface="MS PGothic" panose="020B0600070205080204" pitchFamily="34" charset="-128"/>
                <a:cs typeface="Comic Sans MS" panose="030F0702030302020204"/>
              </a:rPr>
              <a:t>-</a:t>
            </a:r>
            <a:r>
              <a:rPr kumimoji="0" lang="it-IT" sz="24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MS PGothic" panose="020B0600070205080204" pitchFamily="34" charset="-128"/>
                <a:cs typeface="Times New Roman" panose="02020603050405020304"/>
              </a:rPr>
              <a:t> </a:t>
            </a:r>
            <a:r>
              <a:rPr kumimoji="0" lang="it-IT" sz="2400" b="1" i="0" u="none" strike="noStrike" kern="1200" cap="none" spc="-221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MS PGothic" panose="020B0600070205080204" pitchFamily="34" charset="-128"/>
                <a:cs typeface="Times New Roman" panose="02020603050405020304"/>
              </a:rPr>
              <a:t> </a:t>
            </a:r>
            <a:r>
              <a:rPr kumimoji="0" lang="it-IT" sz="2400" b="1" i="0" u="none" strike="noStrike" kern="1200" cap="none" spc="-93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/>
                <a:ea typeface="MS PGothic" panose="020B0600070205080204" pitchFamily="34" charset="-128"/>
                <a:cs typeface="Comic Sans MS" panose="030F0702030302020204"/>
              </a:rPr>
              <a:t>Shock</a:t>
            </a:r>
            <a:endParaRPr kumimoji="0" lang="it-IT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/>
              <a:ea typeface="MS PGothic" panose="020B0600070205080204" pitchFamily="34" charset="-128"/>
              <a:cs typeface="Comic Sans MS" panose="030F0702030302020204"/>
            </a:endParaRPr>
          </a:p>
          <a:p>
            <a:pPr marL="17780" marR="0" lvl="0" indent="0" algn="l" defTabSz="1301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1500" algn="l"/>
                <a:tab pos="6665595" algn="l"/>
              </a:tabLst>
              <a:defRPr/>
            </a:pPr>
            <a:endParaRPr kumimoji="0" lang="it-IT" altLang="it-IT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/>
              <a:ea typeface="MS PGothic" panose="020B0600070205080204" pitchFamily="34" charset="-128"/>
              <a:cs typeface="Comic Sans MS" panose="030F0702030302020204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7038" y="4959350"/>
            <a:ext cx="5372100" cy="4578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7780" marR="0" defTabSz="1302385" fontAlgn="auto">
              <a:lnSpc>
                <a:spcPts val="62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415" kern="1200" cap="none" spc="-235" normalizeH="0" baseline="0" noProof="0" dirty="0">
                <a:solidFill>
                  <a:schemeClr val="tx1"/>
                </a:solidFill>
                <a:latin typeface="Comic Sans MS" panose="030F0702030302020204"/>
                <a:ea typeface="+mn-ea"/>
                <a:cs typeface="Comic Sans MS" panose="030F0702030302020204"/>
              </a:rPr>
              <a:t>MIOTICHE</a:t>
            </a:r>
            <a:endParaRPr kumimoji="0" sz="5415" b="0" kern="1200" cap="none" spc="0" normalizeH="0" baseline="0" noProof="0" dirty="0">
              <a:solidFill>
                <a:schemeClr val="tx1"/>
              </a:solidFill>
              <a:latin typeface="Comic Sans MS" panose="030F0702030302020204"/>
              <a:ea typeface="+mn-ea"/>
              <a:cs typeface="Comic Sans MS" panose="030F0702030302020204"/>
            </a:endParaRPr>
          </a:p>
          <a:p>
            <a:pPr marL="17780" marR="0" defTabSz="1302385" fontAlgn="auto">
              <a:lnSpc>
                <a:spcPts val="2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20" kern="1200" cap="none" spc="-85" normalizeH="0" baseline="0" noProof="0" dirty="0">
                <a:solidFill>
                  <a:schemeClr val="tx1"/>
                </a:solidFill>
                <a:latin typeface="Comic Sans MS" panose="030F0702030302020204"/>
                <a:ea typeface="+mn-ea"/>
                <a:cs typeface="Comic Sans MS" panose="030F0702030302020204"/>
              </a:rPr>
              <a:t>Stupefacenti</a:t>
            </a:r>
            <a:endParaRPr kumimoji="0" sz="2420" b="0" kern="1200" cap="none" spc="0" normalizeH="0" baseline="0" noProof="0" dirty="0">
              <a:solidFill>
                <a:schemeClr val="tx1"/>
              </a:solidFill>
              <a:latin typeface="Comic Sans MS" panose="030F0702030302020204"/>
              <a:ea typeface="+mn-ea"/>
              <a:cs typeface="Comic Sans MS" panose="030F0702030302020204"/>
            </a:endParaRPr>
          </a:p>
          <a:p>
            <a:pPr marL="17780" marR="0" defTabSz="1302385" fontAlgn="auto">
              <a:lnSpc>
                <a:spcPts val="62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5415" kern="1200" cap="none" spc="-235" normalizeH="0" baseline="0" noProof="0" dirty="0">
              <a:solidFill>
                <a:schemeClr val="tx1"/>
              </a:solidFill>
              <a:latin typeface="Comic Sans MS" panose="030F0702030302020204"/>
              <a:ea typeface="+mn-ea"/>
              <a:cs typeface="Comic Sans MS" panose="030F0702030302020204"/>
            </a:endParaRPr>
          </a:p>
          <a:p>
            <a:pPr marL="17780" marR="0" defTabSz="1302385" fontAlgn="auto">
              <a:lnSpc>
                <a:spcPts val="62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415" kern="1200" cap="none" spc="-235" normalizeH="0" baseline="0" noProof="0" dirty="0">
                <a:solidFill>
                  <a:schemeClr val="tx1"/>
                </a:solidFill>
                <a:latin typeface="Comic Sans MS" panose="030F0702030302020204"/>
                <a:ea typeface="+mn-ea"/>
                <a:cs typeface="Comic Sans MS" panose="030F0702030302020204"/>
              </a:rPr>
              <a:t>ANISOCORICHE</a:t>
            </a:r>
            <a:endParaRPr kumimoji="0" sz="5415" b="0" kern="1200" cap="none" spc="0" normalizeH="0" baseline="0" noProof="0" dirty="0">
              <a:solidFill>
                <a:schemeClr val="tx1"/>
              </a:solidFill>
              <a:latin typeface="Comic Sans MS" panose="030F0702030302020204"/>
              <a:ea typeface="+mn-ea"/>
              <a:cs typeface="Comic Sans MS" panose="030F0702030302020204"/>
            </a:endParaRPr>
          </a:p>
          <a:p>
            <a:pPr marL="17780" marR="0" defTabSz="1302385" fontAlgn="auto">
              <a:lnSpc>
                <a:spcPts val="2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20" kern="1200" cap="none" spc="-93" normalizeH="0" baseline="0" noProof="0" dirty="0">
                <a:solidFill>
                  <a:schemeClr val="tx1"/>
                </a:solidFill>
                <a:latin typeface="Comic Sans MS" panose="030F0702030302020204"/>
                <a:ea typeface="+mn-ea"/>
                <a:cs typeface="Comic Sans MS" panose="030F0702030302020204"/>
              </a:rPr>
              <a:t>Trauma</a:t>
            </a:r>
            <a:r>
              <a:rPr kumimoji="0" sz="2420" kern="1200" cap="none" spc="-93" normalizeH="0" baseline="0" noProof="0" dirty="0">
                <a:solidFill>
                  <a:schemeClr val="tx1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sz="2420" kern="1200" cap="none" spc="-228" normalizeH="0" baseline="0" noProof="0" dirty="0">
                <a:solidFill>
                  <a:schemeClr val="tx1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sz="2420" kern="1200" cap="none" spc="-71" normalizeH="0" baseline="0" noProof="0" dirty="0">
                <a:solidFill>
                  <a:schemeClr val="tx1"/>
                </a:solidFill>
                <a:latin typeface="Comic Sans MS" panose="030F0702030302020204"/>
                <a:ea typeface="+mn-ea"/>
                <a:cs typeface="Comic Sans MS" panose="030F0702030302020204"/>
              </a:rPr>
              <a:t>cranico</a:t>
            </a:r>
            <a:r>
              <a:rPr kumimoji="0" sz="2420" kern="1200" cap="none" spc="0" normalizeH="0" baseline="0" noProof="0" dirty="0">
                <a:solidFill>
                  <a:schemeClr val="tx1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sz="2420" kern="1200" cap="none" spc="-242" normalizeH="0" baseline="0" noProof="0" dirty="0">
                <a:solidFill>
                  <a:schemeClr val="tx1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sz="2420" kern="1200" cap="none" spc="-93" normalizeH="0" baseline="0" noProof="0" dirty="0">
                <a:solidFill>
                  <a:schemeClr val="tx1"/>
                </a:solidFill>
                <a:latin typeface="Comic Sans MS" panose="030F0702030302020204"/>
                <a:ea typeface="+mn-ea"/>
                <a:cs typeface="Comic Sans MS" panose="030F0702030302020204"/>
              </a:rPr>
              <a:t>-</a:t>
            </a:r>
            <a:r>
              <a:rPr kumimoji="0" sz="2420" kern="1200" cap="none" spc="0" normalizeH="0" baseline="0" noProof="0" dirty="0">
                <a:solidFill>
                  <a:schemeClr val="tx1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sz="2420" kern="1200" cap="none" spc="-221" normalizeH="0" baseline="0" noProof="0" dirty="0">
                <a:solidFill>
                  <a:schemeClr val="tx1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sz="2420" kern="1200" cap="none" spc="-78" normalizeH="0" baseline="0" noProof="0" dirty="0">
                <a:solidFill>
                  <a:schemeClr val="tx1"/>
                </a:solidFill>
                <a:latin typeface="Comic Sans MS" panose="030F0702030302020204"/>
                <a:ea typeface="+mn-ea"/>
                <a:cs typeface="Comic Sans MS" panose="030F0702030302020204"/>
              </a:rPr>
              <a:t>Ictus</a:t>
            </a:r>
            <a:endParaRPr kumimoji="0" lang="it-IT" sz="2420" kern="1200" cap="none" spc="-78" normalizeH="0" baseline="0" noProof="0">
              <a:solidFill>
                <a:schemeClr val="tx1"/>
              </a:solidFill>
              <a:latin typeface="Comic Sans MS" panose="030F0702030302020204"/>
              <a:ea typeface="+mn-ea"/>
              <a:cs typeface="Comic Sans MS" panose="030F0702030302020204"/>
            </a:endParaRPr>
          </a:p>
          <a:p>
            <a:pPr marL="17780" marR="0" defTabSz="1302385" fontAlgn="auto">
              <a:lnSpc>
                <a:spcPts val="2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2420" kern="1200" cap="none" spc="-78" normalizeH="0" baseline="0" noProof="0" dirty="0">
              <a:solidFill>
                <a:schemeClr val="tx1"/>
              </a:solidFill>
              <a:latin typeface="Comic Sans MS" panose="030F0702030302020204"/>
              <a:ea typeface="+mn-ea"/>
              <a:cs typeface="Comic Sans MS" panose="030F0702030302020204"/>
            </a:endParaRPr>
          </a:p>
          <a:p>
            <a:pPr marL="17780" marR="0" defTabSz="1302385" fontAlgn="auto">
              <a:lnSpc>
                <a:spcPts val="2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20" b="0" kern="1200" cap="none" spc="0" normalizeH="0" baseline="0" noProof="0" dirty="0">
              <a:solidFill>
                <a:schemeClr val="tx1"/>
              </a:solidFill>
              <a:latin typeface="Comic Sans MS" panose="030F0702030302020204"/>
              <a:ea typeface="+mn-ea"/>
              <a:cs typeface="Comic Sans MS" panose="030F0702030302020204"/>
            </a:endParaRPr>
          </a:p>
          <a:p>
            <a:pPr marL="17780" marR="0" defTabSz="1302385" fontAlgn="auto">
              <a:lnSpc>
                <a:spcPts val="6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415" kern="1200" cap="none" spc="-235" normalizeH="0" baseline="0" noProof="0" dirty="0">
                <a:solidFill>
                  <a:schemeClr val="tx1"/>
                </a:solidFill>
                <a:latin typeface="Comic Sans MS" panose="030F0702030302020204"/>
                <a:ea typeface="+mn-ea"/>
                <a:cs typeface="Comic Sans MS" panose="030F0702030302020204"/>
              </a:rPr>
              <a:t>NORMALI</a:t>
            </a:r>
            <a:endParaRPr kumimoji="0" sz="5415" b="0" kern="1200" cap="none" spc="-235" normalizeH="0" baseline="0" noProof="0" dirty="0">
              <a:solidFill>
                <a:schemeClr val="tx1"/>
              </a:solidFill>
              <a:latin typeface="Comic Sans MS" panose="030F0702030302020204"/>
              <a:ea typeface="+mn-ea"/>
              <a:cs typeface="Comic Sans MS" panose="030F0702030302020204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961380" y="2835275"/>
            <a:ext cx="6783705" cy="680148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665663" y="3878263"/>
            <a:ext cx="2595563" cy="363538"/>
          </a:xfrm>
          <a:custGeom>
            <a:avLst/>
            <a:gdLst/>
            <a:ahLst/>
            <a:cxnLst/>
            <a:rect l="l" t="t" r="r" b="b"/>
            <a:pathLst>
              <a:path w="1981200" h="76200">
                <a:moveTo>
                  <a:pt x="0" y="0"/>
                </a:moveTo>
                <a:lnTo>
                  <a:pt x="1981199" y="76199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 rot="21294530" flipV="1">
            <a:off x="4221163" y="5567363"/>
            <a:ext cx="3040063" cy="46038"/>
          </a:xfrm>
          <a:custGeom>
            <a:avLst/>
            <a:gdLst/>
            <a:ahLst/>
            <a:cxnLst/>
            <a:rect l="l" t="t" r="r" b="b"/>
            <a:pathLst>
              <a:path w="2209800">
                <a:moveTo>
                  <a:pt x="0" y="0"/>
                </a:moveTo>
                <a:lnTo>
                  <a:pt x="2209799" y="0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 rot="21163687">
            <a:off x="5959475" y="6829425"/>
            <a:ext cx="1241425" cy="46038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0" y="76199"/>
                </a:moveTo>
                <a:lnTo>
                  <a:pt x="914399" y="0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 rot="561214">
            <a:off x="4092575" y="7634288"/>
            <a:ext cx="3033713" cy="1330325"/>
          </a:xfrm>
          <a:custGeom>
            <a:avLst/>
            <a:gdLst/>
            <a:ahLst/>
            <a:cxnLst/>
            <a:rect l="l" t="t" r="r" b="b"/>
            <a:pathLst>
              <a:path w="2438400" h="304800">
                <a:moveTo>
                  <a:pt x="0" y="304799"/>
                </a:moveTo>
                <a:lnTo>
                  <a:pt x="2438399" y="0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0" tIns="0" rIns="0" bIns="0"/>
          <a:lstStyle/>
          <a:p>
            <a:pPr marL="0" marR="0" lvl="0" indent="0" algn="l" defTabSz="1302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5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58825" y="650875"/>
            <a:ext cx="12244388" cy="16240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625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Controllare </a:t>
            </a:r>
            <a:r>
              <a:rPr kumimoji="0" lang="it-IT" altLang="it-IT" sz="62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la posizione !</a:t>
            </a:r>
            <a:endParaRPr kumimoji="0" lang="it-IT" altLang="it-IT" sz="625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1507" name="Line 2"/>
          <p:cNvSpPr>
            <a:spLocks noChangeShapeType="1"/>
          </p:cNvSpPr>
          <p:nvPr/>
        </p:nvSpPr>
        <p:spPr bwMode="auto">
          <a:xfrm>
            <a:off x="6826250" y="2925763"/>
            <a:ext cx="3175" cy="5413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98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1508" name="Line 3"/>
          <p:cNvSpPr>
            <a:spLocks noChangeShapeType="1"/>
          </p:cNvSpPr>
          <p:nvPr/>
        </p:nvSpPr>
        <p:spPr bwMode="auto">
          <a:xfrm>
            <a:off x="6935788" y="4117975"/>
            <a:ext cx="1588" cy="6492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98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3"/>
          <a:srcRect l="26353" t="34375" r="40849" b="21875"/>
          <a:stretch>
            <a:fillRect/>
          </a:stretch>
        </p:blipFill>
        <p:spPr>
          <a:xfrm>
            <a:off x="1733550" y="2427288"/>
            <a:ext cx="9536113" cy="715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50875" y="390525"/>
            <a:ext cx="11701463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625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Coscienza/Respiro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866775" y="2058988"/>
            <a:ext cx="8669338" cy="1009650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Se non risponde ad alcun stimolo è INCOSCIENTE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17488" y="2817813"/>
            <a:ext cx="10834688" cy="2703513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chiamare immediatamente il 112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valutare se il paziente respira o meno: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it-IT" altLang="it-IT" sz="284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213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1) assicurare pervietà delle vie aeree </a:t>
            </a:r>
            <a:r>
              <a:rPr kumimoji="0" lang="it-IT" altLang="it-IT" sz="341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(A)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5" y="4591050"/>
            <a:ext cx="5526088" cy="4186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17488" y="5851525"/>
            <a:ext cx="6718300" cy="2784475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soggetto supino su piano rigido con arti allineati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mantenendo la mano sulla fronte estendere dolcemente il capo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it-IT" altLang="it-IT" sz="284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1843088" y="6610350"/>
            <a:ext cx="433388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98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10726738" y="0"/>
            <a:ext cx="22764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17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09 aprile 2009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10726738" y="0"/>
            <a:ext cx="2276475" cy="3968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17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12 novembre 2009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10618788" y="0"/>
            <a:ext cx="2166938" cy="563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R="0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it-IT" altLang="it-IT" sz="3980" kern="1200" cap="none" spc="0" normalizeH="0" baseline="0" noProof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758825" y="325438"/>
            <a:ext cx="11703050" cy="1979613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213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341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Incosciente che respira (no rantoli, respiro superficiale…)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213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it-IT" altLang="it-IT" sz="341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072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263" y="1625600"/>
            <a:ext cx="8235950" cy="629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433388" y="1408113"/>
            <a:ext cx="4010025" cy="2514600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56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ho valutato incoscienza…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56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ho chiamato il 112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56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Ho controllato che respiri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951038" y="3467100"/>
            <a:ext cx="1588" cy="5413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98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41338" y="4008438"/>
            <a:ext cx="4335463" cy="2495550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 attesa dei soccorsi:</a:t>
            </a: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ts val="222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35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POSIZIONE LATERALE DI SICUREZZA</a:t>
            </a:r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 flipH="1">
            <a:off x="3986213" y="7259638"/>
            <a:ext cx="695325" cy="325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98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325438" y="7259638"/>
            <a:ext cx="3684588" cy="1316038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56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posizione in cui è mantenuta pervietà delle vie aeree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4551363" y="7910513"/>
            <a:ext cx="8451850" cy="1609090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480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EVITARE IN CASO DI TRAUMA GRAVE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1"/>
          <p:cNvSpPr>
            <a:spLocks noChangeArrowheads="1"/>
          </p:cNvSpPr>
          <p:nvPr/>
        </p:nvSpPr>
        <p:spPr bwMode="auto">
          <a:xfrm>
            <a:off x="3736975" y="3749675"/>
            <a:ext cx="4491038" cy="1315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FILMATI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   5-6-7</a:t>
            </a:r>
          </a:p>
        </p:txBody>
      </p:sp>
    </p:spTree>
    <p:extLst>
      <p:ext uri="{BB962C8B-B14F-4D97-AF65-F5344CB8AC3E}">
        <p14:creationId xmlns:p14="http://schemas.microsoft.com/office/powerpoint/2010/main" val="124942774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758825" y="650875"/>
            <a:ext cx="11703050" cy="658813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213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341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</a:t>
            </a:r>
            <a:r>
              <a:rPr kumimoji="0" lang="ja-JP" altLang="it-IT" sz="341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341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infortunato è </a:t>
            </a:r>
            <a:r>
              <a:rPr kumimoji="0" lang="it-IT" altLang="it-IT" sz="3415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incosciente</a:t>
            </a:r>
            <a:r>
              <a:rPr kumimoji="0" lang="it-IT" altLang="it-IT" sz="341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e </a:t>
            </a:r>
            <a:r>
              <a:rPr kumimoji="0" lang="it-IT" altLang="it-IT" sz="3415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non respira</a:t>
            </a:r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2468563" y="4756150"/>
            <a:ext cx="3175" cy="650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98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74663" y="2281238"/>
            <a:ext cx="5526088" cy="2092325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95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31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ho valutato incoscienza …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95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31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ho chiamato il 112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95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31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ho valutato la respirazione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90538" y="5789613"/>
            <a:ext cx="4551363" cy="2554288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 attesa dei soccorsi:</a:t>
            </a: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ts val="1775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84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PRATICARE MANOVRE DI RIANIMAZIONE CARDIOPOLMONARE (RCP)</a:t>
            </a:r>
          </a:p>
        </p:txBody>
      </p:sp>
      <p:pic>
        <p:nvPicPr>
          <p:cNvPr id="32773" name="Picture 5"/>
          <p:cNvPicPr>
            <a:picLocks noChangeAspect="1"/>
          </p:cNvPicPr>
          <p:nvPr/>
        </p:nvPicPr>
        <p:blipFill>
          <a:blip r:embed="rId3"/>
          <a:srcRect t="-595" r="39314"/>
          <a:stretch>
            <a:fillRect/>
          </a:stretch>
        </p:blipFill>
        <p:spPr>
          <a:xfrm>
            <a:off x="6392863" y="1625600"/>
            <a:ext cx="6119812" cy="626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10726738" y="0"/>
            <a:ext cx="22764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17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09 aprile 2009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10726738" y="0"/>
            <a:ext cx="2276475" cy="3968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</a:ln>
          <a:effectLst/>
        </p:spPr>
        <p:txBody>
          <a:bodyPr lIns="127979" tIns="66549" rIns="127979" bIns="6654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17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12 novembre 2009</a:t>
            </a: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10618788" y="0"/>
            <a:ext cx="2166938" cy="563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R="0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it-IT" altLang="it-IT" sz="3980" kern="1200" cap="none" spc="0" normalizeH="0" baseline="0" noProof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1"/>
          <p:cNvSpPr>
            <a:spLocks noChangeArrowheads="1"/>
          </p:cNvSpPr>
          <p:nvPr/>
        </p:nvSpPr>
        <p:spPr bwMode="auto">
          <a:xfrm>
            <a:off x="596950" y="483518"/>
            <a:ext cx="11449272" cy="80545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</a:t>
            </a: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PAZIENTE TRAUMATIZZATO GRAVE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it-IT" altLang="it-IT" sz="398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71500" marR="0" lvl="0" indent="-57150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it-IT" altLang="it-IT" sz="398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Ricostruire la dinamica dell’incidente</a:t>
            </a:r>
          </a:p>
          <a:p>
            <a:pPr marL="571500" marR="0" lvl="0" indent="-57150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it-IT" altLang="it-IT" sz="398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571500" marR="0" lvl="0" indent="-57150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it-IT" altLang="it-IT" sz="3980" b="0" dirty="0">
                <a:solidFill>
                  <a:schemeClr val="tx1"/>
                </a:solidFill>
                <a:latin typeface="Comic Sans MS" panose="030F0702030302020204" pitchFamily="66" charset="0"/>
              </a:rPr>
              <a:t>In mancanza di testimoni cercare segni di traumi</a:t>
            </a:r>
          </a:p>
          <a:p>
            <a:pPr marL="571500" marR="0" lvl="0" indent="-57150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it-IT" altLang="it-IT" sz="398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571500" marR="0" lvl="0" indent="-57150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it-IT" altLang="it-IT" sz="398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Tenere il paziente immobile e supino</a:t>
            </a:r>
          </a:p>
          <a:p>
            <a:pPr marL="571500" marR="0" lvl="0" indent="-57150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it-IT" altLang="it-IT" sz="398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571500" marR="0" lvl="0" indent="-57150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it-IT" altLang="it-IT" sz="398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Se incosciente aprire la bocca e l</a:t>
            </a:r>
            <a:r>
              <a:rPr lang="it-IT" altLang="it-IT" sz="3980" b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iberarla</a:t>
            </a:r>
            <a:endParaRPr lang="it-IT" altLang="it-IT" sz="3980" b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71500" marR="0" lvl="0" indent="-57150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it-IT" altLang="it-IT" sz="398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71500" marR="0" lvl="0" indent="-57150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it-IT" altLang="it-IT" sz="398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Se necessario agganciare ed estrarre la </a:t>
            </a:r>
            <a:r>
              <a:rPr lang="it-IT" altLang="it-IT" sz="3980" b="0" dirty="0">
                <a:solidFill>
                  <a:schemeClr val="tx1"/>
                </a:solidFill>
                <a:latin typeface="Comic Sans MS" panose="030F0702030302020204" pitchFamily="66" charset="0"/>
              </a:rPr>
              <a:t>lingua</a:t>
            </a:r>
            <a:endParaRPr kumimoji="0" lang="it-IT" altLang="it-IT" sz="398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974725" y="866775"/>
            <a:ext cx="5014913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it-IT" altLang="it-IT" sz="625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it-IT" altLang="it-IT" sz="625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5" name="CasellaDiTesto 1"/>
          <p:cNvSpPr txBox="1">
            <a:spLocks noChangeArrowheads="1"/>
          </p:cNvSpPr>
          <p:nvPr/>
        </p:nvSpPr>
        <p:spPr bwMode="auto">
          <a:xfrm>
            <a:off x="768350" y="990600"/>
            <a:ext cx="11774488" cy="1493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algn="ctr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4550" kern="1200" cap="none" spc="0" normalizeH="0" baseline="0" noProof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TRASPORTO DEI PAZIENTI TRAUMATIZZATI</a:t>
            </a:r>
          </a:p>
        </p:txBody>
      </p:sp>
      <p:sp>
        <p:nvSpPr>
          <p:cNvPr id="3076" name="CasellaDiTesto 2"/>
          <p:cNvSpPr txBox="1">
            <a:spLocks noChangeArrowheads="1"/>
          </p:cNvSpPr>
          <p:nvPr/>
        </p:nvSpPr>
        <p:spPr bwMode="auto">
          <a:xfrm>
            <a:off x="357188" y="3749675"/>
            <a:ext cx="12646025" cy="438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Il soggetto traumatizzato Non dovrebbe MAI essere spostato. 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altLang="it-IT" sz="398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Si può però decidere di spostarlo soltanto se è INEVITABILE, 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altLang="it-IT" sz="398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(cioè se questi si trova in una ZONA DI PERICOLO)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974725" y="866775"/>
            <a:ext cx="5014913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it-IT" altLang="it-IT" sz="625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it-IT" altLang="it-IT" sz="625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891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474663"/>
            <a:ext cx="5865813" cy="815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CasellaDiTesto 1"/>
          <p:cNvSpPr txBox="1">
            <a:spLocks noChangeArrowheads="1"/>
          </p:cNvSpPr>
          <p:nvPr/>
        </p:nvSpPr>
        <p:spPr bwMode="auto">
          <a:xfrm>
            <a:off x="768350" y="1497013"/>
            <a:ext cx="5221288" cy="8189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PRESENZA DI UN SOLO SOCCORRITORE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altLang="it-IT" sz="398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A) METODO DELLA STAMPELLA UMANA: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altLang="it-IT" sz="256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altLang="it-IT" sz="256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altLang="it-IT" sz="256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2845" kern="1200" cap="none" spc="0" normalizeH="0" baseline="0" noProof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se l’infortunato è cosciente e capace di camminare: questi si appoggia al soccorritore che gli tiene una mano attorno alle spalle o attorno ai fianchi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5" y="0"/>
            <a:ext cx="6996113" cy="9752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2" name="CasellaDiTesto 1"/>
          <p:cNvSpPr txBox="1"/>
          <p:nvPr/>
        </p:nvSpPr>
        <p:spPr>
          <a:xfrm>
            <a:off x="309563" y="233363"/>
            <a:ext cx="4895850" cy="9283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TRASCINAMENTO INCLINATO: </a:t>
            </a:r>
          </a:p>
          <a:p>
            <a:pPr eaLnBrk="0" hangingPunct="0"/>
            <a:endParaRPr lang="it-IT" altLang="it-IT" sz="3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se l’ infortunato è </a:t>
            </a:r>
            <a:r>
              <a:rPr lang="it-IT" altLang="it-IT" sz="3900" u="sng" dirty="0">
                <a:solidFill>
                  <a:schemeClr val="tx1"/>
                </a:solidFill>
                <a:latin typeface="Arial" panose="020B0604020202020204" pitchFamily="34" charset="0"/>
              </a:rPr>
              <a:t>cosciente</a:t>
            </a:r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 ma impossibilitato a camminare </a:t>
            </a:r>
          </a:p>
          <a:p>
            <a:pPr eaLnBrk="0" hangingPunct="0"/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→ mettersi dietro all’infortunato </a:t>
            </a:r>
          </a:p>
          <a:p>
            <a:pPr eaLnBrk="0" hangingPunct="0"/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e posizionare le braccia sotto le sue ascelle, </a:t>
            </a:r>
          </a:p>
          <a:p>
            <a:pPr eaLnBrk="0" hangingPunct="0"/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trascinandolo lungo il suo asse verticale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7369175" y="4289425"/>
          <a:ext cx="47688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352800" imgH="2857500" progId="">
                  <p:embed/>
                </p:oleObj>
              </mc:Choice>
              <mc:Fallback>
                <p:oleObj r:id="rId3" imgW="3352800" imgH="2857500" progId="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9175" y="4289425"/>
                        <a:ext cx="4768850" cy="406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2"/>
          <p:cNvSpPr txBox="1"/>
          <p:nvPr/>
        </p:nvSpPr>
        <p:spPr>
          <a:xfrm>
            <a:off x="1028700" y="268288"/>
            <a:ext cx="11055350" cy="1625600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ctr" anchorCtr="0"/>
          <a:lstStyle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</a:tabLst>
            </a:pPr>
            <a:r>
              <a:rPr lang="it-IT" altLang="it-IT" sz="6300" b="0" dirty="0">
                <a:solidFill>
                  <a:srgbClr val="FF0033"/>
                </a:solidFill>
                <a:latin typeface="Comic Sans MS" panose="030F0702030302020204" pitchFamily="66" charset="0"/>
              </a:rPr>
              <a:t>Danno Anossico Cerebrale</a:t>
            </a:r>
          </a:p>
        </p:txBody>
      </p:sp>
      <p:sp>
        <p:nvSpPr>
          <p:cNvPr id="10244" name="Text Box 3"/>
          <p:cNvSpPr txBox="1"/>
          <p:nvPr/>
        </p:nvSpPr>
        <p:spPr>
          <a:xfrm>
            <a:off x="1300163" y="1733550"/>
            <a:ext cx="9428162" cy="2492375"/>
          </a:xfrm>
          <a:prstGeom prst="rect">
            <a:avLst/>
          </a:prstGeom>
          <a:noFill/>
          <a:ln w="9525">
            <a:noFill/>
          </a:ln>
        </p:spPr>
        <p:txBody>
          <a:bodyPr lIns="129960" tIns="65160" rIns="129960" bIns="65160" anchor="t" anchorCtr="0"/>
          <a:lstStyle/>
          <a:p>
            <a:pPr marL="250825" indent="-250825" algn="just" defTabSz="449580">
              <a:lnSpc>
                <a:spcPct val="90000"/>
              </a:lnSpc>
              <a:spcBef>
                <a:spcPts val="2100"/>
              </a:spcBef>
              <a:buClrTx/>
              <a:buFont typeface="Comic Sans MS" panose="030F0702030302020204" pitchFamily="66" charset="0"/>
              <a:buChar char="•"/>
              <a:tabLst>
                <a:tab pos="250825" algn="l"/>
                <a:tab pos="698500" algn="l"/>
                <a:tab pos="1148080" algn="l"/>
                <a:tab pos="1597025" algn="l"/>
                <a:tab pos="2046605" algn="l"/>
                <a:tab pos="2495550" algn="l"/>
                <a:tab pos="2945130" algn="l"/>
                <a:tab pos="3394075" algn="l"/>
                <a:tab pos="3843655" algn="l"/>
                <a:tab pos="4292600" algn="l"/>
                <a:tab pos="4742180" algn="l"/>
                <a:tab pos="5191125" algn="l"/>
                <a:tab pos="5640705" algn="l"/>
                <a:tab pos="6089650" algn="l"/>
                <a:tab pos="6539230" algn="l"/>
                <a:tab pos="6988175" algn="l"/>
                <a:tab pos="7437755" algn="l"/>
                <a:tab pos="7886700" algn="l"/>
                <a:tab pos="8336280" algn="l"/>
                <a:tab pos="8785225" algn="l"/>
                <a:tab pos="9234805" algn="l"/>
                <a:tab pos="9410700" algn="l"/>
              </a:tabLst>
            </a:pPr>
            <a:r>
              <a:rPr lang="it-IT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Inizia dopo </a:t>
            </a:r>
            <a:r>
              <a:rPr lang="it-IT" altLang="it-IT" sz="4200" b="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4'-6</a:t>
            </a:r>
            <a:r>
              <a:rPr lang="ja-JP" altLang="it-IT" sz="4200" b="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’</a:t>
            </a:r>
            <a:r>
              <a:rPr lang="it-IT" altLang="it-IT" sz="4200" b="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di assenza di circolo </a:t>
            </a:r>
          </a:p>
          <a:p>
            <a:pPr marL="250825" indent="-250825" algn="just" defTabSz="449580">
              <a:lnSpc>
                <a:spcPct val="90000"/>
              </a:lnSpc>
              <a:spcBef>
                <a:spcPts val="2100"/>
              </a:spcBef>
              <a:buClrTx/>
              <a:buFont typeface="Comic Sans MS" panose="030F0702030302020204" pitchFamily="66" charset="0"/>
              <a:buChar char="•"/>
              <a:tabLst>
                <a:tab pos="250825" algn="l"/>
                <a:tab pos="698500" algn="l"/>
                <a:tab pos="1148080" algn="l"/>
                <a:tab pos="1597025" algn="l"/>
                <a:tab pos="2046605" algn="l"/>
                <a:tab pos="2495550" algn="l"/>
                <a:tab pos="2945130" algn="l"/>
                <a:tab pos="3394075" algn="l"/>
                <a:tab pos="3843655" algn="l"/>
                <a:tab pos="4292600" algn="l"/>
                <a:tab pos="4742180" algn="l"/>
                <a:tab pos="5191125" algn="l"/>
                <a:tab pos="5640705" algn="l"/>
                <a:tab pos="6089650" algn="l"/>
                <a:tab pos="6539230" algn="l"/>
                <a:tab pos="6988175" algn="l"/>
                <a:tab pos="7437755" algn="l"/>
                <a:tab pos="7886700" algn="l"/>
                <a:tab pos="8336280" algn="l"/>
                <a:tab pos="8785225" algn="l"/>
                <a:tab pos="9234805" algn="l"/>
                <a:tab pos="9410700" algn="l"/>
              </a:tabLst>
            </a:pPr>
            <a:r>
              <a:rPr lang="it-IT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Dopo circa 10</a:t>
            </a:r>
            <a:r>
              <a:rPr lang="ja-JP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’</a:t>
            </a:r>
            <a:r>
              <a:rPr lang="it-IT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 si hanno lesioni cerebrali irreversibili. </a:t>
            </a:r>
          </a:p>
        </p:txBody>
      </p:sp>
      <p:pic>
        <p:nvPicPr>
          <p:cNvPr id="1024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00" y="4335463"/>
            <a:ext cx="3332163" cy="3173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Text Box 5"/>
          <p:cNvSpPr txBox="1"/>
          <p:nvPr/>
        </p:nvSpPr>
        <p:spPr>
          <a:xfrm>
            <a:off x="4010025" y="4551363"/>
            <a:ext cx="3575050" cy="557212"/>
          </a:xfrm>
          <a:prstGeom prst="rect">
            <a:avLst/>
          </a:prstGeom>
          <a:solidFill>
            <a:srgbClr val="000000"/>
          </a:solidFill>
          <a:ln w="936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9960" tIns="65160" rIns="129960" bIns="65160" anchor="t" anchorCtr="0">
            <a:spAutoFit/>
          </a:bodyPr>
          <a:lstStyle/>
          <a:p>
            <a:pPr algn="ctr" defTabSz="449580">
              <a:spcBef>
                <a:spcPts val="17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b="0" dirty="0">
                <a:solidFill>
                  <a:srgbClr val="FFFFFF"/>
                </a:solidFill>
                <a:latin typeface="Tahoma" panose="020B0604030504040204" pitchFamily="34" charset="0"/>
              </a:rPr>
              <a:t>4</a:t>
            </a:r>
            <a:r>
              <a:rPr lang="ja-JP" altLang="it-IT" b="0" dirty="0">
                <a:solidFill>
                  <a:srgbClr val="FFFFFF"/>
                </a:solidFill>
                <a:latin typeface="Tahoma" panose="020B0604030504040204" pitchFamily="34" charset="0"/>
              </a:rPr>
              <a:t>’</a:t>
            </a:r>
            <a:r>
              <a:rPr lang="it-IT" altLang="it-IT" b="0" dirty="0">
                <a:solidFill>
                  <a:srgbClr val="FFFFFF"/>
                </a:solidFill>
                <a:latin typeface="Tahoma" panose="020B0604030504040204" pitchFamily="34" charset="0"/>
              </a:rPr>
              <a:t> Morte clinica</a:t>
            </a:r>
          </a:p>
        </p:txBody>
      </p:sp>
      <p:sp>
        <p:nvSpPr>
          <p:cNvPr id="10247" name="Text Box 6"/>
          <p:cNvSpPr txBox="1"/>
          <p:nvPr/>
        </p:nvSpPr>
        <p:spPr>
          <a:xfrm>
            <a:off x="4443413" y="5743575"/>
            <a:ext cx="3900487" cy="557213"/>
          </a:xfrm>
          <a:prstGeom prst="rect">
            <a:avLst/>
          </a:prstGeom>
          <a:solidFill>
            <a:srgbClr val="FF0000"/>
          </a:solidFill>
          <a:ln w="936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9960" tIns="65160" rIns="129960" bIns="65160" anchor="t" anchorCtr="0">
            <a:spAutoFit/>
          </a:bodyPr>
          <a:lstStyle/>
          <a:p>
            <a:pPr defTabSz="449580">
              <a:spcBef>
                <a:spcPts val="17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b="0" dirty="0">
                <a:solidFill>
                  <a:srgbClr val="FFFFFF"/>
                </a:solidFill>
                <a:latin typeface="Tahoma" panose="020B0604030504040204" pitchFamily="34" charset="0"/>
              </a:rPr>
              <a:t>10</a:t>
            </a:r>
            <a:r>
              <a:rPr lang="ja-JP" altLang="it-IT" b="0" dirty="0">
                <a:solidFill>
                  <a:srgbClr val="FFFFFF"/>
                </a:solidFill>
                <a:latin typeface="Tahoma" panose="020B0604030504040204" pitchFamily="34" charset="0"/>
              </a:rPr>
              <a:t>’</a:t>
            </a:r>
            <a:r>
              <a:rPr lang="it-IT" altLang="it-IT" b="0" dirty="0">
                <a:solidFill>
                  <a:srgbClr val="FFFFFF"/>
                </a:solidFill>
                <a:latin typeface="Tahoma" panose="020B0604030504040204" pitchFamily="34" charset="0"/>
              </a:rPr>
              <a:t> Morte biologica</a:t>
            </a:r>
          </a:p>
        </p:txBody>
      </p:sp>
      <p:sp>
        <p:nvSpPr>
          <p:cNvPr id="10248" name="Text Box 7"/>
          <p:cNvSpPr txBox="1"/>
          <p:nvPr/>
        </p:nvSpPr>
        <p:spPr>
          <a:xfrm>
            <a:off x="460375" y="8094663"/>
            <a:ext cx="11458575" cy="1166812"/>
          </a:xfrm>
          <a:prstGeom prst="rect">
            <a:avLst/>
          </a:prstGeom>
          <a:noFill/>
          <a:ln w="9525">
            <a:noFill/>
          </a:ln>
        </p:spPr>
        <p:txBody>
          <a:bodyPr lIns="129960" tIns="65160" rIns="129960" bIns="65160" anchor="t" anchorCtr="0">
            <a:spAutoFit/>
          </a:bodyPr>
          <a:lstStyle/>
          <a:p>
            <a:pPr algn="ctr" defTabSz="449580">
              <a:spcBef>
                <a:spcPts val="2125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</a:tabLst>
            </a:pPr>
            <a:r>
              <a:rPr lang="it-IT" altLang="it-IT" sz="3400" b="0" dirty="0">
                <a:solidFill>
                  <a:srgbClr val="000000"/>
                </a:solidFill>
                <a:latin typeface="Comic Sans MS" panose="030F0702030302020204" pitchFamily="66" charset="0"/>
              </a:rPr>
              <a:t>Coma permanente, deficit motori o sensoriali, alterazione delle capacità cognitive…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METODO DEL POMPIE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263" y="369888"/>
            <a:ext cx="6878637" cy="9012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0" name="CasellaDiTesto 1"/>
          <p:cNvSpPr txBox="1"/>
          <p:nvPr/>
        </p:nvSpPr>
        <p:spPr>
          <a:xfrm>
            <a:off x="265113" y="317500"/>
            <a:ext cx="5518150" cy="9458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METODO</a:t>
            </a:r>
            <a:r>
              <a:rPr lang="it-IT" altLang="it-IT" sz="3900" dirty="0">
                <a:latin typeface="Arial" panose="020B0604020202020204" pitchFamily="34" charset="0"/>
              </a:rPr>
              <a:t> </a:t>
            </a:r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DEL POMPIERE: </a:t>
            </a:r>
          </a:p>
          <a:p>
            <a:pPr eaLnBrk="0" hangingPunct="0"/>
            <a:endParaRPr lang="it-IT" altLang="it-IT" sz="3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it-IT" altLang="it-IT" i="1" dirty="0">
                <a:solidFill>
                  <a:schemeClr val="tx1"/>
                </a:solidFill>
                <a:latin typeface="Arial" panose="020B0604020202020204" pitchFamily="34" charset="0"/>
              </a:rPr>
              <a:t>(1°step)</a:t>
            </a:r>
          </a:p>
          <a:p>
            <a:pPr eaLnBrk="0" hangingPunct="0"/>
            <a:endParaRPr lang="it-IT" altLang="it-IT" sz="22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se l’infortunato è </a:t>
            </a:r>
            <a:r>
              <a:rPr lang="it-IT" altLang="it-IT" sz="3900" u="sng" dirty="0">
                <a:solidFill>
                  <a:schemeClr val="tx1"/>
                </a:solidFill>
                <a:latin typeface="Arial" panose="020B0604020202020204" pitchFamily="34" charset="0"/>
              </a:rPr>
              <a:t>incosciente</a:t>
            </a:r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 e al soccorritore </a:t>
            </a:r>
          </a:p>
          <a:p>
            <a:pPr eaLnBrk="0" hangingPunct="0"/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serve avere una mano libera </a:t>
            </a:r>
          </a:p>
          <a:p>
            <a:pPr eaLnBrk="0" hangingPunct="0"/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→ sollevare l’infortunato mettendosi di fronte a lui</a:t>
            </a:r>
          </a:p>
          <a:p>
            <a:pPr eaLnBrk="0" hangingPunct="0"/>
            <a:r>
              <a:rPr lang="it-IT" altLang="it-IT" sz="3900" dirty="0">
                <a:solidFill>
                  <a:schemeClr val="tx1"/>
                </a:solidFill>
                <a:latin typeface="Arial" panose="020B0604020202020204" pitchFamily="34" charset="0"/>
              </a:rPr>
              <a:t> e passargli le braccia sotto le ascelle 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METODO DEL POMPIE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25" y="576263"/>
            <a:ext cx="6348413" cy="8907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8" name="Rettangolo 1"/>
          <p:cNvSpPr/>
          <p:nvPr/>
        </p:nvSpPr>
        <p:spPr>
          <a:xfrm>
            <a:off x="31750" y="2520950"/>
            <a:ext cx="5751513" cy="4032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it-IT" altLang="it-IT" i="1" dirty="0">
                <a:solidFill>
                  <a:srgbClr val="333333"/>
                </a:solidFill>
                <a:latin typeface="PT Serif"/>
              </a:rPr>
              <a:t>(2° step)</a:t>
            </a:r>
          </a:p>
          <a:p>
            <a:pPr eaLnBrk="0" hangingPunct="0"/>
            <a:endParaRPr lang="it-IT" altLang="it-IT" i="1" dirty="0">
              <a:solidFill>
                <a:srgbClr val="333333"/>
              </a:solidFill>
              <a:latin typeface="PT Serif"/>
            </a:endParaRPr>
          </a:p>
          <a:p>
            <a:pPr eaLnBrk="0" hangingPunct="0"/>
            <a:r>
              <a:rPr lang="it-IT" altLang="it-IT" sz="3900" dirty="0">
                <a:solidFill>
                  <a:srgbClr val="333333"/>
                </a:solidFill>
                <a:latin typeface="PT Serif"/>
              </a:rPr>
              <a:t>afferrare il polso dell’infortunato con una mano, caricando il suo addome sulla propria spalla</a:t>
            </a:r>
            <a:endParaRPr lang="it-IT" altLang="it-IT" sz="39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METODO DEL POMPIE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963" y="268288"/>
            <a:ext cx="6440487" cy="931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6" name="Rettangolo 1"/>
          <p:cNvSpPr/>
          <p:nvPr/>
        </p:nvSpPr>
        <p:spPr>
          <a:xfrm>
            <a:off x="4763" y="3205163"/>
            <a:ext cx="6500812" cy="3419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it-IT" altLang="it-IT" i="1" dirty="0">
                <a:solidFill>
                  <a:srgbClr val="333333"/>
                </a:solidFill>
                <a:latin typeface="PT Serif"/>
              </a:rPr>
              <a:t>(3° step)</a:t>
            </a:r>
          </a:p>
          <a:p>
            <a:pPr eaLnBrk="0" hangingPunct="0"/>
            <a:endParaRPr lang="it-IT" altLang="it-IT" i="1" dirty="0">
              <a:solidFill>
                <a:srgbClr val="333333"/>
              </a:solidFill>
              <a:latin typeface="PT Serif"/>
            </a:endParaRPr>
          </a:p>
          <a:p>
            <a:pPr eaLnBrk="0" hangingPunct="0"/>
            <a:r>
              <a:rPr lang="it-IT" altLang="it-IT" sz="3900" dirty="0">
                <a:solidFill>
                  <a:srgbClr val="333333"/>
                </a:solidFill>
                <a:latin typeface="PT Serif"/>
              </a:rPr>
              <a:t>sollevare l’infortunato mettendo l’altro braccio tra le sue gambe oppure intorno</a:t>
            </a:r>
            <a:endParaRPr lang="it-IT" altLang="it-IT" sz="39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METODO DEL SEGGIOLINO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1435100"/>
            <a:ext cx="7243762" cy="808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CasellaDiTesto 1"/>
          <p:cNvSpPr txBox="1">
            <a:spLocks noChangeArrowheads="1"/>
          </p:cNvSpPr>
          <p:nvPr/>
        </p:nvSpPr>
        <p:spPr bwMode="auto">
          <a:xfrm>
            <a:off x="138113" y="781050"/>
            <a:ext cx="9932988" cy="704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it-IT" altLang="it-IT" sz="3980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PRESENZA DI 2 O PIU’ SOCCORRITORI</a:t>
            </a:r>
          </a:p>
        </p:txBody>
      </p:sp>
      <p:sp>
        <p:nvSpPr>
          <p:cNvPr id="15364" name="Rettangolo 2"/>
          <p:cNvSpPr>
            <a:spLocks noChangeArrowheads="1"/>
          </p:cNvSpPr>
          <p:nvPr/>
        </p:nvSpPr>
        <p:spPr bwMode="auto">
          <a:xfrm>
            <a:off x="0" y="2828925"/>
            <a:ext cx="5273675" cy="438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METODO DEL SEGGIOLINO: 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398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L’infortunato</a:t>
            </a:r>
            <a:r>
              <a:rPr kumimoji="0" lang="it-IT" altLang="it-IT" sz="3980" b="1" i="1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mette un braccio attorno al collo di ciascun soccorritore </a:t>
            </a:r>
            <a:endParaRPr kumimoji="0" lang="it-IT" altLang="it-IT" sz="398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METODO DEL SEGGIOLIN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25" y="336550"/>
            <a:ext cx="6562725" cy="9205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CasellaDiTesto 1"/>
          <p:cNvSpPr txBox="1">
            <a:spLocks noChangeArrowheads="1"/>
          </p:cNvSpPr>
          <p:nvPr/>
        </p:nvSpPr>
        <p:spPr bwMode="auto">
          <a:xfrm>
            <a:off x="246063" y="2828925"/>
            <a:ext cx="5753100" cy="31559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 si siede su un 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seggiolino 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formato dai polsi dei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due soccorritori tenuti 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l’uno dall’altro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METODO DELLA S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50" y="239713"/>
            <a:ext cx="6702425" cy="934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CasellaDiTesto 1"/>
          <p:cNvSpPr txBox="1">
            <a:spLocks noChangeArrowheads="1"/>
          </p:cNvSpPr>
          <p:nvPr/>
        </p:nvSpPr>
        <p:spPr bwMode="auto">
          <a:xfrm>
            <a:off x="0" y="2520950"/>
            <a:ext cx="5681663" cy="683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 METODO DELLA SEDIA: 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altLang="it-IT" sz="3980" kern="1200" cap="none" spc="0" normalizeH="0" baseline="0" noProof="0">
              <a:solidFill>
                <a:srgbClr val="333333"/>
              </a:solidFill>
              <a:latin typeface="PT Serif"/>
              <a:ea typeface="MS PGothic" panose="020B0600070205080204" pitchFamily="34" charset="-128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L’infortunato si 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siede su una sedia e il primo soccorritore la trasporta tenendola per le 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altLang="it-IT" sz="3980" kern="1200" cap="none" spc="0" normalizeH="0" baseline="0" noProof="0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gambe davanti, il secondo per la spalliera</a:t>
            </a:r>
            <a:endParaRPr kumimoji="0" lang="it-IT" altLang="it-IT" sz="3980" kern="1200" cap="none" spc="0" normalizeH="0" baseline="0" noProof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09675" y="492125"/>
            <a:ext cx="10583863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4265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Baskerville" pitchFamily="18" charset="0"/>
                <a:cs typeface="+mn-cs"/>
              </a:rPr>
              <a:t>TRASPORTO CON SEDIA DA CUCINA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09563" y="1209675"/>
            <a:ext cx="4679950" cy="7900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298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Baskerville" pitchFamily="18" charset="0"/>
                <a:cs typeface="+mn-cs"/>
              </a:rPr>
              <a:t>trasporto con sedia da cucina è un efficace mezzo di trasporto a 1-2 soccorritori da utilizzare nei casi di soggetti coscienti e magri, anche per attraversare corridoi, scendere le scale, etc…</a:t>
            </a:r>
          </a:p>
          <a:p>
            <a:pPr marR="0" algn="just" defTabSz="449580" eaLnBrk="0" hangingPunct="0">
              <a:buClrTx/>
              <a:buSzTx/>
              <a:buFontTx/>
              <a:buNone/>
              <a:defRPr/>
            </a:pPr>
            <a:endParaRPr kumimoji="0" lang="it-IT" sz="2985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Baskerville" pitchFamily="18" charset="0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298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Baskerville" pitchFamily="18" charset="0"/>
                <a:cs typeface="+mn-cs"/>
              </a:rPr>
              <a:t>È un metodo controindicato per pazienti non collaboranti, con funzioni vitali compromesse, in shock e con fratture</a:t>
            </a:r>
          </a:p>
        </p:txBody>
      </p:sp>
      <p:pic>
        <p:nvPicPr>
          <p:cNvPr id="55299" name="Picture 1" descr="page58image78933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513" y="1831975"/>
            <a:ext cx="7704137" cy="673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3375" y="2871788"/>
            <a:ext cx="3000375" cy="6523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298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Baskerville" pitchFamily="18" charset="0"/>
                <a:cs typeface="+mn-cs"/>
              </a:rPr>
              <a:t>Il trascinamento inclinato permette uno spostamento rapido per tratti brevi. 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sz="2985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Baskerville" pitchFamily="18" charset="0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298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Baskerville" pitchFamily="18" charset="0"/>
                <a:cs typeface="+mn-cs"/>
              </a:rPr>
              <a:t>Controindicato nel caso in cui siano avvenuti traumi spinali e delle estremità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46213" y="1512888"/>
            <a:ext cx="8836025" cy="747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4265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Baskerville" pitchFamily="18" charset="0"/>
                <a:cs typeface="+mn-cs"/>
              </a:rPr>
              <a:t>TRASCINAMENTO INCLINATO</a:t>
            </a:r>
          </a:p>
        </p:txBody>
      </p:sp>
      <p:pic>
        <p:nvPicPr>
          <p:cNvPr id="56323" name="Picture 3" descr="Immagine titolata Carry an Injured Person by Yourself During First Aid Ste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738" y="2260600"/>
            <a:ext cx="9309100" cy="6862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6538" y="2638425"/>
            <a:ext cx="3943350" cy="711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2985" kern="1200" cap="none" spc="0" normalizeH="0" baseline="0" noProof="0" dirty="0">
                <a:solidFill>
                  <a:schemeClr val="tx2"/>
                </a:solidFill>
                <a:latin typeface="Comic Sans MS" panose="030F0702030302020204" pitchFamily="66" charset="0"/>
                <a:ea typeface="Baskerville" pitchFamily="18" charset="0"/>
                <a:cs typeface="+mn-cs"/>
              </a:rPr>
              <a:t>Il trascinamento per le caviglie  permette uno spostamento rapido su superfici lisce.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1705" kern="1200" cap="none" spc="0" normalizeH="0" baseline="0" noProof="0" dirty="0">
                <a:solidFill>
                  <a:schemeClr val="tx2"/>
                </a:solidFill>
                <a:latin typeface="Comic Sans MS" panose="030F0702030302020204" pitchFamily="66" charset="0"/>
                <a:ea typeface="Baskerville" pitchFamily="18" charset="0"/>
                <a:cs typeface="+mn-cs"/>
              </a:rPr>
              <a:t> 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sz="1705" kern="1200" cap="none" spc="0" normalizeH="0" baseline="0" noProof="0" dirty="0">
              <a:solidFill>
                <a:schemeClr val="tx2"/>
              </a:solidFill>
              <a:latin typeface="Comic Sans MS" panose="030F0702030302020204" pitchFamily="66" charset="0"/>
              <a:ea typeface="Baskerville" pitchFamily="18" charset="0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2985" kern="1200" cap="none" spc="0" normalizeH="0" baseline="0" noProof="0" dirty="0">
                <a:solidFill>
                  <a:schemeClr val="tx2"/>
                </a:solidFill>
                <a:latin typeface="Comic Sans MS" panose="030F0702030302020204" pitchFamily="66" charset="0"/>
                <a:ea typeface="Baskerville" pitchFamily="18" charset="0"/>
                <a:cs typeface="+mn-cs"/>
              </a:rPr>
              <a:t>È il metodo di scelta in caso di TRAUMI SPINALI.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sz="1705" kern="1200" cap="none" spc="0" normalizeH="0" baseline="0" noProof="0" dirty="0">
              <a:solidFill>
                <a:schemeClr val="tx2"/>
              </a:solidFill>
              <a:latin typeface="Comic Sans MS" panose="030F0702030302020204" pitchFamily="66" charset="0"/>
              <a:ea typeface="Baskerville" pitchFamily="18" charset="0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sz="1705" kern="1200" cap="none" spc="0" normalizeH="0" baseline="0" noProof="0" dirty="0">
              <a:solidFill>
                <a:schemeClr val="tx2"/>
              </a:solidFill>
              <a:latin typeface="Comic Sans MS" panose="030F0702030302020204" pitchFamily="66" charset="0"/>
              <a:ea typeface="Baskerville" pitchFamily="18" charset="0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2985" kern="1200" cap="none" spc="0" normalizeH="0" baseline="0" noProof="0" dirty="0">
                <a:solidFill>
                  <a:schemeClr val="tx2"/>
                </a:solidFill>
                <a:latin typeface="Comic Sans MS" panose="030F0702030302020204" pitchFamily="66" charset="0"/>
                <a:ea typeface="Baskerville" pitchFamily="18" charset="0"/>
                <a:cs typeface="+mn-cs"/>
              </a:rPr>
              <a:t>Controindicato, invece, nel caso in cui siano avvenuti traumi agli arti inferiori</a:t>
            </a:r>
            <a:r>
              <a:rPr kumimoji="0" lang="it-IT" sz="2985" kern="1200" cap="none" spc="0" normalizeH="0" baseline="0" noProof="0" dirty="0">
                <a:latin typeface="Comic Sans MS" panose="030F0702030302020204" pitchFamily="66" charset="0"/>
                <a:ea typeface="Baskerville" pitchFamily="18" charset="0"/>
                <a:cs typeface="+mn-cs"/>
              </a:rPr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70025" y="1468438"/>
            <a:ext cx="12325350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4265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Baskerville" pitchFamily="18" charset="0"/>
                <a:cs typeface="+mn-cs"/>
              </a:rPr>
              <a:t>TRASCINAMENTO PER LE CAVIGLIE</a:t>
            </a:r>
          </a:p>
        </p:txBody>
      </p:sp>
      <p:pic>
        <p:nvPicPr>
          <p:cNvPr id="57347" name="Picture 4" descr="Immagine titolata Carry an Injured Person by Yourself During First Aid Ste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0" y="2532063"/>
            <a:ext cx="8353425" cy="6269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9563" y="1549400"/>
            <a:ext cx="4244975" cy="6653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2985" kern="1200" cap="none" spc="0" normalizeH="0" baseline="0" noProof="0" dirty="0">
                <a:latin typeface="Comic Sans MS" panose="030F0702030302020204" pitchFamily="66" charset="0"/>
                <a:ea typeface="Baskerville" pitchFamily="18" charset="0"/>
                <a:cs typeface="+mn-cs"/>
              </a:rPr>
              <a:t>Il </a:t>
            </a:r>
            <a:r>
              <a:rPr kumimoji="0" lang="it-IT" sz="298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Baskerville" pitchFamily="18" charset="0"/>
                <a:cs typeface="+mn-cs"/>
              </a:rPr>
              <a:t>trascinamento con coperta permette uno spostamento rapido su superfici lisce.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sz="3410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Baskerville" pitchFamily="18" charset="0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298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Baskerville" pitchFamily="18" charset="0"/>
                <a:cs typeface="+mn-cs"/>
              </a:rPr>
              <a:t>È il metodo di scelta in caso di traumi agli arti superiori e/o inferiori.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sz="1705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Baskerville" pitchFamily="18" charset="0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sz="1705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Baskerville" pitchFamily="18" charset="0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298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Baskerville" pitchFamily="18" charset="0"/>
                <a:cs typeface="+mn-cs"/>
              </a:rPr>
              <a:t>Controindicato, invece, nel caso in cui siano avvenuti traumi spinali.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93888" y="473075"/>
            <a:ext cx="9620250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4265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Baskerville" pitchFamily="18" charset="0"/>
                <a:cs typeface="+mn-cs"/>
              </a:rPr>
              <a:t>TRASCINAMENTO CON COPERTA</a:t>
            </a:r>
          </a:p>
        </p:txBody>
      </p:sp>
      <p:pic>
        <p:nvPicPr>
          <p:cNvPr id="58371" name="Picture 2" descr="Immagine titolata Carry an Injured Person by Yourself During First Aid Ste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075" y="1871663"/>
            <a:ext cx="7775575" cy="633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7850" y="325438"/>
            <a:ext cx="11884025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48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LE RISORSE STRATEGICHE</a:t>
            </a:r>
            <a:br>
              <a:rPr kumimoji="0" lang="it-IT" altLang="it-IT" sz="48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</a:br>
            <a:r>
              <a:rPr kumimoji="0" lang="it-IT" altLang="it-IT" sz="48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DEL PRIMO SOCCORSO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2384425"/>
            <a:ext cx="12114213" cy="5997575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5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Il buon esito di un intervento di </a:t>
            </a:r>
            <a:r>
              <a:rPr kumimoji="0" lang="it-IT" altLang="it-IT" sz="51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primo soccorso</a:t>
            </a:r>
            <a:r>
              <a:rPr kumimoji="0" lang="it-IT" altLang="it-IT" sz="5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è legato a: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275"/>
              </a:spcBef>
              <a:spcAft>
                <a:spcPct val="0"/>
              </a:spcAft>
              <a:buClrTx/>
              <a:buSzPct val="12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5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275"/>
              </a:spcBef>
              <a:spcAft>
                <a:spcPct val="0"/>
              </a:spcAft>
              <a:buClrTx/>
              <a:buSzPct val="12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5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 la </a:t>
            </a:r>
            <a:r>
              <a:rPr kumimoji="0" lang="it-IT" altLang="it-IT" sz="51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tempestività</a:t>
            </a:r>
            <a:r>
              <a:rPr kumimoji="0" lang="it-IT" altLang="it-IT" sz="5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dell</a:t>
            </a:r>
            <a:r>
              <a:rPr kumimoji="0" lang="ja-JP" altLang="it-IT" sz="5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5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intervento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275"/>
              </a:spcBef>
              <a:spcAft>
                <a:spcPct val="0"/>
              </a:spcAft>
              <a:buClrTx/>
              <a:buSzPct val="12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5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 le </a:t>
            </a:r>
            <a:r>
              <a:rPr kumimoji="0" lang="it-IT" altLang="it-IT" sz="51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capacità tecniche</a:t>
            </a:r>
            <a:r>
              <a:rPr kumimoji="0" lang="it-IT" altLang="it-IT" sz="5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dei soccorritori</a:t>
            </a:r>
          </a:p>
          <a:p>
            <a:pPr marL="0" marR="0" lvl="0" indent="0" algn="l" defTabSz="44958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5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6892925"/>
            <a:ext cx="3063875" cy="250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73613" y="1492250"/>
            <a:ext cx="4618038" cy="1001713"/>
          </a:xfrm>
          <a:prstGeom prst="rect">
            <a:avLst/>
          </a:prstGeom>
        </p:spPr>
        <p:txBody>
          <a:bodyPr lIns="97508" tIns="48754" rIns="97508" bIns="0" anchor="b">
            <a:normAutofit/>
          </a:bodyPr>
          <a:lstStyle/>
          <a:p>
            <a:pPr marR="0" defTabSz="974725" eaLnBrk="0" hangingPunct="0">
              <a:lnSpc>
                <a:spcPct val="90000"/>
              </a:lnSpc>
              <a:spcAft>
                <a:spcPts val="640"/>
              </a:spcAft>
              <a:buClrTx/>
              <a:buSzTx/>
              <a:buFontTx/>
              <a:buNone/>
              <a:defRPr/>
            </a:pPr>
            <a:r>
              <a:rPr kumimoji="0" lang="en-US" sz="2985" kern="1200" cap="all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MOVIMENTAZIONE a </a:t>
            </a:r>
            <a:r>
              <a:rPr kumimoji="0" lang="en-US" sz="2985" u="sng" kern="1200" cap="all" spc="0" normalizeH="0" baseline="0" noProof="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PIÙ SOCCORRITORI</a:t>
            </a:r>
          </a:p>
        </p:txBody>
      </p:sp>
      <p:pic>
        <p:nvPicPr>
          <p:cNvPr id="59394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2859088"/>
            <a:ext cx="10082213" cy="6192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3988" y="474663"/>
            <a:ext cx="12849225" cy="8407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449580" eaLnBrk="0" hangingPunct="0">
              <a:buClrTx/>
              <a:buSzTx/>
              <a:buFontTx/>
              <a:buNone/>
              <a:defRPr/>
            </a:pPr>
            <a:r>
              <a:rPr kumimoji="0" lang="it-IT" sz="5120" kern="1200" cap="none" spc="0" normalizeH="0" baseline="0" noProof="0" dirty="0">
                <a:solidFill>
                  <a:srgbClr val="FF0000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POSIZIONI DI SOCCORSO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sz="3980" kern="1200" cap="none" spc="0" normalizeH="0" baseline="0" noProof="0" dirty="0">
              <a:solidFill>
                <a:srgbClr val="222222"/>
              </a:solidFill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sz="3980" kern="1200" cap="none" spc="0" normalizeH="0" baseline="0" noProof="0" dirty="0">
              <a:solidFill>
                <a:srgbClr val="222222"/>
              </a:solidFill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sz="3980" kern="1200" cap="none" spc="0" normalizeH="0" baseline="0" noProof="0" dirty="0">
              <a:solidFill>
                <a:srgbClr val="222222"/>
              </a:solidFill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marL="650240" marR="0" indent="-650240" defTabSz="449580" eaLnBrk="0" hangingPunct="0">
              <a:buClrTx/>
              <a:buSzTx/>
              <a:buFontTx/>
              <a:buAutoNum type="arabicParenR"/>
              <a:defRPr/>
            </a:pPr>
            <a:r>
              <a:rPr kumimoji="0" lang="it-IT" sz="3980" kern="1200" cap="none" spc="0" normalizeH="0" baseline="0" noProof="0" dirty="0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POSIZIONE DI TRENDELENBURG 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3980" kern="1200" cap="none" spc="0" normalizeH="0" baseline="0" noProof="0" dirty="0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(O POSIZIONE ANTI-SHOCK)</a:t>
            </a: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endParaRPr kumimoji="0" lang="it-IT" sz="3980" kern="1200" cap="none" spc="0" normalizeH="0" baseline="0" noProof="0" dirty="0">
              <a:solidFill>
                <a:srgbClr val="333333"/>
              </a:solidFill>
              <a:latin typeface="PT Serif"/>
              <a:ea typeface="MS PGothic" panose="020B0600070205080204" pitchFamily="34" charset="-128"/>
              <a:cs typeface="+mn-cs"/>
            </a:endParaRPr>
          </a:p>
          <a:p>
            <a:pPr marR="0" defTabSz="449580" eaLnBrk="0" hangingPunct="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sz="3980" kern="1200" cap="none" spc="0" normalizeH="0" baseline="0" noProof="0" dirty="0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Infortunato cosciente, in </a:t>
            </a:r>
            <a:r>
              <a:rPr kumimoji="0" lang="it-IT" sz="3980" kern="1200" cap="none" spc="0" normalizeH="0" baseline="0" noProof="0" dirty="0" err="1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pre</a:t>
            </a:r>
            <a:r>
              <a:rPr kumimoji="0" lang="it-IT" sz="3980" kern="1200" cap="none" spc="0" normalizeH="0" baseline="0" noProof="0" dirty="0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-sincope, ma senza traumi </a:t>
            </a:r>
            <a:r>
              <a:rPr kumimoji="0" lang="it-IT" sz="2560" kern="1200" cap="none" spc="0" normalizeH="0" baseline="0" noProof="0" dirty="0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it-IT" sz="2560" i="1" kern="1200" cap="none" spc="0" normalizeH="0" baseline="0" noProof="0" dirty="0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non utilizzare con evidenti traumi agli arti inferiori, al bacino, all’addome e all’asse testa-rachide!</a:t>
            </a:r>
            <a:r>
              <a:rPr kumimoji="0" lang="it-IT" sz="2560" kern="1200" cap="none" spc="0" normalizeH="0" baseline="0" noProof="0" dirty="0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)</a:t>
            </a:r>
          </a:p>
          <a:p>
            <a:pPr marR="0" defTabSz="449580" eaLnBrk="0" hangingPunct="0"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it-IT" sz="2560" kern="1200" cap="none" spc="0" normalizeH="0" baseline="0" noProof="0" dirty="0">
              <a:solidFill>
                <a:srgbClr val="333333"/>
              </a:solidFill>
              <a:latin typeface="PT Serif"/>
              <a:ea typeface="MS PGothic" panose="020B0600070205080204" pitchFamily="34" charset="-128"/>
              <a:cs typeface="+mn-cs"/>
            </a:endParaRPr>
          </a:p>
          <a:p>
            <a:pPr marR="0" defTabSz="449580" eaLnBrk="0" hangingPunct="0">
              <a:buClrTx/>
              <a:buSzTx/>
              <a:buFontTx/>
              <a:buNone/>
              <a:defRPr/>
            </a:pPr>
            <a:r>
              <a:rPr kumimoji="0" lang="it-IT" sz="3980" kern="1200" cap="none" spc="0" normalizeH="0" baseline="0" noProof="0" dirty="0">
                <a:solidFill>
                  <a:srgbClr val="333333"/>
                </a:solidFill>
                <a:latin typeface="PT Serif"/>
                <a:ea typeface="MS PGothic" panose="020B0600070205080204" pitchFamily="34" charset="-128"/>
                <a:cs typeface="+mn-cs"/>
              </a:rPr>
              <a:t>– infortunato supino con le gambe sollevate a 45 dal suolo e la testa bassa, per favorire il ritorno venoso e la circolazione sanguigna cerebrale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POSIZIONE ANTI-SHOCK"/>
          <p:cNvSpPr>
            <a:spLocks noChangeAspect="1" noChangeArrowheads="1"/>
          </p:cNvSpPr>
          <p:nvPr/>
        </p:nvSpPr>
        <p:spPr bwMode="auto">
          <a:xfrm>
            <a:off x="6284913" y="4659313"/>
            <a:ext cx="433388" cy="4333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398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2466" name="Picture 4" descr="POSIZIONE ANTI-SHO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1423988"/>
            <a:ext cx="9264650" cy="575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tangolo 1"/>
          <p:cNvSpPr>
            <a:spLocks noChangeArrowheads="1"/>
          </p:cNvSpPr>
          <p:nvPr/>
        </p:nvSpPr>
        <p:spPr bwMode="auto">
          <a:xfrm>
            <a:off x="561975" y="842963"/>
            <a:ext cx="11879263" cy="80545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2) POSIZIONE SEMISEDUTA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it-IT" altLang="it-IT" sz="3980" dirty="0">
              <a:solidFill>
                <a:schemeClr val="tx1"/>
              </a:solidFill>
              <a:latin typeface="PT Serif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altLang="it-IT" sz="3980" dirty="0">
                <a:solidFill>
                  <a:schemeClr val="tx1"/>
                </a:solidFill>
                <a:latin typeface="PT Serif"/>
              </a:rPr>
              <a:t>Se non ha segni di ipotensione:</a:t>
            </a: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Infortunato con difficoltà respiratorie, infarto del miocardio, lesioni toraciche e dolore toracico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 si posiziona un supporto dietro la schiena dell’infortunato.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it-IT" altLang="it-IT" sz="398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Serif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erif"/>
                <a:ea typeface="MS PGothic" panose="020B0600070205080204" pitchFamily="34" charset="-128"/>
                <a:cs typeface="+mn-cs"/>
              </a:rPr>
              <a:t>– non usare nelle emorragie esterne cospicue!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POSIZIONE SEMISEDU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49" y="1681162"/>
            <a:ext cx="10298113" cy="6389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asellaDiTesto 1"/>
          <p:cNvSpPr txBox="1"/>
          <p:nvPr/>
        </p:nvSpPr>
        <p:spPr>
          <a:xfrm>
            <a:off x="1460500" y="539750"/>
            <a:ext cx="10752138" cy="8670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it-IT" altLang="it-IT" sz="3900" dirty="0">
                <a:solidFill>
                  <a:srgbClr val="333333"/>
                </a:solidFill>
                <a:latin typeface="PT Serif"/>
              </a:rPr>
              <a:t>POSIZIONE LATERALE DI SICUREZZA</a:t>
            </a:r>
          </a:p>
          <a:p>
            <a:pPr eaLnBrk="0" hangingPunct="0"/>
            <a:endParaRPr lang="it-IT" altLang="it-IT" sz="3900" dirty="0">
              <a:solidFill>
                <a:srgbClr val="333333"/>
              </a:solidFill>
              <a:latin typeface="PT Serif"/>
            </a:endParaRPr>
          </a:p>
          <a:p>
            <a:pPr eaLnBrk="0" hangingPunct="0"/>
            <a:endParaRPr lang="it-IT" altLang="it-IT" sz="3900" dirty="0">
              <a:solidFill>
                <a:srgbClr val="333333"/>
              </a:solidFill>
              <a:latin typeface="PT Serif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it-IT" altLang="it-IT" sz="3900" dirty="0">
                <a:solidFill>
                  <a:srgbClr val="333333"/>
                </a:solidFill>
                <a:latin typeface="PT Serif"/>
              </a:rPr>
              <a:t>Infortunato incosciente traumatizzato ma con parametri vitali normali (respira) ed eventualmente se vomita </a:t>
            </a:r>
          </a:p>
          <a:p>
            <a:pPr eaLnBrk="0" hangingPunct="0">
              <a:buFont typeface="Arial" panose="020B0604020202020204" pitchFamily="34" charset="0"/>
              <a:buChar char="•"/>
            </a:pPr>
            <a:endParaRPr lang="it-IT" altLang="it-IT" sz="3900" dirty="0">
              <a:solidFill>
                <a:srgbClr val="333333"/>
              </a:solidFill>
              <a:latin typeface="PT Serif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endParaRPr lang="it-IT" altLang="it-IT" sz="3900" dirty="0">
              <a:solidFill>
                <a:srgbClr val="333333"/>
              </a:solidFill>
              <a:latin typeface="PT Serif"/>
            </a:endParaRPr>
          </a:p>
          <a:p>
            <a:pPr eaLnBrk="0" hangingPunct="0"/>
            <a:r>
              <a:rPr lang="it-IT" altLang="it-IT" sz="3900" dirty="0">
                <a:solidFill>
                  <a:srgbClr val="333333"/>
                </a:solidFill>
                <a:latin typeface="PT Serif"/>
              </a:rPr>
              <a:t>→ evita lo scivolamento indietro della lingua e il soffocamento con vomito</a:t>
            </a:r>
          </a:p>
          <a:p>
            <a:pPr eaLnBrk="0" hangingPunct="0"/>
            <a:endParaRPr lang="it-IT" altLang="it-IT" sz="3900" dirty="0">
              <a:solidFill>
                <a:srgbClr val="333333"/>
              </a:solidFill>
              <a:latin typeface="PT Serif"/>
            </a:endParaRPr>
          </a:p>
          <a:p>
            <a:pPr eaLnBrk="0" hangingPunct="0"/>
            <a:r>
              <a:rPr lang="it-IT" altLang="it-IT" sz="3900" dirty="0">
                <a:solidFill>
                  <a:srgbClr val="333333"/>
                </a:solidFill>
                <a:latin typeface="PT Serif"/>
              </a:rPr>
              <a:t>– non utilizzare con trauma della colonna vertebrale!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POSIZIONE LATERALE DI SICUREZZ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474663"/>
            <a:ext cx="12234863" cy="644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58" name="CasellaDiTesto 1"/>
          <p:cNvSpPr txBox="1"/>
          <p:nvPr/>
        </p:nvSpPr>
        <p:spPr>
          <a:xfrm>
            <a:off x="2814638" y="7843838"/>
            <a:ext cx="6500812" cy="4873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it-IT" altLang="it-IT" sz="2500" i="1" dirty="0">
                <a:solidFill>
                  <a:srgbClr val="999999"/>
                </a:solidFill>
                <a:latin typeface="PT Serif"/>
              </a:rPr>
              <a:t>Posizione laterale di sicurezza (1° step)</a:t>
            </a:r>
            <a:endParaRPr lang="it-IT" altLang="it-IT" sz="25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POSIZIONE LATERALE DI SICUREZZ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8" y="677863"/>
            <a:ext cx="10783887" cy="6523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6" name="CasellaDiTesto 1"/>
          <p:cNvSpPr txBox="1"/>
          <p:nvPr/>
        </p:nvSpPr>
        <p:spPr>
          <a:xfrm>
            <a:off x="4146550" y="7948613"/>
            <a:ext cx="6500813" cy="485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it-IT" altLang="it-IT" sz="2500" i="1" dirty="0">
                <a:solidFill>
                  <a:schemeClr val="tx1"/>
                </a:solidFill>
                <a:latin typeface="PT Serif"/>
              </a:rPr>
              <a:t>Posizione laterale di sicurezza (2° step)</a:t>
            </a:r>
            <a:endParaRPr lang="it-IT" altLang="it-IT" sz="25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POSIZIONE LATERALE DI SICUREZZ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" y="576263"/>
            <a:ext cx="11518900" cy="696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4" name="CasellaDiTesto 1"/>
          <p:cNvSpPr txBox="1"/>
          <p:nvPr/>
        </p:nvSpPr>
        <p:spPr>
          <a:xfrm>
            <a:off x="3736975" y="7742238"/>
            <a:ext cx="6499225" cy="4873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it-IT" altLang="it-IT" sz="2500" i="1" dirty="0">
                <a:solidFill>
                  <a:srgbClr val="999999"/>
                </a:solidFill>
                <a:latin typeface="PT Serif"/>
              </a:rPr>
              <a:t>Posizione laterale di sicurezza (3° step)</a:t>
            </a:r>
            <a:endParaRPr lang="it-IT" altLang="it-IT" sz="25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1"/>
          <p:cNvSpPr>
            <a:spLocks noChangeArrowheads="1"/>
          </p:cNvSpPr>
          <p:nvPr/>
        </p:nvSpPr>
        <p:spPr bwMode="auto">
          <a:xfrm>
            <a:off x="3736975" y="3749675"/>
            <a:ext cx="4491038" cy="1315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FILMATO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         8</a:t>
            </a:r>
          </a:p>
        </p:txBody>
      </p:sp>
    </p:spTree>
    <p:extLst>
      <p:ext uri="{BB962C8B-B14F-4D97-AF65-F5344CB8AC3E}">
        <p14:creationId xmlns:p14="http://schemas.microsoft.com/office/powerpoint/2010/main" val="31732803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884238" y="339725"/>
            <a:ext cx="11053763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/>
            </a:pPr>
            <a:r>
              <a:rPr kumimoji="0" lang="it-IT" altLang="it-IT" sz="48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LA NORMATIVA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84238" y="1781175"/>
            <a:ext cx="11053763" cy="76327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/>
          <a:lstStyle>
            <a:lvl1pPr marL="487680" indent="-455930"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87680" marR="0" lvl="0" indent="-455930" algn="l" defTabSz="449580" rtl="0" eaLnBrk="1" fontAlgn="base" latinLnBrk="0" hangingPunct="1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r>
              <a:rPr kumimoji="0" lang="it-IT" altLang="it-IT" sz="4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La normativa di riferimento è:</a:t>
            </a:r>
          </a:p>
          <a:p>
            <a:pPr marL="487680" marR="0" lvl="0" indent="-455930" algn="l" defTabSz="449580" rtl="0" eaLnBrk="1" fontAlgn="base" latinLnBrk="0" hangingPunct="1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endParaRPr kumimoji="0" lang="it-IT" altLang="it-IT" sz="4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57200" marR="0" lvl="0" indent="-425450" algn="just" defTabSz="449580" rtl="0" eaLnBrk="1" fontAlgn="base" latinLnBrk="0" hangingPunct="1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>
                <a:srgbClr val="0070C0"/>
              </a:buClr>
              <a:buSzTx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r>
              <a:rPr kumimoji="0" lang="it-IT" altLang="it-IT" sz="4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DLGS 81/2008:</a:t>
            </a:r>
            <a:r>
              <a:rPr kumimoji="0" lang="it-IT" altLang="it-IT" sz="4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conosciuto come Testo Unico che raccoglie le disposizioni in materia di salute e sicurezza sui luoghi di lavoro</a:t>
            </a:r>
          </a:p>
          <a:p>
            <a:pPr marL="485775" marR="0" lvl="0" indent="-455930" algn="just" defTabSz="449580" rtl="0" eaLnBrk="1" fontAlgn="base" latinLnBrk="0" hangingPunct="1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endParaRPr kumimoji="0" lang="it-IT" altLang="it-IT" sz="4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57200" marR="0" lvl="0" indent="-425450" algn="just" defTabSz="449580" rtl="0" eaLnBrk="1" fontAlgn="base" latinLnBrk="0" hangingPunct="1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>
                <a:srgbClr val="0070C0"/>
              </a:buClr>
              <a:buSzTx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r>
              <a:rPr kumimoji="0" lang="it-IT" altLang="it-IT" sz="4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DM 388 del 2003: </a:t>
            </a:r>
            <a:r>
              <a:rPr kumimoji="0" lang="it-IT" altLang="it-IT" sz="4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recante disposizioni sul pronto soccorso aziendale</a:t>
            </a:r>
          </a:p>
          <a:p>
            <a:pPr marL="485775" marR="0" lvl="0" indent="-455930" algn="l" defTabSz="449580" rtl="0" eaLnBrk="1" fontAlgn="base" latinLnBrk="0" hangingPunct="1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endParaRPr kumimoji="0" lang="it-IT" altLang="it-IT" sz="4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525463" y="601663"/>
            <a:ext cx="1166495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lIns="129960" tIns="65160" rIns="129960" bIns="6516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54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4°REGOLA DEL SOCCORRITORE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8" y="3436938"/>
            <a:ext cx="878522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 Box 3"/>
          <p:cNvSpPr txBox="1"/>
          <p:nvPr/>
        </p:nvSpPr>
        <p:spPr>
          <a:xfrm>
            <a:off x="957263" y="2068513"/>
            <a:ext cx="11161712" cy="10699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algn="ctr" defTabSz="449580">
              <a:spcBef>
                <a:spcPts val="16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</a:tabLst>
            </a:pPr>
            <a:r>
              <a:rPr lang="it-IT" altLang="it-IT" sz="6400" b="0" dirty="0">
                <a:solidFill>
                  <a:srgbClr val="3366FF"/>
                </a:solidFill>
                <a:latin typeface="Comic Sans MS" panose="030F0702030302020204" pitchFamily="66" charset="0"/>
              </a:rPr>
              <a:t>CHIAMARE I SOCCORSI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68338" y="555625"/>
            <a:ext cx="11593513" cy="6530975"/>
          </a:xfrm>
          <a:prstGeom prst="rect">
            <a:avLst/>
          </a:prstGeom>
          <a:noFill/>
          <a:ln>
            <a:noFill/>
          </a:ln>
          <a:effectLst/>
        </p:spPr>
        <p:txBody>
          <a:bodyPr lIns="129960" tIns="65160" rIns="129960" bIns="6516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8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SERVIZIO SANITARIO DI URGENZA ED EMERGENZA</a:t>
            </a:r>
            <a:br>
              <a:rPr kumimoji="0" lang="it-IT" altLang="it-IT" sz="8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</a:br>
            <a:endParaRPr kumimoji="0" lang="it-IT" altLang="it-IT" sz="8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3" y="6532563"/>
            <a:ext cx="5832475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3"/>
          <p:cNvPicPr>
            <a:picLocks noChangeAspect="1"/>
          </p:cNvPicPr>
          <p:nvPr/>
        </p:nvPicPr>
        <p:blipFill>
          <a:blip r:embed="rId4"/>
          <a:srcRect l="16528" t="33405" r="41068" b="17873"/>
          <a:stretch>
            <a:fillRect/>
          </a:stretch>
        </p:blipFill>
        <p:spPr>
          <a:xfrm>
            <a:off x="7366000" y="6108700"/>
            <a:ext cx="5276850" cy="3395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68338" y="4535488"/>
            <a:ext cx="11593513" cy="1655763"/>
          </a:xfrm>
          <a:prstGeom prst="rect">
            <a:avLst/>
          </a:prstGeom>
          <a:noFill/>
          <a:ln>
            <a:noFill/>
          </a:ln>
          <a:effectLst/>
        </p:spPr>
        <p:txBody>
          <a:bodyPr lIns="129960" tIns="65160" rIns="129960" bIns="6516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8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NUMERO UNICO 112 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4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(invece dei numeri 112,118,113,115</a:t>
            </a:r>
            <a:r>
              <a:rPr kumimoji="0" lang="it-IT" altLang="it-IT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 Lombardia esistono tre centrali: 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Milano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, a 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Varese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(Bergamo, Como, Sondrio, Monza e Lecco) e a 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Brescia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(Mantova, Cremona, Lodi e Pavia)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br>
              <a:rPr kumimoji="0" lang="it-IT" altLang="it-IT" sz="8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</a:br>
            <a:endParaRPr kumimoji="0" lang="it-IT" altLang="it-IT" sz="8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50" y="1295400"/>
            <a:ext cx="5870575" cy="1677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381000" y="4229100"/>
          <a:ext cx="2408238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63420" imgH="1963420" progId="">
                  <p:embed/>
                </p:oleObj>
              </mc:Choice>
              <mc:Fallback>
                <p:oleObj r:id="rId3" imgW="1963420" imgH="1963420" progId="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4229100"/>
                        <a:ext cx="2408238" cy="227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AutoShape 2"/>
          <p:cNvSpPr/>
          <p:nvPr/>
        </p:nvSpPr>
        <p:spPr>
          <a:xfrm rot="5400000">
            <a:off x="2806700" y="3155950"/>
            <a:ext cx="441325" cy="469900"/>
          </a:xfrm>
          <a:prstGeom prst="triangle">
            <a:avLst>
              <a:gd name="adj" fmla="val 49995"/>
            </a:avLst>
          </a:prstGeom>
          <a:solidFill>
            <a:srgbClr val="3333CC"/>
          </a:solidFill>
          <a:ln w="126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11269" name="AutoShape 4"/>
          <p:cNvSpPr/>
          <p:nvPr/>
        </p:nvSpPr>
        <p:spPr>
          <a:xfrm rot="5400000">
            <a:off x="2915285" y="5078095"/>
            <a:ext cx="441325" cy="469900"/>
          </a:xfrm>
          <a:prstGeom prst="triangle">
            <a:avLst>
              <a:gd name="adj" fmla="val 49995"/>
            </a:avLst>
          </a:prstGeom>
          <a:solidFill>
            <a:srgbClr val="3333CC"/>
          </a:solidFill>
          <a:ln w="126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811905" y="4789805"/>
            <a:ext cx="4006850" cy="2023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1040" tIns="65520" rIns="131040" bIns="6552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Luogo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Città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Via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Nr. Civico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3660140" y="2865755"/>
            <a:ext cx="3848735" cy="1854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1040" tIns="65520" rIns="131040" bIns="6552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Riferimenti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Nome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Cognome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Telefono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1316990" y="699770"/>
            <a:ext cx="10273665" cy="17913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9960" tIns="65160" rIns="129960" bIns="6516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/>
            </a:pPr>
            <a:r>
              <a:rPr kumimoji="0" lang="it-IT" altLang="it-IT" sz="54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ATTIVAZIONE DEL SERVIZIO 112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596900" y="6892925"/>
            <a:ext cx="11593513" cy="17399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600" b="0" i="0" u="sng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Il </a:t>
            </a:r>
            <a:r>
              <a:rPr kumimoji="0" lang="it-IT" altLang="it-IT" sz="36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112</a:t>
            </a:r>
            <a:r>
              <a:rPr kumimoji="0" lang="it-IT" altLang="it-IT" sz="3600" b="0" i="0" u="sng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identifica la posizione e senza far cadere la linea, se si tratta di un problema sanitario, trasferisce immediatamente la telefonata al </a:t>
            </a:r>
            <a:r>
              <a:rPr kumimoji="0" lang="it-IT" altLang="it-IT" sz="36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118</a:t>
            </a:r>
            <a:r>
              <a:rPr kumimoji="0" lang="it-IT" altLang="it-IT" sz="3600" b="0" i="0" u="sng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!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3" descr="https://where.areu.lombardia.it/Images/APP_IMMAG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157163"/>
            <a:ext cx="5070475" cy="9358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Immagine 2" descr="https://where.areu.lombardia.it/Images/Banner/banner250x250_q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88" y="4127500"/>
            <a:ext cx="5254625" cy="5399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CasellaDiTesto 1"/>
          <p:cNvSpPr txBox="1">
            <a:spLocks noChangeArrowheads="1"/>
          </p:cNvSpPr>
          <p:nvPr/>
        </p:nvSpPr>
        <p:spPr bwMode="auto">
          <a:xfrm>
            <a:off x="454025" y="1092200"/>
            <a:ext cx="6407150" cy="2271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Where ARE U è disponibile per le piattaforme iOS, Android e Windows Phone.</a:t>
            </a: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"/>
          <p:cNvSpPr/>
          <p:nvPr/>
        </p:nvSpPr>
        <p:spPr>
          <a:xfrm>
            <a:off x="2757488" y="3148013"/>
            <a:ext cx="1587" cy="5257800"/>
          </a:xfrm>
          <a:prstGeom prst="line">
            <a:avLst/>
          </a:prstGeom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39" name="AutoShape 2"/>
          <p:cNvSpPr/>
          <p:nvPr/>
        </p:nvSpPr>
        <p:spPr>
          <a:xfrm rot="5400000">
            <a:off x="2806700" y="3155950"/>
            <a:ext cx="441325" cy="469900"/>
          </a:xfrm>
          <a:prstGeom prst="triangle">
            <a:avLst>
              <a:gd name="adj" fmla="val 49995"/>
            </a:avLst>
          </a:prstGeom>
          <a:solidFill>
            <a:srgbClr val="3333CC"/>
          </a:solidFill>
          <a:ln w="126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338513" y="6056313"/>
            <a:ext cx="3667125" cy="741363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ja-JP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cosciente?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14341" name="AutoShape 4"/>
          <p:cNvSpPr/>
          <p:nvPr/>
        </p:nvSpPr>
        <p:spPr>
          <a:xfrm rot="5400000">
            <a:off x="2806700" y="6407150"/>
            <a:ext cx="441325" cy="469900"/>
          </a:xfrm>
          <a:prstGeom prst="triangle">
            <a:avLst>
              <a:gd name="adj" fmla="val 49995"/>
            </a:avLst>
          </a:prstGeom>
          <a:solidFill>
            <a:srgbClr val="3333CC"/>
          </a:solidFill>
          <a:ln w="126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14342" name="Rectangle 5"/>
          <p:cNvSpPr/>
          <p:nvPr/>
        </p:nvSpPr>
        <p:spPr>
          <a:xfrm>
            <a:off x="5851525" y="4010025"/>
            <a:ext cx="546100" cy="741363"/>
          </a:xfrm>
          <a:prstGeom prst="rect">
            <a:avLst/>
          </a:prstGeom>
          <a:noFill/>
          <a:ln w="9525">
            <a:noFill/>
          </a:ln>
        </p:spPr>
        <p:txBody>
          <a:bodyPr wrap="none" lIns="131040" tIns="65520" rIns="131040" bIns="65520" anchor="t" anchorCtr="0">
            <a:spAutoFit/>
          </a:bodyPr>
          <a:lstStyle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4000" b="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476625" y="7756525"/>
            <a:ext cx="2592388" cy="741363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Respira?</a:t>
            </a:r>
          </a:p>
        </p:txBody>
      </p:sp>
      <p:sp>
        <p:nvSpPr>
          <p:cNvPr id="14344" name="AutoShape 7"/>
          <p:cNvSpPr/>
          <p:nvPr/>
        </p:nvSpPr>
        <p:spPr>
          <a:xfrm rot="5400000">
            <a:off x="2790825" y="4646613"/>
            <a:ext cx="441325" cy="469900"/>
          </a:xfrm>
          <a:prstGeom prst="triangle">
            <a:avLst>
              <a:gd name="adj" fmla="val 49995"/>
            </a:avLst>
          </a:prstGeom>
          <a:solidFill>
            <a:srgbClr val="3333CC"/>
          </a:solidFill>
          <a:ln w="126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14345" name="AutoShape 8"/>
          <p:cNvSpPr/>
          <p:nvPr/>
        </p:nvSpPr>
        <p:spPr>
          <a:xfrm rot="5400000">
            <a:off x="2803525" y="7989888"/>
            <a:ext cx="441325" cy="469900"/>
          </a:xfrm>
          <a:prstGeom prst="triangle">
            <a:avLst>
              <a:gd name="adj" fmla="val 49995"/>
            </a:avLst>
          </a:prstGeom>
          <a:solidFill>
            <a:srgbClr val="3333CC"/>
          </a:solidFill>
          <a:ln w="126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311525" y="4445000"/>
            <a:ext cx="4989513" cy="741363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Età del paziente?</a:t>
            </a:r>
          </a:p>
        </p:txBody>
      </p:sp>
      <p:graphicFrame>
        <p:nvGraphicFramePr>
          <p:cNvPr id="14347" name="Object 10"/>
          <p:cNvGraphicFramePr>
            <a:graphicFrameLocks noChangeAspect="1"/>
          </p:cNvGraphicFramePr>
          <p:nvPr/>
        </p:nvGraphicFramePr>
        <p:xfrm>
          <a:off x="60325" y="3940175"/>
          <a:ext cx="2408238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63420" imgH="1963420" progId="">
                  <p:embed/>
                </p:oleObj>
              </mc:Choice>
              <mc:Fallback>
                <p:oleObj r:id="rId3" imgW="1963420" imgH="1963420" progId="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25" y="3940175"/>
                        <a:ext cx="2408238" cy="227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884238" y="677863"/>
            <a:ext cx="11161713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lIns="129960" tIns="65160" rIns="129960" bIns="6516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/>
            </a:pPr>
            <a:r>
              <a:rPr kumimoji="0" lang="it-IT" altLang="it-IT" sz="54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ATTIVAZIONE DEL 112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3260725" y="3005138"/>
            <a:ext cx="8640763" cy="741363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Quante persone sono coinvolte?</a:t>
            </a:r>
          </a:p>
        </p:txBody>
      </p:sp>
      <p:pic>
        <p:nvPicPr>
          <p:cNvPr id="14350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4300538"/>
            <a:ext cx="4176713" cy="4608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689100" y="2541588"/>
            <a:ext cx="9831388" cy="4397375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</a:t>
            </a:r>
            <a:r>
              <a:rPr kumimoji="0" lang="ja-JP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operatore del 112 è un infermiere professionale esperto: quando risponde 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ha già iniziato ad aiutarti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. </a:t>
            </a: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Rispondi alle sue domande </a:t>
            </a: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con calma e precisione:</a:t>
            </a: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/>
            </a:pPr>
            <a:endParaRPr kumimoji="0" lang="it-IT" altLang="it-IT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NON STA PERDENDO TEMPO!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4040188" y="6946900"/>
          <a:ext cx="5021262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61515" imgH="1743710" progId="">
                  <p:embed/>
                </p:oleObj>
              </mc:Choice>
              <mc:Fallback>
                <p:oleObj r:id="rId3" imgW="1961515" imgH="1743710" progId="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0188" y="6946900"/>
                        <a:ext cx="5021262" cy="2438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84238" y="677863"/>
            <a:ext cx="11161713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lIns="129960" tIns="65160" rIns="129960" bIns="6516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/>
            </a:pPr>
            <a:r>
              <a:rPr kumimoji="0" lang="it-IT" altLang="it-IT" sz="54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ATTIVAZIONE DEL 112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884238" y="677863"/>
            <a:ext cx="11161713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 lIns="129960" tIns="65160" rIns="129960" bIns="6516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/>
            </a:pPr>
            <a:r>
              <a:rPr kumimoji="0" lang="it-IT" altLang="it-IT" sz="54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ATTIVAZIONE DEL 112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2284413"/>
            <a:ext cx="10009188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3"/>
          <p:cNvSpPr txBox="1"/>
          <p:nvPr/>
        </p:nvSpPr>
        <p:spPr>
          <a:xfrm>
            <a:off x="5637213" y="6964363"/>
            <a:ext cx="3733800" cy="94773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defTabSz="449580">
              <a:spcBef>
                <a:spcPts val="17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b="0" dirty="0">
                <a:solidFill>
                  <a:srgbClr val="000000"/>
                </a:solidFill>
                <a:latin typeface="Batavia" charset="0"/>
              </a:rPr>
              <a:t>SINTOMO PRINCIPALE??????</a:t>
            </a:r>
            <a:endParaRPr lang="it-IT" altLang="it-IT" b="0" dirty="0">
              <a:solidFill>
                <a:srgbClr val="000000"/>
              </a:solidFill>
              <a:latin typeface="Batavia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sellaDiTesto 1"/>
          <p:cNvSpPr txBox="1">
            <a:spLocks noChangeArrowheads="1"/>
          </p:cNvSpPr>
          <p:nvPr/>
        </p:nvSpPr>
        <p:spPr bwMode="auto">
          <a:xfrm>
            <a:off x="1676400" y="503238"/>
            <a:ext cx="9909175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Baskerville"/>
                <a:cs typeface="Baskerville"/>
              </a:rPr>
              <a:t>COMUNICAZIONE SCORRETTA</a:t>
            </a:r>
          </a:p>
        </p:txBody>
      </p:sp>
      <p:grpSp>
        <p:nvGrpSpPr>
          <p:cNvPr id="20482" name="Gruppo 2"/>
          <p:cNvGrpSpPr/>
          <p:nvPr/>
        </p:nvGrpSpPr>
        <p:grpSpPr>
          <a:xfrm>
            <a:off x="873125" y="1949450"/>
            <a:ext cx="10444163" cy="6102350"/>
            <a:chOff x="2089898" y="1833782"/>
            <a:chExt cx="8303390" cy="4160618"/>
          </a:xfrm>
        </p:grpSpPr>
        <p:pic>
          <p:nvPicPr>
            <p:cNvPr id="20483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2013" y="4217988"/>
              <a:ext cx="1454150" cy="17764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77" name="AutoShape 5"/>
            <p:cNvSpPr>
              <a:spLocks noChangeArrowheads="1"/>
            </p:cNvSpPr>
            <p:nvPr/>
          </p:nvSpPr>
          <p:spPr bwMode="auto">
            <a:xfrm>
              <a:off x="6888088" y="2160588"/>
              <a:ext cx="3505200" cy="2286000"/>
            </a:xfrm>
            <a:prstGeom prst="wedgeEllipseCallout">
              <a:avLst>
                <a:gd name="adj1" fmla="val -55028"/>
                <a:gd name="adj2" fmla="val 39722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</a:ln>
          </p:spPr>
          <p:txBody>
            <a:bodyPr lIns="89985" tIns="46792" rIns="89985" bIns="46792" anchor="ctr"/>
            <a:lstStyle>
              <a:lvl1pPr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</a:tabLst>
                <a:defRPr/>
              </a:pPr>
              <a:r>
                <a:rPr kumimoji="0" lang="fi-FI" altLang="it-IT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rPr>
                <a:t>Aiuto! Aiuto! Sta morendo. Mandate un’ambulanza.</a:t>
              </a:r>
            </a:p>
          </p:txBody>
        </p:sp>
        <p:sp>
          <p:nvSpPr>
            <p:cNvPr id="54278" name="AutoShape 3"/>
            <p:cNvSpPr>
              <a:spLocks noChangeArrowheads="1"/>
            </p:cNvSpPr>
            <p:nvPr/>
          </p:nvSpPr>
          <p:spPr bwMode="auto">
            <a:xfrm>
              <a:off x="2089898" y="1833782"/>
              <a:ext cx="4153435" cy="2590800"/>
            </a:xfrm>
            <a:prstGeom prst="wedgeEllipseCallout">
              <a:avLst>
                <a:gd name="adj1" fmla="val 57875"/>
                <a:gd name="adj2" fmla="val 42648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</a:ln>
          </p:spPr>
          <p:txBody>
            <a:bodyPr wrap="none" lIns="89985" tIns="46792" rIns="89985" bIns="46792" anchor="ctr"/>
            <a:lstStyle>
              <a:lvl1pPr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/>
              </a:pPr>
              <a:r>
                <a:rPr kumimoji="0" lang="fi-FI" altLang="it-IT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rPr>
                <a:t>Mandatemi subito un po’ </a:t>
              </a:r>
            </a:p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/>
              </a:pPr>
              <a:r>
                <a:rPr kumimoji="0" lang="fi-FI" altLang="it-IT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rPr>
                <a:t>di ambulanze. </a:t>
              </a:r>
            </a:p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/>
              </a:pPr>
              <a:r>
                <a:rPr kumimoji="0" lang="fi-FI" altLang="it-IT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rPr>
                <a:t>Anche i pompieri.</a:t>
              </a:r>
            </a:p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/>
              </a:pPr>
              <a:r>
                <a:rPr kumimoji="0" lang="fi-FI" altLang="it-IT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rPr>
                <a:t>Qui è un disastro.</a:t>
              </a:r>
            </a:p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8945" algn="l"/>
                  <a:tab pos="898525" algn="l"/>
                  <a:tab pos="1347470" algn="l"/>
                  <a:tab pos="1797050" algn="l"/>
                  <a:tab pos="2245995" algn="l"/>
                  <a:tab pos="2695575" algn="l"/>
                  <a:tab pos="3144520" algn="l"/>
                  <a:tab pos="3594100" algn="l"/>
                </a:tabLst>
                <a:defRPr/>
              </a:pPr>
              <a:r>
                <a:rPr kumimoji="0" lang="fi-FI" altLang="it-IT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rPr>
                <a:t>Fate in frettaaaa</a:t>
              </a: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asellaDiTesto 1"/>
          <p:cNvSpPr txBox="1">
            <a:spLocks noChangeArrowheads="1"/>
          </p:cNvSpPr>
          <p:nvPr/>
        </p:nvSpPr>
        <p:spPr bwMode="auto">
          <a:xfrm>
            <a:off x="1758950" y="560388"/>
            <a:ext cx="9485313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Baskerville"/>
                <a:cs typeface="Baskerville"/>
              </a:rPr>
              <a:t>COMUNICAZIONE CORRETTA</a:t>
            </a:r>
          </a:p>
        </p:txBody>
      </p:sp>
      <p:sp>
        <p:nvSpPr>
          <p:cNvPr id="55299" name="AutoShape 2"/>
          <p:cNvSpPr>
            <a:spLocks noChangeArrowheads="1"/>
          </p:cNvSpPr>
          <p:nvPr/>
        </p:nvSpPr>
        <p:spPr bwMode="auto">
          <a:xfrm>
            <a:off x="1219200" y="3033713"/>
            <a:ext cx="3906838" cy="2951163"/>
          </a:xfrm>
          <a:prstGeom prst="wedgeEllipseCallout">
            <a:avLst>
              <a:gd name="adj1" fmla="val 68329"/>
              <a:gd name="adj2" fmla="val 30875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</a:ln>
        </p:spPr>
        <p:txBody>
          <a:bodyPr lIns="89985" tIns="46792" rIns="89985" bIns="46792" anchor="ctr"/>
          <a:lstStyle>
            <a:lvl1pPr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fi-FI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Mi chiamo Mario Rossi, mi trovo a Milano, presso l’azienda..., in via ...</a:t>
            </a:r>
          </a:p>
        </p:txBody>
      </p:sp>
      <p:sp>
        <p:nvSpPr>
          <p:cNvPr id="55300" name="AutoShape 3"/>
          <p:cNvSpPr>
            <a:spLocks noChangeArrowheads="1"/>
          </p:cNvSpPr>
          <p:nvPr/>
        </p:nvSpPr>
        <p:spPr bwMode="auto">
          <a:xfrm>
            <a:off x="8445500" y="4025900"/>
            <a:ext cx="3424238" cy="2711450"/>
          </a:xfrm>
          <a:prstGeom prst="wedgeEllipseCallout">
            <a:avLst>
              <a:gd name="adj1" fmla="val -71745"/>
              <a:gd name="adj2" fmla="val 5829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</a:ln>
        </p:spPr>
        <p:txBody>
          <a:bodyPr lIns="89985" tIns="46792" rIns="89985" bIns="46792" anchor="ctr"/>
          <a:lstStyle>
            <a:lvl1pPr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fi-FI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Una è incastrata, incosciente e non respira.</a:t>
            </a:r>
          </a:p>
        </p:txBody>
      </p:sp>
      <p:sp>
        <p:nvSpPr>
          <p:cNvPr id="55301" name="AutoShape 4"/>
          <p:cNvSpPr>
            <a:spLocks noChangeArrowheads="1"/>
          </p:cNvSpPr>
          <p:nvPr/>
        </p:nvSpPr>
        <p:spPr bwMode="auto">
          <a:xfrm>
            <a:off x="6038850" y="1728788"/>
            <a:ext cx="3176588" cy="2557463"/>
          </a:xfrm>
          <a:prstGeom prst="wedgeEllipseCallout">
            <a:avLst>
              <a:gd name="adj1" fmla="val -20806"/>
              <a:gd name="adj2" fmla="val 74310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</a:ln>
        </p:spPr>
        <p:txBody>
          <a:bodyPr lIns="89985" tIns="46792" rIns="89985" bIns="46792" anchor="ctr"/>
          <a:lstStyle>
            <a:lvl1pPr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fi-FI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È caduto un ponteggio.</a:t>
            </a:r>
          </a:p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fi-FI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Ci sono 2 vittime.</a:t>
            </a:r>
          </a:p>
        </p:txBody>
      </p:sp>
      <p:sp>
        <p:nvSpPr>
          <p:cNvPr id="55302" name="AutoShape 5"/>
          <p:cNvSpPr>
            <a:spLocks noChangeArrowheads="1"/>
          </p:cNvSpPr>
          <p:nvPr/>
        </p:nvSpPr>
        <p:spPr bwMode="auto">
          <a:xfrm>
            <a:off x="5459413" y="7178675"/>
            <a:ext cx="3641725" cy="2462213"/>
          </a:xfrm>
          <a:prstGeom prst="wedgeEllipseCallout">
            <a:avLst>
              <a:gd name="adj1" fmla="val -7921"/>
              <a:gd name="adj2" fmla="val -7680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</a:ln>
        </p:spPr>
        <p:txBody>
          <a:bodyPr lIns="89985" tIns="46792" rIns="89985" bIns="46792" anchor="ctr"/>
          <a:lstStyle>
            <a:lvl1pPr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  <a:tab pos="2245995" algn="l"/>
                <a:tab pos="2695575" algn="l"/>
              </a:tabLst>
              <a:defRPr/>
            </a:pPr>
            <a:r>
              <a:rPr kumimoji="0" lang="fi-FI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L’altra cammina ma ha male ad un braccio</a:t>
            </a:r>
          </a:p>
        </p:txBody>
      </p:sp>
      <p:grpSp>
        <p:nvGrpSpPr>
          <p:cNvPr id="21510" name="Group 6"/>
          <p:cNvGrpSpPr/>
          <p:nvPr/>
        </p:nvGrpSpPr>
        <p:grpSpPr>
          <a:xfrm>
            <a:off x="6038850" y="5051425"/>
            <a:ext cx="1509713" cy="1303338"/>
            <a:chOff x="2631" y="2994"/>
            <a:chExt cx="951" cy="821"/>
          </a:xfrm>
        </p:grpSpPr>
        <p:graphicFrame>
          <p:nvGraphicFramePr>
            <p:cNvPr id="21511" name="Object 7"/>
            <p:cNvGraphicFramePr>
              <a:graphicFrameLocks noChangeAspect="1"/>
            </p:cNvGraphicFramePr>
            <p:nvPr/>
          </p:nvGraphicFramePr>
          <p:xfrm>
            <a:off x="2631" y="2994"/>
            <a:ext cx="951" cy="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5393650" imgH="21897975" progId="">
                    <p:embed/>
                  </p:oleObj>
                </mc:Choice>
                <mc:Fallback>
                  <p:oleObj r:id="rId2" imgW="25393650" imgH="21897975" progId="">
                    <p:embed/>
                    <p:pic>
                      <p:nvPicPr>
                        <p:cNvPr id="0" name="Picture 308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31" y="2994"/>
                          <a:ext cx="951" cy="82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05" name="Text Box 8"/>
            <p:cNvSpPr txBox="1">
              <a:spLocks noChangeArrowheads="1"/>
            </p:cNvSpPr>
            <p:nvPr/>
          </p:nvSpPr>
          <p:spPr bwMode="auto">
            <a:xfrm>
              <a:off x="2631" y="2994"/>
              <a:ext cx="951" cy="8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-1419225" y="-61912"/>
            <a:ext cx="11053763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</a:tabLst>
              <a:defRPr/>
            </a:pPr>
            <a:r>
              <a:rPr kumimoji="0" lang="it-IT" altLang="it-IT" sz="4800" b="0" i="0" u="none" strike="noStrike" kern="120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LA NORMATIVA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12800" y="1563688"/>
            <a:ext cx="11053763" cy="76327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/>
          <a:lstStyle>
            <a:lvl1pPr marL="487680" indent="-455930"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87680" marR="0" lvl="0" indent="-455930" algn="l" defTabSz="44958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Il Decreto Ministeriale </a:t>
            </a: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388 del 2003 </a:t>
            </a: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identifica:</a:t>
            </a:r>
          </a:p>
          <a:p>
            <a:pPr marL="457200" marR="0" lvl="0" indent="-425450" algn="l" defTabSz="44958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-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le caratteristiche minime delle </a:t>
            </a: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attrezzature di primo soccorso </a:t>
            </a: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(cassetta, DPI)</a:t>
            </a:r>
          </a:p>
          <a:p>
            <a:pPr marL="457200" marR="0" lvl="0" indent="-425450" algn="just" defTabSz="44958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-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 </a:t>
            </a: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requisiti del personale </a:t>
            </a: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addetto</a:t>
            </a:r>
          </a:p>
          <a:p>
            <a:pPr marL="457200" marR="0" lvl="0" indent="-425450" algn="l" defTabSz="44958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Tx/>
              <a:buFont typeface="Comic Sans MS" panose="030F0702030302020204" pitchFamily="66" charset="0"/>
              <a:buChar char="-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 contenuti della </a:t>
            </a: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formazione necessaria </a:t>
            </a: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 relazione alla natura </a:t>
            </a:r>
            <a:r>
              <a:rPr kumimoji="0" lang="it-IT" altLang="it-IT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dell</a:t>
            </a:r>
            <a:r>
              <a:rPr kumimoji="0" lang="ja-JP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attività svolta </a:t>
            </a:r>
            <a:r>
              <a:rPr kumimoji="0" lang="it-IT" altLang="it-IT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dall</a:t>
            </a:r>
            <a:r>
              <a:rPr kumimoji="0" lang="ja-JP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azienda e quindi alla fascia di rischio in cui è collocata.</a:t>
            </a:r>
          </a:p>
          <a:p>
            <a:pPr marL="487680" marR="0" lvl="0" indent="-455930" algn="just" defTabSz="449580" rtl="0" eaLnBrk="1" fontAlgn="base" latinLnBrk="0" hangingPunct="1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endParaRPr kumimoji="0" lang="it-IT" altLang="it-IT" sz="4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85775" marR="0" lvl="0" indent="-455930" algn="l" defTabSz="449580" rtl="0" eaLnBrk="1" fontAlgn="base" latinLnBrk="0" hangingPunct="1">
              <a:lnSpc>
                <a:spcPct val="100000"/>
              </a:lnSpc>
              <a:spcBef>
                <a:spcPts val="115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</a:tabLst>
              <a:defRPr/>
            </a:pPr>
            <a:endParaRPr kumimoji="0" lang="it-IT" altLang="it-IT" sz="4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52400" y="196850"/>
            <a:ext cx="12723813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ctr"/>
          <a:lstStyle/>
          <a:p>
            <a:pPr marL="0" marR="0" indent="0" algn="ctr" defTabSz="44958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kumimoji="0" lang="it-IT" altLang="it-IT" sz="6000" b="0" i="0" u="none" strike="noStrike" kern="1200" cap="none" spc="0" normalizeH="0" baseline="0" noProof="1">
                <a:solidFill>
                  <a:srgbClr val="FF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La Classificazione delle Urgenze:</a:t>
            </a:r>
            <a:br>
              <a:rPr lang="it-IT" altLang="it-IT" sz="6000" b="0" dirty="0">
                <a:solidFill>
                  <a:srgbClr val="FF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kumimoji="0" lang="it-IT" altLang="it-IT" sz="6600" b="0" i="0" u="none" strike="noStrike" kern="1200" cap="none" spc="0" normalizeH="0" baseline="0" noProof="1">
                <a:solidFill>
                  <a:srgbClr val="FF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il </a:t>
            </a:r>
            <a:r>
              <a:rPr kumimoji="0" lang="ja-JP" altLang="it-IT" sz="6600" b="0" i="0" u="none" strike="noStrike" kern="1200" cap="none" spc="0" normalizeH="0" baseline="0" noProof="1">
                <a:solidFill>
                  <a:srgbClr val="FF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“</a:t>
            </a:r>
            <a:r>
              <a:rPr kumimoji="0" lang="it-IT" altLang="it-IT" sz="6600" b="0" i="0" u="none" strike="noStrike" kern="1200" cap="none" spc="0" normalizeH="0" baseline="0" noProof="1">
                <a:solidFill>
                  <a:srgbClr val="FF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TRIAGE</a:t>
            </a:r>
            <a:r>
              <a:rPr kumimoji="0" lang="ja-JP" altLang="it-IT" sz="6600" b="0" i="0" u="none" strike="noStrike" kern="1200" cap="none" spc="0" normalizeH="0" baseline="0" noProof="1">
                <a:solidFill>
                  <a:srgbClr val="FF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”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1000" y="2573338"/>
            <a:ext cx="12266613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Il 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triage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è una procedura di classificazione delle urgenze che permette ai soccorritori di stabilire  le 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priorità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nella destinazione dei soccorsi.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1)distinguere le </a:t>
            </a:r>
            <a:r>
              <a:rPr kumimoji="0" lang="it-IT" altLang="it-IT" sz="4000" b="0" i="1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situazioni di emergenza/urgenza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	da quelle non urgenti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2)rispondere alle richieste di soccorso in modo 	appropriato</a:t>
            </a:r>
          </a:p>
        </p:txBody>
      </p:sp>
      <p:sp>
        <p:nvSpPr>
          <p:cNvPr id="22532" name="AutoShape 3"/>
          <p:cNvSpPr/>
          <p:nvPr/>
        </p:nvSpPr>
        <p:spPr>
          <a:xfrm>
            <a:off x="6065838" y="4679950"/>
            <a:ext cx="652462" cy="1655763"/>
          </a:xfrm>
          <a:prstGeom prst="downArrow">
            <a:avLst>
              <a:gd name="adj1" fmla="val 50000"/>
              <a:gd name="adj2" fmla="val 68941"/>
            </a:avLst>
          </a:prstGeom>
          <a:solidFill>
            <a:srgbClr val="FF0033"/>
          </a:solidFill>
          <a:ln w="936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ClrTx/>
              <a:buFont typeface="Times New Roman" panose="02020603050405020304" pitchFamily="18" charset="0"/>
            </a:pPr>
            <a:endParaRPr lang="it-IT" alt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/>
          <p:nvPr/>
        </p:nvGrpSpPr>
        <p:grpSpPr>
          <a:xfrm>
            <a:off x="217488" y="1643063"/>
            <a:ext cx="12536487" cy="7970837"/>
            <a:chOff x="137" y="1035"/>
            <a:chExt cx="7897" cy="5021"/>
          </a:xfrm>
        </p:grpSpPr>
        <p:sp>
          <p:nvSpPr>
            <p:cNvPr id="24579" name="Rectangle 2"/>
            <p:cNvSpPr/>
            <p:nvPr/>
          </p:nvSpPr>
          <p:spPr>
            <a:xfrm>
              <a:off x="820" y="1035"/>
              <a:ext cx="1333" cy="447"/>
            </a:xfrm>
            <a:prstGeom prst="rect">
              <a:avLst/>
            </a:prstGeom>
            <a:solidFill>
              <a:srgbClr val="FFFFFF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buClrTx/>
                <a:buFont typeface="Times New Roman" panose="02020603050405020304" pitchFamily="18" charset="0"/>
              </a:pPr>
              <a:endParaRPr lang="it-IT" altLang="it-IT" dirty="0">
                <a:latin typeface="Arial" panose="020B0604020202020204" pitchFamily="34" charset="0"/>
              </a:endParaRPr>
            </a:p>
          </p:txBody>
        </p:sp>
        <p:sp>
          <p:nvSpPr>
            <p:cNvPr id="24580" name="Rectangle 3"/>
            <p:cNvSpPr/>
            <p:nvPr/>
          </p:nvSpPr>
          <p:spPr>
            <a:xfrm>
              <a:off x="3629" y="1035"/>
              <a:ext cx="1333" cy="447"/>
            </a:xfrm>
            <a:prstGeom prst="rect">
              <a:avLst/>
            </a:prstGeom>
            <a:solidFill>
              <a:srgbClr val="FFFFFF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buClrTx/>
                <a:buFont typeface="Times New Roman" panose="02020603050405020304" pitchFamily="18" charset="0"/>
              </a:pPr>
              <a:endParaRPr lang="it-IT" altLang="it-IT" dirty="0">
                <a:latin typeface="Arial" panose="020B0604020202020204" pitchFamily="34" charset="0"/>
              </a:endParaRPr>
            </a:p>
          </p:txBody>
        </p:sp>
        <p:sp>
          <p:nvSpPr>
            <p:cNvPr id="24581" name="Rectangle 4"/>
            <p:cNvSpPr/>
            <p:nvPr/>
          </p:nvSpPr>
          <p:spPr>
            <a:xfrm>
              <a:off x="6291" y="1035"/>
              <a:ext cx="1333" cy="447"/>
            </a:xfrm>
            <a:prstGeom prst="rect">
              <a:avLst/>
            </a:prstGeom>
            <a:solidFill>
              <a:srgbClr val="FFFFFF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buClrTx/>
                <a:buFont typeface="Times New Roman" panose="02020603050405020304" pitchFamily="18" charset="0"/>
              </a:pPr>
              <a:endParaRPr lang="it-IT" altLang="it-IT" dirty="0">
                <a:latin typeface="Arial" panose="020B0604020202020204" pitchFamily="34" charset="0"/>
              </a:endParaRPr>
            </a:p>
          </p:txBody>
        </p:sp>
        <p:sp>
          <p:nvSpPr>
            <p:cNvPr id="24582" name="Line 5"/>
            <p:cNvSpPr/>
            <p:nvPr/>
          </p:nvSpPr>
          <p:spPr>
            <a:xfrm>
              <a:off x="1496" y="1512"/>
              <a:ext cx="0" cy="638"/>
            </a:xfrm>
            <a:prstGeom prst="line">
              <a:avLst/>
            </a:prstGeom>
            <a:ln w="57240" cap="sq" cmpd="sng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sp>
        <p:sp>
          <p:nvSpPr>
            <p:cNvPr id="24583" name="Line 6"/>
            <p:cNvSpPr/>
            <p:nvPr/>
          </p:nvSpPr>
          <p:spPr>
            <a:xfrm>
              <a:off x="4306" y="1512"/>
              <a:ext cx="0" cy="638"/>
            </a:xfrm>
            <a:prstGeom prst="line">
              <a:avLst/>
            </a:prstGeom>
            <a:ln w="57240" cap="sq" cmpd="sng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sp>
        <p:sp>
          <p:nvSpPr>
            <p:cNvPr id="24584" name="Line 7"/>
            <p:cNvSpPr/>
            <p:nvPr/>
          </p:nvSpPr>
          <p:spPr>
            <a:xfrm>
              <a:off x="6968" y="1512"/>
              <a:ext cx="0" cy="638"/>
            </a:xfrm>
            <a:prstGeom prst="line">
              <a:avLst/>
            </a:prstGeom>
            <a:ln w="57240" cap="sq" cmpd="sng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sp>
        <p:sp>
          <p:nvSpPr>
            <p:cNvPr id="24585" name="Rectangle 8"/>
            <p:cNvSpPr/>
            <p:nvPr/>
          </p:nvSpPr>
          <p:spPr>
            <a:xfrm>
              <a:off x="6484" y="2116"/>
              <a:ext cx="958" cy="348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t" anchorCtr="0">
              <a:spAutoFit/>
            </a:bodyPr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LUOGO</a:t>
              </a:r>
            </a:p>
          </p:txBody>
        </p:sp>
        <p:sp>
          <p:nvSpPr>
            <p:cNvPr id="24586" name="Rectangle 9"/>
            <p:cNvSpPr/>
            <p:nvPr/>
          </p:nvSpPr>
          <p:spPr>
            <a:xfrm>
              <a:off x="3575" y="2116"/>
              <a:ext cx="1516" cy="348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t" anchorCtr="0">
              <a:spAutoFit/>
            </a:bodyPr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PATOLOGIA</a:t>
              </a:r>
            </a:p>
          </p:txBody>
        </p:sp>
        <p:sp>
          <p:nvSpPr>
            <p:cNvPr id="24587" name="Rectangle 10"/>
            <p:cNvSpPr/>
            <p:nvPr/>
          </p:nvSpPr>
          <p:spPr>
            <a:xfrm>
              <a:off x="820" y="2116"/>
              <a:ext cx="1472" cy="348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t" anchorCtr="0">
              <a:spAutoFit/>
            </a:bodyPr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CRITICITA</a:t>
              </a:r>
              <a:r>
                <a:rPr lang="ja-JP" altLang="it-IT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’</a:t>
              </a:r>
            </a:p>
          </p:txBody>
        </p:sp>
        <p:sp>
          <p:nvSpPr>
            <p:cNvPr id="24588" name="Rectangle 11"/>
            <p:cNvSpPr/>
            <p:nvPr/>
          </p:nvSpPr>
          <p:spPr>
            <a:xfrm>
              <a:off x="5665" y="4511"/>
              <a:ext cx="458" cy="253"/>
            </a:xfrm>
            <a:prstGeom prst="rect">
              <a:avLst/>
            </a:prstGeom>
            <a:solidFill>
              <a:srgbClr val="0000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Z</a:t>
              </a:r>
            </a:p>
          </p:txBody>
        </p:sp>
        <p:sp>
          <p:nvSpPr>
            <p:cNvPr id="24589" name="Rectangle 12"/>
            <p:cNvSpPr/>
            <p:nvPr/>
          </p:nvSpPr>
          <p:spPr>
            <a:xfrm>
              <a:off x="5665" y="4170"/>
              <a:ext cx="458" cy="253"/>
            </a:xfrm>
            <a:prstGeom prst="rect">
              <a:avLst/>
            </a:prstGeom>
            <a:solidFill>
              <a:srgbClr val="0000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Q</a:t>
              </a:r>
            </a:p>
          </p:txBody>
        </p:sp>
        <p:sp>
          <p:nvSpPr>
            <p:cNvPr id="24590" name="Rectangle 13"/>
            <p:cNvSpPr/>
            <p:nvPr/>
          </p:nvSpPr>
          <p:spPr>
            <a:xfrm>
              <a:off x="5665" y="3829"/>
              <a:ext cx="458" cy="253"/>
            </a:xfrm>
            <a:prstGeom prst="rect">
              <a:avLst/>
            </a:prstGeom>
            <a:solidFill>
              <a:srgbClr val="0000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L</a:t>
              </a:r>
            </a:p>
          </p:txBody>
        </p:sp>
        <p:sp>
          <p:nvSpPr>
            <p:cNvPr id="24591" name="Rectangle 14"/>
            <p:cNvSpPr/>
            <p:nvPr/>
          </p:nvSpPr>
          <p:spPr>
            <a:xfrm>
              <a:off x="5665" y="3487"/>
              <a:ext cx="458" cy="253"/>
            </a:xfrm>
            <a:prstGeom prst="rect">
              <a:avLst/>
            </a:prstGeom>
            <a:solidFill>
              <a:srgbClr val="0000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K</a:t>
              </a:r>
            </a:p>
          </p:txBody>
        </p:sp>
        <p:sp>
          <p:nvSpPr>
            <p:cNvPr id="24592" name="Rectangle 15"/>
            <p:cNvSpPr/>
            <p:nvPr/>
          </p:nvSpPr>
          <p:spPr>
            <a:xfrm>
              <a:off x="5665" y="3146"/>
              <a:ext cx="458" cy="253"/>
            </a:xfrm>
            <a:prstGeom prst="rect">
              <a:avLst/>
            </a:prstGeom>
            <a:solidFill>
              <a:srgbClr val="0000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Y</a:t>
              </a:r>
            </a:p>
          </p:txBody>
        </p:sp>
        <p:sp>
          <p:nvSpPr>
            <p:cNvPr id="24593" name="Rectangle 16"/>
            <p:cNvSpPr/>
            <p:nvPr/>
          </p:nvSpPr>
          <p:spPr>
            <a:xfrm>
              <a:off x="5665" y="2804"/>
              <a:ext cx="458" cy="253"/>
            </a:xfrm>
            <a:prstGeom prst="rect">
              <a:avLst/>
            </a:prstGeom>
            <a:solidFill>
              <a:srgbClr val="0000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P</a:t>
              </a:r>
            </a:p>
          </p:txBody>
        </p:sp>
        <p:sp>
          <p:nvSpPr>
            <p:cNvPr id="24594" name="Rectangle 17"/>
            <p:cNvSpPr/>
            <p:nvPr/>
          </p:nvSpPr>
          <p:spPr>
            <a:xfrm>
              <a:off x="5665" y="2463"/>
              <a:ext cx="458" cy="253"/>
            </a:xfrm>
            <a:prstGeom prst="rect">
              <a:avLst/>
            </a:prstGeom>
            <a:solidFill>
              <a:srgbClr val="0000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24595" name="Rectangle 18"/>
            <p:cNvSpPr/>
            <p:nvPr/>
          </p:nvSpPr>
          <p:spPr>
            <a:xfrm>
              <a:off x="6154" y="2463"/>
              <a:ext cx="1880" cy="253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STRADA</a:t>
              </a:r>
            </a:p>
          </p:txBody>
        </p:sp>
        <p:sp>
          <p:nvSpPr>
            <p:cNvPr id="24596" name="Rectangle 19"/>
            <p:cNvSpPr/>
            <p:nvPr/>
          </p:nvSpPr>
          <p:spPr>
            <a:xfrm>
              <a:off x="6154" y="2804"/>
              <a:ext cx="1880" cy="253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ESERCIZIO PUBBLICO</a:t>
              </a:r>
            </a:p>
          </p:txBody>
        </p:sp>
        <p:sp>
          <p:nvSpPr>
            <p:cNvPr id="24597" name="Rectangle 20"/>
            <p:cNvSpPr/>
            <p:nvPr/>
          </p:nvSpPr>
          <p:spPr>
            <a:xfrm>
              <a:off x="6154" y="3146"/>
              <a:ext cx="1880" cy="253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IMPIANTO SPORTIVO</a:t>
              </a:r>
            </a:p>
          </p:txBody>
        </p:sp>
        <p:sp>
          <p:nvSpPr>
            <p:cNvPr id="24598" name="Rectangle 21"/>
            <p:cNvSpPr/>
            <p:nvPr/>
          </p:nvSpPr>
          <p:spPr>
            <a:xfrm>
              <a:off x="6154" y="3487"/>
              <a:ext cx="1880" cy="253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CASA</a:t>
              </a:r>
            </a:p>
          </p:txBody>
        </p:sp>
        <p:sp>
          <p:nvSpPr>
            <p:cNvPr id="24599" name="Rectangle 22"/>
            <p:cNvSpPr/>
            <p:nvPr/>
          </p:nvSpPr>
          <p:spPr>
            <a:xfrm>
              <a:off x="6154" y="3829"/>
              <a:ext cx="1880" cy="253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LAVORO</a:t>
              </a:r>
            </a:p>
          </p:txBody>
        </p:sp>
        <p:sp>
          <p:nvSpPr>
            <p:cNvPr id="24600" name="Rectangle 23"/>
            <p:cNvSpPr/>
            <p:nvPr/>
          </p:nvSpPr>
          <p:spPr>
            <a:xfrm>
              <a:off x="6154" y="4170"/>
              <a:ext cx="1880" cy="253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SCUOLA</a:t>
              </a:r>
            </a:p>
          </p:txBody>
        </p:sp>
        <p:sp>
          <p:nvSpPr>
            <p:cNvPr id="24601" name="Rectangle 24"/>
            <p:cNvSpPr/>
            <p:nvPr/>
          </p:nvSpPr>
          <p:spPr>
            <a:xfrm>
              <a:off x="6154" y="4511"/>
              <a:ext cx="1880" cy="253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ALTRO</a:t>
              </a:r>
            </a:p>
          </p:txBody>
        </p:sp>
        <p:sp>
          <p:nvSpPr>
            <p:cNvPr id="24602" name="Rectangle 25"/>
            <p:cNvSpPr/>
            <p:nvPr/>
          </p:nvSpPr>
          <p:spPr>
            <a:xfrm>
              <a:off x="3072" y="4511"/>
              <a:ext cx="378" cy="247"/>
            </a:xfrm>
            <a:prstGeom prst="rect">
              <a:avLst/>
            </a:prstGeom>
            <a:solidFill>
              <a:srgbClr val="60C9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4603" name="Rectangle 26"/>
            <p:cNvSpPr/>
            <p:nvPr/>
          </p:nvSpPr>
          <p:spPr>
            <a:xfrm>
              <a:off x="3072" y="4170"/>
              <a:ext cx="378" cy="247"/>
            </a:xfrm>
            <a:prstGeom prst="rect">
              <a:avLst/>
            </a:prstGeom>
            <a:solidFill>
              <a:srgbClr val="60C9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4604" name="Rectangle 27"/>
            <p:cNvSpPr/>
            <p:nvPr/>
          </p:nvSpPr>
          <p:spPr>
            <a:xfrm>
              <a:off x="3072" y="3829"/>
              <a:ext cx="378" cy="247"/>
            </a:xfrm>
            <a:prstGeom prst="rect">
              <a:avLst/>
            </a:prstGeom>
            <a:solidFill>
              <a:srgbClr val="60C9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4605" name="Rectangle 28"/>
            <p:cNvSpPr/>
            <p:nvPr/>
          </p:nvSpPr>
          <p:spPr>
            <a:xfrm>
              <a:off x="3072" y="3487"/>
              <a:ext cx="378" cy="247"/>
            </a:xfrm>
            <a:prstGeom prst="rect">
              <a:avLst/>
            </a:prstGeom>
            <a:solidFill>
              <a:srgbClr val="60C9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4606" name="Rectangle 29"/>
            <p:cNvSpPr/>
            <p:nvPr/>
          </p:nvSpPr>
          <p:spPr>
            <a:xfrm>
              <a:off x="3072" y="3146"/>
              <a:ext cx="378" cy="247"/>
            </a:xfrm>
            <a:prstGeom prst="rect">
              <a:avLst/>
            </a:prstGeom>
            <a:solidFill>
              <a:srgbClr val="60C9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4607" name="Rectangle 30"/>
            <p:cNvSpPr/>
            <p:nvPr/>
          </p:nvSpPr>
          <p:spPr>
            <a:xfrm>
              <a:off x="3072" y="2804"/>
              <a:ext cx="378" cy="247"/>
            </a:xfrm>
            <a:prstGeom prst="rect">
              <a:avLst/>
            </a:prstGeom>
            <a:solidFill>
              <a:srgbClr val="99CC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4608" name="Rectangle 31"/>
            <p:cNvSpPr/>
            <p:nvPr/>
          </p:nvSpPr>
          <p:spPr>
            <a:xfrm>
              <a:off x="3072" y="2463"/>
              <a:ext cx="378" cy="247"/>
            </a:xfrm>
            <a:prstGeom prst="rect">
              <a:avLst/>
            </a:prstGeom>
            <a:solidFill>
              <a:srgbClr val="60C9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4609" name="Rectangle 32"/>
            <p:cNvSpPr/>
            <p:nvPr/>
          </p:nvSpPr>
          <p:spPr>
            <a:xfrm>
              <a:off x="3549" y="2463"/>
              <a:ext cx="1959" cy="247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ETILISTA</a:t>
              </a:r>
            </a:p>
          </p:txBody>
        </p:sp>
        <p:sp>
          <p:nvSpPr>
            <p:cNvPr id="24610" name="Rectangle 33"/>
            <p:cNvSpPr/>
            <p:nvPr/>
          </p:nvSpPr>
          <p:spPr>
            <a:xfrm>
              <a:off x="3549" y="2804"/>
              <a:ext cx="1959" cy="247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TRAUMA</a:t>
              </a:r>
            </a:p>
          </p:txBody>
        </p:sp>
        <p:sp>
          <p:nvSpPr>
            <p:cNvPr id="24611" name="Rectangle 34"/>
            <p:cNvSpPr/>
            <p:nvPr/>
          </p:nvSpPr>
          <p:spPr>
            <a:xfrm>
              <a:off x="3549" y="3146"/>
              <a:ext cx="1959" cy="247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19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CARDIOCIRCOLATORIA</a:t>
              </a:r>
            </a:p>
          </p:txBody>
        </p:sp>
        <p:sp>
          <p:nvSpPr>
            <p:cNvPr id="24612" name="Rectangle 35"/>
            <p:cNvSpPr/>
            <p:nvPr/>
          </p:nvSpPr>
          <p:spPr>
            <a:xfrm>
              <a:off x="3549" y="3487"/>
              <a:ext cx="1959" cy="247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RESPIRATORIA</a:t>
              </a:r>
            </a:p>
          </p:txBody>
        </p:sp>
        <p:sp>
          <p:nvSpPr>
            <p:cNvPr id="24613" name="Rectangle 36"/>
            <p:cNvSpPr/>
            <p:nvPr/>
          </p:nvSpPr>
          <p:spPr>
            <a:xfrm>
              <a:off x="3549" y="3829"/>
              <a:ext cx="1959" cy="247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NEUROLOGICA</a:t>
              </a:r>
            </a:p>
          </p:txBody>
        </p:sp>
        <p:sp>
          <p:nvSpPr>
            <p:cNvPr id="24614" name="Rectangle 37"/>
            <p:cNvSpPr/>
            <p:nvPr/>
          </p:nvSpPr>
          <p:spPr>
            <a:xfrm>
              <a:off x="3549" y="4170"/>
              <a:ext cx="1959" cy="247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PSICHIATRICA</a:t>
              </a:r>
            </a:p>
          </p:txBody>
        </p:sp>
        <p:sp>
          <p:nvSpPr>
            <p:cNvPr id="24615" name="Rectangle 38"/>
            <p:cNvSpPr/>
            <p:nvPr/>
          </p:nvSpPr>
          <p:spPr>
            <a:xfrm>
              <a:off x="3549" y="4511"/>
              <a:ext cx="1959" cy="247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NEOPLASTICA</a:t>
              </a:r>
            </a:p>
          </p:txBody>
        </p:sp>
        <p:sp>
          <p:nvSpPr>
            <p:cNvPr id="24616" name="Rectangle 39"/>
            <p:cNvSpPr/>
            <p:nvPr/>
          </p:nvSpPr>
          <p:spPr>
            <a:xfrm>
              <a:off x="3072" y="5535"/>
              <a:ext cx="378" cy="247"/>
            </a:xfrm>
            <a:prstGeom prst="rect">
              <a:avLst/>
            </a:prstGeom>
            <a:solidFill>
              <a:srgbClr val="60C9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4617" name="Rectangle 40"/>
            <p:cNvSpPr/>
            <p:nvPr/>
          </p:nvSpPr>
          <p:spPr>
            <a:xfrm>
              <a:off x="3072" y="5194"/>
              <a:ext cx="378" cy="247"/>
            </a:xfrm>
            <a:prstGeom prst="rect">
              <a:avLst/>
            </a:prstGeom>
            <a:solidFill>
              <a:srgbClr val="60C9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4618" name="Rectangle 41"/>
            <p:cNvSpPr/>
            <p:nvPr/>
          </p:nvSpPr>
          <p:spPr>
            <a:xfrm>
              <a:off x="3072" y="4853"/>
              <a:ext cx="378" cy="247"/>
            </a:xfrm>
            <a:prstGeom prst="rect">
              <a:avLst/>
            </a:prstGeom>
            <a:solidFill>
              <a:srgbClr val="60C900"/>
            </a:solidFill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4619" name="Rectangle 42"/>
            <p:cNvSpPr/>
            <p:nvPr/>
          </p:nvSpPr>
          <p:spPr>
            <a:xfrm>
              <a:off x="3549" y="4853"/>
              <a:ext cx="1959" cy="247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INTOSSICAZIONE</a:t>
              </a:r>
            </a:p>
          </p:txBody>
        </p:sp>
        <p:sp>
          <p:nvSpPr>
            <p:cNvPr id="24620" name="Rectangle 43"/>
            <p:cNvSpPr/>
            <p:nvPr/>
          </p:nvSpPr>
          <p:spPr>
            <a:xfrm>
              <a:off x="3549" y="5194"/>
              <a:ext cx="1959" cy="247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ALTRA PATOLOGIA</a:t>
              </a:r>
            </a:p>
          </p:txBody>
        </p:sp>
        <p:sp>
          <p:nvSpPr>
            <p:cNvPr id="24621" name="Rectangle 44"/>
            <p:cNvSpPr/>
            <p:nvPr/>
          </p:nvSpPr>
          <p:spPr>
            <a:xfrm>
              <a:off x="3549" y="5535"/>
              <a:ext cx="1959" cy="247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NON IDENTIFICATA</a:t>
              </a:r>
            </a:p>
          </p:txBody>
        </p:sp>
        <p:sp>
          <p:nvSpPr>
            <p:cNvPr id="24622" name="Rectangle 45"/>
            <p:cNvSpPr/>
            <p:nvPr/>
          </p:nvSpPr>
          <p:spPr>
            <a:xfrm>
              <a:off x="137" y="4665"/>
              <a:ext cx="333" cy="640"/>
            </a:xfrm>
            <a:prstGeom prst="rect">
              <a:avLst/>
            </a:prstGeom>
            <a:solidFill>
              <a:srgbClr val="000000"/>
            </a:solidFill>
            <a:ln w="324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33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4623" name="Rectangle 46"/>
            <p:cNvSpPr/>
            <p:nvPr/>
          </p:nvSpPr>
          <p:spPr>
            <a:xfrm>
              <a:off x="137" y="3914"/>
              <a:ext cx="333" cy="640"/>
            </a:xfrm>
            <a:prstGeom prst="rect">
              <a:avLst/>
            </a:prstGeom>
            <a:solidFill>
              <a:srgbClr val="000000"/>
            </a:solidFill>
            <a:ln w="324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CC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4624" name="Rectangle 47"/>
            <p:cNvSpPr/>
            <p:nvPr/>
          </p:nvSpPr>
          <p:spPr>
            <a:xfrm>
              <a:off x="137" y="3186"/>
              <a:ext cx="333" cy="640"/>
            </a:xfrm>
            <a:prstGeom prst="rect">
              <a:avLst/>
            </a:prstGeom>
            <a:solidFill>
              <a:srgbClr val="000000"/>
            </a:solidFill>
            <a:ln w="324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66FF33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4625" name="Rectangle 48"/>
            <p:cNvSpPr/>
            <p:nvPr/>
          </p:nvSpPr>
          <p:spPr>
            <a:xfrm>
              <a:off x="137" y="2463"/>
              <a:ext cx="333" cy="640"/>
            </a:xfrm>
            <a:prstGeom prst="rect">
              <a:avLst/>
            </a:prstGeom>
            <a:solidFill>
              <a:srgbClr val="000000"/>
            </a:solidFill>
            <a:ln w="324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4626" name="Rectangle 49"/>
            <p:cNvSpPr/>
            <p:nvPr/>
          </p:nvSpPr>
          <p:spPr>
            <a:xfrm>
              <a:off x="539" y="2463"/>
              <a:ext cx="2312" cy="640"/>
            </a:xfrm>
            <a:prstGeom prst="rect">
              <a:avLst/>
            </a:prstGeom>
            <a:noFill/>
            <a:ln w="324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endParaRPr lang="it-IT" altLang="it-IT" sz="20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Non Emergenza; Situazione </a:t>
              </a: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di intervento differibile</a:t>
              </a: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e/o programmabile</a:t>
              </a: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endParaRPr lang="it-IT" altLang="it-IT" sz="2000" b="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627" name="Rectangle 50"/>
            <p:cNvSpPr/>
            <p:nvPr/>
          </p:nvSpPr>
          <p:spPr>
            <a:xfrm>
              <a:off x="535" y="3186"/>
              <a:ext cx="2312" cy="640"/>
            </a:xfrm>
            <a:prstGeom prst="rect">
              <a:avLst/>
            </a:prstGeom>
            <a:noFill/>
            <a:ln w="324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FF00"/>
                  </a:solidFill>
                  <a:latin typeface="Comic Sans MS" panose="030F0702030302020204" pitchFamily="66" charset="0"/>
                </a:rPr>
                <a:t>Non Emergenza; Situazione</a:t>
              </a: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FF00"/>
                  </a:solidFill>
                  <a:latin typeface="Comic Sans MS" panose="030F0702030302020204" pitchFamily="66" charset="0"/>
                </a:rPr>
                <a:t>differibile ma prioritaria </a:t>
              </a: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FF00"/>
                  </a:solidFill>
                  <a:latin typeface="Comic Sans MS" panose="030F0702030302020204" pitchFamily="66" charset="0"/>
                </a:rPr>
                <a:t>rispetto al codice 0</a:t>
              </a:r>
            </a:p>
          </p:txBody>
        </p:sp>
        <p:sp>
          <p:nvSpPr>
            <p:cNvPr id="24628" name="Rectangle 51"/>
            <p:cNvSpPr/>
            <p:nvPr/>
          </p:nvSpPr>
          <p:spPr>
            <a:xfrm>
              <a:off x="535" y="3914"/>
              <a:ext cx="2312" cy="640"/>
            </a:xfrm>
            <a:prstGeom prst="rect">
              <a:avLst/>
            </a:prstGeom>
            <a:noFill/>
            <a:ln w="324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endParaRPr lang="it-IT" altLang="it-IT" sz="2000" b="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FFCC00"/>
                  </a:solidFill>
                  <a:latin typeface="Comic Sans MS" panose="030F0702030302020204" pitchFamily="66" charset="0"/>
                </a:rPr>
                <a:t>Emergenza sanitaria;</a:t>
              </a: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FFCC00"/>
                  </a:solidFill>
                  <a:latin typeface="Comic Sans MS" panose="030F0702030302020204" pitchFamily="66" charset="0"/>
                </a:rPr>
                <a:t>situazione a rischio, </a:t>
              </a: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FFCC00"/>
                  </a:solidFill>
                  <a:latin typeface="Comic Sans MS" panose="030F0702030302020204" pitchFamily="66" charset="0"/>
                </a:rPr>
                <a:t>intervento non differibile</a:t>
              </a: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endParaRPr lang="it-IT" altLang="it-IT" sz="2000" b="0" dirty="0">
                <a:solidFill>
                  <a:srgbClr val="FFCC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629" name="Rectangle 52"/>
            <p:cNvSpPr/>
            <p:nvPr/>
          </p:nvSpPr>
          <p:spPr>
            <a:xfrm>
              <a:off x="535" y="4665"/>
              <a:ext cx="2312" cy="640"/>
            </a:xfrm>
            <a:prstGeom prst="rect">
              <a:avLst/>
            </a:prstGeom>
            <a:noFill/>
            <a:ln w="324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endParaRPr lang="it-IT" altLang="it-IT" sz="2000" b="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FC0128"/>
                  </a:solidFill>
                  <a:latin typeface="Comic Sans MS" panose="030F0702030302020204" pitchFamily="66" charset="0"/>
                </a:rPr>
                <a:t>Emergenza assoluta; </a:t>
              </a: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FC0128"/>
                  </a:solidFill>
                  <a:latin typeface="Comic Sans MS" panose="030F0702030302020204" pitchFamily="66" charset="0"/>
                </a:rPr>
                <a:t>intervento prioritario</a:t>
              </a:r>
            </a:p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endParaRPr lang="it-IT" altLang="it-IT" sz="2000" b="0" dirty="0">
                <a:solidFill>
                  <a:srgbClr val="FC0128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630" name="Rectangle 53"/>
            <p:cNvSpPr/>
            <p:nvPr/>
          </p:nvSpPr>
          <p:spPr>
            <a:xfrm>
              <a:off x="137" y="5416"/>
              <a:ext cx="333" cy="640"/>
            </a:xfrm>
            <a:prstGeom prst="rect">
              <a:avLst/>
            </a:prstGeom>
            <a:solidFill>
              <a:srgbClr val="000000"/>
            </a:solidFill>
            <a:ln w="324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algn="ctr" defTabSz="449580"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300" b="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4631" name="Rectangle 54"/>
            <p:cNvSpPr/>
            <p:nvPr/>
          </p:nvSpPr>
          <p:spPr>
            <a:xfrm>
              <a:off x="535" y="5416"/>
              <a:ext cx="2312" cy="640"/>
            </a:xfrm>
            <a:prstGeom prst="rect">
              <a:avLst/>
            </a:prstGeom>
            <a:noFill/>
            <a:ln w="324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520" tIns="63360" rIns="128520" bIns="63360" anchor="ctr" anchorCtr="0"/>
            <a:lstStyle/>
            <a:p>
              <a:pPr defTabSz="449580">
                <a:lnSpc>
                  <a:spcPct val="60000"/>
                </a:lnSpc>
                <a:spcBef>
                  <a:spcPts val="75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it-IT" altLang="it-IT" sz="20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Paziente deceduto</a:t>
              </a:r>
            </a:p>
          </p:txBody>
        </p:sp>
      </p:grp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1533525" y="339725"/>
            <a:ext cx="10185400" cy="2946400"/>
          </a:xfrm>
          <a:prstGeom prst="rect">
            <a:avLst/>
          </a:prstGeom>
          <a:noFill/>
          <a:ln>
            <a:noFill/>
          </a:ln>
          <a:effectLst/>
        </p:spPr>
        <p:txBody>
          <a:bodyPr lIns="129960" tIns="65160" rIns="129960" bIns="6516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/>
            </a:pPr>
            <a:r>
              <a:rPr kumimoji="0" lang="it-IT" altLang="it-IT" sz="48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CODICI DI INTERVENTO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/>
            </a:pPr>
            <a:endParaRPr kumimoji="0" lang="it-IT" altLang="it-IT" sz="4000" b="0" i="0" u="none" strike="noStrike" kern="1200" cap="none" spc="0" normalizeH="0" baseline="0" noProof="0">
              <a:ln>
                <a:noFill/>
              </a:ln>
              <a:solidFill>
                <a:srgbClr val="FF0033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3125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/>
            </a:pPr>
            <a:r>
              <a:rPr kumimoji="0" lang="it-IT" altLang="it-IT" sz="5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533525" y="101600"/>
            <a:ext cx="10185400" cy="869950"/>
          </a:xfrm>
          <a:prstGeom prst="rect">
            <a:avLst/>
          </a:prstGeom>
          <a:noFill/>
          <a:ln>
            <a:noFill/>
          </a:ln>
          <a:effectLst/>
        </p:spPr>
        <p:txBody>
          <a:bodyPr lIns="129960" tIns="65160" rIns="129960" bIns="6516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/>
            </a:pPr>
            <a:r>
              <a:rPr kumimoji="0" lang="it-IT" altLang="it-IT" sz="4800" b="0" i="0" u="none" strike="noStrike" kern="120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CODICI DI INTERVENTO</a:t>
            </a:r>
          </a:p>
        </p:txBody>
      </p:sp>
      <p:pic>
        <p:nvPicPr>
          <p:cNvPr id="26626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0" y="998538"/>
            <a:ext cx="8578850" cy="857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1"/>
          <p:cNvSpPr>
            <a:spLocks noChangeArrowheads="1"/>
          </p:cNvSpPr>
          <p:nvPr/>
        </p:nvSpPr>
        <p:spPr bwMode="auto">
          <a:xfrm>
            <a:off x="3736975" y="3749675"/>
            <a:ext cx="4491038" cy="1315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FILMATI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         3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0638" y="755650"/>
            <a:ext cx="10514013" cy="11684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9410700" algn="l"/>
                <a:tab pos="10134600" algn="l"/>
              </a:tabLst>
              <a:defRPr/>
            </a:pPr>
            <a:r>
              <a:rPr kumimoji="0" lang="it-IT" altLang="it-IT" sz="6800" b="0" i="0" u="none" strike="noStrike" kern="1200" cap="none" spc="0" normalizeH="0" baseline="0" noProof="0">
                <a:ln>
                  <a:noFill/>
                </a:ln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REGOLE GENERALI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2438" y="2274888"/>
            <a:ext cx="12114213" cy="6705600"/>
          </a:xfrm>
          <a:prstGeom prst="rect">
            <a:avLst/>
          </a:prstGeom>
          <a:noFill/>
          <a:ln>
            <a:noFill/>
          </a:ln>
          <a:effectLst/>
        </p:spPr>
        <p:txBody>
          <a:bodyPr lIns="131040" tIns="65520" rIns="131040" bIns="65520"/>
          <a:lstStyle>
            <a:lvl1pPr marL="487680" indent="-455930"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87680" marR="0" lvl="0" indent="-455930" algn="ctr" defTabSz="449580" rtl="0" eaLnBrk="1" fontAlgn="base" latinLnBrk="0" hangingPunct="1">
              <a:lnSpc>
                <a:spcPct val="90000"/>
              </a:lnSpc>
              <a:spcBef>
                <a:spcPts val="1275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51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Cosa non fare</a:t>
            </a:r>
          </a:p>
          <a:p>
            <a:pPr marL="485775" marR="0" lvl="0" indent="-455930" algn="l" defTabSz="4495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/>
            </a:pPr>
            <a:endParaRPr kumimoji="0" lang="it-IT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57200" marR="0" lvl="0" indent="-425450" algn="l" defTabSz="4495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Mettere a repentaglio la propria vita</a:t>
            </a:r>
          </a:p>
          <a:p>
            <a:pPr marL="457200" marR="0" lvl="0" indent="-425450" algn="l" defTabSz="4495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Lasciare l</a:t>
            </a:r>
            <a:r>
              <a:rPr kumimoji="0" lang="ja-JP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infortunato prima </a:t>
            </a:r>
            <a:r>
              <a:rPr kumimoji="0" lang="it-IT" alt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dell</a:t>
            </a:r>
            <a:r>
              <a:rPr kumimoji="0" lang="ja-JP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rrivo del personale sanitario</a:t>
            </a:r>
          </a:p>
          <a:p>
            <a:pPr marL="457200" marR="0" lvl="0" indent="-425450" algn="l" defTabSz="4495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Prestare interventi superiori alle proprie capacità</a:t>
            </a:r>
          </a:p>
          <a:p>
            <a:pPr marL="457200" marR="0" lvl="0" indent="-425450" algn="l" defTabSz="4495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Somministrare liquidi, specialmente </a:t>
            </a:r>
            <a:r>
              <a:rPr kumimoji="0" lang="it-IT" altLang="it-IT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alcool</a:t>
            </a:r>
          </a:p>
          <a:p>
            <a:pPr marL="457200" marR="0" lvl="0" indent="-425450" algn="l" defTabSz="4495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Dare medicinali.</a:t>
            </a:r>
          </a:p>
          <a:p>
            <a:pPr marL="457200" marR="0" lvl="0" indent="-425450" algn="l" defTabSz="4495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Effettuare diagnosi.</a:t>
            </a:r>
          </a:p>
          <a:p>
            <a:pPr marL="457200" marR="0" lvl="0" indent="-425450" algn="l" defTabSz="4495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Eseguire manovre di competenza medica.</a:t>
            </a:r>
          </a:p>
          <a:p>
            <a:pPr marL="457200" marR="0" lvl="0" indent="-425450" algn="l" defTabSz="4495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Agire senza il consenso </a:t>
            </a:r>
            <a:r>
              <a:rPr kumimoji="0" lang="it-IT" alt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dell</a:t>
            </a:r>
            <a:r>
              <a:rPr kumimoji="0" lang="ja-JP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infortunato, salvo casi di grave necessità</a:t>
            </a:r>
          </a:p>
          <a:p>
            <a:pPr marL="457200" marR="0" lvl="0" indent="-425450" algn="l" defTabSz="4495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0000"/>
              <a:buFont typeface="Comic Sans MS" panose="030F0702030302020204" pitchFamily="66" charset="0"/>
              <a:buChar char="•"/>
              <a:tabLst>
                <a:tab pos="487045" algn="l"/>
                <a:tab pos="934720" algn="l"/>
                <a:tab pos="1384300" algn="l"/>
                <a:tab pos="1833245" algn="l"/>
                <a:tab pos="2282825" algn="l"/>
                <a:tab pos="2731770" algn="l"/>
                <a:tab pos="3181350" algn="l"/>
                <a:tab pos="3630295" algn="l"/>
                <a:tab pos="4079875" algn="l"/>
                <a:tab pos="4528820" algn="l"/>
                <a:tab pos="4978400" algn="l"/>
                <a:tab pos="5427345" algn="l"/>
                <a:tab pos="5876925" algn="l"/>
                <a:tab pos="6325870" algn="l"/>
                <a:tab pos="6775450" algn="l"/>
                <a:tab pos="7224395" algn="l"/>
                <a:tab pos="7673975" algn="l"/>
                <a:tab pos="8122920" algn="l"/>
                <a:tab pos="8572500" algn="l"/>
                <a:tab pos="9021445" algn="l"/>
                <a:tab pos="9471025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Considerare morto l</a:t>
            </a:r>
            <a:r>
              <a:rPr kumimoji="0" lang="ja-JP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infortunato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288" y="484188"/>
            <a:ext cx="2263775" cy="266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221" y="2192017"/>
            <a:ext cx="5268967" cy="57565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2"/>
          <p:cNvSpPr txBox="1"/>
          <p:nvPr/>
        </p:nvSpPr>
        <p:spPr>
          <a:xfrm>
            <a:off x="1688810" y="562114"/>
            <a:ext cx="3788058" cy="570230"/>
          </a:xfrm>
          <a:prstGeom prst="rect">
            <a:avLst/>
          </a:prstGeom>
          <a:noFill/>
          <a:ln w="9525">
            <a:noFill/>
          </a:ln>
        </p:spPr>
        <p:txBody>
          <a:bodyPr lIns="127983" tIns="66551" rIns="127983" bIns="66551" anchor="t" anchorCtr="0">
            <a:spAutoFit/>
          </a:bodyPr>
          <a:lstStyle/>
          <a:p>
            <a:pPr defTabSz="449580">
              <a:spcBef>
                <a:spcPts val="12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2845" b="1" dirty="0">
                <a:solidFill>
                  <a:srgbClr val="000000"/>
                </a:solidFill>
                <a:latin typeface="Arial" panose="020B0604020202020204" pitchFamily="34" charset="0"/>
              </a:rPr>
              <a:t>COS</a:t>
            </a:r>
            <a:r>
              <a:rPr lang="ja-JP" altLang="it-IT" sz="2845" b="1" dirty="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it-IT" altLang="it-IT" sz="2845" b="1" dirty="0">
                <a:solidFill>
                  <a:srgbClr val="000000"/>
                </a:solidFill>
                <a:latin typeface="Arial" panose="020B0604020202020204" pitchFamily="34" charset="0"/>
              </a:rPr>
              <a:t>È IL CUORE?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40" y="1571209"/>
            <a:ext cx="5639195" cy="78108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 Box 4"/>
          <p:cNvSpPr txBox="1"/>
          <p:nvPr/>
        </p:nvSpPr>
        <p:spPr>
          <a:xfrm>
            <a:off x="11723326" y="8869655"/>
            <a:ext cx="410862" cy="437515"/>
          </a:xfrm>
          <a:prstGeom prst="rect">
            <a:avLst/>
          </a:prstGeom>
          <a:noFill/>
          <a:ln w="9525">
            <a:noFill/>
          </a:ln>
        </p:spPr>
        <p:txBody>
          <a:bodyPr lIns="127983" tIns="66551" rIns="127983" bIns="66551" anchor="t" anchorCtr="0">
            <a:spAutoFit/>
          </a:bodyPr>
          <a:lstStyle/>
          <a:p>
            <a:pPr defTabSz="449580">
              <a:spcBef>
                <a:spcPts val="875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1990" b="1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174" name="Text Box 5"/>
          <p:cNvSpPr txBox="1"/>
          <p:nvPr/>
        </p:nvSpPr>
        <p:spPr>
          <a:xfrm>
            <a:off x="6400179" y="562114"/>
            <a:ext cx="6041027" cy="570230"/>
          </a:xfrm>
          <a:prstGeom prst="rect">
            <a:avLst/>
          </a:prstGeom>
          <a:noFill/>
          <a:ln w="9525">
            <a:noFill/>
          </a:ln>
        </p:spPr>
        <p:txBody>
          <a:bodyPr lIns="127983" tIns="66551" rIns="127983" bIns="66551" anchor="t" anchorCtr="0">
            <a:spAutoFit/>
          </a:bodyPr>
          <a:lstStyle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2845" b="1" dirty="0">
                <a:solidFill>
                  <a:srgbClr val="000000"/>
                </a:solidFill>
                <a:latin typeface="Arial" panose="020B0604020202020204" pitchFamily="34" charset="0"/>
              </a:rPr>
              <a:t>QUALI SONO LE SUE FUNZIONI?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magine 2" descr="Immagine che contiene testo, interni&#10;&#10;Descrizione generata automaticamen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97" y="518255"/>
            <a:ext cx="12079795" cy="88222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9"/>
          <p:cNvSpPr txBox="1"/>
          <p:nvPr/>
        </p:nvSpPr>
        <p:spPr>
          <a:xfrm>
            <a:off x="10511056" y="0"/>
            <a:ext cx="2492262" cy="65015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it-IT" altLang="it-IT" sz="3980" dirty="0">
              <a:latin typeface="Comic Sans MS" panose="030F0702030302020204" pitchFamily="66" charset="0"/>
            </a:endParaRPr>
          </a:p>
        </p:txBody>
      </p:sp>
      <p:pic>
        <p:nvPicPr>
          <p:cNvPr id="6144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7" y="0"/>
            <a:ext cx="12953442" cy="984940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85" y="1600557"/>
            <a:ext cx="12596760" cy="7576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0547176" y="6713757"/>
            <a:ext cx="288958" cy="56572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28575">
              <a:lnSpc>
                <a:spcPts val="1225"/>
              </a:lnSpc>
              <a:buNone/>
            </a:pPr>
            <a:fld id="{9A0DB2DC-4C9A-4742-B13C-FB6460FD3503}" type="slidenum">
              <a:rPr lang="en-US" altLang="it-IT" sz="1420" dirty="0">
                <a:solidFill>
                  <a:srgbClr val="000000"/>
                </a:solidFill>
                <a:latin typeface="Comic Sans MS" panose="030F0702030302020204" pitchFamily="66" charset="0"/>
                <a:cs typeface="DejaVu Sans" charset="0"/>
              </a:rPr>
              <a:t>78</a:t>
            </a:fld>
            <a:endParaRPr lang="en-US" altLang="it-IT" sz="1420" dirty="0">
              <a:solidFill>
                <a:srgbClr val="000000"/>
              </a:solidFill>
              <a:latin typeface="Comic Sans MS" panose="030F0702030302020204" pitchFamily="66" charset="0"/>
              <a:ea typeface="DejaVu Sans" charset="0"/>
              <a:cs typeface="DejaVu Sans" charset="0"/>
            </a:endParaRPr>
          </a:p>
        </p:txBody>
      </p:sp>
      <p:sp>
        <p:nvSpPr>
          <p:cNvPr id="63492" name="Rectangle 8"/>
          <p:cNvSpPr/>
          <p:nvPr/>
        </p:nvSpPr>
        <p:spPr>
          <a:xfrm>
            <a:off x="982218" y="40635"/>
            <a:ext cx="11980466" cy="144780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lIns="0" tIns="47993" rIns="0" bIns="0">
            <a:spAutoFit/>
          </a:bodyPr>
          <a:lstStyle/>
          <a:p>
            <a:pPr marL="97155" defTabSz="449580">
              <a:spcBef>
                <a:spcPts val="275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altLang="it-IT" sz="4550" dirty="0">
                <a:latin typeface="Verdana" panose="020B0604030504040204" pitchFamily="34" charset="0"/>
                <a:cs typeface="Noto Sans SC Regular" charset="0"/>
              </a:rPr>
              <a:t>2 ventilazioni efficaci di circa 1” l’una</a:t>
            </a:r>
            <a:endParaRPr lang="en-US" altLang="it-IT" sz="4550" dirty="0">
              <a:latin typeface="Verdana" panose="020B0604030504040204" pitchFamily="34" charset="0"/>
              <a:ea typeface="Noto Sans SC Regular" charset="0"/>
            </a:endParaRPr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41172" y="5668344"/>
            <a:ext cx="9318893" cy="2092325"/>
          </a:xfrm>
          <a:prstGeom prst="rect">
            <a:avLst/>
          </a:prstGeom>
          <a:noFill/>
          <a:ln>
            <a:noFill/>
          </a:ln>
          <a:effectLst/>
        </p:spPr>
        <p:txBody>
          <a:bodyPr lIns="131054" tIns="65527" rIns="131054" bIns="65527">
            <a:spAutoFit/>
          </a:bodyPr>
          <a:lstStyle>
            <a:lvl1pPr marL="322580" indent="-322580"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322580" marR="0" lvl="0" indent="-322580" algn="l" defTabSz="44958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it-IT" altLang="it-IT" sz="341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  Fibrillazione ventricolare</a:t>
            </a:r>
          </a:p>
          <a:p>
            <a:pPr marL="322580" marR="0" lvl="0" indent="-322580" algn="l" defTabSz="44958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it-IT" altLang="it-IT" sz="341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  Tachicardia ventricolare senza polso</a:t>
            </a:r>
          </a:p>
          <a:p>
            <a:pPr marL="342900" marR="0" lvl="0" indent="-322580" algn="l" defTabSz="44958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endParaRPr kumimoji="0" lang="it-IT" altLang="it-IT" sz="341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107" name="Text Box 2"/>
          <p:cNvSpPr txBox="1"/>
          <p:nvPr/>
        </p:nvSpPr>
        <p:spPr>
          <a:xfrm>
            <a:off x="1192163" y="541796"/>
            <a:ext cx="10727563" cy="1995170"/>
          </a:xfrm>
          <a:prstGeom prst="rect">
            <a:avLst/>
          </a:prstGeom>
          <a:noFill/>
          <a:ln w="9525">
            <a:noFill/>
          </a:ln>
        </p:spPr>
        <p:txBody>
          <a:bodyPr lIns="127983" tIns="66551" rIns="127983" bIns="66551">
            <a:spAutoFit/>
          </a:bodyPr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defTabSz="449580"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5120" dirty="0">
                <a:latin typeface="Comic Sans MS" panose="030F0702030302020204" pitchFamily="66" charset="0"/>
              </a:rPr>
              <a:t>I RITMI DELL</a:t>
            </a:r>
            <a:r>
              <a:rPr lang="ja-JP" altLang="it-IT" sz="5120" dirty="0">
                <a:latin typeface="Comic Sans MS" panose="030F0702030302020204" pitchFamily="66" charset="0"/>
              </a:rPr>
              <a:t>’</a:t>
            </a:r>
            <a:r>
              <a:rPr lang="it-IT" altLang="it-IT" sz="5120" dirty="0">
                <a:latin typeface="Comic Sans MS" panose="030F0702030302020204" pitchFamily="66" charset="0"/>
              </a:rPr>
              <a:t>ARRESTO</a:t>
            </a:r>
          </a:p>
          <a:p>
            <a:pPr marL="0" lvl="0" indent="0" algn="ctr" defTabSz="449580"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it-IT" altLang="it-IT" sz="5120" dirty="0">
              <a:latin typeface="Comic Sans MS" panose="030F0702030302020204" pitchFamily="66" charset="0"/>
            </a:endParaRPr>
          </a:p>
        </p:txBody>
      </p:sp>
      <p:sp>
        <p:nvSpPr>
          <p:cNvPr id="47108" name="Text Box 3"/>
          <p:cNvSpPr txBox="1"/>
          <p:nvPr/>
        </p:nvSpPr>
        <p:spPr>
          <a:xfrm>
            <a:off x="433874" y="3724204"/>
            <a:ext cx="11161000" cy="1183640"/>
          </a:xfrm>
          <a:prstGeom prst="rect">
            <a:avLst/>
          </a:prstGeom>
          <a:noFill/>
          <a:ln w="9525">
            <a:noFill/>
          </a:ln>
        </p:spPr>
        <p:txBody>
          <a:bodyPr lIns="127983" tIns="66551" rIns="127983" bIns="66551">
            <a:spAutoFit/>
          </a:bodyPr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3415" dirty="0">
                <a:latin typeface="Comic Sans MS" panose="030F0702030302020204" pitchFamily="66" charset="0"/>
              </a:rPr>
              <a:t>L</a:t>
            </a:r>
            <a:r>
              <a:rPr lang="ja-JP" altLang="it-IT" sz="3415" dirty="0">
                <a:latin typeface="Comic Sans MS" panose="030F0702030302020204" pitchFamily="66" charset="0"/>
              </a:rPr>
              <a:t>’</a:t>
            </a:r>
            <a:r>
              <a:rPr lang="it-IT" altLang="it-IT" sz="3415" dirty="0">
                <a:latin typeface="Comic Sans MS" panose="030F0702030302020204" pitchFamily="66" charset="0"/>
              </a:rPr>
              <a:t>85% degli arresti è costituito da  ritmi defibrillabili</a:t>
            </a:r>
          </a:p>
        </p:txBody>
      </p:sp>
      <p:grpSp>
        <p:nvGrpSpPr>
          <p:cNvPr id="24582" name="Group 6"/>
          <p:cNvGrpSpPr/>
          <p:nvPr/>
        </p:nvGrpSpPr>
        <p:grpSpPr>
          <a:xfrm>
            <a:off x="9644182" y="2708981"/>
            <a:ext cx="3686472" cy="3695502"/>
            <a:chOff x="4272" y="1200"/>
            <a:chExt cx="1633" cy="1637"/>
          </a:xfrm>
        </p:grpSpPr>
        <p:pic>
          <p:nvPicPr>
            <p:cNvPr id="47113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3" y="1542"/>
              <a:ext cx="1143" cy="8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14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2" y="1200"/>
              <a:ext cx="1633" cy="163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7111" name="Text Box 9"/>
          <p:cNvSpPr txBox="1"/>
          <p:nvPr/>
        </p:nvSpPr>
        <p:spPr>
          <a:xfrm>
            <a:off x="10511056" y="0"/>
            <a:ext cx="2492262" cy="65015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it-IT" altLang="it-IT" sz="398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hlinkClick r:id="rId3" action="ppaction://hlinksldjump"/>
          </p:cNvPr>
          <p:cNvSpPr txBox="1"/>
          <p:nvPr/>
        </p:nvSpPr>
        <p:spPr>
          <a:xfrm>
            <a:off x="957263" y="339725"/>
            <a:ext cx="11736387" cy="1776413"/>
          </a:xfrm>
          <a:prstGeom prst="rect">
            <a:avLst/>
          </a:prstGeom>
          <a:noFill/>
          <a:ln w="9525">
            <a:noFill/>
          </a:ln>
        </p:spPr>
        <p:txBody>
          <a:bodyPr lIns="129960" tIns="65160" rIns="129960" bIns="65160" anchor="t" anchorCtr="0">
            <a:spAutoFit/>
          </a:bodyPr>
          <a:lstStyle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it-IT" altLang="it-IT" sz="3600" b="0" dirty="0">
                <a:solidFill>
                  <a:srgbClr val="FF0033"/>
                </a:solidFill>
                <a:latin typeface="Comic Sans MS" panose="030F0702030302020204" pitchFamily="66" charset="0"/>
              </a:rPr>
              <a:t>PRINCIPALI PARAMETRI PER INDIVIDUARE L</a:t>
            </a:r>
            <a:r>
              <a:rPr lang="ja-JP" altLang="it-IT" sz="3600" b="0" dirty="0">
                <a:solidFill>
                  <a:srgbClr val="FF0033"/>
                </a:solidFill>
                <a:latin typeface="Comic Sans MS" panose="030F0702030302020204" pitchFamily="66" charset="0"/>
              </a:rPr>
              <a:t>’</a:t>
            </a:r>
            <a:r>
              <a:rPr lang="it-IT" altLang="it-IT" sz="3600" b="0" dirty="0">
                <a:solidFill>
                  <a:srgbClr val="FF0033"/>
                </a:solidFill>
                <a:latin typeface="Comic Sans MS" panose="030F0702030302020204" pitchFamily="66" charset="0"/>
              </a:rPr>
              <a:t>ADDETTO AL PRIMO SOCCOROSO </a:t>
            </a:r>
          </a:p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it-IT" altLang="it-IT" sz="3600" b="0" dirty="0">
                <a:solidFill>
                  <a:srgbClr val="FF0033"/>
                </a:solidFill>
                <a:latin typeface="Comic Sans MS" panose="030F0702030302020204" pitchFamily="66" charset="0"/>
              </a:rPr>
              <a:t>(P.Bianchi ed altri 2003)</a:t>
            </a:r>
          </a:p>
        </p:txBody>
      </p:sp>
      <p:sp>
        <p:nvSpPr>
          <p:cNvPr id="36867" name="Text Box 2"/>
          <p:cNvSpPr txBox="1"/>
          <p:nvPr/>
        </p:nvSpPr>
        <p:spPr>
          <a:xfrm>
            <a:off x="1604963" y="3076575"/>
            <a:ext cx="10225087" cy="4007485"/>
          </a:xfrm>
          <a:prstGeom prst="rect">
            <a:avLst/>
          </a:prstGeom>
          <a:noFill/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9960" tIns="65160" rIns="129960" bIns="65160" anchor="t" anchorCtr="0">
            <a:spAutoFit/>
          </a:bodyPr>
          <a:lstStyle/>
          <a:p>
            <a:pPr marL="234950" indent="-234950" algn="just" defTabSz="449580">
              <a:buClrTx/>
              <a:buFont typeface="Arial" panose="020B0604020202020204" pitchFamily="34" charset="0"/>
              <a:buChar char="•"/>
              <a:tabLst>
                <a:tab pos="234950" algn="l"/>
                <a:tab pos="682625" algn="l"/>
                <a:tab pos="1132205" algn="l"/>
                <a:tab pos="1581150" algn="l"/>
                <a:tab pos="2030730" algn="l"/>
                <a:tab pos="2479675" algn="l"/>
                <a:tab pos="2929255" algn="l"/>
                <a:tab pos="3378200" algn="l"/>
                <a:tab pos="3827780" algn="l"/>
                <a:tab pos="4276725" algn="l"/>
                <a:tab pos="4726305" algn="l"/>
                <a:tab pos="5175250" algn="l"/>
                <a:tab pos="5624830" algn="l"/>
                <a:tab pos="6073775" algn="l"/>
                <a:tab pos="6523355" algn="l"/>
                <a:tab pos="6972300" algn="l"/>
                <a:tab pos="7421880" algn="l"/>
                <a:tab pos="7870825" algn="l"/>
                <a:tab pos="8320405" algn="l"/>
                <a:tab pos="8769350" algn="l"/>
                <a:tab pos="9218930" algn="l"/>
                <a:tab pos="9410700" algn="l"/>
                <a:tab pos="10134600" algn="l"/>
              </a:tabLst>
            </a:pPr>
            <a:r>
              <a:rPr lang="it-IT" altLang="it-IT" sz="3600" b="0" dirty="0">
                <a:solidFill>
                  <a:srgbClr val="000000"/>
                </a:solidFill>
                <a:latin typeface="Comic Sans MS" panose="030F0702030302020204" pitchFamily="66" charset="0"/>
              </a:rPr>
              <a:t>Motivazione e disponibilità individuale</a:t>
            </a:r>
          </a:p>
          <a:p>
            <a:pPr marL="234950" indent="-234950" algn="just" defTabSz="449580">
              <a:buClrTx/>
              <a:buFont typeface="Arial" panose="020B0604020202020204" pitchFamily="34" charset="0"/>
              <a:buChar char="•"/>
              <a:tabLst>
                <a:tab pos="234950" algn="l"/>
                <a:tab pos="682625" algn="l"/>
                <a:tab pos="1132205" algn="l"/>
                <a:tab pos="1581150" algn="l"/>
                <a:tab pos="2030730" algn="l"/>
                <a:tab pos="2479675" algn="l"/>
                <a:tab pos="2929255" algn="l"/>
                <a:tab pos="3378200" algn="l"/>
                <a:tab pos="3827780" algn="l"/>
                <a:tab pos="4276725" algn="l"/>
                <a:tab pos="4726305" algn="l"/>
                <a:tab pos="5175250" algn="l"/>
                <a:tab pos="5624830" algn="l"/>
                <a:tab pos="6073775" algn="l"/>
                <a:tab pos="6523355" algn="l"/>
                <a:tab pos="6972300" algn="l"/>
                <a:tab pos="7421880" algn="l"/>
                <a:tab pos="7870825" algn="l"/>
                <a:tab pos="8320405" algn="l"/>
                <a:tab pos="8769350" algn="l"/>
                <a:tab pos="9218930" algn="l"/>
                <a:tab pos="9410700" algn="l"/>
                <a:tab pos="10134600" algn="l"/>
              </a:tabLst>
            </a:pPr>
            <a:r>
              <a:rPr lang="it-IT" altLang="it-IT" sz="3600" b="0" dirty="0">
                <a:solidFill>
                  <a:srgbClr val="000000"/>
                </a:solidFill>
                <a:latin typeface="Comic Sans MS" panose="030F0702030302020204" pitchFamily="66" charset="0"/>
              </a:rPr>
              <a:t>Attitudini personali</a:t>
            </a:r>
          </a:p>
          <a:p>
            <a:pPr marL="234950" indent="-234950" algn="just" defTabSz="449580">
              <a:buClrTx/>
              <a:buFont typeface="Arial" panose="020B0604020202020204" pitchFamily="34" charset="0"/>
              <a:buChar char="•"/>
              <a:tabLst>
                <a:tab pos="234950" algn="l"/>
                <a:tab pos="682625" algn="l"/>
                <a:tab pos="1132205" algn="l"/>
                <a:tab pos="1581150" algn="l"/>
                <a:tab pos="2030730" algn="l"/>
                <a:tab pos="2479675" algn="l"/>
                <a:tab pos="2929255" algn="l"/>
                <a:tab pos="3378200" algn="l"/>
                <a:tab pos="3827780" algn="l"/>
                <a:tab pos="4276725" algn="l"/>
                <a:tab pos="4726305" algn="l"/>
                <a:tab pos="5175250" algn="l"/>
                <a:tab pos="5624830" algn="l"/>
                <a:tab pos="6073775" algn="l"/>
                <a:tab pos="6523355" algn="l"/>
                <a:tab pos="6972300" algn="l"/>
                <a:tab pos="7421880" algn="l"/>
                <a:tab pos="7870825" algn="l"/>
                <a:tab pos="8320405" algn="l"/>
                <a:tab pos="8769350" algn="l"/>
                <a:tab pos="9218930" algn="l"/>
                <a:tab pos="9410700" algn="l"/>
                <a:tab pos="10134600" algn="l"/>
              </a:tabLst>
            </a:pPr>
            <a:r>
              <a:rPr lang="it-IT" altLang="it-IT" sz="3600" b="0" dirty="0">
                <a:solidFill>
                  <a:srgbClr val="000000"/>
                </a:solidFill>
                <a:latin typeface="Comic Sans MS" panose="030F0702030302020204" pitchFamily="66" charset="0"/>
              </a:rPr>
              <a:t>Caratteristiche psico-fisiche</a:t>
            </a:r>
          </a:p>
          <a:p>
            <a:pPr marL="234950" indent="-234950" algn="just" defTabSz="449580">
              <a:buClrTx/>
              <a:buFont typeface="Arial" panose="020B0604020202020204" pitchFamily="34" charset="0"/>
              <a:buChar char="•"/>
              <a:tabLst>
                <a:tab pos="234950" algn="l"/>
                <a:tab pos="682625" algn="l"/>
                <a:tab pos="1132205" algn="l"/>
                <a:tab pos="1581150" algn="l"/>
                <a:tab pos="2030730" algn="l"/>
                <a:tab pos="2479675" algn="l"/>
                <a:tab pos="2929255" algn="l"/>
                <a:tab pos="3378200" algn="l"/>
                <a:tab pos="3827780" algn="l"/>
                <a:tab pos="4276725" algn="l"/>
                <a:tab pos="4726305" algn="l"/>
                <a:tab pos="5175250" algn="l"/>
                <a:tab pos="5624830" algn="l"/>
                <a:tab pos="6073775" algn="l"/>
                <a:tab pos="6523355" algn="l"/>
                <a:tab pos="6972300" algn="l"/>
                <a:tab pos="7421880" algn="l"/>
                <a:tab pos="7870825" algn="l"/>
                <a:tab pos="8320405" algn="l"/>
                <a:tab pos="8769350" algn="l"/>
                <a:tab pos="9218930" algn="l"/>
                <a:tab pos="9410700" algn="l"/>
                <a:tab pos="10134600" algn="l"/>
              </a:tabLst>
            </a:pPr>
            <a:r>
              <a:rPr lang="it-IT" altLang="it-IT" sz="3600" b="0" dirty="0">
                <a:solidFill>
                  <a:srgbClr val="000000"/>
                </a:solidFill>
                <a:latin typeface="Comic Sans MS" panose="030F0702030302020204" pitchFamily="66" charset="0"/>
              </a:rPr>
              <a:t>Permanenza sul posto di lavoro</a:t>
            </a:r>
          </a:p>
          <a:p>
            <a:pPr marL="234950" indent="-234950" algn="just" defTabSz="449580">
              <a:buClrTx/>
              <a:buFont typeface="Arial" panose="020B0604020202020204" pitchFamily="34" charset="0"/>
              <a:buChar char="•"/>
              <a:tabLst>
                <a:tab pos="234950" algn="l"/>
                <a:tab pos="682625" algn="l"/>
                <a:tab pos="1132205" algn="l"/>
                <a:tab pos="1581150" algn="l"/>
                <a:tab pos="2030730" algn="l"/>
                <a:tab pos="2479675" algn="l"/>
                <a:tab pos="2929255" algn="l"/>
                <a:tab pos="3378200" algn="l"/>
                <a:tab pos="3827780" algn="l"/>
                <a:tab pos="4276725" algn="l"/>
                <a:tab pos="4726305" algn="l"/>
                <a:tab pos="5175250" algn="l"/>
                <a:tab pos="5624830" algn="l"/>
                <a:tab pos="6073775" algn="l"/>
                <a:tab pos="6523355" algn="l"/>
                <a:tab pos="6972300" algn="l"/>
                <a:tab pos="7421880" algn="l"/>
                <a:tab pos="7870825" algn="l"/>
                <a:tab pos="8320405" algn="l"/>
                <a:tab pos="8769350" algn="l"/>
                <a:tab pos="9218930" algn="l"/>
                <a:tab pos="9410700" algn="l"/>
                <a:tab pos="10134600" algn="l"/>
              </a:tabLst>
            </a:pPr>
            <a:r>
              <a:rPr lang="it-IT" altLang="it-IT" sz="3600" b="0" dirty="0">
                <a:solidFill>
                  <a:srgbClr val="000000"/>
                </a:solidFill>
                <a:latin typeface="Comic Sans MS" panose="030F0702030302020204" pitchFamily="66" charset="0"/>
              </a:rPr>
              <a:t>Stabilità emozionale</a:t>
            </a:r>
          </a:p>
          <a:p>
            <a:pPr marL="234950" indent="-234950" algn="just" defTabSz="449580">
              <a:buClrTx/>
              <a:buFont typeface="Arial" panose="020B0604020202020204" pitchFamily="34" charset="0"/>
              <a:buChar char="•"/>
              <a:tabLst>
                <a:tab pos="234950" algn="l"/>
                <a:tab pos="682625" algn="l"/>
                <a:tab pos="1132205" algn="l"/>
                <a:tab pos="1581150" algn="l"/>
                <a:tab pos="2030730" algn="l"/>
                <a:tab pos="2479675" algn="l"/>
                <a:tab pos="2929255" algn="l"/>
                <a:tab pos="3378200" algn="l"/>
                <a:tab pos="3827780" algn="l"/>
                <a:tab pos="4276725" algn="l"/>
                <a:tab pos="4726305" algn="l"/>
                <a:tab pos="5175250" algn="l"/>
                <a:tab pos="5624830" algn="l"/>
                <a:tab pos="6073775" algn="l"/>
                <a:tab pos="6523355" algn="l"/>
                <a:tab pos="6972300" algn="l"/>
                <a:tab pos="7421880" algn="l"/>
                <a:tab pos="7870825" algn="l"/>
                <a:tab pos="8320405" algn="l"/>
                <a:tab pos="8769350" algn="l"/>
                <a:tab pos="9218930" algn="l"/>
                <a:tab pos="9410700" algn="l"/>
                <a:tab pos="10134600" algn="l"/>
              </a:tabLst>
            </a:pPr>
            <a:r>
              <a:rPr lang="it-IT" altLang="it-IT" sz="3600" b="0" dirty="0">
                <a:solidFill>
                  <a:srgbClr val="000000"/>
                </a:solidFill>
                <a:latin typeface="Comic Sans MS" panose="030F0702030302020204" pitchFamily="66" charset="0"/>
              </a:rPr>
              <a:t>Capacità di prendere rapidamente iniziative appropriate</a:t>
            </a:r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1"/>
          <p:cNvSpPr>
            <a:spLocks noChangeArrowheads="1"/>
          </p:cNvSpPr>
          <p:nvPr/>
        </p:nvSpPr>
        <p:spPr bwMode="auto">
          <a:xfrm>
            <a:off x="3736975" y="3749675"/>
            <a:ext cx="4491038" cy="1928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FILMATO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        9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 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/>
          </p:cNvSpPr>
          <p:nvPr>
            <p:ph type="title"/>
          </p:nvPr>
        </p:nvSpPr>
        <p:spPr>
          <a:xfrm>
            <a:off x="5287239" y="697563"/>
            <a:ext cx="3083723" cy="1643448"/>
          </a:xfrm>
        </p:spPr>
        <p:txBody>
          <a:bodyPr vert="horz" wrap="square" lIns="127983" tIns="14206" rIns="127983" bIns="66551" anchor="ctr" anchorCtr="0"/>
          <a:lstStyle/>
          <a:p>
            <a:pPr marL="9525" indent="0" algn="l" defTabSz="449580">
              <a:spcBef>
                <a:spcPts val="90"/>
              </a:spcBef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</a:tabLst>
            </a:pPr>
            <a:r>
              <a:rPr lang="en-US" altLang="it-IT" sz="2985" b="1" dirty="0">
                <a:solidFill>
                  <a:srgbClr val="084077"/>
                </a:solidFill>
              </a:rPr>
              <a:t>ACCENDI IL DAE</a:t>
            </a:r>
          </a:p>
        </p:txBody>
      </p:sp>
      <p:sp>
        <p:nvSpPr>
          <p:cNvPr id="49155" name="Rectangle 2"/>
          <p:cNvSpPr/>
          <p:nvPr/>
        </p:nvSpPr>
        <p:spPr>
          <a:xfrm>
            <a:off x="6908112" y="3164992"/>
            <a:ext cx="3313986" cy="2313305"/>
          </a:xfrm>
          <a:prstGeom prst="rect">
            <a:avLst/>
          </a:prstGeom>
          <a:noFill/>
          <a:ln w="9525">
            <a:noFill/>
          </a:ln>
        </p:spPr>
        <p:txBody>
          <a:bodyPr lIns="0" tIns="14974" rIns="0" bIns="0">
            <a:spAutoFit/>
          </a:bodyPr>
          <a:lstStyle/>
          <a:p>
            <a:pPr marL="355600" indent="-344170" defTabSz="449580">
              <a:spcBef>
                <a:spcPts val="90"/>
              </a:spcBef>
              <a:buFont typeface="Symbol" panose="05050102010706020507" pitchFamily="18" charset="2"/>
              <a:buChar char=""/>
              <a:tabLst>
                <a:tab pos="355600" algn="l"/>
                <a:tab pos="35750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it-IT" sz="2985" dirty="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rPr>
              <a:t>Alcuni dae si  accendono  automaticamente  quando vengono  aperti</a:t>
            </a:r>
            <a:endParaRPr lang="en-US" altLang="it-IT" sz="2985" dirty="0">
              <a:solidFill>
                <a:srgbClr val="000000"/>
              </a:solidFill>
              <a:latin typeface="Arial" panose="020B0604020202020204" pitchFamily="34" charset="0"/>
              <a:ea typeface="Noto Sans SC Regular" charset="0"/>
            </a:endParaRPr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911" y="2844430"/>
            <a:ext cx="2977622" cy="3043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/>
          </p:cNvSpPr>
          <p:nvPr>
            <p:ph type="title" hasCustomPrompt="1"/>
          </p:nvPr>
        </p:nvSpPr>
        <p:spPr>
          <a:xfrm>
            <a:off x="5284982" y="600491"/>
            <a:ext cx="4993554" cy="1643448"/>
          </a:xfrm>
        </p:spPr>
        <p:txBody>
          <a:bodyPr vert="horz" wrap="square" lIns="127983" tIns="14974" rIns="127983" bIns="66551" anchor="ctr" anchorCtr="0"/>
          <a:lstStyle/>
          <a:p>
            <a:pPr marL="9525" indent="0" algn="l" defTabSz="449580">
              <a:spcBef>
                <a:spcPts val="90"/>
              </a:spcBef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</a:tabLst>
            </a:pPr>
            <a:r>
              <a:rPr lang="en-US" altLang="it-IT" sz="2985" b="1" dirty="0">
                <a:solidFill>
                  <a:srgbClr val="084077"/>
                </a:solidFill>
              </a:rPr>
              <a:t>ATTACCA LE PIASTRE SUL  TORACE NUDO DELLA  VITTIMA</a:t>
            </a:r>
          </a:p>
        </p:txBody>
      </p:sp>
      <p:pic>
        <p:nvPicPr>
          <p:cNvPr id="5120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64" y="2607394"/>
            <a:ext cx="4388549" cy="43005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849" y="2223622"/>
            <a:ext cx="3955112" cy="468202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/>
          </p:cNvSpPr>
          <p:nvPr>
            <p:ph type="title" hasCustomPrompt="1"/>
          </p:nvPr>
        </p:nvSpPr>
        <p:spPr>
          <a:xfrm>
            <a:off x="5280467" y="313791"/>
            <a:ext cx="4781351" cy="1643448"/>
          </a:xfrm>
        </p:spPr>
        <p:txBody>
          <a:bodyPr vert="horz" wrap="square" lIns="127983" tIns="14974" rIns="127983" bIns="66551" anchor="ctr" anchorCtr="0"/>
          <a:lstStyle/>
          <a:p>
            <a:pPr marL="9525" indent="0" algn="just" defTabSz="449580">
              <a:spcBef>
                <a:spcPts val="90"/>
              </a:spcBef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</a:tabLst>
            </a:pPr>
            <a:r>
              <a:rPr lang="en-US" altLang="it-IT" sz="2985" b="1" dirty="0">
                <a:solidFill>
                  <a:srgbClr val="084077"/>
                </a:solidFill>
              </a:rPr>
              <a:t>DURANTE L’ANALISI DEL  RITMO NON TOCCARE LA  VITTIMA</a:t>
            </a:r>
          </a:p>
        </p:txBody>
      </p:sp>
      <p:pic>
        <p:nvPicPr>
          <p:cNvPr id="5325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98" y="1968526"/>
            <a:ext cx="4230525" cy="493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/>
          </p:cNvSpPr>
          <p:nvPr>
            <p:ph type="title"/>
          </p:nvPr>
        </p:nvSpPr>
        <p:spPr>
          <a:xfrm>
            <a:off x="5287239" y="672730"/>
            <a:ext cx="3289155" cy="1643448"/>
          </a:xfrm>
        </p:spPr>
        <p:txBody>
          <a:bodyPr vert="horz" wrap="square" lIns="127983" tIns="14974" rIns="127983" bIns="66551" anchor="ctr" anchorCtr="0"/>
          <a:lstStyle/>
          <a:p>
            <a:pPr marL="9525" indent="0" algn="l" defTabSz="449580">
              <a:spcBef>
                <a:spcPts val="90"/>
              </a:spcBef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</a:tabLst>
            </a:pPr>
            <a:r>
              <a:rPr lang="en-US" altLang="it-IT" sz="2985" b="1" dirty="0">
                <a:solidFill>
                  <a:srgbClr val="084077"/>
                </a:solidFill>
              </a:rPr>
              <a:t>SHOCK INDICATO</a:t>
            </a:r>
          </a:p>
        </p:txBody>
      </p:sp>
      <p:sp>
        <p:nvSpPr>
          <p:cNvPr id="55299" name="Rectangle 2"/>
          <p:cNvSpPr/>
          <p:nvPr/>
        </p:nvSpPr>
        <p:spPr>
          <a:xfrm>
            <a:off x="6894567" y="3223687"/>
            <a:ext cx="3672927" cy="2535555"/>
          </a:xfrm>
          <a:prstGeom prst="rect">
            <a:avLst/>
          </a:prstGeom>
          <a:noFill/>
          <a:ln w="9525">
            <a:noFill/>
          </a:ln>
        </p:spPr>
        <p:txBody>
          <a:bodyPr lIns="0" tIns="13054" rIns="0" bIns="0">
            <a:spAutoFit/>
          </a:bodyPr>
          <a:lstStyle/>
          <a:p>
            <a:pPr marL="355600" indent="-344170" defTabSz="449580">
              <a:spcBef>
                <a:spcPts val="75"/>
              </a:spcBef>
              <a:buFont typeface="Symbol" panose="05050102010706020507" pitchFamily="18" charset="2"/>
              <a:buChar char=""/>
              <a:tabLst>
                <a:tab pos="355600" algn="l"/>
                <a:tab pos="35750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altLang="it-IT" sz="3980" dirty="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rPr>
              <a:t>Controlla la  sicurezza</a:t>
            </a:r>
          </a:p>
          <a:p>
            <a:pPr marL="355600" indent="-344170" defTabSz="449580">
              <a:spcBef>
                <a:spcPts val="575"/>
              </a:spcBef>
              <a:buFont typeface="Symbol" panose="05050102010706020507" pitchFamily="18" charset="2"/>
              <a:buChar char=""/>
              <a:tabLst>
                <a:tab pos="355600" algn="l"/>
                <a:tab pos="35750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altLang="it-IT" sz="3980" dirty="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rPr>
              <a:t>Esegui la scarica</a:t>
            </a:r>
            <a:endParaRPr lang="en-US" altLang="it-IT" sz="3980" dirty="0">
              <a:solidFill>
                <a:srgbClr val="000000"/>
              </a:solidFill>
              <a:latin typeface="Arial" panose="020B0604020202020204" pitchFamily="34" charset="0"/>
              <a:ea typeface="Noto Sans SC Regular" charset="0"/>
            </a:endParaRPr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64" y="1826305"/>
            <a:ext cx="4167315" cy="5081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/>
          </p:cNvSpPr>
          <p:nvPr>
            <p:ph type="title" hasCustomPrompt="1"/>
          </p:nvPr>
        </p:nvSpPr>
        <p:spPr>
          <a:xfrm>
            <a:off x="5284982" y="672730"/>
            <a:ext cx="4912285" cy="1643448"/>
          </a:xfrm>
        </p:spPr>
        <p:txBody>
          <a:bodyPr vert="horz" wrap="square" lIns="127983" tIns="14974" rIns="127983" bIns="66551" anchor="ctr" anchorCtr="0"/>
          <a:lstStyle/>
          <a:p>
            <a:pPr marL="9525" indent="0" algn="l" defTabSz="449580">
              <a:spcBef>
                <a:spcPts val="90"/>
              </a:spcBef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</a:tabLst>
            </a:pPr>
            <a:r>
              <a:rPr lang="en-US" altLang="it-IT" sz="2985" b="1" dirty="0">
                <a:solidFill>
                  <a:srgbClr val="084077"/>
                </a:solidFill>
              </a:rPr>
              <a:t>SHOCK ESEGUITO</a:t>
            </a:r>
            <a:br>
              <a:rPr lang="en-US" altLang="it-IT" sz="2985" b="1" dirty="0">
                <a:solidFill>
                  <a:srgbClr val="084077"/>
                </a:solidFill>
              </a:rPr>
            </a:br>
            <a:r>
              <a:rPr lang="en-US" altLang="it-IT" sz="2985" b="1" dirty="0">
                <a:solidFill>
                  <a:srgbClr val="084077"/>
                </a:solidFill>
              </a:rPr>
              <a:t>SEGUI LE ISTRUZIONI DEL  DAE</a:t>
            </a:r>
          </a:p>
        </p:txBody>
      </p:sp>
      <p:pic>
        <p:nvPicPr>
          <p:cNvPr id="5734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641" y="1616358"/>
            <a:ext cx="2957304" cy="45465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412" y="3411059"/>
            <a:ext cx="4593979" cy="274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Rectangle 4"/>
          <p:cNvSpPr/>
          <p:nvPr/>
        </p:nvSpPr>
        <p:spPr>
          <a:xfrm>
            <a:off x="4230736" y="6255488"/>
            <a:ext cx="747228" cy="5187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9525" defTabSz="449580">
              <a:lnSpc>
                <a:spcPts val="4050"/>
              </a:lnSpc>
              <a:tabLst>
                <a:tab pos="457200" algn="l"/>
              </a:tabLst>
            </a:pPr>
            <a:r>
              <a:rPr lang="en-US" altLang="it-IT" sz="5120" dirty="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rPr>
              <a:t>30</a:t>
            </a:r>
            <a:endParaRPr lang="en-US" altLang="it-IT" sz="5120" dirty="0">
              <a:solidFill>
                <a:srgbClr val="000000"/>
              </a:solidFill>
              <a:latin typeface="Arial" panose="020B0604020202020204" pitchFamily="34" charset="0"/>
              <a:ea typeface="Noto Sans SC Regular" charset="0"/>
            </a:endParaRPr>
          </a:p>
        </p:txBody>
      </p:sp>
      <p:sp>
        <p:nvSpPr>
          <p:cNvPr id="57350" name="Rectangle 5"/>
          <p:cNvSpPr/>
          <p:nvPr/>
        </p:nvSpPr>
        <p:spPr>
          <a:xfrm>
            <a:off x="8700554" y="6255488"/>
            <a:ext cx="390545" cy="5187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9525">
              <a:lnSpc>
                <a:spcPts val="4050"/>
              </a:lnSpc>
            </a:pPr>
            <a:r>
              <a:rPr lang="en-US" altLang="it-IT" sz="5120" dirty="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/>
          </p:cNvSpPr>
          <p:nvPr>
            <p:ph type="title" hasCustomPrompt="1"/>
          </p:nvPr>
        </p:nvSpPr>
        <p:spPr>
          <a:xfrm>
            <a:off x="5284982" y="672730"/>
            <a:ext cx="5054506" cy="1643448"/>
          </a:xfrm>
        </p:spPr>
        <p:txBody>
          <a:bodyPr vert="horz" wrap="square" lIns="127983" tIns="14974" rIns="127983" bIns="66551" anchor="ctr" anchorCtr="0"/>
          <a:lstStyle/>
          <a:p>
            <a:pPr marL="9525" indent="0" algn="l" defTabSz="449580">
              <a:spcBef>
                <a:spcPts val="90"/>
              </a:spcBef>
              <a:tabLst>
                <a:tab pos="1119505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</a:tabLst>
            </a:pPr>
            <a:r>
              <a:rPr lang="en-US" altLang="it-IT" sz="2985" b="1" dirty="0">
                <a:solidFill>
                  <a:srgbClr val="084077"/>
                </a:solidFill>
              </a:rPr>
              <a:t>SHOCK	NON NECESSARIO  SEGUI LE ISTRUZIONI DEL  DAE</a:t>
            </a:r>
          </a:p>
        </p:txBody>
      </p:sp>
      <p:pic>
        <p:nvPicPr>
          <p:cNvPr id="5939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34" y="3411059"/>
            <a:ext cx="4593980" cy="274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641" y="1616358"/>
            <a:ext cx="2957304" cy="45465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7" name="Rectangle 4"/>
          <p:cNvSpPr/>
          <p:nvPr/>
        </p:nvSpPr>
        <p:spPr>
          <a:xfrm>
            <a:off x="4230736" y="6255488"/>
            <a:ext cx="747228" cy="5187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9525" defTabSz="449580">
              <a:lnSpc>
                <a:spcPts val="4050"/>
              </a:lnSpc>
              <a:tabLst>
                <a:tab pos="457200" algn="l"/>
              </a:tabLst>
            </a:pPr>
            <a:r>
              <a:rPr lang="en-US" altLang="it-IT" sz="5120" dirty="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rPr>
              <a:t>30</a:t>
            </a:r>
            <a:endParaRPr lang="en-US" altLang="it-IT" sz="5120" dirty="0">
              <a:solidFill>
                <a:srgbClr val="000000"/>
              </a:solidFill>
              <a:latin typeface="Arial" panose="020B0604020202020204" pitchFamily="34" charset="0"/>
              <a:ea typeface="Noto Sans SC Regular" charset="0"/>
            </a:endParaRPr>
          </a:p>
        </p:txBody>
      </p:sp>
      <p:sp>
        <p:nvSpPr>
          <p:cNvPr id="59398" name="Rectangle 5"/>
          <p:cNvSpPr/>
          <p:nvPr/>
        </p:nvSpPr>
        <p:spPr>
          <a:xfrm>
            <a:off x="8700554" y="6255488"/>
            <a:ext cx="390545" cy="5187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9525">
              <a:lnSpc>
                <a:spcPts val="4050"/>
              </a:lnSpc>
            </a:pPr>
            <a:r>
              <a:rPr lang="en-US" altLang="it-IT" sz="5120" dirty="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737" y="71438"/>
            <a:ext cx="13187362" cy="9685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" y="31115"/>
            <a:ext cx="13043535" cy="100495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1"/>
          <p:cNvSpPr>
            <a:spLocks noChangeArrowheads="1"/>
          </p:cNvSpPr>
          <p:nvPr/>
        </p:nvSpPr>
        <p:spPr bwMode="auto">
          <a:xfrm>
            <a:off x="3736975" y="3749675"/>
            <a:ext cx="4491038" cy="1928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FILMATI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    10-11</a:t>
            </a: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398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348481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/>
          <p:nvPr/>
        </p:nvSpPr>
        <p:spPr>
          <a:xfrm>
            <a:off x="974725" y="866775"/>
            <a:ext cx="11053763" cy="1625600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ctr" anchorCtr="0"/>
          <a:lstStyle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</a:tabLst>
            </a:pPr>
            <a:r>
              <a:rPr lang="it-IT" altLang="it-IT" sz="5700" b="0" dirty="0">
                <a:solidFill>
                  <a:srgbClr val="FF0033"/>
                </a:solidFill>
                <a:latin typeface="Comic Sans MS" panose="030F0702030302020204" pitchFamily="66" charset="0"/>
              </a:rPr>
              <a:t>OMISSIONE DI SOCCORSO</a:t>
            </a:r>
            <a:br>
              <a:rPr lang="it-IT" altLang="it-IT" sz="5700" b="0" dirty="0">
                <a:solidFill>
                  <a:srgbClr val="FF0033"/>
                </a:solidFill>
                <a:latin typeface="Comic Sans MS" panose="030F0702030302020204" pitchFamily="66" charset="0"/>
              </a:rPr>
            </a:br>
            <a:endParaRPr lang="it-IT" altLang="it-IT" sz="5700" b="0" dirty="0">
              <a:solidFill>
                <a:srgbClr val="FF0033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0" name="Text Box 2"/>
          <p:cNvSpPr txBox="1"/>
          <p:nvPr/>
        </p:nvSpPr>
        <p:spPr>
          <a:xfrm>
            <a:off x="596900" y="1997075"/>
            <a:ext cx="12096750" cy="6570663"/>
          </a:xfrm>
          <a:prstGeom prst="rect">
            <a:avLst/>
          </a:prstGeom>
          <a:noFill/>
          <a:ln w="9525">
            <a:noFill/>
          </a:ln>
        </p:spPr>
        <p:txBody>
          <a:bodyPr lIns="131040" tIns="65520" rIns="131040" bIns="65520" anchor="t" anchorCtr="0"/>
          <a:lstStyle/>
          <a:p>
            <a:pPr marL="487680" indent="-455930" algn="ctr" defTabSz="449580">
              <a:lnSpc>
                <a:spcPct val="90000"/>
              </a:lnSpc>
              <a:spcBef>
                <a:spcPts val="1050"/>
              </a:spcBef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  <a:tab pos="11582400" algn="l"/>
              </a:tabLst>
            </a:pPr>
            <a:r>
              <a:rPr lang="it-IT" altLang="it-IT" sz="4200" b="0" dirty="0">
                <a:solidFill>
                  <a:srgbClr val="FF0000"/>
                </a:solidFill>
                <a:latin typeface="Comic Sans MS" panose="030F0702030302020204" pitchFamily="66" charset="0"/>
              </a:rPr>
              <a:t>Articolo 593 Codice Penale</a:t>
            </a:r>
          </a:p>
          <a:p>
            <a:pPr marL="487680" indent="-455930" algn="ctr" defTabSz="449580">
              <a:lnSpc>
                <a:spcPct val="90000"/>
              </a:lnSpc>
              <a:spcBef>
                <a:spcPts val="1050"/>
              </a:spcBef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  <a:tab pos="11582400" algn="l"/>
              </a:tabLst>
            </a:pPr>
            <a:endParaRPr lang="it-IT" altLang="it-IT" sz="4200" b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87680" indent="-455930" algn="just" defTabSz="449580">
              <a:lnSpc>
                <a:spcPct val="90000"/>
              </a:lnSpc>
              <a:spcBef>
                <a:spcPts val="1050"/>
              </a:spcBef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  <a:tab pos="11582400" algn="l"/>
              </a:tabLst>
            </a:pPr>
            <a:r>
              <a:rPr lang="it-IT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Il reato è consumato da chiunque ... trovando abbandonato ... persona incapace di provvedere a sé stessa </a:t>
            </a:r>
            <a:r>
              <a:rPr lang="it-IT" altLang="it-IT" sz="4200" b="0" dirty="0">
                <a:solidFill>
                  <a:srgbClr val="FF0000"/>
                </a:solidFill>
                <a:latin typeface="Comic Sans MS" panose="030F0702030302020204" pitchFamily="66" charset="0"/>
              </a:rPr>
              <a:t>omette di darne avviso all</a:t>
            </a:r>
            <a:r>
              <a:rPr lang="ja-JP" altLang="it-IT" sz="4200" b="0" dirty="0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  <a:r>
              <a:rPr lang="it-IT" altLang="it-IT" sz="4200" b="0" dirty="0">
                <a:solidFill>
                  <a:srgbClr val="FF0000"/>
                </a:solidFill>
                <a:latin typeface="Comic Sans MS" panose="030F0702030302020204" pitchFamily="66" charset="0"/>
              </a:rPr>
              <a:t>Autorità</a:t>
            </a:r>
            <a:r>
              <a:rPr lang="it-IT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</a:p>
          <a:p>
            <a:pPr marL="487680" indent="-455930" algn="just" defTabSz="449580">
              <a:lnSpc>
                <a:spcPct val="90000"/>
              </a:lnSpc>
              <a:spcBef>
                <a:spcPts val="1050"/>
              </a:spcBef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  <a:tab pos="11582400" algn="l"/>
              </a:tabLst>
            </a:pPr>
            <a:r>
              <a:rPr lang="it-IT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Alla stessa pena soggiace chi, trovando un </a:t>
            </a:r>
            <a:r>
              <a:rPr lang="it-IT" altLang="it-IT" sz="4200" b="0" dirty="0">
                <a:solidFill>
                  <a:srgbClr val="0070C0"/>
                </a:solidFill>
                <a:latin typeface="Comic Sans MS" panose="030F0702030302020204" pitchFamily="66" charset="0"/>
              </a:rPr>
              <a:t>corpo inanimato, ovvero una persona ferita o altrimenti in pericolo, </a:t>
            </a:r>
            <a:r>
              <a:rPr lang="it-IT" altLang="it-IT" sz="4200" b="0" dirty="0">
                <a:solidFill>
                  <a:srgbClr val="FF0000"/>
                </a:solidFill>
                <a:latin typeface="Comic Sans MS" panose="030F0702030302020204" pitchFamily="66" charset="0"/>
              </a:rPr>
              <a:t>omette di prestare l</a:t>
            </a:r>
            <a:r>
              <a:rPr lang="ja-JP" altLang="it-IT" sz="4200" b="0" dirty="0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  <a:r>
              <a:rPr lang="it-IT" altLang="it-IT" sz="4200" b="0" dirty="0">
                <a:solidFill>
                  <a:srgbClr val="FF0000"/>
                </a:solidFill>
                <a:latin typeface="Comic Sans MS" panose="030F0702030302020204" pitchFamily="66" charset="0"/>
              </a:rPr>
              <a:t>assistenza occorrente o di darne immediato avviso alle Autorità</a:t>
            </a:r>
            <a:r>
              <a:rPr lang="it-IT" altLang="it-IT" sz="4200" b="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r>
              <a:rPr lang="ja-JP" altLang="it-IT" sz="4200" b="0" dirty="0">
                <a:solidFill>
                  <a:srgbClr val="000000"/>
                </a:solidFill>
                <a:latin typeface="Comic Sans MS" panose="030F0702030302020204" pitchFamily="66" charset="0"/>
              </a:rPr>
              <a:t>”</a:t>
            </a:r>
          </a:p>
          <a:p>
            <a:pPr marL="487680" indent="-455930" defTabSz="449580">
              <a:lnSpc>
                <a:spcPct val="90000"/>
              </a:lnSpc>
              <a:spcBef>
                <a:spcPts val="1050"/>
              </a:spcBef>
              <a:tabLst>
                <a:tab pos="487680" algn="l"/>
                <a:tab pos="935355" algn="l"/>
                <a:tab pos="1384300" algn="l"/>
                <a:tab pos="1833880" algn="l"/>
                <a:tab pos="2282825" algn="l"/>
                <a:tab pos="2732405" algn="l"/>
                <a:tab pos="3181350" algn="l"/>
                <a:tab pos="3630930" algn="l"/>
                <a:tab pos="4079875" algn="l"/>
                <a:tab pos="4529455" algn="l"/>
                <a:tab pos="4978400" algn="l"/>
                <a:tab pos="5427980" algn="l"/>
                <a:tab pos="5876925" algn="l"/>
                <a:tab pos="6326505" algn="l"/>
                <a:tab pos="6775450" algn="l"/>
                <a:tab pos="7225030" algn="l"/>
                <a:tab pos="7673975" algn="l"/>
                <a:tab pos="8123555" algn="l"/>
                <a:tab pos="8572500" algn="l"/>
                <a:tab pos="9022080" algn="l"/>
                <a:tab pos="9471025" algn="l"/>
                <a:tab pos="10134600" algn="l"/>
                <a:tab pos="10858500" algn="l"/>
                <a:tab pos="11582400" algn="l"/>
              </a:tabLst>
            </a:pPr>
            <a:endParaRPr lang="ja-JP" altLang="it-IT" sz="4200" b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it-IT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it-IT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2927</Words>
  <Application>Microsoft Office PowerPoint</Application>
  <PresentationFormat>Personalizzato</PresentationFormat>
  <Paragraphs>640</Paragraphs>
  <Slides>89</Slides>
  <Notes>80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89</vt:i4>
      </vt:variant>
    </vt:vector>
  </HeadingPairs>
  <TitlesOfParts>
    <vt:vector size="101" baseType="lpstr">
      <vt:lpstr>Arial</vt:lpstr>
      <vt:lpstr>Batavia</vt:lpstr>
      <vt:lpstr>Calibri</vt:lpstr>
      <vt:lpstr>Comic Sans MS</vt:lpstr>
      <vt:lpstr>Georgia</vt:lpstr>
      <vt:lpstr>PT Serif</vt:lpstr>
      <vt:lpstr>Symbol</vt:lpstr>
      <vt:lpstr>Tahoma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ACCENDI IL DAE</vt:lpstr>
      <vt:lpstr>ATTACCA LE PIASTRE SUL  TORACE NUDO DELLA  VITTIMA</vt:lpstr>
      <vt:lpstr>DURANTE L’ANALISI DEL  RITMO NON TOCCARE LA  VITTIMA</vt:lpstr>
      <vt:lpstr>SHOCK INDICATO</vt:lpstr>
      <vt:lpstr>SHOCK ESEGUITO SEGUI LE ISTRUZIONI DEL  DAE</vt:lpstr>
      <vt:lpstr>SHOCK NON NECESSARIO  SEGUI LE ISTRUZIONI DEL  DAE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Nessun titolo diapositiva</dc:title>
  <dc:creator>utente family</dc:creator>
  <cp:lastModifiedBy>umberto martignoni</cp:lastModifiedBy>
  <cp:revision>456</cp:revision>
  <cp:lastPrinted>2003-06-23T08:06:00Z</cp:lastPrinted>
  <dcterms:created xsi:type="dcterms:W3CDTF">2002-12-20T08:15:00Z</dcterms:created>
  <dcterms:modified xsi:type="dcterms:W3CDTF">2023-12-13T17:22:13Z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7D929E793B064779957526EEFDF79160</vt:lpwstr>
  </property>
  <property fmtid="{D5CDD505-2E9C-101B-9397-08002B2CF9AE}" pid="3" name="KSOProductBuildVer">
    <vt:lpwstr>2057-11.2.0.11417</vt:lpwstr>
  </property>
</Properties>
</file>