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9" r:id="rId4"/>
  </p:sldMasterIdLst>
  <p:notesMasterIdLst>
    <p:notesMasterId r:id="rId51"/>
  </p:notesMasterIdLst>
  <p:handoutMasterIdLst>
    <p:handoutMasterId r:id="rId52"/>
  </p:handoutMasterIdLst>
  <p:sldIdLst>
    <p:sldId id="256" r:id="rId5"/>
    <p:sldId id="1342" r:id="rId6"/>
    <p:sldId id="1343" r:id="rId7"/>
    <p:sldId id="1347" r:id="rId8"/>
    <p:sldId id="1349" r:id="rId9"/>
    <p:sldId id="1350" r:id="rId10"/>
    <p:sldId id="1353" r:id="rId11"/>
    <p:sldId id="1395" r:id="rId12"/>
    <p:sldId id="1354" r:id="rId13"/>
    <p:sldId id="1356" r:id="rId14"/>
    <p:sldId id="1357" r:id="rId15"/>
    <p:sldId id="1397" r:id="rId16"/>
    <p:sldId id="1358" r:id="rId17"/>
    <p:sldId id="1359" r:id="rId18"/>
    <p:sldId id="1360" r:id="rId19"/>
    <p:sldId id="1361" r:id="rId20"/>
    <p:sldId id="1362" r:id="rId21"/>
    <p:sldId id="1363" r:id="rId22"/>
    <p:sldId id="1364" r:id="rId23"/>
    <p:sldId id="1396" r:id="rId24"/>
    <p:sldId id="1367" r:id="rId25"/>
    <p:sldId id="1368" r:id="rId26"/>
    <p:sldId id="1369" r:id="rId27"/>
    <p:sldId id="1370" r:id="rId28"/>
    <p:sldId id="1371" r:id="rId29"/>
    <p:sldId id="1372" r:id="rId30"/>
    <p:sldId id="1373" r:id="rId31"/>
    <p:sldId id="1374" r:id="rId32"/>
    <p:sldId id="1375" r:id="rId33"/>
    <p:sldId id="1376" r:id="rId34"/>
    <p:sldId id="1377" r:id="rId35"/>
    <p:sldId id="1378" r:id="rId36"/>
    <p:sldId id="1379" r:id="rId37"/>
    <p:sldId id="1380" r:id="rId38"/>
    <p:sldId id="1381" r:id="rId39"/>
    <p:sldId id="1382" r:id="rId40"/>
    <p:sldId id="1390" r:id="rId41"/>
    <p:sldId id="1383" r:id="rId42"/>
    <p:sldId id="1384" r:id="rId43"/>
    <p:sldId id="1385" r:id="rId44"/>
    <p:sldId id="1386" r:id="rId45"/>
    <p:sldId id="1387" r:id="rId46"/>
    <p:sldId id="1388" r:id="rId47"/>
    <p:sldId id="1389" r:id="rId48"/>
    <p:sldId id="1393" r:id="rId49"/>
    <p:sldId id="1394" r:id="rId50"/>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a Brumana" initials="M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66"/>
    <a:srgbClr val="C00000"/>
    <a:srgbClr val="CCCCCC"/>
    <a:srgbClr val="0066CC"/>
    <a:srgbClr val="0033CC"/>
    <a:srgbClr val="0000FF"/>
    <a:srgbClr val="FFFF99"/>
    <a:srgbClr val="FFFF6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6" autoAdjust="0"/>
    <p:restoredTop sz="96395" autoAdjust="0"/>
  </p:normalViewPr>
  <p:slideViewPr>
    <p:cSldViewPr snapToGrid="0">
      <p:cViewPr varScale="1">
        <p:scale>
          <a:sx n="115" d="100"/>
          <a:sy n="115" d="100"/>
        </p:scale>
        <p:origin x="1440" y="200"/>
      </p:cViewPr>
      <p:guideLst>
        <p:guide orient="horz" pos="2160"/>
        <p:guide pos="2880"/>
      </p:guideLst>
    </p:cSldViewPr>
  </p:slideViewPr>
  <p:outlineViewPr>
    <p:cViewPr>
      <p:scale>
        <a:sx n="66" d="100"/>
        <a:sy n="66"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59" d="100"/>
          <a:sy n="59" d="100"/>
        </p:scale>
        <p:origin x="-2364" y="-78"/>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EBEF3-BACF-4DB6-A6E2-53E8DB8A24A2}" type="doc">
      <dgm:prSet loTypeId="urn:microsoft.com/office/officeart/2005/8/layout/hProcess9" loCatId="process" qsTypeId="urn:microsoft.com/office/officeart/2005/8/quickstyle/simple1" qsCatId="simple" csTypeId="urn:microsoft.com/office/officeart/2005/8/colors/accent0_1" csCatId="mainScheme" phldr="1"/>
      <dgm:spPr/>
    </dgm:pt>
    <dgm:pt modelId="{C053716C-3B23-4F4F-B0FC-D277BB5E0DD5}">
      <dgm:prSet phldrT="[Testo]"/>
      <dgm:spPr/>
      <dgm:t>
        <a:bodyPr/>
        <a:lstStyle/>
        <a:p>
          <a:r>
            <a:rPr lang="en-US" noProof="0" dirty="0"/>
            <a:t>Data </a:t>
          </a:r>
        </a:p>
      </dgm:t>
    </dgm:pt>
    <dgm:pt modelId="{B279E1D8-6902-4F41-A014-1AB2DB0E1621}" type="parTrans" cxnId="{99ED66F2-6A82-435A-8DBA-88081A72D087}">
      <dgm:prSet/>
      <dgm:spPr/>
      <dgm:t>
        <a:bodyPr/>
        <a:lstStyle/>
        <a:p>
          <a:endParaRPr lang="en-US" noProof="0" dirty="0"/>
        </a:p>
      </dgm:t>
    </dgm:pt>
    <dgm:pt modelId="{B3CE8A7F-554F-4DD3-B313-FCD8790C5BB6}" type="sibTrans" cxnId="{99ED66F2-6A82-435A-8DBA-88081A72D087}">
      <dgm:prSet/>
      <dgm:spPr/>
      <dgm:t>
        <a:bodyPr/>
        <a:lstStyle/>
        <a:p>
          <a:endParaRPr lang="en-US" noProof="0" dirty="0"/>
        </a:p>
      </dgm:t>
    </dgm:pt>
    <dgm:pt modelId="{01521B23-C477-4A64-B44D-97D41EFAC3A0}">
      <dgm:prSet phldrT="[Testo]"/>
      <dgm:spPr/>
      <dgm:t>
        <a:bodyPr/>
        <a:lstStyle/>
        <a:p>
          <a:r>
            <a:rPr lang="en-US" noProof="0" dirty="0"/>
            <a:t>Frameworks</a:t>
          </a:r>
        </a:p>
      </dgm:t>
    </dgm:pt>
    <dgm:pt modelId="{62604464-4A4A-4068-999F-BA746944C385}" type="parTrans" cxnId="{D9EF84DD-0B96-4646-AB97-32F2BF739331}">
      <dgm:prSet/>
      <dgm:spPr/>
      <dgm:t>
        <a:bodyPr/>
        <a:lstStyle/>
        <a:p>
          <a:endParaRPr lang="en-US" noProof="0" dirty="0"/>
        </a:p>
      </dgm:t>
    </dgm:pt>
    <dgm:pt modelId="{C30F12F3-7A63-4BF0-AAAB-2D063EB4F539}" type="sibTrans" cxnId="{D9EF84DD-0B96-4646-AB97-32F2BF739331}">
      <dgm:prSet/>
      <dgm:spPr/>
      <dgm:t>
        <a:bodyPr/>
        <a:lstStyle/>
        <a:p>
          <a:endParaRPr lang="en-US" noProof="0" dirty="0"/>
        </a:p>
      </dgm:t>
    </dgm:pt>
    <dgm:pt modelId="{9D1AD9FA-A463-4D01-8116-E2815A8537EB}">
      <dgm:prSet phldrT="[Testo]"/>
      <dgm:spPr/>
      <dgm:t>
        <a:bodyPr/>
        <a:lstStyle/>
        <a:p>
          <a:r>
            <a:rPr lang="en-US" noProof="0" dirty="0"/>
            <a:t>Strategic analysis</a:t>
          </a:r>
        </a:p>
      </dgm:t>
    </dgm:pt>
    <dgm:pt modelId="{66D7B76B-83E2-4165-9C98-017AF8860D9C}" type="parTrans" cxnId="{0F56DE5F-4F8D-46B6-819C-C671070A8339}">
      <dgm:prSet/>
      <dgm:spPr/>
      <dgm:t>
        <a:bodyPr/>
        <a:lstStyle/>
        <a:p>
          <a:endParaRPr lang="en-US" noProof="0" dirty="0"/>
        </a:p>
      </dgm:t>
    </dgm:pt>
    <dgm:pt modelId="{5F0E2D75-0935-4A59-A50C-F5900157D14B}" type="sibTrans" cxnId="{0F56DE5F-4F8D-46B6-819C-C671070A8339}">
      <dgm:prSet/>
      <dgm:spPr/>
      <dgm:t>
        <a:bodyPr/>
        <a:lstStyle/>
        <a:p>
          <a:endParaRPr lang="en-US" noProof="0" dirty="0"/>
        </a:p>
      </dgm:t>
    </dgm:pt>
    <dgm:pt modelId="{14657D4C-732E-4717-9D59-E384F1E99B03}" type="pres">
      <dgm:prSet presAssocID="{33BEBEF3-BACF-4DB6-A6E2-53E8DB8A24A2}" presName="CompostProcess" presStyleCnt="0">
        <dgm:presLayoutVars>
          <dgm:dir/>
          <dgm:resizeHandles val="exact"/>
        </dgm:presLayoutVars>
      </dgm:prSet>
      <dgm:spPr/>
    </dgm:pt>
    <dgm:pt modelId="{0380B772-D7B8-4F6F-9C1C-84BF57593664}" type="pres">
      <dgm:prSet presAssocID="{33BEBEF3-BACF-4DB6-A6E2-53E8DB8A24A2}" presName="arrow" presStyleLbl="bgShp" presStyleIdx="0" presStyleCnt="1"/>
      <dgm:spPr>
        <a:solidFill>
          <a:srgbClr val="C00000"/>
        </a:solidFill>
      </dgm:spPr>
    </dgm:pt>
    <dgm:pt modelId="{CB1C87C9-1D0D-490B-A40C-175437331FD5}" type="pres">
      <dgm:prSet presAssocID="{33BEBEF3-BACF-4DB6-A6E2-53E8DB8A24A2}" presName="linearProcess" presStyleCnt="0"/>
      <dgm:spPr/>
    </dgm:pt>
    <dgm:pt modelId="{D0C31A94-31CE-40AE-9C7A-62B6101C89DE}" type="pres">
      <dgm:prSet presAssocID="{C053716C-3B23-4F4F-B0FC-D277BB5E0DD5}" presName="textNode" presStyleLbl="node1" presStyleIdx="0" presStyleCnt="3">
        <dgm:presLayoutVars>
          <dgm:bulletEnabled val="1"/>
        </dgm:presLayoutVars>
      </dgm:prSet>
      <dgm:spPr/>
    </dgm:pt>
    <dgm:pt modelId="{900A2AA0-3C89-4BBA-9480-F4D545718E38}" type="pres">
      <dgm:prSet presAssocID="{B3CE8A7F-554F-4DD3-B313-FCD8790C5BB6}" presName="sibTrans" presStyleCnt="0"/>
      <dgm:spPr/>
    </dgm:pt>
    <dgm:pt modelId="{F311E1A7-C96E-48FC-B78E-DDA6AAE331A0}" type="pres">
      <dgm:prSet presAssocID="{01521B23-C477-4A64-B44D-97D41EFAC3A0}" presName="textNode" presStyleLbl="node1" presStyleIdx="1" presStyleCnt="3">
        <dgm:presLayoutVars>
          <dgm:bulletEnabled val="1"/>
        </dgm:presLayoutVars>
      </dgm:prSet>
      <dgm:spPr/>
    </dgm:pt>
    <dgm:pt modelId="{195CC385-9859-42BC-8483-29C661C292F0}" type="pres">
      <dgm:prSet presAssocID="{C30F12F3-7A63-4BF0-AAAB-2D063EB4F539}" presName="sibTrans" presStyleCnt="0"/>
      <dgm:spPr/>
    </dgm:pt>
    <dgm:pt modelId="{9AA0EAFD-10C4-4E2D-9209-22DE975490F0}" type="pres">
      <dgm:prSet presAssocID="{9D1AD9FA-A463-4D01-8116-E2815A8537EB}" presName="textNode" presStyleLbl="node1" presStyleIdx="2" presStyleCnt="3">
        <dgm:presLayoutVars>
          <dgm:bulletEnabled val="1"/>
        </dgm:presLayoutVars>
      </dgm:prSet>
      <dgm:spPr/>
    </dgm:pt>
  </dgm:ptLst>
  <dgm:cxnLst>
    <dgm:cxn modelId="{75C78124-0FF1-415B-8E0F-E75D36E5E63F}" type="presOf" srcId="{C053716C-3B23-4F4F-B0FC-D277BB5E0DD5}" destId="{D0C31A94-31CE-40AE-9C7A-62B6101C89DE}" srcOrd="0" destOrd="0" presId="urn:microsoft.com/office/officeart/2005/8/layout/hProcess9"/>
    <dgm:cxn modelId="{6B0F9D2A-21AE-404E-9784-35E19E0207D2}" type="presOf" srcId="{01521B23-C477-4A64-B44D-97D41EFAC3A0}" destId="{F311E1A7-C96E-48FC-B78E-DDA6AAE331A0}" srcOrd="0" destOrd="0" presId="urn:microsoft.com/office/officeart/2005/8/layout/hProcess9"/>
    <dgm:cxn modelId="{0F56DE5F-4F8D-46B6-819C-C671070A8339}" srcId="{33BEBEF3-BACF-4DB6-A6E2-53E8DB8A24A2}" destId="{9D1AD9FA-A463-4D01-8116-E2815A8537EB}" srcOrd="2" destOrd="0" parTransId="{66D7B76B-83E2-4165-9C98-017AF8860D9C}" sibTransId="{5F0E2D75-0935-4A59-A50C-F5900157D14B}"/>
    <dgm:cxn modelId="{51151B9A-2667-4FDF-9D5E-C7D74024E450}" type="presOf" srcId="{33BEBEF3-BACF-4DB6-A6E2-53E8DB8A24A2}" destId="{14657D4C-732E-4717-9D59-E384F1E99B03}" srcOrd="0" destOrd="0" presId="urn:microsoft.com/office/officeart/2005/8/layout/hProcess9"/>
    <dgm:cxn modelId="{DA0BA6BF-0C62-4341-B34F-D0EEB805D8D5}" type="presOf" srcId="{9D1AD9FA-A463-4D01-8116-E2815A8537EB}" destId="{9AA0EAFD-10C4-4E2D-9209-22DE975490F0}" srcOrd="0" destOrd="0" presId="urn:microsoft.com/office/officeart/2005/8/layout/hProcess9"/>
    <dgm:cxn modelId="{D9EF84DD-0B96-4646-AB97-32F2BF739331}" srcId="{33BEBEF3-BACF-4DB6-A6E2-53E8DB8A24A2}" destId="{01521B23-C477-4A64-B44D-97D41EFAC3A0}" srcOrd="1" destOrd="0" parTransId="{62604464-4A4A-4068-999F-BA746944C385}" sibTransId="{C30F12F3-7A63-4BF0-AAAB-2D063EB4F539}"/>
    <dgm:cxn modelId="{99ED66F2-6A82-435A-8DBA-88081A72D087}" srcId="{33BEBEF3-BACF-4DB6-A6E2-53E8DB8A24A2}" destId="{C053716C-3B23-4F4F-B0FC-D277BB5E0DD5}" srcOrd="0" destOrd="0" parTransId="{B279E1D8-6902-4F41-A014-1AB2DB0E1621}" sibTransId="{B3CE8A7F-554F-4DD3-B313-FCD8790C5BB6}"/>
    <dgm:cxn modelId="{E3D63E14-58BB-4378-A020-1A5C10ECC1B8}" type="presParOf" srcId="{14657D4C-732E-4717-9D59-E384F1E99B03}" destId="{0380B772-D7B8-4F6F-9C1C-84BF57593664}" srcOrd="0" destOrd="0" presId="urn:microsoft.com/office/officeart/2005/8/layout/hProcess9"/>
    <dgm:cxn modelId="{04B9750B-373E-430F-8D56-298BAA444F54}" type="presParOf" srcId="{14657D4C-732E-4717-9D59-E384F1E99B03}" destId="{CB1C87C9-1D0D-490B-A40C-175437331FD5}" srcOrd="1" destOrd="0" presId="urn:microsoft.com/office/officeart/2005/8/layout/hProcess9"/>
    <dgm:cxn modelId="{2B66028F-EFAB-462D-A003-18A7E436D3E5}" type="presParOf" srcId="{CB1C87C9-1D0D-490B-A40C-175437331FD5}" destId="{D0C31A94-31CE-40AE-9C7A-62B6101C89DE}" srcOrd="0" destOrd="0" presId="urn:microsoft.com/office/officeart/2005/8/layout/hProcess9"/>
    <dgm:cxn modelId="{48A36BA1-4862-4205-9A95-E56ECE9A1060}" type="presParOf" srcId="{CB1C87C9-1D0D-490B-A40C-175437331FD5}" destId="{900A2AA0-3C89-4BBA-9480-F4D545718E38}" srcOrd="1" destOrd="0" presId="urn:microsoft.com/office/officeart/2005/8/layout/hProcess9"/>
    <dgm:cxn modelId="{A8FB2E33-9E19-4BC3-9FE0-AE677F0E362E}" type="presParOf" srcId="{CB1C87C9-1D0D-490B-A40C-175437331FD5}" destId="{F311E1A7-C96E-48FC-B78E-DDA6AAE331A0}" srcOrd="2" destOrd="0" presId="urn:microsoft.com/office/officeart/2005/8/layout/hProcess9"/>
    <dgm:cxn modelId="{C080CD1C-1DFA-48FC-8230-A4D902223BEF}" type="presParOf" srcId="{CB1C87C9-1D0D-490B-A40C-175437331FD5}" destId="{195CC385-9859-42BC-8483-29C661C292F0}" srcOrd="3" destOrd="0" presId="urn:microsoft.com/office/officeart/2005/8/layout/hProcess9"/>
    <dgm:cxn modelId="{E54BBC81-DA8E-4555-8CD0-34A82C28BFEE}" type="presParOf" srcId="{CB1C87C9-1D0D-490B-A40C-175437331FD5}" destId="{9AA0EAFD-10C4-4E2D-9209-22DE975490F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B772-D7B8-4F6F-9C1C-84BF57593664}">
      <dsp:nvSpPr>
        <dsp:cNvPr id="0" name=""/>
        <dsp:cNvSpPr/>
      </dsp:nvSpPr>
      <dsp:spPr>
        <a:xfrm>
          <a:off x="479540" y="0"/>
          <a:ext cx="5434792" cy="2925619"/>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D0C31A94-31CE-40AE-9C7A-62B6101C89DE}">
      <dsp:nvSpPr>
        <dsp:cNvPr id="0" name=""/>
        <dsp:cNvSpPr/>
      </dsp:nvSpPr>
      <dsp:spPr>
        <a:xfrm>
          <a:off x="388" y="877685"/>
          <a:ext cx="2051837" cy="11702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Data </a:t>
          </a:r>
        </a:p>
      </dsp:txBody>
      <dsp:txXfrm>
        <a:off x="57515" y="934812"/>
        <a:ext cx="1937583" cy="1055993"/>
      </dsp:txXfrm>
    </dsp:sp>
    <dsp:sp modelId="{F311E1A7-C96E-48FC-B78E-DDA6AAE331A0}">
      <dsp:nvSpPr>
        <dsp:cNvPr id="0" name=""/>
        <dsp:cNvSpPr/>
      </dsp:nvSpPr>
      <dsp:spPr>
        <a:xfrm>
          <a:off x="2171018" y="877685"/>
          <a:ext cx="2051837" cy="11702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Frameworks</a:t>
          </a:r>
        </a:p>
      </dsp:txBody>
      <dsp:txXfrm>
        <a:off x="2228145" y="934812"/>
        <a:ext cx="1937583" cy="1055993"/>
      </dsp:txXfrm>
    </dsp:sp>
    <dsp:sp modelId="{9AA0EAFD-10C4-4E2D-9209-22DE975490F0}">
      <dsp:nvSpPr>
        <dsp:cNvPr id="0" name=""/>
        <dsp:cNvSpPr/>
      </dsp:nvSpPr>
      <dsp:spPr>
        <a:xfrm>
          <a:off x="4341648" y="877685"/>
          <a:ext cx="2051837" cy="117024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noProof="0" dirty="0"/>
            <a:t>Strategic analysis</a:t>
          </a:r>
        </a:p>
      </dsp:txBody>
      <dsp:txXfrm>
        <a:off x="4398775" y="934812"/>
        <a:ext cx="1937583" cy="10559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82925" cy="508000"/>
          </a:xfrm>
          <a:prstGeom prst="rect">
            <a:avLst/>
          </a:prstGeom>
          <a:noFill/>
          <a:ln w="12700" cap="sq">
            <a:noFill/>
            <a:miter lim="800000"/>
            <a:headEnd type="none" w="sm" len="sm"/>
            <a:tailEnd type="none" w="sm" len="sm"/>
          </a:ln>
          <a:effectLst/>
        </p:spPr>
        <p:txBody>
          <a:bodyPr vert="horz" wrap="square" lIns="99769" tIns="49884" rIns="99769" bIns="49884" numCol="1" anchor="t" anchorCtr="0" compatLnSpc="1">
            <a:prstTxWarp prst="textNoShape">
              <a:avLst/>
            </a:prstTxWarp>
          </a:bodyPr>
          <a:lstStyle>
            <a:lvl1pPr algn="l" defTabSz="998538">
              <a:lnSpc>
                <a:spcPct val="100000"/>
              </a:lnSpc>
              <a:defRPr sz="1300">
                <a:latin typeface="Times New Roman" pitchFamily="18" charset="0"/>
              </a:defRPr>
            </a:lvl1pPr>
          </a:lstStyle>
          <a:p>
            <a:pPr>
              <a:defRPr/>
            </a:pPr>
            <a:r>
              <a:rPr lang="en-US"/>
              <a:t>Lucio Cassia</a:t>
            </a:r>
          </a:p>
        </p:txBody>
      </p:sp>
      <p:sp>
        <p:nvSpPr>
          <p:cNvPr id="15363" name="Rectangle 3"/>
          <p:cNvSpPr>
            <a:spLocks noGrp="1" noChangeArrowheads="1"/>
          </p:cNvSpPr>
          <p:nvPr>
            <p:ph type="dt" sz="quarter" idx="1"/>
          </p:nvPr>
        </p:nvSpPr>
        <p:spPr bwMode="auto">
          <a:xfrm>
            <a:off x="4029075" y="0"/>
            <a:ext cx="3084513" cy="508000"/>
          </a:xfrm>
          <a:prstGeom prst="rect">
            <a:avLst/>
          </a:prstGeom>
          <a:noFill/>
          <a:ln w="12700" cap="sq">
            <a:noFill/>
            <a:miter lim="800000"/>
            <a:headEnd type="none" w="sm" len="sm"/>
            <a:tailEnd type="none" w="sm" len="sm"/>
          </a:ln>
          <a:effectLst/>
        </p:spPr>
        <p:txBody>
          <a:bodyPr vert="horz" wrap="square" lIns="99769" tIns="49884" rIns="99769" bIns="49884" numCol="1" anchor="t" anchorCtr="0" compatLnSpc="1">
            <a:prstTxWarp prst="textNoShape">
              <a:avLst/>
            </a:prstTxWarp>
          </a:bodyPr>
          <a:lstStyle>
            <a:lvl1pPr algn="r" defTabSz="998538">
              <a:lnSpc>
                <a:spcPct val="100000"/>
              </a:lnSpc>
              <a:defRPr sz="13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9753600"/>
            <a:ext cx="3082925" cy="508000"/>
          </a:xfrm>
          <a:prstGeom prst="rect">
            <a:avLst/>
          </a:prstGeom>
          <a:noFill/>
          <a:ln w="12700" cap="sq">
            <a:noFill/>
            <a:miter lim="800000"/>
            <a:headEnd type="none" w="sm" len="sm"/>
            <a:tailEnd type="none" w="sm" len="sm"/>
          </a:ln>
          <a:effectLst/>
        </p:spPr>
        <p:txBody>
          <a:bodyPr vert="horz" wrap="square" lIns="99769" tIns="49884" rIns="99769" bIns="49884" numCol="1" anchor="b" anchorCtr="0" compatLnSpc="1">
            <a:prstTxWarp prst="textNoShape">
              <a:avLst/>
            </a:prstTxWarp>
          </a:bodyPr>
          <a:lstStyle>
            <a:lvl1pPr algn="l" defTabSz="998538">
              <a:lnSpc>
                <a:spcPct val="100000"/>
              </a:lnSpc>
              <a:defRPr sz="1300">
                <a:latin typeface="Times New Roman" pitchFamily="18" charset="0"/>
              </a:defRPr>
            </a:lvl1pPr>
          </a:lstStyle>
          <a:p>
            <a:pPr>
              <a:defRPr/>
            </a:pPr>
            <a:r>
              <a:rPr lang="en-US"/>
              <a:t>Title goes here</a:t>
            </a:r>
          </a:p>
        </p:txBody>
      </p:sp>
      <p:sp>
        <p:nvSpPr>
          <p:cNvPr id="15365" name="Rectangle 5"/>
          <p:cNvSpPr>
            <a:spLocks noGrp="1" noChangeArrowheads="1"/>
          </p:cNvSpPr>
          <p:nvPr>
            <p:ph type="sldNum" sz="quarter" idx="3"/>
          </p:nvPr>
        </p:nvSpPr>
        <p:spPr bwMode="auto">
          <a:xfrm>
            <a:off x="4029075" y="9753600"/>
            <a:ext cx="3084513" cy="508000"/>
          </a:xfrm>
          <a:prstGeom prst="rect">
            <a:avLst/>
          </a:prstGeom>
          <a:noFill/>
          <a:ln w="12700" cap="sq">
            <a:noFill/>
            <a:miter lim="800000"/>
            <a:headEnd type="none" w="sm" len="sm"/>
            <a:tailEnd type="none" w="sm" len="sm"/>
          </a:ln>
          <a:effectLst/>
        </p:spPr>
        <p:txBody>
          <a:bodyPr vert="horz" wrap="square" lIns="99769" tIns="49884" rIns="99769" bIns="49884" numCol="1" anchor="b" anchorCtr="0" compatLnSpc="1">
            <a:prstTxWarp prst="textNoShape">
              <a:avLst/>
            </a:prstTxWarp>
          </a:bodyPr>
          <a:lstStyle>
            <a:lvl1pPr algn="r" defTabSz="998538">
              <a:lnSpc>
                <a:spcPct val="100000"/>
              </a:lnSpc>
              <a:defRPr sz="1300">
                <a:latin typeface="Times New Roman" pitchFamily="18" charset="0"/>
              </a:defRPr>
            </a:lvl1pPr>
          </a:lstStyle>
          <a:p>
            <a:pPr>
              <a:defRPr/>
            </a:pPr>
            <a:fld id="{69D5F0AA-1407-478D-9390-2EE48D3BD6F8}" type="slidenum">
              <a:rPr lang="en-US"/>
              <a:pPr>
                <a:defRPr/>
              </a:pPr>
              <a:t>‹N›</a:t>
            </a:fld>
            <a:endParaRPr lang="en-US" dirty="0"/>
          </a:p>
        </p:txBody>
      </p:sp>
    </p:spTree>
    <p:extLst>
      <p:ext uri="{BB962C8B-B14F-4D97-AF65-F5344CB8AC3E}">
        <p14:creationId xmlns:p14="http://schemas.microsoft.com/office/powerpoint/2010/main" val="1020539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p:cNvSpPr>
          <p:nvPr>
            <p:ph type="sldImg" idx="2"/>
          </p:nvPr>
        </p:nvSpPr>
        <p:spPr bwMode="auto">
          <a:xfrm>
            <a:off x="1016000" y="762000"/>
            <a:ext cx="5091113" cy="3817938"/>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46150" y="4832350"/>
            <a:ext cx="5218113" cy="4579938"/>
          </a:xfrm>
          <a:prstGeom prst="rect">
            <a:avLst/>
          </a:prstGeom>
          <a:noFill/>
          <a:ln w="9525">
            <a:noFill/>
            <a:miter lim="800000"/>
            <a:headEnd/>
            <a:tailEnd/>
          </a:ln>
          <a:effectLst/>
        </p:spPr>
        <p:txBody>
          <a:bodyPr vert="horz" wrap="square" lIns="100462" tIns="50231" rIns="100462" bIns="502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Tree>
    <p:extLst>
      <p:ext uri="{BB962C8B-B14F-4D97-AF65-F5344CB8AC3E}">
        <p14:creationId xmlns:p14="http://schemas.microsoft.com/office/powerpoint/2010/main" val="2064966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a:spLocks noGrp="1" noRot="1" noChangeAspect="1"/>
          </p:cNvSpPr>
          <p:nvPr>
            <p:ph type="sldImg" idx="2"/>
          </p:nvPr>
        </p:nvSpPr>
        <p:spPr>
          <a:xfrm>
            <a:off x="1012825" y="762000"/>
            <a:ext cx="5089525" cy="38179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 name="Google Shape;20;p1:notes"/>
          <p:cNvSpPr txBox="1">
            <a:spLocks noGrp="1"/>
          </p:cNvSpPr>
          <p:nvPr>
            <p:ph type="body" idx="1"/>
          </p:nvPr>
        </p:nvSpPr>
        <p:spPr>
          <a:xfrm>
            <a:off x="947738" y="4832350"/>
            <a:ext cx="5213350" cy="4579938"/>
          </a:xfrm>
          <a:prstGeom prst="rect">
            <a:avLst/>
          </a:prstGeom>
          <a:noFill/>
          <a:ln>
            <a:noFill/>
          </a:ln>
        </p:spPr>
        <p:txBody>
          <a:bodyPr spcFirstLastPara="1" wrap="square" lIns="100450" tIns="50225" rIns="100450" bIns="502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http://worldwide.espacenet.com/publicationDetails/biblio?II=14&amp;ND=3&amp;adjacent=true&amp;locale=it_IT&amp;FT=D&amp;date=19950308&amp;CC=EP&amp;NR=0641526A1&amp;KC=A1</a:t>
            </a:r>
          </a:p>
          <a:p>
            <a:endParaRPr lang="en-GB" sz="1200" dirty="0"/>
          </a:p>
          <a:p>
            <a:r>
              <a:rPr lang="en-GB" sz="1200" dirty="0"/>
              <a:t>http://worldwide.espacenet.com/searchResults?ST=singleline&amp;locale=en_EP&amp;submitted=true&amp;DB=&amp;query=energy+sun+renewable+tree</a:t>
            </a:r>
          </a:p>
          <a:p>
            <a:endParaRPr lang="it-IT" dirty="0"/>
          </a:p>
        </p:txBody>
      </p:sp>
    </p:spTree>
    <p:extLst>
      <p:ext uri="{BB962C8B-B14F-4D97-AF65-F5344CB8AC3E}">
        <p14:creationId xmlns:p14="http://schemas.microsoft.com/office/powerpoint/2010/main" val="146115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a:t>http://worldwide.espacenet.com/publicationDetails/biblio?II=14&amp;ND=3&amp;adjacent=true&amp;locale=it_IT&amp;FT=D&amp;date=19950308&amp;CC=EP&amp;NR=0641526A1&amp;KC=A1</a:t>
            </a:r>
          </a:p>
          <a:p>
            <a:endParaRPr lang="en-GB" sz="1200" dirty="0"/>
          </a:p>
          <a:p>
            <a:r>
              <a:rPr lang="en-GB" sz="1200" dirty="0"/>
              <a:t>http://worldwide.espacenet.com/searchResults?ST=singleline&amp;locale=en_EP&amp;submitted=true&amp;DB=&amp;query=energy+sun+renewable+tree</a:t>
            </a:r>
          </a:p>
          <a:p>
            <a:endParaRPr lang="it-IT" dirty="0"/>
          </a:p>
        </p:txBody>
      </p:sp>
    </p:spTree>
    <p:extLst>
      <p:ext uri="{BB962C8B-B14F-4D97-AF65-F5344CB8AC3E}">
        <p14:creationId xmlns:p14="http://schemas.microsoft.com/office/powerpoint/2010/main" val="184800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BORSA ITALIANA - BREMBO</a:t>
            </a:r>
          </a:p>
          <a:p>
            <a:r>
              <a:rPr lang="en-GB" dirty="0"/>
              <a:t>http://www.borsaitaliana.it/borsa/azioni/scheda/IT0001050910.html?lang=it</a:t>
            </a:r>
          </a:p>
          <a:p>
            <a:endParaRPr lang="it-IT" dirty="0"/>
          </a:p>
        </p:txBody>
      </p:sp>
    </p:spTree>
    <p:extLst>
      <p:ext uri="{BB962C8B-B14F-4D97-AF65-F5344CB8AC3E}">
        <p14:creationId xmlns:p14="http://schemas.microsoft.com/office/powerpoint/2010/main" val="158160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Tree>
    <p:extLst>
      <p:ext uri="{BB962C8B-B14F-4D97-AF65-F5344CB8AC3E}">
        <p14:creationId xmlns:p14="http://schemas.microsoft.com/office/powerpoint/2010/main" val="410680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4337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03279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5871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904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a:t>Diversi</a:t>
            </a:r>
            <a:r>
              <a:rPr lang="en-GB" dirty="0"/>
              <a:t> </a:t>
            </a:r>
            <a:r>
              <a:rPr lang="en-GB" dirty="0" err="1"/>
              <a:t>livelli</a:t>
            </a:r>
            <a:r>
              <a:rPr lang="en-GB" dirty="0"/>
              <a:t> di </a:t>
            </a:r>
            <a:r>
              <a:rPr lang="en-GB" dirty="0" err="1"/>
              <a:t>analisi</a:t>
            </a:r>
            <a:endParaRPr lang="en-GB" dirty="0"/>
          </a:p>
        </p:txBody>
      </p:sp>
    </p:spTree>
    <p:extLst>
      <p:ext uri="{BB962C8B-B14F-4D97-AF65-F5344CB8AC3E}">
        <p14:creationId xmlns:p14="http://schemas.microsoft.com/office/powerpoint/2010/main" val="99396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328525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BANCHE DATI</a:t>
            </a:r>
          </a:p>
        </p:txBody>
      </p:sp>
    </p:spTree>
    <p:extLst>
      <p:ext uri="{BB962C8B-B14F-4D97-AF65-F5344CB8AC3E}">
        <p14:creationId xmlns:p14="http://schemas.microsoft.com/office/powerpoint/2010/main" val="92324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BANCHE DATI</a:t>
            </a:r>
          </a:p>
          <a:p>
            <a:r>
              <a:rPr lang="en-GB" dirty="0"/>
              <a:t>Get company info -&gt; </a:t>
            </a:r>
            <a:r>
              <a:rPr lang="en-GB" dirty="0" err="1"/>
              <a:t>Brembo</a:t>
            </a:r>
            <a:endParaRPr lang="en-GB" dirty="0"/>
          </a:p>
        </p:txBody>
      </p:sp>
    </p:spTree>
    <p:extLst>
      <p:ext uri="{BB962C8B-B14F-4D97-AF65-F5344CB8AC3E}">
        <p14:creationId xmlns:p14="http://schemas.microsoft.com/office/powerpoint/2010/main" val="365217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dirty="0" err="1">
                <a:latin typeface="Arial" panose="020B0604020202020204" pitchFamily="34" charset="0"/>
                <a:cs typeface="Arial" panose="020B0604020202020204" pitchFamily="34" charset="0"/>
              </a:rPr>
              <a:t>Euromonitor</a:t>
            </a:r>
            <a:r>
              <a:rPr lang="en-US" sz="1000" dirty="0">
                <a:latin typeface="Arial" panose="020B0604020202020204" pitchFamily="34" charset="0"/>
                <a:cs typeface="Arial" panose="020B0604020202020204" pitchFamily="34" charset="0"/>
              </a:rPr>
              <a:t> International Ltd is a privately owned, London-based market research firm, providing market research, business intelligence reports, and data to industry.[1] The firm was founded in 1972.[2] </a:t>
            </a:r>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website states the firm currently employs more than 1,000 analysts and consultants globally, who source market information in 80 countries, producing consumer industry market reports, reference books, company profiles, current market data, and market forecasts.[2]</a:t>
            </a:r>
          </a:p>
          <a:p>
            <a:endParaRPr lang="en-US" sz="1000" dirty="0">
              <a:latin typeface="Arial" panose="020B0604020202020204" pitchFamily="34" charset="0"/>
              <a:cs typeface="Arial" panose="020B0604020202020204" pitchFamily="34" charset="0"/>
            </a:endParaRPr>
          </a:p>
          <a:p>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research and consulting unit offers competitor intelligence, market and trends analysis, mergers and acquisitions research, and statistical data analysis and modelling in a range of industries ranging from consumer goods to travel services.[3][4][5] Information is compiled from a variety of sources including national statistical offices, private industry, trade associations and </a:t>
            </a:r>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own primary research.</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ESEMPI:</a:t>
            </a:r>
          </a:p>
          <a:p>
            <a:pPr marL="342900" indent="-342900">
              <a:buFontTx/>
              <a:buChar char="-"/>
            </a:pPr>
            <a:r>
              <a:rPr lang="en-US" sz="1000" baseline="0" dirty="0">
                <a:latin typeface="Arial" panose="020B0604020202020204" pitchFamily="34" charset="0"/>
                <a:cs typeface="Arial" panose="020B0604020202020204" pitchFamily="34" charset="0"/>
              </a:rPr>
              <a:t>Industry -&gt; automotive -&gt; dashboard</a:t>
            </a:r>
          </a:p>
          <a:p>
            <a:pPr marL="342900" indent="-342900">
              <a:buFontTx/>
              <a:buChar char="-"/>
            </a:pPr>
            <a:r>
              <a:rPr lang="en-US" sz="1000" baseline="0" dirty="0">
                <a:latin typeface="Arial" panose="020B0604020202020204" pitchFamily="34" charset="0"/>
                <a:cs typeface="Arial" panose="020B0604020202020204" pitchFamily="34" charset="0"/>
              </a:rPr>
              <a:t>Consumers -&gt; Population -&gt; </a:t>
            </a:r>
            <a:r>
              <a:rPr lang="en-US" sz="1000" baseline="0" dirty="0" err="1">
                <a:latin typeface="Arial" panose="020B0604020202020204" pitchFamily="34" charset="0"/>
                <a:cs typeface="Arial" panose="020B0604020202020204" pitchFamily="34" charset="0"/>
              </a:rPr>
              <a:t>dashboars</a:t>
            </a:r>
            <a:r>
              <a:rPr lang="en-US" sz="1000" baseline="0" dirty="0">
                <a:latin typeface="Arial" panose="020B0604020202020204" pitchFamily="34" charset="0"/>
                <a:cs typeface="Arial" panose="020B0604020202020204" pitchFamily="34" charset="0"/>
              </a:rPr>
              <a:t> -&gt; forecast growth</a:t>
            </a:r>
          </a:p>
          <a:p>
            <a:pPr marL="342900" indent="-342900">
              <a:buFontTx/>
              <a:buChar char="-"/>
            </a:pPr>
            <a:r>
              <a:rPr lang="en-US" sz="1000" baseline="0" dirty="0">
                <a:latin typeface="Arial" panose="020B0604020202020204" pitchFamily="34" charset="0"/>
                <a:cs typeface="Arial" panose="020B0604020202020204" pitchFamily="34" charset="0"/>
              </a:rPr>
              <a:t>Economy -&gt; Economy finance and trade –&gt; dashboard -&gt; GDP</a:t>
            </a:r>
          </a:p>
          <a:p>
            <a:pPr marL="0" indent="0">
              <a:buFontTx/>
              <a:buNone/>
            </a:pPr>
            <a:r>
              <a:rPr lang="en-GB" sz="1000" baseline="0" dirty="0">
                <a:latin typeface="Arial" panose="020B0604020202020204" pitchFamily="34" charset="0"/>
                <a:cs typeface="Arial" panose="020B0604020202020204" pitchFamily="34" charset="0"/>
              </a:rPr>
              <a:t>OR</a:t>
            </a:r>
          </a:p>
          <a:p>
            <a:pPr marL="171450" indent="-171450">
              <a:buFontTx/>
              <a:buChar char="-"/>
            </a:pPr>
            <a:r>
              <a:rPr lang="en-GB" sz="1000" baseline="0" dirty="0">
                <a:latin typeface="Arial" panose="020B0604020202020204" pitchFamily="34" charset="0"/>
                <a:cs typeface="Arial" panose="020B0604020202020204" pitchFamily="34" charset="0"/>
              </a:rPr>
              <a:t>Industry -&gt; </a:t>
            </a:r>
            <a:r>
              <a:rPr lang="en-GB" sz="1000" baseline="0" dirty="0" err="1">
                <a:latin typeface="Arial" panose="020B0604020202020204" pitchFamily="34" charset="0"/>
                <a:cs typeface="Arial" panose="020B0604020202020204" pitchFamily="34" charset="0"/>
              </a:rPr>
              <a:t>alchoolic</a:t>
            </a:r>
            <a:r>
              <a:rPr lang="en-GB" sz="1000" baseline="0" dirty="0">
                <a:latin typeface="Arial" panose="020B0604020202020204" pitchFamily="34" charset="0"/>
                <a:cs typeface="Arial" panose="020B0604020202020204" pitchFamily="34" charset="0"/>
              </a:rPr>
              <a:t> drinks -&gt; dashboard + see company and channel view</a:t>
            </a:r>
          </a:p>
        </p:txBody>
      </p:sp>
    </p:spTree>
    <p:extLst>
      <p:ext uri="{BB962C8B-B14F-4D97-AF65-F5344CB8AC3E}">
        <p14:creationId xmlns:p14="http://schemas.microsoft.com/office/powerpoint/2010/main" val="399083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dirty="0" err="1">
                <a:latin typeface="Arial" panose="020B0604020202020204" pitchFamily="34" charset="0"/>
                <a:cs typeface="Arial" panose="020B0604020202020204" pitchFamily="34" charset="0"/>
              </a:rPr>
              <a:t>Euromonitor</a:t>
            </a:r>
            <a:r>
              <a:rPr lang="en-US" sz="1000" dirty="0">
                <a:latin typeface="Arial" panose="020B0604020202020204" pitchFamily="34" charset="0"/>
                <a:cs typeface="Arial" panose="020B0604020202020204" pitchFamily="34" charset="0"/>
              </a:rPr>
              <a:t> International Ltd is a privately owned, London-based market research firm, providing market research, business intelligence reports, and data to industry.[1] The firm was founded in 1972.[2] </a:t>
            </a:r>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website states the firm currently employs more than 1,000 analysts and consultants globally, who source market information in 80 countries, producing consumer industry market reports, reference books, company profiles, current market data, and market forecasts.[2]</a:t>
            </a:r>
          </a:p>
          <a:p>
            <a:endParaRPr lang="en-US" sz="1000" dirty="0">
              <a:latin typeface="Arial" panose="020B0604020202020204" pitchFamily="34" charset="0"/>
              <a:cs typeface="Arial" panose="020B0604020202020204" pitchFamily="34" charset="0"/>
            </a:endParaRPr>
          </a:p>
          <a:p>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research and consulting unit offers competitor intelligence, market and trends analysis, mergers and acquisitions research, and statistical data analysis and modelling in a range of industries ranging from consumer goods to travel services.[3][4][5] Information is compiled from a variety of sources including national statistical offices, private industry, trade associations and </a:t>
            </a:r>
            <a:r>
              <a:rPr lang="en-US" sz="1000" dirty="0" err="1">
                <a:latin typeface="Arial" panose="020B0604020202020204" pitchFamily="34" charset="0"/>
                <a:cs typeface="Arial" panose="020B0604020202020204" pitchFamily="34" charset="0"/>
              </a:rPr>
              <a:t>Euromonitor's</a:t>
            </a:r>
            <a:r>
              <a:rPr lang="en-US" sz="1000" dirty="0">
                <a:latin typeface="Arial" panose="020B0604020202020204" pitchFamily="34" charset="0"/>
                <a:cs typeface="Arial" panose="020B0604020202020204" pitchFamily="34" charset="0"/>
              </a:rPr>
              <a:t> own primary research.</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ESEMPI:</a:t>
            </a:r>
          </a:p>
          <a:p>
            <a:pPr marL="342900" indent="-342900">
              <a:buFontTx/>
              <a:buChar char="-"/>
            </a:pPr>
            <a:r>
              <a:rPr lang="en-US" sz="1000" baseline="0" dirty="0">
                <a:latin typeface="Arial" panose="020B0604020202020204" pitchFamily="34" charset="0"/>
                <a:cs typeface="Arial" panose="020B0604020202020204" pitchFamily="34" charset="0"/>
              </a:rPr>
              <a:t>Industry -&gt; automotive -&gt; dashboard</a:t>
            </a:r>
          </a:p>
          <a:p>
            <a:pPr marL="342900" indent="-342900">
              <a:buFontTx/>
              <a:buChar char="-"/>
            </a:pPr>
            <a:r>
              <a:rPr lang="en-US" sz="1000" baseline="0" dirty="0">
                <a:latin typeface="Arial" panose="020B0604020202020204" pitchFamily="34" charset="0"/>
                <a:cs typeface="Arial" panose="020B0604020202020204" pitchFamily="34" charset="0"/>
              </a:rPr>
              <a:t>Consumers -&gt; Population -&gt; </a:t>
            </a:r>
            <a:r>
              <a:rPr lang="en-US" sz="1000" baseline="0" dirty="0" err="1">
                <a:latin typeface="Arial" panose="020B0604020202020204" pitchFamily="34" charset="0"/>
                <a:cs typeface="Arial" panose="020B0604020202020204" pitchFamily="34" charset="0"/>
              </a:rPr>
              <a:t>dashboars</a:t>
            </a:r>
            <a:r>
              <a:rPr lang="en-US" sz="1000" baseline="0" dirty="0">
                <a:latin typeface="Arial" panose="020B0604020202020204" pitchFamily="34" charset="0"/>
                <a:cs typeface="Arial" panose="020B0604020202020204" pitchFamily="34" charset="0"/>
              </a:rPr>
              <a:t> -&gt; forecast growth</a:t>
            </a:r>
          </a:p>
          <a:p>
            <a:pPr marL="342900" indent="-342900">
              <a:buFontTx/>
              <a:buChar char="-"/>
            </a:pPr>
            <a:r>
              <a:rPr lang="en-US" sz="1000" baseline="0" dirty="0">
                <a:latin typeface="Arial" panose="020B0604020202020204" pitchFamily="34" charset="0"/>
                <a:cs typeface="Arial" panose="020B0604020202020204" pitchFamily="34" charset="0"/>
              </a:rPr>
              <a:t>Economy -&gt; Economy finance and trade –&gt; dashboard -&gt; GDP</a:t>
            </a:r>
          </a:p>
          <a:p>
            <a:pPr marL="0" indent="0">
              <a:buFontTx/>
              <a:buNone/>
            </a:pPr>
            <a:r>
              <a:rPr lang="en-GB" sz="1000" baseline="0" dirty="0">
                <a:latin typeface="Arial" panose="020B0604020202020204" pitchFamily="34" charset="0"/>
                <a:cs typeface="Arial" panose="020B0604020202020204" pitchFamily="34" charset="0"/>
              </a:rPr>
              <a:t>OR</a:t>
            </a:r>
          </a:p>
          <a:p>
            <a:pPr marL="171450" indent="-171450">
              <a:buFontTx/>
              <a:buChar char="-"/>
            </a:pPr>
            <a:r>
              <a:rPr lang="en-GB" sz="1000" baseline="0" dirty="0">
                <a:latin typeface="Arial" panose="020B0604020202020204" pitchFamily="34" charset="0"/>
                <a:cs typeface="Arial" panose="020B0604020202020204" pitchFamily="34" charset="0"/>
              </a:rPr>
              <a:t>Industry -&gt; </a:t>
            </a:r>
            <a:r>
              <a:rPr lang="en-GB" sz="1000" baseline="0" dirty="0" err="1">
                <a:latin typeface="Arial" panose="020B0604020202020204" pitchFamily="34" charset="0"/>
                <a:cs typeface="Arial" panose="020B0604020202020204" pitchFamily="34" charset="0"/>
              </a:rPr>
              <a:t>alchoolic</a:t>
            </a:r>
            <a:r>
              <a:rPr lang="en-GB" sz="1000" baseline="0" dirty="0">
                <a:latin typeface="Arial" panose="020B0604020202020204" pitchFamily="34" charset="0"/>
                <a:cs typeface="Arial" panose="020B0604020202020204" pitchFamily="34" charset="0"/>
              </a:rPr>
              <a:t> drinks -&gt; dashboard + see company and channel view</a:t>
            </a:r>
          </a:p>
        </p:txBody>
      </p:sp>
    </p:spTree>
    <p:extLst>
      <p:ext uri="{BB962C8B-B14F-4D97-AF65-F5344CB8AC3E}">
        <p14:creationId xmlns:p14="http://schemas.microsoft.com/office/powerpoint/2010/main" val="420261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sz="10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851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C UniBG Empty">
  <p:cSld name="LC UniBG Empty">
    <p:spTree>
      <p:nvGrpSpPr>
        <p:cNvPr id="1" name="Shape 11"/>
        <p:cNvGrpSpPr/>
        <p:nvPr/>
      </p:nvGrpSpPr>
      <p:grpSpPr>
        <a:xfrm>
          <a:off x="0" y="0"/>
          <a:ext cx="0" cy="0"/>
          <a:chOff x="0" y="0"/>
          <a:chExt cx="0" cy="0"/>
        </a:xfrm>
      </p:grpSpPr>
      <p:pic>
        <p:nvPicPr>
          <p:cNvPr id="4" name="Picture 2" descr="UNIVERSITÀ DEGLI STUDI DI BERGAMO - Campus Orienta Digital">
            <a:extLst>
              <a:ext uri="{FF2B5EF4-FFF2-40B4-BE49-F238E27FC236}">
                <a16:creationId xmlns:a16="http://schemas.microsoft.com/office/drawing/2014/main" id="{71D9C64A-CDE2-644D-9D9D-3439D4DE8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5998206"/>
            <a:ext cx="1286933" cy="8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47116"/>
      </p:ext>
    </p:extLst>
  </p:cSld>
  <p:clrMapOvr>
    <a:masterClrMapping/>
  </p:clrMapOvr>
  <p:transition spd="med">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C UniBG STR 1" type="obj">
  <p:cSld name="LC UniBG STR 1">
    <p:spTree>
      <p:nvGrpSpPr>
        <p:cNvPr id="1" name="Shape 13"/>
        <p:cNvGrpSpPr/>
        <p:nvPr/>
      </p:nvGrpSpPr>
      <p:grpSpPr>
        <a:xfrm>
          <a:off x="0" y="0"/>
          <a:ext cx="0" cy="0"/>
          <a:chOff x="0" y="0"/>
          <a:chExt cx="0" cy="0"/>
        </a:xfrm>
      </p:grpSpPr>
      <p:sp>
        <p:nvSpPr>
          <p:cNvPr id="14" name="Google Shape;14;p50"/>
          <p:cNvSpPr txBox="1">
            <a:spLocks noGrp="1"/>
          </p:cNvSpPr>
          <p:nvPr>
            <p:ph type="title"/>
          </p:nvPr>
        </p:nvSpPr>
        <p:spPr>
          <a:xfrm>
            <a:off x="44450" y="50800"/>
            <a:ext cx="8469313" cy="341313"/>
          </a:xfrm>
          <a:prstGeom prst="rect">
            <a:avLst/>
          </a:prstGeom>
          <a:noFill/>
          <a:ln>
            <a:noFill/>
          </a:ln>
        </p:spPr>
        <p:txBody>
          <a:bodyPr spcFirstLastPara="1" wrap="square" lIns="91425" tIns="45700" rIns="91425"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Fare clic per modificare lo stile del titolo dello schema</a:t>
            </a:r>
            <a:endParaRPr/>
          </a:p>
        </p:txBody>
      </p:sp>
      <p:sp>
        <p:nvSpPr>
          <p:cNvPr id="15" name="Google Shape;15;p50"/>
          <p:cNvSpPr txBox="1">
            <a:spLocks noGrp="1"/>
          </p:cNvSpPr>
          <p:nvPr>
            <p:ph type="body" idx="1"/>
          </p:nvPr>
        </p:nvSpPr>
        <p:spPr>
          <a:xfrm>
            <a:off x="320675" y="667512"/>
            <a:ext cx="8464550" cy="5424677"/>
          </a:xfrm>
          <a:prstGeom prst="rect">
            <a:avLst/>
          </a:prstGeom>
          <a:noFill/>
          <a:ln>
            <a:noFill/>
          </a:ln>
        </p:spPr>
        <p:txBody>
          <a:bodyPr spcFirstLastPara="1" wrap="square" lIns="91425" tIns="45700" rIns="91425" bIns="45700" anchor="t" anchorCtr="0">
            <a:noAutofit/>
          </a:bodyPr>
          <a:lstStyle>
            <a:lvl1pPr marL="457200" marR="0" lvl="0" indent="-365760" algn="l" rtl="0">
              <a:spcBef>
                <a:spcPts val="0"/>
              </a:spcBef>
              <a:spcAft>
                <a:spcPts val="0"/>
              </a:spcAft>
              <a:buClr>
                <a:srgbClr val="CC3300"/>
              </a:buClr>
              <a:buSzPts val="2160"/>
              <a:buFont typeface="Calibri"/>
              <a:buChar char="•"/>
              <a:defRPr sz="1800" b="0" i="0" u="none" strike="noStrike" cap="none">
                <a:solidFill>
                  <a:srgbClr val="606060"/>
                </a:solidFill>
                <a:latin typeface="Calibri"/>
                <a:ea typeface="Calibri"/>
                <a:cs typeface="Calibri"/>
                <a:sym typeface="Calibri"/>
              </a:defRPr>
            </a:lvl1pPr>
            <a:lvl2pPr marL="914400" marR="0" lvl="1" indent="-342900" algn="l" rtl="0">
              <a:spcBef>
                <a:spcPts val="0"/>
              </a:spcBef>
              <a:spcAft>
                <a:spcPts val="0"/>
              </a:spcAft>
              <a:buClr>
                <a:srgbClr val="606060"/>
              </a:buClr>
              <a:buSzPts val="1800"/>
              <a:buFont typeface="Calibri"/>
              <a:buChar char="–"/>
              <a:defRPr sz="1800" b="0" i="0" u="none" strike="noStrike" cap="none">
                <a:solidFill>
                  <a:srgbClr val="606060"/>
                </a:solidFill>
                <a:latin typeface="Calibri"/>
                <a:ea typeface="Calibri"/>
                <a:cs typeface="Calibri"/>
                <a:sym typeface="Calibri"/>
              </a:defRPr>
            </a:lvl2pPr>
            <a:lvl3pPr marL="1371600" marR="0" lvl="2" indent="-342900" algn="l" rtl="0">
              <a:spcBef>
                <a:spcPts val="0"/>
              </a:spcBef>
              <a:spcAft>
                <a:spcPts val="0"/>
              </a:spcAft>
              <a:buClr>
                <a:srgbClr val="0000FF"/>
              </a:buClr>
              <a:buSzPts val="1800"/>
              <a:buFont typeface="Calibri"/>
              <a:buChar char="•"/>
              <a:defRPr sz="1800" b="0" i="0" u="none" strike="noStrike" cap="none">
                <a:solidFill>
                  <a:srgbClr val="606060"/>
                </a:solidFill>
                <a:latin typeface="Calibri"/>
                <a:ea typeface="Calibri"/>
                <a:cs typeface="Calibri"/>
                <a:sym typeface="Calibri"/>
              </a:defRPr>
            </a:lvl3pPr>
            <a:lvl4pPr marL="1828800" marR="0" lvl="3" indent="-342900" algn="l" rtl="0">
              <a:spcBef>
                <a:spcPts val="0"/>
              </a:spcBef>
              <a:spcAft>
                <a:spcPts val="0"/>
              </a:spcAft>
              <a:buClr>
                <a:srgbClr val="606060"/>
              </a:buClr>
              <a:buSzPts val="1800"/>
              <a:buFont typeface="Calibri"/>
              <a:buChar char="–"/>
              <a:defRPr sz="1800" b="0" i="0" u="none" strike="noStrike" cap="none">
                <a:solidFill>
                  <a:srgbClr val="606060"/>
                </a:solidFill>
                <a:latin typeface="Calibri"/>
                <a:ea typeface="Calibri"/>
                <a:cs typeface="Calibri"/>
                <a:sym typeface="Calibri"/>
              </a:defRPr>
            </a:lvl4pPr>
            <a:lvl5pPr marL="2286000" marR="0" lvl="4" indent="-342900" algn="l" rtl="0">
              <a:spcBef>
                <a:spcPts val="0"/>
              </a:spcBef>
              <a:spcAft>
                <a:spcPts val="0"/>
              </a:spcAft>
              <a:buClr>
                <a:srgbClr val="606060"/>
              </a:buClr>
              <a:buSzPts val="1800"/>
              <a:buFont typeface="Calibri"/>
              <a:buChar char="»"/>
              <a:defRPr sz="1800" b="0" i="0" u="none" strike="noStrike" cap="none">
                <a:solidFill>
                  <a:srgbClr val="606060"/>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lvl="0"/>
            <a:r>
              <a:rPr lang="it-IT"/>
              <a:t>Fare clic per modificare gli stili del testo dello schema</a:t>
            </a:r>
          </a:p>
        </p:txBody>
      </p:sp>
    </p:spTree>
    <p:extLst>
      <p:ext uri="{BB962C8B-B14F-4D97-AF65-F5344CB8AC3E}">
        <p14:creationId xmlns:p14="http://schemas.microsoft.com/office/powerpoint/2010/main" val="1314905858"/>
      </p:ext>
    </p:extLst>
  </p:cSld>
  <p:clrMapOvr>
    <a:masterClrMapping/>
  </p:clrMapOvr>
  <p:transition spd="med">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C UniBG 1">
  <p:cSld name="LC UniBG 1">
    <p:spTree>
      <p:nvGrpSpPr>
        <p:cNvPr id="1" name="Shape 16"/>
        <p:cNvGrpSpPr/>
        <p:nvPr/>
      </p:nvGrpSpPr>
      <p:grpSpPr>
        <a:xfrm>
          <a:off x="0" y="0"/>
          <a:ext cx="0" cy="0"/>
          <a:chOff x="0" y="0"/>
          <a:chExt cx="0" cy="0"/>
        </a:xfrm>
      </p:grpSpPr>
      <p:sp>
        <p:nvSpPr>
          <p:cNvPr id="17" name="Google Shape;17;p51"/>
          <p:cNvSpPr txBox="1">
            <a:spLocks noGrp="1"/>
          </p:cNvSpPr>
          <p:nvPr>
            <p:ph type="title"/>
          </p:nvPr>
        </p:nvSpPr>
        <p:spPr>
          <a:xfrm>
            <a:off x="44450" y="50800"/>
            <a:ext cx="9099550" cy="341313"/>
          </a:xfrm>
          <a:prstGeom prst="rect">
            <a:avLst/>
          </a:prstGeom>
          <a:noFill/>
          <a:ln>
            <a:noFill/>
          </a:ln>
        </p:spPr>
        <p:txBody>
          <a:bodyPr spcFirstLastPara="1" wrap="square" lIns="91425" tIns="45700" rIns="91425"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Fare clic per modificare lo stile del titolo dello schema</a:t>
            </a:r>
            <a:endParaRPr/>
          </a:p>
        </p:txBody>
      </p:sp>
    </p:spTree>
    <p:extLst>
      <p:ext uri="{BB962C8B-B14F-4D97-AF65-F5344CB8AC3E}">
        <p14:creationId xmlns:p14="http://schemas.microsoft.com/office/powerpoint/2010/main" val="1643479179"/>
      </p:ext>
    </p:extLst>
  </p:cSld>
  <p:clrMapOvr>
    <a:masterClrMapping/>
  </p:clrMapOvr>
  <p:transition spd="med">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38043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44450" y="50800"/>
            <a:ext cx="9099550" cy="341774"/>
          </a:xfrm>
          <a:prstGeom prst="rect">
            <a:avLst/>
          </a:prstGeom>
          <a:noFill/>
          <a:ln>
            <a:noFill/>
          </a:ln>
        </p:spPr>
        <p:txBody>
          <a:bodyPr spcFirstLastPara="1" wrap="square" lIns="91425" tIns="45700" rIns="91425" bIns="0" anchor="t"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cxnSp>
        <p:nvCxnSpPr>
          <p:cNvPr id="7" name="Google Shape;7;p48"/>
          <p:cNvCxnSpPr/>
          <p:nvPr/>
        </p:nvCxnSpPr>
        <p:spPr>
          <a:xfrm rot="10800000" flipH="1">
            <a:off x="1506026" y="6418920"/>
            <a:ext cx="7301495" cy="13849"/>
          </a:xfrm>
          <a:prstGeom prst="straightConnector1">
            <a:avLst/>
          </a:prstGeom>
          <a:noFill/>
          <a:ln w="15875" cap="flat" cmpd="sng">
            <a:solidFill>
              <a:srgbClr val="7F7F7F"/>
            </a:solidFill>
            <a:prstDash val="solid"/>
            <a:round/>
            <a:headEnd type="none" w="med" len="med"/>
            <a:tailEnd type="none" w="med" len="med"/>
          </a:ln>
        </p:spPr>
      </p:cxnSp>
      <p:sp>
        <p:nvSpPr>
          <p:cNvPr id="8" name="Google Shape;8;p48"/>
          <p:cNvSpPr/>
          <p:nvPr/>
        </p:nvSpPr>
        <p:spPr>
          <a:xfrm>
            <a:off x="0" y="0"/>
            <a:ext cx="9144000" cy="45348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Times New Roman"/>
              <a:buNone/>
            </a:pPr>
            <a:endParaRPr sz="1800" b="0" i="0" u="none" strike="noStrike" cap="none">
              <a:solidFill>
                <a:schemeClr val="dk1"/>
              </a:solidFill>
              <a:highlight>
                <a:srgbClr val="0000FF"/>
              </a:highlight>
              <a:latin typeface="Calibri"/>
              <a:ea typeface="Calibri"/>
              <a:cs typeface="Calibri"/>
              <a:sym typeface="Calibri"/>
            </a:endParaRPr>
          </a:p>
        </p:txBody>
      </p:sp>
      <p:sp>
        <p:nvSpPr>
          <p:cNvPr id="9" name="Google Shape;9;p48"/>
          <p:cNvSpPr/>
          <p:nvPr/>
        </p:nvSpPr>
        <p:spPr>
          <a:xfrm>
            <a:off x="1834891" y="6463313"/>
            <a:ext cx="697263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F7F7F"/>
              </a:buClr>
              <a:buSzPts val="1000"/>
              <a:buFont typeface="Calibri"/>
              <a:buNone/>
            </a:pPr>
            <a:r>
              <a:rPr lang="en-US" sz="1000" b="0" i="0" u="none" strike="noStrike" cap="none">
                <a:solidFill>
                  <a:srgbClr val="7F7F7F"/>
                </a:solidFill>
                <a:latin typeface="Calibri"/>
                <a:ea typeface="Calibri"/>
                <a:cs typeface="Calibri"/>
                <a:sym typeface="Calibri"/>
              </a:rPr>
              <a:t>Strategic Management (Practice)      </a:t>
            </a:r>
            <a:fld id="{00000000-1234-1234-1234-123412341234}" type="slidenum">
              <a:rPr lang="en-US" sz="1000" b="0" i="0" u="none" strike="noStrike" cap="none">
                <a:solidFill>
                  <a:srgbClr val="7F7F7F"/>
                </a:solidFill>
                <a:latin typeface="Calibri"/>
                <a:ea typeface="Calibri"/>
                <a:cs typeface="Calibri"/>
                <a:sym typeface="Calibri"/>
              </a:rPr>
              <a:t>‹N›</a:t>
            </a:fld>
            <a:endParaRPr sz="1000" b="0" i="0" u="none" strike="noStrike" cap="none">
              <a:solidFill>
                <a:srgbClr val="7F7F7F"/>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000"/>
              <a:buFont typeface="Times New Roman"/>
              <a:buNone/>
            </a:pPr>
            <a:endParaRPr sz="1000" b="0" i="0" u="none" strike="noStrike" cap="none">
              <a:solidFill>
                <a:srgbClr val="7F7F7F"/>
              </a:solidFill>
              <a:latin typeface="Calibri"/>
              <a:ea typeface="Calibri"/>
              <a:cs typeface="Calibri"/>
              <a:sym typeface="Calibri"/>
            </a:endParaRPr>
          </a:p>
        </p:txBody>
      </p:sp>
      <p:pic>
        <p:nvPicPr>
          <p:cNvPr id="1026" name="Picture 2" descr="UNIVERSITÀ DEGLI STUDI DI BERGAMO - Campus Orienta Digital">
            <a:extLst>
              <a:ext uri="{FF2B5EF4-FFF2-40B4-BE49-F238E27FC236}">
                <a16:creationId xmlns:a16="http://schemas.microsoft.com/office/drawing/2014/main" id="{6F2F5EF1-5313-4E44-8077-94281A3C59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 y="5998206"/>
            <a:ext cx="1286933" cy="869127"/>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7BD3876A-1CE4-8A45-AF01-6433BABA1661}"/>
              </a:ext>
            </a:extLst>
          </p:cNvPr>
          <p:cNvSpPr/>
          <p:nvPr userDrawn="1"/>
        </p:nvSpPr>
        <p:spPr bwMode="auto">
          <a:xfrm>
            <a:off x="0" y="0"/>
            <a:ext cx="9144000" cy="566057"/>
          </a:xfrm>
          <a:prstGeom prst="rect">
            <a:avLst/>
          </a:prstGeom>
          <a:solidFill>
            <a:srgbClr val="C0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62000" rtl="0" eaLnBrk="0" fontAlgn="base" latinLnBrk="0" hangingPunct="0">
              <a:lnSpc>
                <a:spcPct val="90000"/>
              </a:lnSpc>
              <a:spcBef>
                <a:spcPct val="0"/>
              </a:spcBef>
              <a:spcAft>
                <a:spcPct val="0"/>
              </a:spcAft>
              <a:buClrTx/>
              <a:buSzTx/>
              <a:buFontTx/>
              <a:buNone/>
              <a:tabLst/>
            </a:pPr>
            <a:endParaRPr kumimoji="0" lang="it-IT" sz="1800" b="0" i="0" u="none" strike="noStrike" cap="none" normalizeH="0" baseline="0" noProof="0" dirty="0">
              <a:ln>
                <a:noFill/>
              </a:ln>
              <a:solidFill>
                <a:schemeClr val="tx1"/>
              </a:solidFill>
              <a:effectLst/>
              <a:latin typeface="Times New Roman MT Extra Bold" pitchFamily="18" charset="0"/>
            </a:endParaRPr>
          </a:p>
        </p:txBody>
      </p:sp>
      <p:sp>
        <p:nvSpPr>
          <p:cNvPr id="12" name="Rectangle 11">
            <a:extLst>
              <a:ext uri="{FF2B5EF4-FFF2-40B4-BE49-F238E27FC236}">
                <a16:creationId xmlns:a16="http://schemas.microsoft.com/office/drawing/2014/main" id="{C8811143-6269-F84E-906D-F64ADFC36649}"/>
              </a:ext>
            </a:extLst>
          </p:cNvPr>
          <p:cNvSpPr>
            <a:spLocks noChangeArrowheads="1"/>
          </p:cNvSpPr>
          <p:nvPr userDrawn="1"/>
        </p:nvSpPr>
        <p:spPr bwMode="auto">
          <a:xfrm>
            <a:off x="6576219" y="6314083"/>
            <a:ext cx="1229540" cy="365742"/>
          </a:xfrm>
          <a:prstGeom prst="rect">
            <a:avLst/>
          </a:prstGeom>
          <a:noFill/>
          <a:ln w="9525">
            <a:noFill/>
            <a:miter lim="800000"/>
            <a:headEnd/>
            <a:tailEnd/>
          </a:ln>
          <a:effectLst/>
        </p:spPr>
        <p:txBody>
          <a:bodyPr/>
          <a:lstStyle/>
          <a:p>
            <a:pPr algn="l">
              <a:lnSpc>
                <a:spcPct val="100000"/>
              </a:lnSpc>
              <a:defRPr/>
            </a:pPr>
            <a:endParaRPr kumimoji="1" lang="en-US" sz="1000" b="0" dirty="0">
              <a:latin typeface="Calibri" pitchFamily="34" charset="0"/>
            </a:endParaRPr>
          </a:p>
        </p:txBody>
      </p:sp>
      <p:sp>
        <p:nvSpPr>
          <p:cNvPr id="15" name="Rectangle 11">
            <a:extLst>
              <a:ext uri="{FF2B5EF4-FFF2-40B4-BE49-F238E27FC236}">
                <a16:creationId xmlns:a16="http://schemas.microsoft.com/office/drawing/2014/main" id="{630F82A6-463B-364C-A109-0E90267CE5E7}"/>
              </a:ext>
            </a:extLst>
          </p:cNvPr>
          <p:cNvSpPr>
            <a:spLocks noChangeArrowheads="1"/>
          </p:cNvSpPr>
          <p:nvPr userDrawn="1"/>
        </p:nvSpPr>
        <p:spPr bwMode="auto">
          <a:xfrm>
            <a:off x="6576219" y="6314083"/>
            <a:ext cx="1229540" cy="365742"/>
          </a:xfrm>
          <a:prstGeom prst="rect">
            <a:avLst/>
          </a:prstGeom>
          <a:noFill/>
          <a:ln w="9525">
            <a:noFill/>
            <a:miter lim="800000"/>
            <a:headEnd/>
            <a:tailEnd/>
          </a:ln>
          <a:effectLst/>
        </p:spPr>
        <p:txBody>
          <a:bodyPr/>
          <a:lstStyle/>
          <a:p>
            <a:pPr algn="l">
              <a:lnSpc>
                <a:spcPct val="100000"/>
              </a:lnSpc>
              <a:defRPr/>
            </a:pPr>
            <a:endParaRPr kumimoji="1" lang="en-US" sz="1000" b="0" dirty="0">
              <a:latin typeface="Calibri" pitchFamily="34" charset="0"/>
            </a:endParaRPr>
          </a:p>
        </p:txBody>
      </p:sp>
    </p:spTree>
    <p:extLst>
      <p:ext uri="{BB962C8B-B14F-4D97-AF65-F5344CB8AC3E}">
        <p14:creationId xmlns:p14="http://schemas.microsoft.com/office/powerpoint/2010/main" val="1676122252"/>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ransition spd="med">
    <p:fade/>
  </p:transition>
  <p:hf hd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p.espacene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www.brembo.com/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calviholding.it/"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ao.org/es/ess/faostat/foodsecurity/Countries/EN/Gambia_e.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1"/>
          <p:cNvSpPr txBox="1"/>
          <p:nvPr/>
        </p:nvSpPr>
        <p:spPr>
          <a:xfrm>
            <a:off x="1501504" y="745599"/>
            <a:ext cx="6816852" cy="1804089"/>
          </a:xfrm>
          <a:prstGeom prst="rect">
            <a:avLst/>
          </a:prstGeom>
          <a:noFill/>
          <a:ln>
            <a:noFill/>
          </a:ln>
        </p:spPr>
        <p:txBody>
          <a:bodyPr spcFirstLastPara="1" wrap="square" lIns="91425" tIns="45700" rIns="91425" bIns="0" anchor="t" anchorCtr="0">
            <a:noAutofit/>
          </a:bodyPr>
          <a:lstStyle/>
          <a:p>
            <a:pPr lvl="0"/>
            <a:r>
              <a:rPr lang="en-US" sz="1600" dirty="0">
                <a:solidFill>
                  <a:schemeClr val="tx1"/>
                </a:solidFill>
                <a:latin typeface="Rubik" pitchFamily="2" charset="-79"/>
                <a:ea typeface="Calibri"/>
                <a:cs typeface="Rubik" pitchFamily="2" charset="-79"/>
                <a:sym typeface="Calibri"/>
              </a:rPr>
              <a:t>GIOVANNA CAMPOPIANO</a:t>
            </a:r>
            <a:endParaRPr lang="en-US" sz="1600" dirty="0">
              <a:solidFill>
                <a:schemeClr val="tx1"/>
              </a:solidFill>
              <a:latin typeface="Rubik" pitchFamily="2" charset="-79"/>
              <a:cs typeface="Rubik" pitchFamily="2" charset="-79"/>
            </a:endParaRPr>
          </a:p>
          <a:p>
            <a:pPr lvl="0"/>
            <a:r>
              <a:rPr lang="en-US" sz="1600" dirty="0">
                <a:solidFill>
                  <a:schemeClr val="tx1"/>
                </a:solidFill>
                <a:latin typeface="Rubik" pitchFamily="2" charset="-79"/>
                <a:ea typeface="Calibri"/>
                <a:cs typeface="Rubik" pitchFamily="2" charset="-79"/>
                <a:sym typeface="Calibri"/>
              </a:rPr>
              <a:t>Associate Professor of Strategic Management and Entrepreneurship</a:t>
            </a:r>
          </a:p>
          <a:p>
            <a:pPr lvl="0"/>
            <a:r>
              <a:rPr lang="en-US" sz="1600" dirty="0">
                <a:solidFill>
                  <a:schemeClr val="tx1"/>
                </a:solidFill>
                <a:latin typeface="Rubik" pitchFamily="2" charset="-79"/>
                <a:ea typeface="Calibri"/>
                <a:cs typeface="Rubik" pitchFamily="2" charset="-79"/>
                <a:sym typeface="Calibri"/>
              </a:rPr>
              <a:t>University of Bergamo</a:t>
            </a:r>
            <a:endParaRPr lang="en-US" sz="1600" dirty="0">
              <a:solidFill>
                <a:schemeClr val="tx1"/>
              </a:solidFill>
              <a:latin typeface="Rubik" pitchFamily="2" charset="-79"/>
              <a:cs typeface="Rubik" pitchFamily="2" charset="-79"/>
            </a:endParaRPr>
          </a:p>
          <a:p>
            <a:pPr marL="0" marR="0" lvl="0" indent="0" algn="l" rtl="0">
              <a:spcBef>
                <a:spcPts val="0"/>
              </a:spcBef>
              <a:spcAft>
                <a:spcPts val="0"/>
              </a:spcAft>
              <a:buNone/>
            </a:pPr>
            <a:endParaRPr lang="en-US" sz="1600" b="0" i="0" u="none" strike="noStrike" cap="none" dirty="0">
              <a:solidFill>
                <a:schemeClr val="tx1"/>
              </a:solidFill>
              <a:latin typeface="Rubik" pitchFamily="2" charset="-79"/>
              <a:ea typeface="Calibri"/>
              <a:cs typeface="Rubik" pitchFamily="2" charset="-79"/>
              <a:sym typeface="Calibri"/>
            </a:endParaRPr>
          </a:p>
          <a:p>
            <a:pPr marL="0" marR="0" lvl="0" indent="0" algn="l" rtl="0">
              <a:spcBef>
                <a:spcPts val="0"/>
              </a:spcBef>
              <a:spcAft>
                <a:spcPts val="0"/>
              </a:spcAft>
              <a:buNone/>
            </a:pPr>
            <a:endParaRPr sz="1600" b="0" i="0" u="none" strike="noStrike" cap="none" dirty="0">
              <a:solidFill>
                <a:srgbClr val="595959"/>
              </a:solidFill>
              <a:latin typeface="Rubik" pitchFamily="2" charset="-79"/>
              <a:ea typeface="Calibri"/>
              <a:cs typeface="Rubik" pitchFamily="2" charset="-79"/>
              <a:sym typeface="Calibri"/>
            </a:endParaRPr>
          </a:p>
          <a:p>
            <a:pPr marL="0" marR="0" lvl="0" indent="0" algn="l" rtl="0">
              <a:spcBef>
                <a:spcPts val="0"/>
              </a:spcBef>
              <a:spcAft>
                <a:spcPts val="0"/>
              </a:spcAft>
              <a:buNone/>
            </a:pPr>
            <a:endParaRPr sz="1400" b="0" i="0" u="none" strike="noStrike" cap="none" dirty="0">
              <a:solidFill>
                <a:srgbClr val="595959"/>
              </a:solidFill>
              <a:latin typeface="Rubik" pitchFamily="2" charset="-79"/>
              <a:ea typeface="Calibri"/>
              <a:cs typeface="Rubik" pitchFamily="2" charset="-79"/>
              <a:sym typeface="Calibri"/>
            </a:endParaRPr>
          </a:p>
        </p:txBody>
      </p:sp>
      <p:sp>
        <p:nvSpPr>
          <p:cNvPr id="23" name="Google Shape;23;p1"/>
          <p:cNvSpPr/>
          <p:nvPr/>
        </p:nvSpPr>
        <p:spPr>
          <a:xfrm>
            <a:off x="1990669" y="6192000"/>
            <a:ext cx="6816852" cy="232902"/>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n-US" sz="1000" b="0" i="0" u="none" strike="noStrike" cap="none" dirty="0">
                <a:solidFill>
                  <a:srgbClr val="595959"/>
                </a:solidFill>
                <a:latin typeface="Rubik" pitchFamily="2" charset="-79"/>
                <a:ea typeface="Calibri"/>
                <a:cs typeface="Rubik" pitchFamily="2" charset="-79"/>
                <a:sym typeface="Calibri"/>
              </a:rPr>
              <a:t>Course Code 37198 ENG</a:t>
            </a:r>
            <a:endParaRPr dirty="0">
              <a:latin typeface="Rubik" pitchFamily="2" charset="-79"/>
              <a:cs typeface="Rubik" pitchFamily="2" charset="-79"/>
            </a:endParaRPr>
          </a:p>
        </p:txBody>
      </p:sp>
      <p:sp>
        <p:nvSpPr>
          <p:cNvPr id="24" name="Google Shape;24;p1"/>
          <p:cNvSpPr txBox="1"/>
          <p:nvPr/>
        </p:nvSpPr>
        <p:spPr>
          <a:xfrm>
            <a:off x="1414756" y="3221011"/>
            <a:ext cx="6400800" cy="22996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C3300"/>
              </a:buClr>
              <a:buSzPts val="2400"/>
              <a:buFont typeface="Calibri"/>
              <a:buNone/>
            </a:pPr>
            <a:endParaRPr sz="2000" b="1" i="0" u="none" strike="noStrike" cap="none" dirty="0">
              <a:solidFill>
                <a:schemeClr val="tx1"/>
              </a:solidFill>
              <a:latin typeface="Rubik" pitchFamily="2" charset="-79"/>
              <a:ea typeface="Calibri"/>
              <a:cs typeface="Rubik" pitchFamily="2" charset="-79"/>
              <a:sym typeface="Calibri"/>
            </a:endParaRPr>
          </a:p>
          <a:p>
            <a:pPr marL="0" marR="0" lvl="0" indent="0" algn="ctr" rtl="0">
              <a:spcBef>
                <a:spcPts val="0"/>
              </a:spcBef>
              <a:spcAft>
                <a:spcPts val="0"/>
              </a:spcAft>
              <a:buClr>
                <a:srgbClr val="CC3300"/>
              </a:buClr>
              <a:buSzPts val="2400"/>
              <a:buFont typeface="Calibri"/>
              <a:buNone/>
            </a:pPr>
            <a:r>
              <a:rPr lang="en-US" sz="2000" b="0" i="0" u="none" strike="noStrike" cap="none" dirty="0">
                <a:solidFill>
                  <a:schemeClr val="tx1"/>
                </a:solidFill>
                <a:latin typeface="Rubik" pitchFamily="2" charset="-79"/>
                <a:ea typeface="Calibri"/>
                <a:cs typeface="Rubik" pitchFamily="2" charset="-79"/>
                <a:sym typeface="Calibri"/>
              </a:rPr>
              <a:t>STRATEGIC MANAGEMENT</a:t>
            </a:r>
            <a:endParaRPr sz="2000" b="0" i="0" u="none" strike="noStrike" cap="none" dirty="0">
              <a:solidFill>
                <a:schemeClr val="tx1"/>
              </a:solidFill>
              <a:latin typeface="Rubik" pitchFamily="2" charset="-79"/>
              <a:ea typeface="Calibri"/>
              <a:cs typeface="Rubik" pitchFamily="2" charset="-79"/>
              <a:sym typeface="Calibri"/>
            </a:endParaRPr>
          </a:p>
          <a:p>
            <a:pPr marL="0" marR="0" lvl="0" indent="0" algn="ctr" rtl="0">
              <a:spcBef>
                <a:spcPts val="0"/>
              </a:spcBef>
              <a:spcAft>
                <a:spcPts val="0"/>
              </a:spcAft>
              <a:buClr>
                <a:srgbClr val="CC3300"/>
              </a:buClr>
              <a:buSzPts val="2400"/>
              <a:buFont typeface="Calibri"/>
              <a:buNone/>
            </a:pPr>
            <a:r>
              <a:rPr lang="en-US" sz="2000" b="0" i="0" u="none" strike="noStrike" cap="none" dirty="0">
                <a:solidFill>
                  <a:schemeClr val="tx1"/>
                </a:solidFill>
                <a:latin typeface="Rubik" pitchFamily="2" charset="-79"/>
                <a:ea typeface="Calibri"/>
                <a:cs typeface="Rubik" pitchFamily="2" charset="-79"/>
                <a:sym typeface="Calibri"/>
              </a:rPr>
              <a:t>Practice Module</a:t>
            </a:r>
          </a:p>
          <a:p>
            <a:pPr marL="0" marR="0" lvl="0" indent="0" algn="ctr" rtl="0">
              <a:spcBef>
                <a:spcPts val="0"/>
              </a:spcBef>
              <a:spcAft>
                <a:spcPts val="0"/>
              </a:spcAft>
              <a:buClr>
                <a:srgbClr val="CC3300"/>
              </a:buClr>
              <a:buSzPts val="2400"/>
              <a:buFont typeface="Calibri"/>
              <a:buNone/>
            </a:pPr>
            <a:r>
              <a:rPr lang="en-US" sz="2000" dirty="0">
                <a:solidFill>
                  <a:schemeClr val="tx1"/>
                </a:solidFill>
                <a:latin typeface="Rubik" pitchFamily="2" charset="-79"/>
                <a:ea typeface="Calibri"/>
                <a:cs typeface="Rubik" pitchFamily="2" charset="-79"/>
                <a:sym typeface="Calibri"/>
              </a:rPr>
              <a:t>A.Y. 2025-26</a:t>
            </a:r>
            <a:br>
              <a:rPr lang="en-US" sz="2000" b="0" i="0" u="none" strike="noStrike" cap="none" dirty="0">
                <a:solidFill>
                  <a:srgbClr val="606060"/>
                </a:solidFill>
                <a:latin typeface="Rubik" pitchFamily="2" charset="-79"/>
                <a:ea typeface="Calibri"/>
                <a:cs typeface="Rubik" pitchFamily="2" charset="-79"/>
                <a:sym typeface="Calibri"/>
              </a:rPr>
            </a:br>
            <a:endParaRPr sz="2000" b="1" i="0" u="none" strike="noStrike" cap="none" dirty="0">
              <a:solidFill>
                <a:srgbClr val="C00000"/>
              </a:solidFill>
              <a:latin typeface="Rubik" pitchFamily="2" charset="-79"/>
              <a:ea typeface="Calibri"/>
              <a:cs typeface="Rubik" pitchFamily="2" charset="-79"/>
              <a:sym typeface="Calibri"/>
            </a:endParaRPr>
          </a:p>
          <a:p>
            <a:pPr lvl="0" algn="ctr">
              <a:buClr>
                <a:srgbClr val="CC3300"/>
              </a:buClr>
              <a:buSzPts val="2400"/>
            </a:pPr>
            <a:r>
              <a:rPr lang="en-US" sz="2000" b="1" dirty="0">
                <a:solidFill>
                  <a:srgbClr val="C00000"/>
                </a:solidFill>
                <a:latin typeface="Rubik" pitchFamily="2" charset="-79"/>
                <a:ea typeface="Calibri"/>
                <a:cs typeface="Rubik" pitchFamily="2" charset="-79"/>
                <a:sym typeface="Calibri"/>
              </a:rPr>
              <a:t>Re-sources and methods to collect data</a:t>
            </a:r>
            <a:br>
              <a:rPr lang="en-US" sz="2000" b="1" dirty="0">
                <a:solidFill>
                  <a:srgbClr val="C00000"/>
                </a:solidFill>
                <a:latin typeface="Rubik" pitchFamily="2" charset="-79"/>
                <a:ea typeface="Calibri"/>
                <a:cs typeface="Rubik" pitchFamily="2" charset="-79"/>
                <a:sym typeface="Calibri"/>
              </a:rPr>
            </a:br>
            <a:r>
              <a:rPr lang="en-US" sz="2000" b="1" dirty="0">
                <a:solidFill>
                  <a:srgbClr val="C00000"/>
                </a:solidFill>
                <a:latin typeface="Rubik" pitchFamily="2" charset="-79"/>
                <a:ea typeface="Calibri"/>
                <a:cs typeface="Rubik" pitchFamily="2" charset="-79"/>
                <a:sym typeface="Calibri"/>
              </a:rPr>
              <a:t>for strategic analysis</a:t>
            </a:r>
            <a:endParaRPr sz="2400" b="1" i="0" u="none" strike="noStrike" cap="none" dirty="0">
              <a:solidFill>
                <a:srgbClr val="C00000"/>
              </a:solidFill>
              <a:latin typeface="Rubik" pitchFamily="2" charset="-79"/>
              <a:ea typeface="Calibri"/>
              <a:cs typeface="Rubik" pitchFamily="2" charset="-79"/>
              <a:sym typeface="Calibri"/>
            </a:endParaRPr>
          </a:p>
          <a:p>
            <a:pPr marL="0" marR="0" lvl="0" indent="0" algn="ctr" rtl="0">
              <a:spcBef>
                <a:spcPts val="0"/>
              </a:spcBef>
              <a:spcAft>
                <a:spcPts val="0"/>
              </a:spcAft>
              <a:buClr>
                <a:srgbClr val="CC3300"/>
              </a:buClr>
              <a:buSzPts val="2880"/>
              <a:buFont typeface="Calibri"/>
              <a:buNone/>
            </a:pPr>
            <a:endParaRPr sz="2400" b="1" i="0" u="none" strike="noStrike" cap="none" dirty="0">
              <a:solidFill>
                <a:srgbClr val="C00000"/>
              </a:solidFill>
              <a:latin typeface="Rubik" pitchFamily="2" charset="-79"/>
              <a:ea typeface="Calibri"/>
              <a:cs typeface="Rubik" pitchFamily="2" charset="-79"/>
              <a:sym typeface="Calibri"/>
            </a:endParaRPr>
          </a:p>
        </p:txBody>
      </p:sp>
      <p:cxnSp>
        <p:nvCxnSpPr>
          <p:cNvPr id="25" name="Google Shape;25;p1"/>
          <p:cNvCxnSpPr/>
          <p:nvPr/>
        </p:nvCxnSpPr>
        <p:spPr>
          <a:xfrm rot="10800000" flipH="1">
            <a:off x="1506026" y="6418920"/>
            <a:ext cx="7301495" cy="13849"/>
          </a:xfrm>
          <a:prstGeom prst="straightConnector1">
            <a:avLst/>
          </a:prstGeom>
          <a:noFill/>
          <a:ln w="15875" cap="flat" cmpd="sng">
            <a:solidFill>
              <a:srgbClr val="7F7F7F"/>
            </a:solidFill>
            <a:prstDash val="solid"/>
            <a:round/>
            <a:headEnd type="none" w="med" len="med"/>
            <a:tailEnd type="none" w="med" len="med"/>
          </a:ln>
        </p:spPr>
      </p:cxn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latin typeface="Rubik" pitchFamily="2" charset="-79"/>
                <a:cs typeface="Rubik" pitchFamily="2" charset="-79"/>
              </a:rPr>
              <a:t>Lexis Nexis</a:t>
            </a:r>
          </a:p>
        </p:txBody>
      </p:sp>
      <p:pic>
        <p:nvPicPr>
          <p:cNvPr id="5" name="Immagine 4"/>
          <p:cNvPicPr>
            <a:picLocks noChangeAspect="1"/>
          </p:cNvPicPr>
          <p:nvPr/>
        </p:nvPicPr>
        <p:blipFill>
          <a:blip r:embed="rId3"/>
          <a:stretch>
            <a:fillRect/>
          </a:stretch>
        </p:blipFill>
        <p:spPr>
          <a:xfrm>
            <a:off x="4452937" y="740452"/>
            <a:ext cx="4691063" cy="4514850"/>
          </a:xfrm>
          <a:prstGeom prst="rect">
            <a:avLst/>
          </a:prstGeom>
        </p:spPr>
      </p:pic>
      <p:pic>
        <p:nvPicPr>
          <p:cNvPr id="6" name="Immagine 5"/>
          <p:cNvPicPr>
            <a:picLocks noChangeAspect="1"/>
          </p:cNvPicPr>
          <p:nvPr/>
        </p:nvPicPr>
        <p:blipFill rotWithShape="1">
          <a:blip r:embed="rId4"/>
          <a:srcRect l="1284"/>
          <a:stretch/>
        </p:blipFill>
        <p:spPr>
          <a:xfrm>
            <a:off x="794328" y="3571951"/>
            <a:ext cx="4579109" cy="2552700"/>
          </a:xfrm>
          <a:prstGeom prst="rect">
            <a:avLst/>
          </a:prstGeom>
        </p:spPr>
      </p:pic>
      <p:sp>
        <p:nvSpPr>
          <p:cNvPr id="7" name="Rettangolo 6"/>
          <p:cNvSpPr/>
          <p:nvPr/>
        </p:nvSpPr>
        <p:spPr>
          <a:xfrm>
            <a:off x="320400" y="784800"/>
            <a:ext cx="4185825" cy="2973122"/>
          </a:xfrm>
          <a:prstGeom prst="rect">
            <a:avLst/>
          </a:prstGeom>
        </p:spPr>
        <p:txBody>
          <a:bodyPr wrap="square">
            <a:spAutoFit/>
          </a:bodyPr>
          <a:lstStyle/>
          <a:p>
            <a:pPr marL="342900" lvl="0" indent="-342900" algn="l" eaLnBrk="1" hangingPunct="1">
              <a:lnSpc>
                <a:spcPct val="100000"/>
              </a:lnSpc>
              <a:spcBef>
                <a:spcPct val="20000"/>
              </a:spcBef>
              <a:buClr>
                <a:srgbClr val="CC3300"/>
              </a:buClr>
              <a:buSzPct val="120000"/>
              <a:buFontTx/>
              <a:buChar char="•"/>
            </a:pPr>
            <a:r>
              <a:rPr lang="en-US" sz="1800" kern="0" dirty="0">
                <a:solidFill>
                  <a:srgbClr val="000000"/>
                </a:solidFill>
                <a:latin typeface="Rubik" pitchFamily="2" charset="-79"/>
                <a:cs typeface="Rubik" pitchFamily="2" charset="-79"/>
              </a:rPr>
              <a:t>On line access through the library </a:t>
            </a:r>
          </a:p>
          <a:p>
            <a:pPr marL="342900" lvl="0" indent="-342900" algn="l" eaLnBrk="1" hangingPunct="1">
              <a:lnSpc>
                <a:spcPct val="100000"/>
              </a:lnSpc>
              <a:spcBef>
                <a:spcPct val="20000"/>
              </a:spcBef>
              <a:buClr>
                <a:srgbClr val="CC3300"/>
              </a:buClr>
              <a:buSzPct val="120000"/>
              <a:buFontTx/>
              <a:buChar char="•"/>
            </a:pPr>
            <a:endParaRPr lang="en-US" sz="1800" kern="0" dirty="0">
              <a:solidFill>
                <a:srgbClr val="000000"/>
              </a:solidFill>
              <a:latin typeface="Rubik" pitchFamily="2" charset="-79"/>
              <a:cs typeface="Rubik" pitchFamily="2" charset="-79"/>
            </a:endParaRPr>
          </a:p>
          <a:p>
            <a:pPr marL="342900" lvl="0" indent="-342900" algn="l" eaLnBrk="1" hangingPunct="1">
              <a:lnSpc>
                <a:spcPct val="100000"/>
              </a:lnSpc>
              <a:spcBef>
                <a:spcPct val="20000"/>
              </a:spcBef>
              <a:buClr>
                <a:srgbClr val="CC3300"/>
              </a:buClr>
              <a:buSzPct val="120000"/>
              <a:buFontTx/>
              <a:buChar char="•"/>
            </a:pPr>
            <a:r>
              <a:rPr lang="en-US" sz="1800" kern="0" dirty="0">
                <a:solidFill>
                  <a:srgbClr val="000000"/>
                </a:solidFill>
                <a:latin typeface="Rubik" pitchFamily="2" charset="-79"/>
                <a:cs typeface="Rubik" pitchFamily="2" charset="-79"/>
              </a:rPr>
              <a:t>LexisNexis represents a huge repository of information that integrates news, discussion lists, periodicals, newspapers, trade journals, reports, company profiles, market research reports, government documents and international laws.</a:t>
            </a:r>
          </a:p>
        </p:txBody>
      </p:sp>
      <p:pic>
        <p:nvPicPr>
          <p:cNvPr id="8" name="Immagine 7"/>
          <p:cNvPicPr>
            <a:picLocks noChangeAspect="1"/>
          </p:cNvPicPr>
          <p:nvPr/>
        </p:nvPicPr>
        <p:blipFill>
          <a:blip r:embed="rId5"/>
          <a:stretch>
            <a:fillRect/>
          </a:stretch>
        </p:blipFill>
        <p:spPr>
          <a:xfrm>
            <a:off x="5118130" y="5386362"/>
            <a:ext cx="3234818" cy="738289"/>
          </a:xfrm>
          <a:prstGeom prst="rect">
            <a:avLst/>
          </a:prstGeom>
        </p:spPr>
      </p:pic>
    </p:spTree>
    <p:extLst>
      <p:ext uri="{BB962C8B-B14F-4D97-AF65-F5344CB8AC3E}">
        <p14:creationId xmlns:p14="http://schemas.microsoft.com/office/powerpoint/2010/main" val="16233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GlobalData</a:t>
            </a:r>
            <a:r>
              <a:rPr lang="en-GB" dirty="0"/>
              <a:t> Explorer</a:t>
            </a:r>
          </a:p>
        </p:txBody>
      </p:sp>
      <p:sp>
        <p:nvSpPr>
          <p:cNvPr id="3" name="Segnaposto testo 2"/>
          <p:cNvSpPr>
            <a:spLocks noGrp="1"/>
          </p:cNvSpPr>
          <p:nvPr>
            <p:ph type="body" idx="1"/>
          </p:nvPr>
        </p:nvSpPr>
        <p:spPr>
          <a:xfrm>
            <a:off x="64800" y="784800"/>
            <a:ext cx="3968257" cy="5196342"/>
          </a:xfrm>
        </p:spPr>
        <p:txBody>
          <a:bodyPr/>
          <a:lstStyle/>
          <a:p>
            <a:r>
              <a:rPr lang="en-US" dirty="0"/>
              <a:t>On line access through the library (IP Access)</a:t>
            </a:r>
          </a:p>
          <a:p>
            <a:endParaRPr lang="en-US" dirty="0"/>
          </a:p>
          <a:p>
            <a:r>
              <a:rPr lang="en-GB" b="1" dirty="0" err="1"/>
              <a:t>GlobalData</a:t>
            </a:r>
            <a:r>
              <a:rPr lang="en-GB" b="1" dirty="0"/>
              <a:t> Explorer</a:t>
            </a:r>
            <a:r>
              <a:rPr lang="en-GB" dirty="0"/>
              <a:t> is a business information company covering multiple sectors (e.g., automotive, consumer, energy, financial services, healthcare, technology, etc.).</a:t>
            </a:r>
          </a:p>
          <a:p>
            <a:endParaRPr lang="en-US" dirty="0"/>
          </a:p>
          <a:p>
            <a:r>
              <a:rPr lang="en-US" dirty="0"/>
              <a:t>It includes theme reports, case studies, deals, news, and other information by industry, company, and country. </a:t>
            </a:r>
          </a:p>
        </p:txBody>
      </p:sp>
      <p:pic>
        <p:nvPicPr>
          <p:cNvPr id="1026" name="Picture 2" descr="Company Profiles | Library Glion">
            <a:extLst>
              <a:ext uri="{FF2B5EF4-FFF2-40B4-BE49-F238E27FC236}">
                <a16:creationId xmlns:a16="http://schemas.microsoft.com/office/drawing/2014/main" id="{4CFA501B-F2B8-DC25-82E1-165CBEA98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169" y="3551155"/>
            <a:ext cx="3584643" cy="114177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1FCF5C7C-A66E-6BA7-2268-5948F4F87897}"/>
              </a:ext>
            </a:extLst>
          </p:cNvPr>
          <p:cNvPicPr>
            <a:picLocks noChangeAspect="1"/>
          </p:cNvPicPr>
          <p:nvPr/>
        </p:nvPicPr>
        <p:blipFill>
          <a:blip r:embed="rId4"/>
          <a:stretch>
            <a:fillRect/>
          </a:stretch>
        </p:blipFill>
        <p:spPr>
          <a:xfrm>
            <a:off x="4279106" y="913301"/>
            <a:ext cx="4508770" cy="2515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985723E2-5E65-3949-CF3A-E51C78D42BCA}"/>
              </a:ext>
            </a:extLst>
          </p:cNvPr>
          <p:cNvPicPr>
            <a:picLocks noChangeAspect="1"/>
          </p:cNvPicPr>
          <p:nvPr/>
        </p:nvPicPr>
        <p:blipFill>
          <a:blip r:embed="rId5"/>
          <a:stretch>
            <a:fillRect/>
          </a:stretch>
        </p:blipFill>
        <p:spPr>
          <a:xfrm>
            <a:off x="955742" y="4815085"/>
            <a:ext cx="7232515" cy="1253535"/>
          </a:xfrm>
          <a:prstGeom prst="rect">
            <a:avLst/>
          </a:prstGeom>
        </p:spPr>
      </p:pic>
    </p:spTree>
    <p:extLst>
      <p:ext uri="{BB962C8B-B14F-4D97-AF65-F5344CB8AC3E}">
        <p14:creationId xmlns:p14="http://schemas.microsoft.com/office/powerpoint/2010/main" val="400308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latin typeface="Rubik" pitchFamily="2" charset="-79"/>
                <a:cs typeface="Rubik" pitchFamily="2" charset="-79"/>
              </a:rPr>
              <a:t>Passport (</a:t>
            </a:r>
            <a:r>
              <a:rPr lang="en-GB" dirty="0" err="1">
                <a:latin typeface="Rubik" pitchFamily="2" charset="-79"/>
                <a:cs typeface="Rubik" pitchFamily="2" charset="-79"/>
              </a:rPr>
              <a:t>Euromonitor</a:t>
            </a:r>
            <a:r>
              <a:rPr lang="en-GB" dirty="0">
                <a:latin typeface="Rubik" pitchFamily="2" charset="-79"/>
                <a:cs typeface="Rubik" pitchFamily="2" charset="-79"/>
              </a:rPr>
              <a:t>)</a:t>
            </a:r>
          </a:p>
        </p:txBody>
      </p:sp>
      <p:sp>
        <p:nvSpPr>
          <p:cNvPr id="3" name="Segnaposto testo 2"/>
          <p:cNvSpPr>
            <a:spLocks noGrp="1"/>
          </p:cNvSpPr>
          <p:nvPr>
            <p:ph type="body" idx="1"/>
          </p:nvPr>
        </p:nvSpPr>
        <p:spPr>
          <a:xfrm>
            <a:off x="64800" y="784800"/>
            <a:ext cx="3968257" cy="5196342"/>
          </a:xfrm>
        </p:spPr>
        <p:txBody>
          <a:bodyPr/>
          <a:lstStyle/>
          <a:p>
            <a:r>
              <a:rPr lang="en-US" dirty="0">
                <a:solidFill>
                  <a:schemeClr val="tx1"/>
                </a:solidFill>
                <a:latin typeface="Rubik" pitchFamily="2" charset="-79"/>
                <a:cs typeface="Rubik" pitchFamily="2" charset="-79"/>
              </a:rPr>
              <a:t>On line access through the library </a:t>
            </a:r>
          </a:p>
          <a:p>
            <a:endParaRPr lang="en-US" dirty="0">
              <a:solidFill>
                <a:schemeClr val="tx1"/>
              </a:solidFill>
              <a:latin typeface="Rubik" pitchFamily="2" charset="-79"/>
              <a:cs typeface="Rubik" pitchFamily="2" charset="-79"/>
            </a:endParaRPr>
          </a:p>
          <a:p>
            <a:r>
              <a:rPr lang="en-US" dirty="0">
                <a:solidFill>
                  <a:schemeClr val="tx1"/>
                </a:solidFill>
                <a:latin typeface="Rubik" pitchFamily="2" charset="-79"/>
                <a:cs typeface="Rubik" pitchFamily="2" charset="-79"/>
              </a:rPr>
              <a:t>Passport is a platform of business intelligence resources that allows you to access, elaborate and download analysis and data on </a:t>
            </a:r>
            <a:r>
              <a:rPr lang="en-US" b="1" dirty="0">
                <a:solidFill>
                  <a:schemeClr val="tx1"/>
                </a:solidFill>
                <a:latin typeface="Rubik" pitchFamily="2" charset="-79"/>
                <a:cs typeface="Rubik" pitchFamily="2" charset="-79"/>
              </a:rPr>
              <a:t>industries, socio-economic categories and countries </a:t>
            </a:r>
            <a:r>
              <a:rPr lang="en-US" dirty="0">
                <a:solidFill>
                  <a:schemeClr val="tx1"/>
                </a:solidFill>
                <a:latin typeface="Rubik" pitchFamily="2" charset="-79"/>
                <a:cs typeface="Rubik" pitchFamily="2" charset="-79"/>
              </a:rPr>
              <a:t>daily elaborated by </a:t>
            </a:r>
            <a:r>
              <a:rPr lang="en-US" dirty="0" err="1">
                <a:solidFill>
                  <a:schemeClr val="tx1"/>
                </a:solidFill>
                <a:latin typeface="Rubik" pitchFamily="2" charset="-79"/>
                <a:cs typeface="Rubik" pitchFamily="2" charset="-79"/>
              </a:rPr>
              <a:t>Euromonitor</a:t>
            </a:r>
            <a:r>
              <a:rPr lang="en-US" dirty="0">
                <a:solidFill>
                  <a:schemeClr val="tx1"/>
                </a:solidFill>
                <a:latin typeface="Rubik" pitchFamily="2" charset="-79"/>
                <a:cs typeface="Rubik" pitchFamily="2" charset="-79"/>
              </a:rPr>
              <a:t>.</a:t>
            </a:r>
          </a:p>
          <a:p>
            <a:endParaRPr lang="en-US" dirty="0">
              <a:solidFill>
                <a:schemeClr val="tx1"/>
              </a:solidFill>
              <a:latin typeface="Rubik" pitchFamily="2" charset="-79"/>
              <a:cs typeface="Rubik" pitchFamily="2" charset="-79"/>
            </a:endParaRPr>
          </a:p>
          <a:p>
            <a:r>
              <a:rPr lang="en-US" dirty="0">
                <a:solidFill>
                  <a:schemeClr val="tx1"/>
                </a:solidFill>
                <a:latin typeface="Rubik" pitchFamily="2" charset="-79"/>
                <a:cs typeface="Rubik" pitchFamily="2" charset="-79"/>
              </a:rPr>
              <a:t>It includes statistics, infographics, market analysis and reports. </a:t>
            </a:r>
          </a:p>
        </p:txBody>
      </p:sp>
      <p:pic>
        <p:nvPicPr>
          <p:cNvPr id="4" name="Immagine 3"/>
          <p:cNvPicPr>
            <a:picLocks noChangeAspect="1"/>
          </p:cNvPicPr>
          <p:nvPr/>
        </p:nvPicPr>
        <p:blipFill rotWithShape="1">
          <a:blip r:embed="rId3"/>
          <a:srcRect l="7275"/>
          <a:stretch/>
        </p:blipFill>
        <p:spPr>
          <a:xfrm>
            <a:off x="4451926" y="616756"/>
            <a:ext cx="4257067" cy="2171700"/>
          </a:xfrm>
          <a:prstGeom prst="rect">
            <a:avLst/>
          </a:prstGeom>
        </p:spPr>
      </p:pic>
      <p:pic>
        <p:nvPicPr>
          <p:cNvPr id="5" name="Immagine 4"/>
          <p:cNvPicPr>
            <a:picLocks noChangeAspect="1"/>
          </p:cNvPicPr>
          <p:nvPr/>
        </p:nvPicPr>
        <p:blipFill>
          <a:blip r:embed="rId4"/>
          <a:stretch>
            <a:fillRect/>
          </a:stretch>
        </p:blipFill>
        <p:spPr>
          <a:xfrm>
            <a:off x="3970020" y="2872412"/>
            <a:ext cx="5173980" cy="3116580"/>
          </a:xfrm>
          <a:prstGeom prst="rect">
            <a:avLst/>
          </a:prstGeom>
        </p:spPr>
      </p:pic>
    </p:spTree>
    <p:extLst>
      <p:ext uri="{BB962C8B-B14F-4D97-AF65-F5344CB8AC3E}">
        <p14:creationId xmlns:p14="http://schemas.microsoft.com/office/powerpoint/2010/main" val="8566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latin typeface="Rubik" pitchFamily="2" charset="-79"/>
                <a:cs typeface="Rubik" pitchFamily="2" charset="-79"/>
              </a:rPr>
              <a:t>Statista</a:t>
            </a:r>
          </a:p>
        </p:txBody>
      </p:sp>
      <p:sp>
        <p:nvSpPr>
          <p:cNvPr id="3" name="Segnaposto testo 2"/>
          <p:cNvSpPr>
            <a:spLocks noGrp="1"/>
          </p:cNvSpPr>
          <p:nvPr>
            <p:ph type="body" idx="1"/>
          </p:nvPr>
        </p:nvSpPr>
        <p:spPr>
          <a:xfrm>
            <a:off x="64800" y="784800"/>
            <a:ext cx="3754466" cy="5196342"/>
          </a:xfrm>
        </p:spPr>
        <p:txBody>
          <a:bodyPr/>
          <a:lstStyle/>
          <a:p>
            <a:r>
              <a:rPr lang="en-US" sz="1600" dirty="0">
                <a:solidFill>
                  <a:schemeClr val="tx1"/>
                </a:solidFill>
                <a:latin typeface="Rubik" pitchFamily="2" charset="-79"/>
                <a:cs typeface="Rubik" pitchFamily="2" charset="-79"/>
              </a:rPr>
              <a:t>On line access through the library</a:t>
            </a:r>
          </a:p>
          <a:p>
            <a:r>
              <a:rPr lang="en-US" sz="1600" dirty="0">
                <a:solidFill>
                  <a:schemeClr val="tx1"/>
                </a:solidFill>
                <a:latin typeface="Rubik" pitchFamily="2" charset="-79"/>
                <a:cs typeface="Rubik" pitchFamily="2" charset="-79"/>
              </a:rPr>
              <a:t>Statista is a platform which gives access to statistics, forecasts, and industry reports, drawing upon a variety of sources. </a:t>
            </a:r>
          </a:p>
          <a:p>
            <a:r>
              <a:rPr lang="en-US" sz="1600" dirty="0">
                <a:solidFill>
                  <a:schemeClr val="tx1"/>
                </a:solidFill>
                <a:latin typeface="Rubik" pitchFamily="2" charset="-79"/>
                <a:cs typeface="Rubik" pitchFamily="2" charset="-79"/>
              </a:rPr>
              <a:t>Statista is useful to obtain data about </a:t>
            </a:r>
            <a:r>
              <a:rPr lang="en-US" sz="1600" b="1" dirty="0">
                <a:solidFill>
                  <a:schemeClr val="tx1"/>
                </a:solidFill>
                <a:latin typeface="Rubik" pitchFamily="2" charset="-79"/>
                <a:cs typeface="Rubik" pitchFamily="2" charset="-79"/>
              </a:rPr>
              <a:t>market and demographic trends </a:t>
            </a:r>
            <a:r>
              <a:rPr lang="en-US" sz="1600" dirty="0">
                <a:solidFill>
                  <a:schemeClr val="tx1"/>
                </a:solidFill>
                <a:latin typeface="Rubik" pitchFamily="2" charset="-79"/>
                <a:cs typeface="Rubik" pitchFamily="2" charset="-79"/>
              </a:rPr>
              <a:t>through an easy interface</a:t>
            </a:r>
          </a:p>
          <a:p>
            <a:r>
              <a:rPr lang="en-US" sz="1600" dirty="0">
                <a:solidFill>
                  <a:schemeClr val="tx1"/>
                </a:solidFill>
                <a:latin typeface="Rubik" pitchFamily="2" charset="-79"/>
                <a:cs typeface="Rubik" pitchFamily="2" charset="-79"/>
              </a:rPr>
              <a:t>It also provides access to data and facts about different industries and technologies</a:t>
            </a:r>
          </a:p>
          <a:p>
            <a:r>
              <a:rPr lang="en-US" sz="1600" dirty="0">
                <a:solidFill>
                  <a:schemeClr val="tx1"/>
                </a:solidFill>
                <a:latin typeface="Rubik" pitchFamily="2" charset="-79"/>
                <a:cs typeface="Rubik" pitchFamily="2" charset="-79"/>
              </a:rPr>
              <a:t>Data can be easily downloaded in different formats</a:t>
            </a:r>
          </a:p>
          <a:p>
            <a:r>
              <a:rPr lang="en-US" sz="1600" b="1" dirty="0">
                <a:solidFill>
                  <a:schemeClr val="tx1"/>
                </a:solidFill>
                <a:latin typeface="Rubik" pitchFamily="2" charset="-79"/>
                <a:cs typeface="Rubik" pitchFamily="2" charset="-79"/>
              </a:rPr>
              <a:t>STATISTA AGGREGATES DATA FROM OTHER SOURCES</a:t>
            </a:r>
            <a:r>
              <a:rPr lang="en-US" sz="1600" dirty="0">
                <a:solidFill>
                  <a:schemeClr val="tx1"/>
                </a:solidFill>
                <a:latin typeface="Rubik" pitchFamily="2" charset="-79"/>
                <a:cs typeface="Rubik" pitchFamily="2" charset="-79"/>
              </a:rPr>
              <a:t>: DO NOT CITE STATISTA BUT ORIGINAL SOURCES</a:t>
            </a:r>
          </a:p>
          <a:p>
            <a:pPr marL="0" indent="0">
              <a:buNone/>
            </a:pPr>
            <a:endParaRPr lang="en-US" sz="1600" dirty="0">
              <a:solidFill>
                <a:schemeClr val="tx1"/>
              </a:solidFill>
              <a:latin typeface="Rubik" pitchFamily="2" charset="-79"/>
              <a:cs typeface="Rubik" pitchFamily="2" charset="-79"/>
            </a:endParaRPr>
          </a:p>
        </p:txBody>
      </p:sp>
      <p:pic>
        <p:nvPicPr>
          <p:cNvPr id="6" name="Immagine 5"/>
          <p:cNvPicPr>
            <a:picLocks noChangeAspect="1"/>
          </p:cNvPicPr>
          <p:nvPr/>
        </p:nvPicPr>
        <p:blipFill>
          <a:blip r:embed="rId3"/>
          <a:stretch>
            <a:fillRect/>
          </a:stretch>
        </p:blipFill>
        <p:spPr>
          <a:xfrm>
            <a:off x="4432645" y="689113"/>
            <a:ext cx="4333875" cy="1981200"/>
          </a:xfrm>
          <a:prstGeom prst="rect">
            <a:avLst/>
          </a:prstGeom>
        </p:spPr>
      </p:pic>
      <p:pic>
        <p:nvPicPr>
          <p:cNvPr id="7" name="Immagine 6"/>
          <p:cNvPicPr>
            <a:picLocks noChangeAspect="1"/>
          </p:cNvPicPr>
          <p:nvPr/>
        </p:nvPicPr>
        <p:blipFill rotWithShape="1">
          <a:blip r:embed="rId4"/>
          <a:srcRect l="293" t="665" b="42242"/>
          <a:stretch/>
        </p:blipFill>
        <p:spPr>
          <a:xfrm>
            <a:off x="4068838" y="2952218"/>
            <a:ext cx="5075162" cy="2933237"/>
          </a:xfrm>
          <a:prstGeom prst="rect">
            <a:avLst/>
          </a:prstGeom>
        </p:spPr>
      </p:pic>
    </p:spTree>
    <p:extLst>
      <p:ext uri="{BB962C8B-B14F-4D97-AF65-F5344CB8AC3E}">
        <p14:creationId xmlns:p14="http://schemas.microsoft.com/office/powerpoint/2010/main" val="19694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Business Source Premier (1/2)</a:t>
            </a:r>
          </a:p>
        </p:txBody>
      </p:sp>
      <p:sp>
        <p:nvSpPr>
          <p:cNvPr id="33796" name="Segnaposto contenuto 2"/>
          <p:cNvSpPr>
            <a:spLocks noGrp="1"/>
          </p:cNvSpPr>
          <p:nvPr>
            <p:ph type="body" idx="1"/>
          </p:nvPr>
        </p:nvSpPr>
        <p:spPr/>
        <p:txBody>
          <a:bodyPr/>
          <a:lstStyle/>
          <a:p>
            <a:r>
              <a:rPr lang="en-US" sz="1800" noProof="0" dirty="0">
                <a:solidFill>
                  <a:schemeClr val="tx1"/>
                </a:solidFill>
                <a:latin typeface="Rubik" pitchFamily="2" charset="-79"/>
                <a:cs typeface="Rubik" pitchFamily="2" charset="-79"/>
              </a:rPr>
              <a:t>On-line journals available from the university</a:t>
            </a:r>
          </a:p>
          <a:p>
            <a:r>
              <a:rPr lang="en-US" dirty="0">
                <a:solidFill>
                  <a:schemeClr val="tx1"/>
                </a:solidFill>
                <a:latin typeface="Rubik" pitchFamily="2" charset="-79"/>
                <a:cs typeface="Rubik" pitchFamily="2" charset="-79"/>
              </a:rPr>
              <a:t>Here you can find </a:t>
            </a:r>
          </a:p>
          <a:p>
            <a:pPr lvl="1"/>
            <a:r>
              <a:rPr lang="en-US" dirty="0">
                <a:solidFill>
                  <a:schemeClr val="tx1"/>
                </a:solidFill>
                <a:latin typeface="Rubik" pitchFamily="2" charset="-79"/>
                <a:cs typeface="Rubik" pitchFamily="2" charset="-79"/>
              </a:rPr>
              <a:t>Scientific and practitioner articles on business, economics and management </a:t>
            </a:r>
          </a:p>
          <a:p>
            <a:pPr lvl="1"/>
            <a:r>
              <a:rPr lang="en-US" noProof="0" dirty="0">
                <a:solidFill>
                  <a:schemeClr val="tx1"/>
                </a:solidFill>
                <a:latin typeface="Rubik" pitchFamily="2" charset="-79"/>
                <a:cs typeface="Rubik" pitchFamily="2" charset="-79"/>
              </a:rPr>
              <a:t>Reports (industry, country, market research)</a:t>
            </a:r>
          </a:p>
          <a:p>
            <a:pPr lvl="1"/>
            <a:r>
              <a:rPr lang="en-US" dirty="0">
                <a:solidFill>
                  <a:schemeClr val="tx1"/>
                </a:solidFill>
                <a:latin typeface="Rubik" pitchFamily="2" charset="-79"/>
                <a:cs typeface="Rubik" pitchFamily="2" charset="-79"/>
              </a:rPr>
              <a:t>Company profiles</a:t>
            </a:r>
            <a:endParaRPr lang="en-US" noProof="0" dirty="0">
              <a:solidFill>
                <a:schemeClr val="tx1"/>
              </a:solidFill>
              <a:latin typeface="Rubik" pitchFamily="2" charset="-79"/>
              <a:cs typeface="Rubik" pitchFamily="2" charset="-79"/>
            </a:endParaRPr>
          </a:p>
          <a:p>
            <a:pPr lvl="1">
              <a:buFont typeface="Wingdings" pitchFamily="2" charset="2"/>
              <a:buNone/>
            </a:pPr>
            <a:endParaRPr lang="en-US" sz="1800" noProof="0" dirty="0">
              <a:solidFill>
                <a:schemeClr val="tx1"/>
              </a:solidFill>
              <a:latin typeface="Rubik" pitchFamily="2" charset="-79"/>
              <a:cs typeface="Rubik" pitchFamily="2" charset="-79"/>
            </a:endParaRPr>
          </a:p>
          <a:p>
            <a:endParaRPr lang="en-US" sz="1800" noProof="0" dirty="0">
              <a:solidFill>
                <a:schemeClr val="tx1"/>
              </a:solidFill>
              <a:latin typeface="Rubik" pitchFamily="2" charset="-79"/>
              <a:cs typeface="Rubik" pitchFamily="2" charset="-79"/>
            </a:endParaRPr>
          </a:p>
        </p:txBody>
      </p:sp>
      <p:pic>
        <p:nvPicPr>
          <p:cNvPr id="3" name="Immagine 2"/>
          <p:cNvPicPr>
            <a:picLocks noChangeAspect="1"/>
          </p:cNvPicPr>
          <p:nvPr/>
        </p:nvPicPr>
        <p:blipFill>
          <a:blip r:embed="rId2"/>
          <a:stretch>
            <a:fillRect/>
          </a:stretch>
        </p:blipFill>
        <p:spPr>
          <a:xfrm>
            <a:off x="4552950" y="2611016"/>
            <a:ext cx="4572000" cy="3219450"/>
          </a:xfrm>
          <a:prstGeom prst="rect">
            <a:avLst/>
          </a:prstGeom>
        </p:spPr>
      </p:pic>
      <p:pic>
        <p:nvPicPr>
          <p:cNvPr id="6" name="Immagine 5"/>
          <p:cNvPicPr>
            <a:picLocks noChangeAspect="1"/>
          </p:cNvPicPr>
          <p:nvPr/>
        </p:nvPicPr>
        <p:blipFill rotWithShape="1">
          <a:blip r:embed="rId3"/>
          <a:srcRect l="3426" r="20088"/>
          <a:stretch/>
        </p:blipFill>
        <p:spPr>
          <a:xfrm>
            <a:off x="120098" y="2658641"/>
            <a:ext cx="4283765" cy="3171825"/>
          </a:xfrm>
          <a:prstGeom prst="rect">
            <a:avLst/>
          </a:prstGeom>
        </p:spPr>
      </p:pic>
    </p:spTree>
    <p:extLst>
      <p:ext uri="{BB962C8B-B14F-4D97-AF65-F5344CB8AC3E}">
        <p14:creationId xmlns:p14="http://schemas.microsoft.com/office/powerpoint/2010/main" val="294343794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Business Source Premier (2/2)</a:t>
            </a:r>
          </a:p>
        </p:txBody>
      </p:sp>
      <p:pic>
        <p:nvPicPr>
          <p:cNvPr id="4" name="Immagine 3"/>
          <p:cNvPicPr>
            <a:picLocks noChangeAspect="1"/>
          </p:cNvPicPr>
          <p:nvPr/>
        </p:nvPicPr>
        <p:blipFill>
          <a:blip r:embed="rId2"/>
          <a:stretch>
            <a:fillRect/>
          </a:stretch>
        </p:blipFill>
        <p:spPr>
          <a:xfrm>
            <a:off x="322213" y="595298"/>
            <a:ext cx="6287453" cy="2947035"/>
          </a:xfrm>
          <a:prstGeom prst="rect">
            <a:avLst/>
          </a:prstGeom>
        </p:spPr>
      </p:pic>
      <p:pic>
        <p:nvPicPr>
          <p:cNvPr id="5" name="Immagine 4"/>
          <p:cNvPicPr>
            <a:picLocks noChangeAspect="1"/>
          </p:cNvPicPr>
          <p:nvPr/>
        </p:nvPicPr>
        <p:blipFill>
          <a:blip r:embed="rId3"/>
          <a:stretch>
            <a:fillRect/>
          </a:stretch>
        </p:blipFill>
        <p:spPr>
          <a:xfrm>
            <a:off x="2068498" y="3653158"/>
            <a:ext cx="6976110" cy="2686050"/>
          </a:xfrm>
          <a:prstGeom prst="rect">
            <a:avLst/>
          </a:prstGeom>
        </p:spPr>
      </p:pic>
    </p:spTree>
    <p:extLst>
      <p:ext uri="{BB962C8B-B14F-4D97-AF65-F5344CB8AC3E}">
        <p14:creationId xmlns:p14="http://schemas.microsoft.com/office/powerpoint/2010/main" val="361581203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err="1">
                <a:latin typeface="Rubik" pitchFamily="2" charset="-79"/>
                <a:cs typeface="Rubik" pitchFamily="2" charset="-79"/>
              </a:rPr>
              <a:t>esp@cenet</a:t>
            </a:r>
            <a:r>
              <a:rPr lang="en-US" noProof="0" dirty="0">
                <a:latin typeface="Rubik" pitchFamily="2" charset="-79"/>
                <a:cs typeface="Rubik" pitchFamily="2" charset="-79"/>
              </a:rPr>
              <a:t> Portal (1/2)</a:t>
            </a:r>
          </a:p>
        </p:txBody>
      </p:sp>
      <p:sp>
        <p:nvSpPr>
          <p:cNvPr id="6" name="Segnaposto contenuto 2"/>
          <p:cNvSpPr>
            <a:spLocks noGrp="1"/>
          </p:cNvSpPr>
          <p:nvPr>
            <p:ph type="body" idx="1"/>
          </p:nvPr>
        </p:nvSpPr>
        <p:spPr>
          <a:xfrm>
            <a:off x="304800" y="952500"/>
            <a:ext cx="8597900" cy="4953000"/>
          </a:xfrm>
        </p:spPr>
        <p:txBody>
          <a:bodyPr/>
          <a:lstStyle/>
          <a:p>
            <a:r>
              <a:rPr lang="en-US" noProof="0" dirty="0">
                <a:latin typeface="Rubik" pitchFamily="2" charset="-79"/>
                <a:cs typeface="Rubik" pitchFamily="2" charset="-79"/>
              </a:rPr>
              <a:t>Available online </a:t>
            </a:r>
            <a:r>
              <a:rPr lang="en-US" noProof="0" dirty="0">
                <a:latin typeface="Rubik" pitchFamily="2" charset="-79"/>
                <a:cs typeface="Rubik" pitchFamily="2" charset="-79"/>
                <a:sym typeface="Wingdings" pitchFamily="2" charset="2"/>
              </a:rPr>
              <a:t>	</a:t>
            </a:r>
            <a:r>
              <a:rPr lang="en-US" noProof="0" dirty="0">
                <a:latin typeface="Rubik" pitchFamily="2" charset="-79"/>
                <a:cs typeface="Rubik" pitchFamily="2" charset="-79"/>
              </a:rPr>
              <a:t> </a:t>
            </a:r>
            <a:r>
              <a:rPr lang="en-US" noProof="0" dirty="0">
                <a:latin typeface="Rubik" pitchFamily="2" charset="-79"/>
                <a:cs typeface="Rubik" pitchFamily="2" charset="-79"/>
                <a:hlinkClick r:id="rId3"/>
              </a:rPr>
              <a:t>ep.espacenet.com</a:t>
            </a:r>
            <a:endParaRPr lang="en-US" noProof="0" dirty="0">
              <a:latin typeface="Rubik" pitchFamily="2" charset="-79"/>
              <a:cs typeface="Rubik" pitchFamily="2" charset="-79"/>
            </a:endParaRPr>
          </a:p>
          <a:p>
            <a:pPr marL="342900" lvl="1" indent="-342900">
              <a:buClr>
                <a:srgbClr val="CC3300"/>
              </a:buClr>
              <a:buSzPct val="120000"/>
              <a:buFont typeface="Wingdings" pitchFamily="2" charset="2"/>
              <a:buNone/>
            </a:pPr>
            <a:endParaRPr lang="en-US" noProof="0" dirty="0">
              <a:latin typeface="Rubik" pitchFamily="2" charset="-79"/>
              <a:cs typeface="Rubik" pitchFamily="2" charset="-79"/>
            </a:endParaRPr>
          </a:p>
          <a:p>
            <a:r>
              <a:rPr lang="en-US" noProof="0" dirty="0">
                <a:latin typeface="Rubik" pitchFamily="2" charset="-79"/>
                <a:cs typeface="Rubik" pitchFamily="2" charset="-79"/>
              </a:rPr>
              <a:t>Content: patents from  </a:t>
            </a:r>
            <a:r>
              <a:rPr lang="en-US" noProof="0" dirty="0">
                <a:solidFill>
                  <a:srgbClr val="0033CC"/>
                </a:solidFill>
                <a:latin typeface="Rubik" pitchFamily="2" charset="-79"/>
                <a:cs typeface="Rubik" pitchFamily="2" charset="-79"/>
              </a:rPr>
              <a:t>EPO</a:t>
            </a:r>
            <a:r>
              <a:rPr lang="en-US" noProof="0" dirty="0">
                <a:latin typeface="Rubik" pitchFamily="2" charset="-79"/>
                <a:cs typeface="Rubik" pitchFamily="2" charset="-79"/>
              </a:rPr>
              <a:t>, the </a:t>
            </a:r>
            <a:r>
              <a:rPr lang="en-US" noProof="0" dirty="0">
                <a:solidFill>
                  <a:srgbClr val="0033CC"/>
                </a:solidFill>
                <a:latin typeface="Rubik" pitchFamily="2" charset="-79"/>
                <a:cs typeface="Rubik" pitchFamily="2" charset="-79"/>
              </a:rPr>
              <a:t>European Commission</a:t>
            </a:r>
            <a:r>
              <a:rPr lang="en-US" noProof="0" dirty="0">
                <a:latin typeface="Rubik" pitchFamily="2" charset="-79"/>
                <a:cs typeface="Rubik" pitchFamily="2" charset="-79"/>
              </a:rPr>
              <a:t>, national patent offices</a:t>
            </a:r>
          </a:p>
        </p:txBody>
      </p:sp>
      <p:pic>
        <p:nvPicPr>
          <p:cNvPr id="1026" name="Picture 2" descr="C:\Users\JK\Desktop\Cattura1.JPG"/>
          <p:cNvPicPr>
            <a:picLocks noChangeAspect="1" noChangeArrowheads="1"/>
          </p:cNvPicPr>
          <p:nvPr/>
        </p:nvPicPr>
        <p:blipFill>
          <a:blip r:embed="rId4" cstate="print"/>
          <a:srcRect/>
          <a:stretch>
            <a:fillRect/>
          </a:stretch>
        </p:blipFill>
        <p:spPr bwMode="auto">
          <a:xfrm>
            <a:off x="7000875" y="760413"/>
            <a:ext cx="1847850" cy="485775"/>
          </a:xfrm>
          <a:prstGeom prst="rect">
            <a:avLst/>
          </a:prstGeom>
          <a:noFill/>
        </p:spPr>
      </p:pic>
      <p:pic>
        <p:nvPicPr>
          <p:cNvPr id="3" name="Immagine 2"/>
          <p:cNvPicPr>
            <a:picLocks noChangeAspect="1"/>
          </p:cNvPicPr>
          <p:nvPr/>
        </p:nvPicPr>
        <p:blipFill>
          <a:blip r:embed="rId5"/>
          <a:stretch>
            <a:fillRect/>
          </a:stretch>
        </p:blipFill>
        <p:spPr>
          <a:xfrm>
            <a:off x="836579" y="2115583"/>
            <a:ext cx="7368048" cy="4140353"/>
          </a:xfrm>
          <a:prstGeom prst="rect">
            <a:avLst/>
          </a:prstGeom>
        </p:spPr>
      </p:pic>
    </p:spTree>
    <p:extLst>
      <p:ext uri="{BB962C8B-B14F-4D97-AF65-F5344CB8AC3E}">
        <p14:creationId xmlns:p14="http://schemas.microsoft.com/office/powerpoint/2010/main" val="15504472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err="1">
                <a:latin typeface="Rubik" pitchFamily="2" charset="-79"/>
                <a:cs typeface="Rubik" pitchFamily="2" charset="-79"/>
              </a:rPr>
              <a:t>esp@cenet</a:t>
            </a:r>
            <a:r>
              <a:rPr lang="en-US" noProof="0" dirty="0">
                <a:latin typeface="Rubik" pitchFamily="2" charset="-79"/>
                <a:cs typeface="Rubik" pitchFamily="2" charset="-79"/>
              </a:rPr>
              <a:t> Portal (2/2)</a:t>
            </a:r>
          </a:p>
        </p:txBody>
      </p:sp>
      <p:pic>
        <p:nvPicPr>
          <p:cNvPr id="4" name="Immagine 3"/>
          <p:cNvPicPr>
            <a:picLocks noChangeAspect="1"/>
          </p:cNvPicPr>
          <p:nvPr/>
        </p:nvPicPr>
        <p:blipFill>
          <a:blip r:embed="rId3"/>
          <a:stretch>
            <a:fillRect/>
          </a:stretch>
        </p:blipFill>
        <p:spPr>
          <a:xfrm>
            <a:off x="3811518" y="557007"/>
            <a:ext cx="5200650" cy="5774055"/>
          </a:xfrm>
          <a:prstGeom prst="rect">
            <a:avLst/>
          </a:prstGeom>
        </p:spPr>
      </p:pic>
      <p:pic>
        <p:nvPicPr>
          <p:cNvPr id="7" name="Immagine 6"/>
          <p:cNvPicPr>
            <a:picLocks noChangeAspect="1"/>
          </p:cNvPicPr>
          <p:nvPr/>
        </p:nvPicPr>
        <p:blipFill rotWithShape="1">
          <a:blip r:embed="rId4"/>
          <a:srcRect r="21672"/>
          <a:stretch/>
        </p:blipFill>
        <p:spPr>
          <a:xfrm>
            <a:off x="0" y="4235105"/>
            <a:ext cx="5170295" cy="513397"/>
          </a:xfrm>
          <a:prstGeom prst="rect">
            <a:avLst/>
          </a:prstGeom>
        </p:spPr>
      </p:pic>
    </p:spTree>
    <p:extLst>
      <p:ext uri="{BB962C8B-B14F-4D97-AF65-F5344CB8AC3E}">
        <p14:creationId xmlns:p14="http://schemas.microsoft.com/office/powerpoint/2010/main" val="372208697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Company website</a:t>
            </a:r>
          </a:p>
        </p:txBody>
      </p:sp>
      <p:sp>
        <p:nvSpPr>
          <p:cNvPr id="28676" name="Segnaposto contenuto 2"/>
          <p:cNvSpPr>
            <a:spLocks noGrp="1"/>
          </p:cNvSpPr>
          <p:nvPr>
            <p:ph type="body" idx="1"/>
          </p:nvPr>
        </p:nvSpPr>
        <p:spPr/>
        <p:txBody>
          <a:bodyPr/>
          <a:lstStyle/>
          <a:p>
            <a:r>
              <a:rPr lang="en-US" b="1" noProof="0" dirty="0">
                <a:solidFill>
                  <a:srgbClr val="C00000"/>
                </a:solidFill>
                <a:latin typeface="Rubik" pitchFamily="2" charset="-79"/>
                <a:cs typeface="Rubik" pitchFamily="2" charset="-79"/>
              </a:rPr>
              <a:t>Company website</a:t>
            </a:r>
          </a:p>
          <a:p>
            <a:pPr lvl="1"/>
            <a:r>
              <a:rPr lang="en-US" noProof="0" dirty="0">
                <a:latin typeface="Rubik" pitchFamily="2" charset="-79"/>
                <a:cs typeface="Rubik" pitchFamily="2" charset="-79"/>
              </a:rPr>
              <a:t>Balance sheets (almost always available)</a:t>
            </a:r>
          </a:p>
          <a:p>
            <a:pPr lvl="1"/>
            <a:r>
              <a:rPr lang="en-US" noProof="0" dirty="0">
                <a:latin typeface="Rubik" pitchFamily="2" charset="-79"/>
                <a:cs typeface="Rubik" pitchFamily="2" charset="-79"/>
              </a:rPr>
              <a:t>Trend in stock shares</a:t>
            </a:r>
          </a:p>
          <a:p>
            <a:pPr lvl="1"/>
            <a:r>
              <a:rPr lang="en-US" noProof="0" dirty="0">
                <a:latin typeface="Rubik" pitchFamily="2" charset="-79"/>
                <a:cs typeface="Rubik" pitchFamily="2" charset="-79"/>
              </a:rPr>
              <a:t>Production data</a:t>
            </a:r>
          </a:p>
          <a:p>
            <a:pPr lvl="1"/>
            <a:r>
              <a:rPr lang="en-US" noProof="0" dirty="0">
                <a:latin typeface="Rubik" pitchFamily="2" charset="-79"/>
                <a:cs typeface="Rubik" pitchFamily="2" charset="-79"/>
              </a:rPr>
              <a:t>Ads about mergers, joint-ventures, etc.. </a:t>
            </a:r>
          </a:p>
          <a:p>
            <a:pPr>
              <a:buFontTx/>
              <a:buNone/>
            </a:pPr>
            <a:endParaRPr lang="en-US" noProof="0" dirty="0">
              <a:latin typeface="Rubik" pitchFamily="2" charset="-79"/>
              <a:cs typeface="Rubik" pitchFamily="2" charset="-79"/>
            </a:endParaRPr>
          </a:p>
          <a:p>
            <a:pPr lvl="1"/>
            <a:r>
              <a:rPr lang="en-US" noProof="0" dirty="0">
                <a:latin typeface="Rubik" pitchFamily="2" charset="-79"/>
                <a:cs typeface="Rubik" pitchFamily="2" charset="-79"/>
              </a:rPr>
              <a:t>Be careful</a:t>
            </a:r>
          </a:p>
          <a:p>
            <a:pPr lvl="2">
              <a:buClr>
                <a:schemeClr val="tx2"/>
              </a:buClr>
            </a:pPr>
            <a:r>
              <a:rPr lang="en-US" noProof="0" dirty="0">
                <a:latin typeface="Rubik" pitchFamily="2" charset="-79"/>
                <a:cs typeface="Rubik" pitchFamily="2" charset="-79"/>
              </a:rPr>
              <a:t>to subjective statements</a:t>
            </a:r>
          </a:p>
          <a:p>
            <a:pPr lvl="2">
              <a:buClr>
                <a:schemeClr val="tx2"/>
              </a:buClr>
            </a:pPr>
            <a:r>
              <a:rPr lang="en-US" noProof="0" dirty="0">
                <a:latin typeface="Rubik" pitchFamily="2" charset="-79"/>
                <a:cs typeface="Rubik" pitchFamily="2" charset="-79"/>
              </a:rPr>
              <a:t>to commercial messages</a:t>
            </a:r>
          </a:p>
          <a:p>
            <a:pPr lvl="1"/>
            <a:endParaRPr lang="en-US" dirty="0">
              <a:latin typeface="Rubik" pitchFamily="2" charset="-79"/>
              <a:cs typeface="Rubik" pitchFamily="2" charset="-79"/>
            </a:endParaRPr>
          </a:p>
          <a:p>
            <a:pPr lvl="1"/>
            <a:r>
              <a:rPr lang="en-US" noProof="0" dirty="0">
                <a:latin typeface="Rubik" pitchFamily="2" charset="-79"/>
                <a:cs typeface="Rubik" pitchFamily="2" charset="-79"/>
              </a:rPr>
              <a:t>Useful to find information about economic performances, investments and strategic moves</a:t>
            </a:r>
          </a:p>
          <a:p>
            <a:endParaRPr lang="en-US" noProof="0" dirty="0">
              <a:latin typeface="Rubik" pitchFamily="2" charset="-79"/>
              <a:cs typeface="Rubik" pitchFamily="2" charset="-79"/>
            </a:endParaRPr>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82" y="4920580"/>
            <a:ext cx="4438650" cy="1028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920580"/>
            <a:ext cx="3481753" cy="1028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784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latin typeface="Rubik" pitchFamily="2" charset="-79"/>
                <a:cs typeface="Rubik" pitchFamily="2" charset="-79"/>
              </a:rPr>
              <a:t>Other</a:t>
            </a:r>
            <a:r>
              <a:rPr lang="it-IT" altLang="it-IT" dirty="0">
                <a:latin typeface="Rubik" pitchFamily="2" charset="-79"/>
                <a:cs typeface="Rubik" pitchFamily="2" charset="-79"/>
              </a:rPr>
              <a:t> </a:t>
            </a:r>
            <a:r>
              <a:rPr lang="it-IT" altLang="it-IT" dirty="0" err="1">
                <a:latin typeface="Rubik" pitchFamily="2" charset="-79"/>
                <a:cs typeface="Rubik" pitchFamily="2" charset="-79"/>
              </a:rPr>
              <a:t>sources</a:t>
            </a:r>
            <a:endParaRPr lang="en-US" noProof="0" dirty="0">
              <a:latin typeface="Rubik" pitchFamily="2" charset="-79"/>
              <a:cs typeface="Rubik" pitchFamily="2" charset="-79"/>
            </a:endParaRPr>
          </a:p>
        </p:txBody>
      </p:sp>
      <p:sp>
        <p:nvSpPr>
          <p:cNvPr id="35844" name="Segnaposto contenuto 2"/>
          <p:cNvSpPr>
            <a:spLocks noGrp="1"/>
          </p:cNvSpPr>
          <p:nvPr>
            <p:ph type="body" idx="1"/>
          </p:nvPr>
        </p:nvSpPr>
        <p:spPr/>
        <p:txBody>
          <a:bodyPr/>
          <a:lstStyle/>
          <a:p>
            <a:r>
              <a:rPr lang="en-US" noProof="0" dirty="0">
                <a:solidFill>
                  <a:schemeClr val="tx1"/>
                </a:solidFill>
                <a:latin typeface="Rubik" pitchFamily="2" charset="-79"/>
                <a:cs typeface="Rubik" pitchFamily="2" charset="-79"/>
              </a:rPr>
              <a:t>ISTAT (www.istat.it)</a:t>
            </a:r>
          </a:p>
          <a:p>
            <a:endParaRPr lang="en-US" noProof="0" dirty="0">
              <a:solidFill>
                <a:schemeClr val="tx1"/>
              </a:solidFill>
              <a:latin typeface="Rubik" pitchFamily="2" charset="-79"/>
              <a:cs typeface="Rubik" pitchFamily="2" charset="-79"/>
            </a:endParaRPr>
          </a:p>
          <a:p>
            <a:r>
              <a:rPr lang="en-US" noProof="0" dirty="0">
                <a:solidFill>
                  <a:schemeClr val="tx1"/>
                </a:solidFill>
                <a:latin typeface="Rubik" pitchFamily="2" charset="-79"/>
                <a:cs typeface="Rubik" pitchFamily="2" charset="-79"/>
              </a:rPr>
              <a:t>OECD  (www.unibg.it -&gt; </a:t>
            </a:r>
            <a:r>
              <a:rPr lang="en-US" noProof="0" dirty="0" err="1">
                <a:solidFill>
                  <a:schemeClr val="tx1"/>
                </a:solidFill>
                <a:latin typeface="Rubik" pitchFamily="2" charset="-79"/>
                <a:cs typeface="Rubik" pitchFamily="2" charset="-79"/>
              </a:rPr>
              <a:t>Servizi</a:t>
            </a:r>
            <a:r>
              <a:rPr lang="en-US" noProof="0" dirty="0">
                <a:solidFill>
                  <a:schemeClr val="tx1"/>
                </a:solidFill>
                <a:latin typeface="Rubik" pitchFamily="2" charset="-79"/>
                <a:cs typeface="Rubik" pitchFamily="2" charset="-79"/>
              </a:rPr>
              <a:t> </a:t>
            </a:r>
            <a:r>
              <a:rPr lang="en-US" noProof="0" dirty="0" err="1">
                <a:solidFill>
                  <a:schemeClr val="tx1"/>
                </a:solidFill>
                <a:latin typeface="Rubik" pitchFamily="2" charset="-79"/>
                <a:cs typeface="Rubik" pitchFamily="2" charset="-79"/>
              </a:rPr>
              <a:t>bibliotecari</a:t>
            </a:r>
            <a:r>
              <a:rPr lang="en-US" noProof="0" dirty="0">
                <a:solidFill>
                  <a:schemeClr val="tx1"/>
                </a:solidFill>
                <a:latin typeface="Rubik" pitchFamily="2" charset="-79"/>
                <a:cs typeface="Rubik" pitchFamily="2" charset="-79"/>
              </a:rPr>
              <a:t> -&gt; </a:t>
            </a:r>
            <a:r>
              <a:rPr lang="en-US" noProof="0" dirty="0" err="1">
                <a:solidFill>
                  <a:schemeClr val="tx1"/>
                </a:solidFill>
                <a:latin typeface="Rubik" pitchFamily="2" charset="-79"/>
                <a:cs typeface="Rubik" pitchFamily="2" charset="-79"/>
              </a:rPr>
              <a:t>Risorse</a:t>
            </a:r>
            <a:r>
              <a:rPr lang="en-US" noProof="0" dirty="0">
                <a:solidFill>
                  <a:schemeClr val="tx1"/>
                </a:solidFill>
                <a:latin typeface="Rubik" pitchFamily="2" charset="-79"/>
                <a:cs typeface="Rubik" pitchFamily="2" charset="-79"/>
              </a:rPr>
              <a:t> </a:t>
            </a:r>
            <a:r>
              <a:rPr lang="en-US" noProof="0" dirty="0" err="1">
                <a:solidFill>
                  <a:schemeClr val="tx1"/>
                </a:solidFill>
                <a:latin typeface="Rubik" pitchFamily="2" charset="-79"/>
                <a:cs typeface="Rubik" pitchFamily="2" charset="-79"/>
              </a:rPr>
              <a:t>elettroniche</a:t>
            </a:r>
            <a:r>
              <a:rPr lang="en-US" noProof="0" dirty="0">
                <a:solidFill>
                  <a:schemeClr val="tx1"/>
                </a:solidFill>
                <a:latin typeface="Rubik" pitchFamily="2" charset="-79"/>
                <a:cs typeface="Rubik" pitchFamily="2" charset="-79"/>
              </a:rPr>
              <a:t> -&gt; Database </a:t>
            </a:r>
            <a:r>
              <a:rPr lang="en-US" noProof="0" dirty="0" err="1">
                <a:solidFill>
                  <a:schemeClr val="tx1"/>
                </a:solidFill>
                <a:latin typeface="Rubik" pitchFamily="2" charset="-79"/>
                <a:cs typeface="Rubik" pitchFamily="2" charset="-79"/>
              </a:rPr>
              <a:t>statistici</a:t>
            </a:r>
            <a:r>
              <a:rPr lang="en-US" noProof="0" dirty="0">
                <a:solidFill>
                  <a:schemeClr val="tx1"/>
                </a:solidFill>
                <a:latin typeface="Rubik" pitchFamily="2" charset="-79"/>
                <a:cs typeface="Rubik" pitchFamily="2" charset="-79"/>
              </a:rPr>
              <a:t>)</a:t>
            </a:r>
          </a:p>
          <a:p>
            <a:endParaRPr lang="en-US" noProof="0" dirty="0">
              <a:solidFill>
                <a:schemeClr val="tx1"/>
              </a:solidFill>
              <a:latin typeface="Rubik" pitchFamily="2" charset="-79"/>
              <a:cs typeface="Rubik" pitchFamily="2" charset="-79"/>
            </a:endParaRPr>
          </a:p>
          <a:p>
            <a:r>
              <a:rPr lang="en-US" noProof="0" dirty="0" err="1">
                <a:solidFill>
                  <a:schemeClr val="tx1"/>
                </a:solidFill>
                <a:latin typeface="Rubik" pitchFamily="2" charset="-79"/>
                <a:cs typeface="Rubik" pitchFamily="2" charset="-79"/>
              </a:rPr>
              <a:t>Eurostat</a:t>
            </a:r>
            <a:r>
              <a:rPr lang="en-US" noProof="0" dirty="0">
                <a:solidFill>
                  <a:schemeClr val="tx1"/>
                </a:solidFill>
                <a:latin typeface="Rubik" pitchFamily="2" charset="-79"/>
                <a:cs typeface="Rubik" pitchFamily="2" charset="-79"/>
              </a:rPr>
              <a:t> (http://epp.eurostat.ec.europa.eu/portal)</a:t>
            </a:r>
          </a:p>
          <a:p>
            <a:endParaRPr lang="en-US" noProof="0" dirty="0">
              <a:solidFill>
                <a:schemeClr val="tx1"/>
              </a:solidFill>
              <a:latin typeface="Rubik" pitchFamily="2" charset="-79"/>
              <a:cs typeface="Rubik" pitchFamily="2" charset="-79"/>
            </a:endParaRPr>
          </a:p>
          <a:p>
            <a:r>
              <a:rPr lang="en-US" noProof="0" dirty="0" err="1">
                <a:solidFill>
                  <a:schemeClr val="tx1"/>
                </a:solidFill>
                <a:latin typeface="Rubik" pitchFamily="2" charset="-79"/>
                <a:cs typeface="Rubik" pitchFamily="2" charset="-79"/>
              </a:rPr>
              <a:t>Borsa</a:t>
            </a:r>
            <a:r>
              <a:rPr lang="en-US" noProof="0" dirty="0">
                <a:solidFill>
                  <a:schemeClr val="tx1"/>
                </a:solidFill>
                <a:latin typeface="Rubik" pitchFamily="2" charset="-79"/>
                <a:cs typeface="Rubik" pitchFamily="2" charset="-79"/>
              </a:rPr>
              <a:t> </a:t>
            </a:r>
            <a:r>
              <a:rPr lang="en-US" noProof="0" dirty="0" err="1">
                <a:solidFill>
                  <a:schemeClr val="tx1"/>
                </a:solidFill>
                <a:latin typeface="Rubik" pitchFamily="2" charset="-79"/>
                <a:cs typeface="Rubik" pitchFamily="2" charset="-79"/>
              </a:rPr>
              <a:t>italiana</a:t>
            </a:r>
            <a:r>
              <a:rPr lang="en-US" noProof="0" dirty="0">
                <a:solidFill>
                  <a:schemeClr val="tx1"/>
                </a:solidFill>
                <a:latin typeface="Rubik" pitchFamily="2" charset="-79"/>
                <a:cs typeface="Rubik" pitchFamily="2" charset="-79"/>
              </a:rPr>
              <a:t> (www.borsaitaliana.it)</a:t>
            </a:r>
          </a:p>
          <a:p>
            <a:endParaRPr lang="en-US" noProof="0" dirty="0">
              <a:solidFill>
                <a:schemeClr val="tx1"/>
              </a:solidFill>
              <a:latin typeface="Rubik" pitchFamily="2" charset="-79"/>
              <a:cs typeface="Rubik" pitchFamily="2" charset="-79"/>
            </a:endParaRPr>
          </a:p>
          <a:p>
            <a:r>
              <a:rPr lang="en-US" noProof="0" dirty="0">
                <a:solidFill>
                  <a:schemeClr val="tx1"/>
                </a:solidFill>
                <a:latin typeface="Rubik" pitchFamily="2" charset="-79"/>
                <a:cs typeface="Rubik" pitchFamily="2" charset="-79"/>
              </a:rPr>
              <a:t>London Stock Exchange</a:t>
            </a:r>
          </a:p>
          <a:p>
            <a:pPr>
              <a:buFontTx/>
              <a:buNone/>
            </a:pPr>
            <a:endParaRPr lang="en-US" noProof="0" dirty="0">
              <a:solidFill>
                <a:schemeClr val="tx1"/>
              </a:solidFill>
              <a:latin typeface="Rubik" pitchFamily="2" charset="-79"/>
              <a:cs typeface="Rubik" pitchFamily="2" charset="-79"/>
            </a:endParaRPr>
          </a:p>
          <a:p>
            <a:r>
              <a:rPr lang="en-US" noProof="0" dirty="0">
                <a:solidFill>
                  <a:schemeClr val="tx1"/>
                </a:solidFill>
                <a:latin typeface="Rubik" pitchFamily="2" charset="-79"/>
                <a:cs typeface="Rubik" pitchFamily="2" charset="-79"/>
              </a:rPr>
              <a:t>Banca </a:t>
            </a:r>
            <a:r>
              <a:rPr lang="en-US" noProof="0" dirty="0" err="1">
                <a:solidFill>
                  <a:schemeClr val="tx1"/>
                </a:solidFill>
                <a:latin typeface="Rubik" pitchFamily="2" charset="-79"/>
                <a:cs typeface="Rubik" pitchFamily="2" charset="-79"/>
              </a:rPr>
              <a:t>d’Italia</a:t>
            </a:r>
            <a:endParaRPr lang="en-US" noProof="0" dirty="0">
              <a:solidFill>
                <a:schemeClr val="tx1"/>
              </a:solidFill>
              <a:latin typeface="Rubik" pitchFamily="2" charset="-79"/>
              <a:cs typeface="Rubik" pitchFamily="2" charset="-79"/>
            </a:endParaRPr>
          </a:p>
          <a:p>
            <a:endParaRPr lang="en-US" dirty="0">
              <a:solidFill>
                <a:schemeClr val="tx1"/>
              </a:solidFill>
              <a:latin typeface="Rubik" pitchFamily="2" charset="-79"/>
              <a:cs typeface="Rubik" pitchFamily="2" charset="-79"/>
            </a:endParaRPr>
          </a:p>
          <a:p>
            <a:r>
              <a:rPr lang="en-US" noProof="0" dirty="0">
                <a:solidFill>
                  <a:schemeClr val="tx1"/>
                </a:solidFill>
                <a:latin typeface="Rubik" pitchFamily="2" charset="-79"/>
                <a:cs typeface="Rubik" pitchFamily="2" charset="-79"/>
              </a:rPr>
              <a:t>Reports by </a:t>
            </a:r>
            <a:r>
              <a:rPr lang="en-US" dirty="0">
                <a:solidFill>
                  <a:schemeClr val="tx1"/>
                </a:solidFill>
                <a:latin typeface="Rubik" pitchFamily="2" charset="-79"/>
                <a:cs typeface="Rubik" pitchFamily="2" charset="-79"/>
              </a:rPr>
              <a:t>global consulting firms (e.g. McKinsey &amp; Company, The Boston Consulting Group, Bain &amp; Company, PwC, E&amp;Y)</a:t>
            </a:r>
            <a:endParaRPr lang="en-US" noProof="0" dirty="0">
              <a:solidFill>
                <a:schemeClr val="tx1"/>
              </a:solidFill>
              <a:latin typeface="Rubik" pitchFamily="2" charset="-79"/>
              <a:cs typeface="Rubik" pitchFamily="2" charset="-79"/>
            </a:endParaRPr>
          </a:p>
          <a:p>
            <a:pPr>
              <a:buFontTx/>
              <a:buNone/>
            </a:pPr>
            <a:endParaRPr lang="en-US" noProof="0" dirty="0">
              <a:solidFill>
                <a:schemeClr val="tx1"/>
              </a:solidFill>
              <a:latin typeface="Rubik" pitchFamily="2" charset="-79"/>
              <a:cs typeface="Rubik" pitchFamily="2" charset="-79"/>
            </a:endParaRPr>
          </a:p>
        </p:txBody>
      </p:sp>
    </p:spTree>
    <p:extLst>
      <p:ext uri="{BB962C8B-B14F-4D97-AF65-F5344CB8AC3E}">
        <p14:creationId xmlns:p14="http://schemas.microsoft.com/office/powerpoint/2010/main" val="220732956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noProof="0" dirty="0">
                <a:latin typeface="Rubik" pitchFamily="2" charset="-79"/>
                <a:cs typeface="Rubik" pitchFamily="2" charset="-79"/>
              </a:rPr>
              <a:t>Agenda </a:t>
            </a:r>
          </a:p>
        </p:txBody>
      </p:sp>
      <p:sp>
        <p:nvSpPr>
          <p:cNvPr id="15364" name="Segnaposto contenuto 5"/>
          <p:cNvSpPr>
            <a:spLocks noGrp="1"/>
          </p:cNvSpPr>
          <p:nvPr>
            <p:ph type="body" idx="1"/>
          </p:nvPr>
        </p:nvSpPr>
        <p:spPr>
          <a:xfrm>
            <a:off x="310284" y="669472"/>
            <a:ext cx="8464550" cy="2790701"/>
          </a:xfrm>
        </p:spPr>
        <p:txBody>
          <a:bodyPr/>
          <a:lstStyle/>
          <a:p>
            <a:r>
              <a:rPr lang="en-US" dirty="0">
                <a:latin typeface="Rubik" pitchFamily="2" charset="-79"/>
                <a:cs typeface="Rubik" pitchFamily="2" charset="-79"/>
              </a:rPr>
              <a:t>The results of your strategic analysis gain legitimacy if they build on established </a:t>
            </a:r>
            <a:r>
              <a:rPr lang="en-US" b="1" dirty="0">
                <a:solidFill>
                  <a:srgbClr val="C00000"/>
                </a:solidFill>
                <a:latin typeface="Rubik" pitchFamily="2" charset="-79"/>
                <a:cs typeface="Rubik" pitchFamily="2" charset="-79"/>
              </a:rPr>
              <a:t>frameworks</a:t>
            </a:r>
            <a:r>
              <a:rPr lang="en-US" dirty="0">
                <a:latin typeface="Rubik" pitchFamily="2" charset="-79"/>
                <a:cs typeface="Rubik" pitchFamily="2" charset="-79"/>
              </a:rPr>
              <a:t> and reliable (possibly objective) </a:t>
            </a:r>
            <a:r>
              <a:rPr lang="en-US" b="1" dirty="0">
                <a:solidFill>
                  <a:srgbClr val="C00000"/>
                </a:solidFill>
                <a:latin typeface="Rubik" pitchFamily="2" charset="-79"/>
                <a:cs typeface="Rubik" pitchFamily="2" charset="-79"/>
              </a:rPr>
              <a:t>data</a:t>
            </a:r>
            <a:r>
              <a:rPr lang="en-US" dirty="0">
                <a:latin typeface="Rubik" pitchFamily="2" charset="-79"/>
                <a:cs typeface="Rubik" pitchFamily="2" charset="-79"/>
              </a:rPr>
              <a:t> </a:t>
            </a:r>
          </a:p>
          <a:p>
            <a:r>
              <a:rPr lang="en-US" dirty="0">
                <a:latin typeface="Rubik" pitchFamily="2" charset="-79"/>
                <a:cs typeface="Rubik" pitchFamily="2" charset="-79"/>
              </a:rPr>
              <a:t>In the first term we studied frameworks</a:t>
            </a:r>
            <a:r>
              <a:rPr lang="en-US" noProof="0" dirty="0">
                <a:latin typeface="Rubik" pitchFamily="2" charset="-79"/>
                <a:cs typeface="Rubik" pitchFamily="2" charset="-79"/>
              </a:rPr>
              <a:t> and tools used to perform a strategic analysis </a:t>
            </a:r>
          </a:p>
          <a:p>
            <a:r>
              <a:rPr lang="en-US" dirty="0">
                <a:latin typeface="Rubik" pitchFamily="2" charset="-79"/>
                <a:cs typeface="Rubik" pitchFamily="2" charset="-79"/>
              </a:rPr>
              <a:t>But no tool works if it does not have quality data as input (garbage in, garbage out)</a:t>
            </a:r>
            <a:endParaRPr lang="en-US" noProof="0" dirty="0">
              <a:latin typeface="Rubik" pitchFamily="2" charset="-79"/>
              <a:cs typeface="Rubik" pitchFamily="2" charset="-79"/>
            </a:endParaRPr>
          </a:p>
          <a:p>
            <a:r>
              <a:rPr lang="en-US" noProof="0" dirty="0">
                <a:latin typeface="Rubik" pitchFamily="2" charset="-79"/>
                <a:cs typeface="Rubik" pitchFamily="2" charset="-79"/>
              </a:rPr>
              <a:t>Today we will focus on how you can collect data that are </a:t>
            </a:r>
          </a:p>
          <a:p>
            <a:pPr lvl="1"/>
            <a:r>
              <a:rPr lang="en-US" b="1" i="1" dirty="0">
                <a:solidFill>
                  <a:srgbClr val="C00000"/>
                </a:solidFill>
                <a:latin typeface="Rubik" pitchFamily="2" charset="-79"/>
                <a:cs typeface="Rubik" pitchFamily="2" charset="-79"/>
              </a:rPr>
              <a:t>Reliable</a:t>
            </a:r>
            <a:r>
              <a:rPr lang="en-US" dirty="0">
                <a:latin typeface="Rubik" pitchFamily="2" charset="-79"/>
                <a:cs typeface="Rubik" pitchFamily="2" charset="-79"/>
              </a:rPr>
              <a:t> </a:t>
            </a:r>
            <a:r>
              <a:rPr lang="en-US" dirty="0">
                <a:latin typeface="Rubik" pitchFamily="2" charset="-79"/>
                <a:cs typeface="Rubik" pitchFamily="2" charset="-79"/>
                <a:sym typeface="Wingdings" panose="05000000000000000000" pitchFamily="2" charset="2"/>
              </a:rPr>
              <a:t> </a:t>
            </a:r>
            <a:r>
              <a:rPr lang="en-US" b="1" dirty="0">
                <a:solidFill>
                  <a:srgbClr val="C00000"/>
                </a:solidFill>
                <a:latin typeface="Rubik" pitchFamily="2" charset="-79"/>
                <a:cs typeface="Rubik" pitchFamily="2" charset="-79"/>
                <a:sym typeface="Wingdings" panose="05000000000000000000" pitchFamily="2" charset="2"/>
              </a:rPr>
              <a:t>Selection</a:t>
            </a:r>
            <a:r>
              <a:rPr lang="en-US" dirty="0">
                <a:latin typeface="Rubik" pitchFamily="2" charset="-79"/>
                <a:cs typeface="Rubik" pitchFamily="2" charset="-79"/>
                <a:sym typeface="Wingdings" panose="05000000000000000000" pitchFamily="2" charset="2"/>
              </a:rPr>
              <a:t> of information sources</a:t>
            </a:r>
            <a:endParaRPr lang="en-US" dirty="0">
              <a:latin typeface="Rubik" pitchFamily="2" charset="-79"/>
              <a:cs typeface="Rubik" pitchFamily="2" charset="-79"/>
            </a:endParaRPr>
          </a:p>
          <a:p>
            <a:pPr lvl="1"/>
            <a:r>
              <a:rPr lang="en-US" b="1" i="1" noProof="0" dirty="0">
                <a:solidFill>
                  <a:srgbClr val="C00000"/>
                </a:solidFill>
                <a:latin typeface="Rubik" pitchFamily="2" charset="-79"/>
                <a:cs typeface="Rubik" pitchFamily="2" charset="-79"/>
              </a:rPr>
              <a:t>Fitting</a:t>
            </a:r>
            <a:r>
              <a:rPr lang="en-US" noProof="0" dirty="0">
                <a:latin typeface="Rubik" pitchFamily="2" charset="-79"/>
                <a:cs typeface="Rubik" pitchFamily="2" charset="-79"/>
              </a:rPr>
              <a:t> to you purpose (PW or thesis) </a:t>
            </a:r>
            <a:r>
              <a:rPr lang="en-US" noProof="0" dirty="0">
                <a:latin typeface="Rubik" pitchFamily="2" charset="-79"/>
                <a:cs typeface="Rubik" pitchFamily="2" charset="-79"/>
                <a:sym typeface="Wingdings" panose="05000000000000000000" pitchFamily="2" charset="2"/>
              </a:rPr>
              <a:t> </a:t>
            </a:r>
            <a:r>
              <a:rPr lang="en-US" b="1" noProof="0" dirty="0">
                <a:solidFill>
                  <a:srgbClr val="C00000"/>
                </a:solidFill>
                <a:latin typeface="Rubik" pitchFamily="2" charset="-79"/>
                <a:cs typeface="Rubik" pitchFamily="2" charset="-79"/>
                <a:sym typeface="Wingdings" panose="05000000000000000000" pitchFamily="2" charset="2"/>
              </a:rPr>
              <a:t>Exploitation</a:t>
            </a:r>
            <a:r>
              <a:rPr lang="en-US" noProof="0" dirty="0">
                <a:latin typeface="Rubik" pitchFamily="2" charset="-79"/>
                <a:cs typeface="Rubik" pitchFamily="2" charset="-79"/>
                <a:sym typeface="Wingdings" panose="05000000000000000000" pitchFamily="2" charset="2"/>
              </a:rPr>
              <a:t> of information sources </a:t>
            </a:r>
            <a:endParaRPr lang="en-US" noProof="0" dirty="0">
              <a:latin typeface="Rubik" pitchFamily="2" charset="-79"/>
              <a:cs typeface="Rubik" pitchFamily="2" charset="-79"/>
            </a:endParaRPr>
          </a:p>
          <a:p>
            <a:pPr lvl="1"/>
            <a:endParaRPr lang="en-US" noProof="0" dirty="0">
              <a:latin typeface="Rubik" pitchFamily="2" charset="-79"/>
              <a:cs typeface="Rubik" pitchFamily="2" charset="-79"/>
            </a:endParaRPr>
          </a:p>
        </p:txBody>
      </p:sp>
      <p:graphicFrame>
        <p:nvGraphicFramePr>
          <p:cNvPr id="2" name="Diagramma 1"/>
          <p:cNvGraphicFramePr/>
          <p:nvPr>
            <p:extLst>
              <p:ext uri="{D42A27DB-BD31-4B8C-83A1-F6EECF244321}">
                <p14:modId xmlns:p14="http://schemas.microsoft.com/office/powerpoint/2010/main" val="2777520370"/>
              </p:ext>
            </p:extLst>
          </p:nvPr>
        </p:nvGraphicFramePr>
        <p:xfrm>
          <a:off x="1445434" y="3282765"/>
          <a:ext cx="6393874" cy="292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25833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1099952" y="2678711"/>
            <a:ext cx="6944097" cy="2168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120000"/>
              <a:buChar char="•"/>
              <a:defRPr>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har char="–"/>
              <a:defRPr>
                <a:solidFill>
                  <a:schemeClr val="tx1">
                    <a:lumMod val="65000"/>
                    <a:lumOff val="35000"/>
                  </a:schemeClr>
                </a:solidFill>
                <a:latin typeface="+mn-lt"/>
              </a:defRPr>
            </a:lvl2pPr>
            <a:lvl3pPr marL="1143000" indent="-228600" algn="l" rtl="0" eaLnBrk="0" fontAlgn="base" hangingPunct="0">
              <a:spcBef>
                <a:spcPct val="20000"/>
              </a:spcBef>
              <a:spcAft>
                <a:spcPct val="0"/>
              </a:spcAft>
              <a:buClr>
                <a:srgbClr val="0000FF"/>
              </a:buClr>
              <a:buChar char="•"/>
              <a:defRPr>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a:solidFill>
                  <a:schemeClr val="tx1">
                    <a:lumMod val="65000"/>
                    <a:lumOff val="35000"/>
                  </a:schemeClr>
                </a:solidFill>
                <a:latin typeface="+mn-lt"/>
              </a:defRPr>
            </a:lvl4pPr>
            <a:lvl5pPr marL="2057400" indent="-228600" algn="l" rtl="0" eaLnBrk="0" fontAlgn="base" hangingPunct="0">
              <a:spcBef>
                <a:spcPct val="20000"/>
              </a:spcBef>
              <a:spcAft>
                <a:spcPct val="0"/>
              </a:spcAft>
              <a:buChar char="»"/>
              <a:defRPr>
                <a:solidFill>
                  <a:schemeClr val="tx1">
                    <a:lumMod val="65000"/>
                    <a:lumOff val="35000"/>
                  </a:schemeClr>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ctr">
              <a:lnSpc>
                <a:spcPct val="100000"/>
              </a:lnSpc>
              <a:buFontTx/>
              <a:buNone/>
            </a:pPr>
            <a:endParaRPr lang="en-US" sz="2000" b="1" kern="0" dirty="0">
              <a:solidFill>
                <a:srgbClr val="0033CC"/>
              </a:solidFill>
              <a:latin typeface="Rubik" pitchFamily="2" charset="-79"/>
              <a:cs typeface="Rubik" pitchFamily="2" charset="-79"/>
            </a:endParaRPr>
          </a:p>
          <a:p>
            <a:pPr marL="0" indent="0" algn="ctr">
              <a:lnSpc>
                <a:spcPct val="100000"/>
              </a:lnSpc>
              <a:buFontTx/>
              <a:buNone/>
            </a:pPr>
            <a:r>
              <a:rPr lang="en-GB" sz="2400" b="1" kern="0" dirty="0">
                <a:solidFill>
                  <a:srgbClr val="C00000"/>
                </a:solidFill>
                <a:latin typeface="Rubik" pitchFamily="2" charset="-79"/>
                <a:cs typeface="Rubik" pitchFamily="2" charset="-79"/>
              </a:rPr>
              <a:t>Re-Sources for your PWs and dissertation</a:t>
            </a:r>
          </a:p>
          <a:p>
            <a:pPr marL="0" indent="0" algn="ctr">
              <a:lnSpc>
                <a:spcPct val="100000"/>
              </a:lnSpc>
              <a:buFontTx/>
              <a:buNone/>
            </a:pPr>
            <a:endParaRPr lang="en-US" sz="2400" b="1" kern="0" dirty="0">
              <a:solidFill>
                <a:srgbClr val="C00000"/>
              </a:solidFill>
              <a:latin typeface="Rubik" pitchFamily="2" charset="-79"/>
              <a:cs typeface="Rubik" pitchFamily="2" charset="-79"/>
            </a:endParaRPr>
          </a:p>
        </p:txBody>
      </p:sp>
    </p:spTree>
    <p:extLst>
      <p:ext uri="{BB962C8B-B14F-4D97-AF65-F5344CB8AC3E}">
        <p14:creationId xmlns:p14="http://schemas.microsoft.com/office/powerpoint/2010/main" val="361830972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a:spLocks noGrp="1"/>
          </p:cNvSpPr>
          <p:nvPr>
            <p:ph type="body" idx="1"/>
          </p:nvPr>
        </p:nvSpPr>
        <p:spPr/>
        <p:txBody>
          <a:bodyPr/>
          <a:lstStyle/>
          <a:p>
            <a:pPr>
              <a:lnSpc>
                <a:spcPct val="150000"/>
              </a:lnSpc>
              <a:defRPr/>
            </a:pPr>
            <a:r>
              <a:rPr lang="en-US" sz="2000" dirty="0">
                <a:solidFill>
                  <a:srgbClr val="000000"/>
                </a:solidFill>
                <a:latin typeface="Rubik" pitchFamily="2" charset="-79"/>
                <a:ea typeface="Verdana" pitchFamily="34" charset="0"/>
                <a:cs typeface="Rubik" pitchFamily="2" charset="-79"/>
              </a:rPr>
              <a:t>Search Engine like Google and Yahoo make no difference between </a:t>
            </a:r>
            <a:r>
              <a:rPr lang="en-US" sz="2000" b="1" dirty="0">
                <a:solidFill>
                  <a:schemeClr val="accent6">
                    <a:lumMod val="50000"/>
                  </a:schemeClr>
                </a:solidFill>
                <a:latin typeface="Rubik" pitchFamily="2" charset="-79"/>
                <a:ea typeface="Verdana" pitchFamily="34" charset="0"/>
                <a:cs typeface="Rubik" pitchFamily="2" charset="-79"/>
              </a:rPr>
              <a:t>academic</a:t>
            </a:r>
            <a:r>
              <a:rPr lang="en-US" sz="2000" dirty="0">
                <a:solidFill>
                  <a:srgbClr val="000000"/>
                </a:solidFill>
                <a:latin typeface="Rubik" pitchFamily="2" charset="-79"/>
                <a:ea typeface="Verdana" pitchFamily="34" charset="0"/>
                <a:cs typeface="Rubik" pitchFamily="2" charset="-79"/>
              </a:rPr>
              <a:t> and </a:t>
            </a:r>
            <a:r>
              <a:rPr lang="en-US" sz="2000" b="1" dirty="0">
                <a:solidFill>
                  <a:schemeClr val="accent6">
                    <a:lumMod val="50000"/>
                  </a:schemeClr>
                </a:solidFill>
                <a:latin typeface="Rubik" pitchFamily="2" charset="-79"/>
                <a:ea typeface="Verdana" pitchFamily="34" charset="0"/>
                <a:cs typeface="Rubik" pitchFamily="2" charset="-79"/>
              </a:rPr>
              <a:t>personal sources</a:t>
            </a:r>
            <a:r>
              <a:rPr lang="en-US" sz="2000" dirty="0">
                <a:solidFill>
                  <a:srgbClr val="000000"/>
                </a:solidFill>
                <a:latin typeface="Rubik" pitchFamily="2" charset="-79"/>
                <a:ea typeface="Verdana" pitchFamily="34" charset="0"/>
                <a:cs typeface="Rubik" pitchFamily="2" charset="-79"/>
              </a:rPr>
              <a:t>. </a:t>
            </a:r>
          </a:p>
          <a:p>
            <a:pPr>
              <a:lnSpc>
                <a:spcPct val="150000"/>
              </a:lnSpc>
              <a:defRPr/>
            </a:pPr>
            <a:r>
              <a:rPr lang="en-US" sz="2000" dirty="0">
                <a:solidFill>
                  <a:srgbClr val="000000"/>
                </a:solidFill>
                <a:latin typeface="Rubik" pitchFamily="2" charset="-79"/>
                <a:ea typeface="Verdana" pitchFamily="34" charset="0"/>
                <a:cs typeface="Rubik" pitchFamily="2" charset="-79"/>
              </a:rPr>
              <a:t>Since anyone can post/edit anything in </a:t>
            </a:r>
            <a:r>
              <a:rPr lang="en-US" sz="2000" b="1" u="sng" dirty="0">
                <a:solidFill>
                  <a:srgbClr val="C00000"/>
                </a:solidFill>
                <a:latin typeface="Rubik" pitchFamily="2" charset="-79"/>
                <a:ea typeface="Verdana" pitchFamily="34" charset="0"/>
                <a:cs typeface="Rubik" pitchFamily="2" charset="-79"/>
              </a:rPr>
              <a:t>Wiki, it is not a reliable source</a:t>
            </a:r>
            <a:r>
              <a:rPr lang="en-US" sz="2000" dirty="0">
                <a:solidFill>
                  <a:srgbClr val="000000"/>
                </a:solidFill>
                <a:latin typeface="Rubik" pitchFamily="2" charset="-79"/>
                <a:ea typeface="Verdana" pitchFamily="34" charset="0"/>
                <a:cs typeface="Rubik" pitchFamily="2" charset="-79"/>
              </a:rPr>
              <a:t>; likewise most blogs and forums.</a:t>
            </a:r>
          </a:p>
          <a:p>
            <a:pPr>
              <a:lnSpc>
                <a:spcPct val="150000"/>
              </a:lnSpc>
              <a:defRPr/>
            </a:pPr>
            <a:r>
              <a:rPr lang="en-US" sz="2000" dirty="0">
                <a:solidFill>
                  <a:srgbClr val="000000"/>
                </a:solidFill>
                <a:latin typeface="Rubik" pitchFamily="2" charset="-79"/>
                <a:ea typeface="Verdana" pitchFamily="34" charset="0"/>
                <a:cs typeface="Rubik" pitchFamily="2" charset="-79"/>
              </a:rPr>
              <a:t>A reliable source is </a:t>
            </a:r>
            <a:r>
              <a:rPr lang="en-US" sz="2000" b="1" u="sng" dirty="0">
                <a:solidFill>
                  <a:srgbClr val="C00000"/>
                </a:solidFill>
                <a:latin typeface="Rubik" pitchFamily="2" charset="-79"/>
                <a:ea typeface="Verdana" pitchFamily="34" charset="0"/>
                <a:cs typeface="Rubik" pitchFamily="2" charset="-79"/>
              </a:rPr>
              <a:t>accredited</a:t>
            </a:r>
            <a:r>
              <a:rPr lang="en-US" sz="2000" dirty="0">
                <a:solidFill>
                  <a:srgbClr val="000000"/>
                </a:solidFill>
                <a:latin typeface="Rubik" pitchFamily="2" charset="-79"/>
                <a:ea typeface="Verdana" pitchFamily="34" charset="0"/>
                <a:cs typeface="Rubik" pitchFamily="2" charset="-79"/>
              </a:rPr>
              <a:t> (e.g., scientific journals, consulting companies, statistical institutes)</a:t>
            </a:r>
          </a:p>
          <a:p>
            <a:pPr>
              <a:lnSpc>
                <a:spcPct val="150000"/>
              </a:lnSpc>
              <a:defRPr/>
            </a:pPr>
            <a:r>
              <a:rPr lang="en-US" sz="2000" dirty="0">
                <a:solidFill>
                  <a:srgbClr val="000000"/>
                </a:solidFill>
                <a:latin typeface="Rubik" pitchFamily="2" charset="-79"/>
                <a:ea typeface="Verdana" pitchFamily="34" charset="0"/>
                <a:cs typeface="Rubik" pitchFamily="2" charset="-79"/>
              </a:rPr>
              <a:t>The safest form of reliability is obtained through </a:t>
            </a:r>
            <a:r>
              <a:rPr lang="en-US" sz="2000" b="1" u="sng" dirty="0">
                <a:solidFill>
                  <a:srgbClr val="C00000"/>
                </a:solidFill>
                <a:latin typeface="Rubik" pitchFamily="2" charset="-79"/>
                <a:ea typeface="Verdana" pitchFamily="34" charset="0"/>
                <a:cs typeface="Rubik" pitchFamily="2" charset="-79"/>
              </a:rPr>
              <a:t>peer-review</a:t>
            </a:r>
          </a:p>
          <a:p>
            <a:pPr>
              <a:buFontTx/>
              <a:buNone/>
            </a:pPr>
            <a:endParaRPr lang="en-US" sz="2000" noProof="0" dirty="0">
              <a:latin typeface="Rubik" pitchFamily="2" charset="-79"/>
              <a:cs typeface="Rubik" pitchFamily="2" charset="-79"/>
            </a:endParaRPr>
          </a:p>
        </p:txBody>
      </p:sp>
      <p:sp>
        <p:nvSpPr>
          <p:cNvPr id="11" name="Titolo 1"/>
          <p:cNvSpPr txBox="1">
            <a:spLocks/>
          </p:cNvSpPr>
          <p:nvPr/>
        </p:nvSpPr>
        <p:spPr bwMode="auto">
          <a:xfrm>
            <a:off x="44450" y="50800"/>
            <a:ext cx="8469313" cy="341774"/>
          </a:xfrm>
          <a:prstGeom prst="rect">
            <a:avLst/>
          </a:prstGeom>
          <a:noFill/>
          <a:ln w="9525" algn="ctr">
            <a:noFill/>
            <a:miter lim="800000"/>
            <a:headEnd/>
            <a:tailEnd/>
          </a:ln>
        </p:spPr>
        <p:txBody>
          <a:bodyPr vert="horz" wrap="square" lIns="91440" tIns="45720" rIns="91440" bIns="0" numCol="1" anchor="t"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tx1"/>
                </a:solidFill>
                <a:latin typeface="Calibri" pitchFamily="34" charset="0"/>
              </a:defRPr>
            </a:lvl2pPr>
            <a:lvl3pPr algn="l" rtl="0" eaLnBrk="1" fontAlgn="base" hangingPunct="1">
              <a:spcBef>
                <a:spcPct val="0"/>
              </a:spcBef>
              <a:spcAft>
                <a:spcPct val="0"/>
              </a:spcAft>
              <a:defRPr sz="2000">
                <a:solidFill>
                  <a:schemeClr val="tx1"/>
                </a:solidFill>
                <a:latin typeface="Calibri" pitchFamily="34" charset="0"/>
              </a:defRPr>
            </a:lvl3pPr>
            <a:lvl4pPr algn="l" rtl="0" eaLnBrk="1" fontAlgn="base" hangingPunct="1">
              <a:spcBef>
                <a:spcPct val="0"/>
              </a:spcBef>
              <a:spcAft>
                <a:spcPct val="0"/>
              </a:spcAft>
              <a:defRPr sz="2000">
                <a:solidFill>
                  <a:schemeClr val="tx1"/>
                </a:solidFill>
                <a:latin typeface="Calibri" pitchFamily="34" charset="0"/>
              </a:defRPr>
            </a:lvl4pPr>
            <a:lvl5pPr algn="l" rtl="0" eaLnBrk="1" fontAlgn="base" hangingPunct="1">
              <a:spcBef>
                <a:spcPct val="0"/>
              </a:spcBef>
              <a:spcAft>
                <a:spcPct val="0"/>
              </a:spcAft>
              <a:defRPr sz="2000">
                <a:solidFill>
                  <a:schemeClr val="tx1"/>
                </a:solidFill>
                <a:latin typeface="Calibri" pitchFamily="34" charset="0"/>
              </a:defRPr>
            </a:lvl5pPr>
            <a:lvl6pPr marL="457200" algn="l" rtl="0" eaLnBrk="1" fontAlgn="base" hangingPunct="1">
              <a:spcBef>
                <a:spcPct val="0"/>
              </a:spcBef>
              <a:spcAft>
                <a:spcPct val="0"/>
              </a:spcAft>
              <a:defRPr sz="2000">
                <a:solidFill>
                  <a:schemeClr val="tx1"/>
                </a:solidFill>
                <a:latin typeface="Calibri" pitchFamily="34" charset="0"/>
              </a:defRPr>
            </a:lvl6pPr>
            <a:lvl7pPr marL="914400" algn="l" rtl="0" eaLnBrk="1" fontAlgn="base" hangingPunct="1">
              <a:spcBef>
                <a:spcPct val="0"/>
              </a:spcBef>
              <a:spcAft>
                <a:spcPct val="0"/>
              </a:spcAft>
              <a:defRPr sz="2000">
                <a:solidFill>
                  <a:schemeClr val="tx1"/>
                </a:solidFill>
                <a:latin typeface="Calibri" pitchFamily="34" charset="0"/>
              </a:defRPr>
            </a:lvl7pPr>
            <a:lvl8pPr marL="1371600" algn="l" rtl="0" eaLnBrk="1" fontAlgn="base" hangingPunct="1">
              <a:spcBef>
                <a:spcPct val="0"/>
              </a:spcBef>
              <a:spcAft>
                <a:spcPct val="0"/>
              </a:spcAft>
              <a:defRPr sz="2000">
                <a:solidFill>
                  <a:schemeClr val="tx1"/>
                </a:solidFill>
                <a:latin typeface="Calibri" pitchFamily="34" charset="0"/>
              </a:defRPr>
            </a:lvl8pPr>
            <a:lvl9pPr marL="1828800" algn="l" rtl="0" eaLnBrk="1" fontAlgn="base" hangingPunct="1">
              <a:spcBef>
                <a:spcPct val="0"/>
              </a:spcBef>
              <a:spcAft>
                <a:spcPct val="0"/>
              </a:spcAft>
              <a:defRPr sz="2000">
                <a:solidFill>
                  <a:schemeClr val="tx1"/>
                </a:solidFill>
                <a:latin typeface="Calibri" pitchFamily="34" charset="0"/>
              </a:defRPr>
            </a:lvl9pPr>
          </a:lstStyle>
          <a:p>
            <a:pPr>
              <a:lnSpc>
                <a:spcPct val="100000"/>
              </a:lnSpc>
            </a:pPr>
            <a:r>
              <a:rPr lang="en-US" altLang="de-DE" dirty="0">
                <a:latin typeface="Rubik" pitchFamily="2" charset="-79"/>
                <a:cs typeface="Rubik" pitchFamily="2" charset="-79"/>
              </a:rPr>
              <a:t>Re-Sources: Ensuring reliability</a:t>
            </a:r>
            <a:endParaRPr lang="en-US" kern="0" dirty="0">
              <a:latin typeface="Rubik" pitchFamily="2" charset="-79"/>
              <a:cs typeface="Rubik" pitchFamily="2" charset="-79"/>
            </a:endParaRPr>
          </a:p>
        </p:txBody>
      </p:sp>
    </p:spTree>
    <p:extLst>
      <p:ext uri="{BB962C8B-B14F-4D97-AF65-F5344CB8AC3E}">
        <p14:creationId xmlns:p14="http://schemas.microsoft.com/office/powerpoint/2010/main" val="404220923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2127406" y="3753036"/>
            <a:ext cx="4889188" cy="1973253"/>
            <a:chOff x="2490759" y="4122747"/>
            <a:chExt cx="4889188" cy="1973253"/>
          </a:xfrm>
        </p:grpSpPr>
        <p:pic>
          <p:nvPicPr>
            <p:cNvPr id="5126" name="Picture 6" descr="http://www.itp.edu.mx/test/sites/default/files/EBSCO.jpg"/>
            <p:cNvPicPr>
              <a:picLocks noChangeAspect="1" noChangeArrowheads="1"/>
            </p:cNvPicPr>
            <p:nvPr/>
          </p:nvPicPr>
          <p:blipFill>
            <a:blip r:embed="rId2" cstate="print"/>
            <a:srcRect/>
            <a:stretch>
              <a:fillRect/>
            </a:stretch>
          </p:blipFill>
          <p:spPr bwMode="auto">
            <a:xfrm>
              <a:off x="2490759" y="4159260"/>
              <a:ext cx="1800000" cy="1800000"/>
            </a:xfrm>
            <a:prstGeom prst="rect">
              <a:avLst/>
            </a:prstGeom>
            <a:noFill/>
          </p:spPr>
        </p:pic>
        <p:pic>
          <p:nvPicPr>
            <p:cNvPr id="5128" name="Picture 8" descr="http://stang.sc.mahidol.ac.th/edatabases/wp-content/uploads/2011/10/Scopus01.jpg"/>
            <p:cNvPicPr>
              <a:picLocks noChangeAspect="1" noChangeArrowheads="1"/>
            </p:cNvPicPr>
            <p:nvPr/>
          </p:nvPicPr>
          <p:blipFill>
            <a:blip r:embed="rId3" cstate="print"/>
            <a:srcRect/>
            <a:stretch>
              <a:fillRect/>
            </a:stretch>
          </p:blipFill>
          <p:spPr bwMode="auto">
            <a:xfrm>
              <a:off x="5265747" y="4122747"/>
              <a:ext cx="2114200" cy="1973253"/>
            </a:xfrm>
            <a:prstGeom prst="rect">
              <a:avLst/>
            </a:prstGeom>
            <a:noFill/>
          </p:spPr>
        </p:pic>
      </p:grpSp>
      <p:sp>
        <p:nvSpPr>
          <p:cNvPr id="9" name="Segnaposto contenuto 2"/>
          <p:cNvSpPr txBox="1">
            <a:spLocks/>
          </p:cNvSpPr>
          <p:nvPr/>
        </p:nvSpPr>
        <p:spPr bwMode="auto">
          <a:xfrm>
            <a:off x="320675" y="783772"/>
            <a:ext cx="8464550"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00000"/>
              </a:lnSpc>
            </a:pPr>
            <a:endParaRPr lang="en-US" sz="2000" kern="0" dirty="0">
              <a:latin typeface="Rubik" pitchFamily="2" charset="-79"/>
              <a:cs typeface="Rubik" pitchFamily="2" charset="-79"/>
            </a:endParaRPr>
          </a:p>
          <a:p>
            <a:pPr marL="0" indent="0">
              <a:lnSpc>
                <a:spcPct val="114000"/>
              </a:lnSpc>
              <a:buNone/>
            </a:pPr>
            <a:r>
              <a:rPr lang="en-US" sz="2000" dirty="0">
                <a:solidFill>
                  <a:srgbClr val="000000"/>
                </a:solidFill>
                <a:latin typeface="Rubik" pitchFamily="2" charset="-79"/>
                <a:ea typeface="Verdana" pitchFamily="34" charset="0"/>
                <a:cs typeface="Rubik" pitchFamily="2" charset="-79"/>
              </a:rPr>
              <a:t>Using an online research database, like </a:t>
            </a:r>
            <a:r>
              <a:rPr lang="en-US" sz="2000" b="1" dirty="0">
                <a:solidFill>
                  <a:srgbClr val="C00000"/>
                </a:solidFill>
                <a:latin typeface="Rubik" pitchFamily="2" charset="-79"/>
                <a:ea typeface="Verdana" pitchFamily="34" charset="0"/>
                <a:cs typeface="Rubik" pitchFamily="2" charset="-79"/>
              </a:rPr>
              <a:t>EBSCO</a:t>
            </a:r>
            <a:r>
              <a:rPr lang="en-US" sz="2000" dirty="0">
                <a:solidFill>
                  <a:srgbClr val="000000"/>
                </a:solidFill>
                <a:latin typeface="Rubik" pitchFamily="2" charset="-79"/>
                <a:ea typeface="Verdana" pitchFamily="34" charset="0"/>
                <a:cs typeface="Rubik" pitchFamily="2" charset="-79"/>
              </a:rPr>
              <a:t> or </a:t>
            </a:r>
            <a:r>
              <a:rPr lang="en-US" sz="2000" b="1" dirty="0">
                <a:solidFill>
                  <a:srgbClr val="C00000"/>
                </a:solidFill>
                <a:latin typeface="Rubik" pitchFamily="2" charset="-79"/>
                <a:ea typeface="Verdana" pitchFamily="34" charset="0"/>
                <a:cs typeface="Rubik" pitchFamily="2" charset="-79"/>
              </a:rPr>
              <a:t>Scopus</a:t>
            </a:r>
            <a:r>
              <a:rPr lang="en-US" sz="2000" dirty="0">
                <a:solidFill>
                  <a:srgbClr val="000000"/>
                </a:solidFill>
                <a:latin typeface="Rubik" pitchFamily="2" charset="-79"/>
                <a:ea typeface="Verdana" pitchFamily="34" charset="0"/>
                <a:cs typeface="Rubik" pitchFamily="2" charset="-79"/>
              </a:rPr>
              <a:t> is the best way to find a substantial source, because these databases have </a:t>
            </a:r>
            <a:r>
              <a:rPr lang="en-US" sz="2000" dirty="0">
                <a:latin typeface="Rubik" pitchFamily="2" charset="-79"/>
                <a:ea typeface="Verdana" pitchFamily="34" charset="0"/>
                <a:cs typeface="Rubik" pitchFamily="2" charset="-79"/>
              </a:rPr>
              <a:t>optimized research solutions and </a:t>
            </a:r>
            <a:r>
              <a:rPr lang="en-US" sz="2000" dirty="0">
                <a:solidFill>
                  <a:srgbClr val="000000"/>
                </a:solidFill>
                <a:latin typeface="Rubik" pitchFamily="2" charset="-79"/>
                <a:ea typeface="Verdana" pitchFamily="34" charset="0"/>
                <a:cs typeface="Rubik" pitchFamily="2" charset="-79"/>
              </a:rPr>
              <a:t>eliminate articles that are not reliable.</a:t>
            </a:r>
          </a:p>
        </p:txBody>
      </p:sp>
      <p:sp>
        <p:nvSpPr>
          <p:cNvPr id="10" name="Titolo 1"/>
          <p:cNvSpPr txBox="1">
            <a:spLocks/>
          </p:cNvSpPr>
          <p:nvPr/>
        </p:nvSpPr>
        <p:spPr bwMode="auto">
          <a:xfrm>
            <a:off x="44450" y="50800"/>
            <a:ext cx="8469313" cy="341774"/>
          </a:xfrm>
          <a:prstGeom prst="rect">
            <a:avLst/>
          </a:prstGeom>
          <a:noFill/>
          <a:ln w="9525" algn="ctr">
            <a:noFill/>
            <a:miter lim="800000"/>
            <a:headEnd/>
            <a:tailEnd/>
          </a:ln>
        </p:spPr>
        <p:txBody>
          <a:bodyPr vert="horz" wrap="square" lIns="91440" tIns="45720" rIns="91440" bIns="0" numCol="1" anchor="t" anchorCtr="0" compatLnSpc="1">
            <a:prstTxWarp prst="textNoShape">
              <a:avLst/>
            </a:prstTxWarp>
          </a:bodyPr>
          <a:lst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tx1"/>
                </a:solidFill>
                <a:latin typeface="Calibri" pitchFamily="34" charset="0"/>
              </a:defRPr>
            </a:lvl2pPr>
            <a:lvl3pPr algn="l" rtl="0" eaLnBrk="1" fontAlgn="base" hangingPunct="1">
              <a:spcBef>
                <a:spcPct val="0"/>
              </a:spcBef>
              <a:spcAft>
                <a:spcPct val="0"/>
              </a:spcAft>
              <a:defRPr sz="2000">
                <a:solidFill>
                  <a:schemeClr val="tx1"/>
                </a:solidFill>
                <a:latin typeface="Calibri" pitchFamily="34" charset="0"/>
              </a:defRPr>
            </a:lvl3pPr>
            <a:lvl4pPr algn="l" rtl="0" eaLnBrk="1" fontAlgn="base" hangingPunct="1">
              <a:spcBef>
                <a:spcPct val="0"/>
              </a:spcBef>
              <a:spcAft>
                <a:spcPct val="0"/>
              </a:spcAft>
              <a:defRPr sz="2000">
                <a:solidFill>
                  <a:schemeClr val="tx1"/>
                </a:solidFill>
                <a:latin typeface="Calibri" pitchFamily="34" charset="0"/>
              </a:defRPr>
            </a:lvl4pPr>
            <a:lvl5pPr algn="l" rtl="0" eaLnBrk="1" fontAlgn="base" hangingPunct="1">
              <a:spcBef>
                <a:spcPct val="0"/>
              </a:spcBef>
              <a:spcAft>
                <a:spcPct val="0"/>
              </a:spcAft>
              <a:defRPr sz="2000">
                <a:solidFill>
                  <a:schemeClr val="tx1"/>
                </a:solidFill>
                <a:latin typeface="Calibri" pitchFamily="34" charset="0"/>
              </a:defRPr>
            </a:lvl5pPr>
            <a:lvl6pPr marL="457200" algn="l" rtl="0" eaLnBrk="1" fontAlgn="base" hangingPunct="1">
              <a:spcBef>
                <a:spcPct val="0"/>
              </a:spcBef>
              <a:spcAft>
                <a:spcPct val="0"/>
              </a:spcAft>
              <a:defRPr sz="2000">
                <a:solidFill>
                  <a:schemeClr val="tx1"/>
                </a:solidFill>
                <a:latin typeface="Calibri" pitchFamily="34" charset="0"/>
              </a:defRPr>
            </a:lvl6pPr>
            <a:lvl7pPr marL="914400" algn="l" rtl="0" eaLnBrk="1" fontAlgn="base" hangingPunct="1">
              <a:spcBef>
                <a:spcPct val="0"/>
              </a:spcBef>
              <a:spcAft>
                <a:spcPct val="0"/>
              </a:spcAft>
              <a:defRPr sz="2000">
                <a:solidFill>
                  <a:schemeClr val="tx1"/>
                </a:solidFill>
                <a:latin typeface="Calibri" pitchFamily="34" charset="0"/>
              </a:defRPr>
            </a:lvl7pPr>
            <a:lvl8pPr marL="1371600" algn="l" rtl="0" eaLnBrk="1" fontAlgn="base" hangingPunct="1">
              <a:spcBef>
                <a:spcPct val="0"/>
              </a:spcBef>
              <a:spcAft>
                <a:spcPct val="0"/>
              </a:spcAft>
              <a:defRPr sz="2000">
                <a:solidFill>
                  <a:schemeClr val="tx1"/>
                </a:solidFill>
                <a:latin typeface="Calibri" pitchFamily="34" charset="0"/>
              </a:defRPr>
            </a:lvl8pPr>
            <a:lvl9pPr marL="1828800" algn="l" rtl="0" eaLnBrk="1" fontAlgn="base" hangingPunct="1">
              <a:spcBef>
                <a:spcPct val="0"/>
              </a:spcBef>
              <a:spcAft>
                <a:spcPct val="0"/>
              </a:spcAft>
              <a:defRPr sz="2000">
                <a:solidFill>
                  <a:schemeClr val="tx1"/>
                </a:solidFill>
                <a:latin typeface="Calibri" pitchFamily="34" charset="0"/>
              </a:defRPr>
            </a:lvl9pPr>
          </a:lstStyle>
          <a:p>
            <a:pPr>
              <a:lnSpc>
                <a:spcPct val="100000"/>
              </a:lnSpc>
            </a:pPr>
            <a:r>
              <a:rPr lang="en-US" altLang="de-DE" dirty="0">
                <a:latin typeface="Rubik" pitchFamily="2" charset="-79"/>
                <a:cs typeface="Rubik" pitchFamily="2" charset="-79"/>
              </a:rPr>
              <a:t>Re-Sources: Online Research DBs</a:t>
            </a:r>
            <a:endParaRPr lang="en-US" kern="0" dirty="0">
              <a:latin typeface="Rubik" pitchFamily="2" charset="-79"/>
              <a:cs typeface="Rubik" pitchFamily="2" charset="-79"/>
            </a:endParaRPr>
          </a:p>
        </p:txBody>
      </p:sp>
    </p:spTree>
    <p:extLst>
      <p:ext uri="{BB962C8B-B14F-4D97-AF65-F5344CB8AC3E}">
        <p14:creationId xmlns:p14="http://schemas.microsoft.com/office/powerpoint/2010/main" val="73454943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altLang="de-DE" dirty="0">
                <a:latin typeface="Rubik" pitchFamily="2" charset="-79"/>
                <a:cs typeface="Rubik" pitchFamily="2" charset="-79"/>
              </a:rPr>
              <a:t>Re-Sources: EBSCO interface</a:t>
            </a:r>
            <a:endParaRPr lang="en-US" noProof="0" dirty="0">
              <a:latin typeface="Rubik" pitchFamily="2" charset="-79"/>
              <a:cs typeface="Rubik" pitchFamily="2" charset="-79"/>
            </a:endParaRPr>
          </a:p>
        </p:txBody>
      </p:sp>
      <p:sp>
        <p:nvSpPr>
          <p:cNvPr id="34820" name="Segnaposto contenuto 2"/>
          <p:cNvSpPr>
            <a:spLocks noGrp="1"/>
          </p:cNvSpPr>
          <p:nvPr>
            <p:ph type="body" idx="1"/>
          </p:nvPr>
        </p:nvSpPr>
        <p:spPr/>
        <p:txBody>
          <a:bodyPr/>
          <a:lstStyle/>
          <a:p>
            <a:r>
              <a:rPr lang="en-US" sz="2000" dirty="0">
                <a:latin typeface="Rubik" pitchFamily="2" charset="-79"/>
                <a:cs typeface="Rubik" pitchFamily="2" charset="-79"/>
              </a:rPr>
              <a:t>On-line journals available from the university</a:t>
            </a:r>
          </a:p>
          <a:p>
            <a:pPr lvl="1"/>
            <a:r>
              <a:rPr lang="en-US" sz="2000" noProof="0" dirty="0">
                <a:latin typeface="Rubik" pitchFamily="2" charset="-79"/>
                <a:cs typeface="Rubik" pitchFamily="2" charset="-79"/>
              </a:rPr>
              <a:t>www.unibg.it -&gt; (www.unibg.it -&gt; </a:t>
            </a:r>
            <a:r>
              <a:rPr lang="en-US" sz="2000" noProof="0" dirty="0" err="1">
                <a:latin typeface="Rubik" pitchFamily="2" charset="-79"/>
                <a:cs typeface="Rubik" pitchFamily="2" charset="-79"/>
              </a:rPr>
              <a:t>Servizi</a:t>
            </a:r>
            <a:r>
              <a:rPr lang="en-US" sz="2000" noProof="0" dirty="0">
                <a:latin typeface="Rubik" pitchFamily="2" charset="-79"/>
                <a:cs typeface="Rubik" pitchFamily="2" charset="-79"/>
              </a:rPr>
              <a:t> </a:t>
            </a:r>
            <a:r>
              <a:rPr lang="en-US" sz="2000" noProof="0" dirty="0" err="1">
                <a:latin typeface="Rubik" pitchFamily="2" charset="-79"/>
                <a:cs typeface="Rubik" pitchFamily="2" charset="-79"/>
              </a:rPr>
              <a:t>bibliotecari</a:t>
            </a:r>
            <a:r>
              <a:rPr lang="en-US" sz="2000" noProof="0" dirty="0">
                <a:latin typeface="Rubik" pitchFamily="2" charset="-79"/>
                <a:cs typeface="Rubik" pitchFamily="2" charset="-79"/>
              </a:rPr>
              <a:t> -&gt;</a:t>
            </a:r>
            <a:r>
              <a:rPr lang="en-US" sz="2000" noProof="0" dirty="0" err="1">
                <a:latin typeface="Rubik" pitchFamily="2" charset="-79"/>
                <a:cs typeface="Rubik" pitchFamily="2" charset="-79"/>
              </a:rPr>
              <a:t>Risorse</a:t>
            </a:r>
            <a:r>
              <a:rPr lang="en-US" sz="2000" noProof="0" dirty="0">
                <a:latin typeface="Rubik" pitchFamily="2" charset="-79"/>
                <a:cs typeface="Rubik" pitchFamily="2" charset="-79"/>
              </a:rPr>
              <a:t> </a:t>
            </a:r>
            <a:r>
              <a:rPr lang="en-US" sz="2000" noProof="0" dirty="0" err="1">
                <a:latin typeface="Rubik" pitchFamily="2" charset="-79"/>
                <a:cs typeface="Rubik" pitchFamily="2" charset="-79"/>
              </a:rPr>
              <a:t>elettroniche</a:t>
            </a:r>
            <a:r>
              <a:rPr lang="en-US" sz="2000" noProof="0" dirty="0">
                <a:latin typeface="Rubik" pitchFamily="2" charset="-79"/>
                <a:cs typeface="Rubik" pitchFamily="2" charset="-79"/>
              </a:rPr>
              <a:t> -&gt; database </a:t>
            </a:r>
            <a:r>
              <a:rPr lang="en-US" sz="2000" noProof="0" dirty="0" err="1">
                <a:latin typeface="Rubik" pitchFamily="2" charset="-79"/>
                <a:cs typeface="Rubik" pitchFamily="2" charset="-79"/>
              </a:rPr>
              <a:t>bibliografici</a:t>
            </a:r>
            <a:r>
              <a:rPr lang="en-US" sz="2000" noProof="0" dirty="0">
                <a:latin typeface="Rubik" pitchFamily="2" charset="-79"/>
                <a:cs typeface="Rubik" pitchFamily="2" charset="-79"/>
              </a:rPr>
              <a:t>)</a:t>
            </a:r>
          </a:p>
          <a:p>
            <a:pPr lvl="1">
              <a:buFont typeface="Wingdings" pitchFamily="2" charset="2"/>
              <a:buNone/>
            </a:pPr>
            <a:endParaRPr lang="en-US" sz="2000" noProof="0" dirty="0">
              <a:latin typeface="Rubik" pitchFamily="2" charset="-79"/>
              <a:cs typeface="Rubik" pitchFamily="2" charset="-79"/>
            </a:endParaRPr>
          </a:p>
          <a:p>
            <a:endParaRPr lang="en-US" sz="2000" noProof="0" dirty="0">
              <a:latin typeface="Rubik" pitchFamily="2" charset="-79"/>
              <a:cs typeface="Rubik" pitchFamily="2" charset="-79"/>
            </a:endParaRPr>
          </a:p>
        </p:txBody>
      </p:sp>
      <p:pic>
        <p:nvPicPr>
          <p:cNvPr id="3" name="Immagine 2"/>
          <p:cNvPicPr>
            <a:picLocks noChangeAspect="1"/>
          </p:cNvPicPr>
          <p:nvPr/>
        </p:nvPicPr>
        <p:blipFill>
          <a:blip r:embed="rId2"/>
          <a:stretch>
            <a:fillRect/>
          </a:stretch>
        </p:blipFill>
        <p:spPr>
          <a:xfrm>
            <a:off x="1000125" y="1997090"/>
            <a:ext cx="7246620" cy="3608070"/>
          </a:xfrm>
          <a:prstGeom prst="rect">
            <a:avLst/>
          </a:prstGeom>
        </p:spPr>
      </p:pic>
    </p:spTree>
    <p:extLst>
      <p:ext uri="{BB962C8B-B14F-4D97-AF65-F5344CB8AC3E}">
        <p14:creationId xmlns:p14="http://schemas.microsoft.com/office/powerpoint/2010/main" val="125325127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239498" y="664571"/>
            <a:ext cx="8848725" cy="5540375"/>
          </a:xfrm>
          <a:prstGeom prst="rect">
            <a:avLst/>
          </a:prstGeom>
          <a:noFill/>
          <a:ln w="22225" algn="ctr">
            <a:solidFill>
              <a:schemeClr val="tx1"/>
            </a:solidFill>
            <a:miter lim="800000"/>
            <a:headEnd/>
            <a:tailEnd/>
          </a:ln>
        </p:spPr>
      </p:pic>
      <p:sp>
        <p:nvSpPr>
          <p:cNvPr id="6" name="Rectangle 5"/>
          <p:cNvSpPr/>
          <p:nvPr/>
        </p:nvSpPr>
        <p:spPr bwMode="auto">
          <a:xfrm>
            <a:off x="639880" y="2700637"/>
            <a:ext cx="2227293" cy="547695"/>
          </a:xfrm>
          <a:prstGeom prst="rect">
            <a:avLst/>
          </a:prstGeom>
          <a:noFill/>
          <a:ln w="76200">
            <a:solidFill>
              <a:srgbClr val="00206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
        <p:nvSpPr>
          <p:cNvPr id="8" name="Rectangle 7"/>
          <p:cNvSpPr/>
          <p:nvPr/>
        </p:nvSpPr>
        <p:spPr bwMode="auto">
          <a:xfrm>
            <a:off x="574404" y="1016808"/>
            <a:ext cx="2227293" cy="1095390"/>
          </a:xfrm>
          <a:prstGeom prst="rect">
            <a:avLst/>
          </a:prstGeom>
          <a:noFill/>
          <a:ln w="7620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
        <p:nvSpPr>
          <p:cNvPr id="9" name="Rectangle 8"/>
          <p:cNvSpPr/>
          <p:nvPr/>
        </p:nvSpPr>
        <p:spPr bwMode="auto">
          <a:xfrm>
            <a:off x="4505461" y="2772680"/>
            <a:ext cx="3873226" cy="896458"/>
          </a:xfrm>
          <a:prstGeom prst="rect">
            <a:avLst/>
          </a:prstGeom>
          <a:noFill/>
          <a:ln w="7620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
        <p:nvSpPr>
          <p:cNvPr id="11" name="TextBox 10"/>
          <p:cNvSpPr txBox="1"/>
          <p:nvPr/>
        </p:nvSpPr>
        <p:spPr>
          <a:xfrm>
            <a:off x="2867173" y="1450196"/>
            <a:ext cx="1862163" cy="369332"/>
          </a:xfrm>
          <a:prstGeom prst="rect">
            <a:avLst/>
          </a:prstGeom>
          <a:noFill/>
        </p:spPr>
        <p:txBody>
          <a:bodyPr wrap="square" rtlCol="0">
            <a:spAutoFit/>
          </a:bodyPr>
          <a:lstStyle/>
          <a:p>
            <a:r>
              <a:rPr lang="it-IT" sz="1800" b="1" dirty="0">
                <a:solidFill>
                  <a:srgbClr val="002060"/>
                </a:solidFill>
                <a:latin typeface="Rubik" pitchFamily="2" charset="-79"/>
                <a:cs typeface="Rubik" pitchFamily="2" charset="-79"/>
              </a:rPr>
              <a:t>Note 2</a:t>
            </a:r>
            <a:endParaRPr lang="it-IT" sz="1050" b="1" dirty="0">
              <a:solidFill>
                <a:srgbClr val="002060"/>
              </a:solidFill>
              <a:latin typeface="Rubik" pitchFamily="2" charset="-79"/>
              <a:cs typeface="Rubik" pitchFamily="2" charset="-79"/>
            </a:endParaRPr>
          </a:p>
        </p:txBody>
      </p:sp>
      <p:sp>
        <p:nvSpPr>
          <p:cNvPr id="12" name="TextBox 11"/>
          <p:cNvSpPr txBox="1"/>
          <p:nvPr/>
        </p:nvSpPr>
        <p:spPr>
          <a:xfrm>
            <a:off x="2966565" y="2772680"/>
            <a:ext cx="1862163" cy="369332"/>
          </a:xfrm>
          <a:prstGeom prst="rect">
            <a:avLst/>
          </a:prstGeom>
          <a:noFill/>
        </p:spPr>
        <p:txBody>
          <a:bodyPr wrap="square" rtlCol="0">
            <a:spAutoFit/>
          </a:bodyPr>
          <a:lstStyle/>
          <a:p>
            <a:r>
              <a:rPr lang="it-IT" sz="1800" b="1" dirty="0">
                <a:solidFill>
                  <a:srgbClr val="002060"/>
                </a:solidFill>
                <a:latin typeface="Rubik" pitchFamily="2" charset="-79"/>
                <a:cs typeface="Rubik" pitchFamily="2" charset="-79"/>
              </a:rPr>
              <a:t>Note 3</a:t>
            </a:r>
            <a:endParaRPr lang="it-IT" sz="1050" b="1" dirty="0">
              <a:solidFill>
                <a:srgbClr val="002060"/>
              </a:solidFill>
              <a:latin typeface="Rubik" pitchFamily="2" charset="-79"/>
              <a:cs typeface="Rubik" pitchFamily="2" charset="-79"/>
            </a:endParaRPr>
          </a:p>
        </p:txBody>
      </p:sp>
      <p:sp>
        <p:nvSpPr>
          <p:cNvPr id="13" name="Titolo 1"/>
          <p:cNvSpPr>
            <a:spLocks noGrp="1"/>
          </p:cNvSpPr>
          <p:nvPr>
            <p:ph type="title"/>
          </p:nvPr>
        </p:nvSpPr>
        <p:spPr/>
        <p:txBody>
          <a:bodyPr/>
          <a:lstStyle/>
          <a:p>
            <a:pPr>
              <a:defRPr/>
            </a:pPr>
            <a:r>
              <a:rPr lang="en-US" altLang="de-DE" dirty="0">
                <a:latin typeface="Rubik" pitchFamily="2" charset="-79"/>
                <a:cs typeface="Rubik" pitchFamily="2" charset="-79"/>
              </a:rPr>
              <a:t>Re-Sources: EBSCO interface</a:t>
            </a:r>
            <a:endParaRPr lang="en-US" noProof="0" dirty="0">
              <a:latin typeface="Rubik" pitchFamily="2" charset="-79"/>
              <a:cs typeface="Rubik" pitchFamily="2" charset="-79"/>
            </a:endParaRPr>
          </a:p>
        </p:txBody>
      </p:sp>
      <p:sp>
        <p:nvSpPr>
          <p:cNvPr id="10" name="TextBox 11"/>
          <p:cNvSpPr txBox="1"/>
          <p:nvPr/>
        </p:nvSpPr>
        <p:spPr>
          <a:xfrm>
            <a:off x="6194254" y="2403348"/>
            <a:ext cx="1862163" cy="369332"/>
          </a:xfrm>
          <a:prstGeom prst="rect">
            <a:avLst/>
          </a:prstGeom>
          <a:noFill/>
        </p:spPr>
        <p:txBody>
          <a:bodyPr wrap="square" rtlCol="0">
            <a:spAutoFit/>
          </a:bodyPr>
          <a:lstStyle/>
          <a:p>
            <a:r>
              <a:rPr lang="it-IT" sz="1800" b="1" dirty="0">
                <a:solidFill>
                  <a:srgbClr val="002060"/>
                </a:solidFill>
                <a:latin typeface="Rubik" pitchFamily="2" charset="-79"/>
                <a:cs typeface="Rubik" pitchFamily="2" charset="-79"/>
              </a:rPr>
              <a:t>Note 1</a:t>
            </a:r>
            <a:endParaRPr lang="it-IT" sz="1050" b="1" dirty="0">
              <a:solidFill>
                <a:srgbClr val="002060"/>
              </a:solidFill>
              <a:latin typeface="Rubik" pitchFamily="2" charset="-79"/>
              <a:cs typeface="Rubik" pitchFamily="2" charset="-79"/>
            </a:endParaRPr>
          </a:p>
        </p:txBody>
      </p:sp>
    </p:spTree>
    <p:extLst>
      <p:ext uri="{BB962C8B-B14F-4D97-AF65-F5344CB8AC3E}">
        <p14:creationId xmlns:p14="http://schemas.microsoft.com/office/powerpoint/2010/main" val="27368326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z="2000" dirty="0">
                <a:latin typeface="Rubik" pitchFamily="2" charset="-79"/>
                <a:cs typeface="Rubik" pitchFamily="2" charset="-79"/>
              </a:rPr>
              <a:t>*Note 1</a:t>
            </a:r>
            <a:endParaRPr lang="en-US" sz="2000" dirty="0">
              <a:latin typeface="Rubik" pitchFamily="2" charset="-79"/>
              <a:cs typeface="Rubik" pitchFamily="2" charset="-79"/>
            </a:endParaRPr>
          </a:p>
        </p:txBody>
      </p:sp>
      <p:sp>
        <p:nvSpPr>
          <p:cNvPr id="8" name="Segnaposto contenuto 2"/>
          <p:cNvSpPr txBox="1">
            <a:spLocks/>
          </p:cNvSpPr>
          <p:nvPr/>
        </p:nvSpPr>
        <p:spPr bwMode="auto">
          <a:xfrm>
            <a:off x="157673" y="688350"/>
            <a:ext cx="8670925" cy="4579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b="1" dirty="0">
                <a:latin typeface="Rubik" pitchFamily="2" charset="-79"/>
                <a:ea typeface="Verdana" pitchFamily="34" charset="0"/>
                <a:cs typeface="Rubik" pitchFamily="2" charset="-79"/>
              </a:rPr>
              <a:t>Search for keywords</a:t>
            </a:r>
          </a:p>
          <a:p>
            <a:pPr marL="0" indent="0">
              <a:buNone/>
            </a:pPr>
            <a:r>
              <a:rPr lang="en-US" sz="1800" dirty="0">
                <a:latin typeface="Rubik" pitchFamily="2" charset="-79"/>
                <a:ea typeface="Verdana" pitchFamily="34" charset="0"/>
                <a:cs typeface="Rubik" pitchFamily="2" charset="-79"/>
              </a:rPr>
              <a:t>Broad search (more common in early stages of research). Keywords should be carefully selected according to the research question. Not too many, but also not too selective.</a:t>
            </a:r>
          </a:p>
          <a:p>
            <a:pPr marL="0" indent="0">
              <a:buNone/>
            </a:pPr>
            <a:endParaRPr lang="en-US" sz="1800" b="1" dirty="0">
              <a:latin typeface="Rubik" pitchFamily="2" charset="-79"/>
              <a:ea typeface="Verdana" pitchFamily="34" charset="0"/>
              <a:cs typeface="Rubik" pitchFamily="2" charset="-79"/>
            </a:endParaRPr>
          </a:p>
          <a:p>
            <a:pPr marL="0" indent="0">
              <a:buNone/>
            </a:pPr>
            <a:r>
              <a:rPr lang="it-IT" sz="1800" b="1" dirty="0">
                <a:solidFill>
                  <a:srgbClr val="C00000"/>
                </a:solidFill>
                <a:latin typeface="Rubik" pitchFamily="2" charset="-79"/>
                <a:ea typeface="Verdana" pitchFamily="34" charset="0"/>
                <a:cs typeface="Rubik" pitchFamily="2" charset="-79"/>
              </a:rPr>
              <a:t>vs</a:t>
            </a:r>
          </a:p>
          <a:p>
            <a:pPr marL="0" indent="0">
              <a:buNone/>
            </a:pPr>
            <a:endParaRPr lang="it-IT" sz="1800" b="1" dirty="0">
              <a:latin typeface="Rubik" pitchFamily="2" charset="-79"/>
              <a:ea typeface="Verdana" pitchFamily="34" charset="0"/>
              <a:cs typeface="Rubik" pitchFamily="2" charset="-79"/>
            </a:endParaRPr>
          </a:p>
          <a:p>
            <a:pPr marL="0" indent="0">
              <a:buNone/>
            </a:pPr>
            <a:r>
              <a:rPr lang="en-US" sz="1800" b="1" dirty="0">
                <a:latin typeface="Rubik" pitchFamily="2" charset="-79"/>
                <a:ea typeface="Verdana" pitchFamily="34" charset="0"/>
                <a:cs typeface="Rubik" pitchFamily="2" charset="-79"/>
              </a:rPr>
              <a:t>Search for a publication (journal article, book, book chapter, …)</a:t>
            </a:r>
          </a:p>
          <a:p>
            <a:pPr marL="0" indent="0">
              <a:buNone/>
            </a:pPr>
            <a:r>
              <a:rPr lang="en-US" sz="1800" dirty="0">
                <a:latin typeface="Rubik" pitchFamily="2" charset="-79"/>
                <a:ea typeface="Verdana" pitchFamily="34" charset="0"/>
                <a:cs typeface="Rubik" pitchFamily="2" charset="-79"/>
              </a:rPr>
              <a:t>This kind of search is very specific (more common in advanced stages of research). The more information you have, the easier will be the search.</a:t>
            </a:r>
          </a:p>
        </p:txBody>
      </p:sp>
    </p:spTree>
    <p:extLst>
      <p:ext uri="{BB962C8B-B14F-4D97-AF65-F5344CB8AC3E}">
        <p14:creationId xmlns:p14="http://schemas.microsoft.com/office/powerpoint/2010/main" val="138137367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z="2000" dirty="0">
                <a:latin typeface="Rubik" pitchFamily="2" charset="-79"/>
                <a:cs typeface="Rubik" pitchFamily="2" charset="-79"/>
              </a:rPr>
              <a:t>*Note 2</a:t>
            </a:r>
            <a:endParaRPr lang="en-US" sz="2000" dirty="0">
              <a:latin typeface="Rubik" pitchFamily="2" charset="-79"/>
              <a:cs typeface="Rubik" pitchFamily="2" charset="-79"/>
            </a:endParaRPr>
          </a:p>
        </p:txBody>
      </p:sp>
      <p:sp>
        <p:nvSpPr>
          <p:cNvPr id="8" name="Segnaposto contenuto 2"/>
          <p:cNvSpPr txBox="1">
            <a:spLocks/>
          </p:cNvSpPr>
          <p:nvPr/>
        </p:nvSpPr>
        <p:spPr bwMode="auto">
          <a:xfrm>
            <a:off x="213360" y="751840"/>
            <a:ext cx="8789323" cy="5576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b="1" dirty="0">
                <a:latin typeface="Rubik" pitchFamily="2" charset="-79"/>
                <a:ea typeface="Verdana" pitchFamily="34" charset="0"/>
                <a:cs typeface="Rubik" pitchFamily="2" charset="-79"/>
              </a:rPr>
              <a:t>What is a Boolean Search?</a:t>
            </a:r>
          </a:p>
          <a:p>
            <a:pPr marL="0" indent="0">
              <a:buNone/>
            </a:pPr>
            <a:r>
              <a:rPr lang="en-US" sz="1800" dirty="0">
                <a:latin typeface="Rubik" pitchFamily="2" charset="-79"/>
                <a:ea typeface="Verdana" pitchFamily="34" charset="0"/>
                <a:cs typeface="Rubik" pitchFamily="2" charset="-79"/>
              </a:rPr>
              <a:t>It’s when you limit, define or widen your search of a combination of words using the </a:t>
            </a:r>
            <a:r>
              <a:rPr lang="en-US" sz="1800" b="1" dirty="0">
                <a:solidFill>
                  <a:srgbClr val="C00000"/>
                </a:solidFill>
                <a:latin typeface="Rubik" pitchFamily="2" charset="-79"/>
                <a:ea typeface="Verdana" pitchFamily="34" charset="0"/>
                <a:cs typeface="Rubik" pitchFamily="2" charset="-79"/>
              </a:rPr>
              <a:t>Boolean Operators</a:t>
            </a:r>
            <a:r>
              <a:rPr lang="en-US" sz="1800" dirty="0">
                <a:latin typeface="Rubik" pitchFamily="2" charset="-79"/>
                <a:ea typeface="Verdana" pitchFamily="34" charset="0"/>
                <a:cs typeface="Rubik" pitchFamily="2" charset="-79"/>
              </a:rPr>
              <a:t>, that are: </a:t>
            </a:r>
            <a:r>
              <a:rPr lang="en-US" sz="1800" b="1" dirty="0">
                <a:solidFill>
                  <a:srgbClr val="C00000"/>
                </a:solidFill>
                <a:latin typeface="Rubik" pitchFamily="2" charset="-79"/>
                <a:ea typeface="Verdana" pitchFamily="34" charset="0"/>
                <a:cs typeface="Rubik" pitchFamily="2" charset="-79"/>
              </a:rPr>
              <a:t>AND</a:t>
            </a:r>
            <a:r>
              <a:rPr lang="en-US" sz="1800" dirty="0">
                <a:latin typeface="Rubik" pitchFamily="2" charset="-79"/>
                <a:ea typeface="Verdana" pitchFamily="34" charset="0"/>
                <a:cs typeface="Rubik" pitchFamily="2" charset="-79"/>
              </a:rPr>
              <a:t>, </a:t>
            </a:r>
            <a:r>
              <a:rPr lang="en-US" sz="1800" b="1" dirty="0">
                <a:solidFill>
                  <a:srgbClr val="C00000"/>
                </a:solidFill>
                <a:latin typeface="Rubik" pitchFamily="2" charset="-79"/>
                <a:ea typeface="Verdana" pitchFamily="34" charset="0"/>
                <a:cs typeface="Rubik" pitchFamily="2" charset="-79"/>
              </a:rPr>
              <a:t>OR</a:t>
            </a:r>
            <a:r>
              <a:rPr lang="en-US" sz="1800" dirty="0">
                <a:latin typeface="Rubik" pitchFamily="2" charset="-79"/>
                <a:ea typeface="Verdana" pitchFamily="34" charset="0"/>
                <a:cs typeface="Rubik" pitchFamily="2" charset="-79"/>
              </a:rPr>
              <a:t>, </a:t>
            </a:r>
            <a:r>
              <a:rPr lang="en-US" sz="1800" b="1" dirty="0">
                <a:solidFill>
                  <a:srgbClr val="C00000"/>
                </a:solidFill>
                <a:latin typeface="Rubik" pitchFamily="2" charset="-79"/>
                <a:ea typeface="Verdana" pitchFamily="34" charset="0"/>
                <a:cs typeface="Rubik" pitchFamily="2" charset="-79"/>
              </a:rPr>
              <a:t>NOT</a:t>
            </a:r>
            <a:r>
              <a:rPr lang="en-US" sz="1800" dirty="0">
                <a:latin typeface="Rubik" pitchFamily="2" charset="-79"/>
                <a:ea typeface="Verdana" pitchFamily="34" charset="0"/>
                <a:cs typeface="Rubik" pitchFamily="2" charset="-79"/>
              </a:rPr>
              <a:t>. Other symbols: </a:t>
            </a:r>
            <a:r>
              <a:rPr lang="en-US" sz="1800" dirty="0">
                <a:solidFill>
                  <a:srgbClr val="FF0000"/>
                </a:solidFill>
                <a:latin typeface="Rubik" pitchFamily="2" charset="-79"/>
                <a:ea typeface="Verdana" pitchFamily="34" charset="0"/>
                <a:cs typeface="Rubik" pitchFamily="2" charset="-79"/>
              </a:rPr>
              <a:t>*</a:t>
            </a:r>
            <a:r>
              <a:rPr lang="en-US" sz="1800" dirty="0">
                <a:latin typeface="Rubik" pitchFamily="2" charset="-79"/>
                <a:ea typeface="Verdana" pitchFamily="34" charset="0"/>
                <a:cs typeface="Rubik" pitchFamily="2" charset="-79"/>
              </a:rPr>
              <a:t>, </a:t>
            </a:r>
            <a:r>
              <a:rPr lang="en-US" sz="1800" dirty="0">
                <a:solidFill>
                  <a:srgbClr val="FF0000"/>
                </a:solidFill>
                <a:latin typeface="Rubik" pitchFamily="2" charset="-79"/>
                <a:ea typeface="Verdana" pitchFamily="34" charset="0"/>
                <a:cs typeface="Rubik" pitchFamily="2" charset="-79"/>
              </a:rPr>
              <a:t>“”</a:t>
            </a:r>
            <a:r>
              <a:rPr lang="en-US" sz="1800" dirty="0">
                <a:latin typeface="Rubik" pitchFamily="2" charset="-79"/>
                <a:ea typeface="Verdana" pitchFamily="34" charset="0"/>
                <a:cs typeface="Rubik" pitchFamily="2" charset="-79"/>
              </a:rPr>
              <a:t> </a:t>
            </a:r>
            <a:endParaRPr lang="en-US" sz="1800" dirty="0">
              <a:solidFill>
                <a:srgbClr val="002060"/>
              </a:solidFill>
              <a:latin typeface="Rubik" pitchFamily="2" charset="-79"/>
              <a:ea typeface="Verdana" pitchFamily="34" charset="0"/>
              <a:cs typeface="Rubik" pitchFamily="2" charset="-79"/>
            </a:endParaRPr>
          </a:p>
          <a:p>
            <a:pPr marL="0" indent="0">
              <a:buNone/>
            </a:pPr>
            <a:r>
              <a:rPr lang="en-US" sz="1800" b="1" dirty="0">
                <a:solidFill>
                  <a:srgbClr val="C00000"/>
                </a:solidFill>
                <a:latin typeface="Rubik" pitchFamily="2" charset="-79"/>
                <a:ea typeface="Verdana" pitchFamily="34" charset="0"/>
                <a:cs typeface="Rubik" pitchFamily="2" charset="-79"/>
              </a:rPr>
              <a:t>AND</a:t>
            </a:r>
            <a:r>
              <a:rPr lang="en-US" sz="1800" b="1" dirty="0">
                <a:solidFill>
                  <a:srgbClr val="002060"/>
                </a:solidFill>
                <a:latin typeface="Rubik" pitchFamily="2" charset="-79"/>
                <a:ea typeface="Verdana" pitchFamily="34" charset="0"/>
                <a:cs typeface="Rubik" pitchFamily="2" charset="-79"/>
              </a:rPr>
              <a:t>	</a:t>
            </a:r>
          </a:p>
          <a:p>
            <a:pPr marL="0" indent="0">
              <a:buNone/>
            </a:pPr>
            <a:r>
              <a:rPr lang="en-US" sz="1800" dirty="0">
                <a:latin typeface="Rubik" pitchFamily="2" charset="-79"/>
                <a:ea typeface="Verdana" pitchFamily="34" charset="0"/>
                <a:cs typeface="Rubik" pitchFamily="2" charset="-79"/>
              </a:rPr>
              <a:t>Narrows a search by combining terms; it will retrieve documents that use both the search terms you specify: </a:t>
            </a:r>
            <a:r>
              <a:rPr lang="en-US" sz="1800" b="1" dirty="0">
                <a:latin typeface="Rubik" pitchFamily="2" charset="-79"/>
                <a:ea typeface="Verdana" pitchFamily="34" charset="0"/>
                <a:cs typeface="Rubik" pitchFamily="2" charset="-79"/>
              </a:rPr>
              <a:t>Innovation AND Sustainable</a:t>
            </a:r>
          </a:p>
          <a:p>
            <a:pPr marL="0" indent="0">
              <a:buNone/>
            </a:pPr>
            <a:r>
              <a:rPr lang="en-US" sz="1800" b="1" dirty="0">
                <a:solidFill>
                  <a:srgbClr val="C00000"/>
                </a:solidFill>
                <a:latin typeface="Rubik" pitchFamily="2" charset="-79"/>
                <a:ea typeface="Verdana" pitchFamily="34" charset="0"/>
                <a:cs typeface="Rubik" pitchFamily="2" charset="-79"/>
              </a:rPr>
              <a:t>OR </a:t>
            </a:r>
            <a:r>
              <a:rPr lang="en-US" sz="1800" b="1" dirty="0">
                <a:solidFill>
                  <a:srgbClr val="002060"/>
                </a:solidFill>
                <a:latin typeface="Rubik" pitchFamily="2" charset="-79"/>
                <a:ea typeface="Verdana" pitchFamily="34" charset="0"/>
                <a:cs typeface="Rubik" pitchFamily="2" charset="-79"/>
              </a:rPr>
              <a:t>	</a:t>
            </a:r>
          </a:p>
          <a:p>
            <a:pPr marL="0" indent="0">
              <a:buNone/>
            </a:pPr>
            <a:r>
              <a:rPr lang="en-US" sz="1800" dirty="0">
                <a:latin typeface="Rubik" pitchFamily="2" charset="-79"/>
                <a:ea typeface="Verdana" pitchFamily="34" charset="0"/>
                <a:cs typeface="Rubik" pitchFamily="2" charset="-79"/>
              </a:rPr>
              <a:t>Broadens a search to include results that contain either of the words you type in: </a:t>
            </a:r>
            <a:r>
              <a:rPr lang="en-US" sz="1800" b="1" dirty="0">
                <a:latin typeface="Rubik" pitchFamily="2" charset="-79"/>
                <a:ea typeface="Verdana" pitchFamily="34" charset="0"/>
                <a:cs typeface="Rubik" pitchFamily="2" charset="-79"/>
              </a:rPr>
              <a:t>Innovation OR Innovativeness </a:t>
            </a:r>
          </a:p>
          <a:p>
            <a:pPr marL="0" indent="0">
              <a:buNone/>
            </a:pPr>
            <a:r>
              <a:rPr lang="en-US" sz="1800" b="1" dirty="0">
                <a:solidFill>
                  <a:srgbClr val="C00000"/>
                </a:solidFill>
                <a:latin typeface="Rubik" pitchFamily="2" charset="-79"/>
                <a:ea typeface="Verdana" pitchFamily="34" charset="0"/>
                <a:cs typeface="Rubik" pitchFamily="2" charset="-79"/>
              </a:rPr>
              <a:t>NOT </a:t>
            </a:r>
            <a:r>
              <a:rPr lang="en-US" sz="1800" b="1" dirty="0">
                <a:solidFill>
                  <a:srgbClr val="002060"/>
                </a:solidFill>
                <a:latin typeface="Rubik" pitchFamily="2" charset="-79"/>
                <a:ea typeface="Verdana" pitchFamily="34" charset="0"/>
                <a:cs typeface="Rubik" pitchFamily="2" charset="-79"/>
              </a:rPr>
              <a:t>	</a:t>
            </a:r>
          </a:p>
          <a:p>
            <a:pPr marL="0" indent="0">
              <a:buNone/>
            </a:pPr>
            <a:r>
              <a:rPr lang="en-US" sz="1800" dirty="0">
                <a:latin typeface="Rubik" pitchFamily="2" charset="-79"/>
                <a:ea typeface="Verdana" pitchFamily="34" charset="0"/>
                <a:cs typeface="Rubik" pitchFamily="2" charset="-79"/>
              </a:rPr>
              <a:t>Will narrow a search by excluding certain search terms. </a:t>
            </a:r>
            <a:r>
              <a:rPr lang="en-US" sz="1800" b="1" dirty="0">
                <a:latin typeface="Rubik" pitchFamily="2" charset="-79"/>
                <a:ea typeface="Verdana" pitchFamily="34" charset="0"/>
                <a:cs typeface="Rubik" pitchFamily="2" charset="-79"/>
              </a:rPr>
              <a:t>Innovation NOT Innovativeness </a:t>
            </a:r>
          </a:p>
          <a:p>
            <a:pPr marL="0" indent="0">
              <a:buNone/>
            </a:pPr>
            <a:r>
              <a:rPr lang="en-US" sz="1800" b="1" dirty="0">
                <a:solidFill>
                  <a:srgbClr val="C00000"/>
                </a:solidFill>
                <a:latin typeface="Rubik" pitchFamily="2" charset="-79"/>
                <a:ea typeface="Verdana" pitchFamily="34" charset="0"/>
                <a:cs typeface="Rubik" pitchFamily="2" charset="-79"/>
              </a:rPr>
              <a:t>TRUNCATION SYMBOL  </a:t>
            </a:r>
          </a:p>
          <a:p>
            <a:pPr marL="0" indent="0">
              <a:buNone/>
            </a:pPr>
            <a:r>
              <a:rPr lang="en-US" sz="1800" dirty="0">
                <a:latin typeface="Rubik" pitchFamily="2" charset="-79"/>
                <a:ea typeface="Verdana" pitchFamily="34" charset="0"/>
                <a:cs typeface="Rubik" pitchFamily="2" charset="-79"/>
              </a:rPr>
              <a:t>Broadens a search to include results that contain the string you type in: </a:t>
            </a:r>
            <a:r>
              <a:rPr lang="en-US" sz="1800" b="1" dirty="0" err="1">
                <a:latin typeface="Rubik" pitchFamily="2" charset="-79"/>
                <a:ea typeface="Verdana" pitchFamily="34" charset="0"/>
                <a:cs typeface="Rubik" pitchFamily="2" charset="-79"/>
              </a:rPr>
              <a:t>innovat</a:t>
            </a:r>
            <a:r>
              <a:rPr lang="en-US" sz="1800" b="1" dirty="0">
                <a:latin typeface="Rubik" pitchFamily="2" charset="-79"/>
                <a:ea typeface="Verdana" pitchFamily="34" charset="0"/>
                <a:cs typeface="Rubik" pitchFamily="2" charset="-79"/>
              </a:rPr>
              <a:t>* (includes both innovation and innovativeness) </a:t>
            </a:r>
          </a:p>
          <a:p>
            <a:pPr marL="0" indent="0">
              <a:buNone/>
            </a:pPr>
            <a:r>
              <a:rPr lang="en-US" sz="1800" b="1" dirty="0">
                <a:solidFill>
                  <a:srgbClr val="C00000"/>
                </a:solidFill>
                <a:latin typeface="Rubik" pitchFamily="2" charset="-79"/>
                <a:ea typeface="Verdana" pitchFamily="34" charset="0"/>
                <a:cs typeface="Rubik" pitchFamily="2" charset="-79"/>
              </a:rPr>
              <a:t>QUOTES “…” </a:t>
            </a:r>
            <a:r>
              <a:rPr lang="en-US" sz="1800" b="1" dirty="0">
                <a:solidFill>
                  <a:srgbClr val="002060"/>
                </a:solidFill>
                <a:latin typeface="Rubik" pitchFamily="2" charset="-79"/>
                <a:ea typeface="Verdana" pitchFamily="34" charset="0"/>
                <a:cs typeface="Rubik" pitchFamily="2" charset="-79"/>
              </a:rPr>
              <a:t>	</a:t>
            </a:r>
          </a:p>
          <a:p>
            <a:pPr marL="0" indent="0">
              <a:buNone/>
            </a:pPr>
            <a:r>
              <a:rPr lang="en-US" sz="1800" dirty="0">
                <a:latin typeface="Rubik" pitchFamily="2" charset="-79"/>
                <a:ea typeface="Verdana" pitchFamily="34" charset="0"/>
                <a:cs typeface="Rubik" pitchFamily="2" charset="-79"/>
              </a:rPr>
              <a:t>Will narrow a search by including only results that contain the words in the quotes as they are: </a:t>
            </a:r>
            <a:r>
              <a:rPr lang="en-US" sz="1800" b="1" dirty="0">
                <a:latin typeface="Rubik" pitchFamily="2" charset="-79"/>
                <a:ea typeface="Verdana" pitchFamily="34" charset="0"/>
                <a:cs typeface="Rubik" pitchFamily="2" charset="-79"/>
              </a:rPr>
              <a:t>“innovative strategy” </a:t>
            </a:r>
          </a:p>
          <a:p>
            <a:pPr marL="0" indent="0">
              <a:spcBef>
                <a:spcPts val="0"/>
              </a:spcBef>
              <a:buNone/>
            </a:pPr>
            <a:endParaRPr lang="en-US" sz="1800" b="1" dirty="0">
              <a:latin typeface="Rubik" pitchFamily="2" charset="-79"/>
              <a:ea typeface="Verdana" pitchFamily="34" charset="0"/>
              <a:cs typeface="Rubik" pitchFamily="2" charset="-79"/>
            </a:endParaRPr>
          </a:p>
          <a:p>
            <a:pPr marL="0" indent="0">
              <a:buNone/>
            </a:pPr>
            <a:endParaRPr lang="it-IT" sz="1800" b="1"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424224186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sz="2000" dirty="0">
                <a:latin typeface="Rubik" pitchFamily="2" charset="-79"/>
                <a:cs typeface="Rubik" pitchFamily="2" charset="-79"/>
              </a:rPr>
              <a:t>*Note 3</a:t>
            </a:r>
            <a:endParaRPr lang="en-US" sz="2000" dirty="0">
              <a:latin typeface="Rubik" pitchFamily="2" charset="-79"/>
              <a:cs typeface="Rubik" pitchFamily="2" charset="-79"/>
            </a:endParaRPr>
          </a:p>
        </p:txBody>
      </p:sp>
      <p:sp>
        <p:nvSpPr>
          <p:cNvPr id="6" name="Segnaposto contenuto 2"/>
          <p:cNvSpPr txBox="1">
            <a:spLocks/>
          </p:cNvSpPr>
          <p:nvPr/>
        </p:nvSpPr>
        <p:spPr bwMode="auto">
          <a:xfrm>
            <a:off x="320674" y="783772"/>
            <a:ext cx="8670925" cy="2317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b="1" dirty="0">
                <a:solidFill>
                  <a:srgbClr val="C00000"/>
                </a:solidFill>
                <a:latin typeface="Rubik" pitchFamily="2" charset="-79"/>
                <a:ea typeface="Verdana" pitchFamily="34" charset="0"/>
                <a:cs typeface="Rubik" pitchFamily="2" charset="-79"/>
              </a:rPr>
              <a:t>Peer-reviewed or refereed journals </a:t>
            </a:r>
            <a:r>
              <a:rPr lang="en-US" sz="1800" dirty="0">
                <a:latin typeface="Rubik" pitchFamily="2" charset="-79"/>
                <a:ea typeface="Verdana" pitchFamily="34" charset="0"/>
                <a:cs typeface="Rubik" pitchFamily="2" charset="-79"/>
              </a:rPr>
              <a:t>are those where articles are written by experts from the field and reviewed by several other experts (generally 2 or 3 reviewers plus the editor), in order to ensure the article has high scientific standards. In most cases the review process is anonymous (</a:t>
            </a:r>
            <a:r>
              <a:rPr lang="en-US" sz="1800" i="1" dirty="0">
                <a:latin typeface="Rubik" pitchFamily="2" charset="-79"/>
                <a:ea typeface="Verdana" pitchFamily="34" charset="0"/>
                <a:cs typeface="Rubik" pitchFamily="2" charset="-79"/>
              </a:rPr>
              <a:t>double blind review</a:t>
            </a:r>
            <a:r>
              <a:rPr lang="en-US" sz="1800" dirty="0">
                <a:latin typeface="Rubik" pitchFamily="2" charset="-79"/>
                <a:ea typeface="Verdana" pitchFamily="34" charset="0"/>
                <a:cs typeface="Rubik" pitchFamily="2" charset="-79"/>
              </a:rPr>
              <a:t>), since neither the reviewers or the authors know who is involved in the process. </a:t>
            </a:r>
          </a:p>
          <a:p>
            <a:pPr marL="0" indent="0">
              <a:buNone/>
            </a:pPr>
            <a:endParaRPr lang="it-IT" sz="1800" dirty="0">
              <a:latin typeface="Rubik" pitchFamily="2" charset="-79"/>
              <a:ea typeface="Verdana" pitchFamily="34" charset="0"/>
              <a:cs typeface="Rubik" pitchFamily="2" charset="-79"/>
            </a:endParaRPr>
          </a:p>
          <a:p>
            <a:pPr marL="0" indent="0">
              <a:buNone/>
            </a:pPr>
            <a:endParaRPr lang="it-IT" sz="1800" dirty="0">
              <a:latin typeface="Rubik" pitchFamily="2" charset="-79"/>
              <a:ea typeface="Verdana" pitchFamily="34" charset="0"/>
              <a:cs typeface="Rubik" pitchFamily="2" charset="-79"/>
            </a:endParaRPr>
          </a:p>
          <a:p>
            <a:pPr marL="0" indent="0" algn="ctr">
              <a:buNone/>
            </a:pPr>
            <a:r>
              <a:rPr lang="it-IT" sz="1800" b="1" dirty="0">
                <a:solidFill>
                  <a:srgbClr val="C00000"/>
                </a:solidFill>
                <a:latin typeface="Rubik" pitchFamily="2" charset="-79"/>
                <a:ea typeface="Verdana" pitchFamily="34" charset="0"/>
                <a:cs typeface="Rubik" pitchFamily="2" charset="-79"/>
              </a:rPr>
              <a:t>	</a:t>
            </a:r>
          </a:p>
          <a:p>
            <a:pPr marL="0" indent="0" algn="ctr">
              <a:buNone/>
            </a:pPr>
            <a:endParaRPr lang="it-IT" sz="1800" b="1" dirty="0">
              <a:solidFill>
                <a:srgbClr val="C00000"/>
              </a:solidFill>
              <a:latin typeface="Rubik" pitchFamily="2" charset="-79"/>
              <a:ea typeface="Verdana" pitchFamily="34" charset="0"/>
              <a:cs typeface="Rubik" pitchFamily="2" charset="-79"/>
            </a:endParaRPr>
          </a:p>
        </p:txBody>
      </p:sp>
      <p:sp>
        <p:nvSpPr>
          <p:cNvPr id="7" name="TextBox 6"/>
          <p:cNvSpPr txBox="1"/>
          <p:nvPr/>
        </p:nvSpPr>
        <p:spPr>
          <a:xfrm>
            <a:off x="1940166" y="3895598"/>
            <a:ext cx="5263661" cy="1015663"/>
          </a:xfrm>
          <a:prstGeom prst="rect">
            <a:avLst/>
          </a:prstGeom>
          <a:noFill/>
        </p:spPr>
        <p:txBody>
          <a:bodyPr wrap="square" rtlCol="0">
            <a:spAutoFit/>
          </a:bodyPr>
          <a:lstStyle/>
          <a:p>
            <a:pPr algn="ctr"/>
            <a:r>
              <a:rPr lang="en-US" sz="2000" b="1" dirty="0">
                <a:solidFill>
                  <a:srgbClr val="A10006"/>
                </a:solidFill>
                <a:latin typeface="Rubik" pitchFamily="2" charset="-79"/>
                <a:ea typeface="Verdana" pitchFamily="34" charset="0"/>
                <a:cs typeface="Rubik" pitchFamily="2" charset="-79"/>
              </a:rPr>
              <a:t>By applying this limiter to your search, you will improve the scientific quality of your results</a:t>
            </a:r>
            <a:endParaRPr lang="en-US" sz="2000" b="1" dirty="0">
              <a:solidFill>
                <a:srgbClr val="A10006"/>
              </a:solidFill>
              <a:latin typeface="Rubik" pitchFamily="2" charset="-79"/>
              <a:cs typeface="Rubik" pitchFamily="2" charset="-79"/>
            </a:endParaRPr>
          </a:p>
        </p:txBody>
      </p:sp>
      <p:sp>
        <p:nvSpPr>
          <p:cNvPr id="8" name="Down Arrow 7"/>
          <p:cNvSpPr/>
          <p:nvPr/>
        </p:nvSpPr>
        <p:spPr bwMode="auto">
          <a:xfrm>
            <a:off x="4396151" y="3282588"/>
            <a:ext cx="351693" cy="504093"/>
          </a:xfrm>
          <a:prstGeom prst="downArrow">
            <a:avLst/>
          </a:prstGeom>
          <a:solidFill>
            <a:srgbClr val="C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620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Rubik" pitchFamily="2" charset="-79"/>
              <a:cs typeface="Rubik" pitchFamily="2" charset="-79"/>
            </a:endParaRPr>
          </a:p>
        </p:txBody>
      </p:sp>
      <p:sp>
        <p:nvSpPr>
          <p:cNvPr id="2" name="Rettangolo 1"/>
          <p:cNvSpPr/>
          <p:nvPr/>
        </p:nvSpPr>
        <p:spPr>
          <a:xfrm>
            <a:off x="498061" y="5204845"/>
            <a:ext cx="8499565" cy="646331"/>
          </a:xfrm>
          <a:prstGeom prst="rect">
            <a:avLst/>
          </a:prstGeom>
        </p:spPr>
        <p:txBody>
          <a:bodyPr wrap="square">
            <a:spAutoFit/>
          </a:bodyPr>
          <a:lstStyle/>
          <a:p>
            <a:r>
              <a:rPr lang="en-US" sz="1800" b="1" dirty="0">
                <a:solidFill>
                  <a:srgbClr val="C00000"/>
                </a:solidFill>
                <a:latin typeface="Rubik" pitchFamily="2" charset="-79"/>
                <a:ea typeface="Verdana" pitchFamily="34" charset="0"/>
                <a:cs typeface="Rubik" pitchFamily="2" charset="-79"/>
              </a:rPr>
              <a:t>Drawback: </a:t>
            </a:r>
            <a:r>
              <a:rPr lang="en-US" sz="1800" dirty="0">
                <a:latin typeface="Rubik" pitchFamily="2" charset="-79"/>
                <a:ea typeface="Verdana" pitchFamily="34" charset="0"/>
                <a:cs typeface="Rubik" pitchFamily="2" charset="-79"/>
              </a:rPr>
              <a:t>It takes time for peer-reviewed research to be published </a:t>
            </a:r>
            <a:r>
              <a:rPr lang="en-US" sz="1800" dirty="0">
                <a:latin typeface="Rubik" pitchFamily="2" charset="-79"/>
                <a:ea typeface="Verdana" pitchFamily="34" charset="0"/>
                <a:cs typeface="Rubik" pitchFamily="2" charset="-79"/>
                <a:sym typeface="Wingdings" panose="05000000000000000000" pitchFamily="2" charset="2"/>
              </a:rPr>
              <a:t> less research on new trends</a:t>
            </a:r>
            <a:endParaRPr lang="it-IT" sz="1800" dirty="0">
              <a:latin typeface="Rubik" pitchFamily="2" charset="-79"/>
              <a:cs typeface="Rubik" pitchFamily="2" charset="-79"/>
            </a:endParaRPr>
          </a:p>
        </p:txBody>
      </p:sp>
    </p:spTree>
    <p:extLst>
      <p:ext uri="{BB962C8B-B14F-4D97-AF65-F5344CB8AC3E}">
        <p14:creationId xmlns:p14="http://schemas.microsoft.com/office/powerpoint/2010/main" val="174573830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latin typeface="Rubik" pitchFamily="2" charset="-79"/>
                <a:ea typeface="Verdana" pitchFamily="34" charset="0"/>
                <a:cs typeface="Rubik" pitchFamily="2" charset="-79"/>
              </a:rPr>
              <a:t>Applying limiters to refine results</a:t>
            </a:r>
          </a:p>
        </p:txBody>
      </p:sp>
      <p:pic>
        <p:nvPicPr>
          <p:cNvPr id="3" name="Immagine 2"/>
          <p:cNvPicPr>
            <a:picLocks noChangeAspect="1"/>
          </p:cNvPicPr>
          <p:nvPr/>
        </p:nvPicPr>
        <p:blipFill>
          <a:blip r:embed="rId2"/>
          <a:stretch>
            <a:fillRect/>
          </a:stretch>
        </p:blipFill>
        <p:spPr>
          <a:xfrm>
            <a:off x="80962" y="494166"/>
            <a:ext cx="9063038" cy="3967163"/>
          </a:xfrm>
          <a:prstGeom prst="rect">
            <a:avLst/>
          </a:prstGeom>
        </p:spPr>
      </p:pic>
      <p:pic>
        <p:nvPicPr>
          <p:cNvPr id="4" name="Immagine 3"/>
          <p:cNvPicPr>
            <a:picLocks noChangeAspect="1"/>
          </p:cNvPicPr>
          <p:nvPr/>
        </p:nvPicPr>
        <p:blipFill>
          <a:blip r:embed="rId3"/>
          <a:stretch>
            <a:fillRect/>
          </a:stretch>
        </p:blipFill>
        <p:spPr>
          <a:xfrm>
            <a:off x="7958138" y="570366"/>
            <a:ext cx="1069562" cy="5841873"/>
          </a:xfrm>
          <a:prstGeom prst="rect">
            <a:avLst/>
          </a:prstGeom>
        </p:spPr>
      </p:pic>
      <p:cxnSp>
        <p:nvCxnSpPr>
          <p:cNvPr id="10" name="Straight Arrow Connector 9"/>
          <p:cNvCxnSpPr>
            <a:cxnSpLocks noChangeShapeType="1"/>
            <a:endCxn id="13" idx="3"/>
          </p:cNvCxnSpPr>
          <p:nvPr/>
        </p:nvCxnSpPr>
        <p:spPr bwMode="auto">
          <a:xfrm flipH="1">
            <a:off x="1057274" y="1190625"/>
            <a:ext cx="6741898" cy="1524000"/>
          </a:xfrm>
          <a:prstGeom prst="straightConnector1">
            <a:avLst/>
          </a:prstGeom>
          <a:noFill/>
          <a:ln w="22225" algn="ctr">
            <a:solidFill>
              <a:srgbClr val="FF0000"/>
            </a:solidFill>
            <a:round/>
            <a:headEnd/>
            <a:tailEnd type="arrow" w="med" len="med"/>
          </a:ln>
        </p:spPr>
      </p:cxnSp>
      <p:sp>
        <p:nvSpPr>
          <p:cNvPr id="11" name="Rectangle 8"/>
          <p:cNvSpPr>
            <a:spLocks noChangeArrowheads="1"/>
          </p:cNvSpPr>
          <p:nvPr/>
        </p:nvSpPr>
        <p:spPr bwMode="auto">
          <a:xfrm>
            <a:off x="7799172" y="499491"/>
            <a:ext cx="1228528" cy="5912748"/>
          </a:xfrm>
          <a:prstGeom prst="rect">
            <a:avLst/>
          </a:prstGeom>
          <a:noFill/>
          <a:ln w="38100" algn="ctr">
            <a:solidFill>
              <a:srgbClr val="FF0000"/>
            </a:solidFill>
            <a:round/>
            <a:headEnd/>
            <a:tailEnd/>
          </a:ln>
        </p:spPr>
        <p:txBody>
          <a:bodyPr wrap="none" anchor="ctr"/>
          <a:lstStyle/>
          <a:p>
            <a:pPr marL="692150" indent="-347663"/>
            <a:endParaRPr lang="it-IT">
              <a:latin typeface="Rubik" pitchFamily="2" charset="-79"/>
              <a:cs typeface="Rubik" pitchFamily="2" charset="-79"/>
            </a:endParaRPr>
          </a:p>
        </p:txBody>
      </p:sp>
      <p:sp>
        <p:nvSpPr>
          <p:cNvPr id="13" name="Rectangle 11"/>
          <p:cNvSpPr>
            <a:spLocks noChangeArrowheads="1"/>
          </p:cNvSpPr>
          <p:nvPr/>
        </p:nvSpPr>
        <p:spPr bwMode="auto">
          <a:xfrm>
            <a:off x="-1" y="2590800"/>
            <a:ext cx="1057275" cy="247650"/>
          </a:xfrm>
          <a:prstGeom prst="rect">
            <a:avLst/>
          </a:prstGeom>
          <a:noFill/>
          <a:ln w="38100" algn="ctr">
            <a:solidFill>
              <a:srgbClr val="FF0000"/>
            </a:solidFill>
            <a:round/>
            <a:headEnd/>
            <a:tailEnd/>
          </a:ln>
        </p:spPr>
        <p:txBody>
          <a:bodyPr wrap="none" anchor="ctr"/>
          <a:lstStyle/>
          <a:p>
            <a:pPr marL="692150" indent="-347663"/>
            <a:endParaRPr lang="it-IT">
              <a:latin typeface="Rubik" pitchFamily="2" charset="-79"/>
              <a:cs typeface="Rubik" pitchFamily="2" charset="-79"/>
            </a:endParaRPr>
          </a:p>
        </p:txBody>
      </p:sp>
    </p:spTree>
    <p:extLst>
      <p:ext uri="{BB962C8B-B14F-4D97-AF65-F5344CB8AC3E}">
        <p14:creationId xmlns:p14="http://schemas.microsoft.com/office/powerpoint/2010/main" val="388220708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3" cstate="print"/>
          <a:srcRect t="10568" r="42984" b="24544"/>
          <a:stretch>
            <a:fillRect/>
          </a:stretch>
        </p:blipFill>
        <p:spPr bwMode="auto">
          <a:xfrm>
            <a:off x="3118210" y="2399969"/>
            <a:ext cx="5934750" cy="3797350"/>
          </a:xfrm>
          <a:prstGeom prst="rect">
            <a:avLst/>
          </a:prstGeom>
          <a:noFill/>
          <a:ln w="9525" cap="flat" cmpd="sng" algn="ctr">
            <a:noFill/>
            <a:prstDash val="solid"/>
            <a:miter lim="800000"/>
            <a:headEnd type="none" w="med" len="med"/>
            <a:tailEnd type="none" w="med" len="med"/>
          </a:ln>
          <a:effectLst/>
        </p:spPr>
      </p:pic>
      <p:sp>
        <p:nvSpPr>
          <p:cNvPr id="6" name="Titolo 1"/>
          <p:cNvSpPr>
            <a:spLocks noGrp="1"/>
          </p:cNvSpPr>
          <p:nvPr>
            <p:ph type="title"/>
          </p:nvPr>
        </p:nvSpPr>
        <p:spPr/>
        <p:txBody>
          <a:bodyPr/>
          <a:lstStyle/>
          <a:p>
            <a:pPr>
              <a:defRPr/>
            </a:pPr>
            <a:r>
              <a:rPr lang="en-US" altLang="de-DE" dirty="0">
                <a:latin typeface="Rubik" pitchFamily="2" charset="-79"/>
                <a:cs typeface="Rubik" pitchFamily="2" charset="-79"/>
              </a:rPr>
              <a:t>Re-Sources: SCOPUS</a:t>
            </a:r>
            <a:endParaRPr lang="en-US" noProof="0" dirty="0">
              <a:latin typeface="Rubik" pitchFamily="2" charset="-79"/>
              <a:cs typeface="Rubik" pitchFamily="2" charset="-79"/>
            </a:endParaRPr>
          </a:p>
        </p:txBody>
      </p:sp>
      <p:pic>
        <p:nvPicPr>
          <p:cNvPr id="2" name="Immagine 1"/>
          <p:cNvPicPr>
            <a:picLocks noChangeAspect="1"/>
          </p:cNvPicPr>
          <p:nvPr/>
        </p:nvPicPr>
        <p:blipFill>
          <a:blip r:embed="rId4"/>
          <a:stretch>
            <a:fillRect/>
          </a:stretch>
        </p:blipFill>
        <p:spPr>
          <a:xfrm>
            <a:off x="340000" y="779817"/>
            <a:ext cx="4828450" cy="1518036"/>
          </a:xfrm>
          <a:prstGeom prst="rect">
            <a:avLst/>
          </a:prstGeom>
        </p:spPr>
      </p:pic>
    </p:spTree>
    <p:extLst>
      <p:ext uri="{BB962C8B-B14F-4D97-AF65-F5344CB8AC3E}">
        <p14:creationId xmlns:p14="http://schemas.microsoft.com/office/powerpoint/2010/main" val="186796553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en-US" noProof="0" dirty="0">
                <a:latin typeface="Rubik" pitchFamily="2" charset="-79"/>
                <a:cs typeface="Rubik" pitchFamily="2" charset="-79"/>
              </a:rPr>
              <a:t>Information </a:t>
            </a:r>
            <a:r>
              <a:rPr lang="en-US" dirty="0">
                <a:latin typeface="Rubik" pitchFamily="2" charset="-79"/>
                <a:cs typeface="Rubik" pitchFamily="2" charset="-79"/>
              </a:rPr>
              <a:t>sources and attributes</a:t>
            </a:r>
            <a:endParaRPr lang="en-US" noProof="0" dirty="0">
              <a:latin typeface="Rubik" pitchFamily="2" charset="-79"/>
              <a:cs typeface="Rubik" pitchFamily="2" charset="-79"/>
            </a:endParaRPr>
          </a:p>
        </p:txBody>
      </p:sp>
      <p:sp>
        <p:nvSpPr>
          <p:cNvPr id="23556" name="Segnaposto contenuto 5"/>
          <p:cNvSpPr>
            <a:spLocks noGrp="1"/>
          </p:cNvSpPr>
          <p:nvPr>
            <p:ph type="body" idx="1"/>
          </p:nvPr>
        </p:nvSpPr>
        <p:spPr/>
        <p:txBody>
          <a:bodyPr/>
          <a:lstStyle/>
          <a:p>
            <a:r>
              <a:rPr lang="en-US" noProof="0" dirty="0">
                <a:latin typeface="Rubik" pitchFamily="2" charset="-79"/>
                <a:cs typeface="Rubik" pitchFamily="2" charset="-79"/>
              </a:rPr>
              <a:t>Information sources</a:t>
            </a:r>
          </a:p>
          <a:p>
            <a:pPr marL="741600">
              <a:buFont typeface="Wingdings" pitchFamily="2" charset="2"/>
              <a:buChar char="ü"/>
            </a:pPr>
            <a:r>
              <a:rPr lang="en-US" b="1" noProof="0" dirty="0">
                <a:solidFill>
                  <a:srgbClr val="C00000"/>
                </a:solidFill>
                <a:latin typeface="Rubik" pitchFamily="2" charset="-79"/>
                <a:ea typeface="+mn-ea"/>
                <a:cs typeface="Rubik" pitchFamily="2" charset="-79"/>
              </a:rPr>
              <a:t>Objective</a:t>
            </a:r>
          </a:p>
          <a:p>
            <a:pPr marL="741600">
              <a:buFont typeface="Wingdings" pitchFamily="2" charset="2"/>
              <a:buChar char="ü"/>
            </a:pPr>
            <a:r>
              <a:rPr lang="en-US" b="1" noProof="0" dirty="0">
                <a:solidFill>
                  <a:srgbClr val="C00000"/>
                </a:solidFill>
                <a:latin typeface="Rubik" pitchFamily="2" charset="-79"/>
                <a:ea typeface="+mn-ea"/>
                <a:cs typeface="Rubik" pitchFamily="2" charset="-79"/>
              </a:rPr>
              <a:t>Official</a:t>
            </a:r>
          </a:p>
          <a:p>
            <a:pPr marL="741600">
              <a:buFont typeface="Wingdings" pitchFamily="2" charset="2"/>
              <a:buChar char="ü"/>
            </a:pPr>
            <a:r>
              <a:rPr lang="en-US" b="1" noProof="0" dirty="0">
                <a:solidFill>
                  <a:srgbClr val="C00000"/>
                </a:solidFill>
                <a:latin typeface="Rubik" pitchFamily="2" charset="-79"/>
                <a:ea typeface="+mn-ea"/>
                <a:cs typeface="Rubik" pitchFamily="2" charset="-79"/>
              </a:rPr>
              <a:t>Accredited</a:t>
            </a:r>
          </a:p>
          <a:p>
            <a:endParaRPr lang="en-US" noProof="0" dirty="0">
              <a:latin typeface="Rubik" pitchFamily="2" charset="-79"/>
              <a:cs typeface="Rubik" pitchFamily="2" charset="-79"/>
            </a:endParaRPr>
          </a:p>
          <a:p>
            <a:r>
              <a:rPr lang="en-US" noProof="0" dirty="0">
                <a:latin typeface="Rubik" pitchFamily="2" charset="-79"/>
                <a:cs typeface="Rubik" pitchFamily="2" charset="-79"/>
              </a:rPr>
              <a:t>Information attributes</a:t>
            </a:r>
          </a:p>
          <a:p>
            <a:pPr lvl="1"/>
            <a:r>
              <a:rPr lang="en-US" b="1" noProof="0" dirty="0">
                <a:latin typeface="Rubik" pitchFamily="2" charset="-79"/>
                <a:cs typeface="Rubik" pitchFamily="2" charset="-79"/>
              </a:rPr>
              <a:t>Precision</a:t>
            </a:r>
            <a:r>
              <a:rPr lang="en-US" noProof="0" dirty="0">
                <a:latin typeface="Rubik" pitchFamily="2" charset="-79"/>
                <a:cs typeface="Rubik" pitchFamily="2" charset="-79"/>
              </a:rPr>
              <a:t>: What matters is that the information has to catch and describe occurring phenomena and their dimension</a:t>
            </a:r>
          </a:p>
          <a:p>
            <a:pPr lvl="1"/>
            <a:endParaRPr lang="en-US" sz="1000" noProof="0" dirty="0">
              <a:latin typeface="Rubik" pitchFamily="2" charset="-79"/>
              <a:cs typeface="Rubik" pitchFamily="2" charset="-79"/>
            </a:endParaRPr>
          </a:p>
          <a:p>
            <a:pPr lvl="1"/>
            <a:r>
              <a:rPr lang="en-US" b="1" noProof="0" dirty="0">
                <a:latin typeface="Rubik" pitchFamily="2" charset="-79"/>
                <a:cs typeface="Rubik" pitchFamily="2" charset="-79"/>
              </a:rPr>
              <a:t>Completeness</a:t>
            </a:r>
            <a:r>
              <a:rPr lang="en-US" noProof="0" dirty="0">
                <a:latin typeface="Rubik" pitchFamily="2" charset="-79"/>
                <a:cs typeface="Rubik" pitchFamily="2" charset="-79"/>
              </a:rPr>
              <a:t>: </a:t>
            </a:r>
            <a:r>
              <a:rPr lang="en-US" dirty="0">
                <a:latin typeface="Rubik" pitchFamily="2" charset="-79"/>
                <a:cs typeface="Rubik" pitchFamily="2" charset="-79"/>
              </a:rPr>
              <a:t>Especially in external analyses, the identified market has to be representative</a:t>
            </a:r>
          </a:p>
          <a:p>
            <a:pPr lvl="1"/>
            <a:endParaRPr lang="en-US" sz="1000" dirty="0">
              <a:latin typeface="Rubik" pitchFamily="2" charset="-79"/>
              <a:cs typeface="Rubik" pitchFamily="2" charset="-79"/>
            </a:endParaRPr>
          </a:p>
          <a:p>
            <a:pPr lvl="1"/>
            <a:r>
              <a:rPr lang="en-US" b="1" noProof="0" dirty="0">
                <a:latin typeface="Rubik" pitchFamily="2" charset="-79"/>
                <a:cs typeface="Rubik" pitchFamily="2" charset="-79"/>
              </a:rPr>
              <a:t>Historical memory</a:t>
            </a:r>
            <a:r>
              <a:rPr lang="en-US" noProof="0" dirty="0">
                <a:latin typeface="Rubik" pitchFamily="2" charset="-79"/>
                <a:cs typeface="Rubik" pitchFamily="2" charset="-79"/>
              </a:rPr>
              <a:t>: </a:t>
            </a:r>
            <a:r>
              <a:rPr lang="en-US" dirty="0">
                <a:latin typeface="Rubik" pitchFamily="2" charset="-79"/>
                <a:cs typeface="Rubik" pitchFamily="2" charset="-79"/>
              </a:rPr>
              <a:t>To understand strategic pacts, present and past dynamics are important</a:t>
            </a:r>
          </a:p>
          <a:p>
            <a:pPr lvl="1"/>
            <a:endParaRPr lang="en-US" sz="1000" dirty="0">
              <a:latin typeface="Rubik" pitchFamily="2" charset="-79"/>
              <a:cs typeface="Rubik" pitchFamily="2" charset="-79"/>
            </a:endParaRPr>
          </a:p>
          <a:p>
            <a:pPr lvl="1"/>
            <a:r>
              <a:rPr lang="en-US" b="1" dirty="0">
                <a:latin typeface="Rubik" pitchFamily="2" charset="-79"/>
                <a:cs typeface="Rubik" pitchFamily="2" charset="-79"/>
              </a:rPr>
              <a:t>Clarity</a:t>
            </a:r>
            <a:r>
              <a:rPr lang="en-US" dirty="0">
                <a:latin typeface="Rubik" pitchFamily="2" charset="-79"/>
                <a:cs typeface="Rubik" pitchFamily="2" charset="-79"/>
              </a:rPr>
              <a:t>: Information synthetizes a phenomenon under analysis and presents it in clear and immediate way (e.g., graphs)</a:t>
            </a:r>
          </a:p>
          <a:p>
            <a:pPr lvl="1">
              <a:buClr>
                <a:srgbClr val="C00000"/>
              </a:buClr>
              <a:buFont typeface="Calibri" pitchFamily="34" charset="0"/>
              <a:buChar char="→"/>
            </a:pPr>
            <a:endParaRPr lang="en-US" dirty="0">
              <a:latin typeface="Rubik" pitchFamily="2" charset="-79"/>
              <a:cs typeface="Rubik" pitchFamily="2" charset="-79"/>
            </a:endParaRPr>
          </a:p>
        </p:txBody>
      </p:sp>
    </p:spTree>
    <p:extLst>
      <p:ext uri="{BB962C8B-B14F-4D97-AF65-F5344CB8AC3E}">
        <p14:creationId xmlns:p14="http://schemas.microsoft.com/office/powerpoint/2010/main" val="55647247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lstStyle/>
          <a:p>
            <a:pPr>
              <a:defRPr/>
            </a:pPr>
            <a:r>
              <a:rPr lang="en-US" altLang="de-DE" dirty="0">
                <a:latin typeface="Rubik" pitchFamily="2" charset="-79"/>
                <a:cs typeface="Rubik" pitchFamily="2" charset="-79"/>
              </a:rPr>
              <a:t>Re-Sources: SCOPUS</a:t>
            </a:r>
            <a:endParaRPr lang="en-US" noProof="0" dirty="0">
              <a:latin typeface="Rubik" pitchFamily="2" charset="-79"/>
              <a:cs typeface="Rubik" pitchFamily="2" charset="-79"/>
            </a:endParaRPr>
          </a:p>
        </p:txBody>
      </p:sp>
      <p:pic>
        <p:nvPicPr>
          <p:cNvPr id="7" name="Immagine 6"/>
          <p:cNvPicPr>
            <a:picLocks noChangeAspect="1"/>
          </p:cNvPicPr>
          <p:nvPr/>
        </p:nvPicPr>
        <p:blipFill rotWithShape="1">
          <a:blip r:embed="rId3"/>
          <a:srcRect l="35686"/>
          <a:stretch/>
        </p:blipFill>
        <p:spPr>
          <a:xfrm>
            <a:off x="3095625" y="3105151"/>
            <a:ext cx="5553075" cy="3095625"/>
          </a:xfrm>
          <a:prstGeom prst="rect">
            <a:avLst/>
          </a:prstGeom>
        </p:spPr>
      </p:pic>
      <p:pic>
        <p:nvPicPr>
          <p:cNvPr id="8" name="Immagine 7"/>
          <p:cNvPicPr>
            <a:picLocks noChangeAspect="1"/>
          </p:cNvPicPr>
          <p:nvPr/>
        </p:nvPicPr>
        <p:blipFill>
          <a:blip r:embed="rId4"/>
          <a:stretch>
            <a:fillRect/>
          </a:stretch>
        </p:blipFill>
        <p:spPr>
          <a:xfrm>
            <a:off x="0" y="488156"/>
            <a:ext cx="2633663" cy="5834063"/>
          </a:xfrm>
          <a:prstGeom prst="rect">
            <a:avLst/>
          </a:prstGeom>
        </p:spPr>
      </p:pic>
      <p:pic>
        <p:nvPicPr>
          <p:cNvPr id="9" name="Immagine 8"/>
          <p:cNvPicPr>
            <a:picLocks noChangeAspect="1"/>
          </p:cNvPicPr>
          <p:nvPr/>
        </p:nvPicPr>
        <p:blipFill rotWithShape="1">
          <a:blip r:embed="rId5"/>
          <a:srcRect r="7250" b="-1999"/>
          <a:stretch/>
        </p:blipFill>
        <p:spPr>
          <a:xfrm>
            <a:off x="2633663" y="796529"/>
            <a:ext cx="6426995" cy="1904206"/>
          </a:xfrm>
          <a:prstGeom prst="rect">
            <a:avLst/>
          </a:prstGeom>
        </p:spPr>
      </p:pic>
    </p:spTree>
    <p:extLst>
      <p:ext uri="{BB962C8B-B14F-4D97-AF65-F5344CB8AC3E}">
        <p14:creationId xmlns:p14="http://schemas.microsoft.com/office/powerpoint/2010/main" val="42890227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lstStyle/>
          <a:p>
            <a:pPr>
              <a:defRPr/>
            </a:pPr>
            <a:r>
              <a:rPr lang="en-US" altLang="de-DE" dirty="0">
                <a:latin typeface="Rubik" pitchFamily="2" charset="-79"/>
                <a:cs typeface="Rubik" pitchFamily="2" charset="-79"/>
              </a:rPr>
              <a:t>Re-Sources: SCOPUS</a:t>
            </a:r>
            <a:endParaRPr lang="en-US" noProof="0" dirty="0">
              <a:latin typeface="Rubik" pitchFamily="2" charset="-79"/>
              <a:cs typeface="Rubik" pitchFamily="2" charset="-79"/>
            </a:endParaRPr>
          </a:p>
        </p:txBody>
      </p:sp>
      <p:pic>
        <p:nvPicPr>
          <p:cNvPr id="2" name="Immagine 1"/>
          <p:cNvPicPr>
            <a:picLocks noChangeAspect="1"/>
          </p:cNvPicPr>
          <p:nvPr/>
        </p:nvPicPr>
        <p:blipFill>
          <a:blip r:embed="rId3"/>
          <a:stretch>
            <a:fillRect/>
          </a:stretch>
        </p:blipFill>
        <p:spPr>
          <a:xfrm>
            <a:off x="62706" y="3881438"/>
            <a:ext cx="9063038" cy="2100263"/>
          </a:xfrm>
          <a:prstGeom prst="rect">
            <a:avLst/>
          </a:prstGeom>
        </p:spPr>
      </p:pic>
      <p:pic>
        <p:nvPicPr>
          <p:cNvPr id="3" name="Immagine 2"/>
          <p:cNvPicPr>
            <a:picLocks noChangeAspect="1"/>
          </p:cNvPicPr>
          <p:nvPr/>
        </p:nvPicPr>
        <p:blipFill>
          <a:blip r:embed="rId4"/>
          <a:stretch>
            <a:fillRect/>
          </a:stretch>
        </p:blipFill>
        <p:spPr>
          <a:xfrm>
            <a:off x="819150" y="448628"/>
            <a:ext cx="6926580" cy="3432810"/>
          </a:xfrm>
          <a:prstGeom prst="rect">
            <a:avLst/>
          </a:prstGeom>
        </p:spPr>
      </p:pic>
    </p:spTree>
    <p:extLst>
      <p:ext uri="{BB962C8B-B14F-4D97-AF65-F5344CB8AC3E}">
        <p14:creationId xmlns:p14="http://schemas.microsoft.com/office/powerpoint/2010/main" val="19859849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oplawyercoach.com/wp-content/uploads/2011/02/google-scholar.gif"/>
          <p:cNvPicPr>
            <a:picLocks noChangeAspect="1" noChangeArrowheads="1"/>
          </p:cNvPicPr>
          <p:nvPr/>
        </p:nvPicPr>
        <p:blipFill>
          <a:blip r:embed="rId2" cstate="print"/>
          <a:srcRect t="18748"/>
          <a:stretch>
            <a:fillRect/>
          </a:stretch>
        </p:blipFill>
        <p:spPr bwMode="auto">
          <a:xfrm rot="20946249">
            <a:off x="3143250" y="4531308"/>
            <a:ext cx="2857500" cy="1777209"/>
          </a:xfrm>
          <a:prstGeom prst="rect">
            <a:avLst/>
          </a:prstGeom>
          <a:noFill/>
        </p:spPr>
      </p:pic>
      <p:sp>
        <p:nvSpPr>
          <p:cNvPr id="2" name="Title 1"/>
          <p:cNvSpPr>
            <a:spLocks noGrp="1"/>
          </p:cNvSpPr>
          <p:nvPr>
            <p:ph type="title"/>
          </p:nvPr>
        </p:nvSpPr>
        <p:spPr/>
        <p:txBody>
          <a:bodyPr/>
          <a:lstStyle/>
          <a:p>
            <a:r>
              <a:rPr lang="en-US" dirty="0">
                <a:latin typeface="Rubik" pitchFamily="2" charset="-79"/>
                <a:cs typeface="Rubik" pitchFamily="2" charset="-79"/>
              </a:rPr>
              <a:t>Re-Sources: Google Scholar</a:t>
            </a:r>
          </a:p>
        </p:txBody>
      </p:sp>
      <p:sp>
        <p:nvSpPr>
          <p:cNvPr id="3" name="Content Placeholder 2"/>
          <p:cNvSpPr>
            <a:spLocks noGrp="1"/>
          </p:cNvSpPr>
          <p:nvPr>
            <p:ph type="body" idx="1"/>
          </p:nvPr>
        </p:nvSpPr>
        <p:spPr>
          <a:xfrm>
            <a:off x="685800" y="1412777"/>
            <a:ext cx="7772400" cy="3384376"/>
          </a:xfrm>
        </p:spPr>
        <p:txBody>
          <a:bodyPr/>
          <a:lstStyle/>
          <a:p>
            <a:pPr marL="0" indent="0" algn="ctr">
              <a:buNone/>
            </a:pPr>
            <a:r>
              <a:rPr lang="en-US" i="1" dirty="0">
                <a:solidFill>
                  <a:schemeClr val="tx1"/>
                </a:solidFill>
                <a:latin typeface="Rubik" pitchFamily="2" charset="-79"/>
                <a:ea typeface="Verdana" pitchFamily="34" charset="0"/>
                <a:cs typeface="Rubik" pitchFamily="2" charset="-79"/>
              </a:rPr>
              <a:t>“Google Scholar provides a simple way to broadly search for scholarly literature. From one place, you can search across many disciplines and sources: articles, theses, books, abstracts and court opinions, from academic publishers, professional societies, online repositories, universities and other web sites. Google Scholar helps you find relevant work across the world of scholarly research.”</a:t>
            </a:r>
          </a:p>
          <a:p>
            <a:pPr marL="0" indent="0" algn="ctr">
              <a:buNone/>
            </a:pPr>
            <a:endParaRPr lang="en-US" b="1" dirty="0">
              <a:solidFill>
                <a:srgbClr val="FF0000"/>
              </a:solidFill>
              <a:latin typeface="Rubik" pitchFamily="2" charset="-79"/>
              <a:ea typeface="Verdana" pitchFamily="34" charset="0"/>
              <a:cs typeface="Rubik" pitchFamily="2" charset="-79"/>
            </a:endParaRPr>
          </a:p>
          <a:p>
            <a:pPr marL="0" indent="0" algn="ctr">
              <a:buNone/>
            </a:pPr>
            <a:r>
              <a:rPr lang="en-US" dirty="0">
                <a:solidFill>
                  <a:srgbClr val="C00000"/>
                </a:solidFill>
                <a:latin typeface="Rubik" pitchFamily="2" charset="-79"/>
                <a:ea typeface="Verdana" pitchFamily="34" charset="0"/>
                <a:cs typeface="Rubik" pitchFamily="2" charset="-79"/>
              </a:rPr>
              <a:t>scholar.google.com</a:t>
            </a:r>
          </a:p>
        </p:txBody>
      </p:sp>
    </p:spTree>
    <p:extLst>
      <p:ext uri="{BB962C8B-B14F-4D97-AF65-F5344CB8AC3E}">
        <p14:creationId xmlns:p14="http://schemas.microsoft.com/office/powerpoint/2010/main" val="342167242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3466" y="38100"/>
            <a:ext cx="6481763" cy="400511"/>
          </a:xfrm>
        </p:spPr>
        <p:txBody>
          <a:bodyPr/>
          <a:lstStyle/>
          <a:p>
            <a:r>
              <a:rPr lang="en-US" dirty="0">
                <a:latin typeface="Rubik" pitchFamily="2" charset="-79"/>
                <a:ea typeface="Verdana" pitchFamily="34" charset="0"/>
                <a:cs typeface="Rubik" pitchFamily="2" charset="-79"/>
              </a:rPr>
              <a:t>scholar.google.com</a:t>
            </a:r>
            <a:endParaRPr lang="it-IT" dirty="0">
              <a:latin typeface="Rubik" pitchFamily="2" charset="-79"/>
              <a:cs typeface="Rubik" pitchFamily="2" charset="-79"/>
            </a:endParaRPr>
          </a:p>
        </p:txBody>
      </p:sp>
      <p:pic>
        <p:nvPicPr>
          <p:cNvPr id="8" name="Immagine 7"/>
          <p:cNvPicPr>
            <a:picLocks noChangeAspect="1"/>
          </p:cNvPicPr>
          <p:nvPr/>
        </p:nvPicPr>
        <p:blipFill>
          <a:blip r:embed="rId2"/>
          <a:stretch>
            <a:fillRect/>
          </a:stretch>
        </p:blipFill>
        <p:spPr>
          <a:xfrm>
            <a:off x="415866" y="649028"/>
            <a:ext cx="8167687" cy="3693795"/>
          </a:xfrm>
          <a:prstGeom prst="rect">
            <a:avLst/>
          </a:prstGeom>
          <a:effectLst>
            <a:reflection stA="0" endPos="65000" dist="50800" dir="5400000" sy="-100000" algn="bl" rotWithShape="0"/>
          </a:effectLst>
        </p:spPr>
      </p:pic>
      <p:sp>
        <p:nvSpPr>
          <p:cNvPr id="11" name="Rectangle 8"/>
          <p:cNvSpPr/>
          <p:nvPr/>
        </p:nvSpPr>
        <p:spPr bwMode="auto">
          <a:xfrm>
            <a:off x="2373275" y="2240335"/>
            <a:ext cx="693748" cy="255590"/>
          </a:xfrm>
          <a:prstGeom prst="rect">
            <a:avLst/>
          </a:prstGeom>
          <a:noFill/>
          <a:ln w="5715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
        <p:nvSpPr>
          <p:cNvPr id="12" name="Rectangle 8"/>
          <p:cNvSpPr/>
          <p:nvPr/>
        </p:nvSpPr>
        <p:spPr bwMode="auto">
          <a:xfrm>
            <a:off x="7124701" y="1487860"/>
            <a:ext cx="1114424" cy="255590"/>
          </a:xfrm>
          <a:prstGeom prst="rect">
            <a:avLst/>
          </a:prstGeom>
          <a:noFill/>
          <a:ln w="5715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
        <p:nvSpPr>
          <p:cNvPr id="13" name="Rectangle 8"/>
          <p:cNvSpPr/>
          <p:nvPr/>
        </p:nvSpPr>
        <p:spPr bwMode="auto">
          <a:xfrm>
            <a:off x="553999" y="1518394"/>
            <a:ext cx="1284325" cy="843805"/>
          </a:xfrm>
          <a:prstGeom prst="rect">
            <a:avLst/>
          </a:prstGeom>
          <a:noFill/>
          <a:ln w="5715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Tree>
    <p:extLst>
      <p:ext uri="{BB962C8B-B14F-4D97-AF65-F5344CB8AC3E}">
        <p14:creationId xmlns:p14="http://schemas.microsoft.com/office/powerpoint/2010/main" val="301216992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ubik" pitchFamily="2" charset="-79"/>
                <a:cs typeface="Rubik" pitchFamily="2" charset="-79"/>
              </a:rPr>
              <a:t>Citations in Google Scholar</a:t>
            </a:r>
          </a:p>
        </p:txBody>
      </p:sp>
      <p:sp>
        <p:nvSpPr>
          <p:cNvPr id="6" name="Segnaposto contenuto 2"/>
          <p:cNvSpPr txBox="1">
            <a:spLocks/>
          </p:cNvSpPr>
          <p:nvPr/>
        </p:nvSpPr>
        <p:spPr bwMode="auto">
          <a:xfrm>
            <a:off x="320674" y="78377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buNone/>
            </a:pPr>
            <a:r>
              <a:rPr lang="en-US" sz="1800" b="1" dirty="0">
                <a:latin typeface="Rubik" pitchFamily="2" charset="-79"/>
                <a:ea typeface="Verdana" pitchFamily="34" charset="0"/>
                <a:cs typeface="Rubik" pitchFamily="2" charset="-79"/>
              </a:rPr>
              <a:t>Why citations are so important?</a:t>
            </a:r>
          </a:p>
          <a:p>
            <a:pPr>
              <a:buNone/>
            </a:pPr>
            <a:endParaRPr lang="en-US" sz="1800" b="1" dirty="0">
              <a:latin typeface="Rubik" pitchFamily="2" charset="-79"/>
              <a:ea typeface="Verdana" pitchFamily="34" charset="0"/>
              <a:cs typeface="Rubik" pitchFamily="2" charset="-79"/>
            </a:endParaRPr>
          </a:p>
          <a:p>
            <a:pPr marL="457200" indent="-457200">
              <a:buFont typeface="+mj-lt"/>
              <a:buAutoNum type="arabicPeriod"/>
            </a:pPr>
            <a:r>
              <a:rPr lang="en-US" sz="1800" dirty="0">
                <a:latin typeface="Rubik" pitchFamily="2" charset="-79"/>
                <a:ea typeface="Verdana" pitchFamily="34" charset="0"/>
                <a:cs typeface="Rubik" pitchFamily="2" charset="-79"/>
              </a:rPr>
              <a:t>The number of times the article has been cited in other documents </a:t>
            </a:r>
            <a:r>
              <a:rPr lang="en-US" sz="1800" dirty="0" err="1">
                <a:latin typeface="Rubik" pitchFamily="2" charset="-79"/>
                <a:ea typeface="Verdana" pitchFamily="34" charset="0"/>
                <a:cs typeface="Rubik" pitchFamily="2" charset="-79"/>
              </a:rPr>
              <a:t>retrived</a:t>
            </a:r>
            <a:r>
              <a:rPr lang="en-US" sz="1800" dirty="0">
                <a:latin typeface="Rubik" pitchFamily="2" charset="-79"/>
                <a:ea typeface="Verdana" pitchFamily="34" charset="0"/>
                <a:cs typeface="Rubik" pitchFamily="2" charset="-79"/>
              </a:rPr>
              <a:t> by Google Scholar, gives us an information about the relevance and the scientific goodness of that research</a:t>
            </a:r>
          </a:p>
          <a:p>
            <a:pPr marL="457200" indent="-457200">
              <a:buFont typeface="+mj-lt"/>
              <a:buAutoNum type="arabicPeriod"/>
            </a:pPr>
            <a:endParaRPr lang="en-US" sz="1800" dirty="0">
              <a:latin typeface="Rubik" pitchFamily="2" charset="-79"/>
              <a:ea typeface="Verdana" pitchFamily="34" charset="0"/>
              <a:cs typeface="Rubik" pitchFamily="2" charset="-79"/>
            </a:endParaRPr>
          </a:p>
          <a:p>
            <a:pPr marL="457200" indent="-457200">
              <a:buFont typeface="+mj-lt"/>
              <a:buAutoNum type="arabicPeriod"/>
            </a:pPr>
            <a:r>
              <a:rPr lang="en-US" sz="1800" dirty="0">
                <a:latin typeface="Rubik" pitchFamily="2" charset="-79"/>
                <a:ea typeface="Verdana" pitchFamily="34" charset="0"/>
                <a:cs typeface="Rubik" pitchFamily="2" charset="-79"/>
              </a:rPr>
              <a:t>By clicking on the “Cited by’’  button, we can access to all the documents citing the original article, thus further expanding our point of view on the phenomenon we are analyzing (</a:t>
            </a:r>
            <a:r>
              <a:rPr lang="en-US" sz="1800" b="1" dirty="0">
                <a:solidFill>
                  <a:srgbClr val="C00000"/>
                </a:solidFill>
                <a:latin typeface="Rubik" pitchFamily="2" charset="-79"/>
                <a:ea typeface="Verdana" pitchFamily="34" charset="0"/>
                <a:cs typeface="Rubik" pitchFamily="2" charset="-79"/>
              </a:rPr>
              <a:t>Citation tracking and analysis</a:t>
            </a:r>
            <a:r>
              <a:rPr lang="en-US" sz="1800" dirty="0">
                <a:latin typeface="Rubik" pitchFamily="2" charset="-79"/>
                <a:ea typeface="Verdana" pitchFamily="34" charset="0"/>
                <a:cs typeface="Rubik" pitchFamily="2" charset="-79"/>
              </a:rPr>
              <a:t>)</a:t>
            </a:r>
          </a:p>
          <a:p>
            <a:pPr marL="0" indent="0">
              <a:buNone/>
            </a:pPr>
            <a:endParaRPr lang="it-IT" sz="1800" b="1"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121951835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Rubik" pitchFamily="2" charset="-79"/>
                <a:cs typeface="Rubik" pitchFamily="2" charset="-79"/>
              </a:rPr>
              <a:t>Citations</a:t>
            </a:r>
            <a:r>
              <a:rPr lang="de-DE" dirty="0">
                <a:latin typeface="Rubik" pitchFamily="2" charset="-79"/>
                <a:cs typeface="Rubik" pitchFamily="2" charset="-79"/>
              </a:rPr>
              <a:t> in Google Scholar</a:t>
            </a:r>
            <a:endParaRPr lang="en-US" dirty="0">
              <a:latin typeface="Rubik" pitchFamily="2" charset="-79"/>
              <a:cs typeface="Rubik" pitchFamily="2" charset="-79"/>
            </a:endParaRPr>
          </a:p>
        </p:txBody>
      </p:sp>
      <p:sp>
        <p:nvSpPr>
          <p:cNvPr id="6" name="Segnaposto contenuto 2"/>
          <p:cNvSpPr txBox="1">
            <a:spLocks/>
          </p:cNvSpPr>
          <p:nvPr/>
        </p:nvSpPr>
        <p:spPr bwMode="auto">
          <a:xfrm>
            <a:off x="258762" y="773083"/>
            <a:ext cx="8670925" cy="4949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buNone/>
            </a:pPr>
            <a:r>
              <a:rPr lang="en-US" sz="1800" b="1" dirty="0">
                <a:latin typeface="Rubik" pitchFamily="2" charset="-79"/>
                <a:ea typeface="Verdana" pitchFamily="34" charset="0"/>
                <a:cs typeface="Rubik" pitchFamily="2" charset="-79"/>
              </a:rPr>
              <a:t>What if an article has no citations?</a:t>
            </a:r>
          </a:p>
          <a:p>
            <a:pPr>
              <a:buNone/>
            </a:pPr>
            <a:endParaRPr lang="en-US" sz="1800" b="1" dirty="0">
              <a:latin typeface="Rubik" pitchFamily="2" charset="-79"/>
              <a:ea typeface="Verdana" pitchFamily="34" charset="0"/>
              <a:cs typeface="Rubik" pitchFamily="2" charset="-79"/>
            </a:endParaRPr>
          </a:p>
          <a:p>
            <a:pPr marL="457200" indent="-457200">
              <a:buFont typeface="+mj-lt"/>
              <a:buAutoNum type="arabicPeriod"/>
            </a:pPr>
            <a:r>
              <a:rPr lang="en-US" sz="1800" dirty="0">
                <a:latin typeface="Rubik" pitchFamily="2" charset="-79"/>
                <a:ea typeface="Verdana" pitchFamily="34" charset="0"/>
                <a:cs typeface="Rubik" pitchFamily="2" charset="-79"/>
              </a:rPr>
              <a:t>If the article is 10 years old and has not citations, it won’t be probably our best choice!</a:t>
            </a:r>
          </a:p>
          <a:p>
            <a:pPr marL="457200" indent="-457200">
              <a:buFont typeface="+mj-lt"/>
              <a:buAutoNum type="arabicPeriod"/>
            </a:pPr>
            <a:endParaRPr lang="en-US" sz="1800" dirty="0">
              <a:latin typeface="Rubik" pitchFamily="2" charset="-79"/>
              <a:ea typeface="Verdana" pitchFamily="34" charset="0"/>
              <a:cs typeface="Rubik" pitchFamily="2" charset="-79"/>
            </a:endParaRPr>
          </a:p>
          <a:p>
            <a:pPr marL="457200" indent="-457200">
              <a:buFont typeface="+mj-lt"/>
              <a:buAutoNum type="arabicPeriod"/>
            </a:pPr>
            <a:r>
              <a:rPr lang="en-US" sz="1800" dirty="0">
                <a:latin typeface="Rubik" pitchFamily="2" charset="-79"/>
                <a:ea typeface="Verdana" pitchFamily="34" charset="0"/>
                <a:cs typeface="Rubik" pitchFamily="2" charset="-79"/>
              </a:rPr>
              <a:t>If the article is very recent (published in the last 2 years) it is too early and it will probably get some citation in the future. </a:t>
            </a:r>
          </a:p>
          <a:p>
            <a:pPr marL="457200" indent="-457200">
              <a:buFont typeface="+mj-lt"/>
              <a:buAutoNum type="arabicPeriod"/>
            </a:pPr>
            <a:endParaRPr lang="en-US" sz="1800" dirty="0">
              <a:latin typeface="Rubik" pitchFamily="2" charset="-79"/>
              <a:ea typeface="Verdana" pitchFamily="34" charset="0"/>
              <a:cs typeface="Rubik" pitchFamily="2" charset="-79"/>
            </a:endParaRPr>
          </a:p>
          <a:p>
            <a:pPr marL="457200" indent="-457200">
              <a:buFont typeface="+mj-lt"/>
              <a:buAutoNum type="arabicPeriod"/>
            </a:pPr>
            <a:endParaRPr lang="en-US" sz="1800" dirty="0">
              <a:latin typeface="Rubik" pitchFamily="2" charset="-79"/>
              <a:ea typeface="Verdana" pitchFamily="34" charset="0"/>
              <a:cs typeface="Rubik" pitchFamily="2" charset="-79"/>
            </a:endParaRPr>
          </a:p>
          <a:p>
            <a:pPr marL="0" indent="0" algn="ctr">
              <a:buNone/>
            </a:pPr>
            <a:r>
              <a:rPr lang="en-US" sz="1800" b="1" dirty="0">
                <a:latin typeface="Rubik" pitchFamily="2" charset="-79"/>
                <a:ea typeface="Verdana" pitchFamily="34" charset="0"/>
                <a:cs typeface="Rubik" pitchFamily="2" charset="-79"/>
              </a:rPr>
              <a:t>What we can do than? </a:t>
            </a:r>
          </a:p>
          <a:p>
            <a:pPr marL="0" indent="0">
              <a:buNone/>
            </a:pPr>
            <a:r>
              <a:rPr lang="en-US" sz="1800" dirty="0">
                <a:latin typeface="Rubik" pitchFamily="2" charset="-79"/>
                <a:ea typeface="Verdana" pitchFamily="34" charset="0"/>
                <a:cs typeface="Rubik" pitchFamily="2" charset="-79"/>
              </a:rPr>
              <a:t>In order to evaluate the goodness of the article, we could consider the journal where this article has been published and have a look to the </a:t>
            </a:r>
            <a:r>
              <a:rPr lang="en-US" sz="1800" b="1" dirty="0">
                <a:solidFill>
                  <a:srgbClr val="C00000"/>
                </a:solidFill>
                <a:latin typeface="Rubik" pitchFamily="2" charset="-79"/>
                <a:ea typeface="Verdana" pitchFamily="34" charset="0"/>
                <a:cs typeface="Rubik" pitchFamily="2" charset="-79"/>
              </a:rPr>
              <a:t>impact factor</a:t>
            </a:r>
            <a:r>
              <a:rPr lang="en-US" sz="1800" dirty="0">
                <a:latin typeface="Rubik" pitchFamily="2" charset="-79"/>
                <a:ea typeface="Verdana" pitchFamily="34" charset="0"/>
                <a:cs typeface="Rubik" pitchFamily="2" charset="-79"/>
              </a:rPr>
              <a:t>. </a:t>
            </a:r>
          </a:p>
          <a:p>
            <a:pPr marL="0" indent="0">
              <a:buNone/>
            </a:pPr>
            <a:endParaRPr lang="it-IT" sz="1800" b="1"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36952240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Rubik" pitchFamily="2" charset="-79"/>
                <a:cs typeface="Rubik" pitchFamily="2" charset="-79"/>
              </a:rPr>
              <a:t>Impact </a:t>
            </a:r>
            <a:r>
              <a:rPr lang="de-DE" dirty="0" err="1">
                <a:latin typeface="Rubik" pitchFamily="2" charset="-79"/>
                <a:cs typeface="Rubik" pitchFamily="2" charset="-79"/>
              </a:rPr>
              <a:t>Factor</a:t>
            </a:r>
            <a:endParaRPr lang="en-US" dirty="0">
              <a:latin typeface="Rubik" pitchFamily="2" charset="-79"/>
              <a:cs typeface="Rubik" pitchFamily="2" charset="-79"/>
            </a:endParaRPr>
          </a:p>
        </p:txBody>
      </p:sp>
      <p:sp>
        <p:nvSpPr>
          <p:cNvPr id="8" name="Segnaposto contenuto 2"/>
          <p:cNvSpPr txBox="1">
            <a:spLocks/>
          </p:cNvSpPr>
          <p:nvPr/>
        </p:nvSpPr>
        <p:spPr bwMode="auto">
          <a:xfrm>
            <a:off x="320674" y="78377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dirty="0">
                <a:latin typeface="Rubik" pitchFamily="2" charset="-79"/>
                <a:ea typeface="Verdana" pitchFamily="34" charset="0"/>
                <a:cs typeface="Rubik" pitchFamily="2" charset="-79"/>
              </a:rPr>
              <a:t>The </a:t>
            </a:r>
            <a:r>
              <a:rPr lang="en-US" sz="1800" b="1" dirty="0">
                <a:solidFill>
                  <a:srgbClr val="C00000"/>
                </a:solidFill>
                <a:latin typeface="Rubik" pitchFamily="2" charset="-79"/>
                <a:ea typeface="Verdana" pitchFamily="34" charset="0"/>
                <a:cs typeface="Rubik" pitchFamily="2" charset="-79"/>
              </a:rPr>
              <a:t>impact factor</a:t>
            </a:r>
            <a:r>
              <a:rPr lang="en-US" sz="1800" dirty="0">
                <a:latin typeface="Rubik" pitchFamily="2" charset="-79"/>
                <a:ea typeface="Verdana" pitchFamily="34" charset="0"/>
                <a:cs typeface="Rubik" pitchFamily="2" charset="-79"/>
              </a:rPr>
              <a:t> (IF) of an academic journal is a measure reflecting the average number of citations to recent articles published in the journal. It is used as a </a:t>
            </a:r>
            <a:r>
              <a:rPr lang="en-US" sz="1800" b="1" dirty="0">
                <a:solidFill>
                  <a:srgbClr val="C00000"/>
                </a:solidFill>
                <a:latin typeface="Rubik" pitchFamily="2" charset="-79"/>
                <a:ea typeface="Verdana" pitchFamily="34" charset="0"/>
                <a:cs typeface="Rubik" pitchFamily="2" charset="-79"/>
              </a:rPr>
              <a:t>proxy for the quality of a journal within its field</a:t>
            </a:r>
            <a:endParaRPr lang="en-US" sz="1800" dirty="0">
              <a:latin typeface="Rubik" pitchFamily="2" charset="-79"/>
              <a:ea typeface="Verdana" pitchFamily="34" charset="0"/>
              <a:cs typeface="Rubik" pitchFamily="2" charset="-79"/>
            </a:endParaRPr>
          </a:p>
        </p:txBody>
      </p:sp>
      <p:pic>
        <p:nvPicPr>
          <p:cNvPr id="1026" name="Picture 2" descr="C:\Users\gcampopiano\Pictures\AMJ.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9352" y="2148416"/>
            <a:ext cx="6213228" cy="405461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bwMode="auto">
          <a:xfrm>
            <a:off x="1449352" y="4598761"/>
            <a:ext cx="1000771" cy="255590"/>
          </a:xfrm>
          <a:prstGeom prst="rect">
            <a:avLst/>
          </a:prstGeom>
          <a:noFill/>
          <a:ln w="57150">
            <a:solidFill>
              <a:srgbClr val="FF0000"/>
            </a:solidFill>
            <a:prstDash val="sysDot"/>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30000"/>
              </a:spcAft>
              <a:buClrTx/>
              <a:buSzTx/>
              <a:buFontTx/>
              <a:buNone/>
              <a:tabLst/>
            </a:pPr>
            <a:endParaRPr kumimoji="0" lang="it-IT" sz="1800" b="1" i="0" u="none" strike="noStrike" cap="none" normalizeH="0" baseline="0">
              <a:ln>
                <a:noFill/>
              </a:ln>
              <a:solidFill>
                <a:schemeClr val="tx1"/>
              </a:solidFill>
              <a:effectLst/>
              <a:latin typeface="Rubik" pitchFamily="2" charset="-79"/>
              <a:ea typeface="ＭＳ Ｐゴシック"/>
              <a:cs typeface="Rubik" pitchFamily="2" charset="-79"/>
            </a:endParaRPr>
          </a:p>
        </p:txBody>
      </p:sp>
    </p:spTree>
    <p:extLst>
      <p:ext uri="{BB962C8B-B14F-4D97-AF65-F5344CB8AC3E}">
        <p14:creationId xmlns:p14="http://schemas.microsoft.com/office/powerpoint/2010/main" val="124283715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Rubik" pitchFamily="2" charset="-79"/>
                <a:cs typeface="Rubik" pitchFamily="2" charset="-79"/>
              </a:rPr>
              <a:t>AiIG</a:t>
            </a:r>
            <a:r>
              <a:rPr lang="de-DE" dirty="0">
                <a:latin typeface="Rubik" pitchFamily="2" charset="-79"/>
                <a:cs typeface="Rubik" pitchFamily="2" charset="-79"/>
              </a:rPr>
              <a:t> </a:t>
            </a:r>
            <a:r>
              <a:rPr lang="de-DE" dirty="0" err="1">
                <a:latin typeface="Rubik" pitchFamily="2" charset="-79"/>
                <a:cs typeface="Rubik" pitchFamily="2" charset="-79"/>
              </a:rPr>
              <a:t>Classification</a:t>
            </a:r>
            <a:endParaRPr lang="en-US" dirty="0">
              <a:latin typeface="Rubik" pitchFamily="2" charset="-79"/>
              <a:cs typeface="Rubik" pitchFamily="2" charset="-79"/>
            </a:endParaRPr>
          </a:p>
        </p:txBody>
      </p:sp>
      <p:sp>
        <p:nvSpPr>
          <p:cNvPr id="8" name="Segnaposto contenuto 2"/>
          <p:cNvSpPr txBox="1">
            <a:spLocks/>
          </p:cNvSpPr>
          <p:nvPr/>
        </p:nvSpPr>
        <p:spPr bwMode="auto">
          <a:xfrm>
            <a:off x="320674" y="78377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1800" dirty="0" err="1">
                <a:latin typeface="Rubik" pitchFamily="2" charset="-79"/>
                <a:ea typeface="Verdana" pitchFamily="34" charset="0"/>
                <a:cs typeface="Rubik" pitchFamily="2" charset="-79"/>
              </a:rPr>
              <a:t>AiIG</a:t>
            </a:r>
            <a:r>
              <a:rPr lang="en-US" sz="1800" dirty="0">
                <a:latin typeface="Rubik" pitchFamily="2" charset="-79"/>
                <a:ea typeface="Verdana" pitchFamily="34" charset="0"/>
                <a:cs typeface="Rubik" pitchFamily="2" charset="-79"/>
              </a:rPr>
              <a:t> publishes every year a list of the relevant scientific journal in the management engineering area</a:t>
            </a:r>
          </a:p>
          <a:p>
            <a:r>
              <a:rPr lang="en-US" sz="1800" dirty="0">
                <a:latin typeface="Rubik" pitchFamily="2" charset="-79"/>
                <a:ea typeface="Verdana" pitchFamily="34" charset="0"/>
                <a:cs typeface="Rubik" pitchFamily="2" charset="-79"/>
              </a:rPr>
              <a:t>Journals are classified in 5 ranks: </a:t>
            </a:r>
            <a:r>
              <a:rPr lang="en-US" sz="1800" dirty="0" err="1">
                <a:latin typeface="Rubik" pitchFamily="2" charset="-79"/>
                <a:ea typeface="Verdana" pitchFamily="34" charset="0"/>
                <a:cs typeface="Rubik" pitchFamily="2" charset="-79"/>
              </a:rPr>
              <a:t>goldstar</a:t>
            </a:r>
            <a:r>
              <a:rPr lang="en-US" sz="1800" dirty="0">
                <a:latin typeface="Rubik" pitchFamily="2" charset="-79"/>
                <a:ea typeface="Verdana" pitchFamily="34" charset="0"/>
                <a:cs typeface="Rubik" pitchFamily="2" charset="-79"/>
              </a:rPr>
              <a:t>, gold, silver, bronze, copper</a:t>
            </a:r>
          </a:p>
          <a:p>
            <a:pPr marL="0" indent="0">
              <a:buNone/>
            </a:pPr>
            <a:endParaRPr lang="en-US" sz="1800" dirty="0">
              <a:latin typeface="Rubik" pitchFamily="2" charset="-79"/>
              <a:ea typeface="Verdana" pitchFamily="34" charset="0"/>
              <a:cs typeface="Rubik" pitchFamily="2" charset="-79"/>
            </a:endParaRPr>
          </a:p>
        </p:txBody>
      </p:sp>
      <p:pic>
        <p:nvPicPr>
          <p:cNvPr id="3" name="Immagine 2"/>
          <p:cNvPicPr>
            <a:picLocks noChangeAspect="1"/>
          </p:cNvPicPr>
          <p:nvPr/>
        </p:nvPicPr>
        <p:blipFill>
          <a:blip r:embed="rId2"/>
          <a:stretch>
            <a:fillRect/>
          </a:stretch>
        </p:blipFill>
        <p:spPr>
          <a:xfrm>
            <a:off x="1608136" y="2053437"/>
            <a:ext cx="6096000" cy="2343150"/>
          </a:xfrm>
          <a:prstGeom prst="rect">
            <a:avLst/>
          </a:prstGeom>
        </p:spPr>
      </p:pic>
      <p:pic>
        <p:nvPicPr>
          <p:cNvPr id="4" name="Immagine 3"/>
          <p:cNvPicPr>
            <a:picLocks noChangeAspect="1"/>
          </p:cNvPicPr>
          <p:nvPr/>
        </p:nvPicPr>
        <p:blipFill>
          <a:blip r:embed="rId3"/>
          <a:stretch>
            <a:fillRect/>
          </a:stretch>
        </p:blipFill>
        <p:spPr>
          <a:xfrm>
            <a:off x="808036" y="4542310"/>
            <a:ext cx="7696200" cy="1000125"/>
          </a:xfrm>
          <a:prstGeom prst="rect">
            <a:avLst/>
          </a:prstGeom>
        </p:spPr>
      </p:pic>
    </p:spTree>
    <p:extLst>
      <p:ext uri="{BB962C8B-B14F-4D97-AF65-F5344CB8AC3E}">
        <p14:creationId xmlns:p14="http://schemas.microsoft.com/office/powerpoint/2010/main" val="185631812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ubik" pitchFamily="2" charset="-79"/>
                <a:cs typeface="Rubik" pitchFamily="2" charset="-79"/>
              </a:rPr>
              <a:t>Re-Sources: A Recap</a:t>
            </a:r>
          </a:p>
        </p:txBody>
      </p:sp>
      <p:sp>
        <p:nvSpPr>
          <p:cNvPr id="7" name="Segnaposto contenuto 2"/>
          <p:cNvSpPr txBox="1">
            <a:spLocks/>
          </p:cNvSpPr>
          <p:nvPr/>
        </p:nvSpPr>
        <p:spPr bwMode="auto">
          <a:xfrm>
            <a:off x="320674" y="78377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20000"/>
              </a:lnSpc>
              <a:spcBef>
                <a:spcPct val="40000"/>
              </a:spcBef>
              <a:buClr>
                <a:srgbClr val="C00000"/>
              </a:buClr>
            </a:pPr>
            <a:r>
              <a:rPr lang="en-US" sz="1800" kern="0" dirty="0">
                <a:solidFill>
                  <a:srgbClr val="000000"/>
                </a:solidFill>
                <a:latin typeface="Rubik" pitchFamily="2" charset="-79"/>
                <a:ea typeface="Verdana" pitchFamily="34" charset="0"/>
                <a:cs typeface="Rubik" pitchFamily="2" charset="-79"/>
              </a:rPr>
              <a:t>Google Scholar offers reports, conference presentations, journal articles, but also links to Google Books. </a:t>
            </a:r>
          </a:p>
          <a:p>
            <a:pPr lvl="0">
              <a:lnSpc>
                <a:spcPct val="120000"/>
              </a:lnSpc>
              <a:spcBef>
                <a:spcPct val="40000"/>
              </a:spcBef>
              <a:buClr>
                <a:srgbClr val="C00000"/>
              </a:buClr>
            </a:pPr>
            <a:r>
              <a:rPr lang="en-US" sz="1800" kern="0" dirty="0">
                <a:solidFill>
                  <a:srgbClr val="000000"/>
                </a:solidFill>
                <a:latin typeface="Rubik" pitchFamily="2" charset="-79"/>
                <a:ea typeface="Verdana" pitchFamily="34" charset="0"/>
                <a:cs typeface="Rubik" pitchFamily="2" charset="-79"/>
              </a:rPr>
              <a:t>However, Google Scholar: </a:t>
            </a:r>
          </a:p>
          <a:p>
            <a:pPr lvl="1">
              <a:lnSpc>
                <a:spcPct val="120000"/>
              </a:lnSpc>
              <a:spcBef>
                <a:spcPct val="40000"/>
              </a:spcBef>
              <a:buClr>
                <a:srgbClr val="C00000"/>
              </a:buClr>
              <a:buFont typeface="Wingdings" panose="05000000000000000000" pitchFamily="2" charset="2"/>
              <a:buChar char="ü"/>
            </a:pPr>
            <a:r>
              <a:rPr lang="en-US" sz="1800" kern="0" dirty="0">
                <a:solidFill>
                  <a:srgbClr val="000000"/>
                </a:solidFill>
                <a:latin typeface="Rubik" pitchFamily="2" charset="-79"/>
                <a:ea typeface="Verdana" pitchFamily="34" charset="0"/>
                <a:cs typeface="Rubik" pitchFamily="2" charset="-79"/>
              </a:rPr>
              <a:t>Like regular Google, is created by Google’s  automatic indexer, so it is less accurate respect to other research databases. </a:t>
            </a:r>
          </a:p>
          <a:p>
            <a:pPr lvl="1">
              <a:lnSpc>
                <a:spcPct val="120000"/>
              </a:lnSpc>
              <a:spcBef>
                <a:spcPct val="40000"/>
              </a:spcBef>
              <a:spcAft>
                <a:spcPts val="1200"/>
              </a:spcAft>
              <a:buClr>
                <a:srgbClr val="C00000"/>
              </a:buClr>
              <a:buFont typeface="Wingdings" panose="05000000000000000000" pitchFamily="2" charset="2"/>
              <a:buChar char="ü"/>
            </a:pPr>
            <a:r>
              <a:rPr lang="en-US" sz="1800" kern="0" dirty="0">
                <a:solidFill>
                  <a:srgbClr val="000000"/>
                </a:solidFill>
                <a:latin typeface="Rubik" pitchFamily="2" charset="-79"/>
                <a:ea typeface="Verdana" pitchFamily="34" charset="0"/>
                <a:cs typeface="Rubik" pitchFamily="2" charset="-79"/>
              </a:rPr>
              <a:t>Broken links and repetitive results are common. </a:t>
            </a:r>
          </a:p>
          <a:p>
            <a:pPr>
              <a:lnSpc>
                <a:spcPct val="120000"/>
              </a:lnSpc>
              <a:spcBef>
                <a:spcPct val="40000"/>
              </a:spcBef>
              <a:buClr>
                <a:srgbClr val="C00000"/>
              </a:buClr>
            </a:pPr>
            <a:r>
              <a:rPr lang="en-US" sz="1800" kern="0" dirty="0">
                <a:solidFill>
                  <a:srgbClr val="000000"/>
                </a:solidFill>
                <a:latin typeface="Rubik" pitchFamily="2" charset="-79"/>
                <a:ea typeface="Verdana" pitchFamily="34" charset="0"/>
                <a:cs typeface="Rubik" pitchFamily="2" charset="-79"/>
              </a:rPr>
              <a:t>A better approach is to use it in the initial search for scholarly literature, but always in combination with other subject-specific databases, as EBSCO or Scopus. </a:t>
            </a:r>
          </a:p>
        </p:txBody>
      </p:sp>
    </p:spTree>
    <p:extLst>
      <p:ext uri="{BB962C8B-B14F-4D97-AF65-F5344CB8AC3E}">
        <p14:creationId xmlns:p14="http://schemas.microsoft.com/office/powerpoint/2010/main" val="278138480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ubik" pitchFamily="2" charset="-79"/>
                <a:ea typeface="Verdana" pitchFamily="34" charset="0"/>
                <a:cs typeface="Rubik" pitchFamily="2" charset="-79"/>
              </a:rPr>
              <a:t>Citations, References, Plagiarism</a:t>
            </a:r>
            <a:endParaRPr lang="it-IT" dirty="0">
              <a:latin typeface="Rubik" pitchFamily="2" charset="-79"/>
              <a:ea typeface="Verdana" pitchFamily="34" charset="0"/>
              <a:cs typeface="Rubik" pitchFamily="2" charset="-79"/>
            </a:endParaRPr>
          </a:p>
        </p:txBody>
      </p:sp>
      <p:sp>
        <p:nvSpPr>
          <p:cNvPr id="3" name="Content Placeholder 2"/>
          <p:cNvSpPr>
            <a:spLocks noGrp="1"/>
          </p:cNvSpPr>
          <p:nvPr>
            <p:ph type="body" idx="1"/>
          </p:nvPr>
        </p:nvSpPr>
        <p:spPr>
          <a:xfrm>
            <a:off x="320400" y="784800"/>
            <a:ext cx="8105886" cy="2701962"/>
          </a:xfrm>
        </p:spPr>
        <p:txBody>
          <a:bodyPr>
            <a:noAutofit/>
          </a:bodyPr>
          <a:lstStyle/>
          <a:p>
            <a:pPr marL="0" indent="0">
              <a:buNone/>
            </a:pPr>
            <a:r>
              <a:rPr lang="en-US" dirty="0">
                <a:solidFill>
                  <a:schemeClr val="tx1"/>
                </a:solidFill>
                <a:latin typeface="Rubik" pitchFamily="2" charset="-79"/>
                <a:ea typeface="Verdana" pitchFamily="34" charset="0"/>
                <a:cs typeface="Rubik" pitchFamily="2" charset="-79"/>
              </a:rPr>
              <a:t>If you quote or build your ideas on another person's work, you have to report the source you used and give the authors proper credit.</a:t>
            </a:r>
          </a:p>
          <a:p>
            <a:pPr marL="0" indent="0">
              <a:buNone/>
            </a:pPr>
            <a:endParaRPr lang="en-US" dirty="0">
              <a:solidFill>
                <a:schemeClr val="tx1"/>
              </a:solidFill>
              <a:latin typeface="Rubik" pitchFamily="2" charset="-79"/>
              <a:ea typeface="Verdana" pitchFamily="34" charset="0"/>
              <a:cs typeface="Rubik" pitchFamily="2" charset="-79"/>
            </a:endParaRPr>
          </a:p>
          <a:p>
            <a:pPr marL="0" indent="0">
              <a:buNone/>
            </a:pPr>
            <a:r>
              <a:rPr lang="en-US" dirty="0">
                <a:solidFill>
                  <a:schemeClr val="tx1"/>
                </a:solidFill>
                <a:latin typeface="Rubik" pitchFamily="2" charset="-79"/>
                <a:ea typeface="Verdana" pitchFamily="34" charset="0"/>
                <a:cs typeface="Rubik" pitchFamily="2" charset="-79"/>
              </a:rPr>
              <a:t>Failure to credit sources of information you used constitutes </a:t>
            </a:r>
            <a:r>
              <a:rPr lang="en-US" dirty="0">
                <a:solidFill>
                  <a:srgbClr val="C00000"/>
                </a:solidFill>
                <a:latin typeface="Rubik" pitchFamily="2" charset="-79"/>
                <a:ea typeface="Verdana" pitchFamily="34" charset="0"/>
                <a:cs typeface="Rubik" pitchFamily="2" charset="-79"/>
              </a:rPr>
              <a:t>plagiarism</a:t>
            </a:r>
            <a:r>
              <a:rPr lang="en-US" dirty="0">
                <a:solidFill>
                  <a:schemeClr val="tx1"/>
                </a:solidFill>
                <a:latin typeface="Rubik" pitchFamily="2" charset="-79"/>
                <a:ea typeface="Verdana" pitchFamily="34" charset="0"/>
                <a:cs typeface="Rubik" pitchFamily="2" charset="-79"/>
              </a:rPr>
              <a:t>, a form of </a:t>
            </a:r>
            <a:r>
              <a:rPr lang="en-US" u="sng" dirty="0">
                <a:solidFill>
                  <a:schemeClr val="tx1"/>
                </a:solidFill>
                <a:latin typeface="Rubik" pitchFamily="2" charset="-79"/>
                <a:ea typeface="Verdana" pitchFamily="34" charset="0"/>
                <a:cs typeface="Rubik" pitchFamily="2" charset="-79"/>
              </a:rPr>
              <a:t>academic dishonesty</a:t>
            </a:r>
            <a:r>
              <a:rPr lang="en-US" dirty="0">
                <a:solidFill>
                  <a:schemeClr val="tx1"/>
                </a:solidFill>
                <a:latin typeface="Rubik" pitchFamily="2" charset="-79"/>
                <a:ea typeface="Verdana" pitchFamily="34" charset="0"/>
                <a:cs typeface="Rubik" pitchFamily="2" charset="-79"/>
              </a:rPr>
              <a:t>.</a:t>
            </a:r>
          </a:p>
        </p:txBody>
      </p:sp>
      <p:pic>
        <p:nvPicPr>
          <p:cNvPr id="66566" name="Picture 6" descr="http://www.scribendi.com/images/cms/2009-10/Plagiarism_And_Its_Repercussions_photo_FINALIZED.jpg"/>
          <p:cNvPicPr>
            <a:picLocks noChangeAspect="1" noChangeArrowheads="1"/>
          </p:cNvPicPr>
          <p:nvPr/>
        </p:nvPicPr>
        <p:blipFill>
          <a:blip r:embed="rId2" cstate="print"/>
          <a:srcRect/>
          <a:stretch>
            <a:fillRect/>
          </a:stretch>
        </p:blipFill>
        <p:spPr bwMode="auto">
          <a:xfrm>
            <a:off x="0" y="4324349"/>
            <a:ext cx="2381250" cy="2533651"/>
          </a:xfrm>
          <a:prstGeom prst="rect">
            <a:avLst/>
          </a:prstGeom>
          <a:noFill/>
        </p:spPr>
      </p:pic>
      <p:sp>
        <p:nvSpPr>
          <p:cNvPr id="9" name="Rectangle 8"/>
          <p:cNvSpPr/>
          <p:nvPr/>
        </p:nvSpPr>
        <p:spPr>
          <a:xfrm>
            <a:off x="3095836" y="4509120"/>
            <a:ext cx="5310537" cy="1631216"/>
          </a:xfrm>
          <a:prstGeom prst="rect">
            <a:avLst/>
          </a:prstGeom>
        </p:spPr>
        <p:txBody>
          <a:bodyPr wrap="square">
            <a:spAutoFit/>
          </a:bodyPr>
          <a:lstStyle/>
          <a:p>
            <a:pPr algn="just">
              <a:buNone/>
            </a:pPr>
            <a:r>
              <a:rPr lang="en-US" sz="2000" b="1" dirty="0">
                <a:latin typeface="Rubik" pitchFamily="2" charset="-79"/>
                <a:ea typeface="Verdana" pitchFamily="34" charset="0"/>
                <a:cs typeface="Rubik" pitchFamily="2" charset="-79"/>
              </a:rPr>
              <a:t>Citing</a:t>
            </a:r>
            <a:r>
              <a:rPr lang="en-US" sz="2000" dirty="0">
                <a:latin typeface="Rubik" pitchFamily="2" charset="-79"/>
                <a:ea typeface="Verdana" pitchFamily="34" charset="0"/>
                <a:cs typeface="Rubik" pitchFamily="2" charset="-79"/>
              </a:rPr>
              <a:t>: referring from the text to the sources used.</a:t>
            </a:r>
            <a:endParaRPr lang="it-IT" sz="2000" dirty="0">
              <a:latin typeface="Rubik" pitchFamily="2" charset="-79"/>
              <a:ea typeface="Verdana" pitchFamily="34" charset="0"/>
              <a:cs typeface="Rubik" pitchFamily="2" charset="-79"/>
            </a:endParaRPr>
          </a:p>
          <a:p>
            <a:pPr algn="just">
              <a:buNone/>
            </a:pPr>
            <a:r>
              <a:rPr lang="en-US" sz="2000" b="1" dirty="0">
                <a:latin typeface="Rubik" pitchFamily="2" charset="-79"/>
                <a:ea typeface="Verdana" pitchFamily="34" charset="0"/>
                <a:cs typeface="Rubik" pitchFamily="2" charset="-79"/>
              </a:rPr>
              <a:t>Referencing</a:t>
            </a:r>
            <a:r>
              <a:rPr lang="en-US" sz="2000" dirty="0">
                <a:latin typeface="Rubik" pitchFamily="2" charset="-79"/>
                <a:ea typeface="Verdana" pitchFamily="34" charset="0"/>
                <a:cs typeface="Rubik" pitchFamily="2" charset="-79"/>
              </a:rPr>
              <a:t>: creating a bibliographic description (a reference) of the sources  used. </a:t>
            </a:r>
          </a:p>
        </p:txBody>
      </p:sp>
    </p:spTree>
    <p:extLst>
      <p:ext uri="{BB962C8B-B14F-4D97-AF65-F5344CB8AC3E}">
        <p14:creationId xmlns:p14="http://schemas.microsoft.com/office/powerpoint/2010/main" val="54883102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Contents of the </a:t>
            </a:r>
            <a:r>
              <a:rPr lang="en-US" i="1" noProof="0" dirty="0">
                <a:latin typeface="Rubik" pitchFamily="2" charset="-79"/>
                <a:cs typeface="Rubik" pitchFamily="2" charset="-79"/>
              </a:rPr>
              <a:t>ANALYSIS</a:t>
            </a:r>
            <a:endParaRPr lang="en-US" noProof="0" dirty="0">
              <a:latin typeface="Rubik" pitchFamily="2" charset="-79"/>
              <a:cs typeface="Rubik" pitchFamily="2" charset="-79"/>
            </a:endParaRPr>
          </a:p>
        </p:txBody>
      </p:sp>
      <p:sp>
        <p:nvSpPr>
          <p:cNvPr id="17412" name="Segnaposto contenuto 2"/>
          <p:cNvSpPr>
            <a:spLocks noGrp="1"/>
          </p:cNvSpPr>
          <p:nvPr>
            <p:ph type="body" idx="1"/>
          </p:nvPr>
        </p:nvSpPr>
        <p:spPr/>
        <p:txBody>
          <a:bodyPr/>
          <a:lstStyle/>
          <a:p>
            <a:r>
              <a:rPr lang="en-US" b="1" noProof="0" dirty="0">
                <a:solidFill>
                  <a:srgbClr val="C00000"/>
                </a:solidFill>
                <a:latin typeface="Rubik" pitchFamily="2" charset="-79"/>
                <a:cs typeface="Rubik" pitchFamily="2" charset="-79"/>
              </a:rPr>
              <a:t>The industry</a:t>
            </a:r>
          </a:p>
          <a:p>
            <a:pPr lvl="1"/>
            <a:r>
              <a:rPr lang="en-US" noProof="0" dirty="0">
                <a:latin typeface="Rubik" pitchFamily="2" charset="-79"/>
                <a:cs typeface="Rubik" pitchFamily="2" charset="-79"/>
              </a:rPr>
              <a:t>Description of the industry and its history</a:t>
            </a:r>
          </a:p>
          <a:p>
            <a:pPr lvl="1"/>
            <a:r>
              <a:rPr lang="en-US" noProof="0" dirty="0">
                <a:latin typeface="Rubik" pitchFamily="2" charset="-79"/>
                <a:cs typeface="Rubik" pitchFamily="2" charset="-79"/>
              </a:rPr>
              <a:t>Analysis of industry structure (concentration, number of firms,…)</a:t>
            </a:r>
          </a:p>
          <a:p>
            <a:pPr lvl="1"/>
            <a:r>
              <a:rPr lang="en-US" noProof="0" dirty="0">
                <a:latin typeface="Rubik" pitchFamily="2" charset="-79"/>
                <a:cs typeface="Rubik" pitchFamily="2" charset="-79"/>
              </a:rPr>
              <a:t>Market segmentation and geographical distribution</a:t>
            </a:r>
          </a:p>
          <a:p>
            <a:pPr lvl="1"/>
            <a:r>
              <a:rPr lang="en-US" noProof="0" dirty="0">
                <a:latin typeface="Rubik" pitchFamily="2" charset="-79"/>
                <a:cs typeface="Rubik" pitchFamily="2" charset="-79"/>
              </a:rPr>
              <a:t>Other aspects and distinctive characteristics of the industry (regulation, life-cycle, …)</a:t>
            </a:r>
          </a:p>
          <a:p>
            <a:pPr lvl="0"/>
            <a:r>
              <a:rPr lang="en-US" b="1" dirty="0">
                <a:solidFill>
                  <a:srgbClr val="C00000"/>
                </a:solidFill>
                <a:latin typeface="Rubik" pitchFamily="2" charset="-79"/>
                <a:cs typeface="Rubik" pitchFamily="2" charset="-79"/>
              </a:rPr>
              <a:t>The company</a:t>
            </a:r>
          </a:p>
          <a:p>
            <a:pPr lvl="1"/>
            <a:r>
              <a:rPr lang="en-US" dirty="0">
                <a:solidFill>
                  <a:srgbClr val="000000">
                    <a:lumMod val="65000"/>
                    <a:lumOff val="35000"/>
                  </a:srgbClr>
                </a:solidFill>
                <a:latin typeface="Rubik" pitchFamily="2" charset="-79"/>
                <a:cs typeface="Rubik" pitchFamily="2" charset="-79"/>
              </a:rPr>
              <a:t>Historical aspects</a:t>
            </a:r>
          </a:p>
          <a:p>
            <a:pPr lvl="1"/>
            <a:r>
              <a:rPr lang="en-US" dirty="0">
                <a:solidFill>
                  <a:srgbClr val="000000">
                    <a:lumMod val="65000"/>
                    <a:lumOff val="35000"/>
                  </a:srgbClr>
                </a:solidFill>
                <a:latin typeface="Rubik" pitchFamily="2" charset="-79"/>
                <a:cs typeface="Rubik" pitchFamily="2" charset="-79"/>
              </a:rPr>
              <a:t>Description of activities, products, and services</a:t>
            </a:r>
          </a:p>
          <a:p>
            <a:pPr lvl="1"/>
            <a:r>
              <a:rPr lang="en-US" dirty="0">
                <a:solidFill>
                  <a:srgbClr val="000000">
                    <a:lumMod val="65000"/>
                    <a:lumOff val="35000"/>
                  </a:srgbClr>
                </a:solidFill>
                <a:latin typeface="Rubik" pitchFamily="2" charset="-79"/>
                <a:cs typeface="Rubik" pitchFamily="2" charset="-79"/>
              </a:rPr>
              <a:t>Ownership, corporate governance, and organization</a:t>
            </a:r>
          </a:p>
          <a:p>
            <a:pPr lvl="1"/>
            <a:r>
              <a:rPr lang="en-US" dirty="0">
                <a:solidFill>
                  <a:srgbClr val="000000">
                    <a:lumMod val="65000"/>
                    <a:lumOff val="35000"/>
                  </a:srgbClr>
                </a:solidFill>
                <a:latin typeface="Rubik" pitchFamily="2" charset="-79"/>
                <a:cs typeface="Rubik" pitchFamily="2" charset="-79"/>
              </a:rPr>
              <a:t>Economic and financial data (balance sheets, financial structure, performance trends,…)</a:t>
            </a:r>
          </a:p>
          <a:p>
            <a:pPr lvl="1"/>
            <a:r>
              <a:rPr lang="en-US" dirty="0">
                <a:solidFill>
                  <a:srgbClr val="000000">
                    <a:lumMod val="65000"/>
                    <a:lumOff val="35000"/>
                  </a:srgbClr>
                </a:solidFill>
                <a:latin typeface="Rubik" pitchFamily="2" charset="-79"/>
                <a:cs typeface="Rubik" pitchFamily="2" charset="-79"/>
              </a:rPr>
              <a:t>Extraordinary operations (mergers, acquisitions, alliances, product or market diversification, …)</a:t>
            </a:r>
          </a:p>
          <a:p>
            <a:pPr lvl="1"/>
            <a:r>
              <a:rPr lang="en-US" dirty="0">
                <a:solidFill>
                  <a:srgbClr val="000000">
                    <a:lumMod val="65000"/>
                    <a:lumOff val="35000"/>
                  </a:srgbClr>
                </a:solidFill>
                <a:latin typeface="Rubik" pitchFamily="2" charset="-79"/>
                <a:cs typeface="Rubik" pitchFamily="2" charset="-79"/>
              </a:rPr>
              <a:t>Description of the organizational resources (tangible, intangible, and organizational)</a:t>
            </a:r>
          </a:p>
          <a:p>
            <a:pPr lvl="1"/>
            <a:endParaRPr lang="en-US" noProof="0" dirty="0">
              <a:latin typeface="Rubik" pitchFamily="2" charset="-79"/>
              <a:cs typeface="Rubik" pitchFamily="2" charset="-79"/>
            </a:endParaRPr>
          </a:p>
        </p:txBody>
      </p:sp>
    </p:spTree>
    <p:extLst>
      <p:ext uri="{BB962C8B-B14F-4D97-AF65-F5344CB8AC3E}">
        <p14:creationId xmlns:p14="http://schemas.microsoft.com/office/powerpoint/2010/main" val="234837481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ubik" pitchFamily="2" charset="-79"/>
                <a:ea typeface="Verdana" pitchFamily="34" charset="0"/>
                <a:cs typeface="Rubik" pitchFamily="2" charset="-79"/>
              </a:rPr>
              <a:t>How to cite</a:t>
            </a:r>
            <a:endParaRPr lang="it-IT" dirty="0">
              <a:latin typeface="Rubik" pitchFamily="2" charset="-79"/>
              <a:ea typeface="Verdana" pitchFamily="34" charset="0"/>
              <a:cs typeface="Rubik" pitchFamily="2" charset="-79"/>
            </a:endParaRPr>
          </a:p>
        </p:txBody>
      </p:sp>
      <p:sp>
        <p:nvSpPr>
          <p:cNvPr id="5" name="Segnaposto contenuto 2"/>
          <p:cNvSpPr txBox="1">
            <a:spLocks/>
          </p:cNvSpPr>
          <p:nvPr/>
        </p:nvSpPr>
        <p:spPr bwMode="auto">
          <a:xfrm>
            <a:off x="258762" y="65042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None/>
            </a:pPr>
            <a:r>
              <a:rPr lang="en-US" sz="1800" b="1" dirty="0">
                <a:latin typeface="Rubik" pitchFamily="2" charset="-79"/>
                <a:ea typeface="Verdana" pitchFamily="34" charset="0"/>
                <a:cs typeface="Rubik" pitchFamily="2" charset="-79"/>
              </a:rPr>
              <a:t>Citing within the text</a:t>
            </a:r>
          </a:p>
          <a:p>
            <a:pPr marL="0" indent="0" algn="just">
              <a:buNone/>
            </a:pPr>
            <a:endParaRPr lang="en-US" sz="1800" b="1" dirty="0">
              <a:latin typeface="Rubik" pitchFamily="2" charset="-79"/>
              <a:ea typeface="Verdana" pitchFamily="34" charset="0"/>
              <a:cs typeface="Rubik" pitchFamily="2" charset="-79"/>
            </a:endParaRPr>
          </a:p>
          <a:p>
            <a:pPr marL="0" indent="0" algn="just">
              <a:buNone/>
            </a:pPr>
            <a:r>
              <a:rPr lang="en-US" sz="1800" dirty="0">
                <a:solidFill>
                  <a:srgbClr val="C00000"/>
                </a:solidFill>
                <a:latin typeface="Rubik" pitchFamily="2" charset="-79"/>
                <a:ea typeface="Verdana" pitchFamily="34" charset="0"/>
                <a:cs typeface="Rubik" pitchFamily="2" charset="-79"/>
              </a:rPr>
              <a:t>Usually in a journal article you will find the credit in brackets:</a:t>
            </a:r>
          </a:p>
          <a:p>
            <a:pPr marL="0" indent="0" algn="just">
              <a:buNone/>
            </a:pPr>
            <a:r>
              <a:rPr lang="en-US" sz="1800" dirty="0">
                <a:latin typeface="Rubik" pitchFamily="2" charset="-79"/>
                <a:ea typeface="Verdana" pitchFamily="34" charset="0"/>
                <a:cs typeface="Rubik" pitchFamily="2" charset="-79"/>
              </a:rPr>
              <a:t>Goal setting, in all organizations, is a vital function through which individual goals are transformed into organizational policies and actions </a:t>
            </a:r>
            <a:r>
              <a:rPr lang="en-US" sz="1800" b="1" dirty="0">
                <a:latin typeface="Rubik" pitchFamily="2" charset="-79"/>
                <a:ea typeface="Verdana" pitchFamily="34" charset="0"/>
                <a:cs typeface="Rubik" pitchFamily="2" charset="-79"/>
              </a:rPr>
              <a:t>(</a:t>
            </a:r>
            <a:r>
              <a:rPr lang="en-US" sz="1800" b="1" dirty="0" err="1">
                <a:latin typeface="Rubik" pitchFamily="2" charset="-79"/>
                <a:ea typeface="Verdana" pitchFamily="34" charset="0"/>
                <a:cs typeface="Rubik" pitchFamily="2" charset="-79"/>
              </a:rPr>
              <a:t>Cyert</a:t>
            </a:r>
            <a:r>
              <a:rPr lang="en-US" sz="1800" b="1" dirty="0">
                <a:latin typeface="Rubik" pitchFamily="2" charset="-79"/>
                <a:ea typeface="Verdana" pitchFamily="34" charset="0"/>
                <a:cs typeface="Rubik" pitchFamily="2" charset="-79"/>
              </a:rPr>
              <a:t> &amp; March, 1963; Simon, 1964)</a:t>
            </a:r>
            <a:r>
              <a:rPr lang="en-US" sz="1800" dirty="0">
                <a:latin typeface="Rubik" pitchFamily="2" charset="-79"/>
                <a:ea typeface="Verdana" pitchFamily="34" charset="0"/>
                <a:cs typeface="Rubik" pitchFamily="2" charset="-79"/>
              </a:rPr>
              <a:t>.</a:t>
            </a:r>
          </a:p>
          <a:p>
            <a:pPr marL="0" indent="0" algn="just">
              <a:buNone/>
            </a:pPr>
            <a:endParaRPr lang="en-US" sz="1800" dirty="0">
              <a:latin typeface="Rubik" pitchFamily="2" charset="-79"/>
              <a:ea typeface="Verdana" pitchFamily="34" charset="0"/>
              <a:cs typeface="Rubik" pitchFamily="2" charset="-79"/>
            </a:endParaRPr>
          </a:p>
          <a:p>
            <a:pPr marL="0" indent="0" algn="just">
              <a:buNone/>
            </a:pPr>
            <a:r>
              <a:rPr lang="en-US" sz="1800" dirty="0">
                <a:solidFill>
                  <a:srgbClr val="C00000"/>
                </a:solidFill>
                <a:latin typeface="Rubik" pitchFamily="2" charset="-79"/>
                <a:ea typeface="Verdana" pitchFamily="34" charset="0"/>
                <a:cs typeface="Rubik" pitchFamily="2" charset="-79"/>
              </a:rPr>
              <a:t>If the paper we are citing has more than 2 authors, the first time we cite it, we must list all the authors’ names, while the second time we can report just the first author’s name + “</a:t>
            </a:r>
            <a:r>
              <a:rPr lang="en-US" sz="1800" b="1" dirty="0">
                <a:solidFill>
                  <a:srgbClr val="C00000"/>
                </a:solidFill>
                <a:latin typeface="Rubik" pitchFamily="2" charset="-79"/>
                <a:ea typeface="Verdana" pitchFamily="34" charset="0"/>
                <a:cs typeface="Rubik" pitchFamily="2" charset="-79"/>
              </a:rPr>
              <a:t>et al.</a:t>
            </a:r>
            <a:r>
              <a:rPr lang="en-US" sz="1800" dirty="0">
                <a:solidFill>
                  <a:srgbClr val="C00000"/>
                </a:solidFill>
                <a:latin typeface="Rubik" pitchFamily="2" charset="-79"/>
                <a:ea typeface="Verdana" pitchFamily="34" charset="0"/>
                <a:cs typeface="Rubik" pitchFamily="2" charset="-79"/>
              </a:rPr>
              <a:t>”:</a:t>
            </a:r>
            <a:r>
              <a:rPr lang="en-US" sz="1800" u="sng" dirty="0">
                <a:solidFill>
                  <a:srgbClr val="C00000"/>
                </a:solidFill>
                <a:latin typeface="Rubik" pitchFamily="2" charset="-79"/>
                <a:ea typeface="Verdana" pitchFamily="34" charset="0"/>
                <a:cs typeface="Rubik" pitchFamily="2" charset="-79"/>
              </a:rPr>
              <a:t> </a:t>
            </a:r>
          </a:p>
          <a:p>
            <a:pPr marL="0" indent="0" algn="just">
              <a:buNone/>
            </a:pPr>
            <a:r>
              <a:rPr lang="en-US" sz="1800" u="sng" dirty="0">
                <a:latin typeface="Rubik" pitchFamily="2" charset="-79"/>
                <a:ea typeface="Verdana" pitchFamily="34" charset="0"/>
                <a:cs typeface="Rubik" pitchFamily="2" charset="-79"/>
              </a:rPr>
              <a:t>First Time</a:t>
            </a:r>
            <a:r>
              <a:rPr lang="en-US" sz="1800" dirty="0">
                <a:latin typeface="Rubik" pitchFamily="2" charset="-79"/>
                <a:ea typeface="Verdana" pitchFamily="34" charset="0"/>
                <a:cs typeface="Rubik" pitchFamily="2" charset="-79"/>
              </a:rPr>
              <a:t>: </a:t>
            </a:r>
          </a:p>
          <a:p>
            <a:pPr marL="0" indent="0" algn="just">
              <a:buNone/>
            </a:pPr>
            <a:r>
              <a:rPr lang="en-US" sz="1800" dirty="0">
                <a:latin typeface="Rubik" pitchFamily="2" charset="-79"/>
                <a:ea typeface="Verdana" pitchFamily="34" charset="0"/>
                <a:cs typeface="Rubik" pitchFamily="2" charset="-79"/>
              </a:rPr>
              <a:t>A family can use its power and discretion to influence decisions and foster the adoption of family-centered goals </a:t>
            </a:r>
            <a:r>
              <a:rPr lang="en-US" sz="1800" b="1" dirty="0">
                <a:latin typeface="Rubik" pitchFamily="2" charset="-79"/>
                <a:ea typeface="Verdana" pitchFamily="34" charset="0"/>
                <a:cs typeface="Rubik" pitchFamily="2" charset="-79"/>
              </a:rPr>
              <a:t>(Chua, Chrisman, &amp; Sharma, 1999).</a:t>
            </a:r>
          </a:p>
          <a:p>
            <a:pPr marL="0" indent="0" algn="just">
              <a:buNone/>
            </a:pPr>
            <a:r>
              <a:rPr lang="en-US" sz="1800" u="sng" dirty="0">
                <a:latin typeface="Rubik" pitchFamily="2" charset="-79"/>
                <a:ea typeface="Verdana" pitchFamily="34" charset="0"/>
                <a:cs typeface="Rubik" pitchFamily="2" charset="-79"/>
              </a:rPr>
              <a:t>Second Time</a:t>
            </a:r>
            <a:r>
              <a:rPr lang="en-US" sz="1800" dirty="0">
                <a:latin typeface="Rubik" pitchFamily="2" charset="-79"/>
                <a:ea typeface="Verdana" pitchFamily="34" charset="0"/>
                <a:cs typeface="Rubik" pitchFamily="2" charset="-79"/>
              </a:rPr>
              <a:t>: </a:t>
            </a:r>
          </a:p>
          <a:p>
            <a:pPr marL="0" indent="0" algn="just">
              <a:buNone/>
            </a:pPr>
            <a:r>
              <a:rPr lang="en-US" sz="1800" dirty="0">
                <a:latin typeface="Rubik" pitchFamily="2" charset="-79"/>
                <a:ea typeface="Verdana" pitchFamily="34" charset="0"/>
                <a:cs typeface="Rubik" pitchFamily="2" charset="-79"/>
              </a:rPr>
              <a:t>The family is seen as a dominant group within the family firm </a:t>
            </a:r>
            <a:r>
              <a:rPr lang="en-US" sz="1800" b="1" dirty="0">
                <a:latin typeface="Rubik" pitchFamily="2" charset="-79"/>
                <a:ea typeface="Verdana" pitchFamily="34" charset="0"/>
                <a:cs typeface="Rubik" pitchFamily="2" charset="-79"/>
              </a:rPr>
              <a:t>(Chua et al., 1999).</a:t>
            </a:r>
          </a:p>
          <a:p>
            <a:pPr marL="0" indent="0" algn="just">
              <a:buNone/>
            </a:pPr>
            <a:endParaRPr lang="it-IT" sz="1800"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66057079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ubik" pitchFamily="2" charset="-79"/>
                <a:ea typeface="Verdana" pitchFamily="34" charset="0"/>
                <a:cs typeface="Rubik" pitchFamily="2" charset="-79"/>
              </a:rPr>
              <a:t>How to cite</a:t>
            </a:r>
            <a:endParaRPr lang="it-IT" dirty="0">
              <a:latin typeface="Rubik" pitchFamily="2" charset="-79"/>
              <a:ea typeface="Verdana" pitchFamily="34" charset="0"/>
              <a:cs typeface="Rubik" pitchFamily="2" charset="-79"/>
            </a:endParaRPr>
          </a:p>
        </p:txBody>
      </p:sp>
      <p:sp>
        <p:nvSpPr>
          <p:cNvPr id="5" name="Segnaposto contenuto 2"/>
          <p:cNvSpPr txBox="1">
            <a:spLocks/>
          </p:cNvSpPr>
          <p:nvPr/>
        </p:nvSpPr>
        <p:spPr bwMode="auto">
          <a:xfrm>
            <a:off x="320674" y="783772"/>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spcAft>
                <a:spcPts val="600"/>
              </a:spcAft>
              <a:buNone/>
            </a:pPr>
            <a:r>
              <a:rPr lang="en-US" sz="1800" dirty="0">
                <a:solidFill>
                  <a:srgbClr val="C00000"/>
                </a:solidFill>
                <a:latin typeface="Rubik" pitchFamily="2" charset="-79"/>
                <a:ea typeface="Verdana" pitchFamily="34" charset="0"/>
                <a:cs typeface="Rubik" pitchFamily="2" charset="-79"/>
              </a:rPr>
              <a:t>If we directly quote someone, only the year of publication will be included in brackets:</a:t>
            </a:r>
          </a:p>
          <a:p>
            <a:pPr marL="0" indent="0" algn="just">
              <a:buNone/>
            </a:pPr>
            <a:r>
              <a:rPr lang="en-US" sz="1800" dirty="0">
                <a:latin typeface="Rubik" pitchFamily="2" charset="-79"/>
                <a:ea typeface="Verdana" pitchFamily="34" charset="0"/>
                <a:cs typeface="Rubik" pitchFamily="2" charset="-79"/>
              </a:rPr>
              <a:t>Finally, </a:t>
            </a:r>
            <a:r>
              <a:rPr lang="en-US" sz="1800" b="1" dirty="0">
                <a:latin typeface="Rubik" pitchFamily="2" charset="-79"/>
                <a:ea typeface="Verdana" pitchFamily="34" charset="0"/>
                <a:cs typeface="Rubik" pitchFamily="2" charset="-79"/>
              </a:rPr>
              <a:t>Cabrera-</a:t>
            </a:r>
            <a:r>
              <a:rPr lang="en-US" sz="1800" b="1" dirty="0" err="1">
                <a:latin typeface="Rubik" pitchFamily="2" charset="-79"/>
                <a:ea typeface="Verdana" pitchFamily="34" charset="0"/>
                <a:cs typeface="Rubik" pitchFamily="2" charset="-79"/>
              </a:rPr>
              <a:t>Suárez</a:t>
            </a:r>
            <a:r>
              <a:rPr lang="en-US" sz="1800" b="1" dirty="0">
                <a:latin typeface="Rubik" pitchFamily="2" charset="-79"/>
                <a:ea typeface="Verdana" pitchFamily="34" charset="0"/>
                <a:cs typeface="Rubik" pitchFamily="2" charset="-79"/>
              </a:rPr>
              <a:t> et al. (2001) </a:t>
            </a:r>
            <a:r>
              <a:rPr lang="en-US" sz="1800" dirty="0">
                <a:latin typeface="Rubik" pitchFamily="2" charset="-79"/>
                <a:ea typeface="Verdana" pitchFamily="34" charset="0"/>
                <a:cs typeface="Rubik" pitchFamily="2" charset="-79"/>
              </a:rPr>
              <a:t>apply the RBV to the succession process to explain the opportunities and challenges family firms face in attempting to make their competitive advantages sustainable across generations.</a:t>
            </a:r>
          </a:p>
          <a:p>
            <a:pPr marL="0" indent="0" algn="just">
              <a:buNone/>
            </a:pPr>
            <a:endParaRPr lang="en-US" sz="1800" dirty="0">
              <a:latin typeface="Rubik" pitchFamily="2" charset="-79"/>
              <a:ea typeface="Verdana" pitchFamily="34" charset="0"/>
              <a:cs typeface="Rubik" pitchFamily="2" charset="-79"/>
            </a:endParaRPr>
          </a:p>
          <a:p>
            <a:pPr marL="0" indent="0" algn="just">
              <a:lnSpc>
                <a:spcPct val="100000"/>
              </a:lnSpc>
              <a:spcAft>
                <a:spcPts val="600"/>
              </a:spcAft>
              <a:buNone/>
            </a:pPr>
            <a:r>
              <a:rPr lang="en-US" sz="1800" dirty="0">
                <a:solidFill>
                  <a:srgbClr val="C00000"/>
                </a:solidFill>
                <a:latin typeface="Rubik" pitchFamily="2" charset="-79"/>
                <a:ea typeface="Verdana" pitchFamily="34" charset="0"/>
                <a:cs typeface="Rubik" pitchFamily="2" charset="-79"/>
              </a:rPr>
              <a:t>Then, if we want to quote an entire sentence, together with authors’ names and year of publication, we should indicate the page: </a:t>
            </a:r>
          </a:p>
          <a:p>
            <a:pPr marL="0" indent="0" algn="just">
              <a:lnSpc>
                <a:spcPct val="100000"/>
              </a:lnSpc>
              <a:buNone/>
            </a:pPr>
            <a:r>
              <a:rPr lang="en-US" sz="1800" b="1" dirty="0" err="1">
                <a:latin typeface="Rubik" pitchFamily="2" charset="-79"/>
                <a:ea typeface="Verdana" pitchFamily="34" charset="0"/>
                <a:cs typeface="Rubik" pitchFamily="2" charset="-79"/>
              </a:rPr>
              <a:t>Habbershon</a:t>
            </a:r>
            <a:r>
              <a:rPr lang="en-US" sz="1800" b="1" dirty="0">
                <a:latin typeface="Rubik" pitchFamily="2" charset="-79"/>
                <a:ea typeface="Verdana" pitchFamily="34" charset="0"/>
                <a:cs typeface="Rubik" pitchFamily="2" charset="-79"/>
              </a:rPr>
              <a:t> and Williams (1999) </a:t>
            </a:r>
            <a:r>
              <a:rPr lang="en-US" sz="1800" dirty="0">
                <a:latin typeface="Rubik" pitchFamily="2" charset="-79"/>
                <a:ea typeface="Verdana" pitchFamily="34" charset="0"/>
                <a:cs typeface="Rubik" pitchFamily="2" charset="-79"/>
              </a:rPr>
              <a:t>contribute to the literature by introducing the concept of “</a:t>
            </a:r>
            <a:r>
              <a:rPr lang="en-US" sz="1800" dirty="0" err="1">
                <a:latin typeface="Rubik" pitchFamily="2" charset="-79"/>
                <a:ea typeface="Verdana" pitchFamily="34" charset="0"/>
                <a:cs typeface="Rubik" pitchFamily="2" charset="-79"/>
              </a:rPr>
              <a:t>familiness</a:t>
            </a:r>
            <a:r>
              <a:rPr lang="en-US" sz="1800" dirty="0">
                <a:latin typeface="Rubik" pitchFamily="2" charset="-79"/>
                <a:ea typeface="Verdana" pitchFamily="34" charset="0"/>
                <a:cs typeface="Rubik" pitchFamily="2" charset="-79"/>
              </a:rPr>
              <a:t>,” which is </a:t>
            </a:r>
            <a:r>
              <a:rPr lang="en-US" sz="1800" b="1" dirty="0">
                <a:latin typeface="Rubik" pitchFamily="2" charset="-79"/>
                <a:ea typeface="Verdana" pitchFamily="34" charset="0"/>
                <a:cs typeface="Rubik" pitchFamily="2" charset="-79"/>
              </a:rPr>
              <a:t>“the unique bundle of resources a particular firm has because of the systems interaction between the family, its individual members, and the business” (p. 11).</a:t>
            </a:r>
          </a:p>
          <a:p>
            <a:pPr marL="0" indent="0" algn="just">
              <a:buNone/>
            </a:pPr>
            <a:endParaRPr lang="it-IT" sz="1800" dirty="0">
              <a:latin typeface="Rubik" pitchFamily="2" charset="-79"/>
              <a:ea typeface="Verdana" pitchFamily="34" charset="0"/>
              <a:cs typeface="Rubik" pitchFamily="2" charset="-79"/>
            </a:endParaRPr>
          </a:p>
          <a:p>
            <a:pPr marL="0" indent="0" algn="just">
              <a:buNone/>
            </a:pPr>
            <a:endParaRPr lang="it-IT" sz="1800"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226682273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latin typeface="Rubik" pitchFamily="2" charset="-79"/>
                <a:ea typeface="Verdana" pitchFamily="34" charset="0"/>
                <a:cs typeface="Rubik" pitchFamily="2" charset="-79"/>
              </a:rPr>
              <a:t>How to reference – Reference List</a:t>
            </a:r>
          </a:p>
        </p:txBody>
      </p:sp>
      <p:pic>
        <p:nvPicPr>
          <p:cNvPr id="7" name="Picture 4" descr="http://files.myopera.com/shermuhammadshakir/albums/11784552/Books%20and%20Apples.jpg"/>
          <p:cNvPicPr>
            <a:picLocks noChangeAspect="1" noChangeArrowheads="1"/>
          </p:cNvPicPr>
          <p:nvPr/>
        </p:nvPicPr>
        <p:blipFill>
          <a:blip r:embed="rId2" cstate="print"/>
          <a:srcRect/>
          <a:stretch>
            <a:fillRect/>
          </a:stretch>
        </p:blipFill>
        <p:spPr bwMode="auto">
          <a:xfrm>
            <a:off x="6625324" y="4411972"/>
            <a:ext cx="2401200" cy="1800000"/>
          </a:xfrm>
          <a:prstGeom prst="rect">
            <a:avLst/>
          </a:prstGeom>
          <a:noFill/>
        </p:spPr>
      </p:pic>
      <p:sp>
        <p:nvSpPr>
          <p:cNvPr id="6" name="Segnaposto contenuto 2"/>
          <p:cNvSpPr txBox="1">
            <a:spLocks/>
          </p:cNvSpPr>
          <p:nvPr/>
        </p:nvSpPr>
        <p:spPr bwMode="auto">
          <a:xfrm>
            <a:off x="258762" y="850447"/>
            <a:ext cx="8670925" cy="5196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b="1" dirty="0">
                <a:solidFill>
                  <a:srgbClr val="C00000"/>
                </a:solidFill>
                <a:latin typeface="Rubik" pitchFamily="2" charset="-79"/>
                <a:ea typeface="Verdana" pitchFamily="34" charset="0"/>
                <a:cs typeface="Rubik" pitchFamily="2" charset="-79"/>
              </a:rPr>
              <a:t>All of the sources </a:t>
            </a:r>
            <a:r>
              <a:rPr lang="en-US" sz="1800" dirty="0">
                <a:latin typeface="Rubik" pitchFamily="2" charset="-79"/>
                <a:ea typeface="Verdana" pitchFamily="34" charset="0"/>
                <a:cs typeface="Rubik" pitchFamily="2" charset="-79"/>
              </a:rPr>
              <a:t>you have quoted or paraphrased in the main body of your assignment need to be listed at the end of the assignment in a reference list</a:t>
            </a:r>
          </a:p>
          <a:p>
            <a:pPr marL="0" indent="0">
              <a:buNone/>
            </a:pPr>
            <a:r>
              <a:rPr lang="en-US" sz="1800" dirty="0">
                <a:latin typeface="Rubik" pitchFamily="2" charset="-79"/>
                <a:ea typeface="Verdana" pitchFamily="34" charset="0"/>
                <a:cs typeface="Rubik" pitchFamily="2" charset="-79"/>
              </a:rPr>
              <a:t>  </a:t>
            </a:r>
          </a:p>
          <a:p>
            <a:r>
              <a:rPr lang="en-US" sz="1800" dirty="0">
                <a:latin typeface="Rubik" pitchFamily="2" charset="-79"/>
                <a:ea typeface="Verdana" pitchFamily="34" charset="0"/>
                <a:cs typeface="Rubik" pitchFamily="2" charset="-79"/>
              </a:rPr>
              <a:t>In alphabetical order</a:t>
            </a:r>
          </a:p>
          <a:p>
            <a:endParaRPr lang="en-US" sz="1800" dirty="0">
              <a:latin typeface="Rubik" pitchFamily="2" charset="-79"/>
              <a:ea typeface="Verdana" pitchFamily="34" charset="0"/>
              <a:cs typeface="Rubik" pitchFamily="2" charset="-79"/>
            </a:endParaRPr>
          </a:p>
          <a:p>
            <a:r>
              <a:rPr lang="en-US" sz="1800" dirty="0">
                <a:latin typeface="Rubik" pitchFamily="2" charset="-79"/>
                <a:ea typeface="Verdana" pitchFamily="34" charset="0"/>
                <a:cs typeface="Rubik" pitchFamily="2" charset="-79"/>
              </a:rPr>
              <a:t>According to a style of referencing (e.g. APA or Harvard)</a:t>
            </a:r>
          </a:p>
          <a:p>
            <a:endParaRPr lang="en-US" sz="1800" dirty="0">
              <a:latin typeface="Rubik" pitchFamily="2" charset="-79"/>
              <a:ea typeface="Verdana" pitchFamily="34" charset="0"/>
              <a:cs typeface="Rubik" pitchFamily="2" charset="-79"/>
            </a:endParaRPr>
          </a:p>
          <a:p>
            <a:r>
              <a:rPr lang="en-US" sz="1800" dirty="0">
                <a:latin typeface="Rubik" pitchFamily="2" charset="-79"/>
                <a:ea typeface="Verdana" pitchFamily="34" charset="0"/>
                <a:cs typeface="Rubik" pitchFamily="2" charset="-79"/>
              </a:rPr>
              <a:t>According to the type of publication (books, newspapers, articles)</a:t>
            </a:r>
            <a:endParaRPr lang="it-IT" sz="1800" dirty="0">
              <a:latin typeface="Rubik" pitchFamily="2" charset="-79"/>
              <a:ea typeface="Verdana" pitchFamily="34" charset="0"/>
              <a:cs typeface="Rubik" pitchFamily="2" charset="-79"/>
            </a:endParaRPr>
          </a:p>
          <a:p>
            <a:pPr marL="0" indent="0" algn="just">
              <a:buNone/>
            </a:pPr>
            <a:endParaRPr lang="it-IT" sz="1800" dirty="0">
              <a:latin typeface="Rubik" pitchFamily="2" charset="-79"/>
              <a:ea typeface="Verdana" pitchFamily="34" charset="0"/>
              <a:cs typeface="Rubik" pitchFamily="2" charset="-79"/>
            </a:endParaRPr>
          </a:p>
          <a:p>
            <a:pPr marL="0" indent="0" algn="just">
              <a:buNone/>
            </a:pPr>
            <a:endParaRPr lang="it-IT" sz="1800"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305783060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dirty="0">
                <a:latin typeface="Rubik" pitchFamily="2" charset="-79"/>
                <a:ea typeface="Verdana" pitchFamily="34" charset="0"/>
                <a:cs typeface="Rubik" pitchFamily="2" charset="-79"/>
              </a:rPr>
              <a:t>How to </a:t>
            </a:r>
            <a:r>
              <a:rPr lang="en-US" dirty="0">
                <a:latin typeface="Rubik" pitchFamily="2" charset="-79"/>
                <a:ea typeface="Verdana" pitchFamily="34" charset="0"/>
                <a:cs typeface="Rubik" pitchFamily="2" charset="-79"/>
              </a:rPr>
              <a:t>reference</a:t>
            </a:r>
            <a:r>
              <a:rPr lang="it-IT" dirty="0">
                <a:latin typeface="Rubik" pitchFamily="2" charset="-79"/>
                <a:ea typeface="Verdana" pitchFamily="34" charset="0"/>
                <a:cs typeface="Rubik" pitchFamily="2" charset="-79"/>
              </a:rPr>
              <a:t> – </a:t>
            </a:r>
            <a:r>
              <a:rPr lang="en-US" dirty="0">
                <a:latin typeface="Rubik" pitchFamily="2" charset="-79"/>
                <a:ea typeface="Verdana" pitchFamily="34" charset="0"/>
                <a:cs typeface="Rubik" pitchFamily="2" charset="-79"/>
              </a:rPr>
              <a:t>Style of referencing</a:t>
            </a:r>
            <a:endParaRPr lang="it-IT" dirty="0">
              <a:latin typeface="Rubik" pitchFamily="2" charset="-79"/>
              <a:ea typeface="Verdana" pitchFamily="34" charset="0"/>
              <a:cs typeface="Rubik" pitchFamily="2" charset="-79"/>
            </a:endParaRPr>
          </a:p>
        </p:txBody>
      </p:sp>
      <p:sp>
        <p:nvSpPr>
          <p:cNvPr id="9" name="Segnaposto contenuto 2"/>
          <p:cNvSpPr txBox="1">
            <a:spLocks/>
          </p:cNvSpPr>
          <p:nvPr/>
        </p:nvSpPr>
        <p:spPr bwMode="auto">
          <a:xfrm>
            <a:off x="108065" y="647996"/>
            <a:ext cx="8919557" cy="5547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b="1" dirty="0">
                <a:solidFill>
                  <a:srgbClr val="C00000"/>
                </a:solidFill>
                <a:latin typeface="Rubik" pitchFamily="2" charset="-79"/>
                <a:ea typeface="Verdana" pitchFamily="34" charset="0"/>
                <a:cs typeface="Rubik" pitchFamily="2" charset="-79"/>
              </a:rPr>
              <a:t>APA STYLE </a:t>
            </a:r>
          </a:p>
          <a:p>
            <a:pPr marL="0" indent="0">
              <a:buNone/>
            </a:pPr>
            <a:r>
              <a:rPr lang="it-IT" dirty="0">
                <a:latin typeface="Rubik" pitchFamily="2" charset="-79"/>
                <a:cs typeface="Rubik" pitchFamily="2" charset="-79"/>
              </a:rPr>
              <a:t>Hahn, D., Minola, T., Van </a:t>
            </a:r>
            <a:r>
              <a:rPr lang="it-IT" dirty="0" err="1">
                <a:latin typeface="Rubik" pitchFamily="2" charset="-79"/>
                <a:cs typeface="Rubik" pitchFamily="2" charset="-79"/>
              </a:rPr>
              <a:t>Gils</a:t>
            </a:r>
            <a:r>
              <a:rPr lang="it-IT" dirty="0">
                <a:latin typeface="Rubik" pitchFamily="2" charset="-79"/>
                <a:cs typeface="Rubik" pitchFamily="2" charset="-79"/>
              </a:rPr>
              <a:t>, A., &amp; </a:t>
            </a:r>
            <a:r>
              <a:rPr lang="it-IT" dirty="0" err="1">
                <a:latin typeface="Rubik" pitchFamily="2" charset="-79"/>
                <a:cs typeface="Rubik" pitchFamily="2" charset="-79"/>
              </a:rPr>
              <a:t>Huybrechts</a:t>
            </a:r>
            <a:r>
              <a:rPr lang="it-IT" dirty="0">
                <a:latin typeface="Rubik" pitchFamily="2" charset="-79"/>
                <a:cs typeface="Rubik" pitchFamily="2" charset="-79"/>
              </a:rPr>
              <a:t>, J. (2017). </a:t>
            </a:r>
            <a:r>
              <a:rPr lang="it-IT" dirty="0" err="1">
                <a:latin typeface="Rubik" pitchFamily="2" charset="-79"/>
                <a:cs typeface="Rubik" pitchFamily="2" charset="-79"/>
              </a:rPr>
              <a:t>Entrepreneurial</a:t>
            </a:r>
            <a:r>
              <a:rPr lang="it-IT" dirty="0">
                <a:latin typeface="Rubik" pitchFamily="2" charset="-79"/>
                <a:cs typeface="Rubik" pitchFamily="2" charset="-79"/>
              </a:rPr>
              <a:t> </a:t>
            </a:r>
            <a:r>
              <a:rPr lang="it-IT" dirty="0" err="1">
                <a:latin typeface="Rubik" pitchFamily="2" charset="-79"/>
                <a:cs typeface="Rubik" pitchFamily="2" charset="-79"/>
              </a:rPr>
              <a:t>education</a:t>
            </a:r>
            <a:r>
              <a:rPr lang="it-IT" dirty="0">
                <a:latin typeface="Rubik" pitchFamily="2" charset="-79"/>
                <a:cs typeface="Rubik" pitchFamily="2" charset="-79"/>
              </a:rPr>
              <a:t> and </a:t>
            </a:r>
            <a:r>
              <a:rPr lang="it-IT" dirty="0" err="1">
                <a:latin typeface="Rubik" pitchFamily="2" charset="-79"/>
                <a:cs typeface="Rubik" pitchFamily="2" charset="-79"/>
              </a:rPr>
              <a:t>learning</a:t>
            </a:r>
            <a:r>
              <a:rPr lang="it-IT" dirty="0">
                <a:latin typeface="Rubik" pitchFamily="2" charset="-79"/>
                <a:cs typeface="Rubik" pitchFamily="2" charset="-79"/>
              </a:rPr>
              <a:t> </a:t>
            </a:r>
            <a:r>
              <a:rPr lang="it-IT" dirty="0" err="1">
                <a:latin typeface="Rubik" pitchFamily="2" charset="-79"/>
                <a:cs typeface="Rubik" pitchFamily="2" charset="-79"/>
              </a:rPr>
              <a:t>at</a:t>
            </a:r>
            <a:r>
              <a:rPr lang="it-IT" dirty="0">
                <a:latin typeface="Rubik" pitchFamily="2" charset="-79"/>
                <a:cs typeface="Rubik" pitchFamily="2" charset="-79"/>
              </a:rPr>
              <a:t> </a:t>
            </a:r>
            <a:r>
              <a:rPr lang="it-IT" dirty="0" err="1">
                <a:latin typeface="Rubik" pitchFamily="2" charset="-79"/>
                <a:cs typeface="Rubik" pitchFamily="2" charset="-79"/>
              </a:rPr>
              <a:t>universities</a:t>
            </a:r>
            <a:r>
              <a:rPr lang="it-IT" dirty="0">
                <a:latin typeface="Rubik" pitchFamily="2" charset="-79"/>
                <a:cs typeface="Rubik" pitchFamily="2" charset="-79"/>
              </a:rPr>
              <a:t>: </a:t>
            </a:r>
            <a:r>
              <a:rPr lang="it-IT" dirty="0" err="1">
                <a:latin typeface="Rubik" pitchFamily="2" charset="-79"/>
                <a:cs typeface="Rubik" pitchFamily="2" charset="-79"/>
              </a:rPr>
              <a:t>exploring</a:t>
            </a:r>
            <a:r>
              <a:rPr lang="it-IT" dirty="0">
                <a:latin typeface="Rubik" pitchFamily="2" charset="-79"/>
                <a:cs typeface="Rubik" pitchFamily="2" charset="-79"/>
              </a:rPr>
              <a:t> </a:t>
            </a:r>
            <a:r>
              <a:rPr lang="it-IT" dirty="0" err="1">
                <a:latin typeface="Rubik" pitchFamily="2" charset="-79"/>
                <a:cs typeface="Rubik" pitchFamily="2" charset="-79"/>
              </a:rPr>
              <a:t>multilevel</a:t>
            </a:r>
            <a:r>
              <a:rPr lang="it-IT" dirty="0">
                <a:latin typeface="Rubik" pitchFamily="2" charset="-79"/>
                <a:cs typeface="Rubik" pitchFamily="2" charset="-79"/>
              </a:rPr>
              <a:t> </a:t>
            </a:r>
            <a:r>
              <a:rPr lang="it-IT" dirty="0" err="1">
                <a:latin typeface="Rubik" pitchFamily="2" charset="-79"/>
                <a:cs typeface="Rubik" pitchFamily="2" charset="-79"/>
              </a:rPr>
              <a:t>contingencies</a:t>
            </a:r>
            <a:r>
              <a:rPr lang="it-IT" dirty="0">
                <a:latin typeface="Rubik" pitchFamily="2" charset="-79"/>
                <a:cs typeface="Rubik" pitchFamily="2" charset="-79"/>
              </a:rPr>
              <a:t>. </a:t>
            </a:r>
            <a:r>
              <a:rPr lang="it-IT" i="1" dirty="0">
                <a:latin typeface="Rubik" pitchFamily="2" charset="-79"/>
                <a:cs typeface="Rubik" pitchFamily="2" charset="-79"/>
              </a:rPr>
              <a:t>Entrepreneurship &amp; </a:t>
            </a:r>
            <a:r>
              <a:rPr lang="it-IT" i="1" dirty="0" err="1">
                <a:latin typeface="Rubik" pitchFamily="2" charset="-79"/>
                <a:cs typeface="Rubik" pitchFamily="2" charset="-79"/>
              </a:rPr>
              <a:t>Regional</a:t>
            </a:r>
            <a:r>
              <a:rPr lang="it-IT" i="1" dirty="0">
                <a:latin typeface="Rubik" pitchFamily="2" charset="-79"/>
                <a:cs typeface="Rubik" pitchFamily="2" charset="-79"/>
              </a:rPr>
              <a:t> Development</a:t>
            </a:r>
            <a:r>
              <a:rPr lang="it-IT" dirty="0">
                <a:latin typeface="Rubik" pitchFamily="2" charset="-79"/>
                <a:cs typeface="Rubik" pitchFamily="2" charset="-79"/>
              </a:rPr>
              <a:t>, </a:t>
            </a:r>
            <a:r>
              <a:rPr lang="it-IT" i="1" dirty="0">
                <a:latin typeface="Rubik" pitchFamily="2" charset="-79"/>
                <a:cs typeface="Rubik" pitchFamily="2" charset="-79"/>
              </a:rPr>
              <a:t>29</a:t>
            </a:r>
            <a:r>
              <a:rPr lang="it-IT" dirty="0">
                <a:latin typeface="Rubik" pitchFamily="2" charset="-79"/>
                <a:cs typeface="Rubik" pitchFamily="2" charset="-79"/>
              </a:rPr>
              <a:t>(9-10), 945-974.</a:t>
            </a:r>
          </a:p>
          <a:p>
            <a:pPr marL="0" indent="0">
              <a:spcBef>
                <a:spcPts val="1200"/>
              </a:spcBef>
              <a:buNone/>
            </a:pPr>
            <a:r>
              <a:rPr lang="en-US" b="1" dirty="0">
                <a:solidFill>
                  <a:srgbClr val="C00000"/>
                </a:solidFill>
                <a:latin typeface="Rubik" pitchFamily="2" charset="-79"/>
                <a:ea typeface="Verdana" pitchFamily="34" charset="0"/>
                <a:cs typeface="Rubik" pitchFamily="2" charset="-79"/>
              </a:rPr>
              <a:t>HARVARD STYLE</a:t>
            </a:r>
          </a:p>
          <a:p>
            <a:pPr marL="0" indent="0">
              <a:spcBef>
                <a:spcPts val="1200"/>
              </a:spcBef>
              <a:buNone/>
            </a:pPr>
            <a:r>
              <a:rPr lang="it-IT" dirty="0">
                <a:latin typeface="Rubik" pitchFamily="2" charset="-79"/>
                <a:cs typeface="Rubik" pitchFamily="2" charset="-79"/>
              </a:rPr>
              <a:t>Hahn, D., Minola, T., Van Gils, A., &amp; Huybrechts, J. 2017. </a:t>
            </a:r>
            <a:r>
              <a:rPr lang="it-IT" dirty="0" err="1">
                <a:latin typeface="Rubik" pitchFamily="2" charset="-79"/>
                <a:cs typeface="Rubik" pitchFamily="2" charset="-79"/>
              </a:rPr>
              <a:t>Entrepreneurial</a:t>
            </a:r>
            <a:r>
              <a:rPr lang="it-IT" dirty="0">
                <a:latin typeface="Rubik" pitchFamily="2" charset="-79"/>
                <a:cs typeface="Rubik" pitchFamily="2" charset="-79"/>
              </a:rPr>
              <a:t> </a:t>
            </a:r>
            <a:r>
              <a:rPr lang="it-IT" dirty="0" err="1">
                <a:latin typeface="Rubik" pitchFamily="2" charset="-79"/>
                <a:cs typeface="Rubik" pitchFamily="2" charset="-79"/>
              </a:rPr>
              <a:t>education</a:t>
            </a:r>
            <a:r>
              <a:rPr lang="it-IT" dirty="0">
                <a:latin typeface="Rubik" pitchFamily="2" charset="-79"/>
                <a:cs typeface="Rubik" pitchFamily="2" charset="-79"/>
              </a:rPr>
              <a:t> and </a:t>
            </a:r>
            <a:r>
              <a:rPr lang="it-IT" dirty="0" err="1">
                <a:latin typeface="Rubik" pitchFamily="2" charset="-79"/>
                <a:cs typeface="Rubik" pitchFamily="2" charset="-79"/>
              </a:rPr>
              <a:t>learning</a:t>
            </a:r>
            <a:r>
              <a:rPr lang="it-IT" dirty="0">
                <a:latin typeface="Rubik" pitchFamily="2" charset="-79"/>
                <a:cs typeface="Rubik" pitchFamily="2" charset="-79"/>
              </a:rPr>
              <a:t> </a:t>
            </a:r>
            <a:r>
              <a:rPr lang="it-IT" dirty="0" err="1">
                <a:latin typeface="Rubik" pitchFamily="2" charset="-79"/>
                <a:cs typeface="Rubik" pitchFamily="2" charset="-79"/>
              </a:rPr>
              <a:t>at</a:t>
            </a:r>
            <a:r>
              <a:rPr lang="it-IT" dirty="0">
                <a:latin typeface="Rubik" pitchFamily="2" charset="-79"/>
                <a:cs typeface="Rubik" pitchFamily="2" charset="-79"/>
              </a:rPr>
              <a:t> </a:t>
            </a:r>
            <a:r>
              <a:rPr lang="it-IT" dirty="0" err="1">
                <a:latin typeface="Rubik" pitchFamily="2" charset="-79"/>
                <a:cs typeface="Rubik" pitchFamily="2" charset="-79"/>
              </a:rPr>
              <a:t>universities</a:t>
            </a:r>
            <a:r>
              <a:rPr lang="it-IT" dirty="0">
                <a:latin typeface="Rubik" pitchFamily="2" charset="-79"/>
                <a:cs typeface="Rubik" pitchFamily="2" charset="-79"/>
              </a:rPr>
              <a:t>: </a:t>
            </a:r>
            <a:r>
              <a:rPr lang="it-IT" dirty="0" err="1">
                <a:latin typeface="Rubik" pitchFamily="2" charset="-79"/>
                <a:cs typeface="Rubik" pitchFamily="2" charset="-79"/>
              </a:rPr>
              <a:t>exploring</a:t>
            </a:r>
            <a:r>
              <a:rPr lang="it-IT" dirty="0">
                <a:latin typeface="Rubik" pitchFamily="2" charset="-79"/>
                <a:cs typeface="Rubik" pitchFamily="2" charset="-79"/>
              </a:rPr>
              <a:t> </a:t>
            </a:r>
            <a:r>
              <a:rPr lang="it-IT" dirty="0" err="1">
                <a:latin typeface="Rubik" pitchFamily="2" charset="-79"/>
                <a:cs typeface="Rubik" pitchFamily="2" charset="-79"/>
              </a:rPr>
              <a:t>multilevel</a:t>
            </a:r>
            <a:r>
              <a:rPr lang="it-IT" dirty="0">
                <a:latin typeface="Rubik" pitchFamily="2" charset="-79"/>
                <a:cs typeface="Rubik" pitchFamily="2" charset="-79"/>
              </a:rPr>
              <a:t> </a:t>
            </a:r>
            <a:r>
              <a:rPr lang="it-IT" dirty="0" err="1">
                <a:latin typeface="Rubik" pitchFamily="2" charset="-79"/>
                <a:cs typeface="Rubik" pitchFamily="2" charset="-79"/>
              </a:rPr>
              <a:t>contingencies</a:t>
            </a:r>
            <a:r>
              <a:rPr lang="it-IT" dirty="0">
                <a:latin typeface="Rubik" pitchFamily="2" charset="-79"/>
                <a:cs typeface="Rubik" pitchFamily="2" charset="-79"/>
              </a:rPr>
              <a:t>. </a:t>
            </a:r>
            <a:r>
              <a:rPr lang="it-IT" i="1" dirty="0" err="1">
                <a:latin typeface="Rubik" pitchFamily="2" charset="-79"/>
                <a:cs typeface="Rubik" pitchFamily="2" charset="-79"/>
              </a:rPr>
              <a:t>Entrepreneurship</a:t>
            </a:r>
            <a:r>
              <a:rPr lang="it-IT" i="1" dirty="0">
                <a:latin typeface="Rubik" pitchFamily="2" charset="-79"/>
                <a:cs typeface="Rubik" pitchFamily="2" charset="-79"/>
              </a:rPr>
              <a:t> &amp; </a:t>
            </a:r>
            <a:r>
              <a:rPr lang="it-IT" i="1" dirty="0" err="1">
                <a:latin typeface="Rubik" pitchFamily="2" charset="-79"/>
                <a:cs typeface="Rubik" pitchFamily="2" charset="-79"/>
              </a:rPr>
              <a:t>Regional</a:t>
            </a:r>
            <a:r>
              <a:rPr lang="it-IT" i="1" dirty="0">
                <a:latin typeface="Rubik" pitchFamily="2" charset="-79"/>
                <a:cs typeface="Rubik" pitchFamily="2" charset="-79"/>
              </a:rPr>
              <a:t> Development</a:t>
            </a:r>
            <a:r>
              <a:rPr lang="it-IT" dirty="0">
                <a:latin typeface="Rubik" pitchFamily="2" charset="-79"/>
                <a:cs typeface="Rubik" pitchFamily="2" charset="-79"/>
              </a:rPr>
              <a:t>, </a:t>
            </a:r>
            <a:r>
              <a:rPr lang="it-IT" i="1" dirty="0">
                <a:latin typeface="Rubik" pitchFamily="2" charset="-79"/>
                <a:cs typeface="Rubik" pitchFamily="2" charset="-79"/>
              </a:rPr>
              <a:t>29</a:t>
            </a:r>
            <a:r>
              <a:rPr lang="it-IT" dirty="0">
                <a:latin typeface="Rubik" pitchFamily="2" charset="-79"/>
                <a:cs typeface="Rubik" pitchFamily="2" charset="-79"/>
              </a:rPr>
              <a:t>(9-10), pp. 945-974.</a:t>
            </a:r>
            <a:endParaRPr lang="en-US" b="1" dirty="0">
              <a:solidFill>
                <a:srgbClr val="C00000"/>
              </a:solidFill>
              <a:latin typeface="Rubik" pitchFamily="2" charset="-79"/>
              <a:ea typeface="Verdana" pitchFamily="34" charset="0"/>
              <a:cs typeface="Rubik" pitchFamily="2" charset="-79"/>
            </a:endParaRPr>
          </a:p>
          <a:p>
            <a:pPr marL="0" indent="0">
              <a:spcBef>
                <a:spcPts val="1200"/>
              </a:spcBef>
              <a:buNone/>
            </a:pPr>
            <a:r>
              <a:rPr lang="en-US" b="1" dirty="0">
                <a:solidFill>
                  <a:srgbClr val="C00000"/>
                </a:solidFill>
                <a:latin typeface="Rubik" pitchFamily="2" charset="-79"/>
                <a:ea typeface="Verdana" pitchFamily="34" charset="0"/>
                <a:cs typeface="Rubik" pitchFamily="2" charset="-79"/>
              </a:rPr>
              <a:t>IEEE</a:t>
            </a:r>
          </a:p>
          <a:p>
            <a:pPr>
              <a:buNone/>
            </a:pPr>
            <a:r>
              <a:rPr lang="en-US" dirty="0">
                <a:latin typeface="Rubik" pitchFamily="2" charset="-79"/>
                <a:ea typeface="Verdana" pitchFamily="34" charset="0"/>
                <a:cs typeface="Rubik" pitchFamily="2" charset="-79"/>
              </a:rPr>
              <a:t>[1]	</a:t>
            </a:r>
            <a:r>
              <a:rPr lang="en-US" dirty="0">
                <a:latin typeface="Rubik" pitchFamily="2" charset="-79"/>
                <a:cs typeface="Rubik" pitchFamily="2" charset="-79"/>
              </a:rPr>
              <a:t>D.</a:t>
            </a:r>
            <a:r>
              <a:rPr lang="it-IT" dirty="0">
                <a:latin typeface="Rubik" pitchFamily="2" charset="-79"/>
                <a:cs typeface="Rubik" pitchFamily="2" charset="-79"/>
              </a:rPr>
              <a:t>Hahn, T., Minola, A., Van </a:t>
            </a:r>
            <a:r>
              <a:rPr lang="it-IT" dirty="0" err="1">
                <a:latin typeface="Rubik" pitchFamily="2" charset="-79"/>
                <a:cs typeface="Rubik" pitchFamily="2" charset="-79"/>
              </a:rPr>
              <a:t>Gils</a:t>
            </a:r>
            <a:r>
              <a:rPr lang="it-IT" dirty="0">
                <a:latin typeface="Rubik" pitchFamily="2" charset="-79"/>
                <a:cs typeface="Rubik" pitchFamily="2" charset="-79"/>
              </a:rPr>
              <a:t>, &amp; J. </a:t>
            </a:r>
            <a:r>
              <a:rPr lang="it-IT" dirty="0" err="1">
                <a:latin typeface="Rubik" pitchFamily="2" charset="-79"/>
                <a:cs typeface="Rubik" pitchFamily="2" charset="-79"/>
              </a:rPr>
              <a:t>Huybrechts</a:t>
            </a:r>
            <a:r>
              <a:rPr lang="it-IT" dirty="0">
                <a:latin typeface="Rubik" pitchFamily="2" charset="-79"/>
                <a:cs typeface="Rubik" pitchFamily="2" charset="-79"/>
              </a:rPr>
              <a:t>. </a:t>
            </a:r>
            <a:r>
              <a:rPr lang="it-IT" dirty="0" err="1">
                <a:latin typeface="Rubik" pitchFamily="2" charset="-79"/>
                <a:cs typeface="Rubik" pitchFamily="2" charset="-79"/>
              </a:rPr>
              <a:t>Entrepreneurial</a:t>
            </a:r>
            <a:r>
              <a:rPr lang="it-IT" dirty="0">
                <a:latin typeface="Rubik" pitchFamily="2" charset="-79"/>
                <a:cs typeface="Rubik" pitchFamily="2" charset="-79"/>
              </a:rPr>
              <a:t> </a:t>
            </a:r>
            <a:r>
              <a:rPr lang="it-IT" dirty="0" err="1">
                <a:latin typeface="Rubik" pitchFamily="2" charset="-79"/>
                <a:cs typeface="Rubik" pitchFamily="2" charset="-79"/>
              </a:rPr>
              <a:t>education</a:t>
            </a:r>
            <a:r>
              <a:rPr lang="it-IT" dirty="0">
                <a:latin typeface="Rubik" pitchFamily="2" charset="-79"/>
                <a:cs typeface="Rubik" pitchFamily="2" charset="-79"/>
              </a:rPr>
              <a:t> and </a:t>
            </a:r>
            <a:r>
              <a:rPr lang="it-IT" dirty="0" err="1">
                <a:latin typeface="Rubik" pitchFamily="2" charset="-79"/>
                <a:cs typeface="Rubik" pitchFamily="2" charset="-79"/>
              </a:rPr>
              <a:t>learning</a:t>
            </a:r>
            <a:r>
              <a:rPr lang="it-IT" dirty="0">
                <a:latin typeface="Rubik" pitchFamily="2" charset="-79"/>
                <a:cs typeface="Rubik" pitchFamily="2" charset="-79"/>
              </a:rPr>
              <a:t> </a:t>
            </a:r>
            <a:r>
              <a:rPr lang="it-IT" dirty="0" err="1">
                <a:latin typeface="Rubik" pitchFamily="2" charset="-79"/>
                <a:cs typeface="Rubik" pitchFamily="2" charset="-79"/>
              </a:rPr>
              <a:t>at</a:t>
            </a:r>
            <a:r>
              <a:rPr lang="it-IT" dirty="0">
                <a:latin typeface="Rubik" pitchFamily="2" charset="-79"/>
                <a:cs typeface="Rubik" pitchFamily="2" charset="-79"/>
              </a:rPr>
              <a:t> </a:t>
            </a:r>
            <a:r>
              <a:rPr lang="it-IT" dirty="0" err="1">
                <a:latin typeface="Rubik" pitchFamily="2" charset="-79"/>
                <a:cs typeface="Rubik" pitchFamily="2" charset="-79"/>
              </a:rPr>
              <a:t>universities</a:t>
            </a:r>
            <a:r>
              <a:rPr lang="it-IT" dirty="0">
                <a:latin typeface="Rubik" pitchFamily="2" charset="-79"/>
                <a:cs typeface="Rubik" pitchFamily="2" charset="-79"/>
              </a:rPr>
              <a:t>: </a:t>
            </a:r>
            <a:r>
              <a:rPr lang="it-IT" dirty="0" err="1">
                <a:latin typeface="Rubik" pitchFamily="2" charset="-79"/>
                <a:cs typeface="Rubik" pitchFamily="2" charset="-79"/>
              </a:rPr>
              <a:t>exploring</a:t>
            </a:r>
            <a:r>
              <a:rPr lang="it-IT" dirty="0">
                <a:latin typeface="Rubik" pitchFamily="2" charset="-79"/>
                <a:cs typeface="Rubik" pitchFamily="2" charset="-79"/>
              </a:rPr>
              <a:t> </a:t>
            </a:r>
            <a:r>
              <a:rPr lang="it-IT" dirty="0" err="1">
                <a:latin typeface="Rubik" pitchFamily="2" charset="-79"/>
                <a:cs typeface="Rubik" pitchFamily="2" charset="-79"/>
              </a:rPr>
              <a:t>multilevel</a:t>
            </a:r>
            <a:r>
              <a:rPr lang="it-IT" dirty="0">
                <a:latin typeface="Rubik" pitchFamily="2" charset="-79"/>
                <a:cs typeface="Rubik" pitchFamily="2" charset="-79"/>
              </a:rPr>
              <a:t> </a:t>
            </a:r>
            <a:r>
              <a:rPr lang="it-IT" dirty="0" err="1">
                <a:latin typeface="Rubik" pitchFamily="2" charset="-79"/>
                <a:cs typeface="Rubik" pitchFamily="2" charset="-79"/>
              </a:rPr>
              <a:t>contingencies</a:t>
            </a:r>
            <a:r>
              <a:rPr lang="it-IT" dirty="0">
                <a:latin typeface="Rubik" pitchFamily="2" charset="-79"/>
                <a:cs typeface="Rubik" pitchFamily="2" charset="-79"/>
              </a:rPr>
              <a:t>. </a:t>
            </a:r>
            <a:r>
              <a:rPr lang="it-IT" i="1" dirty="0" err="1">
                <a:latin typeface="Rubik" pitchFamily="2" charset="-79"/>
                <a:cs typeface="Rubik" pitchFamily="2" charset="-79"/>
              </a:rPr>
              <a:t>Entrepreneurship</a:t>
            </a:r>
            <a:r>
              <a:rPr lang="it-IT" i="1" dirty="0">
                <a:latin typeface="Rubik" pitchFamily="2" charset="-79"/>
                <a:cs typeface="Rubik" pitchFamily="2" charset="-79"/>
              </a:rPr>
              <a:t> &amp; </a:t>
            </a:r>
            <a:r>
              <a:rPr lang="it-IT" i="1" dirty="0" err="1">
                <a:latin typeface="Rubik" pitchFamily="2" charset="-79"/>
                <a:cs typeface="Rubik" pitchFamily="2" charset="-79"/>
              </a:rPr>
              <a:t>Regional</a:t>
            </a:r>
            <a:r>
              <a:rPr lang="it-IT" i="1" dirty="0">
                <a:latin typeface="Rubik" pitchFamily="2" charset="-79"/>
                <a:cs typeface="Rubik" pitchFamily="2" charset="-79"/>
              </a:rPr>
              <a:t> Development</a:t>
            </a:r>
            <a:r>
              <a:rPr lang="it-IT" dirty="0">
                <a:latin typeface="Rubik" pitchFamily="2" charset="-79"/>
                <a:cs typeface="Rubik" pitchFamily="2" charset="-79"/>
              </a:rPr>
              <a:t>, vol. 29, no. 9-10, pp. 945-974, 2017.</a:t>
            </a:r>
            <a:endParaRPr lang="en-US" dirty="0">
              <a:latin typeface="Rubik" pitchFamily="2" charset="-79"/>
              <a:cs typeface="Rubik" pitchFamily="2" charset="-79"/>
            </a:endParaRPr>
          </a:p>
          <a:p>
            <a:pPr marL="0" indent="0">
              <a:spcBef>
                <a:spcPts val="1200"/>
              </a:spcBef>
              <a:buNone/>
            </a:pPr>
            <a:r>
              <a:rPr lang="en-US" b="1" dirty="0">
                <a:solidFill>
                  <a:srgbClr val="C00000"/>
                </a:solidFill>
                <a:latin typeface="Rubik" pitchFamily="2" charset="-79"/>
                <a:ea typeface="Verdana" pitchFamily="34" charset="0"/>
                <a:cs typeface="Rubik" pitchFamily="2" charset="-79"/>
              </a:rPr>
              <a:t>CHICAGO</a:t>
            </a:r>
          </a:p>
          <a:p>
            <a:pPr marL="0" indent="0">
              <a:spcBef>
                <a:spcPts val="1200"/>
              </a:spcBef>
              <a:buNone/>
            </a:pPr>
            <a:r>
              <a:rPr lang="it-IT" dirty="0">
                <a:latin typeface="Rubik" pitchFamily="2" charset="-79"/>
                <a:cs typeface="Rubik" pitchFamily="2" charset="-79"/>
              </a:rPr>
              <a:t>Davide Hahn, Tommaso Minola, Anita Van </a:t>
            </a:r>
            <a:r>
              <a:rPr lang="it-IT" dirty="0" err="1">
                <a:latin typeface="Rubik" pitchFamily="2" charset="-79"/>
                <a:cs typeface="Rubik" pitchFamily="2" charset="-79"/>
              </a:rPr>
              <a:t>Gils</a:t>
            </a:r>
            <a:r>
              <a:rPr lang="it-IT" dirty="0">
                <a:latin typeface="Rubik" pitchFamily="2" charset="-79"/>
                <a:cs typeface="Rubik" pitchFamily="2" charset="-79"/>
              </a:rPr>
              <a:t>, and </a:t>
            </a:r>
            <a:r>
              <a:rPr lang="it-IT" dirty="0" err="1">
                <a:latin typeface="Rubik" pitchFamily="2" charset="-79"/>
                <a:cs typeface="Rubik" pitchFamily="2" charset="-79"/>
              </a:rPr>
              <a:t>Jolien</a:t>
            </a:r>
            <a:r>
              <a:rPr lang="it-IT" dirty="0">
                <a:latin typeface="Rubik" pitchFamily="2" charset="-79"/>
                <a:cs typeface="Rubik" pitchFamily="2" charset="-79"/>
              </a:rPr>
              <a:t> </a:t>
            </a:r>
            <a:r>
              <a:rPr lang="it-IT" dirty="0" err="1">
                <a:latin typeface="Rubik" pitchFamily="2" charset="-79"/>
                <a:cs typeface="Rubik" pitchFamily="2" charset="-79"/>
              </a:rPr>
              <a:t>Huybrechts</a:t>
            </a:r>
            <a:r>
              <a:rPr lang="it-IT" dirty="0">
                <a:latin typeface="Rubik" pitchFamily="2" charset="-79"/>
                <a:cs typeface="Rubik" pitchFamily="2" charset="-79"/>
              </a:rPr>
              <a:t>.</a:t>
            </a:r>
            <a:r>
              <a:rPr lang="en-US" dirty="0">
                <a:latin typeface="Rubik" pitchFamily="2" charset="-79"/>
                <a:cs typeface="Rubik" pitchFamily="2" charset="-79"/>
              </a:rPr>
              <a:t> "</a:t>
            </a:r>
            <a:r>
              <a:rPr lang="it-IT" dirty="0" err="1">
                <a:latin typeface="Rubik" pitchFamily="2" charset="-79"/>
                <a:cs typeface="Rubik" pitchFamily="2" charset="-79"/>
              </a:rPr>
              <a:t>Entrepreneurial</a:t>
            </a:r>
            <a:r>
              <a:rPr lang="it-IT" dirty="0">
                <a:latin typeface="Rubik" pitchFamily="2" charset="-79"/>
                <a:cs typeface="Rubik" pitchFamily="2" charset="-79"/>
              </a:rPr>
              <a:t> </a:t>
            </a:r>
            <a:r>
              <a:rPr lang="it-IT" dirty="0" err="1">
                <a:latin typeface="Rubik" pitchFamily="2" charset="-79"/>
                <a:cs typeface="Rubik" pitchFamily="2" charset="-79"/>
              </a:rPr>
              <a:t>education</a:t>
            </a:r>
            <a:r>
              <a:rPr lang="it-IT" dirty="0">
                <a:latin typeface="Rubik" pitchFamily="2" charset="-79"/>
                <a:cs typeface="Rubik" pitchFamily="2" charset="-79"/>
              </a:rPr>
              <a:t> and </a:t>
            </a:r>
            <a:r>
              <a:rPr lang="it-IT" dirty="0" err="1">
                <a:latin typeface="Rubik" pitchFamily="2" charset="-79"/>
                <a:cs typeface="Rubik" pitchFamily="2" charset="-79"/>
              </a:rPr>
              <a:t>learning</a:t>
            </a:r>
            <a:r>
              <a:rPr lang="it-IT" dirty="0">
                <a:latin typeface="Rubik" pitchFamily="2" charset="-79"/>
                <a:cs typeface="Rubik" pitchFamily="2" charset="-79"/>
              </a:rPr>
              <a:t> </a:t>
            </a:r>
            <a:r>
              <a:rPr lang="it-IT" dirty="0" err="1">
                <a:latin typeface="Rubik" pitchFamily="2" charset="-79"/>
                <a:cs typeface="Rubik" pitchFamily="2" charset="-79"/>
              </a:rPr>
              <a:t>at</a:t>
            </a:r>
            <a:r>
              <a:rPr lang="it-IT" dirty="0">
                <a:latin typeface="Rubik" pitchFamily="2" charset="-79"/>
                <a:cs typeface="Rubik" pitchFamily="2" charset="-79"/>
              </a:rPr>
              <a:t> </a:t>
            </a:r>
            <a:r>
              <a:rPr lang="it-IT" dirty="0" err="1">
                <a:latin typeface="Rubik" pitchFamily="2" charset="-79"/>
                <a:cs typeface="Rubik" pitchFamily="2" charset="-79"/>
              </a:rPr>
              <a:t>universities</a:t>
            </a:r>
            <a:r>
              <a:rPr lang="it-IT" dirty="0">
                <a:latin typeface="Rubik" pitchFamily="2" charset="-79"/>
                <a:cs typeface="Rubik" pitchFamily="2" charset="-79"/>
              </a:rPr>
              <a:t>: </a:t>
            </a:r>
            <a:r>
              <a:rPr lang="it-IT" dirty="0" err="1">
                <a:latin typeface="Rubik" pitchFamily="2" charset="-79"/>
                <a:cs typeface="Rubik" pitchFamily="2" charset="-79"/>
              </a:rPr>
              <a:t>exploring</a:t>
            </a:r>
            <a:r>
              <a:rPr lang="it-IT" dirty="0">
                <a:latin typeface="Rubik" pitchFamily="2" charset="-79"/>
                <a:cs typeface="Rubik" pitchFamily="2" charset="-79"/>
              </a:rPr>
              <a:t> </a:t>
            </a:r>
            <a:r>
              <a:rPr lang="it-IT" dirty="0" err="1">
                <a:latin typeface="Rubik" pitchFamily="2" charset="-79"/>
                <a:cs typeface="Rubik" pitchFamily="2" charset="-79"/>
              </a:rPr>
              <a:t>multilevel</a:t>
            </a:r>
            <a:r>
              <a:rPr lang="it-IT" dirty="0">
                <a:latin typeface="Rubik" pitchFamily="2" charset="-79"/>
                <a:cs typeface="Rubik" pitchFamily="2" charset="-79"/>
              </a:rPr>
              <a:t> </a:t>
            </a:r>
            <a:r>
              <a:rPr lang="it-IT" dirty="0" err="1">
                <a:latin typeface="Rubik" pitchFamily="2" charset="-79"/>
                <a:cs typeface="Rubik" pitchFamily="2" charset="-79"/>
              </a:rPr>
              <a:t>contingencies</a:t>
            </a:r>
            <a:r>
              <a:rPr lang="it-IT" dirty="0">
                <a:latin typeface="Rubik" pitchFamily="2" charset="-79"/>
                <a:cs typeface="Rubik" pitchFamily="2" charset="-79"/>
              </a:rPr>
              <a:t>.</a:t>
            </a:r>
            <a:r>
              <a:rPr lang="en-US" dirty="0">
                <a:latin typeface="Rubik" pitchFamily="2" charset="-79"/>
                <a:cs typeface="Rubik" pitchFamily="2" charset="-79"/>
              </a:rPr>
              <a:t> "</a:t>
            </a:r>
            <a:r>
              <a:rPr lang="it-IT" dirty="0">
                <a:latin typeface="Rubik" pitchFamily="2" charset="-79"/>
                <a:cs typeface="Rubik" pitchFamily="2" charset="-79"/>
              </a:rPr>
              <a:t> </a:t>
            </a:r>
            <a:r>
              <a:rPr lang="it-IT" i="1" dirty="0" err="1">
                <a:latin typeface="Rubik" pitchFamily="2" charset="-79"/>
                <a:cs typeface="Rubik" pitchFamily="2" charset="-79"/>
              </a:rPr>
              <a:t>Entrepreneurship</a:t>
            </a:r>
            <a:r>
              <a:rPr lang="it-IT" i="1" dirty="0">
                <a:latin typeface="Rubik" pitchFamily="2" charset="-79"/>
                <a:cs typeface="Rubik" pitchFamily="2" charset="-79"/>
              </a:rPr>
              <a:t> &amp; </a:t>
            </a:r>
            <a:r>
              <a:rPr lang="it-IT" i="1" dirty="0" err="1">
                <a:latin typeface="Rubik" pitchFamily="2" charset="-79"/>
                <a:cs typeface="Rubik" pitchFamily="2" charset="-79"/>
              </a:rPr>
              <a:t>Regional</a:t>
            </a:r>
            <a:r>
              <a:rPr lang="it-IT" i="1" dirty="0">
                <a:latin typeface="Rubik" pitchFamily="2" charset="-79"/>
                <a:cs typeface="Rubik" pitchFamily="2" charset="-79"/>
              </a:rPr>
              <a:t> Development</a:t>
            </a:r>
            <a:r>
              <a:rPr lang="it-IT" dirty="0">
                <a:latin typeface="Rubik" pitchFamily="2" charset="-79"/>
                <a:cs typeface="Rubik" pitchFamily="2" charset="-79"/>
              </a:rPr>
              <a:t> 29, no. 9-10 (2017): 945-974.</a:t>
            </a:r>
            <a:endParaRPr lang="en-US" b="1" dirty="0">
              <a:solidFill>
                <a:srgbClr val="C00000"/>
              </a:solidFill>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95034782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dirty="0">
                <a:latin typeface="Rubik" pitchFamily="2" charset="-79"/>
                <a:ea typeface="Verdana" pitchFamily="34" charset="0"/>
                <a:cs typeface="Rubik" pitchFamily="2" charset="-79"/>
              </a:rPr>
              <a:t>How to reference – </a:t>
            </a:r>
            <a:r>
              <a:rPr lang="en-US" dirty="0">
                <a:latin typeface="Rubik" pitchFamily="2" charset="-79"/>
                <a:ea typeface="Verdana" pitchFamily="34" charset="0"/>
                <a:cs typeface="Rubik" pitchFamily="2" charset="-79"/>
              </a:rPr>
              <a:t>Type of publication</a:t>
            </a:r>
            <a:endParaRPr lang="it-IT" dirty="0">
              <a:latin typeface="Rubik" pitchFamily="2" charset="-79"/>
              <a:ea typeface="Verdana" pitchFamily="34" charset="0"/>
              <a:cs typeface="Rubik" pitchFamily="2" charset="-79"/>
            </a:endParaRPr>
          </a:p>
        </p:txBody>
      </p:sp>
      <p:sp>
        <p:nvSpPr>
          <p:cNvPr id="9" name="Segnaposto contenuto 2"/>
          <p:cNvSpPr txBox="1">
            <a:spLocks/>
          </p:cNvSpPr>
          <p:nvPr/>
        </p:nvSpPr>
        <p:spPr bwMode="auto">
          <a:xfrm>
            <a:off x="335279" y="894080"/>
            <a:ext cx="8665845" cy="5298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3300"/>
              </a:buClr>
              <a:buSzPct val="12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lr>
                <a:srgbClr val="0000FF"/>
              </a:buClr>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b="1" dirty="0">
                <a:solidFill>
                  <a:srgbClr val="C00000"/>
                </a:solidFill>
                <a:latin typeface="Rubik" pitchFamily="2" charset="-79"/>
                <a:ea typeface="Verdana" pitchFamily="34" charset="0"/>
                <a:cs typeface="Rubik" pitchFamily="2" charset="-79"/>
              </a:rPr>
              <a:t>JOURNAL ARTICLE </a:t>
            </a:r>
          </a:p>
          <a:p>
            <a:pPr>
              <a:buNone/>
            </a:pPr>
            <a:r>
              <a:rPr lang="en-US" dirty="0">
                <a:latin typeface="Rubik" pitchFamily="2" charset="-79"/>
                <a:cs typeface="Rubik" pitchFamily="2" charset="-79"/>
              </a:rPr>
              <a:t>Minola, T., Vismara, S., &amp; Hahn, D. (2017). Screening model for the support of governmental venture capital. </a:t>
            </a:r>
            <a:r>
              <a:rPr lang="en-US" i="1" dirty="0">
                <a:latin typeface="Rubik" pitchFamily="2" charset="-79"/>
                <a:cs typeface="Rubik" pitchFamily="2" charset="-79"/>
              </a:rPr>
              <a:t>The Journal of Technology Transfer</a:t>
            </a:r>
            <a:r>
              <a:rPr lang="en-US" dirty="0">
                <a:latin typeface="Rubik" pitchFamily="2" charset="-79"/>
                <a:cs typeface="Rubik" pitchFamily="2" charset="-79"/>
              </a:rPr>
              <a:t>, </a:t>
            </a:r>
            <a:r>
              <a:rPr lang="en-US" i="1" dirty="0">
                <a:latin typeface="Rubik" pitchFamily="2" charset="-79"/>
                <a:cs typeface="Rubik" pitchFamily="2" charset="-79"/>
              </a:rPr>
              <a:t>42</a:t>
            </a:r>
            <a:r>
              <a:rPr lang="en-US" dirty="0">
                <a:latin typeface="Rubik" pitchFamily="2" charset="-79"/>
                <a:cs typeface="Rubik" pitchFamily="2" charset="-79"/>
              </a:rPr>
              <a:t>(1), 59-77.</a:t>
            </a:r>
          </a:p>
          <a:p>
            <a:pPr marL="0" indent="0">
              <a:spcBef>
                <a:spcPts val="1200"/>
              </a:spcBef>
              <a:buNone/>
            </a:pPr>
            <a:r>
              <a:rPr lang="en-US" b="1" dirty="0">
                <a:solidFill>
                  <a:srgbClr val="C00000"/>
                </a:solidFill>
                <a:latin typeface="Rubik" pitchFamily="2" charset="-79"/>
                <a:ea typeface="Verdana" pitchFamily="34" charset="0"/>
                <a:cs typeface="Rubik" pitchFamily="2" charset="-79"/>
              </a:rPr>
              <a:t>BOOK</a:t>
            </a:r>
          </a:p>
          <a:p>
            <a:pPr>
              <a:buNone/>
            </a:pPr>
            <a:r>
              <a:rPr lang="en-US" dirty="0">
                <a:latin typeface="Rubik" pitchFamily="2" charset="-79"/>
                <a:cs typeface="Rubik" pitchFamily="2" charset="-79"/>
              </a:rPr>
              <a:t>Cassia L., </a:t>
            </a:r>
            <a:r>
              <a:rPr lang="en-US" dirty="0" err="1">
                <a:latin typeface="Rubik" pitchFamily="2" charset="-79"/>
                <a:cs typeface="Rubik" pitchFamily="2" charset="-79"/>
              </a:rPr>
              <a:t>Fattore</a:t>
            </a:r>
            <a:r>
              <a:rPr lang="en-US" dirty="0">
                <a:latin typeface="Rubik" pitchFamily="2" charset="-79"/>
                <a:cs typeface="Rubik" pitchFamily="2" charset="-79"/>
              </a:rPr>
              <a:t> M., </a:t>
            </a:r>
            <a:r>
              <a:rPr lang="en-US" dirty="0" err="1">
                <a:latin typeface="Rubik" pitchFamily="2" charset="-79"/>
                <a:cs typeface="Rubik" pitchFamily="2" charset="-79"/>
              </a:rPr>
              <a:t>Paleari</a:t>
            </a:r>
            <a:r>
              <a:rPr lang="en-US" dirty="0">
                <a:latin typeface="Rubik" pitchFamily="2" charset="-79"/>
                <a:cs typeface="Rubik" pitchFamily="2" charset="-79"/>
              </a:rPr>
              <a:t> S. (2006), </a:t>
            </a:r>
            <a:r>
              <a:rPr lang="en-US" i="1" dirty="0">
                <a:latin typeface="Rubik" pitchFamily="2" charset="-79"/>
                <a:cs typeface="Rubik" pitchFamily="2" charset="-79"/>
              </a:rPr>
              <a:t>Entrepreneurial Strategy: Emerging Businesses in Declining Industries</a:t>
            </a:r>
            <a:r>
              <a:rPr lang="en-US" dirty="0">
                <a:latin typeface="Rubik" pitchFamily="2" charset="-79"/>
                <a:cs typeface="Rubik" pitchFamily="2" charset="-79"/>
              </a:rPr>
              <a:t>, Cheltenham: Edward Elgar.</a:t>
            </a:r>
            <a:endParaRPr lang="it-IT" dirty="0">
              <a:latin typeface="Rubik" pitchFamily="2" charset="-79"/>
              <a:ea typeface="Verdana" pitchFamily="34" charset="0"/>
              <a:cs typeface="Rubik" pitchFamily="2" charset="-79"/>
            </a:endParaRPr>
          </a:p>
          <a:p>
            <a:pPr marL="0" indent="0">
              <a:spcBef>
                <a:spcPts val="1200"/>
              </a:spcBef>
              <a:buNone/>
            </a:pPr>
            <a:r>
              <a:rPr lang="en-US" b="1" dirty="0">
                <a:solidFill>
                  <a:srgbClr val="C00000"/>
                </a:solidFill>
                <a:latin typeface="Rubik" pitchFamily="2" charset="-79"/>
                <a:ea typeface="Verdana" pitchFamily="34" charset="0"/>
                <a:cs typeface="Rubik" pitchFamily="2" charset="-79"/>
              </a:rPr>
              <a:t>BOOK CHAPTER</a:t>
            </a:r>
          </a:p>
          <a:p>
            <a:pPr>
              <a:buNone/>
            </a:pPr>
            <a:r>
              <a:rPr lang="en-US" dirty="0">
                <a:latin typeface="Rubik" pitchFamily="2" charset="-79"/>
                <a:cs typeface="Rubik" pitchFamily="2" charset="-79"/>
              </a:rPr>
              <a:t>Brumana M., Cassia L., De Massis A., </a:t>
            </a:r>
            <a:r>
              <a:rPr lang="en-US" dirty="0" err="1">
                <a:latin typeface="Rubik" pitchFamily="2" charset="-79"/>
                <a:cs typeface="Rubik" pitchFamily="2" charset="-79"/>
              </a:rPr>
              <a:t>Discua</a:t>
            </a:r>
            <a:r>
              <a:rPr lang="en-US" dirty="0">
                <a:latin typeface="Rubik" pitchFamily="2" charset="-79"/>
                <a:cs typeface="Rubik" pitchFamily="2" charset="-79"/>
              </a:rPr>
              <a:t> Cruz A., Minola T. (2015, forthcoming), ‘Transgenerational professionalization of family firms: The role of next generation leaders’ in Sharma P., </a:t>
            </a:r>
            <a:r>
              <a:rPr lang="en-US" dirty="0" err="1">
                <a:latin typeface="Rubik" pitchFamily="2" charset="-79"/>
                <a:cs typeface="Rubik" pitchFamily="2" charset="-79"/>
              </a:rPr>
              <a:t>Auletta</a:t>
            </a:r>
            <a:r>
              <a:rPr lang="en-US" dirty="0">
                <a:latin typeface="Rubik" pitchFamily="2" charset="-79"/>
                <a:cs typeface="Rubik" pitchFamily="2" charset="-79"/>
              </a:rPr>
              <a:t> N., DeWitt R., </a:t>
            </a:r>
            <a:r>
              <a:rPr lang="en-US" dirty="0" err="1">
                <a:latin typeface="Rubik" pitchFamily="2" charset="-79"/>
                <a:cs typeface="Rubik" pitchFamily="2" charset="-79"/>
              </a:rPr>
              <a:t>Parada</a:t>
            </a:r>
            <a:r>
              <a:rPr lang="en-US" dirty="0">
                <a:latin typeface="Rubik" pitchFamily="2" charset="-79"/>
                <a:cs typeface="Rubik" pitchFamily="2" charset="-79"/>
              </a:rPr>
              <a:t> M. &amp; </a:t>
            </a:r>
            <a:r>
              <a:rPr lang="en-US" dirty="0" err="1">
                <a:latin typeface="Rubik" pitchFamily="2" charset="-79"/>
                <a:cs typeface="Rubik" pitchFamily="2" charset="-79"/>
              </a:rPr>
              <a:t>Yusof</a:t>
            </a:r>
            <a:r>
              <a:rPr lang="en-US" dirty="0">
                <a:latin typeface="Rubik" pitchFamily="2" charset="-79"/>
                <a:cs typeface="Rubik" pitchFamily="2" charset="-79"/>
              </a:rPr>
              <a:t> M. (Eds.),</a:t>
            </a:r>
            <a:r>
              <a:rPr lang="en-US" i="1" dirty="0">
                <a:latin typeface="Rubik" pitchFamily="2" charset="-79"/>
                <a:cs typeface="Rubik" pitchFamily="2" charset="-79"/>
              </a:rPr>
              <a:t> Developing Next Generation Leaders for Transgenerational Entrepreneurial Family enterprises.</a:t>
            </a:r>
            <a:r>
              <a:rPr lang="en-US" dirty="0">
                <a:latin typeface="Rubik" pitchFamily="2" charset="-79"/>
                <a:cs typeface="Rubik" pitchFamily="2" charset="-79"/>
              </a:rPr>
              <a:t> Cheltenham: Edward Elgar. </a:t>
            </a:r>
            <a:endParaRPr lang="en-US" dirty="0">
              <a:latin typeface="Rubik" pitchFamily="2" charset="-79"/>
              <a:ea typeface="Verdana" pitchFamily="34" charset="0"/>
              <a:cs typeface="Rubik" pitchFamily="2" charset="-79"/>
            </a:endParaRPr>
          </a:p>
          <a:p>
            <a:pPr marL="0" indent="0">
              <a:spcBef>
                <a:spcPts val="1200"/>
              </a:spcBef>
              <a:buNone/>
            </a:pPr>
            <a:r>
              <a:rPr lang="en-US" b="1" dirty="0">
                <a:solidFill>
                  <a:srgbClr val="C00000"/>
                </a:solidFill>
                <a:latin typeface="Rubik" pitchFamily="2" charset="-79"/>
                <a:ea typeface="Verdana" pitchFamily="34" charset="0"/>
                <a:cs typeface="Rubik" pitchFamily="2" charset="-79"/>
              </a:rPr>
              <a:t>WEB SITE</a:t>
            </a:r>
          </a:p>
          <a:p>
            <a:pPr>
              <a:buNone/>
            </a:pPr>
            <a:r>
              <a:rPr lang="en-US" dirty="0">
                <a:latin typeface="Rubik" pitchFamily="2" charset="-79"/>
                <a:ea typeface="Verdana" pitchFamily="34" charset="0"/>
                <a:cs typeface="Rubik" pitchFamily="2" charset="-79"/>
              </a:rPr>
              <a:t>FAO, Food Security Statistics, Gambia, in FAO – Food and Agriculture Organization of the United </a:t>
            </a:r>
            <a:r>
              <a:rPr lang="en-GB" dirty="0">
                <a:latin typeface="Rubik" pitchFamily="2" charset="-79"/>
                <a:ea typeface="Verdana" pitchFamily="34" charset="0"/>
                <a:cs typeface="Rubik" pitchFamily="2" charset="-79"/>
              </a:rPr>
              <a:t>Nations, </a:t>
            </a:r>
            <a:r>
              <a:rPr lang="en-GB" dirty="0">
                <a:latin typeface="Rubik" pitchFamily="2" charset="-79"/>
                <a:ea typeface="Verdana" pitchFamily="34" charset="0"/>
                <a:cs typeface="Rubik" pitchFamily="2" charset="-79"/>
                <a:hlinkClick r:id="rId2"/>
              </a:rPr>
              <a:t>www.fao.org/es/ess/faostat/foodsecurity/Countries/EN/Gambia_e.pdf</a:t>
            </a:r>
            <a:r>
              <a:rPr lang="en-GB" dirty="0">
                <a:latin typeface="Rubik" pitchFamily="2" charset="-79"/>
                <a:ea typeface="Verdana" pitchFamily="34" charset="0"/>
                <a:cs typeface="Rubik" pitchFamily="2" charset="-79"/>
              </a:rPr>
              <a:t>, 20/11/2013, h 17:09.</a:t>
            </a:r>
            <a:endParaRPr lang="en-US" dirty="0">
              <a:latin typeface="Rubik" pitchFamily="2" charset="-79"/>
              <a:ea typeface="Verdana" pitchFamily="34" charset="0"/>
              <a:cs typeface="Rubik" pitchFamily="2" charset="-79"/>
            </a:endParaRPr>
          </a:p>
          <a:p>
            <a:pPr>
              <a:buNone/>
            </a:pPr>
            <a:endParaRPr lang="en-US" dirty="0">
              <a:latin typeface="Rubik" pitchFamily="2" charset="-79"/>
              <a:ea typeface="Verdana" pitchFamily="34" charset="0"/>
              <a:cs typeface="Rubik" pitchFamily="2" charset="-79"/>
            </a:endParaRPr>
          </a:p>
          <a:p>
            <a:pPr>
              <a:buNone/>
            </a:pPr>
            <a:endParaRPr lang="en-US" dirty="0">
              <a:latin typeface="Rubik" pitchFamily="2" charset="-79"/>
              <a:cs typeface="Rubik" pitchFamily="2" charset="-79"/>
            </a:endParaRPr>
          </a:p>
          <a:p>
            <a:pPr marL="0" indent="0" algn="just">
              <a:buNone/>
            </a:pPr>
            <a:endParaRPr lang="it-IT" dirty="0">
              <a:latin typeface="Rubik" pitchFamily="2" charset="-79"/>
              <a:ea typeface="Verdana" pitchFamily="34" charset="0"/>
              <a:cs typeface="Rubik" pitchFamily="2" charset="-79"/>
            </a:endParaRPr>
          </a:p>
        </p:txBody>
      </p:sp>
    </p:spTree>
    <p:extLst>
      <p:ext uri="{BB962C8B-B14F-4D97-AF65-F5344CB8AC3E}">
        <p14:creationId xmlns:p14="http://schemas.microsoft.com/office/powerpoint/2010/main" val="149187639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dirty="0" err="1">
                <a:latin typeface="Rubik" pitchFamily="2" charset="-79"/>
                <a:ea typeface="Verdana" pitchFamily="34" charset="0"/>
                <a:cs typeface="Rubik" pitchFamily="2" charset="-79"/>
              </a:rPr>
              <a:t>Literature</a:t>
            </a:r>
            <a:r>
              <a:rPr lang="it-IT" dirty="0">
                <a:latin typeface="Rubik" pitchFamily="2" charset="-79"/>
                <a:ea typeface="Verdana" pitchFamily="34" charset="0"/>
                <a:cs typeface="Rubik" pitchFamily="2" charset="-79"/>
              </a:rPr>
              <a:t> </a:t>
            </a:r>
            <a:r>
              <a:rPr lang="it-IT" dirty="0" err="1">
                <a:latin typeface="Rubik" pitchFamily="2" charset="-79"/>
                <a:ea typeface="Verdana" pitchFamily="34" charset="0"/>
                <a:cs typeface="Rubik" pitchFamily="2" charset="-79"/>
              </a:rPr>
              <a:t>review</a:t>
            </a:r>
            <a:r>
              <a:rPr lang="it-IT" dirty="0">
                <a:latin typeface="Rubik" pitchFamily="2" charset="-79"/>
                <a:ea typeface="Verdana" pitchFamily="34" charset="0"/>
                <a:cs typeface="Rubik" pitchFamily="2" charset="-79"/>
              </a:rPr>
              <a:t> – </a:t>
            </a:r>
            <a:r>
              <a:rPr lang="it-IT" dirty="0" err="1">
                <a:latin typeface="Rubik" pitchFamily="2" charset="-79"/>
                <a:ea typeface="Verdana" pitchFamily="34" charset="0"/>
                <a:cs typeface="Rubik" pitchFamily="2" charset="-79"/>
              </a:rPr>
              <a:t>Methodology</a:t>
            </a:r>
            <a:endParaRPr lang="it-IT" dirty="0">
              <a:latin typeface="Rubik" pitchFamily="2" charset="-79"/>
              <a:ea typeface="Verdana" pitchFamily="34" charset="0"/>
              <a:cs typeface="Rubik" pitchFamily="2" charset="-79"/>
            </a:endParaRPr>
          </a:p>
        </p:txBody>
      </p:sp>
      <p:sp>
        <p:nvSpPr>
          <p:cNvPr id="3" name="Rectangle 2"/>
          <p:cNvSpPr/>
          <p:nvPr/>
        </p:nvSpPr>
        <p:spPr>
          <a:xfrm>
            <a:off x="2087418" y="5849189"/>
            <a:ext cx="6763688" cy="646331"/>
          </a:xfrm>
          <a:prstGeom prst="rect">
            <a:avLst/>
          </a:prstGeom>
        </p:spPr>
        <p:txBody>
          <a:bodyPr wrap="square">
            <a:spAutoFit/>
          </a:bodyPr>
          <a:lstStyle/>
          <a:p>
            <a:pPr algn="r"/>
            <a:r>
              <a:rPr lang="en-GB" sz="1200" dirty="0" err="1">
                <a:solidFill>
                  <a:srgbClr val="222222"/>
                </a:solidFill>
                <a:latin typeface="Rubik" pitchFamily="2" charset="-79"/>
                <a:cs typeface="Rubik" pitchFamily="2" charset="-79"/>
              </a:rPr>
              <a:t>Tranfield</a:t>
            </a:r>
            <a:r>
              <a:rPr lang="en-GB" sz="1200" dirty="0">
                <a:solidFill>
                  <a:srgbClr val="222222"/>
                </a:solidFill>
                <a:latin typeface="Rubik" pitchFamily="2" charset="-79"/>
                <a:cs typeface="Rubik" pitchFamily="2" charset="-79"/>
              </a:rPr>
              <a:t>, D., </a:t>
            </a:r>
            <a:r>
              <a:rPr lang="en-GB" sz="1200" dirty="0" err="1">
                <a:solidFill>
                  <a:srgbClr val="222222"/>
                </a:solidFill>
                <a:latin typeface="Rubik" pitchFamily="2" charset="-79"/>
                <a:cs typeface="Rubik" pitchFamily="2" charset="-79"/>
              </a:rPr>
              <a:t>Denyer</a:t>
            </a:r>
            <a:r>
              <a:rPr lang="en-GB" sz="1200" dirty="0">
                <a:solidFill>
                  <a:srgbClr val="222222"/>
                </a:solidFill>
                <a:latin typeface="Rubik" pitchFamily="2" charset="-79"/>
                <a:cs typeface="Rubik" pitchFamily="2" charset="-79"/>
              </a:rPr>
              <a:t>, D., &amp; Smart, P. (2003). Towards a methodology for developing evidence‐informed management knowledge by means of systematic review. </a:t>
            </a:r>
            <a:r>
              <a:rPr lang="en-GB" sz="1200" i="1" dirty="0">
                <a:solidFill>
                  <a:srgbClr val="222222"/>
                </a:solidFill>
                <a:latin typeface="Rubik" pitchFamily="2" charset="-79"/>
                <a:cs typeface="Rubik" pitchFamily="2" charset="-79"/>
              </a:rPr>
              <a:t>British Journal of Management</a:t>
            </a:r>
            <a:r>
              <a:rPr lang="en-GB" sz="1200" dirty="0">
                <a:solidFill>
                  <a:srgbClr val="222222"/>
                </a:solidFill>
                <a:latin typeface="Rubik" pitchFamily="2" charset="-79"/>
                <a:cs typeface="Rubik" pitchFamily="2" charset="-79"/>
              </a:rPr>
              <a:t>, </a:t>
            </a:r>
            <a:r>
              <a:rPr lang="en-GB" sz="1200" i="1" dirty="0">
                <a:solidFill>
                  <a:srgbClr val="222222"/>
                </a:solidFill>
                <a:latin typeface="Rubik" pitchFamily="2" charset="-79"/>
                <a:cs typeface="Rubik" pitchFamily="2" charset="-79"/>
              </a:rPr>
              <a:t>14</a:t>
            </a:r>
            <a:r>
              <a:rPr lang="en-GB" sz="1200" dirty="0">
                <a:solidFill>
                  <a:srgbClr val="222222"/>
                </a:solidFill>
                <a:latin typeface="Rubik" pitchFamily="2" charset="-79"/>
                <a:cs typeface="Rubik" pitchFamily="2" charset="-79"/>
              </a:rPr>
              <a:t>(3), 207-222.</a:t>
            </a:r>
            <a:endParaRPr lang="en-GB" sz="1200" dirty="0">
              <a:latin typeface="Rubik" pitchFamily="2" charset="-79"/>
              <a:cs typeface="Rubik" pitchFamily="2" charset="-79"/>
            </a:endParaRPr>
          </a:p>
        </p:txBody>
      </p:sp>
      <p:pic>
        <p:nvPicPr>
          <p:cNvPr id="4" name="Picture 3"/>
          <p:cNvPicPr>
            <a:picLocks noChangeAspect="1"/>
          </p:cNvPicPr>
          <p:nvPr/>
        </p:nvPicPr>
        <p:blipFill>
          <a:blip r:embed="rId2"/>
          <a:stretch>
            <a:fillRect/>
          </a:stretch>
        </p:blipFill>
        <p:spPr>
          <a:xfrm>
            <a:off x="2382982" y="860792"/>
            <a:ext cx="4378036" cy="4664101"/>
          </a:xfrm>
          <a:prstGeom prst="rect">
            <a:avLst/>
          </a:prstGeom>
        </p:spPr>
      </p:pic>
    </p:spTree>
    <p:extLst>
      <p:ext uri="{BB962C8B-B14F-4D97-AF65-F5344CB8AC3E}">
        <p14:creationId xmlns:p14="http://schemas.microsoft.com/office/powerpoint/2010/main" val="114688468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dirty="0" err="1">
                <a:latin typeface="Rubik" pitchFamily="2" charset="-79"/>
                <a:ea typeface="Verdana" pitchFamily="34" charset="0"/>
                <a:cs typeface="Rubik" pitchFamily="2" charset="-79"/>
              </a:rPr>
              <a:t>Literature</a:t>
            </a:r>
            <a:r>
              <a:rPr lang="it-IT" dirty="0">
                <a:latin typeface="Rubik" pitchFamily="2" charset="-79"/>
                <a:ea typeface="Verdana" pitchFamily="34" charset="0"/>
                <a:cs typeface="Rubik" pitchFamily="2" charset="-79"/>
              </a:rPr>
              <a:t> </a:t>
            </a:r>
            <a:r>
              <a:rPr lang="it-IT" dirty="0" err="1">
                <a:latin typeface="Rubik" pitchFamily="2" charset="-79"/>
                <a:ea typeface="Verdana" pitchFamily="34" charset="0"/>
                <a:cs typeface="Rubik" pitchFamily="2" charset="-79"/>
              </a:rPr>
              <a:t>review</a:t>
            </a:r>
            <a:r>
              <a:rPr lang="it-IT" dirty="0">
                <a:latin typeface="Rubik" pitchFamily="2" charset="-79"/>
                <a:ea typeface="Verdana" pitchFamily="34" charset="0"/>
                <a:cs typeface="Rubik" pitchFamily="2" charset="-79"/>
              </a:rPr>
              <a:t> – Analysis</a:t>
            </a:r>
          </a:p>
        </p:txBody>
      </p:sp>
      <p:pic>
        <p:nvPicPr>
          <p:cNvPr id="3" name="Immagine 2"/>
          <p:cNvPicPr>
            <a:picLocks noChangeAspect="1"/>
          </p:cNvPicPr>
          <p:nvPr/>
        </p:nvPicPr>
        <p:blipFill>
          <a:blip r:embed="rId2"/>
          <a:stretch>
            <a:fillRect/>
          </a:stretch>
        </p:blipFill>
        <p:spPr>
          <a:xfrm>
            <a:off x="44450" y="1460500"/>
            <a:ext cx="9103829" cy="3390900"/>
          </a:xfrm>
          <a:prstGeom prst="rect">
            <a:avLst/>
          </a:prstGeom>
        </p:spPr>
      </p:pic>
    </p:spTree>
    <p:extLst>
      <p:ext uri="{BB962C8B-B14F-4D97-AF65-F5344CB8AC3E}">
        <p14:creationId xmlns:p14="http://schemas.microsoft.com/office/powerpoint/2010/main" val="322064744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a:latin typeface="Rubik" pitchFamily="2" charset="-79"/>
                <a:cs typeface="Rubik" pitchFamily="2" charset="-79"/>
              </a:rPr>
              <a:t>Objectives of the </a:t>
            </a:r>
            <a:r>
              <a:rPr lang="en-US" i="1" dirty="0">
                <a:latin typeface="Rubik" pitchFamily="2" charset="-79"/>
                <a:cs typeface="Rubik" pitchFamily="2" charset="-79"/>
              </a:rPr>
              <a:t>SYNTHESIS</a:t>
            </a:r>
            <a:endParaRPr lang="en-US" i="1" noProof="0" dirty="0">
              <a:latin typeface="Rubik" pitchFamily="2" charset="-79"/>
              <a:cs typeface="Rubik" pitchFamily="2" charset="-79"/>
            </a:endParaRPr>
          </a:p>
        </p:txBody>
      </p:sp>
      <p:sp>
        <p:nvSpPr>
          <p:cNvPr id="20484" name="Segnaposto contenuto 2"/>
          <p:cNvSpPr>
            <a:spLocks noGrp="1"/>
          </p:cNvSpPr>
          <p:nvPr>
            <p:ph type="body" idx="1"/>
          </p:nvPr>
        </p:nvSpPr>
        <p:spPr/>
        <p:txBody>
          <a:bodyPr/>
          <a:lstStyle/>
          <a:p>
            <a:r>
              <a:rPr lang="en-US" b="1" noProof="0" dirty="0">
                <a:solidFill>
                  <a:srgbClr val="C00000"/>
                </a:solidFill>
                <a:latin typeface="Rubik" pitchFamily="2" charset="-79"/>
                <a:cs typeface="Rubik" pitchFamily="2" charset="-79"/>
              </a:rPr>
              <a:t>Competitive position and strategic analysis</a:t>
            </a:r>
          </a:p>
          <a:p>
            <a:pPr lvl="1"/>
            <a:r>
              <a:rPr lang="en-US" noProof="0" dirty="0">
                <a:latin typeface="Rubik" pitchFamily="2" charset="-79"/>
                <a:cs typeface="Rubik" pitchFamily="2" charset="-79"/>
              </a:rPr>
              <a:t>Identification of the target market</a:t>
            </a:r>
          </a:p>
          <a:p>
            <a:pPr lvl="1"/>
            <a:r>
              <a:rPr lang="en-US" noProof="0" dirty="0">
                <a:latin typeface="Rubik" pitchFamily="2" charset="-79"/>
                <a:cs typeface="Rubik" pitchFamily="2" charset="-79"/>
              </a:rPr>
              <a:t>Industry attractiveness</a:t>
            </a:r>
          </a:p>
          <a:p>
            <a:pPr lvl="1"/>
            <a:r>
              <a:rPr lang="en-US" noProof="0" dirty="0">
                <a:latin typeface="Rubik" pitchFamily="2" charset="-79"/>
                <a:cs typeface="Rubik" pitchFamily="2" charset="-79"/>
              </a:rPr>
              <a:t>Resources and competitive position</a:t>
            </a:r>
          </a:p>
          <a:p>
            <a:pPr lvl="1"/>
            <a:r>
              <a:rPr lang="en-US" noProof="0" dirty="0">
                <a:latin typeface="Rubik" pitchFamily="2" charset="-79"/>
                <a:cs typeface="Rubik" pitchFamily="2" charset="-79"/>
              </a:rPr>
              <a:t>Business models</a:t>
            </a:r>
          </a:p>
          <a:p>
            <a:pPr lvl="1"/>
            <a:r>
              <a:rPr lang="en-US" noProof="0" dirty="0">
                <a:latin typeface="Rubik" pitchFamily="2" charset="-79"/>
                <a:cs typeface="Rubik" pitchFamily="2" charset="-79"/>
              </a:rPr>
              <a:t>Analysis of strategic decisions (impact on competitive position and financial performance)</a:t>
            </a:r>
          </a:p>
          <a:p>
            <a:pPr lvl="1"/>
            <a:endParaRPr lang="en-US" b="1" noProof="0" dirty="0">
              <a:latin typeface="Rubik" pitchFamily="2" charset="-79"/>
              <a:cs typeface="Rubik" pitchFamily="2" charset="-79"/>
            </a:endParaRPr>
          </a:p>
          <a:p>
            <a:r>
              <a:rPr lang="en-US" b="1" noProof="0" dirty="0">
                <a:solidFill>
                  <a:srgbClr val="C00000"/>
                </a:solidFill>
                <a:latin typeface="Rubik" pitchFamily="2" charset="-79"/>
                <a:cs typeface="Rubik" pitchFamily="2" charset="-79"/>
              </a:rPr>
              <a:t>Strategic considerations of interest</a:t>
            </a:r>
          </a:p>
          <a:p>
            <a:pPr lvl="1"/>
            <a:r>
              <a:rPr lang="en-US" noProof="0" dirty="0">
                <a:latin typeface="Rubik" pitchFamily="2" charset="-79"/>
                <a:cs typeface="Rubik" pitchFamily="2" charset="-79"/>
              </a:rPr>
              <a:t>Reasons and factors underlying performance differences compared to industry average</a:t>
            </a:r>
          </a:p>
          <a:p>
            <a:pPr lvl="1"/>
            <a:r>
              <a:rPr lang="en-US" noProof="0" dirty="0">
                <a:latin typeface="Rubik" pitchFamily="2" charset="-79"/>
                <a:cs typeface="Rubik" pitchFamily="2" charset="-79"/>
              </a:rPr>
              <a:t>Unexploited opportunities</a:t>
            </a:r>
          </a:p>
          <a:p>
            <a:pPr lvl="1"/>
            <a:r>
              <a:rPr lang="en-US" noProof="0" dirty="0">
                <a:latin typeface="Rubik" pitchFamily="2" charset="-79"/>
                <a:cs typeface="Rubik" pitchFamily="2" charset="-79"/>
              </a:rPr>
              <a:t>Sustainability of the competitive advantage</a:t>
            </a:r>
          </a:p>
          <a:p>
            <a:pPr lvl="1"/>
            <a:r>
              <a:rPr lang="en-US" noProof="0" dirty="0">
                <a:latin typeface="Rubik" pitchFamily="2" charset="-79"/>
                <a:cs typeface="Rubik" pitchFamily="2" charset="-79"/>
              </a:rPr>
              <a:t>Proposal for changing the firm’s strategy </a:t>
            </a:r>
          </a:p>
          <a:p>
            <a:pPr lvl="1"/>
            <a:endParaRPr lang="en-US" noProof="0" dirty="0">
              <a:latin typeface="Rubik" pitchFamily="2" charset="-79"/>
              <a:cs typeface="Rubik" pitchFamily="2" charset="-79"/>
            </a:endParaRPr>
          </a:p>
          <a:p>
            <a:pPr lvl="1">
              <a:lnSpc>
                <a:spcPct val="150000"/>
              </a:lnSpc>
              <a:buFont typeface="Wingdings" pitchFamily="2" charset="2"/>
              <a:buNone/>
            </a:pPr>
            <a:endParaRPr lang="en-US" b="1" noProof="0" dirty="0">
              <a:latin typeface="Rubik" pitchFamily="2" charset="-79"/>
              <a:cs typeface="Rubik" pitchFamily="2" charset="-79"/>
            </a:endParaRPr>
          </a:p>
          <a:p>
            <a:pPr lvl="1">
              <a:buFont typeface="Wingdings" pitchFamily="2" charset="2"/>
              <a:buNone/>
            </a:pPr>
            <a:r>
              <a:rPr lang="en-US" noProof="0" dirty="0">
                <a:latin typeface="Rubik" pitchFamily="2" charset="-79"/>
                <a:cs typeface="Rubik" pitchFamily="2" charset="-79"/>
              </a:rPr>
              <a:t> </a:t>
            </a:r>
          </a:p>
        </p:txBody>
      </p:sp>
    </p:spTree>
    <p:extLst>
      <p:ext uri="{BB962C8B-B14F-4D97-AF65-F5344CB8AC3E}">
        <p14:creationId xmlns:p14="http://schemas.microsoft.com/office/powerpoint/2010/main" val="30121389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Some data sources</a:t>
            </a:r>
          </a:p>
        </p:txBody>
      </p:sp>
      <p:sp>
        <p:nvSpPr>
          <p:cNvPr id="25604" name="Segnaposto contenuto 2"/>
          <p:cNvSpPr>
            <a:spLocks noGrp="1"/>
          </p:cNvSpPr>
          <p:nvPr>
            <p:ph type="body" idx="1"/>
          </p:nvPr>
        </p:nvSpPr>
        <p:spPr>
          <a:xfrm>
            <a:off x="174566" y="654232"/>
            <a:ext cx="8828117" cy="5196342"/>
          </a:xfrm>
        </p:spPr>
        <p:txBody>
          <a:bodyPr/>
          <a:lstStyle/>
          <a:p>
            <a:r>
              <a:rPr lang="en-US" b="1" dirty="0">
                <a:solidFill>
                  <a:srgbClr val="C00000"/>
                </a:solidFill>
                <a:latin typeface="Rubik" pitchFamily="2" charset="-79"/>
                <a:cs typeface="Rubik" pitchFamily="2" charset="-79"/>
              </a:rPr>
              <a:t>Socio-economic </a:t>
            </a:r>
            <a:r>
              <a:rPr lang="en-US" b="1" noProof="0" dirty="0">
                <a:solidFill>
                  <a:srgbClr val="C00000"/>
                </a:solidFill>
                <a:latin typeface="Rubik" pitchFamily="2" charset="-79"/>
                <a:cs typeface="Rubik" pitchFamily="2" charset="-79"/>
              </a:rPr>
              <a:t>and financial data</a:t>
            </a:r>
          </a:p>
          <a:p>
            <a:pPr lvl="1"/>
            <a:r>
              <a:rPr lang="en-US" noProof="0" dirty="0">
                <a:latin typeface="Rubik" pitchFamily="2" charset="-79"/>
                <a:cs typeface="Rubik" pitchFamily="2" charset="-79"/>
              </a:rPr>
              <a:t>Company website (balance sheets, prospectuses, advisors’ reports)</a:t>
            </a:r>
          </a:p>
          <a:p>
            <a:pPr lvl="1"/>
            <a:r>
              <a:rPr lang="en-US" noProof="0" dirty="0">
                <a:latin typeface="Rubik" pitchFamily="2" charset="-79"/>
                <a:cs typeface="Rubik" pitchFamily="2" charset="-79"/>
              </a:rPr>
              <a:t>Stock exchange platforms (if listed)</a:t>
            </a:r>
          </a:p>
          <a:p>
            <a:pPr lvl="1"/>
            <a:r>
              <a:rPr lang="en-US" dirty="0" err="1">
                <a:latin typeface="Rubik" pitchFamily="2" charset="-79"/>
                <a:cs typeface="Rubik" pitchFamily="2" charset="-79"/>
              </a:rPr>
              <a:t>Istat</a:t>
            </a:r>
            <a:r>
              <a:rPr lang="en-US" dirty="0">
                <a:latin typeface="Rubik" pitchFamily="2" charset="-79"/>
                <a:cs typeface="Rubik" pitchFamily="2" charset="-79"/>
              </a:rPr>
              <a:t> (Italy), Eurostat</a:t>
            </a:r>
          </a:p>
          <a:p>
            <a:pPr lvl="1"/>
            <a:r>
              <a:rPr lang="en-US" dirty="0">
                <a:latin typeface="Rubik" pitchFamily="2" charset="-79"/>
                <a:cs typeface="Rubik" pitchFamily="2" charset="-79"/>
              </a:rPr>
              <a:t>OECD, World Bank, IMF (International Monetary Fund)</a:t>
            </a:r>
            <a:endParaRPr lang="en-US" b="1" dirty="0">
              <a:solidFill>
                <a:srgbClr val="C00000"/>
              </a:solidFill>
              <a:latin typeface="Rubik" pitchFamily="2" charset="-79"/>
              <a:cs typeface="Rubik" pitchFamily="2" charset="-79"/>
            </a:endParaRPr>
          </a:p>
          <a:p>
            <a:pPr lvl="1"/>
            <a:r>
              <a:rPr lang="en-US" noProof="0" dirty="0">
                <a:latin typeface="Rubik" pitchFamily="2" charset="-79"/>
                <a:cs typeface="Rubik" pitchFamily="2" charset="-79"/>
              </a:rPr>
              <a:t>Library services (</a:t>
            </a:r>
            <a:r>
              <a:rPr lang="en-US" noProof="0" dirty="0" err="1">
                <a:latin typeface="Rubik" pitchFamily="2" charset="-79"/>
                <a:cs typeface="Rubik" pitchFamily="2" charset="-79"/>
              </a:rPr>
              <a:t>Datastream</a:t>
            </a:r>
            <a:r>
              <a:rPr lang="en-US" dirty="0">
                <a:latin typeface="Rubik" pitchFamily="2" charset="-79"/>
                <a:cs typeface="Rubik" pitchFamily="2" charset="-79"/>
              </a:rPr>
              <a:t>, </a:t>
            </a:r>
            <a:r>
              <a:rPr lang="en-US" noProof="0" dirty="0">
                <a:latin typeface="Rubik" pitchFamily="2" charset="-79"/>
                <a:cs typeface="Rubik" pitchFamily="2" charset="-79"/>
              </a:rPr>
              <a:t>Aida, MarketLine, Statista, FactSet)</a:t>
            </a:r>
            <a:endParaRPr lang="en-US" b="1" noProof="0" dirty="0">
              <a:solidFill>
                <a:srgbClr val="C00000"/>
              </a:solidFill>
              <a:latin typeface="Rubik" pitchFamily="2" charset="-79"/>
              <a:cs typeface="Rubik" pitchFamily="2" charset="-79"/>
            </a:endParaRPr>
          </a:p>
          <a:p>
            <a:r>
              <a:rPr lang="en-US" b="1" dirty="0">
                <a:solidFill>
                  <a:srgbClr val="C00000"/>
                </a:solidFill>
                <a:latin typeface="Rubik" pitchFamily="2" charset="-79"/>
                <a:cs typeface="Rubik" pitchFamily="2" charset="-79"/>
              </a:rPr>
              <a:t>News, papers, and magazines</a:t>
            </a:r>
          </a:p>
          <a:p>
            <a:pPr lvl="1"/>
            <a:r>
              <a:rPr lang="en-US" dirty="0">
                <a:latin typeface="Rubik" pitchFamily="2" charset="-79"/>
                <a:cs typeface="Rubik" pitchFamily="2" charset="-79"/>
              </a:rPr>
              <a:t>Il sole 24 ore (on line access through the library), Financial times, The Economist, Harvard Business Review (on line access through the library)</a:t>
            </a:r>
          </a:p>
          <a:p>
            <a:pPr lvl="0"/>
            <a:r>
              <a:rPr lang="en-US" b="1" dirty="0">
                <a:solidFill>
                  <a:srgbClr val="C00000"/>
                </a:solidFill>
                <a:latin typeface="Rubik" pitchFamily="2" charset="-79"/>
                <a:cs typeface="Rubik" pitchFamily="2" charset="-79"/>
              </a:rPr>
              <a:t>Reports of consulting companies </a:t>
            </a:r>
          </a:p>
          <a:p>
            <a:pPr lvl="1"/>
            <a:r>
              <a:rPr lang="en-US" dirty="0">
                <a:latin typeface="Rubik" pitchFamily="2" charset="-79"/>
                <a:cs typeface="Rubik" pitchFamily="2" charset="-79"/>
              </a:rPr>
              <a:t>McKinsey &amp; Company, The Boston Consulting Group, Deloitte, </a:t>
            </a:r>
            <a:r>
              <a:rPr lang="en-US" dirty="0" err="1">
                <a:latin typeface="Rubik" pitchFamily="2" charset="-79"/>
                <a:cs typeface="Rubik" pitchFamily="2" charset="-79"/>
              </a:rPr>
              <a:t>PriceWaterhouseCoopers</a:t>
            </a:r>
            <a:r>
              <a:rPr lang="en-US" dirty="0">
                <a:latin typeface="Rubik" pitchFamily="2" charset="-79"/>
                <a:cs typeface="Rubik" pitchFamily="2" charset="-79"/>
              </a:rPr>
              <a:t>, Accenture, E&amp;Y…</a:t>
            </a:r>
          </a:p>
          <a:p>
            <a:pPr lvl="0"/>
            <a:r>
              <a:rPr lang="en-US" b="1" dirty="0">
                <a:solidFill>
                  <a:srgbClr val="C00000"/>
                </a:solidFill>
                <a:latin typeface="Rubik" pitchFamily="2" charset="-79"/>
                <a:cs typeface="Rubik" pitchFamily="2" charset="-79"/>
              </a:rPr>
              <a:t>Academic journals</a:t>
            </a:r>
          </a:p>
          <a:p>
            <a:pPr lvl="1"/>
            <a:r>
              <a:rPr lang="en-US" dirty="0">
                <a:solidFill>
                  <a:srgbClr val="000000">
                    <a:lumMod val="65000"/>
                    <a:lumOff val="35000"/>
                  </a:srgbClr>
                </a:solidFill>
                <a:latin typeface="Rubik" pitchFamily="2" charset="-79"/>
                <a:cs typeface="Rubik" pitchFamily="2" charset="-79"/>
              </a:rPr>
              <a:t>On line access through the library, e.g. EBSCO, Web of Science, Scopus (and </a:t>
            </a:r>
            <a:r>
              <a:rPr lang="en-US" dirty="0" err="1">
                <a:solidFill>
                  <a:srgbClr val="C00000"/>
                </a:solidFill>
                <a:latin typeface="Rubik" pitchFamily="2" charset="-79"/>
                <a:cs typeface="Rubik" pitchFamily="2" charset="-79"/>
              </a:rPr>
              <a:t>google.scholar</a:t>
            </a:r>
            <a:r>
              <a:rPr lang="en-US" dirty="0">
                <a:solidFill>
                  <a:srgbClr val="000000">
                    <a:lumMod val="65000"/>
                    <a:lumOff val="35000"/>
                  </a:srgbClr>
                </a:solidFill>
                <a:latin typeface="Rubik" pitchFamily="2" charset="-79"/>
                <a:cs typeface="Rubik" pitchFamily="2" charset="-79"/>
              </a:rPr>
              <a:t>)</a:t>
            </a:r>
          </a:p>
          <a:p>
            <a:pPr lvl="1"/>
            <a:r>
              <a:rPr lang="en-US" dirty="0">
                <a:solidFill>
                  <a:srgbClr val="000000">
                    <a:lumMod val="65000"/>
                    <a:lumOff val="35000"/>
                  </a:srgbClr>
                </a:solidFill>
                <a:latin typeface="Rubik" pitchFamily="2" charset="-79"/>
                <a:cs typeface="Rubik" pitchFamily="2" charset="-79"/>
              </a:rPr>
              <a:t>Specialist journals (e.g., Strategic Management Journal, Entrepreneurship Theory &amp; Practice, Harvard Business Review, Family Business Review)</a:t>
            </a:r>
          </a:p>
        </p:txBody>
      </p:sp>
    </p:spTree>
    <p:extLst>
      <p:ext uri="{BB962C8B-B14F-4D97-AF65-F5344CB8AC3E}">
        <p14:creationId xmlns:p14="http://schemas.microsoft.com/office/powerpoint/2010/main" val="23344205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latin typeface="Rubik" pitchFamily="2" charset="-79"/>
                <a:cs typeface="Rubik" pitchFamily="2" charset="-79"/>
              </a:rPr>
              <a:t>Library @</a:t>
            </a:r>
            <a:r>
              <a:rPr lang="en-GB" dirty="0" err="1">
                <a:latin typeface="Rubik" pitchFamily="2" charset="-79"/>
                <a:cs typeface="Rubik" pitchFamily="2" charset="-79"/>
              </a:rPr>
              <a:t>UniBG</a:t>
            </a:r>
            <a:endParaRPr lang="en-GB" dirty="0">
              <a:latin typeface="Rubik" pitchFamily="2" charset="-79"/>
              <a:cs typeface="Rubik" pitchFamily="2" charset="-79"/>
            </a:endParaRPr>
          </a:p>
        </p:txBody>
      </p:sp>
      <p:sp>
        <p:nvSpPr>
          <p:cNvPr id="4" name="Freccia a destra 3"/>
          <p:cNvSpPr/>
          <p:nvPr/>
        </p:nvSpPr>
        <p:spPr>
          <a:xfrm>
            <a:off x="253772" y="1615908"/>
            <a:ext cx="576064" cy="678630"/>
          </a:xfrm>
          <a:prstGeom prst="rightArrow">
            <a:avLst/>
          </a:prstGeom>
          <a:solidFill>
            <a:srgbClr val="C00000"/>
          </a:solidFill>
          <a:ln w="254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1" hangingPunct="0">
              <a:lnSpc>
                <a:spcPct val="9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ubik" pitchFamily="2" charset="-79"/>
              <a:ea typeface="+mn-ea"/>
              <a:cs typeface="Rubik" pitchFamily="2" charset="-79"/>
              <a:sym typeface="Avenir Roman"/>
            </a:endParaRPr>
          </a:p>
        </p:txBody>
      </p:sp>
      <p:sp>
        <p:nvSpPr>
          <p:cNvPr id="7" name="Freccia a destra 6"/>
          <p:cNvSpPr/>
          <p:nvPr/>
        </p:nvSpPr>
        <p:spPr>
          <a:xfrm>
            <a:off x="253772" y="3524198"/>
            <a:ext cx="576064" cy="678630"/>
          </a:xfrm>
          <a:prstGeom prst="rightArrow">
            <a:avLst/>
          </a:prstGeom>
          <a:solidFill>
            <a:srgbClr val="C00000"/>
          </a:solidFill>
          <a:ln w="254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1" hangingPunct="0">
              <a:lnSpc>
                <a:spcPct val="9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ubik" pitchFamily="2" charset="-79"/>
              <a:ea typeface="+mn-ea"/>
              <a:cs typeface="Rubik" pitchFamily="2" charset="-79"/>
              <a:sym typeface="Avenir Roman"/>
            </a:endParaRPr>
          </a:p>
        </p:txBody>
      </p:sp>
      <p:pic>
        <p:nvPicPr>
          <p:cNvPr id="8" name="Immagine 7"/>
          <p:cNvPicPr>
            <a:picLocks noChangeAspect="1"/>
          </p:cNvPicPr>
          <p:nvPr/>
        </p:nvPicPr>
        <p:blipFill>
          <a:blip r:embed="rId2"/>
          <a:stretch>
            <a:fillRect/>
          </a:stretch>
        </p:blipFill>
        <p:spPr>
          <a:xfrm>
            <a:off x="1606180" y="826119"/>
            <a:ext cx="5209572" cy="1731818"/>
          </a:xfrm>
          <a:prstGeom prst="rect">
            <a:avLst/>
          </a:prstGeom>
        </p:spPr>
      </p:pic>
      <p:pic>
        <p:nvPicPr>
          <p:cNvPr id="9" name="Immagine 8"/>
          <p:cNvPicPr>
            <a:picLocks noChangeAspect="1"/>
          </p:cNvPicPr>
          <p:nvPr/>
        </p:nvPicPr>
        <p:blipFill>
          <a:blip r:embed="rId3"/>
          <a:stretch>
            <a:fillRect/>
          </a:stretch>
        </p:blipFill>
        <p:spPr>
          <a:xfrm>
            <a:off x="5094886" y="2701709"/>
            <a:ext cx="1170977" cy="3471603"/>
          </a:xfrm>
          <a:prstGeom prst="rect">
            <a:avLst/>
          </a:prstGeom>
        </p:spPr>
      </p:pic>
      <p:pic>
        <p:nvPicPr>
          <p:cNvPr id="10" name="Immagine 9"/>
          <p:cNvPicPr>
            <a:picLocks noChangeAspect="1"/>
          </p:cNvPicPr>
          <p:nvPr/>
        </p:nvPicPr>
        <p:blipFill rotWithShape="1">
          <a:blip r:embed="rId4"/>
          <a:srcRect t="6316" r="58538"/>
          <a:stretch/>
        </p:blipFill>
        <p:spPr>
          <a:xfrm>
            <a:off x="1930626" y="2714452"/>
            <a:ext cx="1992146" cy="3458860"/>
          </a:xfrm>
          <a:prstGeom prst="rect">
            <a:avLst/>
          </a:prstGeom>
        </p:spPr>
      </p:pic>
    </p:spTree>
    <p:extLst>
      <p:ext uri="{BB962C8B-B14F-4D97-AF65-F5344CB8AC3E}">
        <p14:creationId xmlns:p14="http://schemas.microsoft.com/office/powerpoint/2010/main" val="73035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1099952" y="2678711"/>
            <a:ext cx="6944097" cy="2168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SzPct val="120000"/>
              <a:buChar char="•"/>
              <a:defRPr>
                <a:solidFill>
                  <a:schemeClr val="tx1">
                    <a:lumMod val="65000"/>
                    <a:lumOff val="35000"/>
                  </a:schemeClr>
                </a:solidFill>
                <a:latin typeface="+mn-lt"/>
                <a:ea typeface="+mn-ea"/>
                <a:cs typeface="+mn-cs"/>
              </a:defRPr>
            </a:lvl1pPr>
            <a:lvl2pPr marL="742950" indent="-285750" algn="l" rtl="0" eaLnBrk="0" fontAlgn="base" hangingPunct="0">
              <a:spcBef>
                <a:spcPct val="20000"/>
              </a:spcBef>
              <a:spcAft>
                <a:spcPct val="0"/>
              </a:spcAft>
              <a:buChar char="–"/>
              <a:defRPr>
                <a:solidFill>
                  <a:schemeClr val="tx1">
                    <a:lumMod val="65000"/>
                    <a:lumOff val="35000"/>
                  </a:schemeClr>
                </a:solidFill>
                <a:latin typeface="+mn-lt"/>
              </a:defRPr>
            </a:lvl2pPr>
            <a:lvl3pPr marL="1143000" indent="-228600" algn="l" rtl="0" eaLnBrk="0" fontAlgn="base" hangingPunct="0">
              <a:spcBef>
                <a:spcPct val="20000"/>
              </a:spcBef>
              <a:spcAft>
                <a:spcPct val="0"/>
              </a:spcAft>
              <a:buClr>
                <a:srgbClr val="0000FF"/>
              </a:buClr>
              <a:buChar char="•"/>
              <a:defRPr>
                <a:solidFill>
                  <a:schemeClr val="tx1">
                    <a:lumMod val="65000"/>
                    <a:lumOff val="35000"/>
                  </a:schemeClr>
                </a:solidFill>
                <a:latin typeface="+mn-lt"/>
              </a:defRPr>
            </a:lvl3pPr>
            <a:lvl4pPr marL="1600200" indent="-228600" algn="l" rtl="0" eaLnBrk="0" fontAlgn="base" hangingPunct="0">
              <a:spcBef>
                <a:spcPct val="20000"/>
              </a:spcBef>
              <a:spcAft>
                <a:spcPct val="0"/>
              </a:spcAft>
              <a:buChar char="–"/>
              <a:defRPr>
                <a:solidFill>
                  <a:schemeClr val="tx1">
                    <a:lumMod val="65000"/>
                    <a:lumOff val="35000"/>
                  </a:schemeClr>
                </a:solidFill>
                <a:latin typeface="+mn-lt"/>
              </a:defRPr>
            </a:lvl4pPr>
            <a:lvl5pPr marL="2057400" indent="-228600" algn="l" rtl="0" eaLnBrk="0" fontAlgn="base" hangingPunct="0">
              <a:spcBef>
                <a:spcPct val="20000"/>
              </a:spcBef>
              <a:spcAft>
                <a:spcPct val="0"/>
              </a:spcAft>
              <a:buChar char="»"/>
              <a:defRPr>
                <a:solidFill>
                  <a:schemeClr val="tx1">
                    <a:lumMod val="65000"/>
                    <a:lumOff val="35000"/>
                  </a:schemeClr>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ctr">
              <a:lnSpc>
                <a:spcPct val="100000"/>
              </a:lnSpc>
              <a:buFontTx/>
              <a:buNone/>
            </a:pPr>
            <a:endParaRPr lang="en-US" sz="2000" b="1" kern="0" dirty="0">
              <a:solidFill>
                <a:srgbClr val="0033CC"/>
              </a:solidFill>
              <a:latin typeface="Rubik" pitchFamily="2" charset="-79"/>
              <a:cs typeface="Rubik" pitchFamily="2" charset="-79"/>
            </a:endParaRPr>
          </a:p>
          <a:p>
            <a:pPr marL="0" indent="0" algn="ctr">
              <a:lnSpc>
                <a:spcPct val="100000"/>
              </a:lnSpc>
              <a:buFontTx/>
              <a:buNone/>
            </a:pPr>
            <a:r>
              <a:rPr lang="en-GB" sz="2400" b="1" kern="0" dirty="0">
                <a:solidFill>
                  <a:srgbClr val="C00000"/>
                </a:solidFill>
                <a:latin typeface="Rubik" pitchFamily="2" charset="-79"/>
                <a:cs typeface="Rubik" pitchFamily="2" charset="-79"/>
              </a:rPr>
              <a:t>Overview of databases to collect data</a:t>
            </a:r>
            <a:br>
              <a:rPr lang="en-GB" sz="2400" b="1" kern="0" dirty="0">
                <a:solidFill>
                  <a:srgbClr val="C00000"/>
                </a:solidFill>
                <a:latin typeface="Rubik" pitchFamily="2" charset="-79"/>
                <a:cs typeface="Rubik" pitchFamily="2" charset="-79"/>
              </a:rPr>
            </a:br>
            <a:r>
              <a:rPr lang="en-GB" sz="2400" b="1" kern="0" dirty="0">
                <a:solidFill>
                  <a:srgbClr val="C00000"/>
                </a:solidFill>
                <a:latin typeface="Rubik" pitchFamily="2" charset="-79"/>
                <a:cs typeface="Rubik" pitchFamily="2" charset="-79"/>
              </a:rPr>
              <a:t>for strategic analysis</a:t>
            </a:r>
          </a:p>
          <a:p>
            <a:pPr marL="0" indent="0" algn="ctr">
              <a:lnSpc>
                <a:spcPct val="100000"/>
              </a:lnSpc>
              <a:buFontTx/>
              <a:buNone/>
            </a:pPr>
            <a:endParaRPr lang="en-US" sz="2400" b="1" kern="0" dirty="0">
              <a:solidFill>
                <a:srgbClr val="C00000"/>
              </a:solidFill>
              <a:latin typeface="Rubik" pitchFamily="2" charset="-79"/>
              <a:cs typeface="Rubik" pitchFamily="2" charset="-79"/>
            </a:endParaRPr>
          </a:p>
        </p:txBody>
      </p:sp>
    </p:spTree>
    <p:extLst>
      <p:ext uri="{BB962C8B-B14F-4D97-AF65-F5344CB8AC3E}">
        <p14:creationId xmlns:p14="http://schemas.microsoft.com/office/powerpoint/2010/main" val="393698956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noProof="0" dirty="0">
                <a:latin typeface="Rubik" pitchFamily="2" charset="-79"/>
                <a:cs typeface="Rubik" pitchFamily="2" charset="-79"/>
              </a:rPr>
              <a:t>AIDA/ORBIS</a:t>
            </a:r>
          </a:p>
        </p:txBody>
      </p:sp>
      <p:sp>
        <p:nvSpPr>
          <p:cNvPr id="3" name="Segnaposto contenuto 2"/>
          <p:cNvSpPr>
            <a:spLocks noGrp="1"/>
          </p:cNvSpPr>
          <p:nvPr>
            <p:ph type="body" idx="1"/>
          </p:nvPr>
        </p:nvSpPr>
        <p:spPr/>
        <p:txBody>
          <a:bodyPr/>
          <a:lstStyle/>
          <a:p>
            <a:r>
              <a:rPr lang="en-US" dirty="0">
                <a:solidFill>
                  <a:schemeClr val="tx1"/>
                </a:solidFill>
                <a:latin typeface="Rubik" pitchFamily="2" charset="-79"/>
                <a:cs typeface="Rubik" pitchFamily="2" charset="-79"/>
              </a:rPr>
              <a:t>On line access through the library</a:t>
            </a:r>
          </a:p>
          <a:p>
            <a:endParaRPr lang="en-US" sz="1600" noProof="0" dirty="0">
              <a:solidFill>
                <a:schemeClr val="tx1"/>
              </a:solidFill>
              <a:latin typeface="Rubik" pitchFamily="2" charset="-79"/>
              <a:cs typeface="Rubik" pitchFamily="2" charset="-79"/>
            </a:endParaRPr>
          </a:p>
          <a:p>
            <a:r>
              <a:rPr lang="en-US" noProof="0" dirty="0">
                <a:solidFill>
                  <a:schemeClr val="tx1"/>
                </a:solidFill>
                <a:latin typeface="Rubik" pitchFamily="2" charset="-79"/>
                <a:cs typeface="Rubik" pitchFamily="2" charset="-79"/>
              </a:rPr>
              <a:t>Data about Italian/Global Companies (for the last 10 years) </a:t>
            </a:r>
          </a:p>
          <a:p>
            <a:pPr lvl="1"/>
            <a:r>
              <a:rPr lang="en-US" sz="1600" noProof="0" dirty="0">
                <a:solidFill>
                  <a:schemeClr val="tx1"/>
                </a:solidFill>
                <a:latin typeface="Rubik" pitchFamily="2" charset="-79"/>
                <a:cs typeface="Rubik" pitchFamily="2" charset="-79"/>
              </a:rPr>
              <a:t>Balance sheets </a:t>
            </a:r>
          </a:p>
          <a:p>
            <a:pPr lvl="1"/>
            <a:r>
              <a:rPr lang="en-US" sz="1600" noProof="0" dirty="0">
                <a:solidFill>
                  <a:schemeClr val="tx1"/>
                </a:solidFill>
                <a:latin typeface="Rubik" pitchFamily="2" charset="-79"/>
                <a:cs typeface="Rubik" pitchFamily="2" charset="-79"/>
              </a:rPr>
              <a:t>Ownership structure</a:t>
            </a:r>
          </a:p>
          <a:p>
            <a:pPr lvl="1"/>
            <a:r>
              <a:rPr lang="en-US" sz="1600" noProof="0" dirty="0">
                <a:solidFill>
                  <a:schemeClr val="tx1"/>
                </a:solidFill>
                <a:latin typeface="Rubik" pitchFamily="2" charset="-79"/>
                <a:cs typeface="Rubik" pitchFamily="2" charset="-79"/>
              </a:rPr>
              <a:t>Main subsidiaries</a:t>
            </a:r>
          </a:p>
          <a:p>
            <a:pPr lvl="1"/>
            <a:r>
              <a:rPr lang="en-US" sz="1600" noProof="0" dirty="0">
                <a:solidFill>
                  <a:schemeClr val="tx1"/>
                </a:solidFill>
                <a:latin typeface="Rubik" pitchFamily="2" charset="-79"/>
                <a:cs typeface="Rubik" pitchFamily="2" charset="-79"/>
              </a:rPr>
              <a:t>Full balance sheets</a:t>
            </a:r>
          </a:p>
          <a:p>
            <a:pPr lvl="1"/>
            <a:r>
              <a:rPr lang="en-US" sz="1600" noProof="0" dirty="0">
                <a:solidFill>
                  <a:schemeClr val="tx1"/>
                </a:solidFill>
                <a:latin typeface="Rubik" pitchFamily="2" charset="-79"/>
                <a:cs typeface="Rubik" pitchFamily="2" charset="-79"/>
              </a:rPr>
              <a:t>Geographical analyses</a:t>
            </a:r>
          </a:p>
          <a:p>
            <a:pPr lvl="1"/>
            <a:r>
              <a:rPr lang="en-US" sz="1600" noProof="0" dirty="0">
                <a:solidFill>
                  <a:schemeClr val="tx1"/>
                </a:solidFill>
                <a:latin typeface="Rubik" pitchFamily="2" charset="-79"/>
                <a:cs typeface="Rubik" pitchFamily="2" charset="-79"/>
              </a:rPr>
              <a:t>Advanced search tools</a:t>
            </a:r>
          </a:p>
          <a:p>
            <a:pPr marL="342900" lvl="1" indent="-342900"/>
            <a:endParaRPr lang="en-US" noProof="0" dirty="0">
              <a:solidFill>
                <a:schemeClr val="tx1"/>
              </a:solidFill>
              <a:latin typeface="Rubik" pitchFamily="2" charset="-79"/>
              <a:cs typeface="Rubik" pitchFamily="2" charset="-79"/>
            </a:endParaRPr>
          </a:p>
        </p:txBody>
      </p:sp>
      <p:pic>
        <p:nvPicPr>
          <p:cNvPr id="5" name="Immagine 4"/>
          <p:cNvPicPr>
            <a:picLocks noChangeAspect="1"/>
          </p:cNvPicPr>
          <p:nvPr/>
        </p:nvPicPr>
        <p:blipFill>
          <a:blip r:embed="rId3"/>
          <a:stretch>
            <a:fillRect/>
          </a:stretch>
        </p:blipFill>
        <p:spPr>
          <a:xfrm>
            <a:off x="2102827" y="3971576"/>
            <a:ext cx="3527679" cy="2396012"/>
          </a:xfrm>
          <a:prstGeom prst="rect">
            <a:avLst/>
          </a:prstGeom>
        </p:spPr>
      </p:pic>
      <p:pic>
        <p:nvPicPr>
          <p:cNvPr id="4" name="Immagine 3">
            <a:extLst>
              <a:ext uri="{FF2B5EF4-FFF2-40B4-BE49-F238E27FC236}">
                <a16:creationId xmlns:a16="http://schemas.microsoft.com/office/drawing/2014/main" id="{43BB18EE-DB73-9C0B-CE55-CF6E1A61C777}"/>
              </a:ext>
            </a:extLst>
          </p:cNvPr>
          <p:cNvPicPr>
            <a:picLocks noChangeAspect="1"/>
          </p:cNvPicPr>
          <p:nvPr/>
        </p:nvPicPr>
        <p:blipFill>
          <a:blip r:embed="rId4"/>
          <a:stretch>
            <a:fillRect/>
          </a:stretch>
        </p:blipFill>
        <p:spPr>
          <a:xfrm>
            <a:off x="5663955" y="2266545"/>
            <a:ext cx="3415847" cy="4069662"/>
          </a:xfrm>
          <a:prstGeom prst="rect">
            <a:avLst/>
          </a:prstGeom>
        </p:spPr>
      </p:pic>
    </p:spTree>
    <p:extLst>
      <p:ext uri="{BB962C8B-B14F-4D97-AF65-F5344CB8AC3E}">
        <p14:creationId xmlns:p14="http://schemas.microsoft.com/office/powerpoint/2010/main" val="959763051"/>
      </p:ext>
    </p:extLst>
  </p:cSld>
  <p:clrMapOvr>
    <a:masterClrMapping/>
  </p:clrMapOvr>
  <p:transition spd="med">
    <p:fade/>
  </p:transition>
</p:sld>
</file>

<file path=ppt/theme/theme1.xml><?xml version="1.0" encoding="utf-8"?>
<a:theme xmlns:a="http://schemas.openxmlformats.org/drawingml/2006/main" name="Lucio Cassia STR UNIBG">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E2199C41BF5349B69AAC4A7B4F9BD8" ma:contentTypeVersion="13" ma:contentTypeDescription="Create a new document." ma:contentTypeScope="" ma:versionID="da126ed948118e8c15a6ab4223d2bb28">
  <xsd:schema xmlns:xsd="http://www.w3.org/2001/XMLSchema" xmlns:xs="http://www.w3.org/2001/XMLSchema" xmlns:p="http://schemas.microsoft.com/office/2006/metadata/properties" xmlns:ns3="5472af6f-289d-4c67-a357-1572bd66cde4" xmlns:ns4="2b8dfa72-73ad-4611-b141-193657c9a97e" targetNamespace="http://schemas.microsoft.com/office/2006/metadata/properties" ma:root="true" ma:fieldsID="f85e311fcb4f284a475537666149a76c" ns3:_="" ns4:_="">
    <xsd:import namespace="5472af6f-289d-4c67-a357-1572bd66cde4"/>
    <xsd:import namespace="2b8dfa72-73ad-4611-b141-193657c9a9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2af6f-289d-4c67-a357-1572bd66c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dfa72-73ad-4611-b141-193657c9a9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4A58FD-16EE-46F2-917D-BA99A55C5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2af6f-289d-4c67-a357-1572bd66cde4"/>
    <ds:schemaRef ds:uri="2b8dfa72-73ad-4611-b141-193657c9a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9E7CA-79E4-47F0-B3FE-947B5CB64111}">
  <ds:schemaRefs>
    <ds:schemaRef ds:uri="http://schemas.microsoft.com/sharepoint/v3/contenttype/forms"/>
  </ds:schemaRefs>
</ds:datastoreItem>
</file>

<file path=customXml/itemProps3.xml><?xml version="1.0" encoding="utf-8"?>
<ds:datastoreItem xmlns:ds="http://schemas.openxmlformats.org/officeDocument/2006/customXml" ds:itemID="{14A75DF2-7F02-4B6B-9B1D-78E1A67165A2}">
  <ds:schemaRefs>
    <ds:schemaRef ds:uri="5472af6f-289d-4c67-a357-1572bd66cde4"/>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dcmitype/"/>
    <ds:schemaRef ds:uri="2b8dfa72-73ad-4611-b141-193657c9a97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Strategic Management (Practice) 2021-2022</Template>
  <TotalTime>216</TotalTime>
  <Words>3428</Words>
  <Application>Microsoft Macintosh PowerPoint</Application>
  <PresentationFormat>Presentazione su schermo (4:3)</PresentationFormat>
  <Paragraphs>317</Paragraphs>
  <Slides>46</Slides>
  <Notes>16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46</vt:i4>
      </vt:variant>
    </vt:vector>
  </HeadingPairs>
  <TitlesOfParts>
    <vt:vector size="53" baseType="lpstr">
      <vt:lpstr>Arial</vt:lpstr>
      <vt:lpstr>Calibri</vt:lpstr>
      <vt:lpstr>Rubik</vt:lpstr>
      <vt:lpstr>Times New Roman</vt:lpstr>
      <vt:lpstr>Times New Roman MT Extra Bold</vt:lpstr>
      <vt:lpstr>Wingdings</vt:lpstr>
      <vt:lpstr>Lucio Cassia STR UNIBG</vt:lpstr>
      <vt:lpstr>Presentazione standard di PowerPoint</vt:lpstr>
      <vt:lpstr>Agenda </vt:lpstr>
      <vt:lpstr>Information sources and attributes</vt:lpstr>
      <vt:lpstr>Contents of the ANALYSIS</vt:lpstr>
      <vt:lpstr>Objectives of the SYNTHESIS</vt:lpstr>
      <vt:lpstr>Some data sources</vt:lpstr>
      <vt:lpstr>Library @UniBG</vt:lpstr>
      <vt:lpstr>Presentazione standard di PowerPoint</vt:lpstr>
      <vt:lpstr>AIDA/ORBIS</vt:lpstr>
      <vt:lpstr>Lexis Nexis</vt:lpstr>
      <vt:lpstr>GlobalData Explorer</vt:lpstr>
      <vt:lpstr>Passport (Euromonitor)</vt:lpstr>
      <vt:lpstr>Statista</vt:lpstr>
      <vt:lpstr>Business Source Premier (1/2)</vt:lpstr>
      <vt:lpstr>Business Source Premier (2/2)</vt:lpstr>
      <vt:lpstr>esp@cenet Portal (1/2)</vt:lpstr>
      <vt:lpstr>esp@cenet Portal (2/2)</vt:lpstr>
      <vt:lpstr>Company website</vt:lpstr>
      <vt:lpstr>Other sources</vt:lpstr>
      <vt:lpstr>Presentazione standard di PowerPoint</vt:lpstr>
      <vt:lpstr>Presentazione standard di PowerPoint</vt:lpstr>
      <vt:lpstr>Presentazione standard di PowerPoint</vt:lpstr>
      <vt:lpstr>Re-Sources: EBSCO interface</vt:lpstr>
      <vt:lpstr>Re-Sources: EBSCO interface</vt:lpstr>
      <vt:lpstr>*Note 1</vt:lpstr>
      <vt:lpstr>*Note 2</vt:lpstr>
      <vt:lpstr>*Note 3</vt:lpstr>
      <vt:lpstr>Applying limiters to refine results</vt:lpstr>
      <vt:lpstr>Re-Sources: SCOPUS</vt:lpstr>
      <vt:lpstr>Re-Sources: SCOPUS</vt:lpstr>
      <vt:lpstr>Re-Sources: SCOPUS</vt:lpstr>
      <vt:lpstr>Re-Sources: Google Scholar</vt:lpstr>
      <vt:lpstr>scholar.google.com</vt:lpstr>
      <vt:lpstr>Citations in Google Scholar</vt:lpstr>
      <vt:lpstr>Citations in Google Scholar</vt:lpstr>
      <vt:lpstr>Impact Factor</vt:lpstr>
      <vt:lpstr>AiIG Classification</vt:lpstr>
      <vt:lpstr>Re-Sources: A Recap</vt:lpstr>
      <vt:lpstr>Citations, References, Plagiarism</vt:lpstr>
      <vt:lpstr>How to cite</vt:lpstr>
      <vt:lpstr>How to cite</vt:lpstr>
      <vt:lpstr>How to reference – Reference List</vt:lpstr>
      <vt:lpstr>How to reference – Style of referencing</vt:lpstr>
      <vt:lpstr>How to reference – Type of publication</vt:lpstr>
      <vt:lpstr>Literature review – Methodology</vt:lpstr>
      <vt:lpstr>Literature review – Analysis</vt:lpstr>
    </vt:vector>
  </TitlesOfParts>
  <Company>Università degli Studi di Bergamo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STR-T02 What is Strategy?</dc:title>
  <dc:creator>Prof. Lucio Cassia</dc:creator>
  <cp:lastModifiedBy>Giovanna Campopiano</cp:lastModifiedBy>
  <cp:revision>2612</cp:revision>
  <cp:lastPrinted>2017-11-08T16:04:18Z</cp:lastPrinted>
  <dcterms:created xsi:type="dcterms:W3CDTF">1997-05-12T07:12:46Z</dcterms:created>
  <dcterms:modified xsi:type="dcterms:W3CDTF">2026-03-04T11:05:45Z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0x0101009EE2199C41BF5349B69AAC4A7B4F9BD8</vt:lpwstr>
  </property>
</Properties>
</file>