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8"/>
  </p:notesMasterIdLst>
  <p:sldIdLst>
    <p:sldId id="256" r:id="rId2"/>
    <p:sldId id="267" r:id="rId3"/>
    <p:sldId id="268" r:id="rId4"/>
    <p:sldId id="266" r:id="rId5"/>
    <p:sldId id="270" r:id="rId6"/>
    <p:sldId id="269" r:id="rId7"/>
    <p:sldId id="271" r:id="rId8"/>
    <p:sldId id="257" r:id="rId9"/>
    <p:sldId id="258" r:id="rId10"/>
    <p:sldId id="273" r:id="rId11"/>
    <p:sldId id="259" r:id="rId12"/>
    <p:sldId id="260" r:id="rId13"/>
    <p:sldId id="275" r:id="rId14"/>
    <p:sldId id="277" r:id="rId15"/>
    <p:sldId id="278" r:id="rId16"/>
    <p:sldId id="27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ssandro Ricci" initials="AR" lastIdx="1" clrIdx="0">
    <p:extLst>
      <p:ext uri="{19B8F6BF-5375-455C-9EA6-DF929625EA0E}">
        <p15:presenceInfo xmlns:p15="http://schemas.microsoft.com/office/powerpoint/2012/main" userId="Alessandro Ric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30/04/2024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Problemi di Geografia economico politica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8886"/>
          </a:xfrm>
        </p:spPr>
        <p:txBody>
          <a:bodyPr>
            <a:normAutofit/>
          </a:bodyPr>
          <a:lstStyle/>
          <a:p>
            <a:r>
              <a:rPr lang="it-IT" u="sng" dirty="0" smtClean="0"/>
              <a:t>I lezione</a:t>
            </a:r>
          </a:p>
          <a:p>
            <a:endParaRPr lang="it-IT" dirty="0" smtClean="0"/>
          </a:p>
          <a:p>
            <a:r>
              <a:rPr lang="it-IT" dirty="0" smtClean="0"/>
              <a:t>Alessandro RICCI</a:t>
            </a:r>
          </a:p>
          <a:p>
            <a:r>
              <a:rPr lang="it-IT" dirty="0" smtClean="0"/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Problemi di Geografia economico politica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8886"/>
          </a:xfrm>
        </p:spPr>
        <p:txBody>
          <a:bodyPr>
            <a:normAutofit/>
          </a:bodyPr>
          <a:lstStyle/>
          <a:p>
            <a:r>
              <a:rPr lang="it-IT" u="sng" dirty="0" smtClean="0"/>
              <a:t>I lezione</a:t>
            </a:r>
          </a:p>
          <a:p>
            <a:endParaRPr lang="it-IT" dirty="0" smtClean="0"/>
          </a:p>
          <a:p>
            <a:r>
              <a:rPr lang="it-IT" dirty="0" smtClean="0"/>
              <a:t>Alessandro RICCI</a:t>
            </a:r>
          </a:p>
          <a:p>
            <a:r>
              <a:rPr lang="it-IT" dirty="0" smtClean="0"/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06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Identità personali e collettive e legame coi luoghi</a:t>
            </a:r>
          </a:p>
          <a:p>
            <a:r>
              <a:rPr lang="it-IT" dirty="0" smtClean="0"/>
              <a:t>I confini</a:t>
            </a:r>
          </a:p>
          <a:p>
            <a:r>
              <a:rPr lang="it-IT" dirty="0"/>
              <a:t>Significato di politica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9230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it-IT" dirty="0" smtClean="0"/>
              <a:t>Geografia e potere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98485"/>
            <a:ext cx="10515600" cy="5743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b="1" dirty="0" smtClean="0"/>
              <a:t>Geografia </a:t>
            </a:r>
            <a:r>
              <a:rPr lang="it-IT" sz="3600" b="1" i="1" dirty="0" smtClean="0"/>
              <a:t>è</a:t>
            </a:r>
            <a:r>
              <a:rPr lang="it-IT" sz="3600" b="1" dirty="0" smtClean="0"/>
              <a:t> potere</a:t>
            </a:r>
          </a:p>
          <a:p>
            <a:r>
              <a:rPr lang="it-IT" sz="3600" dirty="0" smtClean="0"/>
              <a:t>Si può affermare che la Geografia persegue sempre un ordine</a:t>
            </a:r>
          </a:p>
          <a:p>
            <a:r>
              <a:rPr lang="it-IT" sz="3600" dirty="0" smtClean="0"/>
              <a:t>Attraverso che cosa?</a:t>
            </a:r>
          </a:p>
          <a:p>
            <a:r>
              <a:rPr lang="it-IT" sz="3200" dirty="0" smtClean="0"/>
              <a:t>I suoi strumenti:</a:t>
            </a:r>
          </a:p>
          <a:p>
            <a:pPr marL="720725" indent="-365125"/>
            <a:r>
              <a:rPr lang="it-IT" sz="2800" dirty="0" smtClean="0"/>
              <a:t>La cartografia</a:t>
            </a:r>
          </a:p>
          <a:p>
            <a:pPr marL="720725" indent="-365125"/>
            <a:r>
              <a:rPr lang="it-IT" sz="2800" dirty="0" smtClean="0"/>
              <a:t>La conoscenza del mondo</a:t>
            </a:r>
          </a:p>
          <a:p>
            <a:pPr marL="720725" indent="-365125"/>
            <a:r>
              <a:rPr lang="it-IT" sz="2800" dirty="0" smtClean="0"/>
              <a:t>La capacità di plasmare il mondo, di farlo proprio</a:t>
            </a:r>
          </a:p>
          <a:p>
            <a:pPr marL="720725" indent="-365125"/>
            <a:r>
              <a:rPr lang="it-IT" sz="2800" dirty="0" smtClean="0"/>
              <a:t>La cultura di riferimento</a:t>
            </a:r>
          </a:p>
          <a:p>
            <a:pPr marL="914400" lvl="2" indent="0" algn="ctr">
              <a:buNone/>
            </a:pPr>
            <a:endParaRPr lang="it-IT" i="1" dirty="0"/>
          </a:p>
          <a:p>
            <a:pPr marL="0" lvl="2" indent="0" algn="ctr">
              <a:buNone/>
            </a:pPr>
            <a:r>
              <a:rPr lang="it-IT" i="1" dirty="0" smtClean="0"/>
              <a:t>Il mondo si plasma diversamente a seconda dei contesti</a:t>
            </a:r>
            <a:r>
              <a:rPr lang="it-IT" i="1" dirty="0"/>
              <a:t/>
            </a:r>
            <a:br>
              <a:rPr lang="it-IT" i="1" dirty="0"/>
            </a:b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4030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/>
              <a:t>Geografia e politica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sz="quarter" idx="1"/>
          </p:nvPr>
        </p:nvSpPr>
        <p:spPr>
          <a:xfrm>
            <a:off x="537882" y="1600201"/>
            <a:ext cx="11250706" cy="4873625"/>
          </a:xfrm>
        </p:spPr>
        <p:txBody>
          <a:bodyPr/>
          <a:lstStyle/>
          <a:p>
            <a:pPr>
              <a:defRPr/>
            </a:pPr>
            <a:r>
              <a:rPr lang="it-IT" dirty="0"/>
              <a:t>L’uomo, a prescindere dall’approccio, ha sempre necessità di studiare lo spazio attorno a </a:t>
            </a:r>
            <a:r>
              <a:rPr lang="it-IT" dirty="0" smtClean="0"/>
              <a:t>sé:</a:t>
            </a:r>
          </a:p>
          <a:p>
            <a:pPr>
              <a:defRPr/>
            </a:pPr>
            <a:endParaRPr lang="it-IT" dirty="0"/>
          </a:p>
          <a:p>
            <a:pPr lvl="1">
              <a:buFont typeface="Arial" pitchFamily="34" charset="0"/>
              <a:buChar char="–"/>
              <a:defRPr/>
            </a:pPr>
            <a:r>
              <a:rPr lang="it-IT" dirty="0"/>
              <a:t>Per farlo proprio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it-IT" dirty="0"/>
              <a:t>Per costruire strutture sociali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it-IT" dirty="0"/>
              <a:t>Per ordinare ciò che è caotico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it-IT" dirty="0"/>
              <a:t>Per trasformare lo spazio per le proprie esigenze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it-IT" i="1" dirty="0"/>
              <a:t>Ma anche per contemplarlo e descriverlo (“spazio vissuto”)</a:t>
            </a:r>
            <a:endParaRPr lang="it-IT" sz="500" i="1" dirty="0"/>
          </a:p>
          <a:p>
            <a:pPr marL="366713" lvl="1" indent="0" algn="ctr">
              <a:buNone/>
              <a:defRPr/>
            </a:pPr>
            <a:r>
              <a:rPr lang="it-IT" i="1" dirty="0"/>
              <a:t/>
            </a:r>
            <a:br>
              <a:rPr lang="it-IT" i="1" dirty="0"/>
            </a:br>
            <a:r>
              <a:rPr lang="it-IT" i="1" dirty="0"/>
              <a:t>Come si chiama il processo di trasformazione dello spazio?</a:t>
            </a:r>
          </a:p>
        </p:txBody>
      </p:sp>
    </p:spTree>
    <p:extLst>
      <p:ext uri="{BB962C8B-B14F-4D97-AF65-F5344CB8AC3E}">
        <p14:creationId xmlns:p14="http://schemas.microsoft.com/office/powerpoint/2010/main" val="39871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 e geografia politica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Toccheremo l’attualità?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Guerra in Ucraina </a:t>
            </a:r>
          </a:p>
          <a:p>
            <a:r>
              <a:rPr lang="it-IT" dirty="0" smtClean="0"/>
              <a:t>Siria-Turchia</a:t>
            </a:r>
          </a:p>
          <a:p>
            <a:r>
              <a:rPr lang="it-IT" dirty="0" smtClean="0"/>
              <a:t>Terrorismo islamico</a:t>
            </a:r>
          </a:p>
          <a:p>
            <a:r>
              <a:rPr lang="it-IT" dirty="0" smtClean="0"/>
              <a:t>Mediterraneo-migrazioni</a:t>
            </a:r>
          </a:p>
          <a:p>
            <a:r>
              <a:rPr lang="it-IT" dirty="0" smtClean="0"/>
              <a:t>Medio oriente post-americano</a:t>
            </a:r>
          </a:p>
          <a:p>
            <a:r>
              <a:rPr lang="it-IT" dirty="0" smtClean="0"/>
              <a:t>Siria e Iraq</a:t>
            </a:r>
          </a:p>
          <a:p>
            <a:r>
              <a:rPr lang="it-IT" dirty="0" smtClean="0"/>
              <a:t>Trump e la Cina/Russia/Italia</a:t>
            </a:r>
          </a:p>
        </p:txBody>
      </p:sp>
    </p:spTree>
    <p:extLst>
      <p:ext uri="{BB962C8B-B14F-4D97-AF65-F5344CB8AC3E}">
        <p14:creationId xmlns:p14="http://schemas.microsoft.com/office/powerpoint/2010/main" val="134299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 e geografia politica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Quale prima caratteristica stiamo intravedendo?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La geopolitica si fonda prevalentemente sull’analisi di </a:t>
            </a:r>
            <a:r>
              <a:rPr lang="it-IT" b="1" dirty="0" smtClean="0"/>
              <a:t>scala globale</a:t>
            </a:r>
          </a:p>
          <a:p>
            <a:r>
              <a:rPr lang="it-IT" dirty="0" smtClean="0"/>
              <a:t>Non solo: integra differenti scale di analisi</a:t>
            </a:r>
          </a:p>
          <a:p>
            <a:r>
              <a:rPr lang="it-IT" dirty="0" smtClean="0"/>
              <a:t>Quali sono i luoghi dove si condensano le questioni geopolitiche?</a:t>
            </a:r>
          </a:p>
          <a:p>
            <a:r>
              <a:rPr lang="it-IT" dirty="0" smtClean="0"/>
              <a:t>Dipende dal fattore al quale diamo maggiore rilevanza</a:t>
            </a:r>
          </a:p>
          <a:p>
            <a:pPr marL="803275" indent="-447675"/>
            <a:r>
              <a:rPr lang="it-IT" sz="2400" dirty="0" smtClean="0"/>
              <a:t>Economia-finanza</a:t>
            </a:r>
            <a:endParaRPr lang="it-IT" sz="2400" dirty="0"/>
          </a:p>
          <a:p>
            <a:pPr marL="803275" indent="-447675"/>
            <a:r>
              <a:rPr lang="it-IT" sz="2400" dirty="0" smtClean="0"/>
              <a:t>Conflitti etnici</a:t>
            </a:r>
          </a:p>
          <a:p>
            <a:pPr marL="803275" indent="-447675"/>
            <a:r>
              <a:rPr lang="it-IT" sz="2400" dirty="0" smtClean="0"/>
              <a:t>Conflitti sociali</a:t>
            </a:r>
          </a:p>
          <a:p>
            <a:pPr marL="803275" indent="-447675"/>
            <a:r>
              <a:rPr lang="it-IT" sz="2400" dirty="0" smtClean="0"/>
              <a:t>Questioni energetiche</a:t>
            </a:r>
          </a:p>
          <a:p>
            <a:pPr marL="803275" indent="-447675"/>
            <a:r>
              <a:rPr lang="it-IT" sz="2400" dirty="0" smtClean="0"/>
              <a:t>Religione</a:t>
            </a:r>
          </a:p>
        </p:txBody>
      </p:sp>
    </p:spTree>
    <p:extLst>
      <p:ext uri="{BB962C8B-B14F-4D97-AF65-F5344CB8AC3E}">
        <p14:creationId xmlns:p14="http://schemas.microsoft.com/office/powerpoint/2010/main" val="309678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 e geografia politica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Quale seconda caratteristica?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La geopolitica ha quasi sempre a che fare con </a:t>
            </a:r>
            <a:r>
              <a:rPr lang="it-IT" b="1" dirty="0" smtClean="0"/>
              <a:t>dinamiche conflittuali</a:t>
            </a:r>
          </a:p>
          <a:p>
            <a:r>
              <a:rPr lang="it-IT" b="1" dirty="0" smtClean="0"/>
              <a:t>Perché?</a:t>
            </a:r>
            <a:endParaRPr lang="it-IT" b="1" dirty="0"/>
          </a:p>
          <a:p>
            <a:r>
              <a:rPr lang="it-IT" dirty="0" smtClean="0"/>
              <a:t>Si fonda su alcuni presupposti ineludibili. Quali?</a:t>
            </a:r>
          </a:p>
          <a:p>
            <a:pPr marL="803275" indent="-447675"/>
            <a:r>
              <a:rPr lang="it-IT" sz="2400" dirty="0" smtClean="0"/>
              <a:t>Interesse nazionale</a:t>
            </a:r>
            <a:endParaRPr lang="it-IT" sz="2400" dirty="0"/>
          </a:p>
          <a:p>
            <a:pPr marL="803275" indent="-447675"/>
            <a:r>
              <a:rPr lang="it-IT" sz="2400" dirty="0" smtClean="0"/>
              <a:t>Realtà geografica</a:t>
            </a:r>
          </a:p>
          <a:p>
            <a:pPr marL="803275" indent="-447675"/>
            <a:r>
              <a:rPr lang="it-IT" sz="2400" dirty="0" smtClean="0"/>
              <a:t>Appartenenze</a:t>
            </a:r>
            <a:endParaRPr lang="it-IT" sz="2400" dirty="0"/>
          </a:p>
          <a:p>
            <a:pPr marL="0" lvl="0" indent="0">
              <a:buNone/>
            </a:pPr>
            <a:endParaRPr lang="it-IT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it-IT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i="1" dirty="0" smtClean="0">
                <a:solidFill>
                  <a:prstClr val="black"/>
                </a:solidFill>
              </a:rPr>
              <a:t>La geopolitica è ovunque, anche nel mondo sportivo</a:t>
            </a:r>
            <a:endParaRPr lang="it-IT" i="1" dirty="0">
              <a:solidFill>
                <a:prstClr val="black"/>
              </a:solidFill>
            </a:endParaRPr>
          </a:p>
          <a:p>
            <a:pPr marL="355600" indent="0">
              <a:buNone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93429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91" y="0"/>
            <a:ext cx="103324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5" y="0"/>
            <a:ext cx="120575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8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Moodle</a:t>
            </a:r>
            <a:r>
              <a:rPr lang="it-IT" dirty="0"/>
              <a:t>: https://elearning15.unibg.it/course/view.php?id=5328</a:t>
            </a:r>
            <a:endParaRPr lang="it-IT" dirty="0" smtClean="0"/>
          </a:p>
          <a:p>
            <a:r>
              <a:rPr lang="it-IT" dirty="0" smtClean="0"/>
              <a:t>Lezione del martedì ore 10?</a:t>
            </a:r>
          </a:p>
          <a:p>
            <a:r>
              <a:rPr lang="it-IT" dirty="0" smtClean="0"/>
              <a:t>Laboratorio G1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7862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Visiting</a:t>
            </a:r>
            <a:r>
              <a:rPr lang="it-IT" dirty="0" smtClean="0"/>
              <a:t> professor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Romain</a:t>
            </a:r>
            <a:r>
              <a:rPr lang="it-IT" dirty="0" smtClean="0"/>
              <a:t> </a:t>
            </a:r>
            <a:r>
              <a:rPr lang="it-IT" dirty="0" err="1" smtClean="0"/>
              <a:t>Descendre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Lezioni dei giorni:</a:t>
            </a:r>
          </a:p>
          <a:p>
            <a:pPr lvl="1"/>
            <a:r>
              <a:rPr lang="it-IT" dirty="0" smtClean="0"/>
              <a:t>6 e 7 maggio</a:t>
            </a:r>
          </a:p>
          <a:p>
            <a:pPr lvl="1"/>
            <a:r>
              <a:rPr lang="it-IT" dirty="0" smtClean="0"/>
              <a:t>20 e 21 maggio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087" y="2527380"/>
            <a:ext cx="2152950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trebbe essere un'immagine raffigurante scacchi, mappa e tes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27" y="-165434"/>
            <a:ext cx="4965787" cy="702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7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4109" y="1837200"/>
            <a:ext cx="10515600" cy="4351338"/>
          </a:xfrm>
        </p:spPr>
        <p:txBody>
          <a:bodyPr/>
          <a:lstStyle/>
          <a:p>
            <a:r>
              <a:rPr lang="it-IT" dirty="0" smtClean="0"/>
              <a:t>Martedì 14 maggio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ore 11-13</a:t>
            </a:r>
          </a:p>
          <a:p>
            <a:pPr marL="0" indent="0">
              <a:buNone/>
            </a:pPr>
            <a:endParaRPr lang="it-IT" dirty="0" smtClean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Paolo Molinari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Adolfo Scotto di Luzio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Riccardo </a:t>
            </a:r>
            <a:r>
              <a:rPr lang="it-IT" dirty="0" err="1" smtClean="0">
                <a:solidFill>
                  <a:prstClr val="black"/>
                </a:solidFill>
              </a:rPr>
              <a:t>Rao</a:t>
            </a:r>
            <a:endParaRPr lang="it-IT" dirty="0" smtClean="0"/>
          </a:p>
        </p:txBody>
      </p:sp>
      <p:pic>
        <p:nvPicPr>
          <p:cNvPr id="2050" name="Picture 2" descr="La lezione di geograf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484" y="0"/>
            <a:ext cx="428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9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 e geografia politica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Partiamo da alcune domande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Come possiamo definire la Geografia?</a:t>
            </a:r>
          </a:p>
          <a:p>
            <a:r>
              <a:rPr lang="it-IT" dirty="0" smtClean="0"/>
              <a:t>Esiste una politicità della geografia?</a:t>
            </a:r>
          </a:p>
          <a:p>
            <a:r>
              <a:rPr lang="it-IT" dirty="0" smtClean="0"/>
              <a:t>Esiste una «</a:t>
            </a:r>
            <a:r>
              <a:rPr lang="it-IT" dirty="0" err="1" smtClean="0"/>
              <a:t>geograficità</a:t>
            </a:r>
            <a:r>
              <a:rPr lang="it-IT" dirty="0" smtClean="0"/>
              <a:t>» della politica?</a:t>
            </a:r>
          </a:p>
          <a:p>
            <a:r>
              <a:rPr lang="it-IT" dirty="0"/>
              <a:t>Perché studiare la Geopolitica oggi</a:t>
            </a:r>
            <a:r>
              <a:rPr lang="it-IT" dirty="0" smtClean="0"/>
              <a:t>?</a:t>
            </a:r>
          </a:p>
          <a:p>
            <a:r>
              <a:rPr lang="it-IT" dirty="0" smtClean="0"/>
              <a:t>In cosa si distinguono Geografia politica e geopolitica?</a:t>
            </a:r>
          </a:p>
        </p:txBody>
      </p:sp>
    </p:spTree>
    <p:extLst>
      <p:ext uri="{BB962C8B-B14F-4D97-AF65-F5344CB8AC3E}">
        <p14:creationId xmlns:p14="http://schemas.microsoft.com/office/powerpoint/2010/main" val="22950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Geografia e geografia politica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Toccheremo l’attualità?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Guerra in Ucraina </a:t>
            </a:r>
          </a:p>
          <a:p>
            <a:r>
              <a:rPr lang="it-IT" dirty="0" smtClean="0"/>
              <a:t>Guerra di Gaza</a:t>
            </a:r>
          </a:p>
          <a:p>
            <a:r>
              <a:rPr lang="it-IT" dirty="0" smtClean="0"/>
              <a:t>Terrorismo islamico</a:t>
            </a:r>
          </a:p>
          <a:p>
            <a:r>
              <a:rPr lang="it-IT" dirty="0" smtClean="0"/>
              <a:t>Mediterraneo-migrazioni</a:t>
            </a:r>
          </a:p>
          <a:p>
            <a:r>
              <a:rPr lang="it-IT" dirty="0" smtClean="0"/>
              <a:t>Medio oriente post-americano</a:t>
            </a:r>
          </a:p>
        </p:txBody>
      </p:sp>
    </p:spTree>
    <p:extLst>
      <p:ext uri="{BB962C8B-B14F-4D97-AF65-F5344CB8AC3E}">
        <p14:creationId xmlns:p14="http://schemas.microsoft.com/office/powerpoint/2010/main" val="128841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10215</TotalTime>
  <Words>365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Problemi di Geografia economico politica</vt:lpstr>
      <vt:lpstr>Presentazione standard di PowerPoint</vt:lpstr>
      <vt:lpstr>Presentazione standard di PowerPoint</vt:lpstr>
      <vt:lpstr>Presentazione standard di PowerPoint</vt:lpstr>
      <vt:lpstr>Visiting professor</vt:lpstr>
      <vt:lpstr>Presentazione standard di PowerPoint</vt:lpstr>
      <vt:lpstr>Presentazione standard di PowerPoint</vt:lpstr>
      <vt:lpstr>Geografia e geografia politica </vt:lpstr>
      <vt:lpstr>Geografia e geografia politica </vt:lpstr>
      <vt:lpstr>Problemi di Geografia economico politica</vt:lpstr>
      <vt:lpstr>Geografia </vt:lpstr>
      <vt:lpstr>Geografia e potere</vt:lpstr>
      <vt:lpstr>Geografia e politica</vt:lpstr>
      <vt:lpstr>Geografia e geografia politica </vt:lpstr>
      <vt:lpstr>Geografia e geografia politica </vt:lpstr>
      <vt:lpstr>Geografia e geografia politica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Account Microsoft</cp:lastModifiedBy>
  <cp:revision>177</cp:revision>
  <dcterms:created xsi:type="dcterms:W3CDTF">2019-03-07T15:55:27Z</dcterms:created>
  <dcterms:modified xsi:type="dcterms:W3CDTF">2024-04-30T11:36:13Z</dcterms:modified>
</cp:coreProperties>
</file>