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sldIdLst>
    <p:sldId id="28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87" r:id="rId24"/>
    <p:sldId id="278" r:id="rId25"/>
    <p:sldId id="288" r:id="rId26"/>
    <p:sldId id="289" r:id="rId27"/>
    <p:sldId id="279" r:id="rId28"/>
    <p:sldId id="280" r:id="rId29"/>
    <p:sldId id="281" r:id="rId30"/>
    <p:sldId id="282" r:id="rId31"/>
    <p:sldId id="283" r:id="rId32"/>
    <p:sldId id="284" r:id="rId3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" y="3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e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emf"/><Relationship Id="rId1" Type="http://schemas.openxmlformats.org/officeDocument/2006/relationships/image" Target="../media/image42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emf"/><Relationship Id="rId1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22.e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EB37A8-F332-47FE-B6E4-7A7B9B660DED}" type="datetimeFigureOut">
              <a:rPr lang="it-IT" smtClean="0"/>
              <a:t>26/11/2024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547CA-F734-4A18-9845-AB6F9C1AED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6893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6AB032-52B2-4333-9286-FD325ED0A570}" type="slidenum">
              <a:rPr lang="it-IT" altLang="it-IT"/>
              <a:pPr/>
              <a:t>5</a:t>
            </a:fld>
            <a:endParaRPr lang="it-IT" altLang="it-IT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it-IT" altLang="it-IT"/>
              <a:t>Fare una tabella riportando le energie di legame (y) in funzione dell’elettronegatività, o della differenza di elettronegatività</a:t>
            </a:r>
          </a:p>
          <a:p>
            <a:r>
              <a:rPr lang="it-IT" altLang="it-IT"/>
              <a:t>Notare che è più forte il legame C-H del legame C-C.</a:t>
            </a:r>
          </a:p>
        </p:txBody>
      </p:sp>
    </p:spTree>
    <p:extLst>
      <p:ext uri="{BB962C8B-B14F-4D97-AF65-F5344CB8AC3E}">
        <p14:creationId xmlns:p14="http://schemas.microsoft.com/office/powerpoint/2010/main" val="127380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71EE20-5C7B-4C8F-A7BD-1AC8EABC8F1B}" type="slidenum">
              <a:rPr lang="en-US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en-US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796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BC6E2A-62FF-4184-AB14-42B86D520649}" type="slidenum">
              <a:rPr lang="en-US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en-US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034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9D93F0-AEF9-4EF9-924B-CB1541F86928}" type="slidenum">
              <a:rPr lang="en-US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en-US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5277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olo, diagramma o organigram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SmartArt 2"/>
          <p:cNvSpPr>
            <a:spLocks noGrp="1"/>
          </p:cNvSpPr>
          <p:nvPr>
            <p:ph type="dgm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it-IT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93CF38-6B81-4916-9237-BE74F4D39FD1}" type="slidenum">
              <a:rPr lang="en-US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en-US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7610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734677-A082-404D-8606-CF246796E504}" type="slidenum">
              <a:rPr lang="en-US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en-US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6253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4C3556-1F43-4219-B5AA-0328FDEED392}" type="slidenum">
              <a:rPr lang="en-US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en-US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3470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78E14C-B44D-4929-BD05-68F2094DBE08}" type="slidenum">
              <a:rPr lang="en-US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en-US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80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91EC76-F2C8-493C-BF7B-9404E95E1AA7}" type="slidenum">
              <a:rPr lang="en-US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en-US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813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9F28E-6358-44EB-9222-2A29C30A823E}" type="slidenum">
              <a:rPr lang="en-US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en-US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2714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0CC181-543F-48CF-804D-A99AF8AA8E9D}" type="slidenum">
              <a:rPr lang="en-US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en-US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204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EE4E5D-C20F-4BB7-BF2B-ED278E8A6B8C}" type="slidenum">
              <a:rPr lang="en-US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en-US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760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880930-CC7A-439D-8786-C32CE2CD48F8}" type="slidenum">
              <a:rPr lang="en-US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en-US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834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4FAFDB-D918-4ED7-8C6D-ABF7D31254EE}" type="slidenum">
              <a:rPr lang="en-US" altLang="it-IT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en-US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80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it-IT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it-IT"/>
              <a:t>Fare clic per modificare gli stili del testo dello schema</a:t>
            </a:r>
          </a:p>
          <a:p>
            <a:pPr lvl="1"/>
            <a:r>
              <a:rPr lang="en-US" altLang="it-IT"/>
              <a:t>Secondo livello</a:t>
            </a:r>
          </a:p>
          <a:p>
            <a:pPr lvl="2"/>
            <a:r>
              <a:rPr lang="en-US" altLang="it-IT"/>
              <a:t>Terzo livello</a:t>
            </a:r>
          </a:p>
          <a:p>
            <a:pPr lvl="3"/>
            <a:r>
              <a:rPr lang="en-US" altLang="it-IT"/>
              <a:t>Quarto livello</a:t>
            </a:r>
          </a:p>
          <a:p>
            <a:pPr lvl="4"/>
            <a:r>
              <a:rPr lang="en-US" altLang="it-IT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it-IT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it-IT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139E1D-78C3-4C44-8FB1-64684D85D862}" type="slidenum">
              <a:rPr lang="en-US" altLang="it-IT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‹N›</a:t>
            </a:fld>
            <a:endParaRPr lang="en-US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318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e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7.e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e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0.e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9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2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e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3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6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gif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gi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image" Target="../media/image40.png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1.png"/><Relationship Id="rId5" Type="http://schemas.openxmlformats.org/officeDocument/2006/relationships/image" Target="../media/image38.wmf"/><Relationship Id="rId4" Type="http://schemas.openxmlformats.org/officeDocument/2006/relationships/oleObject" Target="../embeddings/oleObject29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3.e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42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GIF"/><Relationship Id="rId2" Type="http://schemas.openxmlformats.org/officeDocument/2006/relationships/image" Target="../media/image46.jp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54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gif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image" Target="../media/image58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0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61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7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6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820270" y="524436"/>
            <a:ext cx="27566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chemeClr val="accent1">
                    <a:lumMod val="50000"/>
                  </a:schemeClr>
                </a:solidFill>
                <a:latin typeface="Algerian" panose="04020705040A02060702" pitchFamily="82" charset="0"/>
              </a:rPr>
              <a:t>LA BIOCHIMICA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1053352" y="1147483"/>
            <a:ext cx="45406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B050"/>
                </a:solidFill>
              </a:rPr>
              <a:t>Biomolecole: carboidrati, lipidi, proteine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1071282" y="1783977"/>
            <a:ext cx="651285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C00000"/>
                </a:solidFill>
              </a:rPr>
              <a:t>Il funzionamento delle cellule: anabolismo e catabolismo</a:t>
            </a:r>
          </a:p>
          <a:p>
            <a:pPr marL="538163" indent="-174625">
              <a:buFont typeface="Arial" panose="020B0604020202020204" pitchFamily="34" charset="0"/>
              <a:buChar char="•"/>
            </a:pPr>
            <a:r>
              <a:rPr lang="it-IT" dirty="0">
                <a:solidFill>
                  <a:srgbClr val="C00000"/>
                </a:solidFill>
              </a:rPr>
              <a:t>cinetica chimica ed enzimi</a:t>
            </a:r>
          </a:p>
          <a:p>
            <a:pPr marL="538163" indent="-174625">
              <a:buFont typeface="Arial" panose="020B0604020202020204" pitchFamily="34" charset="0"/>
              <a:buChar char="•"/>
            </a:pPr>
            <a:r>
              <a:rPr lang="it-IT" dirty="0">
                <a:solidFill>
                  <a:srgbClr val="C00000"/>
                </a:solidFill>
              </a:rPr>
              <a:t>funzione dei trasportatori di idrogeno</a:t>
            </a:r>
          </a:p>
          <a:p>
            <a:pPr marL="538163" indent="-174625">
              <a:buFont typeface="Arial" panose="020B0604020202020204" pitchFamily="34" charset="0"/>
              <a:buChar char="•"/>
            </a:pPr>
            <a:r>
              <a:rPr lang="it-IT" dirty="0">
                <a:solidFill>
                  <a:srgbClr val="C00000"/>
                </a:solidFill>
              </a:rPr>
              <a:t>bioenergetica: l’ATP</a:t>
            </a:r>
          </a:p>
          <a:p>
            <a:pPr marL="538163" indent="-174625">
              <a:buFont typeface="Arial" panose="020B0604020202020204" pitchFamily="34" charset="0"/>
              <a:buChar char="•"/>
            </a:pP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1021976" y="3160058"/>
            <a:ext cx="651285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70C0"/>
                </a:solidFill>
              </a:rPr>
              <a:t>I cicli metabolici</a:t>
            </a:r>
          </a:p>
          <a:p>
            <a:pPr marL="712788" indent="-349250">
              <a:buFont typeface="Arial" panose="020B0604020202020204" pitchFamily="34" charset="0"/>
              <a:buChar char="•"/>
            </a:pPr>
            <a:r>
              <a:rPr lang="it-IT" dirty="0">
                <a:solidFill>
                  <a:srgbClr val="0070C0"/>
                </a:solidFill>
              </a:rPr>
              <a:t>catabolismo: il ciclo di </a:t>
            </a:r>
            <a:r>
              <a:rPr lang="it-IT" dirty="0" err="1">
                <a:solidFill>
                  <a:srgbClr val="0070C0"/>
                </a:solidFill>
              </a:rPr>
              <a:t>Krebs</a:t>
            </a:r>
            <a:r>
              <a:rPr lang="it-IT" dirty="0">
                <a:solidFill>
                  <a:srgbClr val="0070C0"/>
                </a:solidFill>
              </a:rPr>
              <a:t> e la catena respiratoria</a:t>
            </a:r>
          </a:p>
          <a:p>
            <a:pPr marL="712788" indent="-349250">
              <a:buFont typeface="Arial" panose="020B0604020202020204" pitchFamily="34" charset="0"/>
              <a:buChar char="•"/>
            </a:pPr>
            <a:r>
              <a:rPr lang="it-IT" dirty="0">
                <a:solidFill>
                  <a:srgbClr val="0070C0"/>
                </a:solidFill>
              </a:rPr>
              <a:t>metabolismo dei carboidrati</a:t>
            </a:r>
          </a:p>
          <a:p>
            <a:pPr marL="712788" indent="-349250">
              <a:buFont typeface="Arial" panose="020B0604020202020204" pitchFamily="34" charset="0"/>
              <a:buChar char="•"/>
            </a:pPr>
            <a:r>
              <a:rPr lang="it-IT" dirty="0">
                <a:solidFill>
                  <a:srgbClr val="0070C0"/>
                </a:solidFill>
              </a:rPr>
              <a:t>metabolismo dei lipidi</a:t>
            </a:r>
          </a:p>
          <a:p>
            <a:pPr marL="712788" indent="-349250">
              <a:buFont typeface="Arial" panose="020B0604020202020204" pitchFamily="34" charset="0"/>
              <a:buChar char="•"/>
            </a:pPr>
            <a:r>
              <a:rPr lang="it-IT" dirty="0">
                <a:solidFill>
                  <a:srgbClr val="0070C0"/>
                </a:solidFill>
              </a:rPr>
              <a:t>catabolismo delle proteine</a:t>
            </a:r>
          </a:p>
        </p:txBody>
      </p:sp>
    </p:spTree>
    <p:extLst>
      <p:ext uri="{BB962C8B-B14F-4D97-AF65-F5344CB8AC3E}">
        <p14:creationId xmlns:p14="http://schemas.microsoft.com/office/powerpoint/2010/main" val="1686973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ChangeAspect="1"/>
          </p:cNvGraphicFramePr>
          <p:nvPr>
            <p:extLst/>
          </p:nvPr>
        </p:nvGraphicFramePr>
        <p:xfrm>
          <a:off x="3091711" y="1344211"/>
          <a:ext cx="1458567" cy="17278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ISIS/Draw Sketch" r:id="rId3" imgW="1133280" imgH="1342800" progId="ISISServer">
                  <p:embed/>
                </p:oleObj>
              </mc:Choice>
              <mc:Fallback>
                <p:oleObj name="ISIS/Draw Sketch" r:id="rId3" imgW="1133280" imgH="134280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1711" y="1344211"/>
                        <a:ext cx="1458567" cy="17278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3"/>
          <p:cNvGraphicFramePr>
            <a:graphicFrameLocks noChangeAspect="1"/>
          </p:cNvGraphicFramePr>
          <p:nvPr>
            <p:extLst/>
          </p:nvPr>
        </p:nvGraphicFramePr>
        <p:xfrm>
          <a:off x="6144956" y="1180677"/>
          <a:ext cx="1500322" cy="21064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MDLDrawObject Class" r:id="rId5" imgW="1295446" imgH="1819352" progId="MDLDrawOLE.MDLDrawObject.1">
                  <p:embed/>
                </p:oleObj>
              </mc:Choice>
              <mc:Fallback>
                <p:oleObj name="MDLDrawObject Class" r:id="rId5" imgW="1295446" imgH="1819352" progId="MDLDrawOLE.MDLDrawObjec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4956" y="1180677"/>
                        <a:ext cx="1500322" cy="21064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3091711" y="4082107"/>
            <a:ext cx="6427485" cy="143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it-IT" altLang="it-IT" sz="1814" dirty="0">
                <a:latin typeface="Verdana" panose="020B0604030504040204" pitchFamily="34" charset="0"/>
              </a:rPr>
              <a:t>Per convertire una proiezione di Fischer in una di </a:t>
            </a:r>
            <a:r>
              <a:rPr lang="it-IT" altLang="it-IT" sz="1814" dirty="0" err="1">
                <a:latin typeface="Verdana" panose="020B0604030504040204" pitchFamily="34" charset="0"/>
              </a:rPr>
              <a:t>Haworth</a:t>
            </a:r>
            <a:r>
              <a:rPr lang="it-IT" altLang="it-IT" sz="1814" dirty="0">
                <a:latin typeface="Verdana" panose="020B0604030504040204" pitchFamily="34" charset="0"/>
              </a:rPr>
              <a:t> basta ricordare che le posizioni </a:t>
            </a:r>
            <a:r>
              <a:rPr lang="it-IT" altLang="it-IT" sz="1814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a sinistra nelle formule di Fischer</a:t>
            </a:r>
            <a:r>
              <a:rPr lang="it-IT" altLang="it-IT" sz="1814" dirty="0">
                <a:latin typeface="Verdana" panose="020B0604030504040204" pitchFamily="34" charset="0"/>
              </a:rPr>
              <a:t> corrispondono a posizioni </a:t>
            </a:r>
            <a:r>
              <a:rPr lang="it-IT" altLang="it-IT" sz="1814" b="1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sopra il piano nelle formule di </a:t>
            </a:r>
            <a:r>
              <a:rPr lang="it-IT" altLang="it-IT" sz="1814" b="1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Haworth</a:t>
            </a:r>
            <a:r>
              <a:rPr lang="it-IT" altLang="it-IT" sz="1814" dirty="0">
                <a:latin typeface="Verdana" panose="020B0604030504040204" pitchFamily="34" charset="0"/>
              </a:rPr>
              <a:t>.</a:t>
            </a:r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4985719" y="1992166"/>
            <a:ext cx="552902" cy="276451"/>
          </a:xfrm>
          <a:prstGeom prst="leftRightArrow">
            <a:avLst>
              <a:gd name="adj1" fmla="val 50000"/>
              <a:gd name="adj2" fmla="val 40000"/>
            </a:avLst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sz="1633"/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 rot="1726788">
            <a:off x="6320499" y="1213507"/>
            <a:ext cx="345564" cy="207338"/>
          </a:xfrm>
          <a:prstGeom prst="righ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sz="1633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312273" y="751264"/>
            <a:ext cx="1520480" cy="343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1633" dirty="0">
                <a:latin typeface="Verdana" panose="020B0604030504040204" pitchFamily="34" charset="0"/>
              </a:rPr>
              <a:t>C </a:t>
            </a:r>
            <a:r>
              <a:rPr lang="it-IT" altLang="it-IT" sz="1633" dirty="0" err="1">
                <a:latin typeface="Verdana" panose="020B0604030504040204" pitchFamily="34" charset="0"/>
              </a:rPr>
              <a:t>anomerico</a:t>
            </a:r>
            <a:endParaRPr lang="it-IT" altLang="it-IT" sz="1633" dirty="0">
              <a:latin typeface="Verdana" panose="020B0604030504040204" pitchFamily="34" charset="0"/>
            </a:endParaRPr>
          </a:p>
        </p:txBody>
      </p:sp>
      <p:graphicFrame>
        <p:nvGraphicFramePr>
          <p:cNvPr id="11" name="Oggetto 10"/>
          <p:cNvGraphicFramePr>
            <a:graphicFrameLocks noChangeAspect="1"/>
          </p:cNvGraphicFramePr>
          <p:nvPr>
            <p:extLst/>
          </p:nvPr>
        </p:nvGraphicFramePr>
        <p:xfrm>
          <a:off x="8512494" y="1208438"/>
          <a:ext cx="1458566" cy="20057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MDLDrawObject Class" r:id="rId7" imgW="1295446" imgH="1781292" progId="MDLDrawOLE.MDLDrawObject.1">
                  <p:embed/>
                </p:oleObj>
              </mc:Choice>
              <mc:Fallback>
                <p:oleObj name="MDLDrawObject Class" r:id="rId7" imgW="1295446" imgH="1781292" progId="MDLDrawOLE.MDLDrawObjec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512494" y="1208438"/>
                        <a:ext cx="1458566" cy="20057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27429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1785498" y="490022"/>
            <a:ext cx="1727819" cy="427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177">
                <a:solidFill>
                  <a:srgbClr val="FF0000"/>
                </a:solidFill>
                <a:latin typeface="Calibri" panose="020F0502020204030204" pitchFamily="34" charset="0"/>
              </a:rPr>
              <a:t>PROBLEMA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3096863" y="1693578"/>
            <a:ext cx="3939426" cy="6506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it-IT" altLang="it-IT" sz="1814">
                <a:latin typeface="Calibri" panose="020F0502020204030204" pitchFamily="34" charset="0"/>
              </a:rPr>
              <a:t>Scrivere la proiezione di Haworth e la struttura a sedia del </a:t>
            </a:r>
            <a:r>
              <a:rPr lang="it-IT" altLang="it-IT" sz="1814">
                <a:latin typeface="Calibri" panose="020F0502020204030204" pitchFamily="34" charset="0"/>
                <a:sym typeface="Symbol" panose="05050102010706020507" pitchFamily="18" charset="2"/>
              </a:rPr>
              <a:t>-D-allosio:</a:t>
            </a:r>
            <a:endParaRPr lang="it-IT" altLang="it-IT" sz="1814">
              <a:latin typeface="Calibri" panose="020F0502020204030204" pitchFamily="34" charset="0"/>
            </a:endParaRP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extLst/>
          </p:nvPr>
        </p:nvGraphicFramePr>
        <p:xfrm>
          <a:off x="7727416" y="1360973"/>
          <a:ext cx="1078447" cy="19913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7" name="ISIS/Draw Sketch" r:id="rId3" imgW="809280" imgH="1495080" progId="ISISServer">
                  <p:embed/>
                </p:oleObj>
              </mc:Choice>
              <mc:Fallback>
                <p:oleObj name="ISIS/Draw Sketch" r:id="rId3" imgW="809280" imgH="149508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27416" y="1360973"/>
                        <a:ext cx="1078447" cy="19913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5"/>
          <p:cNvGrpSpPr>
            <a:grpSpLocks/>
          </p:cNvGrpSpPr>
          <p:nvPr/>
        </p:nvGrpSpPr>
        <p:grpSpPr bwMode="auto">
          <a:xfrm>
            <a:off x="2405735" y="2797942"/>
            <a:ext cx="2557172" cy="2308079"/>
            <a:chOff x="528" y="1439"/>
            <a:chExt cx="1776" cy="1603"/>
          </a:xfrm>
        </p:grpSpPr>
        <p:graphicFrame>
          <p:nvGraphicFramePr>
            <p:cNvPr id="6" name="Object 6"/>
            <p:cNvGraphicFramePr>
              <a:graphicFrameLocks noChangeAspect="1"/>
            </p:cNvGraphicFramePr>
            <p:nvPr>
              <p:extLst/>
            </p:nvPr>
          </p:nvGraphicFramePr>
          <p:xfrm>
            <a:off x="803" y="1439"/>
            <a:ext cx="1088" cy="12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98" name="MDLDrawObject Class" r:id="rId5" imgW="1266943" imgH="1400087" progId="MDLDrawOLE.MDLDrawObject.1">
                    <p:embed/>
                  </p:oleObj>
                </mc:Choice>
                <mc:Fallback>
                  <p:oleObj name="MDLDrawObject Class" r:id="rId5" imgW="1266943" imgH="1400087" progId="MDLDrawOLE.MDLDrawObject.1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03" y="1439"/>
                          <a:ext cx="1088" cy="120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Text Box 7"/>
            <p:cNvSpPr txBox="1">
              <a:spLocks noChangeArrowheads="1"/>
            </p:cNvSpPr>
            <p:nvPr/>
          </p:nvSpPr>
          <p:spPr bwMode="auto">
            <a:xfrm>
              <a:off x="528" y="2784"/>
              <a:ext cx="1776" cy="2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sz="1814">
                  <a:latin typeface="Calibri" panose="020F0502020204030204" pitchFamily="34" charset="0"/>
                </a:rPr>
                <a:t>proiezione di Haworth</a:t>
              </a:r>
            </a:p>
          </p:txBody>
        </p:sp>
      </p:grpSp>
      <p:grpSp>
        <p:nvGrpSpPr>
          <p:cNvPr id="8" name="Group 8"/>
          <p:cNvGrpSpPr>
            <a:grpSpLocks/>
          </p:cNvGrpSpPr>
          <p:nvPr/>
        </p:nvGrpSpPr>
        <p:grpSpPr bwMode="auto">
          <a:xfrm>
            <a:off x="5377583" y="3211177"/>
            <a:ext cx="4215877" cy="1894842"/>
            <a:chOff x="2592" y="1726"/>
            <a:chExt cx="2928" cy="1316"/>
          </a:xfrm>
        </p:grpSpPr>
        <p:graphicFrame>
          <p:nvGraphicFramePr>
            <p:cNvPr id="9" name="Object 9"/>
            <p:cNvGraphicFramePr>
              <a:graphicFrameLocks noChangeAspect="1"/>
            </p:cNvGraphicFramePr>
            <p:nvPr>
              <p:extLst/>
            </p:nvPr>
          </p:nvGraphicFramePr>
          <p:xfrm>
            <a:off x="2674" y="1726"/>
            <a:ext cx="1757" cy="10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99" name="MDLDrawObject Class" r:id="rId7" imgW="1866833" imgH="1152600" progId="MDLDrawOLE.MDLDrawObject.1">
                    <p:embed/>
                  </p:oleObj>
                </mc:Choice>
                <mc:Fallback>
                  <p:oleObj name="MDLDrawObject Class" r:id="rId7" imgW="1866833" imgH="1152600" progId="MDLDrawOLE.MDLDrawObject.1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74" y="1726"/>
                          <a:ext cx="1757" cy="10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Text Box 10"/>
            <p:cNvSpPr txBox="1">
              <a:spLocks noChangeArrowheads="1"/>
            </p:cNvSpPr>
            <p:nvPr/>
          </p:nvSpPr>
          <p:spPr bwMode="auto">
            <a:xfrm>
              <a:off x="2592" y="2784"/>
              <a:ext cx="2928" cy="2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sz="1814" dirty="0">
                  <a:latin typeface="Calibri" panose="020F0502020204030204" pitchFamily="34" charset="0"/>
                </a:rPr>
                <a:t>l’</a:t>
              </a:r>
              <a:r>
                <a:rPr lang="it-IT" altLang="it-IT" sz="1814" dirty="0" err="1">
                  <a:latin typeface="Calibri" panose="020F0502020204030204" pitchFamily="34" charset="0"/>
                </a:rPr>
                <a:t>allosio</a:t>
              </a:r>
              <a:r>
                <a:rPr lang="it-IT" altLang="it-IT" sz="1814" dirty="0">
                  <a:latin typeface="Calibri" panose="020F0502020204030204" pitchFamily="34" charset="0"/>
                </a:rPr>
                <a:t> è l’epimero del glucosio al C-3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77782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2307983" y="4343349"/>
            <a:ext cx="7445413" cy="1700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it-IT" altLang="it-IT" sz="2177" dirty="0">
                <a:latin typeface="Calibri" panose="020F0502020204030204" pitchFamily="34" charset="0"/>
                <a:sym typeface="Symbol" panose="05050102010706020507" pitchFamily="18" charset="2"/>
              </a:rPr>
              <a:t>Il glucosio è il monosaccaride più diffuso in natura perché è l’unico aldoesoso che può disporre i sostituenti </a:t>
            </a:r>
            <a:r>
              <a:rPr lang="it-IT" altLang="it-IT" sz="2177" b="1" dirty="0">
                <a:latin typeface="Calibri" panose="020F0502020204030204" pitchFamily="34" charset="0"/>
                <a:sym typeface="Symbol" panose="05050102010706020507" pitchFamily="18" charset="2"/>
              </a:rPr>
              <a:t>tutti in posizione equatoriale</a:t>
            </a:r>
            <a:r>
              <a:rPr lang="it-IT" altLang="it-IT" sz="2177" dirty="0">
                <a:latin typeface="Calibri" panose="020F0502020204030204" pitchFamily="34" charset="0"/>
                <a:sym typeface="Symbol" panose="05050102010706020507" pitchFamily="18" charset="2"/>
              </a:rPr>
              <a:t>. </a:t>
            </a:r>
            <a:r>
              <a:rPr lang="it-IT" altLang="it-IT" sz="2177" dirty="0">
                <a:latin typeface="Calibri" panose="020F0502020204030204" pitchFamily="34" charset="0"/>
              </a:rPr>
              <a:t>Il </a:t>
            </a:r>
            <a:r>
              <a:rPr lang="it-IT" altLang="it-IT" sz="2177" dirty="0">
                <a:latin typeface="Calibri" panose="020F0502020204030204" pitchFamily="34" charset="0"/>
                <a:sym typeface="Symbol" panose="05050102010706020507" pitchFamily="18" charset="2"/>
              </a:rPr>
              <a:t></a:t>
            </a:r>
            <a:r>
              <a:rPr lang="it-IT" altLang="it-IT" sz="2177" dirty="0">
                <a:latin typeface="Calibri" panose="020F0502020204030204" pitchFamily="34" charset="0"/>
              </a:rPr>
              <a:t>-glucosio ha i gruppi -OH tutti equatoriali, compreso quello </a:t>
            </a:r>
            <a:r>
              <a:rPr lang="it-IT" altLang="it-IT" sz="2177" dirty="0" err="1">
                <a:latin typeface="Calibri" panose="020F0502020204030204" pitchFamily="34" charset="0"/>
              </a:rPr>
              <a:t>anomerico</a:t>
            </a:r>
            <a:r>
              <a:rPr lang="it-IT" altLang="it-IT" sz="2177" dirty="0">
                <a:latin typeface="Calibri" panose="020F0502020204030204" pitchFamily="34" charset="0"/>
              </a:rPr>
              <a:t>.</a:t>
            </a:r>
            <a:endParaRPr lang="it-IT" altLang="it-IT" sz="2177" dirty="0">
              <a:latin typeface="Calibri" panose="020F0502020204030204" pitchFamily="34" charset="0"/>
              <a:sym typeface="Symbol" panose="05050102010706020507" pitchFamily="18" charset="2"/>
            </a:endParaRP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2307983" y="294089"/>
            <a:ext cx="7641344" cy="1767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it-IT" altLang="it-IT" sz="1814" dirty="0">
                <a:latin typeface="Calibri" panose="020F0502020204030204" pitchFamily="34" charset="0"/>
              </a:rPr>
              <a:t>Gli zuccheri in forma piranosica sono cicli a 6 termini e assumono </a:t>
            </a:r>
            <a:r>
              <a:rPr lang="it-IT" altLang="it-IT" sz="1814" b="1" dirty="0">
                <a:latin typeface="Calibri" panose="020F0502020204030204" pitchFamily="34" charset="0"/>
              </a:rPr>
              <a:t>conformazioni a sedia</a:t>
            </a:r>
            <a:r>
              <a:rPr lang="it-IT" altLang="it-IT" sz="1814" dirty="0">
                <a:latin typeface="Calibri" panose="020F0502020204030204" pitchFamily="34" charset="0"/>
              </a:rPr>
              <a:t> simili a quelle del cicloesano; fra le due possibili conformazioni a sedia predomina quella in cui vi sono minori repulsioni. Nel caso del glucosio, la differenza fra le due conformazioni è grande (</a:t>
            </a:r>
            <a:r>
              <a:rPr lang="it-IT" altLang="it-IT" sz="1814" dirty="0">
                <a:latin typeface="Calibri" panose="020F0502020204030204" pitchFamily="34" charset="0"/>
                <a:sym typeface="Symbol" panose="05050102010706020507" pitchFamily="18" charset="2"/>
              </a:rPr>
              <a:t> 25 </a:t>
            </a:r>
            <a:r>
              <a:rPr lang="it-IT" altLang="it-IT" sz="1814" dirty="0" err="1">
                <a:latin typeface="Calibri" panose="020F0502020204030204" pitchFamily="34" charset="0"/>
                <a:sym typeface="Symbol" panose="05050102010706020507" pitchFamily="18" charset="2"/>
              </a:rPr>
              <a:t>kJ</a:t>
            </a:r>
            <a:r>
              <a:rPr lang="it-IT" altLang="it-IT" sz="1814" dirty="0">
                <a:latin typeface="Calibri" panose="020F0502020204030204" pitchFamily="34" charset="0"/>
                <a:sym typeface="Symbol" panose="05050102010706020507" pitchFamily="18" charset="2"/>
              </a:rPr>
              <a:t> mol</a:t>
            </a:r>
            <a:r>
              <a:rPr lang="it-IT" altLang="it-IT" sz="1814" baseline="30000" dirty="0">
                <a:latin typeface="Calibri" panose="020F0502020204030204" pitchFamily="34" charset="0"/>
                <a:sym typeface="Symbol" panose="05050102010706020507" pitchFamily="18" charset="2"/>
              </a:rPr>
              <a:t>-1</a:t>
            </a:r>
            <a:r>
              <a:rPr lang="it-IT" altLang="it-IT" sz="1814" dirty="0">
                <a:latin typeface="Calibri" panose="020F0502020204030204" pitchFamily="34" charset="0"/>
                <a:sym typeface="Symbol" panose="05050102010706020507" pitchFamily="18" charset="2"/>
              </a:rPr>
              <a:t>) perché i sostituenti sono in un caso tutti assiali e nell’altro tutti equatoriali.</a:t>
            </a:r>
          </a:p>
        </p:txBody>
      </p:sp>
      <p:graphicFrame>
        <p:nvGraphicFramePr>
          <p:cNvPr id="5" name="Object 8"/>
          <p:cNvGraphicFramePr>
            <a:graphicFrameLocks noChangeAspect="1"/>
          </p:cNvGraphicFramePr>
          <p:nvPr>
            <p:extLst/>
          </p:nvPr>
        </p:nvGraphicFramePr>
        <p:xfrm>
          <a:off x="6553175" y="2188098"/>
          <a:ext cx="2345513" cy="1778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MDLDrawObject Class" r:id="rId3" imgW="1847745" imgH="1400145" progId="MDLDrawOLE.MDLDrawObject.1">
                  <p:embed/>
                </p:oleObj>
              </mc:Choice>
              <mc:Fallback>
                <p:oleObj name="MDLDrawObject Class" r:id="rId3" imgW="1847745" imgH="1400145" progId="MDLDrawOLE.MDLDrawObjec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175" y="2188098"/>
                        <a:ext cx="2345513" cy="1778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2569226" y="3690243"/>
            <a:ext cx="1935157" cy="343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1633" dirty="0">
                <a:latin typeface="Verdana" panose="020B0604030504040204" pitchFamily="34" charset="0"/>
                <a:sym typeface="Symbol" panose="05050102010706020507" pitchFamily="18" charset="2"/>
              </a:rPr>
              <a:t>-D-glucosio</a:t>
            </a:r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6553174" y="3951485"/>
            <a:ext cx="1935157" cy="343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1633" dirty="0">
                <a:latin typeface="Verdana" panose="020B0604030504040204" pitchFamily="34" charset="0"/>
                <a:sym typeface="Symbol" panose="05050102010706020507" pitchFamily="18" charset="2"/>
              </a:rPr>
              <a:t>-D-glucosio</a:t>
            </a:r>
          </a:p>
        </p:txBody>
      </p:sp>
      <p:graphicFrame>
        <p:nvGraphicFramePr>
          <p:cNvPr id="21" name="Object 8"/>
          <p:cNvGraphicFramePr>
            <a:graphicFrameLocks noChangeAspect="1"/>
          </p:cNvGraphicFramePr>
          <p:nvPr>
            <p:extLst/>
          </p:nvPr>
        </p:nvGraphicFramePr>
        <p:xfrm>
          <a:off x="2438604" y="2253409"/>
          <a:ext cx="2211608" cy="13059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ISIS/Draw Sketch" r:id="rId5" imgW="1742760" imgH="1028520" progId="ISISServer">
                  <p:embed/>
                </p:oleObj>
              </mc:Choice>
              <mc:Fallback>
                <p:oleObj name="ISIS/Draw Sketch" r:id="rId5" imgW="1742760" imgH="102852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604" y="2253409"/>
                        <a:ext cx="2211608" cy="13059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uppo 9"/>
          <p:cNvGrpSpPr/>
          <p:nvPr/>
        </p:nvGrpSpPr>
        <p:grpSpPr>
          <a:xfrm>
            <a:off x="4920409" y="2710583"/>
            <a:ext cx="1240902" cy="261243"/>
            <a:chOff x="4050556" y="2988543"/>
            <a:chExt cx="1368152" cy="288032"/>
          </a:xfrm>
        </p:grpSpPr>
        <p:cxnSp>
          <p:nvCxnSpPr>
            <p:cNvPr id="6" name="Connettore 2 5"/>
            <p:cNvCxnSpPr/>
            <p:nvPr/>
          </p:nvCxnSpPr>
          <p:spPr bwMode="auto">
            <a:xfrm flipH="1">
              <a:off x="4050556" y="2988543"/>
              <a:ext cx="1368152" cy="0"/>
            </a:xfrm>
            <a:prstGeom prst="straightConnector1">
              <a:avLst/>
            </a:prstGeom>
            <a:solidFill>
              <a:srgbClr val="008152"/>
            </a:solidFill>
            <a:ln w="44450" cap="flat" cmpd="sng" algn="ctr">
              <a:solidFill>
                <a:srgbClr val="5C9FC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9" name="Connettore 2 8"/>
            <p:cNvCxnSpPr/>
            <p:nvPr/>
          </p:nvCxnSpPr>
          <p:spPr bwMode="auto">
            <a:xfrm>
              <a:off x="4410596" y="3276575"/>
              <a:ext cx="504056" cy="0"/>
            </a:xfrm>
            <a:prstGeom prst="straightConnector1">
              <a:avLst/>
            </a:prstGeom>
            <a:solidFill>
              <a:srgbClr val="008152"/>
            </a:solidFill>
            <a:ln w="44450" cap="flat" cmpd="sng" algn="ctr">
              <a:solidFill>
                <a:srgbClr val="5C9FC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81889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autoUpdateAnimBg="0"/>
      <p:bldP spid="8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1720187" y="359401"/>
            <a:ext cx="2723924" cy="48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540" dirty="0">
                <a:solidFill>
                  <a:srgbClr val="0070C0"/>
                </a:solidFill>
                <a:latin typeface="Comic Sans MS" panose="030F0702030302020204" pitchFamily="66" charset="0"/>
              </a:rPr>
              <a:t>I FURANOSI</a:t>
            </a:r>
          </a:p>
        </p:txBody>
      </p:sp>
      <p:graphicFrame>
        <p:nvGraphicFramePr>
          <p:cNvPr id="3" name="Object 3"/>
          <p:cNvGraphicFramePr>
            <a:graphicFrameLocks noChangeAspect="1"/>
          </p:cNvGraphicFramePr>
          <p:nvPr>
            <p:extLst/>
          </p:nvPr>
        </p:nvGraphicFramePr>
        <p:xfrm>
          <a:off x="2075943" y="3110074"/>
          <a:ext cx="1743657" cy="24189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5" name="ISIS/Draw Sketch" r:id="rId3" imgW="1304640" imgH="1809720" progId="ISISServer">
                  <p:embed/>
                </p:oleObj>
              </mc:Choice>
              <mc:Fallback>
                <p:oleObj name="ISIS/Draw Sketch" r:id="rId3" imgW="1304640" imgH="180972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5943" y="3110074"/>
                        <a:ext cx="1743657" cy="24189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/>
          <p:cNvGraphicFramePr>
            <a:graphicFrameLocks noChangeAspect="1"/>
          </p:cNvGraphicFramePr>
          <p:nvPr>
            <p:extLst/>
          </p:nvPr>
        </p:nvGraphicFramePr>
        <p:xfrm>
          <a:off x="5531579" y="3732089"/>
          <a:ext cx="3317412" cy="14672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6" name="MDLDrawObject Class" r:id="rId5" imgW="2971800" imgH="1314360" progId="MDLDrawOLE.MDLDrawObject.1">
                  <p:embed/>
                </p:oleObj>
              </mc:Choice>
              <mc:Fallback>
                <p:oleObj name="MDLDrawObject Class" r:id="rId5" imgW="2971800" imgH="1314360" progId="MDLDrawOLE.MDLDrawObjec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1579" y="3732089"/>
                        <a:ext cx="3317412" cy="14672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/>
          <p:cNvGraphicFramePr>
            <a:graphicFrameLocks noChangeAspect="1"/>
          </p:cNvGraphicFramePr>
          <p:nvPr>
            <p:extLst/>
          </p:nvPr>
        </p:nvGraphicFramePr>
        <p:xfrm>
          <a:off x="4707986" y="596098"/>
          <a:ext cx="1654387" cy="24693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" name="MDLDrawObject Class" r:id="rId7" imgW="1238351" imgH="1847780" progId="MDLDrawOLE.MDLDrawObject.1">
                  <p:embed/>
                </p:oleObj>
              </mc:Choice>
              <mc:Fallback>
                <p:oleObj name="MDLDrawObject Class" r:id="rId7" imgW="1238351" imgH="1847780" progId="MDLDrawOLE.MDLDrawObjec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7986" y="596098"/>
                        <a:ext cx="1654387" cy="24693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3875438" y="5323009"/>
            <a:ext cx="2525362" cy="371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1814" dirty="0">
                <a:latin typeface="Verdana" panose="020B0604030504040204" pitchFamily="34" charset="0"/>
                <a:sym typeface="Symbol" panose="05050102010706020507" pitchFamily="18" charset="2"/>
              </a:rPr>
              <a:t>-D-</a:t>
            </a:r>
            <a:r>
              <a:rPr lang="it-IT" altLang="it-IT" sz="1814" dirty="0" err="1">
                <a:latin typeface="Verdana" panose="020B0604030504040204" pitchFamily="34" charset="0"/>
                <a:sym typeface="Symbol" panose="05050102010706020507" pitchFamily="18" charset="2"/>
              </a:rPr>
              <a:t>fruttofuranosio</a:t>
            </a:r>
            <a:endParaRPr lang="it-IT" altLang="it-IT" sz="1814" dirty="0">
              <a:latin typeface="Verdana" panose="020B0604030504040204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7728766" y="1077817"/>
            <a:ext cx="1935157" cy="371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1814" dirty="0">
                <a:latin typeface="Verdana" panose="020B0604030504040204" pitchFamily="34" charset="0"/>
                <a:sym typeface="Symbol" panose="05050102010706020507" pitchFamily="18" charset="2"/>
              </a:rPr>
              <a:t>-D-fruttosio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5638825" y="2188098"/>
            <a:ext cx="783728" cy="345564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sz="1633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855098" y="1012506"/>
            <a:ext cx="783728" cy="345564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sz="1633"/>
          </a:p>
        </p:txBody>
      </p:sp>
      <p:sp>
        <p:nvSpPr>
          <p:cNvPr id="10" name="Rettangolo 9"/>
          <p:cNvSpPr/>
          <p:nvPr/>
        </p:nvSpPr>
        <p:spPr>
          <a:xfrm>
            <a:off x="7890301" y="1600302"/>
            <a:ext cx="1864613" cy="3715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1814" dirty="0">
                <a:latin typeface="Verdana" panose="020B0604030504040204" pitchFamily="34" charset="0"/>
                <a:sym typeface="Symbol" panose="05050102010706020507" pitchFamily="18" charset="2"/>
              </a:rPr>
              <a:t>un chetoesoso</a:t>
            </a:r>
            <a:endParaRPr lang="it-IT" altLang="it-IT" sz="1814" dirty="0">
              <a:latin typeface="Verdana" panose="020B0604030504040204" pitchFamily="34" charset="0"/>
            </a:endParaRPr>
          </a:p>
        </p:txBody>
      </p:sp>
      <p:grpSp>
        <p:nvGrpSpPr>
          <p:cNvPr id="25" name="Gruppo 24"/>
          <p:cNvGrpSpPr/>
          <p:nvPr/>
        </p:nvGrpSpPr>
        <p:grpSpPr>
          <a:xfrm>
            <a:off x="5312272" y="490022"/>
            <a:ext cx="587796" cy="2610934"/>
            <a:chOff x="4482604" y="540271"/>
            <a:chExt cx="648072" cy="2878675"/>
          </a:xfrm>
        </p:grpSpPr>
        <p:sp>
          <p:nvSpPr>
            <p:cNvPr id="12" name="CasellaDiTesto 11"/>
            <p:cNvSpPr txBox="1"/>
            <p:nvPr/>
          </p:nvSpPr>
          <p:spPr>
            <a:xfrm>
              <a:off x="4554612" y="540271"/>
              <a:ext cx="288032" cy="2863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88" dirty="0">
                  <a:solidFill>
                    <a:srgbClr val="00B0F0"/>
                  </a:solidFill>
                </a:rPr>
                <a:t>1</a:t>
              </a:r>
            </a:p>
          </p:txBody>
        </p:sp>
        <p:sp>
          <p:nvSpPr>
            <p:cNvPr id="13" name="CasellaDiTesto 12"/>
            <p:cNvSpPr txBox="1"/>
            <p:nvPr/>
          </p:nvSpPr>
          <p:spPr>
            <a:xfrm>
              <a:off x="4842644" y="1188343"/>
              <a:ext cx="288032" cy="2863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88" dirty="0">
                  <a:solidFill>
                    <a:srgbClr val="00B0F0"/>
                  </a:solidFill>
                </a:rPr>
                <a:t>2</a:t>
              </a:r>
            </a:p>
          </p:txBody>
        </p:sp>
        <p:sp>
          <p:nvSpPr>
            <p:cNvPr id="14" name="CasellaDiTesto 13"/>
            <p:cNvSpPr txBox="1"/>
            <p:nvPr/>
          </p:nvSpPr>
          <p:spPr>
            <a:xfrm>
              <a:off x="4482604" y="1764407"/>
              <a:ext cx="288032" cy="2863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88" dirty="0">
                  <a:solidFill>
                    <a:srgbClr val="00B0F0"/>
                  </a:solidFill>
                </a:rPr>
                <a:t>3</a:t>
              </a:r>
            </a:p>
          </p:txBody>
        </p:sp>
        <p:sp>
          <p:nvSpPr>
            <p:cNvPr id="15" name="CasellaDiTesto 14"/>
            <p:cNvSpPr txBox="1"/>
            <p:nvPr/>
          </p:nvSpPr>
          <p:spPr>
            <a:xfrm>
              <a:off x="4482604" y="2196455"/>
              <a:ext cx="288032" cy="2863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88" dirty="0">
                  <a:solidFill>
                    <a:srgbClr val="00B0F0"/>
                  </a:solidFill>
                </a:rPr>
                <a:t>4</a:t>
              </a:r>
            </a:p>
          </p:txBody>
        </p:sp>
        <p:sp>
          <p:nvSpPr>
            <p:cNvPr id="16" name="CasellaDiTesto 15"/>
            <p:cNvSpPr txBox="1"/>
            <p:nvPr/>
          </p:nvSpPr>
          <p:spPr>
            <a:xfrm>
              <a:off x="4482604" y="2628503"/>
              <a:ext cx="288032" cy="2863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88" dirty="0">
                  <a:solidFill>
                    <a:srgbClr val="00B0F0"/>
                  </a:solidFill>
                </a:rPr>
                <a:t>5</a:t>
              </a:r>
            </a:p>
          </p:txBody>
        </p:sp>
        <p:sp>
          <p:nvSpPr>
            <p:cNvPr id="17" name="CasellaDiTesto 16"/>
            <p:cNvSpPr txBox="1"/>
            <p:nvPr/>
          </p:nvSpPr>
          <p:spPr>
            <a:xfrm>
              <a:off x="4554612" y="3132559"/>
              <a:ext cx="288032" cy="2863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88" dirty="0">
                  <a:solidFill>
                    <a:srgbClr val="00B0F0"/>
                  </a:solidFill>
                </a:rPr>
                <a:t>6</a:t>
              </a:r>
            </a:p>
          </p:txBody>
        </p:sp>
      </p:grpSp>
      <p:grpSp>
        <p:nvGrpSpPr>
          <p:cNvPr id="26" name="Gruppo 25"/>
          <p:cNvGrpSpPr/>
          <p:nvPr/>
        </p:nvGrpSpPr>
        <p:grpSpPr>
          <a:xfrm>
            <a:off x="6226621" y="3559623"/>
            <a:ext cx="2024630" cy="1500654"/>
            <a:chOff x="5490716" y="3924647"/>
            <a:chExt cx="2232248" cy="1654540"/>
          </a:xfrm>
        </p:grpSpPr>
        <p:sp>
          <p:nvSpPr>
            <p:cNvPr id="19" name="CasellaDiTesto 18"/>
            <p:cNvSpPr txBox="1"/>
            <p:nvPr/>
          </p:nvSpPr>
          <p:spPr>
            <a:xfrm>
              <a:off x="7434932" y="5292799"/>
              <a:ext cx="288032" cy="286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88" dirty="0">
                  <a:solidFill>
                    <a:srgbClr val="00B0F0"/>
                  </a:solidFill>
                </a:rPr>
                <a:t>1</a:t>
              </a:r>
            </a:p>
          </p:txBody>
        </p:sp>
        <p:sp>
          <p:nvSpPr>
            <p:cNvPr id="20" name="CasellaDiTesto 19"/>
            <p:cNvSpPr txBox="1"/>
            <p:nvPr/>
          </p:nvSpPr>
          <p:spPr>
            <a:xfrm>
              <a:off x="7218907" y="4572719"/>
              <a:ext cx="288032" cy="2863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88" dirty="0">
                  <a:solidFill>
                    <a:srgbClr val="00B0F0"/>
                  </a:solidFill>
                </a:rPr>
                <a:t>2</a:t>
              </a:r>
            </a:p>
          </p:txBody>
        </p:sp>
        <p:sp>
          <p:nvSpPr>
            <p:cNvPr id="21" name="CasellaDiTesto 20"/>
            <p:cNvSpPr txBox="1"/>
            <p:nvPr/>
          </p:nvSpPr>
          <p:spPr>
            <a:xfrm>
              <a:off x="6930876" y="5148783"/>
              <a:ext cx="288032" cy="2863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88" dirty="0">
                  <a:solidFill>
                    <a:srgbClr val="00B0F0"/>
                  </a:solidFill>
                </a:rPr>
                <a:t>3</a:t>
              </a:r>
            </a:p>
          </p:txBody>
        </p:sp>
        <p:sp>
          <p:nvSpPr>
            <p:cNvPr id="22" name="CasellaDiTesto 21"/>
            <p:cNvSpPr txBox="1"/>
            <p:nvPr/>
          </p:nvSpPr>
          <p:spPr>
            <a:xfrm>
              <a:off x="6210796" y="4932759"/>
              <a:ext cx="288032" cy="2863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88" dirty="0">
                  <a:solidFill>
                    <a:srgbClr val="00B0F0"/>
                  </a:solidFill>
                </a:rPr>
                <a:t>4</a:t>
              </a:r>
            </a:p>
          </p:txBody>
        </p:sp>
        <p:sp>
          <p:nvSpPr>
            <p:cNvPr id="23" name="CasellaDiTesto 22"/>
            <p:cNvSpPr txBox="1"/>
            <p:nvPr/>
          </p:nvSpPr>
          <p:spPr>
            <a:xfrm>
              <a:off x="5850756" y="4716735"/>
              <a:ext cx="288032" cy="2863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88" dirty="0">
                  <a:solidFill>
                    <a:srgbClr val="00B0F0"/>
                  </a:solidFill>
                </a:rPr>
                <a:t>5</a:t>
              </a:r>
            </a:p>
          </p:txBody>
        </p:sp>
        <p:sp>
          <p:nvSpPr>
            <p:cNvPr id="24" name="CasellaDiTesto 23"/>
            <p:cNvSpPr txBox="1"/>
            <p:nvPr/>
          </p:nvSpPr>
          <p:spPr>
            <a:xfrm>
              <a:off x="5490716" y="3924647"/>
              <a:ext cx="288032" cy="2863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88" dirty="0">
                  <a:solidFill>
                    <a:srgbClr val="00B0F0"/>
                  </a:solidFill>
                </a:rPr>
                <a:t>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75069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9" grpId="0" animBg="1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246590" y="98158"/>
            <a:ext cx="4666530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1700" dirty="0">
                <a:solidFill>
                  <a:srgbClr val="FF0000"/>
                </a:solidFill>
                <a:latin typeface="Comic Sans MS" panose="030F0702030302020204" pitchFamily="66" charset="0"/>
              </a:rPr>
              <a:t>UN DISACCARIDE: IL SACCAROSIO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1548640" y="953318"/>
            <a:ext cx="8534400" cy="1089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it-IT" altLang="it-IT" dirty="0">
                <a:latin typeface="Verdana" panose="020B0604030504040204" pitchFamily="34" charset="0"/>
              </a:rPr>
              <a:t>Il saccarosio è il comune zucchero; ha formula C</a:t>
            </a:r>
            <a:r>
              <a:rPr lang="it-IT" altLang="it-IT" baseline="-25000" dirty="0">
                <a:latin typeface="Verdana" panose="020B0604030504040204" pitchFamily="34" charset="0"/>
              </a:rPr>
              <a:t>12</a:t>
            </a:r>
            <a:r>
              <a:rPr lang="it-IT" altLang="it-IT" dirty="0">
                <a:latin typeface="Verdana" panose="020B0604030504040204" pitchFamily="34" charset="0"/>
              </a:rPr>
              <a:t>H</a:t>
            </a:r>
            <a:r>
              <a:rPr lang="it-IT" altLang="it-IT" baseline="-25000" dirty="0">
                <a:latin typeface="Verdana" panose="020B0604030504040204" pitchFamily="34" charset="0"/>
              </a:rPr>
              <a:t>22</a:t>
            </a:r>
            <a:r>
              <a:rPr lang="it-IT" altLang="it-IT" dirty="0">
                <a:latin typeface="Verdana" panose="020B0604030504040204" pitchFamily="34" charset="0"/>
              </a:rPr>
              <a:t>O</a:t>
            </a:r>
            <a:r>
              <a:rPr lang="it-IT" altLang="it-IT" baseline="-25000" dirty="0">
                <a:latin typeface="Verdana" panose="020B0604030504040204" pitchFamily="34" charset="0"/>
              </a:rPr>
              <a:t>11</a:t>
            </a:r>
            <a:r>
              <a:rPr lang="it-IT" altLang="it-IT" dirty="0">
                <a:latin typeface="Verdana" panose="020B0604030504040204" pitchFamily="34" charset="0"/>
              </a:rPr>
              <a:t> e non contiene gruppi </a:t>
            </a:r>
            <a:r>
              <a:rPr lang="it-IT" altLang="it-IT" dirty="0" err="1">
                <a:latin typeface="Verdana" panose="020B0604030504040204" pitchFamily="34" charset="0"/>
              </a:rPr>
              <a:t>emiacetale</a:t>
            </a:r>
            <a:r>
              <a:rPr lang="it-IT" altLang="it-IT" dirty="0">
                <a:latin typeface="Verdana" panose="020B0604030504040204" pitchFamily="34" charset="0"/>
              </a:rPr>
              <a:t>, ma solo acetale. Idrolizzandolo si ottengono quantità uguali di D-glucosio e di D-fruttosio. </a:t>
            </a:r>
          </a:p>
        </p:txBody>
      </p:sp>
      <p:graphicFrame>
        <p:nvGraphicFramePr>
          <p:cNvPr id="327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6795435"/>
              </p:ext>
            </p:extLst>
          </p:nvPr>
        </p:nvGraphicFramePr>
        <p:xfrm>
          <a:off x="6187671" y="2080768"/>
          <a:ext cx="5278913" cy="25801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1" name="MDLDrawObject Class" r:id="rId3" imgW="3952744" imgH="1933534" progId="MDLDrawOLE.MDLDrawObject.1">
                  <p:embed/>
                </p:oleObj>
              </mc:Choice>
              <mc:Fallback>
                <p:oleObj name="MDLDrawObject Class" r:id="rId3" imgW="3952744" imgH="1933534" progId="MDLDrawOLE.MDLDrawObjec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7671" y="2080768"/>
                        <a:ext cx="5278913" cy="25801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6814112" y="5012276"/>
            <a:ext cx="4876800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altLang="it-IT" dirty="0">
                <a:latin typeface="Verdana" panose="020B0604030504040204" pitchFamily="34" charset="0"/>
              </a:rPr>
              <a:t>saccarosio</a:t>
            </a:r>
          </a:p>
          <a:p>
            <a:pPr algn="r">
              <a:spcBef>
                <a:spcPct val="50000"/>
              </a:spcBef>
            </a:pPr>
            <a:r>
              <a:rPr lang="it-IT" altLang="it-IT" dirty="0">
                <a:latin typeface="Verdana" panose="020B0604030504040204" pitchFamily="34" charset="0"/>
                <a:sym typeface="Symbol" panose="05050102010706020507" pitchFamily="18" charset="2"/>
              </a:rPr>
              <a:t>-D-</a:t>
            </a:r>
            <a:r>
              <a:rPr lang="it-IT" altLang="it-IT" dirty="0" err="1">
                <a:latin typeface="Verdana" panose="020B0604030504040204" pitchFamily="34" charset="0"/>
                <a:sym typeface="Symbol" panose="05050102010706020507" pitchFamily="18" charset="2"/>
              </a:rPr>
              <a:t>glucopiranosil</a:t>
            </a:r>
            <a:r>
              <a:rPr lang="it-IT" altLang="it-IT" dirty="0">
                <a:latin typeface="Verdana" panose="020B0604030504040204" pitchFamily="34" charset="0"/>
                <a:sym typeface="Symbol" panose="05050102010706020507" pitchFamily="18" charset="2"/>
              </a:rPr>
              <a:t>--D-</a:t>
            </a:r>
            <a:r>
              <a:rPr lang="it-IT" altLang="it-IT" dirty="0" err="1">
                <a:latin typeface="Verdana" panose="020B0604030504040204" pitchFamily="34" charset="0"/>
                <a:sym typeface="Symbol" panose="05050102010706020507" pitchFamily="18" charset="2"/>
              </a:rPr>
              <a:t>fruttofuranoside</a:t>
            </a:r>
            <a:endParaRPr lang="it-IT" altLang="it-IT" dirty="0">
              <a:latin typeface="Verdana" panose="020B0604030504040204" pitchFamily="34" charset="0"/>
              <a:sym typeface="Symbol" panose="05050102010706020507" pitchFamily="18" charset="2"/>
            </a:endParaRP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4802573" y="3325569"/>
            <a:ext cx="92336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dirty="0">
                <a:latin typeface="Verdana" panose="020B0604030504040204" pitchFamily="34" charset="0"/>
              </a:rPr>
              <a:t>+ H</a:t>
            </a:r>
            <a:r>
              <a:rPr lang="it-IT" altLang="it-IT" baseline="-25000" dirty="0">
                <a:latin typeface="Verdana" panose="020B0604030504040204" pitchFamily="34" charset="0"/>
              </a:rPr>
              <a:t>2</a:t>
            </a:r>
            <a:r>
              <a:rPr lang="it-IT" altLang="it-IT" dirty="0">
                <a:latin typeface="Verdana" panose="020B0604030504040204" pitchFamily="34" charset="0"/>
              </a:rPr>
              <a:t>O</a:t>
            </a:r>
          </a:p>
        </p:txBody>
      </p:sp>
      <p:sp>
        <p:nvSpPr>
          <p:cNvPr id="2" name="Rettangolo arrotondato 1"/>
          <p:cNvSpPr/>
          <p:nvPr/>
        </p:nvSpPr>
        <p:spPr>
          <a:xfrm>
            <a:off x="2445218" y="3155110"/>
            <a:ext cx="551329" cy="87405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4" name="Gruppo 3"/>
          <p:cNvGrpSpPr/>
          <p:nvPr/>
        </p:nvGrpSpPr>
        <p:grpSpPr>
          <a:xfrm>
            <a:off x="4711938" y="2843426"/>
            <a:ext cx="895862" cy="472242"/>
            <a:chOff x="4606871" y="2702860"/>
            <a:chExt cx="895862" cy="472242"/>
          </a:xfrm>
        </p:grpSpPr>
        <p:sp>
          <p:nvSpPr>
            <p:cNvPr id="32774" name="AutoShape 6"/>
            <p:cNvSpPr>
              <a:spLocks noChangeArrowheads="1"/>
            </p:cNvSpPr>
            <p:nvPr/>
          </p:nvSpPr>
          <p:spPr bwMode="auto">
            <a:xfrm rot="5400000">
              <a:off x="4850058" y="2674828"/>
              <a:ext cx="257087" cy="743462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 sz="1700"/>
            </a:p>
          </p:txBody>
        </p:sp>
        <p:sp>
          <p:nvSpPr>
            <p:cNvPr id="15" name="AutoShape 6"/>
            <p:cNvSpPr>
              <a:spLocks noChangeArrowheads="1"/>
            </p:cNvSpPr>
            <p:nvPr/>
          </p:nvSpPr>
          <p:spPr bwMode="auto">
            <a:xfrm rot="16200000">
              <a:off x="5020385" y="2441746"/>
              <a:ext cx="221234" cy="743462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 sz="1700"/>
            </a:p>
          </p:txBody>
        </p:sp>
      </p:grpSp>
      <p:sp>
        <p:nvSpPr>
          <p:cNvPr id="17" name="Text Box 10"/>
          <p:cNvSpPr txBox="1">
            <a:spLocks noChangeArrowheads="1"/>
          </p:cNvSpPr>
          <p:nvPr/>
        </p:nvSpPr>
        <p:spPr bwMode="auto">
          <a:xfrm>
            <a:off x="4739820" y="2388757"/>
            <a:ext cx="92336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dirty="0">
                <a:latin typeface="Verdana" panose="020B0604030504040204" pitchFamily="34" charset="0"/>
              </a:rPr>
              <a:t>- H</a:t>
            </a:r>
            <a:r>
              <a:rPr lang="it-IT" altLang="it-IT" baseline="-25000" dirty="0">
                <a:latin typeface="Verdana" panose="020B0604030504040204" pitchFamily="34" charset="0"/>
              </a:rPr>
              <a:t>2</a:t>
            </a:r>
            <a:r>
              <a:rPr lang="it-IT" altLang="it-IT" dirty="0">
                <a:latin typeface="Verdana" panose="020B0604030504040204" pitchFamily="34" charset="0"/>
              </a:rPr>
              <a:t>O</a:t>
            </a:r>
          </a:p>
        </p:txBody>
      </p:sp>
      <p:sp>
        <p:nvSpPr>
          <p:cNvPr id="6" name="Rectangle 27">
            <a:extLst>
              <a:ext uri="{FF2B5EF4-FFF2-40B4-BE49-F238E27FC236}">
                <a16:creationId xmlns:a16="http://schemas.microsoft.com/office/drawing/2014/main" id="{226D14A4-EB69-479E-B1D1-A9530159F0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8039" y="2930366"/>
            <a:ext cx="15866376" cy="49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8" name="Gruppo 7">
            <a:extLst>
              <a:ext uri="{FF2B5EF4-FFF2-40B4-BE49-F238E27FC236}">
                <a16:creationId xmlns:a16="http://schemas.microsoft.com/office/drawing/2014/main" id="{457CF1EF-8571-491C-9C1A-7A2176C88C88}"/>
              </a:ext>
            </a:extLst>
          </p:cNvPr>
          <p:cNvGrpSpPr/>
          <p:nvPr/>
        </p:nvGrpSpPr>
        <p:grpSpPr>
          <a:xfrm>
            <a:off x="355676" y="2155235"/>
            <a:ext cx="4769863" cy="2578087"/>
            <a:chOff x="331292" y="1691939"/>
            <a:chExt cx="4769863" cy="2578087"/>
          </a:xfrm>
        </p:grpSpPr>
        <p:graphicFrame>
          <p:nvGraphicFramePr>
            <p:cNvPr id="32776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25332114"/>
                </p:ext>
              </p:extLst>
            </p:nvPr>
          </p:nvGraphicFramePr>
          <p:xfrm>
            <a:off x="331292" y="1691939"/>
            <a:ext cx="2514600" cy="158114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72" name="ISIS/Draw Sketch" r:id="rId5" imgW="1800000" imgH="1133280" progId="ISISServer">
                    <p:embed/>
                  </p:oleObj>
                </mc:Choice>
                <mc:Fallback>
                  <p:oleObj name="ISIS/Draw Sketch" r:id="rId5" imgW="1800000" imgH="1133280" progId="ISISServer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1292" y="1691939"/>
                          <a:ext cx="2514600" cy="158114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2778" name="Text Box 10"/>
            <p:cNvSpPr txBox="1">
              <a:spLocks noChangeArrowheads="1"/>
            </p:cNvSpPr>
            <p:nvPr/>
          </p:nvSpPr>
          <p:spPr bwMode="auto">
            <a:xfrm>
              <a:off x="732556" y="3320902"/>
              <a:ext cx="1981200" cy="3698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dirty="0">
                  <a:latin typeface="Verdana" panose="020B0604030504040204" pitchFamily="34" charset="0"/>
                </a:rPr>
                <a:t>D-glucosio</a:t>
              </a:r>
            </a:p>
          </p:txBody>
        </p:sp>
        <p:sp>
          <p:nvSpPr>
            <p:cNvPr id="32779" name="Text Box 11"/>
            <p:cNvSpPr txBox="1">
              <a:spLocks noChangeArrowheads="1"/>
            </p:cNvSpPr>
            <p:nvPr/>
          </p:nvSpPr>
          <p:spPr bwMode="auto">
            <a:xfrm>
              <a:off x="2796989" y="3900139"/>
              <a:ext cx="1981200" cy="3698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dirty="0">
                  <a:latin typeface="Verdana" panose="020B0604030504040204" pitchFamily="34" charset="0"/>
                </a:rPr>
                <a:t>D-fruttosio</a:t>
              </a:r>
            </a:p>
          </p:txBody>
        </p:sp>
        <p:graphicFrame>
          <p:nvGraphicFramePr>
            <p:cNvPr id="7" name="Oggetto 6">
              <a:extLst>
                <a:ext uri="{FF2B5EF4-FFF2-40B4-BE49-F238E27FC236}">
                  <a16:creationId xmlns:a16="http://schemas.microsoft.com/office/drawing/2014/main" id="{1BB5104D-D8A1-425C-A607-588886F1BDF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58126290"/>
                </p:ext>
              </p:extLst>
            </p:nvPr>
          </p:nvGraphicFramePr>
          <p:xfrm>
            <a:off x="2264846" y="2653782"/>
            <a:ext cx="2836309" cy="128642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73" name="ChemSketch" r:id="rId7" imgW="1899000" imgH="862560" progId="ACD.ChemSketch.20">
                    <p:embed/>
                  </p:oleObj>
                </mc:Choice>
                <mc:Fallback>
                  <p:oleObj name="ChemSketch" r:id="rId7" imgW="1899000" imgH="862560" progId="ACD.ChemSketch.20">
                    <p:embed/>
                    <p:pic>
                      <p:nvPicPr>
                        <p:cNvPr id="0" name="Object 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64846" y="2653782"/>
                          <a:ext cx="2836309" cy="1286426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224051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autoUpdateAnimBg="0"/>
      <p:bldP spid="32773" grpId="0" autoUpdateAnimBg="0"/>
      <p:bldP spid="13" grpId="0"/>
      <p:bldP spid="2" grpId="0" animBg="1"/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AA74-5A22-416A-8014-EA82AB745332}" type="slidenum">
              <a:rPr lang="it-IT" smtClean="0"/>
              <a:pPr/>
              <a:t>15</a:t>
            </a:fld>
            <a:endParaRPr lang="it-IT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6119" y="1012506"/>
            <a:ext cx="3818479" cy="2021548"/>
          </a:xfrm>
          <a:prstGeom prst="rect">
            <a:avLst/>
          </a:prstGeom>
        </p:spPr>
      </p:pic>
      <p:grpSp>
        <p:nvGrpSpPr>
          <p:cNvPr id="6" name="Gruppo 5"/>
          <p:cNvGrpSpPr/>
          <p:nvPr/>
        </p:nvGrpSpPr>
        <p:grpSpPr>
          <a:xfrm>
            <a:off x="7075660" y="1208438"/>
            <a:ext cx="3396153" cy="2436224"/>
            <a:chOff x="6138788" y="396255"/>
            <a:chExt cx="3744416" cy="2686050"/>
          </a:xfrm>
        </p:grpSpPr>
        <p:pic>
          <p:nvPicPr>
            <p:cNvPr id="4" name="Immagine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10796" y="396255"/>
              <a:ext cx="3657600" cy="2686050"/>
            </a:xfrm>
            <a:prstGeom prst="rect">
              <a:avLst/>
            </a:prstGeom>
          </p:spPr>
        </p:pic>
        <p:sp>
          <p:nvSpPr>
            <p:cNvPr id="5" name="Rettangolo 4"/>
            <p:cNvSpPr/>
            <p:nvPr/>
          </p:nvSpPr>
          <p:spPr bwMode="auto">
            <a:xfrm>
              <a:off x="6138788" y="2700511"/>
              <a:ext cx="3744416" cy="360040"/>
            </a:xfrm>
            <a:prstGeom prst="rect">
              <a:avLst/>
            </a:prstGeom>
            <a:solidFill>
              <a:schemeClr val="bg1"/>
            </a:solidFill>
            <a:ln w="444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82935" tIns="41468" rIns="82935" bIns="41468" numCol="1" rtlCol="0" anchor="ctr" anchorCtr="0" compatLnSpc="1">
              <a:prstTxWarp prst="textNoShape">
                <a:avLst/>
              </a:prstTxWarp>
            </a:bodyPr>
            <a:lstStyle/>
            <a:p>
              <a:pPr marL="414680" algn="ctr" defTabSz="829361" fontAlgn="base">
                <a:spcBef>
                  <a:spcPct val="0"/>
                </a:spcBef>
                <a:spcAft>
                  <a:spcPct val="0"/>
                </a:spcAft>
              </a:pPr>
              <a:endParaRPr lang="it-IT" sz="1451" baseline="-25000">
                <a:latin typeface="HelveticaNeueLT Com 55 Roman" pitchFamily="34" charset="0"/>
                <a:cs typeface="Arial" charset="0"/>
              </a:endParaRPr>
            </a:p>
          </p:txBody>
        </p:sp>
      </p:grpSp>
      <p:sp>
        <p:nvSpPr>
          <p:cNvPr id="7" name="CasellaDiTesto 6"/>
          <p:cNvSpPr txBox="1"/>
          <p:nvPr/>
        </p:nvSpPr>
        <p:spPr>
          <a:xfrm>
            <a:off x="1785498" y="294090"/>
            <a:ext cx="1632766" cy="427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177" b="1" dirty="0">
                <a:solidFill>
                  <a:srgbClr val="FF0000"/>
                </a:solidFill>
              </a:rPr>
              <a:t>MALTOSIO</a:t>
            </a: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242673" y="4800524"/>
            <a:ext cx="7314791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it-IT" altLang="it-IT" dirty="0">
                <a:latin typeface="Verdana" panose="020B0604030504040204" pitchFamily="34" charset="0"/>
              </a:rPr>
              <a:t>Nel corso della digestione dei polisaccaridi, amido e glicogeno vengono scissi in unità più piccole, fra cui il maltosio.</a:t>
            </a: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1785498" y="2906515"/>
            <a:ext cx="4506434" cy="15604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it-IT" altLang="it-IT" dirty="0">
                <a:latin typeface="Verdana" panose="020B0604030504040204" pitchFamily="34" charset="0"/>
              </a:rPr>
              <a:t>Legame </a:t>
            </a:r>
            <a:r>
              <a:rPr lang="it-IT" altLang="it-IT" dirty="0">
                <a:latin typeface="Verdana" panose="020B0604030504040204" pitchFamily="34" charset="0"/>
                <a:sym typeface="Symbol" panose="05050102010706020507" pitchFamily="18" charset="2"/>
              </a:rPr>
              <a:t>-1</a:t>
            </a:r>
            <a:r>
              <a:rPr lang="it-IT" altLang="it-IT" dirty="0">
                <a:latin typeface="Verdana" panose="020B0604030504040204" pitchFamily="34" charset="0"/>
                <a:sym typeface="Wingdings" panose="05000000000000000000" pitchFamily="2" charset="2"/>
              </a:rPr>
              <a:t></a:t>
            </a:r>
            <a:r>
              <a:rPr lang="it-IT" altLang="it-IT" dirty="0">
                <a:latin typeface="Verdana" panose="020B0604030504040204" pitchFamily="34" charset="0"/>
                <a:sym typeface="Symbol" panose="05050102010706020507" pitchFamily="18" charset="2"/>
              </a:rPr>
              <a:t>4 glicosidico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it-IT" altLang="it-IT" dirty="0">
                <a:latin typeface="Verdana" panose="020B0604030504040204" pitchFamily="34" charset="0"/>
                <a:sym typeface="Symbol" panose="05050102010706020507" pitchFamily="18" charset="2"/>
              </a:rPr>
              <a:t>(il C </a:t>
            </a:r>
            <a:r>
              <a:rPr lang="it-IT" altLang="it-IT" dirty="0" err="1">
                <a:latin typeface="Verdana" panose="020B0604030504040204" pitchFamily="34" charset="0"/>
                <a:sym typeface="Symbol" panose="05050102010706020507" pitchFamily="18" charset="2"/>
              </a:rPr>
              <a:t>anomerico</a:t>
            </a:r>
            <a:r>
              <a:rPr lang="it-IT" altLang="it-IT" dirty="0">
                <a:latin typeface="Verdana" panose="020B0604030504040204" pitchFamily="34" charset="0"/>
                <a:sym typeface="Symbol" panose="05050102010706020507" pitchFamily="18" charset="2"/>
              </a:rPr>
              <a:t> del primo glucosio è in configurazione  e si lega all’OH in posizione 4 del secondo glucosio)</a:t>
            </a:r>
            <a:endParaRPr lang="it-IT" altLang="it-IT" dirty="0">
              <a:latin typeface="Verdana" panose="020B0604030504040204" pitchFamily="34" charset="0"/>
            </a:endParaRPr>
          </a:p>
        </p:txBody>
      </p:sp>
      <p:sp>
        <p:nvSpPr>
          <p:cNvPr id="10" name="Ovale 9"/>
          <p:cNvSpPr/>
          <p:nvPr/>
        </p:nvSpPr>
        <p:spPr bwMode="auto">
          <a:xfrm>
            <a:off x="3418264" y="1730924"/>
            <a:ext cx="718417" cy="849038"/>
          </a:xfrm>
          <a:prstGeom prst="ellipse">
            <a:avLst/>
          </a:prstGeom>
          <a:noFill/>
          <a:ln w="444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2935" tIns="41468" rIns="82935" bIns="41468" numCol="1" rtlCol="0" anchor="ctr" anchorCtr="0" compatLnSpc="1">
            <a:prstTxWarp prst="textNoShape">
              <a:avLst/>
            </a:prstTxWarp>
          </a:bodyPr>
          <a:lstStyle/>
          <a:p>
            <a:pPr marL="414680" algn="ctr" defTabSz="829361" fontAlgn="base">
              <a:spcBef>
                <a:spcPct val="0"/>
              </a:spcBef>
              <a:spcAft>
                <a:spcPct val="0"/>
              </a:spcAft>
            </a:pPr>
            <a:endParaRPr lang="it-IT" sz="1451" baseline="-25000">
              <a:latin typeface="HelveticaNeueLT Com 55 Roman" pitchFamily="34" charset="0"/>
              <a:cs typeface="Arial" charset="0"/>
            </a:endParaRPr>
          </a:p>
        </p:txBody>
      </p:sp>
      <p:grpSp>
        <p:nvGrpSpPr>
          <p:cNvPr id="18" name="Gruppo 17"/>
          <p:cNvGrpSpPr/>
          <p:nvPr/>
        </p:nvGrpSpPr>
        <p:grpSpPr>
          <a:xfrm>
            <a:off x="3548886" y="1796237"/>
            <a:ext cx="522487" cy="390373"/>
            <a:chOff x="2538388" y="1980431"/>
            <a:chExt cx="576066" cy="430404"/>
          </a:xfrm>
        </p:grpSpPr>
        <p:sp>
          <p:nvSpPr>
            <p:cNvPr id="12" name="CasellaDiTesto 11"/>
            <p:cNvSpPr txBox="1"/>
            <p:nvPr/>
          </p:nvSpPr>
          <p:spPr>
            <a:xfrm>
              <a:off x="2538388" y="1980431"/>
              <a:ext cx="288033" cy="286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88" dirty="0">
                  <a:solidFill>
                    <a:srgbClr val="00B0F0"/>
                  </a:solidFill>
                </a:rPr>
                <a:t>1</a:t>
              </a:r>
            </a:p>
          </p:txBody>
        </p:sp>
        <p:sp>
          <p:nvSpPr>
            <p:cNvPr id="15" name="CasellaDiTesto 14"/>
            <p:cNvSpPr txBox="1"/>
            <p:nvPr/>
          </p:nvSpPr>
          <p:spPr>
            <a:xfrm>
              <a:off x="2826421" y="2124447"/>
              <a:ext cx="288033" cy="286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88" dirty="0">
                  <a:solidFill>
                    <a:srgbClr val="00B0F0"/>
                  </a:solidFill>
                </a:rPr>
                <a:t>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16554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utoUpdateAnimBg="0"/>
      <p:bldP spid="9" grpId="0" autoUpdateAnimBg="0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AA74-5A22-416A-8014-EA82AB745332}" type="slidenum">
              <a:rPr lang="it-IT" smtClean="0"/>
              <a:pPr/>
              <a:t>16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3026400" y="947196"/>
            <a:ext cx="6596374" cy="6506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28" b="1" dirty="0">
                <a:solidFill>
                  <a:srgbClr val="00B050"/>
                </a:solidFill>
                <a:latin typeface="Khmer UI" panose="020B0502040204020203" pitchFamily="34" charset="0"/>
                <a:cs typeface="Khmer UI" panose="020B0502040204020203" pitchFamily="34" charset="0"/>
              </a:rPr>
              <a:t>POLISACCARIDI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3352953" y="2188098"/>
            <a:ext cx="6204510" cy="26049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1814" dirty="0">
                <a:latin typeface="Khmer UI" panose="020B0502040204020203" pitchFamily="34" charset="0"/>
                <a:cs typeface="Khmer UI" panose="020B0502040204020203" pitchFamily="34" charset="0"/>
              </a:rPr>
              <a:t>Sono polimeri di monosaccaridi; si possono avere </a:t>
            </a:r>
            <a:r>
              <a:rPr lang="it-IT" sz="1814" b="1" dirty="0" err="1">
                <a:latin typeface="Khmer UI" panose="020B0502040204020203" pitchFamily="34" charset="0"/>
                <a:cs typeface="Khmer UI" panose="020B0502040204020203" pitchFamily="34" charset="0"/>
              </a:rPr>
              <a:t>omopolisaccaridi</a:t>
            </a:r>
            <a:r>
              <a:rPr lang="it-IT" sz="1814" dirty="0">
                <a:latin typeface="Khmer UI" panose="020B0502040204020203" pitchFamily="34" charset="0"/>
                <a:cs typeface="Khmer UI" panose="020B0502040204020203" pitchFamily="34" charset="0"/>
              </a:rPr>
              <a:t> (un solo monosaccaride ripetuto molte volte) o </a:t>
            </a:r>
            <a:r>
              <a:rPr lang="it-IT" sz="1814" b="1" dirty="0" err="1">
                <a:latin typeface="Khmer UI" panose="020B0502040204020203" pitchFamily="34" charset="0"/>
                <a:cs typeface="Khmer UI" panose="020B0502040204020203" pitchFamily="34" charset="0"/>
              </a:rPr>
              <a:t>eteropolisaccaridi</a:t>
            </a:r>
            <a:r>
              <a:rPr lang="it-IT" sz="1814" dirty="0">
                <a:latin typeface="Khmer UI" panose="020B0502040204020203" pitchFamily="34" charset="0"/>
                <a:cs typeface="Khmer UI" panose="020B0502040204020203" pitchFamily="34" charset="0"/>
              </a:rPr>
              <a:t> (diversi monosaccaridi costituiscono la catena polimerica). Possono essere </a:t>
            </a:r>
            <a:r>
              <a:rPr lang="it-IT" sz="1814" b="1" dirty="0">
                <a:latin typeface="Khmer UI" panose="020B0502040204020203" pitchFamily="34" charset="0"/>
                <a:cs typeface="Khmer UI" panose="020B0502040204020203" pitchFamily="34" charset="0"/>
              </a:rPr>
              <a:t>lineari</a:t>
            </a:r>
            <a:r>
              <a:rPr lang="it-IT" sz="1814" dirty="0">
                <a:latin typeface="Khmer UI" panose="020B0502040204020203" pitchFamily="34" charset="0"/>
                <a:cs typeface="Khmer UI" panose="020B0502040204020203" pitchFamily="34" charset="0"/>
              </a:rPr>
              <a:t> o </a:t>
            </a:r>
            <a:r>
              <a:rPr lang="it-IT" sz="1814" b="1" dirty="0">
                <a:latin typeface="Khmer UI" panose="020B0502040204020203" pitchFamily="34" charset="0"/>
                <a:cs typeface="Khmer UI" panose="020B0502040204020203" pitchFamily="34" charset="0"/>
              </a:rPr>
              <a:t>ramificati</a:t>
            </a:r>
            <a:r>
              <a:rPr lang="it-IT" sz="1814" dirty="0">
                <a:latin typeface="Khmer UI" panose="020B0502040204020203" pitchFamily="34" charset="0"/>
                <a:cs typeface="Khmer UI" panose="020B0502040204020203" pitchFamily="34" charset="0"/>
              </a:rPr>
              <a:t> e si possono anche distinguere per il </a:t>
            </a:r>
            <a:r>
              <a:rPr lang="it-IT" sz="1814" b="1" dirty="0">
                <a:latin typeface="Khmer UI" panose="020B0502040204020203" pitchFamily="34" charset="0"/>
                <a:cs typeface="Khmer UI" panose="020B0502040204020203" pitchFamily="34" charset="0"/>
              </a:rPr>
              <a:t>modo</a:t>
            </a:r>
            <a:r>
              <a:rPr lang="it-IT" sz="1814" dirty="0">
                <a:latin typeface="Khmer UI" panose="020B0502040204020203" pitchFamily="34" charset="0"/>
                <a:cs typeface="Khmer UI" panose="020B0502040204020203" pitchFamily="34" charset="0"/>
              </a:rPr>
              <a:t> in cui le unità di monosaccaridi sono legate fra loro.</a:t>
            </a:r>
          </a:p>
        </p:txBody>
      </p:sp>
    </p:spTree>
    <p:extLst>
      <p:ext uri="{BB962C8B-B14F-4D97-AF65-F5344CB8AC3E}">
        <p14:creationId xmlns:p14="http://schemas.microsoft.com/office/powerpoint/2010/main" val="35439136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A:\cell05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36539"/>
            <a:ext cx="7581900" cy="4754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843" name="Picture 3" descr="A:\starch01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498" y="2318720"/>
            <a:ext cx="8686800" cy="397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8001001" y="1676400"/>
            <a:ext cx="2057400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1700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CELLULOSA</a:t>
            </a:r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2112051" y="4865835"/>
            <a:ext cx="1295400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1700" dirty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AMIDO</a:t>
            </a:r>
          </a:p>
        </p:txBody>
      </p:sp>
      <p:grpSp>
        <p:nvGrpSpPr>
          <p:cNvPr id="35846" name="Group 6"/>
          <p:cNvGrpSpPr>
            <a:grpSpLocks/>
          </p:cNvGrpSpPr>
          <p:nvPr/>
        </p:nvGrpSpPr>
        <p:grpSpPr bwMode="auto">
          <a:xfrm>
            <a:off x="5029200" y="1066800"/>
            <a:ext cx="1676400" cy="1295400"/>
            <a:chOff x="2208" y="672"/>
            <a:chExt cx="1056" cy="816"/>
          </a:xfrm>
        </p:grpSpPr>
        <p:sp>
          <p:nvSpPr>
            <p:cNvPr id="35847" name="AutoShape 7"/>
            <p:cNvSpPr>
              <a:spLocks noChangeArrowheads="1"/>
            </p:cNvSpPr>
            <p:nvPr/>
          </p:nvSpPr>
          <p:spPr bwMode="auto">
            <a:xfrm rot="2516516">
              <a:off x="2208" y="672"/>
              <a:ext cx="96" cy="288"/>
            </a:xfrm>
            <a:prstGeom prst="downArrow">
              <a:avLst>
                <a:gd name="adj1" fmla="val 50000"/>
                <a:gd name="adj2" fmla="val 75000"/>
              </a:avLst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 sz="1700"/>
            </a:p>
          </p:txBody>
        </p:sp>
        <p:sp>
          <p:nvSpPr>
            <p:cNvPr id="35848" name="AutoShape 8"/>
            <p:cNvSpPr>
              <a:spLocks noChangeArrowheads="1"/>
            </p:cNvSpPr>
            <p:nvPr/>
          </p:nvSpPr>
          <p:spPr bwMode="auto">
            <a:xfrm rot="21110847" flipH="1">
              <a:off x="3168" y="1200"/>
              <a:ext cx="96" cy="288"/>
            </a:xfrm>
            <a:prstGeom prst="downArrow">
              <a:avLst>
                <a:gd name="adj1" fmla="val 50000"/>
                <a:gd name="adj2" fmla="val 75000"/>
              </a:avLst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 sz="1700"/>
            </a:p>
          </p:txBody>
        </p:sp>
      </p:grpSp>
      <p:grpSp>
        <p:nvGrpSpPr>
          <p:cNvPr id="35849" name="Group 9"/>
          <p:cNvGrpSpPr>
            <a:grpSpLocks/>
          </p:cNvGrpSpPr>
          <p:nvPr/>
        </p:nvGrpSpPr>
        <p:grpSpPr bwMode="auto">
          <a:xfrm>
            <a:off x="4006060" y="3886174"/>
            <a:ext cx="2133600" cy="1295400"/>
            <a:chOff x="1488" y="2592"/>
            <a:chExt cx="1344" cy="816"/>
          </a:xfrm>
        </p:grpSpPr>
        <p:sp>
          <p:nvSpPr>
            <p:cNvPr id="35850" name="AutoShape 10"/>
            <p:cNvSpPr>
              <a:spLocks noChangeArrowheads="1"/>
            </p:cNvSpPr>
            <p:nvPr/>
          </p:nvSpPr>
          <p:spPr bwMode="auto">
            <a:xfrm rot="699819" flipV="1">
              <a:off x="2736" y="3120"/>
              <a:ext cx="96" cy="288"/>
            </a:xfrm>
            <a:prstGeom prst="downArrow">
              <a:avLst>
                <a:gd name="adj1" fmla="val 50000"/>
                <a:gd name="adj2" fmla="val 75000"/>
              </a:avLst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 sz="1700"/>
            </a:p>
          </p:txBody>
        </p:sp>
        <p:sp>
          <p:nvSpPr>
            <p:cNvPr id="35851" name="AutoShape 11"/>
            <p:cNvSpPr>
              <a:spLocks noChangeArrowheads="1"/>
            </p:cNvSpPr>
            <p:nvPr/>
          </p:nvSpPr>
          <p:spPr bwMode="auto">
            <a:xfrm rot="489153" flipH="1" flipV="1">
              <a:off x="1488" y="2592"/>
              <a:ext cx="96" cy="288"/>
            </a:xfrm>
            <a:prstGeom prst="downArrow">
              <a:avLst>
                <a:gd name="adj1" fmla="val 50000"/>
                <a:gd name="adj2" fmla="val 75000"/>
              </a:avLst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 sz="1700"/>
            </a:p>
          </p:txBody>
        </p:sp>
      </p:grpSp>
      <p:sp>
        <p:nvSpPr>
          <p:cNvPr id="35852" name="Text Box 12"/>
          <p:cNvSpPr txBox="1">
            <a:spLocks noChangeArrowheads="1"/>
          </p:cNvSpPr>
          <p:nvPr/>
        </p:nvSpPr>
        <p:spPr bwMode="auto">
          <a:xfrm>
            <a:off x="1916119" y="5388320"/>
            <a:ext cx="44196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it-IT" altLang="it-IT" sz="1700" dirty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unità ripetitive orientate tutte nello stesso modo (</a:t>
            </a:r>
            <a:r>
              <a:rPr lang="it-IT" altLang="it-IT" sz="1700" dirty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sym typeface="Symbol" panose="05050102010706020507" pitchFamily="18" charset="2"/>
              </a:rPr>
              <a:t></a:t>
            </a:r>
            <a:r>
              <a:rPr lang="it-IT" altLang="it-IT" sz="1700" dirty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)</a:t>
            </a:r>
          </a:p>
        </p:txBody>
      </p:sp>
      <p:sp>
        <p:nvSpPr>
          <p:cNvPr id="35853" name="Text Box 13"/>
          <p:cNvSpPr txBox="1">
            <a:spLocks noChangeArrowheads="1"/>
          </p:cNvSpPr>
          <p:nvPr/>
        </p:nvSpPr>
        <p:spPr bwMode="auto">
          <a:xfrm>
            <a:off x="5943600" y="244476"/>
            <a:ext cx="44196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it-IT" altLang="it-IT" sz="17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ogni unità ripetitiva è ruotata di 180° rispetto alla precedente (</a:t>
            </a:r>
            <a:r>
              <a:rPr lang="it-IT" altLang="it-IT" sz="17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sym typeface="Symbol" panose="05050102010706020507" pitchFamily="18" charset="2"/>
              </a:rPr>
              <a:t></a:t>
            </a:r>
            <a:r>
              <a:rPr lang="it-IT" altLang="it-IT" sz="17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50345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35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5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 autoUpdateAnimBg="0"/>
      <p:bldP spid="35845" grpId="0" autoUpdateAnimBg="0"/>
      <p:bldP spid="35852" grpId="0" autoUpdateAnimBg="0"/>
      <p:bldP spid="35853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1393635" y="163469"/>
            <a:ext cx="2057400" cy="48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540" dirty="0">
                <a:solidFill>
                  <a:srgbClr val="33CC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CELLULOSA</a:t>
            </a:r>
          </a:p>
        </p:txBody>
      </p:sp>
      <p:pic>
        <p:nvPicPr>
          <p:cNvPr id="37891" name="Picture 3" descr="A:\hycell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498" y="685953"/>
            <a:ext cx="8534400" cy="1609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1589566" y="2384030"/>
            <a:ext cx="9159913" cy="12370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it-IT" altLang="it-IT" sz="1814" dirty="0">
                <a:latin typeface="Calibri" panose="020F0502020204030204" pitchFamily="34" charset="0"/>
              </a:rPr>
              <a:t>La cellulosa è un polimero lineare di unità di  </a:t>
            </a:r>
            <a:r>
              <a:rPr lang="it-IT" altLang="it-IT" sz="1814" dirty="0">
                <a:latin typeface="Calibri" panose="020F0502020204030204" pitchFamily="34" charset="0"/>
                <a:sym typeface="Symbol" panose="05050102010706020507" pitchFamily="18" charset="2"/>
              </a:rPr>
              <a:t></a:t>
            </a:r>
            <a:r>
              <a:rPr lang="it-IT" altLang="it-IT" sz="1814" dirty="0">
                <a:latin typeface="Calibri" panose="020F0502020204030204" pitchFamily="34" charset="0"/>
              </a:rPr>
              <a:t>-(1</a:t>
            </a:r>
            <a:r>
              <a:rPr lang="it-IT" altLang="it-IT" sz="1814" dirty="0">
                <a:latin typeface="Calibri" panose="020F0502020204030204" pitchFamily="34" charset="0"/>
                <a:sym typeface="Symbol" panose="05050102010706020507" pitchFamily="18" charset="2"/>
              </a:rPr>
              <a:t>4)-D-</a:t>
            </a:r>
            <a:r>
              <a:rPr lang="it-IT" altLang="it-IT" sz="1814" dirty="0" err="1">
                <a:latin typeface="Calibri" panose="020F0502020204030204" pitchFamily="34" charset="0"/>
                <a:sym typeface="Symbol" panose="05050102010706020507" pitchFamily="18" charset="2"/>
              </a:rPr>
              <a:t>glucopiranosio</a:t>
            </a:r>
            <a:r>
              <a:rPr lang="it-IT" altLang="it-IT" sz="1814" dirty="0">
                <a:latin typeface="Calibri" panose="020F0502020204030204" pitchFamily="34" charset="0"/>
                <a:sym typeface="Symbol" panose="05050102010706020507" pitchFamily="18" charset="2"/>
              </a:rPr>
              <a:t>.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it-IT" altLang="it-IT" sz="1814" dirty="0">
                <a:latin typeface="Calibri" panose="020F0502020204030204" pitchFamily="34" charset="0"/>
                <a:sym typeface="Symbol" panose="05050102010706020507" pitchFamily="18" charset="2"/>
              </a:rPr>
              <a:t>E’ un polimero rigido, insolubile in acqua, costituito di solito da 2000-14000 unità monomeriche. E‘ cristallina e forma numerosi legami idrogeno sia inter- che intra molecolari.</a:t>
            </a:r>
            <a:endParaRPr lang="it-IT" altLang="it-IT" sz="1814" dirty="0">
              <a:latin typeface="Calibri" panose="020F0502020204030204" pitchFamily="34" charset="0"/>
            </a:endParaRPr>
          </a:p>
        </p:txBody>
      </p:sp>
      <p:pic>
        <p:nvPicPr>
          <p:cNvPr id="37893" name="Picture 5" descr="A:\hycel1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4250" y="3494311"/>
            <a:ext cx="6031161" cy="2639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458945" y="3886175"/>
            <a:ext cx="3592085" cy="2102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it-IT" altLang="it-IT" sz="1814" dirty="0">
                <a:latin typeface="Calibri" panose="020F0502020204030204" pitchFamily="34" charset="0"/>
              </a:rPr>
              <a:t>Dato che contiene legami </a:t>
            </a:r>
            <a:r>
              <a:rPr lang="it-IT" altLang="it-IT" sz="1814" dirty="0">
                <a:latin typeface="Calibri" panose="020F0502020204030204" pitchFamily="34" charset="0"/>
                <a:sym typeface="Symbol" panose="05050102010706020507" pitchFamily="18" charset="2"/>
              </a:rPr>
              <a:t></a:t>
            </a:r>
            <a:r>
              <a:rPr lang="it-IT" altLang="it-IT" sz="1814" dirty="0">
                <a:latin typeface="Calibri" panose="020F0502020204030204" pitchFamily="34" charset="0"/>
              </a:rPr>
              <a:t>-(1</a:t>
            </a:r>
            <a:r>
              <a:rPr lang="it-IT" altLang="it-IT" sz="1814" dirty="0">
                <a:latin typeface="Calibri" panose="020F0502020204030204" pitchFamily="34" charset="0"/>
                <a:sym typeface="Symbol" panose="05050102010706020507" pitchFamily="18" charset="2"/>
              </a:rPr>
              <a:t>4), gli enzimi amilasi, in grado di scindere i legami </a:t>
            </a:r>
            <a:r>
              <a:rPr lang="it-IT" altLang="it-IT" sz="1814" dirty="0">
                <a:latin typeface="Calibri" panose="020F0502020204030204" pitchFamily="34" charset="0"/>
              </a:rPr>
              <a:t>-(1</a:t>
            </a:r>
            <a:r>
              <a:rPr lang="it-IT" altLang="it-IT" sz="1814" dirty="0">
                <a:latin typeface="Calibri" panose="020F0502020204030204" pitchFamily="34" charset="0"/>
                <a:sym typeface="Symbol" panose="05050102010706020507" pitchFamily="18" charset="2"/>
              </a:rPr>
              <a:t>4) di amido e glicogeno non sono in grado di attaccarla: la cellulosa non è assimilabile dal corpo umano .</a:t>
            </a:r>
          </a:p>
        </p:txBody>
      </p:sp>
    </p:spTree>
    <p:extLst>
      <p:ext uri="{BB962C8B-B14F-4D97-AF65-F5344CB8AC3E}">
        <p14:creationId xmlns:p14="http://schemas.microsoft.com/office/powerpoint/2010/main" val="1044046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AA74-5A22-416A-8014-EA82AB745332}" type="slidenum">
              <a:rPr lang="it-IT" smtClean="0"/>
              <a:pPr/>
              <a:t>19</a:t>
            </a:fld>
            <a:endParaRPr lang="it-IT"/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1604937" y="803127"/>
            <a:ext cx="9208800" cy="1097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it-IT" altLang="it-IT" sz="1814" dirty="0">
                <a:latin typeface="Calibri" panose="020F0502020204030204" pitchFamily="34" charset="0"/>
              </a:rPr>
              <a:t>E’ una miscela di due polisaccaridi: 10-30% amilosio, un polimero lineare idrosolubile costituito da 100-1000 monomeri uniti da legami</a:t>
            </a:r>
            <a:r>
              <a:rPr lang="it-IT" altLang="it-IT" sz="1814" dirty="0">
                <a:latin typeface="Calibri" panose="020F0502020204030204" pitchFamily="34" charset="0"/>
                <a:sym typeface="Symbol" panose="05050102010706020507" pitchFamily="18" charset="2"/>
              </a:rPr>
              <a:t> </a:t>
            </a:r>
            <a:r>
              <a:rPr lang="it-IT" altLang="it-IT" sz="1814" dirty="0">
                <a:latin typeface="Calibri" panose="020F0502020204030204" pitchFamily="34" charset="0"/>
              </a:rPr>
              <a:t>-(1</a:t>
            </a:r>
            <a:r>
              <a:rPr lang="it-IT" altLang="it-IT" sz="1814" dirty="0">
                <a:latin typeface="Calibri" panose="020F0502020204030204" pitchFamily="34" charset="0"/>
                <a:sym typeface="Symbol" panose="05050102010706020507" pitchFamily="18" charset="2"/>
              </a:rPr>
              <a:t>4)</a:t>
            </a:r>
            <a:r>
              <a:rPr lang="it-IT" altLang="it-IT" sz="1814" dirty="0">
                <a:latin typeface="Calibri" panose="020F0502020204030204" pitchFamily="34" charset="0"/>
              </a:rPr>
              <a:t>, e per il resto amilopectina, </a:t>
            </a:r>
            <a:r>
              <a:rPr lang="it-IT" altLang="it-IT" sz="1814" dirty="0">
                <a:latin typeface="Calibri" panose="020F0502020204030204" pitchFamily="34" charset="0"/>
                <a:sym typeface="Symbol" panose="05050102010706020507" pitchFamily="18" charset="2"/>
              </a:rPr>
              <a:t>ramificata con legami glicosidici </a:t>
            </a:r>
            <a:r>
              <a:rPr lang="it-IT" altLang="it-IT" sz="1814" dirty="0">
                <a:latin typeface="Calibri" panose="020F0502020204030204" pitchFamily="34" charset="0"/>
              </a:rPr>
              <a:t>-(1</a:t>
            </a:r>
            <a:r>
              <a:rPr lang="it-IT" altLang="it-IT" sz="1814" dirty="0">
                <a:latin typeface="Calibri" panose="020F0502020204030204" pitchFamily="34" charset="0"/>
                <a:sym typeface="Symbol" panose="05050102010706020507" pitchFamily="18" charset="2"/>
              </a:rPr>
              <a:t>6) circa ogni 25-30 unità, insolubile.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850809" y="228779"/>
            <a:ext cx="1436834" cy="5613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it-IT" altLang="it-IT" sz="254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AMIDO</a:t>
            </a:r>
            <a:endParaRPr lang="it-IT" altLang="it-IT" sz="254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sym typeface="Symbol" panose="05050102010706020507" pitchFamily="18" charset="2"/>
            </a:endParaRP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9566" y="2122788"/>
            <a:ext cx="5159190" cy="1650404"/>
          </a:xfrm>
          <a:prstGeom prst="rect">
            <a:avLst/>
          </a:prstGeom>
        </p:spPr>
      </p:pic>
      <p:grpSp>
        <p:nvGrpSpPr>
          <p:cNvPr id="16" name="Gruppo 15"/>
          <p:cNvGrpSpPr/>
          <p:nvPr/>
        </p:nvGrpSpPr>
        <p:grpSpPr>
          <a:xfrm>
            <a:off x="7271592" y="2579962"/>
            <a:ext cx="1567455" cy="522485"/>
            <a:chOff x="7002884" y="2700511"/>
            <a:chExt cx="1728192" cy="576064"/>
          </a:xfrm>
        </p:grpSpPr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7002884" y="2700511"/>
              <a:ext cx="1728192" cy="5450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>
                <a:lnSpc>
                  <a:spcPct val="120000"/>
                </a:lnSpc>
                <a:spcBef>
                  <a:spcPct val="50000"/>
                </a:spcBef>
              </a:pPr>
              <a:r>
                <a:rPr lang="it-IT" altLang="it-IT" sz="2177" dirty="0">
                  <a:solidFill>
                    <a:srgbClr val="00B050"/>
                  </a:solidFill>
                  <a:latin typeface="Calibri" panose="020F0502020204030204" pitchFamily="34" charset="0"/>
                </a:rPr>
                <a:t>AMILOSIO</a:t>
              </a:r>
              <a:endParaRPr lang="it-IT" altLang="it-IT" sz="2177" dirty="0">
                <a:solidFill>
                  <a:srgbClr val="00B050"/>
                </a:solidFill>
                <a:latin typeface="Calibri" panose="020F0502020204030204" pitchFamily="34" charset="0"/>
                <a:sym typeface="Symbol" panose="05050102010706020507" pitchFamily="18" charset="2"/>
              </a:endParaRPr>
            </a:p>
          </p:txBody>
        </p:sp>
        <p:cxnSp>
          <p:nvCxnSpPr>
            <p:cNvPr id="10" name="Connettore 2 9"/>
            <p:cNvCxnSpPr/>
            <p:nvPr/>
          </p:nvCxnSpPr>
          <p:spPr bwMode="auto">
            <a:xfrm flipH="1">
              <a:off x="7002884" y="3276575"/>
              <a:ext cx="1368152" cy="0"/>
            </a:xfrm>
            <a:prstGeom prst="straightConnector1">
              <a:avLst/>
            </a:prstGeom>
            <a:solidFill>
              <a:srgbClr val="008152"/>
            </a:solidFill>
            <a:ln w="4445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17" name="Gruppo 16"/>
          <p:cNvGrpSpPr/>
          <p:nvPr/>
        </p:nvGrpSpPr>
        <p:grpSpPr>
          <a:xfrm>
            <a:off x="3026400" y="4604591"/>
            <a:ext cx="2024630" cy="587796"/>
            <a:chOff x="1962324" y="5076775"/>
            <a:chExt cx="2232248" cy="648072"/>
          </a:xfrm>
        </p:grpSpPr>
        <p:sp>
          <p:nvSpPr>
            <p:cNvPr id="11" name="Text Box 4"/>
            <p:cNvSpPr txBox="1">
              <a:spLocks noChangeArrowheads="1"/>
            </p:cNvSpPr>
            <p:nvPr/>
          </p:nvSpPr>
          <p:spPr bwMode="auto">
            <a:xfrm>
              <a:off x="1962324" y="5076775"/>
              <a:ext cx="2232248" cy="545061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>
                <a:lnSpc>
                  <a:spcPct val="120000"/>
                </a:lnSpc>
                <a:spcBef>
                  <a:spcPct val="50000"/>
                </a:spcBef>
              </a:pPr>
              <a:r>
                <a:rPr lang="it-IT" altLang="it-IT" sz="2177" dirty="0">
                  <a:solidFill>
                    <a:srgbClr val="00B0F0"/>
                  </a:solidFill>
                  <a:latin typeface="Calibri" panose="020F0502020204030204" pitchFamily="34" charset="0"/>
                </a:rPr>
                <a:t>AMILOPECTINA</a:t>
              </a:r>
              <a:endParaRPr lang="it-IT" altLang="it-IT" sz="2177" dirty="0">
                <a:solidFill>
                  <a:srgbClr val="00B0F0"/>
                </a:solidFill>
                <a:latin typeface="Calibri" panose="020F0502020204030204" pitchFamily="34" charset="0"/>
                <a:sym typeface="Symbol" panose="05050102010706020507" pitchFamily="18" charset="2"/>
              </a:endParaRPr>
            </a:p>
          </p:txBody>
        </p:sp>
        <p:cxnSp>
          <p:nvCxnSpPr>
            <p:cNvPr id="12" name="Connettore 2 11"/>
            <p:cNvCxnSpPr/>
            <p:nvPr/>
          </p:nvCxnSpPr>
          <p:spPr bwMode="auto">
            <a:xfrm>
              <a:off x="2034332" y="5724847"/>
              <a:ext cx="2016224" cy="0"/>
            </a:xfrm>
            <a:prstGeom prst="straightConnector1">
              <a:avLst/>
            </a:prstGeom>
            <a:solidFill>
              <a:srgbClr val="008152"/>
            </a:solidFill>
            <a:ln w="44450" cap="flat" cmpd="sng" algn="ctr">
              <a:solidFill>
                <a:schemeClr val="accent5">
                  <a:lumMod val="50000"/>
                </a:schemeClr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pic>
        <p:nvPicPr>
          <p:cNvPr id="5" name="Immagin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1311" y="3624932"/>
            <a:ext cx="3695365" cy="2444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948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2151529" y="1936988"/>
            <a:ext cx="88329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4000" dirty="0">
                <a:solidFill>
                  <a:srgbClr val="00B050"/>
                </a:solidFill>
                <a:latin typeface="Algerian" panose="04020705040A02060702" pitchFamily="82" charset="0"/>
              </a:rPr>
              <a:t>CARBOIDRATI E POLISACCARIDI</a:t>
            </a:r>
          </a:p>
        </p:txBody>
      </p:sp>
    </p:spTree>
    <p:extLst>
      <p:ext uri="{BB962C8B-B14F-4D97-AF65-F5344CB8AC3E}">
        <p14:creationId xmlns:p14="http://schemas.microsoft.com/office/powerpoint/2010/main" val="2118429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AA74-5A22-416A-8014-EA82AB745332}" type="slidenum">
              <a:rPr lang="it-IT" smtClean="0"/>
              <a:pPr/>
              <a:t>20</a:t>
            </a:fld>
            <a:endParaRPr lang="it-IT"/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393635" y="163469"/>
            <a:ext cx="2057400" cy="48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540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GLICOGENO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793377" y="1077818"/>
            <a:ext cx="4127032" cy="1700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it-IT" altLang="it-IT" sz="2177" dirty="0">
                <a:latin typeface="Calibri" panose="020F0502020204030204" pitchFamily="34" charset="0"/>
              </a:rPr>
              <a:t>E’ un polimero di unità di  D-glucosio legate con legami glicosidici </a:t>
            </a:r>
            <a:r>
              <a:rPr lang="it-IT" altLang="it-IT" sz="2177" dirty="0">
                <a:latin typeface="Calibri" panose="020F0502020204030204" pitchFamily="34" charset="0"/>
                <a:sym typeface="Symbol" panose="05050102010706020507" pitchFamily="18" charset="2"/>
              </a:rPr>
              <a:t></a:t>
            </a:r>
            <a:r>
              <a:rPr lang="it-IT" altLang="it-IT" sz="2177" dirty="0">
                <a:latin typeface="Calibri" panose="020F0502020204030204" pitchFamily="34" charset="0"/>
              </a:rPr>
              <a:t>-(1</a:t>
            </a:r>
            <a:r>
              <a:rPr lang="it-IT" altLang="it-IT" sz="2177" dirty="0">
                <a:latin typeface="Calibri" panose="020F0502020204030204" pitchFamily="34" charset="0"/>
                <a:sym typeface="Symbol" panose="05050102010706020507" pitchFamily="18" charset="2"/>
              </a:rPr>
              <a:t>4) e ramificate con legami </a:t>
            </a:r>
            <a:r>
              <a:rPr lang="it-IT" altLang="it-IT" sz="2177" dirty="0">
                <a:latin typeface="Calibri" panose="020F0502020204030204" pitchFamily="34" charset="0"/>
              </a:rPr>
              <a:t>-(1</a:t>
            </a:r>
            <a:r>
              <a:rPr lang="it-IT" altLang="it-IT" sz="2177" dirty="0">
                <a:latin typeface="Calibri" panose="020F0502020204030204" pitchFamily="34" charset="0"/>
                <a:sym typeface="Symbol" panose="05050102010706020507" pitchFamily="18" charset="2"/>
              </a:rPr>
              <a:t>6) ogni 10 unità.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654877" y="4016796"/>
            <a:ext cx="8621004" cy="16335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it-IT" altLang="it-IT" sz="2177" dirty="0">
                <a:latin typeface="Calibri" panose="020F0502020204030204" pitchFamily="34" charset="0"/>
                <a:sym typeface="Symbol" panose="05050102010706020507" pitchFamily="18" charset="2"/>
              </a:rPr>
              <a:t>Funge da riserva di glucosio: 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it-IT" altLang="it-IT" sz="2177" b="1" dirty="0">
                <a:solidFill>
                  <a:srgbClr val="FF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nei muscoli </a:t>
            </a:r>
            <a:r>
              <a:rPr lang="it-IT" altLang="it-IT" sz="2177" dirty="0">
                <a:latin typeface="Calibri" panose="020F0502020204030204" pitchFamily="34" charset="0"/>
                <a:sym typeface="Symbol" panose="05050102010706020507" pitchFamily="18" charset="2"/>
              </a:rPr>
              <a:t>(2/3) per fornire energia in caso di sforzo intenso e prolungato 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it-IT" altLang="it-IT" sz="2177" b="1" dirty="0">
                <a:solidFill>
                  <a:srgbClr val="FF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nel fegato </a:t>
            </a:r>
            <a:r>
              <a:rPr lang="it-IT" altLang="it-IT" sz="2177" dirty="0">
                <a:latin typeface="Calibri" panose="020F0502020204030204" pitchFamily="34" charset="0"/>
                <a:sym typeface="Symbol" panose="05050102010706020507" pitchFamily="18" charset="2"/>
              </a:rPr>
              <a:t>(1/3) per mantenere costanti i livelli di glucosio ematico</a:t>
            </a:r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2894" y="424711"/>
            <a:ext cx="5243929" cy="3645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607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2"/>
          <p:cNvSpPr txBox="1">
            <a:spLocks noChangeArrowheads="1"/>
          </p:cNvSpPr>
          <p:nvPr/>
        </p:nvSpPr>
        <p:spPr bwMode="auto">
          <a:xfrm>
            <a:off x="1220893" y="294090"/>
            <a:ext cx="6922927" cy="48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540" dirty="0">
                <a:solidFill>
                  <a:srgbClr val="0070C0"/>
                </a:solidFill>
                <a:latin typeface="Comic Sans MS" panose="030F0702030302020204" pitchFamily="66" charset="0"/>
              </a:rPr>
              <a:t>GLI ZUCCHERI NEGLI ACIDI NUCLEICI</a:t>
            </a:r>
          </a:p>
        </p:txBody>
      </p:sp>
      <p:grpSp>
        <p:nvGrpSpPr>
          <p:cNvPr id="2" name="Gruppo 1"/>
          <p:cNvGrpSpPr/>
          <p:nvPr/>
        </p:nvGrpSpPr>
        <p:grpSpPr>
          <a:xfrm>
            <a:off x="1524256" y="1600303"/>
            <a:ext cx="3541713" cy="3226255"/>
            <a:chOff x="306140" y="1764407"/>
            <a:chExt cx="3904903" cy="3557096"/>
          </a:xfrm>
        </p:grpSpPr>
        <p:grpSp>
          <p:nvGrpSpPr>
            <p:cNvPr id="30725" name="Group 5"/>
            <p:cNvGrpSpPr>
              <a:grpSpLocks/>
            </p:cNvGrpSpPr>
            <p:nvPr/>
          </p:nvGrpSpPr>
          <p:grpSpPr bwMode="auto">
            <a:xfrm>
              <a:off x="306140" y="1764407"/>
              <a:ext cx="3904903" cy="2509919"/>
              <a:chOff x="384" y="576"/>
              <a:chExt cx="2231" cy="1434"/>
            </a:xfrm>
          </p:grpSpPr>
          <p:pic>
            <p:nvPicPr>
              <p:cNvPr id="30726" name="Picture 6" descr="C:\Documents and Settings\fontana\Desktop\Ribose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4" y="576"/>
                <a:ext cx="1248" cy="114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0727" name="Text Box 7"/>
              <p:cNvSpPr txBox="1">
                <a:spLocks noChangeArrowheads="1"/>
              </p:cNvSpPr>
              <p:nvPr/>
            </p:nvSpPr>
            <p:spPr bwMode="auto">
              <a:xfrm>
                <a:off x="1488" y="1776"/>
                <a:ext cx="624" cy="2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 type="none" w="lg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it-IT" altLang="it-IT" sz="1814">
                    <a:latin typeface="Calibri" panose="020F0502020204030204" pitchFamily="34" charset="0"/>
                  </a:rPr>
                  <a:t>ribosio</a:t>
                </a:r>
              </a:p>
            </p:txBody>
          </p:sp>
          <p:graphicFrame>
            <p:nvGraphicFramePr>
              <p:cNvPr id="30728" name="Object 8"/>
              <p:cNvGraphicFramePr>
                <a:graphicFrameLocks noChangeAspect="1"/>
              </p:cNvGraphicFramePr>
              <p:nvPr/>
            </p:nvGraphicFramePr>
            <p:xfrm>
              <a:off x="1824" y="576"/>
              <a:ext cx="791" cy="12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284" name="ISIS/Draw Sketch" r:id="rId4" imgW="809280" imgH="1228680" progId="ISISServer">
                      <p:embed/>
                    </p:oleObj>
                  </mc:Choice>
                  <mc:Fallback>
                    <p:oleObj name="ISIS/Draw Sketch" r:id="rId4" imgW="809280" imgH="1228680" progId="ISISServer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824" y="576"/>
                            <a:ext cx="791" cy="12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 type="none" w="lg" len="lg"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33" name="Text Box 2"/>
            <p:cNvSpPr txBox="1">
              <a:spLocks noChangeArrowheads="1"/>
            </p:cNvSpPr>
            <p:nvPr/>
          </p:nvSpPr>
          <p:spPr bwMode="auto">
            <a:xfrm>
              <a:off x="1026220" y="4788743"/>
              <a:ext cx="2376264" cy="5327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sz="2540" dirty="0">
                  <a:solidFill>
                    <a:srgbClr val="00B050"/>
                  </a:solidFill>
                  <a:latin typeface="Comic Sans MS" panose="030F0702030302020204" pitchFamily="66" charset="0"/>
                </a:rPr>
                <a:t>RNA</a:t>
              </a:r>
            </a:p>
          </p:txBody>
        </p:sp>
      </p:grpSp>
      <p:grpSp>
        <p:nvGrpSpPr>
          <p:cNvPr id="3" name="Gruppo 2"/>
          <p:cNvGrpSpPr/>
          <p:nvPr/>
        </p:nvGrpSpPr>
        <p:grpSpPr>
          <a:xfrm>
            <a:off x="6781673" y="2285950"/>
            <a:ext cx="3505199" cy="3193714"/>
            <a:chOff x="6102686" y="2520365"/>
            <a:chExt cx="3864644" cy="3521218"/>
          </a:xfrm>
        </p:grpSpPr>
        <p:pic>
          <p:nvPicPr>
            <p:cNvPr id="30723" name="Picture 3" descr="C:\Documents and Settings\fontana\Desktop\Deoxyribose.pn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98951" y="2520365"/>
              <a:ext cx="2268379" cy="20355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0724" name="Text Box 4"/>
            <p:cNvSpPr txBox="1">
              <a:spLocks noChangeArrowheads="1"/>
            </p:cNvSpPr>
            <p:nvPr/>
          </p:nvSpPr>
          <p:spPr bwMode="auto">
            <a:xfrm>
              <a:off x="7866981" y="4788743"/>
              <a:ext cx="2016337" cy="4096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sz="1814">
                  <a:latin typeface="Calibri" panose="020F0502020204030204" pitchFamily="34" charset="0"/>
                </a:rPr>
                <a:t>desossiribosio</a:t>
              </a:r>
            </a:p>
          </p:txBody>
        </p:sp>
        <p:graphicFrame>
          <p:nvGraphicFramePr>
            <p:cNvPr id="30729" name="Object 9"/>
            <p:cNvGraphicFramePr>
              <a:graphicFrameLocks noChangeAspect="1"/>
            </p:cNvGraphicFramePr>
            <p:nvPr>
              <p:extLst/>
            </p:nvPr>
          </p:nvGraphicFramePr>
          <p:xfrm>
            <a:off x="6102686" y="2688392"/>
            <a:ext cx="1438740" cy="21843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85" name="ISIS/Draw Sketch" r:id="rId7" imgW="809280" imgH="1228680" progId="ISISServer">
                    <p:embed/>
                  </p:oleObj>
                </mc:Choice>
                <mc:Fallback>
                  <p:oleObj name="ISIS/Draw Sketch" r:id="rId7" imgW="809280" imgH="1228680" progId="ISISServer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02686" y="2688392"/>
                          <a:ext cx="1438740" cy="21843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 type="none" w="lg" len="lg"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4" name="Text Box 2"/>
            <p:cNvSpPr txBox="1">
              <a:spLocks noChangeArrowheads="1"/>
            </p:cNvSpPr>
            <p:nvPr/>
          </p:nvSpPr>
          <p:spPr bwMode="auto">
            <a:xfrm>
              <a:off x="6570836" y="5508823"/>
              <a:ext cx="2376264" cy="5327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sz="2540" dirty="0">
                  <a:solidFill>
                    <a:srgbClr val="F820E9"/>
                  </a:solidFill>
                  <a:latin typeface="Comic Sans MS" panose="030F0702030302020204" pitchFamily="66" charset="0"/>
                </a:rPr>
                <a:t>DNA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10602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2"/>
          <p:cNvSpPr txBox="1">
            <a:spLocks noChangeArrowheads="1"/>
          </p:cNvSpPr>
          <p:nvPr/>
        </p:nvSpPr>
        <p:spPr bwMode="auto">
          <a:xfrm>
            <a:off x="1220893" y="294090"/>
            <a:ext cx="6922927" cy="48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540" dirty="0">
                <a:solidFill>
                  <a:srgbClr val="0070C0"/>
                </a:solidFill>
                <a:latin typeface="Comic Sans MS" panose="030F0702030302020204" pitchFamily="66" charset="0"/>
              </a:rPr>
              <a:t>GLI ZUCCHERI NEGLI ACIDI NUCLEICI</a:t>
            </a:r>
          </a:p>
        </p:txBody>
      </p: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1720187" y="1404371"/>
            <a:ext cx="4008539" cy="12985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it-IT" altLang="it-IT" sz="1633" dirty="0">
                <a:latin typeface="Verdana" panose="020B0604030504040204" pitchFamily="34" charset="0"/>
              </a:rPr>
              <a:t>L’unità base + zucchero è chiamata </a:t>
            </a:r>
            <a:r>
              <a:rPr lang="it-IT" altLang="it-IT" sz="1633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nucleoside</a:t>
            </a:r>
            <a:r>
              <a:rPr lang="it-IT" altLang="it-IT" sz="1633" dirty="0">
                <a:latin typeface="Verdana" panose="020B0604030504040204" pitchFamily="34" charset="0"/>
              </a:rPr>
              <a:t>, mentre l’unità base + zucchero + acido fosforico è il </a:t>
            </a:r>
            <a:r>
              <a:rPr lang="it-IT" altLang="it-IT" sz="1633" b="1" dirty="0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nucleotide</a:t>
            </a:r>
            <a:r>
              <a:rPr lang="it-IT" altLang="it-IT" sz="1633" dirty="0">
                <a:latin typeface="Verdana" panose="020B0604030504040204" pitchFamily="34" charset="0"/>
              </a:rPr>
              <a:t>.</a:t>
            </a:r>
          </a:p>
        </p:txBody>
      </p:sp>
      <p:grpSp>
        <p:nvGrpSpPr>
          <p:cNvPr id="5" name="Gruppo 4"/>
          <p:cNvGrpSpPr/>
          <p:nvPr/>
        </p:nvGrpSpPr>
        <p:grpSpPr>
          <a:xfrm>
            <a:off x="2427606" y="3102448"/>
            <a:ext cx="2623425" cy="2720076"/>
            <a:chOff x="1302125" y="3420592"/>
            <a:chExt cx="2892447" cy="2999009"/>
          </a:xfrm>
        </p:grpSpPr>
        <p:graphicFrame>
          <p:nvGraphicFramePr>
            <p:cNvPr id="2" name="Oggetto 1"/>
            <p:cNvGraphicFramePr>
              <a:graphicFrameLocks noChangeAspect="1"/>
            </p:cNvGraphicFramePr>
            <p:nvPr>
              <p:extLst/>
            </p:nvPr>
          </p:nvGraphicFramePr>
          <p:xfrm>
            <a:off x="1302125" y="3420592"/>
            <a:ext cx="2604415" cy="24021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08" name="MDLDrawObject Class" r:id="rId3" imgW="1962200" imgH="1809635" progId="MDLDrawOLE.MDLDrawObject.1">
                    <p:embed/>
                  </p:oleObj>
                </mc:Choice>
                <mc:Fallback>
                  <p:oleObj name="MDLDrawObject Class" r:id="rId3" imgW="1962200" imgH="1809635" progId="MDLDrawOLE.MDLDrawObject.1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302125" y="3420592"/>
                          <a:ext cx="2604415" cy="240213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Text Box 3"/>
            <p:cNvSpPr txBox="1">
              <a:spLocks noChangeArrowheads="1"/>
            </p:cNvSpPr>
            <p:nvPr/>
          </p:nvSpPr>
          <p:spPr bwMode="auto">
            <a:xfrm>
              <a:off x="2250357" y="5652839"/>
              <a:ext cx="1944215" cy="7667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>
                <a:lnSpc>
                  <a:spcPct val="120000"/>
                </a:lnSpc>
                <a:spcBef>
                  <a:spcPct val="50000"/>
                </a:spcBef>
              </a:pPr>
              <a:r>
                <a:rPr lang="it-IT" altLang="it-IT" sz="1633" dirty="0">
                  <a:latin typeface="Verdana" panose="020B0604030504040204" pitchFamily="34" charset="0"/>
                </a:rPr>
                <a:t>un </a:t>
              </a:r>
              <a:r>
                <a:rPr lang="it-IT" altLang="it-IT" sz="1633" b="1" dirty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anose="020B0604030504040204" pitchFamily="34" charset="0"/>
                </a:rPr>
                <a:t>nucleoside</a:t>
              </a:r>
            </a:p>
          </p:txBody>
        </p:sp>
      </p:grpSp>
      <p:grpSp>
        <p:nvGrpSpPr>
          <p:cNvPr id="6" name="Gruppo 5"/>
          <p:cNvGrpSpPr/>
          <p:nvPr/>
        </p:nvGrpSpPr>
        <p:grpSpPr>
          <a:xfrm>
            <a:off x="6634084" y="2064503"/>
            <a:ext cx="3476458" cy="3030936"/>
            <a:chOff x="5939960" y="2276210"/>
            <a:chExt cx="3832956" cy="3341748"/>
          </a:xfrm>
        </p:grpSpPr>
        <p:sp>
          <p:nvSpPr>
            <p:cNvPr id="3" name="Rettangolo 2"/>
            <p:cNvSpPr/>
            <p:nvPr/>
          </p:nvSpPr>
          <p:spPr>
            <a:xfrm>
              <a:off x="7999875" y="5220791"/>
              <a:ext cx="1773041" cy="39716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just">
                <a:lnSpc>
                  <a:spcPct val="120000"/>
                </a:lnSpc>
                <a:spcBef>
                  <a:spcPct val="50000"/>
                </a:spcBef>
              </a:pPr>
              <a:r>
                <a:rPr lang="it-IT" altLang="it-IT" sz="1451" b="1" dirty="0">
                  <a:solidFill>
                    <a:srgbClr val="FF66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anose="020B0604030504040204" pitchFamily="34" charset="0"/>
                </a:rPr>
                <a:t>un nucleotide</a:t>
              </a:r>
              <a:endParaRPr lang="it-IT" altLang="it-IT" sz="1451" dirty="0">
                <a:latin typeface="Verdana" panose="020B0604030504040204" pitchFamily="34" charset="0"/>
              </a:endParaRPr>
            </a:p>
          </p:txBody>
        </p:sp>
        <p:graphicFrame>
          <p:nvGraphicFramePr>
            <p:cNvPr id="17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86391648"/>
                </p:ext>
              </p:extLst>
            </p:nvPr>
          </p:nvGraphicFramePr>
          <p:xfrm>
            <a:off x="5939960" y="2276210"/>
            <a:ext cx="3794634" cy="25326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09" name="MDLDrawObject Class" r:id="rId5" imgW="2600340" imgH="1733513" progId="MDLDrawOLE.MDLDrawObject.1">
                    <p:embed/>
                  </p:oleObj>
                </mc:Choice>
                <mc:Fallback>
                  <p:oleObj name="MDLDrawObject Class" r:id="rId5" imgW="2600340" imgH="1733513" progId="MDLDrawOLE.MDLDrawObject.1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39960" y="2276210"/>
                          <a:ext cx="3794634" cy="253267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 type="none" w="lg" len="lg"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" name="CasellaDiTesto 3"/>
            <p:cNvSpPr txBox="1"/>
            <p:nvPr/>
          </p:nvSpPr>
          <p:spPr>
            <a:xfrm>
              <a:off x="8155012" y="3564607"/>
              <a:ext cx="432048" cy="37885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it-IT" sz="1633" b="1" dirty="0">
                  <a:solidFill>
                    <a:srgbClr val="FF0000"/>
                  </a:solidFill>
                </a:rPr>
                <a:t>1’</a:t>
              </a:r>
            </a:p>
          </p:txBody>
        </p:sp>
        <p:sp>
          <p:nvSpPr>
            <p:cNvPr id="19" name="CasellaDiTesto 18"/>
            <p:cNvSpPr txBox="1"/>
            <p:nvPr/>
          </p:nvSpPr>
          <p:spPr>
            <a:xfrm>
              <a:off x="8181872" y="4287144"/>
              <a:ext cx="432048" cy="37885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it-IT" sz="1633" b="1" dirty="0">
                  <a:solidFill>
                    <a:srgbClr val="FF0000"/>
                  </a:solidFill>
                </a:rPr>
                <a:t>2’</a:t>
              </a:r>
            </a:p>
          </p:txBody>
        </p:sp>
        <p:sp>
          <p:nvSpPr>
            <p:cNvPr id="23" name="CasellaDiTesto 22"/>
            <p:cNvSpPr txBox="1"/>
            <p:nvPr/>
          </p:nvSpPr>
          <p:spPr>
            <a:xfrm>
              <a:off x="7619238" y="3964938"/>
              <a:ext cx="432048" cy="37885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it-IT" sz="1633" b="1" dirty="0">
                  <a:solidFill>
                    <a:srgbClr val="FF0000"/>
                  </a:solidFill>
                </a:rPr>
                <a:t>3’</a:t>
              </a:r>
            </a:p>
          </p:txBody>
        </p:sp>
        <p:sp>
          <p:nvSpPr>
            <p:cNvPr id="24" name="CasellaDiTesto 23"/>
            <p:cNvSpPr txBox="1"/>
            <p:nvPr/>
          </p:nvSpPr>
          <p:spPr>
            <a:xfrm>
              <a:off x="7187189" y="3766000"/>
              <a:ext cx="432048" cy="37885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it-IT" sz="1633" b="1" dirty="0">
                  <a:solidFill>
                    <a:srgbClr val="FF0000"/>
                  </a:solidFill>
                </a:rPr>
                <a:t>4’</a:t>
              </a:r>
            </a:p>
          </p:txBody>
        </p:sp>
        <p:sp>
          <p:nvSpPr>
            <p:cNvPr id="25" name="CasellaDiTesto 24"/>
            <p:cNvSpPr txBox="1"/>
            <p:nvPr/>
          </p:nvSpPr>
          <p:spPr>
            <a:xfrm>
              <a:off x="7423959" y="3333952"/>
              <a:ext cx="432048" cy="37885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it-IT" sz="1633" b="1" dirty="0">
                  <a:solidFill>
                    <a:srgbClr val="FF0000"/>
                  </a:solidFill>
                </a:rPr>
                <a:t>5’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4887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AA74-5A22-416A-8014-EA82AB745332}" type="slidenum">
              <a:rPr lang="it-IT" smtClean="0"/>
              <a:pPr/>
              <a:t>23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1393634" y="294089"/>
            <a:ext cx="4310502" cy="538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902" b="1" dirty="0">
                <a:solidFill>
                  <a:srgbClr val="F820E9"/>
                </a:solidFill>
              </a:rPr>
              <a:t>LE BASI AZOTATE</a:t>
            </a:r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1871" y="666425"/>
            <a:ext cx="4529024" cy="1882853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2112051" y="1665613"/>
            <a:ext cx="2155251" cy="427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177" b="1" dirty="0">
                <a:solidFill>
                  <a:srgbClr val="00B050"/>
                </a:solidFill>
              </a:rPr>
              <a:t>LE PURINE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5377583" y="2318720"/>
            <a:ext cx="1240902" cy="427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177" dirty="0"/>
              <a:t>adenina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7075660" y="2318720"/>
            <a:ext cx="1240902" cy="427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177" dirty="0"/>
              <a:t>guanina</a:t>
            </a:r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9482" y="2866174"/>
            <a:ext cx="4901718" cy="2086056"/>
          </a:xfrm>
          <a:prstGeom prst="rect">
            <a:avLst/>
          </a:prstGeom>
        </p:spPr>
      </p:pic>
      <p:sp>
        <p:nvSpPr>
          <p:cNvPr id="12" name="CasellaDiTesto 11"/>
          <p:cNvSpPr txBox="1"/>
          <p:nvPr/>
        </p:nvSpPr>
        <p:spPr>
          <a:xfrm>
            <a:off x="2112051" y="3690243"/>
            <a:ext cx="2155251" cy="427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177" b="1" dirty="0">
                <a:solidFill>
                  <a:srgbClr val="00B050"/>
                </a:solidFill>
              </a:rPr>
              <a:t>LE PIRIMIDINE</a:t>
            </a:r>
          </a:p>
        </p:txBody>
      </p:sp>
      <p:sp>
        <p:nvSpPr>
          <p:cNvPr id="13" name="CasellaDiTesto 12"/>
          <p:cNvSpPr txBox="1"/>
          <p:nvPr/>
        </p:nvSpPr>
        <p:spPr>
          <a:xfrm>
            <a:off x="6618485" y="4604592"/>
            <a:ext cx="1240902" cy="427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177" dirty="0"/>
              <a:t>citosina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5377583" y="4604592"/>
            <a:ext cx="1240902" cy="427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177" dirty="0"/>
              <a:t>timina</a:t>
            </a:r>
          </a:p>
        </p:txBody>
      </p:sp>
      <p:sp>
        <p:nvSpPr>
          <p:cNvPr id="15" name="CasellaDiTesto 14"/>
          <p:cNvSpPr txBox="1"/>
          <p:nvPr/>
        </p:nvSpPr>
        <p:spPr>
          <a:xfrm>
            <a:off x="7794077" y="4604592"/>
            <a:ext cx="1240902" cy="427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177" dirty="0"/>
              <a:t>uracile</a:t>
            </a:r>
          </a:p>
        </p:txBody>
      </p:sp>
    </p:spTree>
    <p:extLst>
      <p:ext uri="{BB962C8B-B14F-4D97-AF65-F5344CB8AC3E}">
        <p14:creationId xmlns:p14="http://schemas.microsoft.com/office/powerpoint/2010/main" val="22105337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Box 30"/>
          <p:cNvSpPr txBox="1">
            <a:spLocks noChangeArrowheads="1"/>
          </p:cNvSpPr>
          <p:nvPr/>
        </p:nvSpPr>
        <p:spPr bwMode="auto">
          <a:xfrm>
            <a:off x="1654877" y="3624932"/>
            <a:ext cx="4702366" cy="1767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it-IT" altLang="it-IT" sz="1814" dirty="0">
                <a:latin typeface="Calibri" panose="020F0502020204030204" pitchFamily="34" charset="0"/>
              </a:rPr>
              <a:t>Mentre lo scheletro delle proteine è una catena poliammidica, lo scheletro degli acidi nucleici è un poliestere, in cui l’acido è l’acido fosforico e l’alcool è uno zucchero, e precisamente ribosio nell’RNA e desossiribosio nel DNA.</a:t>
            </a:r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6879728" y="4278039"/>
            <a:ext cx="3276600" cy="143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it-IT" altLang="it-IT" sz="1814" dirty="0">
                <a:latin typeface="Calibri" panose="020F0502020204030204" pitchFamily="34" charset="0"/>
              </a:rPr>
              <a:t>Gli zuccheri sono legati al fosfato mediante gli -OH nelle posizioni 3 e 5, mentre in C-1 è legata una base eterociclica.</a:t>
            </a:r>
          </a:p>
        </p:txBody>
      </p:sp>
      <p:pic>
        <p:nvPicPr>
          <p:cNvPr id="25" name="Immagine 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932" y="346131"/>
            <a:ext cx="3134911" cy="2860986"/>
          </a:xfrm>
          <a:prstGeom prst="rect">
            <a:avLst/>
          </a:prstGeom>
        </p:spPr>
      </p:pic>
      <p:pic>
        <p:nvPicPr>
          <p:cNvPr id="26" name="Immagine 2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349" y="98158"/>
            <a:ext cx="3697532" cy="3628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757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AA74-5A22-416A-8014-EA82AB745332}" type="slidenum">
              <a:rPr lang="it-IT" smtClean="0"/>
              <a:pPr/>
              <a:t>25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1916119" y="490021"/>
            <a:ext cx="7576034" cy="17674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177" dirty="0"/>
              <a:t>Differenze tra DNA e RNA:</a:t>
            </a:r>
          </a:p>
          <a:p>
            <a:pPr marL="573065" indent="-331168" algn="just">
              <a:buFont typeface="Arial" panose="020B0604020202020204" pitchFamily="34" charset="0"/>
              <a:buChar char="•"/>
            </a:pPr>
            <a:r>
              <a:rPr lang="it-IT" sz="2177" dirty="0"/>
              <a:t>il DNA ha due catene accoppiate (doppia elica), l’RNA ha una singola catena</a:t>
            </a:r>
          </a:p>
          <a:p>
            <a:pPr marL="573065" indent="-331168" algn="just">
              <a:buFont typeface="Arial" panose="020B0604020202020204" pitchFamily="34" charset="0"/>
              <a:buChar char="•"/>
            </a:pPr>
            <a:r>
              <a:rPr lang="it-IT" sz="2177" dirty="0"/>
              <a:t>il DNA ha il desossiribosio, l’RNA ha il ribosio</a:t>
            </a:r>
          </a:p>
          <a:p>
            <a:pPr marL="573065" indent="-331168" algn="just">
              <a:buFont typeface="Arial" panose="020B0604020202020204" pitchFamily="34" charset="0"/>
              <a:buChar char="•"/>
            </a:pPr>
            <a:r>
              <a:rPr lang="it-IT" sz="2177" dirty="0"/>
              <a:t>il DNA ha la timina, l’RNA ha l’uracile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4877" y="2645272"/>
            <a:ext cx="4328235" cy="2654249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6879728" y="2775894"/>
            <a:ext cx="3265532" cy="17674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177" dirty="0"/>
              <a:t>Gli accoppiamenti fra basi nel DNA sono specifici e dipendono dalla formazione di legami idrogeno </a:t>
            </a:r>
          </a:p>
        </p:txBody>
      </p:sp>
    </p:spTree>
    <p:extLst>
      <p:ext uri="{BB962C8B-B14F-4D97-AF65-F5344CB8AC3E}">
        <p14:creationId xmlns:p14="http://schemas.microsoft.com/office/powerpoint/2010/main" val="39139161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AA74-5A22-416A-8014-EA82AB745332}" type="slidenum">
              <a:rPr lang="it-IT" smtClean="0"/>
              <a:pPr/>
              <a:t>26</a:t>
            </a:fld>
            <a:endParaRPr lang="it-IT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02213" y="424711"/>
            <a:ext cx="2038826" cy="4284990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2112051" y="359400"/>
            <a:ext cx="3265532" cy="17674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177" dirty="0"/>
              <a:t>In questo modo le due catene della doppia elica si accoppiano e sono complementari l’una all’altra.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2112051" y="2449340"/>
            <a:ext cx="3265532" cy="21024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177" dirty="0"/>
              <a:t>Sempre secondo questi accoppiamenti il DNA funge da stampo per l’RNA, che a sua volta codifica la produzione delle proteine.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2503915" y="5453630"/>
            <a:ext cx="7380102" cy="427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177" dirty="0"/>
              <a:t>ma i nucleotidi nelle cellule hanno anche altre funzioni.</a:t>
            </a:r>
          </a:p>
        </p:txBody>
      </p:sp>
    </p:spTree>
    <p:extLst>
      <p:ext uri="{BB962C8B-B14F-4D97-AF65-F5344CB8AC3E}">
        <p14:creationId xmlns:p14="http://schemas.microsoft.com/office/powerpoint/2010/main" val="647082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1328324" y="424711"/>
            <a:ext cx="3722706" cy="76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177" b="1" dirty="0">
                <a:solidFill>
                  <a:srgbClr val="FF0000"/>
                </a:solidFill>
              </a:rPr>
              <a:t>ATP</a:t>
            </a:r>
            <a:endParaRPr lang="it-IT" sz="2177" dirty="0">
              <a:solidFill>
                <a:srgbClr val="FF0000"/>
              </a:solidFill>
            </a:endParaRPr>
          </a:p>
          <a:p>
            <a:r>
              <a:rPr lang="it-IT" sz="2177" dirty="0">
                <a:solidFill>
                  <a:srgbClr val="FF0000"/>
                </a:solidFill>
              </a:rPr>
              <a:t>ADENOSINTRIFOSFATO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1589566" y="4147417"/>
            <a:ext cx="7837276" cy="10974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177" dirty="0"/>
              <a:t>è un NUCLEOTIDE, costituente degli acidi nucleici</a:t>
            </a:r>
          </a:p>
          <a:p>
            <a:pPr algn="just"/>
            <a:r>
              <a:rPr lang="it-IT" sz="2177" dirty="0"/>
              <a:t>è il più importante trasportatore di energia nelle cellule</a:t>
            </a:r>
          </a:p>
          <a:p>
            <a:pPr algn="just"/>
            <a:r>
              <a:rPr lang="it-IT" sz="2177" dirty="0"/>
              <a:t>viene sintetizzato soprattutto nella fosforilazione ossidativa</a:t>
            </a: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924" y="228779"/>
            <a:ext cx="5743822" cy="3355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5810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AA74-5A22-416A-8014-EA82AB745332}" type="slidenum">
              <a:rPr lang="it-IT" smtClean="0"/>
              <a:pPr/>
              <a:t>28</a:t>
            </a:fld>
            <a:endParaRPr lang="it-IT"/>
          </a:p>
        </p:txBody>
      </p:sp>
      <p:grpSp>
        <p:nvGrpSpPr>
          <p:cNvPr id="30" name="Gruppo 29"/>
          <p:cNvGrpSpPr/>
          <p:nvPr/>
        </p:nvGrpSpPr>
        <p:grpSpPr>
          <a:xfrm>
            <a:off x="4985719" y="1926856"/>
            <a:ext cx="3382729" cy="2200554"/>
            <a:chOff x="4122564" y="2124447"/>
            <a:chExt cx="3729615" cy="2426213"/>
          </a:xfrm>
        </p:grpSpPr>
        <p:pic>
          <p:nvPicPr>
            <p:cNvPr id="3" name="Immagine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94572" y="2124447"/>
              <a:ext cx="3657607" cy="2426213"/>
            </a:xfrm>
            <a:prstGeom prst="rect">
              <a:avLst/>
            </a:prstGeom>
          </p:spPr>
        </p:pic>
        <p:sp>
          <p:nvSpPr>
            <p:cNvPr id="6" name="CasellaDiTesto 5"/>
            <p:cNvSpPr txBox="1"/>
            <p:nvPr/>
          </p:nvSpPr>
          <p:spPr>
            <a:xfrm>
              <a:off x="4122564" y="4140671"/>
              <a:ext cx="1224136" cy="3788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633" b="1" dirty="0">
                  <a:solidFill>
                    <a:srgbClr val="FF5050"/>
                  </a:solidFill>
                </a:rPr>
                <a:t>ADP</a:t>
              </a:r>
            </a:p>
          </p:txBody>
        </p:sp>
      </p:grpSp>
      <p:grpSp>
        <p:nvGrpSpPr>
          <p:cNvPr id="32" name="Gruppo 31"/>
          <p:cNvGrpSpPr/>
          <p:nvPr/>
        </p:nvGrpSpPr>
        <p:grpSpPr>
          <a:xfrm>
            <a:off x="7728766" y="3886175"/>
            <a:ext cx="2430833" cy="1947613"/>
            <a:chOff x="7146900" y="4284687"/>
            <a:chExt cx="2680106" cy="2147334"/>
          </a:xfrm>
        </p:grpSpPr>
        <p:pic>
          <p:nvPicPr>
            <p:cNvPr id="7" name="Immagine 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18908" y="4284687"/>
              <a:ext cx="2608098" cy="2147334"/>
            </a:xfrm>
            <a:prstGeom prst="rect">
              <a:avLst/>
            </a:prstGeom>
          </p:spPr>
        </p:pic>
        <p:sp>
          <p:nvSpPr>
            <p:cNvPr id="8" name="CasellaDiTesto 7"/>
            <p:cNvSpPr txBox="1"/>
            <p:nvPr/>
          </p:nvSpPr>
          <p:spPr>
            <a:xfrm>
              <a:off x="7146900" y="6012879"/>
              <a:ext cx="936104" cy="3788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633" b="1" dirty="0">
                  <a:solidFill>
                    <a:srgbClr val="FF0066"/>
                  </a:solidFill>
                </a:rPr>
                <a:t>AMP</a:t>
              </a:r>
            </a:p>
          </p:txBody>
        </p:sp>
      </p:grpSp>
      <p:grpSp>
        <p:nvGrpSpPr>
          <p:cNvPr id="29" name="Gruppo 28"/>
          <p:cNvGrpSpPr/>
          <p:nvPr/>
        </p:nvGrpSpPr>
        <p:grpSpPr>
          <a:xfrm>
            <a:off x="5116341" y="1404371"/>
            <a:ext cx="1959319" cy="866105"/>
            <a:chOff x="4266580" y="1548383"/>
            <a:chExt cx="2160240" cy="954921"/>
          </a:xfrm>
        </p:grpSpPr>
        <p:cxnSp>
          <p:nvCxnSpPr>
            <p:cNvPr id="10" name="Connettore 2 9"/>
            <p:cNvCxnSpPr/>
            <p:nvPr/>
          </p:nvCxnSpPr>
          <p:spPr bwMode="auto">
            <a:xfrm>
              <a:off x="4986660" y="1692399"/>
              <a:ext cx="936104" cy="576064"/>
            </a:xfrm>
            <a:prstGeom prst="straightConnector1">
              <a:avLst/>
            </a:prstGeom>
            <a:solidFill>
              <a:srgbClr val="008152"/>
            </a:solidFill>
            <a:ln w="444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2" name="Connettore 2 11"/>
            <p:cNvCxnSpPr/>
            <p:nvPr/>
          </p:nvCxnSpPr>
          <p:spPr bwMode="auto">
            <a:xfrm flipH="1" flipV="1">
              <a:off x="4770636" y="1764407"/>
              <a:ext cx="1008112" cy="648072"/>
            </a:xfrm>
            <a:prstGeom prst="straightConnector1">
              <a:avLst/>
            </a:prstGeom>
            <a:solidFill>
              <a:srgbClr val="008152"/>
            </a:solidFill>
            <a:ln w="444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16" name="CasellaDiTesto 15"/>
            <p:cNvSpPr txBox="1"/>
            <p:nvPr/>
          </p:nvSpPr>
          <p:spPr>
            <a:xfrm>
              <a:off x="5130676" y="1548383"/>
              <a:ext cx="1296144" cy="3788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633" dirty="0"/>
                <a:t>- PO</a:t>
              </a:r>
              <a:r>
                <a:rPr lang="it-IT" sz="1633" baseline="-25000" dirty="0"/>
                <a:t>4</a:t>
              </a:r>
              <a:r>
                <a:rPr lang="it-IT" sz="1633" baseline="30000" dirty="0"/>
                <a:t>3-</a:t>
              </a:r>
              <a:endParaRPr lang="it-IT" sz="1633" dirty="0"/>
            </a:p>
          </p:txBody>
        </p:sp>
        <p:sp>
          <p:nvSpPr>
            <p:cNvPr id="18" name="CasellaDiTesto 17"/>
            <p:cNvSpPr txBox="1"/>
            <p:nvPr/>
          </p:nvSpPr>
          <p:spPr>
            <a:xfrm>
              <a:off x="4266580" y="2124447"/>
              <a:ext cx="1296144" cy="3788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633" dirty="0"/>
                <a:t>+ PO</a:t>
              </a:r>
              <a:r>
                <a:rPr lang="it-IT" sz="1633" baseline="-25000" dirty="0"/>
                <a:t>4</a:t>
              </a:r>
              <a:r>
                <a:rPr lang="it-IT" sz="1633" baseline="30000" dirty="0"/>
                <a:t>3-</a:t>
              </a:r>
              <a:endParaRPr lang="it-IT" sz="1633" dirty="0"/>
            </a:p>
          </p:txBody>
        </p:sp>
      </p:grpSp>
      <p:grpSp>
        <p:nvGrpSpPr>
          <p:cNvPr id="31" name="Gruppo 30"/>
          <p:cNvGrpSpPr/>
          <p:nvPr/>
        </p:nvGrpSpPr>
        <p:grpSpPr>
          <a:xfrm>
            <a:off x="7728766" y="3429001"/>
            <a:ext cx="1567455" cy="931416"/>
            <a:chOff x="7146900" y="3780631"/>
            <a:chExt cx="1728192" cy="1026929"/>
          </a:xfrm>
        </p:grpSpPr>
        <p:cxnSp>
          <p:nvCxnSpPr>
            <p:cNvPr id="14" name="Connettore 2 13"/>
            <p:cNvCxnSpPr/>
            <p:nvPr/>
          </p:nvCxnSpPr>
          <p:spPr bwMode="auto">
            <a:xfrm>
              <a:off x="7578948" y="3924647"/>
              <a:ext cx="936104" cy="576064"/>
            </a:xfrm>
            <a:prstGeom prst="straightConnector1">
              <a:avLst/>
            </a:prstGeom>
            <a:solidFill>
              <a:srgbClr val="008152"/>
            </a:solidFill>
            <a:ln w="444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5" name="Connettore 2 14"/>
            <p:cNvCxnSpPr/>
            <p:nvPr/>
          </p:nvCxnSpPr>
          <p:spPr bwMode="auto">
            <a:xfrm flipH="1" flipV="1">
              <a:off x="7362924" y="3996655"/>
              <a:ext cx="1008112" cy="648072"/>
            </a:xfrm>
            <a:prstGeom prst="straightConnector1">
              <a:avLst/>
            </a:prstGeom>
            <a:solidFill>
              <a:srgbClr val="008152"/>
            </a:solidFill>
            <a:ln w="444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17" name="CasellaDiTesto 16"/>
            <p:cNvSpPr txBox="1"/>
            <p:nvPr/>
          </p:nvSpPr>
          <p:spPr>
            <a:xfrm>
              <a:off x="7578948" y="3780631"/>
              <a:ext cx="1296144" cy="3788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633" dirty="0"/>
                <a:t>- PO</a:t>
              </a:r>
              <a:r>
                <a:rPr lang="it-IT" sz="1633" baseline="-25000" dirty="0"/>
                <a:t>4</a:t>
              </a:r>
              <a:r>
                <a:rPr lang="it-IT" sz="1633" baseline="30000" dirty="0"/>
                <a:t>3-</a:t>
              </a:r>
              <a:endParaRPr lang="it-IT" sz="1633" dirty="0"/>
            </a:p>
          </p:txBody>
        </p:sp>
        <p:sp>
          <p:nvSpPr>
            <p:cNvPr id="19" name="CasellaDiTesto 18"/>
            <p:cNvSpPr txBox="1"/>
            <p:nvPr/>
          </p:nvSpPr>
          <p:spPr>
            <a:xfrm>
              <a:off x="7146900" y="4428703"/>
              <a:ext cx="1296144" cy="3788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633" dirty="0"/>
                <a:t>+ PO</a:t>
              </a:r>
              <a:r>
                <a:rPr lang="it-IT" sz="1633" baseline="-25000" dirty="0"/>
                <a:t>4</a:t>
              </a:r>
              <a:r>
                <a:rPr lang="it-IT" sz="1633" baseline="30000" dirty="0"/>
                <a:t>3-</a:t>
              </a:r>
              <a:endParaRPr lang="it-IT" sz="1633" dirty="0"/>
            </a:p>
          </p:txBody>
        </p:sp>
      </p:grpSp>
      <p:grpSp>
        <p:nvGrpSpPr>
          <p:cNvPr id="33" name="Gruppo 32"/>
          <p:cNvGrpSpPr/>
          <p:nvPr/>
        </p:nvGrpSpPr>
        <p:grpSpPr>
          <a:xfrm>
            <a:off x="1850809" y="424711"/>
            <a:ext cx="3673819" cy="2237629"/>
            <a:chOff x="738188" y="4140671"/>
            <a:chExt cx="4050556" cy="2467089"/>
          </a:xfrm>
        </p:grpSpPr>
        <p:sp>
          <p:nvSpPr>
            <p:cNvPr id="5" name="CasellaDiTesto 4"/>
            <p:cNvSpPr txBox="1"/>
            <p:nvPr/>
          </p:nvSpPr>
          <p:spPr>
            <a:xfrm>
              <a:off x="1602285" y="6228903"/>
              <a:ext cx="648072" cy="3788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633" b="1" dirty="0">
                  <a:solidFill>
                    <a:srgbClr val="FF0000"/>
                  </a:solidFill>
                </a:rPr>
                <a:t>ATP</a:t>
              </a:r>
            </a:p>
          </p:txBody>
        </p:sp>
        <p:pic>
          <p:nvPicPr>
            <p:cNvPr id="20" name="Immagine 1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8188" y="4140671"/>
              <a:ext cx="4050556" cy="2366200"/>
            </a:xfrm>
            <a:prstGeom prst="rect">
              <a:avLst/>
            </a:prstGeom>
          </p:spPr>
        </p:pic>
      </p:grpSp>
      <p:sp>
        <p:nvSpPr>
          <p:cNvPr id="21" name="CasellaDiTesto 20"/>
          <p:cNvSpPr txBox="1"/>
          <p:nvPr/>
        </p:nvSpPr>
        <p:spPr>
          <a:xfrm>
            <a:off x="1573306" y="2579962"/>
            <a:ext cx="2759307" cy="1097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633" dirty="0"/>
              <a:t>4 cariche negative</a:t>
            </a:r>
          </a:p>
          <a:p>
            <a:pPr algn="just"/>
            <a:r>
              <a:rPr lang="it-IT" sz="1633" dirty="0"/>
              <a:t>repulsione elettrostatica</a:t>
            </a:r>
          </a:p>
          <a:p>
            <a:pPr algn="just"/>
            <a:r>
              <a:rPr lang="it-IT" sz="1633" dirty="0"/>
              <a:t>l’idrolisi rilascia la tensione</a:t>
            </a:r>
          </a:p>
          <a:p>
            <a:pPr algn="just"/>
            <a:r>
              <a:rPr lang="it-IT" sz="1633" dirty="0"/>
              <a:t>si libera energia 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6553173" y="620643"/>
            <a:ext cx="1636085" cy="594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33" b="1" dirty="0"/>
              <a:t>30,5 </a:t>
            </a:r>
            <a:r>
              <a:rPr lang="it-IT" sz="1633" b="1" dirty="0" err="1"/>
              <a:t>kJ</a:t>
            </a:r>
            <a:r>
              <a:rPr lang="it-IT" sz="1633" b="1" dirty="0"/>
              <a:t>/</a:t>
            </a:r>
            <a:r>
              <a:rPr lang="it-IT" sz="1633" b="1" dirty="0" err="1"/>
              <a:t>mol</a:t>
            </a:r>
            <a:r>
              <a:rPr lang="it-IT" sz="1633" b="1" dirty="0"/>
              <a:t> </a:t>
            </a:r>
          </a:p>
          <a:p>
            <a:r>
              <a:rPr lang="it-IT" sz="1633" b="1" dirty="0"/>
              <a:t>(7,3 kcal/</a:t>
            </a:r>
            <a:r>
              <a:rPr lang="it-IT" sz="1633" b="1" dirty="0" err="1"/>
              <a:t>mol</a:t>
            </a:r>
            <a:r>
              <a:rPr lang="it-IT" sz="1633" b="1" dirty="0"/>
              <a:t>)</a:t>
            </a:r>
          </a:p>
        </p:txBody>
      </p:sp>
      <p:sp>
        <p:nvSpPr>
          <p:cNvPr id="22" name="CasellaDiTesto 21"/>
          <p:cNvSpPr txBox="1"/>
          <p:nvPr/>
        </p:nvSpPr>
        <p:spPr>
          <a:xfrm>
            <a:off x="8904357" y="2645273"/>
            <a:ext cx="1853290" cy="594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33" b="1" dirty="0"/>
              <a:t>30,5 </a:t>
            </a:r>
            <a:r>
              <a:rPr lang="it-IT" sz="1633" b="1" dirty="0" err="1"/>
              <a:t>kJ</a:t>
            </a:r>
            <a:r>
              <a:rPr lang="it-IT" sz="1633" b="1" dirty="0"/>
              <a:t>/</a:t>
            </a:r>
            <a:r>
              <a:rPr lang="it-IT" sz="1633" b="1" dirty="0" err="1"/>
              <a:t>mol</a:t>
            </a:r>
            <a:r>
              <a:rPr lang="it-IT" sz="1633" b="1" dirty="0"/>
              <a:t> </a:t>
            </a:r>
          </a:p>
          <a:p>
            <a:r>
              <a:rPr lang="it-IT" sz="1633" b="1" dirty="0"/>
              <a:t>(7,3 kcal/</a:t>
            </a:r>
            <a:r>
              <a:rPr lang="it-IT" sz="1633" b="1" dirty="0" err="1"/>
              <a:t>mol</a:t>
            </a:r>
            <a:r>
              <a:rPr lang="it-IT" sz="1633" b="1" dirty="0"/>
              <a:t>)</a:t>
            </a:r>
          </a:p>
        </p:txBody>
      </p:sp>
      <p:sp>
        <p:nvSpPr>
          <p:cNvPr id="23" name="CasellaDiTesto 22"/>
          <p:cNvSpPr txBox="1"/>
          <p:nvPr/>
        </p:nvSpPr>
        <p:spPr>
          <a:xfrm>
            <a:off x="6096000" y="5323009"/>
            <a:ext cx="1436834" cy="594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33" dirty="0"/>
              <a:t>14,2 </a:t>
            </a:r>
            <a:r>
              <a:rPr lang="it-IT" sz="1633" dirty="0" err="1"/>
              <a:t>kJ</a:t>
            </a:r>
            <a:r>
              <a:rPr lang="it-IT" sz="1633" dirty="0"/>
              <a:t>/</a:t>
            </a:r>
            <a:r>
              <a:rPr lang="it-IT" sz="1633" dirty="0" err="1"/>
              <a:t>mol</a:t>
            </a:r>
            <a:r>
              <a:rPr lang="it-IT" sz="1633" dirty="0"/>
              <a:t> </a:t>
            </a:r>
          </a:p>
          <a:p>
            <a:r>
              <a:rPr lang="it-IT" sz="1633" dirty="0"/>
              <a:t>(3,4 kcal/</a:t>
            </a:r>
            <a:r>
              <a:rPr lang="it-IT" sz="1633" dirty="0" err="1"/>
              <a:t>mol</a:t>
            </a:r>
            <a:r>
              <a:rPr lang="it-IT" sz="1633" dirty="0"/>
              <a:t>)</a:t>
            </a:r>
          </a:p>
        </p:txBody>
      </p:sp>
      <p:grpSp>
        <p:nvGrpSpPr>
          <p:cNvPr id="28" name="Gruppo 27"/>
          <p:cNvGrpSpPr/>
          <p:nvPr/>
        </p:nvGrpSpPr>
        <p:grpSpPr>
          <a:xfrm>
            <a:off x="2046741" y="424711"/>
            <a:ext cx="1763387" cy="881885"/>
            <a:chOff x="810196" y="0"/>
            <a:chExt cx="1944216" cy="972319"/>
          </a:xfrm>
        </p:grpSpPr>
        <p:sp>
          <p:nvSpPr>
            <p:cNvPr id="24" name="CasellaDiTesto 23"/>
            <p:cNvSpPr txBox="1"/>
            <p:nvPr/>
          </p:nvSpPr>
          <p:spPr>
            <a:xfrm>
              <a:off x="810196" y="0"/>
              <a:ext cx="1944216" cy="3788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633" dirty="0"/>
                <a:t>legami anidride</a:t>
              </a:r>
            </a:p>
          </p:txBody>
        </p:sp>
        <p:cxnSp>
          <p:nvCxnSpPr>
            <p:cNvPr id="11" name="Connettore 2 10"/>
            <p:cNvCxnSpPr/>
            <p:nvPr/>
          </p:nvCxnSpPr>
          <p:spPr bwMode="auto">
            <a:xfrm flipH="1">
              <a:off x="1314252" y="396255"/>
              <a:ext cx="144016" cy="504056"/>
            </a:xfrm>
            <a:prstGeom prst="straightConnector1">
              <a:avLst/>
            </a:prstGeom>
            <a:solidFill>
              <a:srgbClr val="008152"/>
            </a:solidFill>
            <a:ln w="44450" cap="flat" cmpd="sng" algn="ctr">
              <a:solidFill>
                <a:srgbClr val="5C9FC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5" name="Connettore 2 24"/>
            <p:cNvCxnSpPr/>
            <p:nvPr/>
          </p:nvCxnSpPr>
          <p:spPr bwMode="auto">
            <a:xfrm>
              <a:off x="1962324" y="396255"/>
              <a:ext cx="216024" cy="576064"/>
            </a:xfrm>
            <a:prstGeom prst="straightConnector1">
              <a:avLst/>
            </a:prstGeom>
            <a:solidFill>
              <a:srgbClr val="008152"/>
            </a:solidFill>
            <a:ln w="44450" cap="flat" cmpd="sng" algn="ctr">
              <a:solidFill>
                <a:srgbClr val="5C9FC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26" name="CasellaDiTesto 25"/>
          <p:cNvSpPr txBox="1"/>
          <p:nvPr/>
        </p:nvSpPr>
        <p:spPr>
          <a:xfrm>
            <a:off x="6286184" y="4687173"/>
            <a:ext cx="1436834" cy="594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33" dirty="0"/>
              <a:t>legame estere</a:t>
            </a:r>
          </a:p>
        </p:txBody>
      </p:sp>
      <p:sp>
        <p:nvSpPr>
          <p:cNvPr id="27" name="Ovale 26"/>
          <p:cNvSpPr/>
          <p:nvPr/>
        </p:nvSpPr>
        <p:spPr bwMode="auto">
          <a:xfrm>
            <a:off x="8512494" y="4735213"/>
            <a:ext cx="522485" cy="457174"/>
          </a:xfrm>
          <a:prstGeom prst="ellipse">
            <a:avLst/>
          </a:prstGeom>
          <a:noFill/>
          <a:ln w="444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2935" tIns="41468" rIns="82935" bIns="41468" numCol="1" rtlCol="0" anchor="ctr" anchorCtr="0" compatLnSpc="1">
            <a:prstTxWarp prst="textNoShape">
              <a:avLst/>
            </a:prstTxWarp>
          </a:bodyPr>
          <a:lstStyle/>
          <a:p>
            <a:pPr marL="414680" algn="ctr" defTabSz="829361" fontAlgn="base">
              <a:spcBef>
                <a:spcPct val="0"/>
              </a:spcBef>
              <a:spcAft>
                <a:spcPct val="0"/>
              </a:spcAft>
            </a:pPr>
            <a:endParaRPr lang="it-IT" sz="1451" baseline="-25000">
              <a:latin typeface="HelveticaNeueLT Com 55 Roman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515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4" grpId="0"/>
      <p:bldP spid="23" grpId="0"/>
      <p:bldP spid="26" grpId="0"/>
      <p:bldP spid="2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0863" y="150021"/>
            <a:ext cx="4130997" cy="3368526"/>
          </a:xfrm>
          <a:prstGeom prst="rect">
            <a:avLst/>
          </a:prstGeom>
        </p:spPr>
      </p:pic>
      <p:sp>
        <p:nvSpPr>
          <p:cNvPr id="3" name="CasellaDiTesto 2"/>
          <p:cNvSpPr txBox="1"/>
          <p:nvPr/>
        </p:nvSpPr>
        <p:spPr>
          <a:xfrm>
            <a:off x="228601" y="359401"/>
            <a:ext cx="3550024" cy="10974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177" b="1" dirty="0">
                <a:solidFill>
                  <a:srgbClr val="00B0F0"/>
                </a:solidFill>
              </a:rPr>
              <a:t>NAD</a:t>
            </a:r>
            <a:r>
              <a:rPr lang="it-IT" sz="2177" b="1" baseline="30000" dirty="0">
                <a:solidFill>
                  <a:srgbClr val="00B0F0"/>
                </a:solidFill>
              </a:rPr>
              <a:t>+</a:t>
            </a:r>
            <a:r>
              <a:rPr lang="it-IT" sz="2177" b="1" dirty="0">
                <a:solidFill>
                  <a:srgbClr val="00B0F0"/>
                </a:solidFill>
              </a:rPr>
              <a:t> / NADH</a:t>
            </a:r>
            <a:endParaRPr lang="it-IT" sz="2177" dirty="0">
              <a:solidFill>
                <a:srgbClr val="00B0F0"/>
              </a:solidFill>
            </a:endParaRPr>
          </a:p>
          <a:p>
            <a:pPr algn="just"/>
            <a:r>
              <a:rPr lang="it-IT" sz="2177" dirty="0">
                <a:solidFill>
                  <a:srgbClr val="00B0F0"/>
                </a:solidFill>
              </a:rPr>
              <a:t>NICOTINAMIDE ADENINA DINUCLEOTIDE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1272584" y="3855406"/>
            <a:ext cx="3853328" cy="1209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814" dirty="0"/>
              <a:t>è un coenzima che serve per trasferire idrogeno in reazioni redox</a:t>
            </a:r>
          </a:p>
          <a:p>
            <a:pPr algn="just"/>
            <a:endParaRPr lang="it-IT" sz="1814" dirty="0"/>
          </a:p>
          <a:p>
            <a:r>
              <a:rPr lang="it-IT" sz="1814" dirty="0"/>
              <a:t>(H</a:t>
            </a:r>
            <a:r>
              <a:rPr lang="it-IT" sz="1814" baseline="30000" dirty="0"/>
              <a:t>+</a:t>
            </a:r>
            <a:r>
              <a:rPr lang="it-IT" sz="1814" dirty="0"/>
              <a:t> + 2 e</a:t>
            </a:r>
            <a:r>
              <a:rPr lang="it-IT" sz="1814" baseline="30000" dirty="0"/>
              <a:t>-</a:t>
            </a:r>
            <a:r>
              <a:rPr lang="it-IT" sz="1814" dirty="0"/>
              <a:t> = H</a:t>
            </a:r>
            <a:r>
              <a:rPr lang="it-IT" sz="1814" baseline="30000" dirty="0"/>
              <a:t>-</a:t>
            </a:r>
            <a:r>
              <a:rPr lang="it-IT" sz="1814" dirty="0"/>
              <a:t>)</a:t>
            </a:r>
          </a:p>
        </p:txBody>
      </p:sp>
      <p:grpSp>
        <p:nvGrpSpPr>
          <p:cNvPr id="9" name="Gruppo 8"/>
          <p:cNvGrpSpPr/>
          <p:nvPr/>
        </p:nvGrpSpPr>
        <p:grpSpPr>
          <a:xfrm>
            <a:off x="7934347" y="3377137"/>
            <a:ext cx="2693251" cy="1976386"/>
            <a:chOff x="7362924" y="2556495"/>
            <a:chExt cx="2969434" cy="2179057"/>
          </a:xfrm>
        </p:grpSpPr>
        <p:pic>
          <p:nvPicPr>
            <p:cNvPr id="6" name="Immagine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62924" y="2556495"/>
              <a:ext cx="2969434" cy="2121024"/>
            </a:xfrm>
            <a:prstGeom prst="rect">
              <a:avLst/>
            </a:prstGeom>
          </p:spPr>
        </p:pic>
        <p:sp>
          <p:nvSpPr>
            <p:cNvPr id="7" name="CasellaDiTesto 6"/>
            <p:cNvSpPr txBox="1"/>
            <p:nvPr/>
          </p:nvSpPr>
          <p:spPr>
            <a:xfrm>
              <a:off x="7866980" y="4356695"/>
              <a:ext cx="936104" cy="3788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633" b="1" dirty="0">
                  <a:solidFill>
                    <a:srgbClr val="00B0F0"/>
                  </a:solidFill>
                </a:rPr>
                <a:t>NADP</a:t>
              </a:r>
            </a:p>
          </p:txBody>
        </p:sp>
      </p:grpSp>
      <p:sp>
        <p:nvSpPr>
          <p:cNvPr id="8" name="Ovale 7"/>
          <p:cNvSpPr/>
          <p:nvPr/>
        </p:nvSpPr>
        <p:spPr bwMode="auto">
          <a:xfrm>
            <a:off x="9945530" y="4696796"/>
            <a:ext cx="718417" cy="653106"/>
          </a:xfrm>
          <a:prstGeom prst="ellipse">
            <a:avLst/>
          </a:prstGeom>
          <a:noFill/>
          <a:ln w="19050" cap="flat" cmpd="sng" algn="ctr">
            <a:solidFill>
              <a:srgbClr val="5C9F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2935" tIns="41468" rIns="82935" bIns="41468" numCol="1" rtlCol="0" anchor="ctr" anchorCtr="0" compatLnSpc="1">
            <a:prstTxWarp prst="textNoShape">
              <a:avLst/>
            </a:prstTxWarp>
          </a:bodyPr>
          <a:lstStyle/>
          <a:p>
            <a:pPr marL="414680" algn="ctr" defTabSz="829361" fontAlgn="base">
              <a:spcBef>
                <a:spcPct val="0"/>
              </a:spcBef>
              <a:spcAft>
                <a:spcPct val="0"/>
              </a:spcAft>
            </a:pPr>
            <a:endParaRPr lang="it-IT" sz="1451" baseline="-25000">
              <a:latin typeface="HelveticaNeueLT Com 55 Roman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213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868604" y="345564"/>
            <a:ext cx="8341966" cy="1700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it-IT" altLang="it-IT" sz="2177" dirty="0">
                <a:latin typeface="Calibri" panose="020F0502020204030204" pitchFamily="34" charset="0"/>
              </a:rPr>
              <a:t>I carboidrati sono composti a base di C, H e O; il nome deriva dal fatto che formalmente la formula è </a:t>
            </a:r>
            <a:r>
              <a:rPr lang="it-IT" altLang="it-IT" sz="2177" b="1" dirty="0">
                <a:latin typeface="Calibri" panose="020F0502020204030204" pitchFamily="34" charset="0"/>
              </a:rPr>
              <a:t>(C . H</a:t>
            </a:r>
            <a:r>
              <a:rPr lang="it-IT" altLang="it-IT" sz="2177" b="1" baseline="-25000" dirty="0">
                <a:latin typeface="Calibri" panose="020F0502020204030204" pitchFamily="34" charset="0"/>
              </a:rPr>
              <a:t>2</a:t>
            </a:r>
            <a:r>
              <a:rPr lang="it-IT" altLang="it-IT" sz="2177" b="1" dirty="0">
                <a:latin typeface="Calibri" panose="020F0502020204030204" pitchFamily="34" charset="0"/>
              </a:rPr>
              <a:t>O)</a:t>
            </a:r>
            <a:r>
              <a:rPr lang="it-IT" altLang="it-IT" sz="2177" b="1" baseline="-25000" dirty="0">
                <a:latin typeface="Calibri" panose="020F0502020204030204" pitchFamily="34" charset="0"/>
              </a:rPr>
              <a:t>n</a:t>
            </a:r>
            <a:r>
              <a:rPr lang="it-IT" altLang="it-IT" sz="2177" dirty="0">
                <a:latin typeface="Calibri" panose="020F0502020204030204" pitchFamily="34" charset="0"/>
              </a:rPr>
              <a:t> , da cui carboidrati = idrati di carbonio. Si tratta in tutti i casi di </a:t>
            </a:r>
            <a:r>
              <a:rPr lang="it-IT" altLang="it-IT" sz="2177" dirty="0" err="1">
                <a:latin typeface="Calibri" panose="020F0502020204030204" pitchFamily="34" charset="0"/>
              </a:rPr>
              <a:t>poliidrossialdeidi</a:t>
            </a:r>
            <a:r>
              <a:rPr lang="it-IT" altLang="it-IT" sz="2177" dirty="0">
                <a:latin typeface="Calibri" panose="020F0502020204030204" pitchFamily="34" charset="0"/>
              </a:rPr>
              <a:t> o </a:t>
            </a:r>
            <a:r>
              <a:rPr lang="it-IT" altLang="it-IT" sz="2177" dirty="0" err="1">
                <a:latin typeface="Calibri" panose="020F0502020204030204" pitchFamily="34" charset="0"/>
              </a:rPr>
              <a:t>poliidrossichetoni</a:t>
            </a:r>
            <a:r>
              <a:rPr lang="it-IT" altLang="it-IT" sz="2177" dirty="0">
                <a:latin typeface="Calibri" panose="020F0502020204030204" pitchFamily="34" charset="0"/>
              </a:rPr>
              <a:t>. Per i loro nomi il suffisso è -</a:t>
            </a:r>
            <a:r>
              <a:rPr lang="it-IT" altLang="it-IT" sz="2177" b="1" dirty="0">
                <a:latin typeface="Calibri" panose="020F0502020204030204" pitchFamily="34" charset="0"/>
              </a:rPr>
              <a:t>oso</a:t>
            </a:r>
            <a:r>
              <a:rPr lang="it-IT" altLang="it-IT" sz="2177" dirty="0">
                <a:latin typeface="Calibri" panose="020F0502020204030204" pitchFamily="34" charset="0"/>
              </a:rPr>
              <a:t>.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981430" y="3559621"/>
            <a:ext cx="1828698" cy="371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1814" dirty="0">
                <a:latin typeface="Verdana" panose="020B0604030504040204" pitchFamily="34" charset="0"/>
              </a:rPr>
              <a:t>CARBOIDRATI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071370" y="2645272"/>
            <a:ext cx="2073382" cy="371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1814" dirty="0">
                <a:solidFill>
                  <a:srgbClr val="FF0000"/>
                </a:solidFill>
                <a:latin typeface="Verdana" panose="020B0604030504040204" pitchFamily="34" charset="0"/>
              </a:rPr>
              <a:t>monosaccaridi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201992" y="3559621"/>
            <a:ext cx="1796931" cy="371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1814" dirty="0">
                <a:solidFill>
                  <a:srgbClr val="00B050"/>
                </a:solidFill>
                <a:latin typeface="Verdana" panose="020B0604030504040204" pitchFamily="34" charset="0"/>
              </a:rPr>
              <a:t>oligosaccaridi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071370" y="4408660"/>
            <a:ext cx="1796931" cy="371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1814" dirty="0">
                <a:solidFill>
                  <a:srgbClr val="0070C0"/>
                </a:solidFill>
                <a:latin typeface="Verdana" panose="020B0604030504040204" pitchFamily="34" charset="0"/>
              </a:rPr>
              <a:t>polisaccaridi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553174" y="2449341"/>
            <a:ext cx="2488059" cy="7902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1814" dirty="0">
                <a:solidFill>
                  <a:srgbClr val="FF0000"/>
                </a:solidFill>
                <a:latin typeface="Verdana" panose="020B0604030504040204" pitchFamily="34" charset="0"/>
              </a:rPr>
              <a:t>pentosi ed esosi</a:t>
            </a:r>
          </a:p>
          <a:p>
            <a:pPr>
              <a:spcBef>
                <a:spcPct val="50000"/>
              </a:spcBef>
            </a:pPr>
            <a:r>
              <a:rPr lang="it-IT" altLang="it-IT" sz="1814" dirty="0">
                <a:solidFill>
                  <a:srgbClr val="FF0000"/>
                </a:solidFill>
                <a:latin typeface="Verdana" panose="020B0604030504040204" pitchFamily="34" charset="0"/>
              </a:rPr>
              <a:t>aldosi e chetosi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6553174" y="3559621"/>
            <a:ext cx="3134911" cy="371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1814" dirty="0">
                <a:solidFill>
                  <a:srgbClr val="00B050"/>
                </a:solidFill>
                <a:latin typeface="Verdana" panose="020B0604030504040204" pitchFamily="34" charset="0"/>
              </a:rPr>
              <a:t>di, tri, tetra… saccaridi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6814417" y="4278039"/>
            <a:ext cx="1698077" cy="1209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it-IT" altLang="it-IT" sz="1814" dirty="0">
                <a:solidFill>
                  <a:srgbClr val="0070C0"/>
                </a:solidFill>
                <a:latin typeface="Verdana" panose="020B0604030504040204" pitchFamily="34" charset="0"/>
              </a:rPr>
              <a:t>amido</a:t>
            </a:r>
          </a:p>
          <a:p>
            <a:pPr algn="just">
              <a:spcBef>
                <a:spcPct val="50000"/>
              </a:spcBef>
            </a:pPr>
            <a:r>
              <a:rPr lang="it-IT" altLang="it-IT" sz="1814" dirty="0">
                <a:solidFill>
                  <a:srgbClr val="0070C0"/>
                </a:solidFill>
                <a:latin typeface="Verdana" panose="020B0604030504040204" pitchFamily="34" charset="0"/>
              </a:rPr>
              <a:t>glicogeno</a:t>
            </a:r>
          </a:p>
          <a:p>
            <a:pPr algn="just">
              <a:spcBef>
                <a:spcPct val="50000"/>
              </a:spcBef>
            </a:pPr>
            <a:r>
              <a:rPr lang="it-IT" altLang="it-IT" sz="1814" dirty="0">
                <a:solidFill>
                  <a:srgbClr val="0070C0"/>
                </a:solidFill>
                <a:latin typeface="Verdana" panose="020B0604030504040204" pitchFamily="34" charset="0"/>
              </a:rPr>
              <a:t>cellulosa</a:t>
            </a:r>
          </a:p>
        </p:txBody>
      </p:sp>
    </p:spTree>
    <p:extLst>
      <p:ext uri="{BB962C8B-B14F-4D97-AF65-F5344CB8AC3E}">
        <p14:creationId xmlns:p14="http://schemas.microsoft.com/office/powerpoint/2010/main" val="3653840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o 12"/>
          <p:cNvGrpSpPr/>
          <p:nvPr/>
        </p:nvGrpSpPr>
        <p:grpSpPr>
          <a:xfrm>
            <a:off x="3614196" y="3559622"/>
            <a:ext cx="4915644" cy="2047465"/>
            <a:chOff x="2610396" y="3924647"/>
            <a:chExt cx="5419725" cy="2257425"/>
          </a:xfrm>
        </p:grpSpPr>
        <p:pic>
          <p:nvPicPr>
            <p:cNvPr id="2" name="Immagin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10396" y="3924647"/>
              <a:ext cx="5419725" cy="2257425"/>
            </a:xfrm>
            <a:prstGeom prst="rect">
              <a:avLst/>
            </a:prstGeom>
          </p:spPr>
        </p:pic>
        <p:sp>
          <p:nvSpPr>
            <p:cNvPr id="12" name="CasellaDiTesto 11"/>
            <p:cNvSpPr txBox="1"/>
            <p:nvPr/>
          </p:nvSpPr>
          <p:spPr>
            <a:xfrm>
              <a:off x="6498828" y="4788743"/>
              <a:ext cx="576064" cy="3788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633" b="1" dirty="0"/>
                <a:t>..</a:t>
              </a:r>
            </a:p>
          </p:txBody>
        </p:sp>
      </p:grpSp>
      <p:pic>
        <p:nvPicPr>
          <p:cNvPr id="3" name="Immagin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9447" y="19752"/>
            <a:ext cx="3853328" cy="3202925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1458945" y="163469"/>
            <a:ext cx="6008579" cy="427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177" dirty="0"/>
              <a:t>il sistema redox NAD</a:t>
            </a:r>
            <a:r>
              <a:rPr lang="it-IT" sz="2177" baseline="30000" dirty="0"/>
              <a:t>+</a:t>
            </a:r>
            <a:r>
              <a:rPr lang="it-IT" sz="2177" dirty="0"/>
              <a:t>/NADH e NADP</a:t>
            </a:r>
            <a:r>
              <a:rPr lang="it-IT" sz="2177" baseline="30000" dirty="0"/>
              <a:t>+</a:t>
            </a:r>
            <a:r>
              <a:rPr lang="it-IT" sz="2177" dirty="0"/>
              <a:t>/NADPH</a:t>
            </a:r>
          </a:p>
        </p:txBody>
      </p:sp>
      <p:sp>
        <p:nvSpPr>
          <p:cNvPr id="5" name="Ovale 4"/>
          <p:cNvSpPr/>
          <p:nvPr/>
        </p:nvSpPr>
        <p:spPr bwMode="auto">
          <a:xfrm>
            <a:off x="5769447" y="2449341"/>
            <a:ext cx="1175591" cy="849038"/>
          </a:xfrm>
          <a:prstGeom prst="ellipse">
            <a:avLst/>
          </a:prstGeom>
          <a:noFill/>
          <a:ln w="444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2935" tIns="41468" rIns="82935" bIns="41468" numCol="1" rtlCol="0" anchor="ctr" anchorCtr="0" compatLnSpc="1">
            <a:prstTxWarp prst="textNoShape">
              <a:avLst/>
            </a:prstTxWarp>
          </a:bodyPr>
          <a:lstStyle/>
          <a:p>
            <a:pPr marL="414680" algn="ctr" defTabSz="829361" fontAlgn="base">
              <a:spcBef>
                <a:spcPct val="0"/>
              </a:spcBef>
              <a:spcAft>
                <a:spcPct val="0"/>
              </a:spcAft>
            </a:pPr>
            <a:endParaRPr lang="it-IT" sz="1451" baseline="-25000">
              <a:latin typeface="HelveticaNeueLT Com 55 Roman" pitchFamily="34" charset="0"/>
              <a:cs typeface="Arial" charset="0"/>
            </a:endParaRPr>
          </a:p>
        </p:txBody>
      </p:sp>
      <p:sp>
        <p:nvSpPr>
          <p:cNvPr id="6" name="Ovale 5"/>
          <p:cNvSpPr/>
          <p:nvPr/>
        </p:nvSpPr>
        <p:spPr bwMode="auto">
          <a:xfrm>
            <a:off x="8120629" y="98157"/>
            <a:ext cx="979660" cy="587796"/>
          </a:xfrm>
          <a:prstGeom prst="ellipse">
            <a:avLst/>
          </a:prstGeom>
          <a:noFill/>
          <a:ln w="444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2935" tIns="41468" rIns="82935" bIns="41468" numCol="1" rtlCol="0" anchor="ctr" anchorCtr="0" compatLnSpc="1">
            <a:prstTxWarp prst="textNoShape">
              <a:avLst/>
            </a:prstTxWarp>
          </a:bodyPr>
          <a:lstStyle/>
          <a:p>
            <a:pPr marL="414680" algn="ctr" defTabSz="829361" fontAlgn="base">
              <a:spcBef>
                <a:spcPct val="0"/>
              </a:spcBef>
              <a:spcAft>
                <a:spcPct val="0"/>
              </a:spcAft>
            </a:pPr>
            <a:endParaRPr lang="it-IT" sz="1451" baseline="-25000">
              <a:latin typeface="HelveticaNeueLT Com 55 Roman" pitchFamily="34" charset="0"/>
              <a:cs typeface="Arial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1250577" y="1012507"/>
            <a:ext cx="3835021" cy="650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814" dirty="0" err="1"/>
              <a:t>nicotinamide</a:t>
            </a:r>
            <a:r>
              <a:rPr lang="it-IT" sz="1814" dirty="0"/>
              <a:t> adenina </a:t>
            </a:r>
            <a:r>
              <a:rPr lang="it-IT" sz="1814" dirty="0" err="1"/>
              <a:t>dinucleotide</a:t>
            </a:r>
            <a:endParaRPr lang="it-IT" sz="1814" dirty="0"/>
          </a:p>
          <a:p>
            <a:pPr algn="just"/>
            <a:r>
              <a:rPr lang="it-IT" sz="1814" dirty="0"/>
              <a:t>(fosfato)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3973417" y="3769001"/>
            <a:ext cx="369983" cy="343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33" b="1" dirty="0">
                <a:solidFill>
                  <a:srgbClr val="FF0000"/>
                </a:solidFill>
              </a:rPr>
              <a:t>-1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7221653" y="3640305"/>
            <a:ext cx="416276" cy="343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33" b="1" dirty="0">
                <a:solidFill>
                  <a:srgbClr val="FF0000"/>
                </a:solidFill>
              </a:rPr>
              <a:t>-2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3865840" y="4550804"/>
            <a:ext cx="522485" cy="343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33" b="1" dirty="0">
                <a:solidFill>
                  <a:srgbClr val="FF0000"/>
                </a:solidFill>
              </a:rPr>
              <a:t>-2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7404138" y="4602667"/>
            <a:ext cx="381710" cy="343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33" b="1" dirty="0">
                <a:solidFill>
                  <a:srgbClr val="FF0000"/>
                </a:solidFill>
              </a:rPr>
              <a:t>-3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1239943" y="1796235"/>
            <a:ext cx="3657396" cy="650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814" dirty="0"/>
              <a:t>un trasportatore di idrogeno:</a:t>
            </a:r>
          </a:p>
          <a:p>
            <a:pPr algn="just"/>
            <a:r>
              <a:rPr lang="it-IT" sz="1814" dirty="0"/>
              <a:t>NAD</a:t>
            </a:r>
            <a:r>
              <a:rPr lang="it-IT" sz="1814" baseline="30000" dirty="0"/>
              <a:t>+</a:t>
            </a:r>
            <a:r>
              <a:rPr lang="it-IT" sz="1814" dirty="0"/>
              <a:t> + 2 H = NADH + H</a:t>
            </a:r>
            <a:r>
              <a:rPr lang="it-IT" sz="1814" baseline="30000" dirty="0"/>
              <a:t>+</a:t>
            </a:r>
            <a:endParaRPr lang="it-IT" sz="1814" dirty="0"/>
          </a:p>
        </p:txBody>
      </p:sp>
    </p:spTree>
    <p:extLst>
      <p:ext uri="{BB962C8B-B14F-4D97-AF65-F5344CB8AC3E}">
        <p14:creationId xmlns:p14="http://schemas.microsoft.com/office/powerpoint/2010/main" val="2057277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/>
      <p:bldP spid="9" grpId="0"/>
      <p:bldP spid="10" grpId="0"/>
      <p:bldP spid="11" grpId="0"/>
      <p:bldP spid="1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AA74-5A22-416A-8014-EA82AB745332}" type="slidenum">
              <a:rPr lang="it-IT" smtClean="0"/>
              <a:pPr/>
              <a:t>31</a:t>
            </a:fld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5039" y="228779"/>
            <a:ext cx="3236647" cy="3810890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1850809" y="359400"/>
            <a:ext cx="2677736" cy="10974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177" b="1" dirty="0">
                <a:solidFill>
                  <a:srgbClr val="FF3300"/>
                </a:solidFill>
              </a:rPr>
              <a:t>FAD / FADH</a:t>
            </a:r>
            <a:r>
              <a:rPr lang="it-IT" sz="2177" b="1" baseline="-25000" dirty="0">
                <a:solidFill>
                  <a:srgbClr val="FF3300"/>
                </a:solidFill>
              </a:rPr>
              <a:t>2</a:t>
            </a:r>
            <a:endParaRPr lang="it-IT" sz="2177" baseline="-25000" dirty="0">
              <a:solidFill>
                <a:srgbClr val="FF3300"/>
              </a:solidFill>
            </a:endParaRPr>
          </a:p>
          <a:p>
            <a:pPr algn="just"/>
            <a:r>
              <a:rPr lang="it-IT" sz="2177" dirty="0">
                <a:solidFill>
                  <a:srgbClr val="FF3300"/>
                </a:solidFill>
              </a:rPr>
              <a:t>FLAVINA ADENINA DINUCLEOTIDE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1785498" y="1861545"/>
            <a:ext cx="3257149" cy="650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814" dirty="0"/>
              <a:t>Anche questo è un coenzima trasportatore di elettroni</a:t>
            </a:r>
          </a:p>
        </p:txBody>
      </p:sp>
      <p:grpSp>
        <p:nvGrpSpPr>
          <p:cNvPr id="14" name="Gruppo 13"/>
          <p:cNvGrpSpPr/>
          <p:nvPr/>
        </p:nvGrpSpPr>
        <p:grpSpPr>
          <a:xfrm>
            <a:off x="1720188" y="4082107"/>
            <a:ext cx="8932417" cy="2001816"/>
            <a:chOff x="522164" y="4500711"/>
            <a:chExt cx="9848403" cy="2207095"/>
          </a:xfrm>
        </p:grpSpPr>
        <p:pic>
          <p:nvPicPr>
            <p:cNvPr id="7" name="Immagin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22164" y="4572719"/>
              <a:ext cx="5931446" cy="2020602"/>
            </a:xfrm>
            <a:prstGeom prst="rect">
              <a:avLst/>
            </a:prstGeom>
          </p:spPr>
        </p:pic>
        <p:pic>
          <p:nvPicPr>
            <p:cNvPr id="8" name="Immagine 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714852" y="4500711"/>
              <a:ext cx="3655715" cy="2207095"/>
            </a:xfrm>
            <a:prstGeom prst="rect">
              <a:avLst/>
            </a:prstGeom>
          </p:spPr>
        </p:pic>
      </p:grpSp>
      <p:sp>
        <p:nvSpPr>
          <p:cNvPr id="9" name="CasellaDiTesto 8"/>
          <p:cNvSpPr txBox="1"/>
          <p:nvPr/>
        </p:nvSpPr>
        <p:spPr>
          <a:xfrm>
            <a:off x="1720187" y="3624932"/>
            <a:ext cx="1828698" cy="371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814" dirty="0"/>
              <a:t>forma ossidata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6553174" y="3820864"/>
            <a:ext cx="1828698" cy="371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814" dirty="0"/>
              <a:t>forma ridotta</a:t>
            </a:r>
          </a:p>
        </p:txBody>
      </p:sp>
      <p:grpSp>
        <p:nvGrpSpPr>
          <p:cNvPr id="15" name="Gruppo 14"/>
          <p:cNvGrpSpPr/>
          <p:nvPr/>
        </p:nvGrpSpPr>
        <p:grpSpPr>
          <a:xfrm>
            <a:off x="3744817" y="4539282"/>
            <a:ext cx="343364" cy="978168"/>
            <a:chOff x="3042444" y="2988543"/>
            <a:chExt cx="378575" cy="1078475"/>
          </a:xfrm>
        </p:grpSpPr>
        <p:sp>
          <p:nvSpPr>
            <p:cNvPr id="3" name="CasellaDiTesto 2"/>
            <p:cNvSpPr txBox="1"/>
            <p:nvPr/>
          </p:nvSpPr>
          <p:spPr>
            <a:xfrm>
              <a:off x="3042444" y="2988543"/>
              <a:ext cx="378575" cy="2863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088" b="1" dirty="0">
                  <a:solidFill>
                    <a:srgbClr val="FF0000"/>
                  </a:solidFill>
                </a:rPr>
                <a:t>+2</a:t>
              </a:r>
            </a:p>
          </p:txBody>
        </p:sp>
        <p:sp>
          <p:nvSpPr>
            <p:cNvPr id="11" name="CasellaDiTesto 10"/>
            <p:cNvSpPr txBox="1"/>
            <p:nvPr/>
          </p:nvSpPr>
          <p:spPr>
            <a:xfrm>
              <a:off x="3042444" y="3780631"/>
              <a:ext cx="378575" cy="2863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088" b="1" dirty="0">
                  <a:solidFill>
                    <a:srgbClr val="FF0000"/>
                  </a:solidFill>
                </a:rPr>
                <a:t>+3</a:t>
              </a:r>
            </a:p>
          </p:txBody>
        </p:sp>
      </p:grpSp>
      <p:grpSp>
        <p:nvGrpSpPr>
          <p:cNvPr id="16" name="Gruppo 15"/>
          <p:cNvGrpSpPr/>
          <p:nvPr/>
        </p:nvGrpSpPr>
        <p:grpSpPr>
          <a:xfrm>
            <a:off x="9296217" y="4591146"/>
            <a:ext cx="357179" cy="991615"/>
            <a:chOff x="5013784" y="3261749"/>
            <a:chExt cx="393807" cy="1093301"/>
          </a:xfrm>
        </p:grpSpPr>
        <p:sp>
          <p:nvSpPr>
            <p:cNvPr id="12" name="CasellaDiTesto 11"/>
            <p:cNvSpPr txBox="1"/>
            <p:nvPr/>
          </p:nvSpPr>
          <p:spPr>
            <a:xfrm>
              <a:off x="5029016" y="3261749"/>
              <a:ext cx="378575" cy="2863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088" b="1" dirty="0">
                  <a:solidFill>
                    <a:srgbClr val="FF0000"/>
                  </a:solidFill>
                </a:rPr>
                <a:t>+1</a:t>
              </a:r>
            </a:p>
          </p:txBody>
        </p:sp>
        <p:sp>
          <p:nvSpPr>
            <p:cNvPr id="13" name="CasellaDiTesto 12"/>
            <p:cNvSpPr txBox="1"/>
            <p:nvPr/>
          </p:nvSpPr>
          <p:spPr>
            <a:xfrm>
              <a:off x="5013784" y="4068663"/>
              <a:ext cx="378575" cy="2863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088" b="1" dirty="0">
                  <a:solidFill>
                    <a:srgbClr val="FF0000"/>
                  </a:solidFill>
                </a:rPr>
                <a:t>+2</a:t>
              </a:r>
            </a:p>
          </p:txBody>
        </p:sp>
      </p:grpSp>
      <p:sp>
        <p:nvSpPr>
          <p:cNvPr id="17" name="CasellaDiTesto 16"/>
          <p:cNvSpPr txBox="1"/>
          <p:nvPr/>
        </p:nvSpPr>
        <p:spPr>
          <a:xfrm>
            <a:off x="1785498" y="2710584"/>
            <a:ext cx="3216808" cy="343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633" dirty="0">
                <a:sym typeface="Symbol" panose="05050102010706020507" pitchFamily="18" charset="2"/>
              </a:rPr>
              <a:t></a:t>
            </a:r>
            <a:r>
              <a:rPr lang="it-IT" sz="1633" dirty="0" err="1">
                <a:sym typeface="Symbol" panose="05050102010706020507" pitchFamily="18" charset="2"/>
              </a:rPr>
              <a:t>E°red</a:t>
            </a:r>
            <a:r>
              <a:rPr lang="it-IT" sz="1633" dirty="0">
                <a:sym typeface="Symbol" panose="05050102010706020507" pitchFamily="18" charset="2"/>
              </a:rPr>
              <a:t> (FAD/FADH</a:t>
            </a:r>
            <a:r>
              <a:rPr lang="it-IT" sz="1633" baseline="-25000" dirty="0">
                <a:sym typeface="Symbol" panose="05050102010706020507" pitchFamily="18" charset="2"/>
              </a:rPr>
              <a:t>2</a:t>
            </a:r>
            <a:r>
              <a:rPr lang="it-IT" sz="1633" dirty="0">
                <a:sym typeface="Symbol" panose="05050102010706020507" pitchFamily="18" charset="2"/>
              </a:rPr>
              <a:t>) = - 0,200 V</a:t>
            </a:r>
            <a:endParaRPr lang="it-IT" sz="1633" dirty="0"/>
          </a:p>
        </p:txBody>
      </p:sp>
    </p:spTree>
    <p:extLst>
      <p:ext uri="{BB962C8B-B14F-4D97-AF65-F5344CB8AC3E}">
        <p14:creationId xmlns:p14="http://schemas.microsoft.com/office/powerpoint/2010/main" val="300289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  <p:bldP spid="1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AA74-5A22-416A-8014-EA82AB745332}" type="slidenum">
              <a:rPr lang="it-IT" smtClean="0"/>
              <a:pPr/>
              <a:t>32</a:t>
            </a:fld>
            <a:endParaRPr lang="it-IT"/>
          </a:p>
        </p:txBody>
      </p:sp>
      <p:graphicFrame>
        <p:nvGraphicFramePr>
          <p:cNvPr id="3" name="Oggetto 2"/>
          <p:cNvGraphicFramePr>
            <a:graphicFrameLocks noChangeAspect="1"/>
          </p:cNvGraphicFramePr>
          <p:nvPr>
            <p:extLst/>
          </p:nvPr>
        </p:nvGraphicFramePr>
        <p:xfrm>
          <a:off x="3287643" y="1730923"/>
          <a:ext cx="5071148" cy="28854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MDLDrawObject Class" r:id="rId3" imgW="5591057" imgH="3181403" progId="MDLDrawOLE.MDLDrawObject.1">
                  <p:embed/>
                </p:oleObj>
              </mc:Choice>
              <mc:Fallback>
                <p:oleObj name="MDLDrawObject Class" r:id="rId3" imgW="5591057" imgH="3181403" progId="MDLDrawOLE.MDLDrawObjec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87643" y="1730923"/>
                        <a:ext cx="5071148" cy="28854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asellaDiTesto 3"/>
          <p:cNvSpPr txBox="1"/>
          <p:nvPr/>
        </p:nvSpPr>
        <p:spPr>
          <a:xfrm>
            <a:off x="4920408" y="1600303"/>
            <a:ext cx="1502145" cy="343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33" dirty="0" err="1"/>
              <a:t>ox</a:t>
            </a:r>
            <a:r>
              <a:rPr lang="it-IT" sz="1633" dirty="0"/>
              <a:t>, - 2H</a:t>
            </a:r>
            <a:r>
              <a:rPr lang="it-IT" sz="1633" baseline="30000" dirty="0"/>
              <a:t>+</a:t>
            </a:r>
            <a:r>
              <a:rPr lang="it-IT" sz="1633" dirty="0"/>
              <a:t> - 2e</a:t>
            </a:r>
            <a:r>
              <a:rPr lang="it-IT" sz="1633" baseline="30000" dirty="0"/>
              <a:t>-</a:t>
            </a:r>
            <a:endParaRPr lang="it-IT" sz="1633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4985719" y="2318720"/>
            <a:ext cx="1724363" cy="343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33" dirty="0" err="1"/>
              <a:t>red</a:t>
            </a:r>
            <a:r>
              <a:rPr lang="it-IT" sz="1633" dirty="0"/>
              <a:t>, + 2H</a:t>
            </a:r>
            <a:r>
              <a:rPr lang="it-IT" sz="1633" baseline="30000" dirty="0"/>
              <a:t>+</a:t>
            </a:r>
            <a:r>
              <a:rPr lang="it-IT" sz="1633" dirty="0"/>
              <a:t> + 2e</a:t>
            </a:r>
            <a:r>
              <a:rPr lang="it-IT" sz="1633" baseline="30000" dirty="0"/>
              <a:t>-</a:t>
            </a:r>
            <a:endParaRPr lang="it-IT" sz="1633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4985719" y="4082107"/>
            <a:ext cx="1502145" cy="343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33" dirty="0" err="1"/>
              <a:t>ox</a:t>
            </a:r>
            <a:r>
              <a:rPr lang="it-IT" sz="1633" dirty="0"/>
              <a:t>, - 2H</a:t>
            </a:r>
            <a:r>
              <a:rPr lang="it-IT" sz="1633" baseline="30000" dirty="0"/>
              <a:t>+</a:t>
            </a:r>
            <a:r>
              <a:rPr lang="it-IT" sz="1633" dirty="0"/>
              <a:t> - 2e</a:t>
            </a:r>
            <a:r>
              <a:rPr lang="it-IT" sz="1633" baseline="30000" dirty="0"/>
              <a:t>-</a:t>
            </a:r>
            <a:endParaRPr lang="it-IT" sz="1633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5051030" y="3429001"/>
            <a:ext cx="1659052" cy="343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33" dirty="0" err="1"/>
              <a:t>red</a:t>
            </a:r>
            <a:r>
              <a:rPr lang="it-IT" sz="1633" dirty="0"/>
              <a:t>, + 2H</a:t>
            </a:r>
            <a:r>
              <a:rPr lang="it-IT" sz="1633" baseline="30000" dirty="0"/>
              <a:t>+</a:t>
            </a:r>
            <a:r>
              <a:rPr lang="it-IT" sz="1633" dirty="0"/>
              <a:t> + 2e</a:t>
            </a:r>
            <a:r>
              <a:rPr lang="it-IT" sz="1633" baseline="30000" dirty="0"/>
              <a:t>-</a:t>
            </a:r>
            <a:endParaRPr lang="it-IT" sz="1633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3222332" y="424711"/>
            <a:ext cx="5551404" cy="846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633" dirty="0"/>
              <a:t>il coenzima NAD prende parte alle reazioni di ossidoriduzione dei composti organici trasferendo ioni idruro.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7598144" y="4539281"/>
            <a:ext cx="3576362" cy="343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633" dirty="0">
                <a:sym typeface="Symbol" panose="05050102010706020507" pitchFamily="18" charset="2"/>
              </a:rPr>
              <a:t></a:t>
            </a:r>
            <a:r>
              <a:rPr lang="it-IT" sz="1633" dirty="0" err="1">
                <a:sym typeface="Symbol" panose="05050102010706020507" pitchFamily="18" charset="2"/>
              </a:rPr>
              <a:t>E°</a:t>
            </a:r>
            <a:r>
              <a:rPr lang="it-IT" sz="1633" baseline="-25000" dirty="0" err="1">
                <a:sym typeface="Symbol" panose="05050102010706020507" pitchFamily="18" charset="2"/>
              </a:rPr>
              <a:t>red</a:t>
            </a:r>
            <a:r>
              <a:rPr lang="it-IT" sz="1633" dirty="0">
                <a:sym typeface="Symbol" panose="05050102010706020507" pitchFamily="18" charset="2"/>
              </a:rPr>
              <a:t> (NAD/NADH) = - 0,315 V</a:t>
            </a:r>
            <a:endParaRPr lang="it-IT" sz="1633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2765157" y="5127077"/>
            <a:ext cx="5420783" cy="594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633" dirty="0"/>
              <a:t>il coenzima FAD funziona allo stesso modo, ma con un potenziale di riduzione maggiore.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7532834" y="5649562"/>
            <a:ext cx="3439966" cy="343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633" dirty="0">
                <a:sym typeface="Symbol" panose="05050102010706020507" pitchFamily="18" charset="2"/>
              </a:rPr>
              <a:t></a:t>
            </a:r>
            <a:r>
              <a:rPr lang="it-IT" sz="1633" dirty="0" err="1">
                <a:sym typeface="Symbol" panose="05050102010706020507" pitchFamily="18" charset="2"/>
              </a:rPr>
              <a:t>E°</a:t>
            </a:r>
            <a:r>
              <a:rPr lang="it-IT" sz="1633" baseline="-25000" dirty="0" err="1">
                <a:sym typeface="Symbol" panose="05050102010706020507" pitchFamily="18" charset="2"/>
              </a:rPr>
              <a:t>red</a:t>
            </a:r>
            <a:r>
              <a:rPr lang="it-IT" sz="1633" dirty="0">
                <a:sym typeface="Symbol" panose="05050102010706020507" pitchFamily="18" charset="2"/>
              </a:rPr>
              <a:t> (FAD/FADH</a:t>
            </a:r>
            <a:r>
              <a:rPr lang="it-IT" sz="1633" baseline="-25000" dirty="0">
                <a:sym typeface="Symbol" panose="05050102010706020507" pitchFamily="18" charset="2"/>
              </a:rPr>
              <a:t>2</a:t>
            </a:r>
            <a:r>
              <a:rPr lang="it-IT" sz="1633" dirty="0">
                <a:sym typeface="Symbol" panose="05050102010706020507" pitchFamily="18" charset="2"/>
              </a:rPr>
              <a:t>) = - 0,200 V</a:t>
            </a:r>
            <a:endParaRPr lang="it-IT" sz="1633" dirty="0"/>
          </a:p>
        </p:txBody>
      </p:sp>
    </p:spTree>
    <p:extLst>
      <p:ext uri="{BB962C8B-B14F-4D97-AF65-F5344CB8AC3E}">
        <p14:creationId xmlns:p14="http://schemas.microsoft.com/office/powerpoint/2010/main" val="1438533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AA74-5A22-416A-8014-EA82AB745332}" type="slidenum">
              <a:rPr lang="it-IT" smtClean="0"/>
              <a:pPr/>
              <a:t>4</a:t>
            </a:fld>
            <a:endParaRPr lang="it-IT"/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2165955" y="415329"/>
            <a:ext cx="2833623" cy="371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1814" b="1" dirty="0">
                <a:solidFill>
                  <a:srgbClr val="0070C0"/>
                </a:solidFill>
                <a:latin typeface="Comic Sans MS" panose="030F0702030302020204" pitchFamily="66" charset="0"/>
              </a:rPr>
              <a:t>STEREOCHIMICA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373294" y="4147417"/>
            <a:ext cx="6773049" cy="126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40000"/>
              </a:lnSpc>
              <a:spcBef>
                <a:spcPct val="50000"/>
              </a:spcBef>
            </a:pPr>
            <a:r>
              <a:rPr lang="it-IT" altLang="it-IT" sz="1814">
                <a:latin typeface="Verdana" panose="020B0604030504040204" pitchFamily="34" charset="0"/>
              </a:rPr>
              <a:t>Gli zuccheri che hanno la stessa stereochimica della D-gliceraldeide all’atomo di C asimmetrico </a:t>
            </a:r>
            <a:r>
              <a:rPr lang="it-IT" altLang="it-IT" sz="1814" b="1">
                <a:latin typeface="Verdana" panose="020B0604030504040204" pitchFamily="34" charset="0"/>
              </a:rPr>
              <a:t>più lontano</a:t>
            </a:r>
            <a:r>
              <a:rPr lang="it-IT" altLang="it-IT" sz="1814">
                <a:latin typeface="Verdana" panose="020B0604030504040204" pitchFamily="34" charset="0"/>
              </a:rPr>
              <a:t> dal gruppo carbonilico sono detti appartenenti alla serie D.</a:t>
            </a:r>
          </a:p>
        </p:txBody>
      </p:sp>
      <p:grpSp>
        <p:nvGrpSpPr>
          <p:cNvPr id="6" name="Group 4"/>
          <p:cNvGrpSpPr>
            <a:grpSpLocks/>
          </p:cNvGrpSpPr>
          <p:nvPr/>
        </p:nvGrpSpPr>
        <p:grpSpPr bwMode="auto">
          <a:xfrm>
            <a:off x="3679506" y="1338655"/>
            <a:ext cx="4898298" cy="2165533"/>
            <a:chOff x="1200" y="917"/>
            <a:chExt cx="3120" cy="1504"/>
          </a:xfrm>
        </p:grpSpPr>
        <p:graphicFrame>
          <p:nvGraphicFramePr>
            <p:cNvPr id="7" name="Object 5"/>
            <p:cNvGraphicFramePr>
              <a:graphicFrameLocks noChangeAspect="1"/>
            </p:cNvGraphicFramePr>
            <p:nvPr>
              <p:extLst/>
            </p:nvPr>
          </p:nvGraphicFramePr>
          <p:xfrm>
            <a:off x="1632" y="917"/>
            <a:ext cx="2423" cy="8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5" name="ISIS/Draw Sketch" r:id="rId3" imgW="2238120" imgH="771480" progId="ISISServer">
                    <p:embed/>
                  </p:oleObj>
                </mc:Choice>
                <mc:Fallback>
                  <p:oleObj name="ISIS/Draw Sketch" r:id="rId3" imgW="2238120" imgH="771480" progId="ISISServer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32" y="917"/>
                          <a:ext cx="2423" cy="8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1200" y="1872"/>
              <a:ext cx="1584" cy="5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sz="1814" dirty="0">
                  <a:latin typeface="Verdana" panose="020B0604030504040204" pitchFamily="34" charset="0"/>
                </a:rPr>
                <a:t>D-</a:t>
              </a:r>
              <a:r>
                <a:rPr lang="it-IT" altLang="it-IT" sz="1814" dirty="0" err="1">
                  <a:latin typeface="Verdana" panose="020B0604030504040204" pitchFamily="34" charset="0"/>
                </a:rPr>
                <a:t>gliceraldeide</a:t>
              </a:r>
              <a:endParaRPr lang="it-IT" altLang="it-IT" sz="1814" dirty="0">
                <a:latin typeface="Verdana" panose="020B0604030504040204" pitchFamily="34" charset="0"/>
              </a:endParaRPr>
            </a:p>
            <a:p>
              <a:pPr>
                <a:spcBef>
                  <a:spcPct val="50000"/>
                </a:spcBef>
              </a:pPr>
              <a:r>
                <a:rPr lang="it-IT" altLang="it-IT" sz="1814" dirty="0">
                  <a:latin typeface="Verdana" panose="020B0604030504040204" pitchFamily="34" charset="0"/>
                </a:rPr>
                <a:t>R-</a:t>
              </a:r>
              <a:r>
                <a:rPr lang="it-IT" altLang="it-IT" sz="1814" dirty="0" err="1">
                  <a:latin typeface="Verdana" panose="020B0604030504040204" pitchFamily="34" charset="0"/>
                </a:rPr>
                <a:t>gliceraldeide</a:t>
              </a:r>
              <a:endParaRPr lang="it-IT" altLang="it-IT" sz="1814" dirty="0">
                <a:latin typeface="Verdana" panose="020B0604030504040204" pitchFamily="34" charset="0"/>
              </a:endParaRPr>
            </a:p>
          </p:txBody>
        </p:sp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2736" y="1872"/>
              <a:ext cx="1584" cy="5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sz="1814" dirty="0">
                  <a:latin typeface="Verdana" panose="020B0604030504040204" pitchFamily="34" charset="0"/>
                </a:rPr>
                <a:t>L-</a:t>
              </a:r>
              <a:r>
                <a:rPr lang="it-IT" altLang="it-IT" sz="1814" dirty="0" err="1">
                  <a:latin typeface="Verdana" panose="020B0604030504040204" pitchFamily="34" charset="0"/>
                </a:rPr>
                <a:t>gliceraldeide</a:t>
              </a:r>
              <a:endParaRPr lang="it-IT" altLang="it-IT" sz="1814" dirty="0">
                <a:latin typeface="Verdana" panose="020B0604030504040204" pitchFamily="34" charset="0"/>
              </a:endParaRPr>
            </a:p>
            <a:p>
              <a:pPr>
                <a:spcBef>
                  <a:spcPct val="50000"/>
                </a:spcBef>
              </a:pPr>
              <a:r>
                <a:rPr lang="it-IT" altLang="it-IT" sz="1814" dirty="0">
                  <a:latin typeface="Verdana" panose="020B0604030504040204" pitchFamily="34" charset="0"/>
                </a:rPr>
                <a:t>S-</a:t>
              </a:r>
              <a:r>
                <a:rPr lang="it-IT" altLang="it-IT" sz="1814" dirty="0" err="1">
                  <a:latin typeface="Verdana" panose="020B0604030504040204" pitchFamily="34" charset="0"/>
                </a:rPr>
                <a:t>gliceraldeide</a:t>
              </a:r>
              <a:endParaRPr lang="it-IT" altLang="it-IT" sz="1814" dirty="0">
                <a:latin typeface="Verdan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2432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3"/>
          <p:cNvGraphicFramePr>
            <a:graphicFrameLocks noChangeAspect="1"/>
          </p:cNvGraphicFramePr>
          <p:nvPr>
            <p:extLst/>
          </p:nvPr>
        </p:nvGraphicFramePr>
        <p:xfrm>
          <a:off x="4561122" y="1035252"/>
          <a:ext cx="3500273" cy="21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MDLDrawObject Class" r:id="rId4" imgW="2714608" imgH="1657301" progId="MDLDrawOLE.MDLDrawObject.1">
                  <p:embed/>
                </p:oleObj>
              </mc:Choice>
              <mc:Fallback>
                <p:oleObj name="MDLDrawObject Class" r:id="rId4" imgW="2714608" imgH="1657301" progId="MDLDrawOLE.MDLDrawObjec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1122" y="1035252"/>
                        <a:ext cx="3500273" cy="21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4538714" y="3274194"/>
            <a:ext cx="1727819" cy="343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1633" dirty="0">
                <a:latin typeface="Verdana" panose="020B0604030504040204" pitchFamily="34" charset="0"/>
              </a:rPr>
              <a:t>D-glucosio</a:t>
            </a: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6759275" y="3274194"/>
            <a:ext cx="1727819" cy="343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1633" dirty="0">
                <a:latin typeface="Verdana" panose="020B0604030504040204" pitchFamily="34" charset="0"/>
              </a:rPr>
              <a:t>D-fruttosio</a:t>
            </a:r>
          </a:p>
        </p:txBody>
      </p:sp>
      <p:sp>
        <p:nvSpPr>
          <p:cNvPr id="14" name="AutoShape 6"/>
          <p:cNvSpPr>
            <a:spLocks noChangeArrowheads="1"/>
          </p:cNvSpPr>
          <p:nvPr/>
        </p:nvSpPr>
        <p:spPr bwMode="auto">
          <a:xfrm flipV="1">
            <a:off x="4935617" y="2598297"/>
            <a:ext cx="207338" cy="552902"/>
          </a:xfrm>
          <a:prstGeom prst="curvedRightArrow">
            <a:avLst>
              <a:gd name="adj1" fmla="val 53333"/>
              <a:gd name="adj2" fmla="val 106667"/>
              <a:gd name="adj3" fmla="val 33333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sz="1633"/>
          </a:p>
        </p:txBody>
      </p:sp>
      <p:sp>
        <p:nvSpPr>
          <p:cNvPr id="15" name="AutoShape 7"/>
          <p:cNvSpPr>
            <a:spLocks noChangeArrowheads="1"/>
          </p:cNvSpPr>
          <p:nvPr/>
        </p:nvSpPr>
        <p:spPr bwMode="auto">
          <a:xfrm flipH="1" flipV="1">
            <a:off x="7838352" y="2598297"/>
            <a:ext cx="207338" cy="552902"/>
          </a:xfrm>
          <a:prstGeom prst="curvedRightArrow">
            <a:avLst>
              <a:gd name="adj1" fmla="val 53333"/>
              <a:gd name="adj2" fmla="val 106667"/>
              <a:gd name="adj3" fmla="val 33333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sz="1633"/>
          </a:p>
        </p:txBody>
      </p:sp>
      <p:sp>
        <p:nvSpPr>
          <p:cNvPr id="16" name="AutoShape 8"/>
          <p:cNvSpPr>
            <a:spLocks noChangeArrowheads="1"/>
          </p:cNvSpPr>
          <p:nvPr/>
        </p:nvSpPr>
        <p:spPr bwMode="auto">
          <a:xfrm rot="2234090">
            <a:off x="5419406" y="732253"/>
            <a:ext cx="207338" cy="345564"/>
          </a:xfrm>
          <a:prstGeom prst="downArrow">
            <a:avLst>
              <a:gd name="adj1" fmla="val 50000"/>
              <a:gd name="adj2" fmla="val 41667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sz="1633"/>
          </a:p>
        </p:txBody>
      </p:sp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5350294" y="455803"/>
            <a:ext cx="1244029" cy="343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1633" dirty="0">
                <a:latin typeface="Verdana" panose="020B0604030504040204" pitchFamily="34" charset="0"/>
              </a:rPr>
              <a:t>un </a:t>
            </a:r>
            <a:r>
              <a:rPr lang="it-IT" altLang="it-IT" sz="1633" dirty="0" err="1">
                <a:latin typeface="Verdana" panose="020B0604030504040204" pitchFamily="34" charset="0"/>
              </a:rPr>
              <a:t>aldoso</a:t>
            </a:r>
            <a:endParaRPr lang="it-IT" altLang="it-IT" sz="1633" dirty="0">
              <a:latin typeface="Verdana" panose="020B0604030504040204" pitchFamily="34" charset="0"/>
            </a:endParaRPr>
          </a:p>
        </p:txBody>
      </p:sp>
      <p:sp>
        <p:nvSpPr>
          <p:cNvPr id="18" name="AutoShape 10"/>
          <p:cNvSpPr>
            <a:spLocks noChangeArrowheads="1"/>
          </p:cNvSpPr>
          <p:nvPr/>
        </p:nvSpPr>
        <p:spPr bwMode="auto">
          <a:xfrm rot="19365910" flipH="1">
            <a:off x="6945646" y="959749"/>
            <a:ext cx="207338" cy="552902"/>
          </a:xfrm>
          <a:prstGeom prst="downArrow">
            <a:avLst>
              <a:gd name="adj1" fmla="val 50000"/>
              <a:gd name="adj2" fmla="val 66667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sz="1633"/>
          </a:p>
        </p:txBody>
      </p:sp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6628654" y="661769"/>
            <a:ext cx="1451368" cy="343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1633" dirty="0">
                <a:latin typeface="Verdana" panose="020B0604030504040204" pitchFamily="34" charset="0"/>
              </a:rPr>
              <a:t>un chetoso</a:t>
            </a:r>
          </a:p>
        </p:txBody>
      </p:sp>
      <p:sp>
        <p:nvSpPr>
          <p:cNvPr id="20" name="Text Box 12"/>
          <p:cNvSpPr txBox="1">
            <a:spLocks noChangeArrowheads="1"/>
          </p:cNvSpPr>
          <p:nvPr/>
        </p:nvSpPr>
        <p:spPr bwMode="auto">
          <a:xfrm>
            <a:off x="3069573" y="1146930"/>
            <a:ext cx="1313142" cy="343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1633" dirty="0">
                <a:latin typeface="Verdana" panose="020B0604030504040204" pitchFamily="34" charset="0"/>
              </a:rPr>
              <a:t>due esosi</a:t>
            </a:r>
          </a:p>
        </p:txBody>
      </p:sp>
      <p:sp>
        <p:nvSpPr>
          <p:cNvPr id="21" name="Text Box 13"/>
          <p:cNvSpPr txBox="1">
            <a:spLocks noChangeArrowheads="1"/>
          </p:cNvSpPr>
          <p:nvPr/>
        </p:nvSpPr>
        <p:spPr bwMode="auto">
          <a:xfrm>
            <a:off x="2373294" y="4016796"/>
            <a:ext cx="7325951" cy="15720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it-IT" altLang="it-IT" sz="1814" dirty="0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Poiché un composto con </a:t>
            </a:r>
            <a:r>
              <a:rPr lang="it-IT" altLang="it-IT" sz="1814" b="1" dirty="0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n</a:t>
            </a:r>
            <a:r>
              <a:rPr lang="it-IT" altLang="it-IT" sz="1814" dirty="0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 centri di asimmetria può avere </a:t>
            </a:r>
            <a:r>
              <a:rPr lang="it-IT" altLang="it-IT" sz="1814" b="1" dirty="0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n</a:t>
            </a:r>
            <a:r>
              <a:rPr lang="it-IT" altLang="it-IT" sz="1814" b="1" baseline="30000" dirty="0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2</a:t>
            </a:r>
            <a:r>
              <a:rPr lang="it-IT" altLang="it-IT" sz="1814" dirty="0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 stereoisomeri, ci possono essere </a:t>
            </a:r>
            <a:r>
              <a:rPr lang="it-IT" altLang="it-IT" sz="1814" b="1" dirty="0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16</a:t>
            </a:r>
            <a:r>
              <a:rPr lang="it-IT" altLang="it-IT" sz="1814" dirty="0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 aldoesosi diversi, di cui metà appartiene alla serie D.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it-IT" altLang="it-IT" sz="1814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Gli zuccheri naturali generalmente appartengono alla serie D.</a:t>
            </a:r>
          </a:p>
        </p:txBody>
      </p:sp>
      <p:sp>
        <p:nvSpPr>
          <p:cNvPr id="22" name="Text Box 2"/>
          <p:cNvSpPr txBox="1">
            <a:spLocks noChangeArrowheads="1"/>
          </p:cNvSpPr>
          <p:nvPr/>
        </p:nvSpPr>
        <p:spPr bwMode="auto">
          <a:xfrm>
            <a:off x="1277860" y="163468"/>
            <a:ext cx="2833623" cy="371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1814" b="1" dirty="0">
                <a:solidFill>
                  <a:srgbClr val="0070C0"/>
                </a:solidFill>
                <a:latin typeface="Comic Sans MS" panose="030F0702030302020204" pitchFamily="66" charset="0"/>
              </a:rPr>
              <a:t>STEREOCHIMICA</a:t>
            </a:r>
          </a:p>
        </p:txBody>
      </p:sp>
    </p:spTree>
    <p:extLst>
      <p:ext uri="{BB962C8B-B14F-4D97-AF65-F5344CB8AC3E}">
        <p14:creationId xmlns:p14="http://schemas.microsoft.com/office/powerpoint/2010/main" val="3396327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 animBg="1"/>
      <p:bldP spid="15" grpId="0" animBg="1"/>
      <p:bldP spid="16" grpId="0" animBg="1"/>
      <p:bldP spid="17" grpId="0"/>
      <p:bldP spid="18" grpId="0" animBg="1"/>
      <p:bldP spid="19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5158" y="228779"/>
            <a:ext cx="7945728" cy="5812647"/>
          </a:xfrm>
          <a:prstGeom prst="rect">
            <a:avLst/>
          </a:prstGeom>
        </p:spPr>
      </p:pic>
      <p:sp>
        <p:nvSpPr>
          <p:cNvPr id="3" name="CasellaDiTesto 2"/>
          <p:cNvSpPr txBox="1"/>
          <p:nvPr/>
        </p:nvSpPr>
        <p:spPr>
          <a:xfrm>
            <a:off x="1785498" y="555333"/>
            <a:ext cx="1894008" cy="343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33" dirty="0" err="1"/>
              <a:t>trioso</a:t>
            </a:r>
            <a:endParaRPr lang="it-IT" sz="1633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1458945" y="1534992"/>
            <a:ext cx="1894008" cy="343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33" dirty="0" err="1"/>
              <a:t>tetrosi</a:t>
            </a:r>
            <a:endParaRPr lang="it-IT" sz="1633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1393634" y="2906515"/>
            <a:ext cx="1894008" cy="343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33" dirty="0"/>
              <a:t>pentosi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1246589" y="4604592"/>
            <a:ext cx="1655121" cy="343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33" dirty="0"/>
              <a:t>esosi</a:t>
            </a:r>
          </a:p>
        </p:txBody>
      </p:sp>
      <p:sp>
        <p:nvSpPr>
          <p:cNvPr id="7" name="Ovale 6"/>
          <p:cNvSpPr/>
          <p:nvPr/>
        </p:nvSpPr>
        <p:spPr bwMode="auto">
          <a:xfrm>
            <a:off x="4724476" y="4016796"/>
            <a:ext cx="979660" cy="1959319"/>
          </a:xfrm>
          <a:prstGeom prst="ellipse">
            <a:avLst/>
          </a:prstGeom>
          <a:noFill/>
          <a:ln w="444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2935" tIns="41468" rIns="82935" bIns="41468" numCol="1" rtlCol="0" anchor="ctr" anchorCtr="0" compatLnSpc="1">
            <a:prstTxWarp prst="textNoShape">
              <a:avLst/>
            </a:prstTxWarp>
          </a:bodyPr>
          <a:lstStyle/>
          <a:p>
            <a:pPr marL="414680" algn="ctr" defTabSz="829361" fontAlgn="base">
              <a:spcBef>
                <a:spcPct val="0"/>
              </a:spcBef>
              <a:spcAft>
                <a:spcPct val="0"/>
              </a:spcAft>
            </a:pPr>
            <a:endParaRPr lang="it-IT" sz="1451" baseline="-25000">
              <a:latin typeface="HelveticaNeueLT Com 55 Roman" pitchFamily="34" charset="0"/>
              <a:cs typeface="Arial" charset="0"/>
            </a:endParaRPr>
          </a:p>
        </p:txBody>
      </p:sp>
      <p:sp>
        <p:nvSpPr>
          <p:cNvPr id="8" name="Ovale 7"/>
          <p:cNvSpPr/>
          <p:nvPr/>
        </p:nvSpPr>
        <p:spPr bwMode="auto">
          <a:xfrm>
            <a:off x="6749106" y="4082106"/>
            <a:ext cx="979660" cy="1959319"/>
          </a:xfrm>
          <a:prstGeom prst="ellipse">
            <a:avLst/>
          </a:prstGeom>
          <a:noFill/>
          <a:ln w="444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2935" tIns="41468" rIns="82935" bIns="41468" numCol="1" rtlCol="0" anchor="ctr" anchorCtr="0" compatLnSpc="1">
            <a:prstTxWarp prst="textNoShape">
              <a:avLst/>
            </a:prstTxWarp>
          </a:bodyPr>
          <a:lstStyle/>
          <a:p>
            <a:pPr marL="414680" algn="ctr" defTabSz="829361" fontAlgn="base">
              <a:spcBef>
                <a:spcPct val="0"/>
              </a:spcBef>
              <a:spcAft>
                <a:spcPct val="0"/>
              </a:spcAft>
            </a:pPr>
            <a:endParaRPr lang="it-IT" sz="1451" baseline="-25000">
              <a:latin typeface="HelveticaNeueLT Com 55 Roman" pitchFamily="34" charset="0"/>
              <a:cs typeface="Arial" charset="0"/>
            </a:endParaRPr>
          </a:p>
        </p:txBody>
      </p:sp>
      <p:sp>
        <p:nvSpPr>
          <p:cNvPr id="9" name="Ovale 8"/>
          <p:cNvSpPr/>
          <p:nvPr/>
        </p:nvSpPr>
        <p:spPr bwMode="auto">
          <a:xfrm>
            <a:off x="3352953" y="2318719"/>
            <a:ext cx="979660" cy="1959319"/>
          </a:xfrm>
          <a:prstGeom prst="ellipse">
            <a:avLst/>
          </a:prstGeom>
          <a:noFill/>
          <a:ln w="444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2935" tIns="41468" rIns="82935" bIns="41468" numCol="1" rtlCol="0" anchor="ctr" anchorCtr="0" compatLnSpc="1">
            <a:prstTxWarp prst="textNoShape">
              <a:avLst/>
            </a:prstTxWarp>
          </a:bodyPr>
          <a:lstStyle/>
          <a:p>
            <a:pPr marL="414680" algn="ctr" defTabSz="829361" fontAlgn="base">
              <a:spcBef>
                <a:spcPct val="0"/>
              </a:spcBef>
              <a:spcAft>
                <a:spcPct val="0"/>
              </a:spcAft>
            </a:pPr>
            <a:endParaRPr lang="it-IT" sz="1451" baseline="-25000">
              <a:latin typeface="HelveticaNeueLT Com 55 Roman" pitchFamily="34" charset="0"/>
              <a:cs typeface="Arial" charset="0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8447183" y="228779"/>
            <a:ext cx="1959319" cy="427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177" b="1" dirty="0">
                <a:solidFill>
                  <a:srgbClr val="0070C0"/>
                </a:solidFill>
              </a:rPr>
              <a:t>ALDOSI</a:t>
            </a:r>
          </a:p>
        </p:txBody>
      </p:sp>
    </p:spTree>
    <p:extLst>
      <p:ext uri="{BB962C8B-B14F-4D97-AF65-F5344CB8AC3E}">
        <p14:creationId xmlns:p14="http://schemas.microsoft.com/office/powerpoint/2010/main" val="484950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592153" y="345564"/>
            <a:ext cx="2142495" cy="427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177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ANOMERIA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679506" y="1012507"/>
            <a:ext cx="5290162" cy="896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it-IT" altLang="it-IT" sz="2177" dirty="0">
                <a:latin typeface="Calibri" panose="020F0502020204030204" pitchFamily="34" charset="0"/>
              </a:rPr>
              <a:t>I composti 4- e 5-idrossicarbonilici esistono principalmente in forma ciclica emiacetalica.</a:t>
            </a: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/>
          </p:nvPr>
        </p:nvGraphicFramePr>
        <p:xfrm>
          <a:off x="3614196" y="2188098"/>
          <a:ext cx="5130560" cy="9451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ISIS/Draw Sketch" r:id="rId3" imgW="3514680" imgH="647640" progId="ISISServer">
                  <p:embed/>
                </p:oleObj>
              </mc:Choice>
              <mc:Fallback>
                <p:oleObj name="ISIS/Draw Sketch" r:id="rId3" imgW="3514680" imgH="64764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4196" y="2188098"/>
                        <a:ext cx="5130560" cy="9451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/>
          </p:nvPr>
        </p:nvGraphicFramePr>
        <p:xfrm>
          <a:off x="3679507" y="3233068"/>
          <a:ext cx="5167590" cy="12409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ISIS/Draw Sketch" r:id="rId5" imgW="3609720" imgH="866520" progId="ISISServer">
                  <p:embed/>
                </p:oleObj>
              </mc:Choice>
              <mc:Fallback>
                <p:oleObj name="ISIS/Draw Sketch" r:id="rId5" imgW="3609720" imgH="86652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9507" y="3233068"/>
                        <a:ext cx="5167590" cy="124090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3810128" y="4735213"/>
            <a:ext cx="5028919" cy="76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it-IT" altLang="it-IT" sz="2177" dirty="0">
                <a:latin typeface="Calibri" panose="020F0502020204030204" pitchFamily="34" charset="0"/>
              </a:rPr>
              <a:t>Gli </a:t>
            </a:r>
            <a:r>
              <a:rPr lang="it-IT" altLang="it-IT" sz="2177" b="1" dirty="0">
                <a:latin typeface="Calibri" panose="020F0502020204030204" pitchFamily="34" charset="0"/>
              </a:rPr>
              <a:t>aldoesosi</a:t>
            </a:r>
            <a:r>
              <a:rPr lang="it-IT" altLang="it-IT" sz="2177" dirty="0">
                <a:latin typeface="Calibri" panose="020F0502020204030204" pitchFamily="34" charset="0"/>
              </a:rPr>
              <a:t> tendono a formare acetali con ciclo a sei atomi (struttura </a:t>
            </a:r>
            <a:r>
              <a:rPr lang="it-IT" altLang="it-IT" sz="2177" b="1" dirty="0">
                <a:latin typeface="Calibri" panose="020F0502020204030204" pitchFamily="34" charset="0"/>
              </a:rPr>
              <a:t>piranosica</a:t>
            </a:r>
            <a:r>
              <a:rPr lang="it-IT" altLang="it-IT" sz="2177" dirty="0">
                <a:latin typeface="Calibri" panose="020F0502020204030204" pitchFamily="34" charset="0"/>
              </a:rPr>
              <a:t>)</a:t>
            </a:r>
          </a:p>
        </p:txBody>
      </p:sp>
      <p:sp>
        <p:nvSpPr>
          <p:cNvPr id="2" name="Ovale 1"/>
          <p:cNvSpPr/>
          <p:nvPr/>
        </p:nvSpPr>
        <p:spPr bwMode="auto">
          <a:xfrm>
            <a:off x="7402212" y="3102447"/>
            <a:ext cx="979660" cy="1240902"/>
          </a:xfrm>
          <a:prstGeom prst="ellipse">
            <a:avLst/>
          </a:prstGeom>
          <a:noFill/>
          <a:ln w="444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2935" tIns="41468" rIns="82935" bIns="41468" numCol="1" rtlCol="0" anchor="ctr" anchorCtr="0" compatLnSpc="1">
            <a:prstTxWarp prst="textNoShape">
              <a:avLst/>
            </a:prstTxWarp>
          </a:bodyPr>
          <a:lstStyle/>
          <a:p>
            <a:pPr marL="414680" algn="ctr" defTabSz="829361" fontAlgn="base">
              <a:spcBef>
                <a:spcPct val="0"/>
              </a:spcBef>
              <a:spcAft>
                <a:spcPct val="0"/>
              </a:spcAft>
            </a:pPr>
            <a:endParaRPr lang="it-IT" sz="1451" baseline="-25000">
              <a:latin typeface="HelveticaNeueLT Com 55 Roman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0946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 autoUpdateAnimBg="0"/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>
            <a:grpSpLocks/>
          </p:cNvGrpSpPr>
          <p:nvPr/>
        </p:nvGrpSpPr>
        <p:grpSpPr bwMode="auto">
          <a:xfrm>
            <a:off x="4828753" y="2488869"/>
            <a:ext cx="1480165" cy="2319597"/>
            <a:chOff x="2140" y="1412"/>
            <a:chExt cx="1028" cy="1611"/>
          </a:xfrm>
        </p:grpSpPr>
        <p:graphicFrame>
          <p:nvGraphicFramePr>
            <p:cNvPr id="4" name="Object 4"/>
            <p:cNvGraphicFramePr>
              <a:graphicFrameLocks noChangeAspect="1"/>
            </p:cNvGraphicFramePr>
            <p:nvPr>
              <p:extLst/>
            </p:nvPr>
          </p:nvGraphicFramePr>
          <p:xfrm>
            <a:off x="2140" y="1412"/>
            <a:ext cx="917" cy="13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25" name="MDLDrawObject Class" r:id="rId3" imgW="1085972" imgH="1638227" progId="MDLDrawOLE.MDLDrawObject.1">
                    <p:embed/>
                  </p:oleObj>
                </mc:Choice>
                <mc:Fallback>
                  <p:oleObj name="MDLDrawObject Class" r:id="rId3" imgW="1085972" imgH="1638227" progId="MDLDrawOLE.MDLDrawObject.1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40" y="1412"/>
                          <a:ext cx="917" cy="138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" name="Text Box 5"/>
            <p:cNvSpPr txBox="1">
              <a:spLocks noChangeArrowheads="1"/>
            </p:cNvSpPr>
            <p:nvPr/>
          </p:nvSpPr>
          <p:spPr bwMode="auto">
            <a:xfrm>
              <a:off x="2256" y="2784"/>
              <a:ext cx="912" cy="2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sz="1633">
                  <a:latin typeface="Verdana" panose="020B0604030504040204" pitchFamily="34" charset="0"/>
                </a:rPr>
                <a:t>D-glucosio</a:t>
              </a:r>
            </a:p>
          </p:txBody>
        </p:sp>
      </p:grp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438604" y="947196"/>
            <a:ext cx="7325951" cy="14242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it-IT" altLang="it-IT" sz="1633" dirty="0">
                <a:latin typeface="Verdana" panose="020B0604030504040204" pitchFamily="34" charset="0"/>
              </a:rPr>
              <a:t>E’ da notare che, nel momento in cui si forma l’acetale, </a:t>
            </a:r>
            <a:r>
              <a:rPr lang="it-IT" altLang="it-IT" sz="1633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il carbonio che prima era carbonilico diventa asimmetrico</a:t>
            </a:r>
            <a:r>
              <a:rPr lang="it-IT" altLang="it-IT" sz="1633" dirty="0">
                <a:latin typeface="Verdana" panose="020B0604030504040204" pitchFamily="34" charset="0"/>
              </a:rPr>
              <a:t>.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it-IT" altLang="it-IT" sz="1633" dirty="0">
                <a:latin typeface="Verdana" panose="020B0604030504040204" pitchFamily="34" charset="0"/>
              </a:rPr>
              <a:t>Perciò il glucosio esiste in due forme cicliche (</a:t>
            </a:r>
            <a:r>
              <a:rPr lang="it-IT" altLang="it-IT" sz="1633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anomeri</a:t>
            </a:r>
            <a:r>
              <a:rPr lang="it-IT" altLang="it-IT" sz="1633" dirty="0">
                <a:latin typeface="Verdana" panose="020B0604030504040204" pitchFamily="34" charset="0"/>
              </a:rPr>
              <a:t>) che differiscono fra loro solo per la stereochimica del carbonio 1.</a:t>
            </a:r>
          </a:p>
        </p:txBody>
      </p: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065684" y="2745163"/>
            <a:ext cx="2584529" cy="1717740"/>
            <a:chOff x="221" y="1590"/>
            <a:chExt cx="1795" cy="1193"/>
          </a:xfrm>
        </p:grpSpPr>
        <p:graphicFrame>
          <p:nvGraphicFramePr>
            <p:cNvPr id="8" name="Object 8"/>
            <p:cNvGraphicFramePr>
              <a:graphicFrameLocks noChangeAspect="1"/>
            </p:cNvGraphicFramePr>
            <p:nvPr>
              <p:extLst/>
            </p:nvPr>
          </p:nvGraphicFramePr>
          <p:xfrm>
            <a:off x="221" y="1590"/>
            <a:ext cx="1670" cy="99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26" name="MDLDrawObject Class" r:id="rId5" imgW="1895525" imgH="1124003" progId="MDLDrawOLE.MDLDrawObject.1">
                    <p:embed/>
                  </p:oleObj>
                </mc:Choice>
                <mc:Fallback>
                  <p:oleObj name="MDLDrawObject Class" r:id="rId5" imgW="1895525" imgH="1124003" progId="MDLDrawOLE.MDLDrawObject.1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1" y="1590"/>
                          <a:ext cx="1670" cy="99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Line 9"/>
            <p:cNvSpPr>
              <a:spLocks noChangeShapeType="1"/>
            </p:cNvSpPr>
            <p:nvPr/>
          </p:nvSpPr>
          <p:spPr bwMode="auto">
            <a:xfrm>
              <a:off x="1584" y="1776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 sz="1633"/>
            </a:p>
          </p:txBody>
        </p:sp>
        <p:sp>
          <p:nvSpPr>
            <p:cNvPr id="10" name="Line 10"/>
            <p:cNvSpPr>
              <a:spLocks noChangeShapeType="1"/>
            </p:cNvSpPr>
            <p:nvPr/>
          </p:nvSpPr>
          <p:spPr bwMode="auto">
            <a:xfrm flipH="1">
              <a:off x="1728" y="182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 sz="1633"/>
            </a:p>
          </p:txBody>
        </p:sp>
        <p:sp>
          <p:nvSpPr>
            <p:cNvPr id="11" name="Text Box 11"/>
            <p:cNvSpPr txBox="1">
              <a:spLocks noChangeArrowheads="1"/>
            </p:cNvSpPr>
            <p:nvPr/>
          </p:nvSpPr>
          <p:spPr bwMode="auto">
            <a:xfrm>
              <a:off x="528" y="2544"/>
              <a:ext cx="1344" cy="2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sz="1633" dirty="0">
                  <a:latin typeface="Verdana" panose="020B0604030504040204" pitchFamily="34" charset="0"/>
                  <a:sym typeface="Symbol" panose="05050102010706020507" pitchFamily="18" charset="2"/>
                </a:rPr>
                <a:t>-D-glucosio</a:t>
              </a:r>
            </a:p>
          </p:txBody>
        </p:sp>
      </p:grpSp>
      <p:grpSp>
        <p:nvGrpSpPr>
          <p:cNvPr id="12" name="Group 12"/>
          <p:cNvGrpSpPr>
            <a:grpSpLocks/>
          </p:cNvGrpSpPr>
          <p:nvPr/>
        </p:nvGrpSpPr>
        <p:grpSpPr bwMode="auto">
          <a:xfrm>
            <a:off x="6170694" y="2606937"/>
            <a:ext cx="2849461" cy="1786853"/>
            <a:chOff x="3072" y="1494"/>
            <a:chExt cx="1979" cy="1241"/>
          </a:xfrm>
        </p:grpSpPr>
        <p:graphicFrame>
          <p:nvGraphicFramePr>
            <p:cNvPr id="13" name="Object 13"/>
            <p:cNvGraphicFramePr>
              <a:graphicFrameLocks noChangeAspect="1"/>
            </p:cNvGraphicFramePr>
            <p:nvPr>
              <p:extLst/>
            </p:nvPr>
          </p:nvGraphicFramePr>
          <p:xfrm>
            <a:off x="3493" y="1494"/>
            <a:ext cx="1558" cy="99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27" name="MDLDrawObject Class" r:id="rId7" imgW="1762174" imgH="1124003" progId="MDLDrawOLE.MDLDrawObject.1">
                    <p:embed/>
                  </p:oleObj>
                </mc:Choice>
                <mc:Fallback>
                  <p:oleObj name="MDLDrawObject Class" r:id="rId7" imgW="1762174" imgH="1124003" progId="MDLDrawOLE.MDLDrawObject.1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93" y="1494"/>
                          <a:ext cx="1558" cy="99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Line 14"/>
            <p:cNvSpPr>
              <a:spLocks noChangeShapeType="1"/>
            </p:cNvSpPr>
            <p:nvPr/>
          </p:nvSpPr>
          <p:spPr bwMode="auto">
            <a:xfrm>
              <a:off x="3072" y="1776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 sz="1633"/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 flipH="1">
              <a:off x="3168" y="182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 sz="1633"/>
            </a:p>
          </p:txBody>
        </p:sp>
        <p:sp>
          <p:nvSpPr>
            <p:cNvPr id="16" name="Text Box 16"/>
            <p:cNvSpPr txBox="1">
              <a:spLocks noChangeArrowheads="1"/>
            </p:cNvSpPr>
            <p:nvPr/>
          </p:nvSpPr>
          <p:spPr bwMode="auto">
            <a:xfrm>
              <a:off x="3648" y="2496"/>
              <a:ext cx="1344" cy="2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sz="1633" dirty="0">
                  <a:latin typeface="Verdana" panose="020B0604030504040204" pitchFamily="34" charset="0"/>
                  <a:sym typeface="Symbol" panose="05050102010706020507" pitchFamily="18" charset="2"/>
                </a:rPr>
                <a:t>-D-glucosio</a:t>
              </a:r>
            </a:p>
          </p:txBody>
        </p:sp>
      </p:grpSp>
      <p:grpSp>
        <p:nvGrpSpPr>
          <p:cNvPr id="17" name="Group 22"/>
          <p:cNvGrpSpPr>
            <a:grpSpLocks/>
          </p:cNvGrpSpPr>
          <p:nvPr/>
        </p:nvGrpSpPr>
        <p:grpSpPr bwMode="auto">
          <a:xfrm>
            <a:off x="3959085" y="2529185"/>
            <a:ext cx="4907005" cy="1382255"/>
            <a:chOff x="1536" y="1440"/>
            <a:chExt cx="3408" cy="960"/>
          </a:xfrm>
        </p:grpSpPr>
        <p:sp>
          <p:nvSpPr>
            <p:cNvPr id="18" name="AutoShape 19"/>
            <p:cNvSpPr>
              <a:spLocks noChangeArrowheads="1"/>
            </p:cNvSpPr>
            <p:nvPr/>
          </p:nvSpPr>
          <p:spPr bwMode="auto">
            <a:xfrm flipH="1">
              <a:off x="2304" y="1440"/>
              <a:ext cx="192" cy="144"/>
            </a:xfrm>
            <a:prstGeom prst="leftArrow">
              <a:avLst>
                <a:gd name="adj1" fmla="val 50000"/>
                <a:gd name="adj2" fmla="val 33333"/>
              </a:avLst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 sz="1633"/>
            </a:p>
          </p:txBody>
        </p:sp>
        <p:sp>
          <p:nvSpPr>
            <p:cNvPr id="19" name="AutoShape 20"/>
            <p:cNvSpPr>
              <a:spLocks noChangeArrowheads="1"/>
            </p:cNvSpPr>
            <p:nvPr/>
          </p:nvSpPr>
          <p:spPr bwMode="auto">
            <a:xfrm rot="-2526034">
              <a:off x="1536" y="2208"/>
              <a:ext cx="144" cy="192"/>
            </a:xfrm>
            <a:prstGeom prst="upArrow">
              <a:avLst>
                <a:gd name="adj1" fmla="val 50000"/>
                <a:gd name="adj2" fmla="val 33333"/>
              </a:avLst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 sz="1633"/>
            </a:p>
          </p:txBody>
        </p:sp>
        <p:sp>
          <p:nvSpPr>
            <p:cNvPr id="20" name="AutoShape 21"/>
            <p:cNvSpPr>
              <a:spLocks noChangeArrowheads="1"/>
            </p:cNvSpPr>
            <p:nvPr/>
          </p:nvSpPr>
          <p:spPr bwMode="auto">
            <a:xfrm rot="-2526034">
              <a:off x="4800" y="2112"/>
              <a:ext cx="144" cy="192"/>
            </a:xfrm>
            <a:prstGeom prst="upArrow">
              <a:avLst>
                <a:gd name="adj1" fmla="val 50000"/>
                <a:gd name="adj2" fmla="val 33333"/>
              </a:avLst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 sz="1633"/>
            </a:p>
          </p:txBody>
        </p:sp>
      </p:grpSp>
      <p:sp>
        <p:nvSpPr>
          <p:cNvPr id="21" name="Text Box 2"/>
          <p:cNvSpPr txBox="1">
            <a:spLocks noChangeArrowheads="1"/>
          </p:cNvSpPr>
          <p:nvPr/>
        </p:nvSpPr>
        <p:spPr bwMode="auto">
          <a:xfrm>
            <a:off x="1592153" y="345564"/>
            <a:ext cx="2142495" cy="427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177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ANOMERIA</a:t>
            </a:r>
          </a:p>
        </p:txBody>
      </p:sp>
      <p:sp>
        <p:nvSpPr>
          <p:cNvPr id="22" name="Text Box 6"/>
          <p:cNvSpPr txBox="1">
            <a:spLocks noChangeArrowheads="1"/>
          </p:cNvSpPr>
          <p:nvPr/>
        </p:nvSpPr>
        <p:spPr bwMode="auto">
          <a:xfrm>
            <a:off x="2373294" y="4931145"/>
            <a:ext cx="7325951" cy="997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it-IT" altLang="it-IT" sz="1633" dirty="0">
                <a:latin typeface="Verdana" panose="020B0604030504040204" pitchFamily="34" charset="0"/>
              </a:rPr>
              <a:t>Il C indicato dalla freccia è il C 1, detto </a:t>
            </a:r>
            <a:r>
              <a:rPr lang="it-IT" altLang="it-IT" sz="1633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</a:rPr>
              <a:t>carbonio </a:t>
            </a:r>
            <a:r>
              <a:rPr lang="it-IT" altLang="it-IT" sz="1633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</a:rPr>
              <a:t>anomerico</a:t>
            </a:r>
            <a:r>
              <a:rPr lang="it-IT" altLang="it-IT" sz="1633" dirty="0">
                <a:latin typeface="Verdana" panose="020B0604030504040204" pitchFamily="34" charset="0"/>
              </a:rPr>
              <a:t>. All’equilibrio è presente il 63,6 % del più stabile </a:t>
            </a:r>
            <a:r>
              <a:rPr lang="it-IT" altLang="it-IT" sz="1633" dirty="0" err="1">
                <a:latin typeface="Verdana" panose="020B0604030504040204" pitchFamily="34" charset="0"/>
              </a:rPr>
              <a:t>anomero</a:t>
            </a:r>
            <a:r>
              <a:rPr lang="it-IT" altLang="it-IT" sz="1633" dirty="0">
                <a:latin typeface="Verdana" panose="020B0604030504040204" pitchFamily="34" charset="0"/>
              </a:rPr>
              <a:t> </a:t>
            </a:r>
            <a:r>
              <a:rPr lang="it-IT" altLang="it-IT" sz="1633" dirty="0">
                <a:latin typeface="Verdana" panose="020B0604030504040204" pitchFamily="34" charset="0"/>
                <a:sym typeface="Symbol" panose="05050102010706020507" pitchFamily="18" charset="2"/>
              </a:rPr>
              <a:t> e il </a:t>
            </a:r>
            <a:r>
              <a:rPr lang="it-IT" altLang="it-IT" sz="1633" dirty="0">
                <a:latin typeface="Verdana" panose="020B0604030504040204" pitchFamily="34" charset="0"/>
              </a:rPr>
              <a:t>36,4% dell’</a:t>
            </a:r>
            <a:r>
              <a:rPr lang="it-IT" altLang="it-IT" sz="1633" dirty="0" err="1">
                <a:latin typeface="Verdana" panose="020B0604030504040204" pitchFamily="34" charset="0"/>
              </a:rPr>
              <a:t>anomero</a:t>
            </a:r>
            <a:r>
              <a:rPr lang="it-IT" altLang="it-IT" sz="1633" dirty="0">
                <a:latin typeface="Verdana" panose="020B0604030504040204" pitchFamily="34" charset="0"/>
              </a:rPr>
              <a:t> </a:t>
            </a:r>
            <a:r>
              <a:rPr lang="it-IT" altLang="it-IT" sz="1633" dirty="0">
                <a:latin typeface="Verdana" panose="020B0604030504040204" pitchFamily="34" charset="0"/>
                <a:sym typeface="Symbol" panose="05050102010706020507" pitchFamily="18" charset="2"/>
              </a:rPr>
              <a:t>.</a:t>
            </a:r>
            <a:endParaRPr lang="it-IT" altLang="it-IT" sz="1633" dirty="0"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453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  <p:bldP spid="22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4"/>
          <p:cNvGraphicFramePr>
            <a:graphicFrameLocks noChangeAspect="1"/>
          </p:cNvGraphicFramePr>
          <p:nvPr>
            <p:extLst/>
          </p:nvPr>
        </p:nvGraphicFramePr>
        <p:xfrm>
          <a:off x="5594978" y="474813"/>
          <a:ext cx="1123082" cy="19092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5" name="ISIS/Draw Sketch" r:id="rId3" imgW="923760" imgH="1571400" progId="ISISServer">
                  <p:embed/>
                </p:oleObj>
              </mc:Choice>
              <mc:Fallback>
                <p:oleObj name="ISIS/Draw Sketch" r:id="rId3" imgW="923760" imgH="157140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4978" y="474813"/>
                        <a:ext cx="1123082" cy="19092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5664091" y="2409970"/>
            <a:ext cx="1313142" cy="343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1633">
                <a:latin typeface="Verdana" panose="020B0604030504040204" pitchFamily="34" charset="0"/>
              </a:rPr>
              <a:t>D-glucosio</a:t>
            </a:r>
          </a:p>
        </p:txBody>
      </p: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2830468" y="751264"/>
            <a:ext cx="2488059" cy="2033067"/>
            <a:chOff x="480" y="480"/>
            <a:chExt cx="1728" cy="1412"/>
          </a:xfrm>
        </p:grpSpPr>
        <p:graphicFrame>
          <p:nvGraphicFramePr>
            <p:cNvPr id="5" name="Object 8"/>
            <p:cNvGraphicFramePr>
              <a:graphicFrameLocks noChangeAspect="1"/>
            </p:cNvGraphicFramePr>
            <p:nvPr/>
          </p:nvGraphicFramePr>
          <p:xfrm>
            <a:off x="480" y="480"/>
            <a:ext cx="1536" cy="9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86" name="ISIS/Draw Sketch" r:id="rId5" imgW="1742760" imgH="1028520" progId="ISISServer">
                    <p:embed/>
                  </p:oleObj>
                </mc:Choice>
                <mc:Fallback>
                  <p:oleObj name="ISIS/Draw Sketch" r:id="rId5" imgW="1742760" imgH="1028520" progId="ISISServer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0" y="480"/>
                          <a:ext cx="1536" cy="90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" name="Line 9"/>
            <p:cNvSpPr>
              <a:spLocks noChangeShapeType="1"/>
            </p:cNvSpPr>
            <p:nvPr/>
          </p:nvSpPr>
          <p:spPr bwMode="auto">
            <a:xfrm>
              <a:off x="1776" y="624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 sz="1633"/>
            </a:p>
          </p:txBody>
        </p:sp>
        <p:sp>
          <p:nvSpPr>
            <p:cNvPr id="7" name="Line 10"/>
            <p:cNvSpPr>
              <a:spLocks noChangeShapeType="1"/>
            </p:cNvSpPr>
            <p:nvPr/>
          </p:nvSpPr>
          <p:spPr bwMode="auto">
            <a:xfrm flipH="1">
              <a:off x="1920" y="67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 sz="1633"/>
            </a:p>
          </p:txBody>
        </p:sp>
        <p:sp>
          <p:nvSpPr>
            <p:cNvPr id="8" name="Text Box 11"/>
            <p:cNvSpPr txBox="1">
              <a:spLocks noChangeArrowheads="1"/>
            </p:cNvSpPr>
            <p:nvPr/>
          </p:nvSpPr>
          <p:spPr bwMode="auto">
            <a:xfrm>
              <a:off x="720" y="1392"/>
              <a:ext cx="1344" cy="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sz="1633" dirty="0">
                  <a:latin typeface="Verdana" panose="020B0604030504040204" pitchFamily="34" charset="0"/>
                  <a:sym typeface="Symbol" panose="05050102010706020507" pitchFamily="18" charset="2"/>
                </a:rPr>
                <a:t>-D-glucosio</a:t>
              </a:r>
            </a:p>
            <a:p>
              <a:pPr>
                <a:spcBef>
                  <a:spcPct val="50000"/>
                </a:spcBef>
              </a:pPr>
              <a:r>
                <a:rPr lang="it-IT" altLang="it-IT" sz="1633" dirty="0">
                  <a:latin typeface="Verdana" panose="020B0604030504040204" pitchFamily="34" charset="0"/>
                  <a:sym typeface="Symbol" panose="05050102010706020507" pitchFamily="18" charset="2"/>
                </a:rPr>
                <a:t>[]</a:t>
              </a:r>
              <a:r>
                <a:rPr lang="it-IT" altLang="it-IT" sz="1633" baseline="-25000" dirty="0">
                  <a:latin typeface="Verdana" panose="020B0604030504040204" pitchFamily="34" charset="0"/>
                  <a:sym typeface="Symbol" panose="05050102010706020507" pitchFamily="18" charset="2"/>
                </a:rPr>
                <a:t>D</a:t>
              </a:r>
              <a:r>
                <a:rPr lang="it-IT" altLang="it-IT" sz="1633" dirty="0">
                  <a:latin typeface="Verdana" panose="020B0604030504040204" pitchFamily="34" charset="0"/>
                  <a:sym typeface="Symbol" panose="05050102010706020507" pitchFamily="18" charset="2"/>
                </a:rPr>
                <a:t> = + 18,7°</a:t>
              </a:r>
            </a:p>
          </p:txBody>
        </p:sp>
      </p:grpSp>
      <p:grpSp>
        <p:nvGrpSpPr>
          <p:cNvPr id="9" name="Group 24"/>
          <p:cNvGrpSpPr>
            <a:grpSpLocks/>
          </p:cNvGrpSpPr>
          <p:nvPr/>
        </p:nvGrpSpPr>
        <p:grpSpPr bwMode="auto">
          <a:xfrm>
            <a:off x="6839007" y="613039"/>
            <a:ext cx="2764510" cy="2102179"/>
            <a:chOff x="3264" y="384"/>
            <a:chExt cx="1920" cy="1460"/>
          </a:xfrm>
        </p:grpSpPr>
        <p:graphicFrame>
          <p:nvGraphicFramePr>
            <p:cNvPr id="10" name="Object 3"/>
            <p:cNvGraphicFramePr>
              <a:graphicFrameLocks noChangeAspect="1"/>
            </p:cNvGraphicFramePr>
            <p:nvPr/>
          </p:nvGraphicFramePr>
          <p:xfrm>
            <a:off x="3744" y="384"/>
            <a:ext cx="1440" cy="9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87" name="ISIS/Draw Sketch" r:id="rId7" imgW="1628640" imgH="1028520" progId="ISISServer">
                    <p:embed/>
                  </p:oleObj>
                </mc:Choice>
                <mc:Fallback>
                  <p:oleObj name="ISIS/Draw Sketch" r:id="rId7" imgW="1628640" imgH="1028520" progId="ISISServer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44" y="384"/>
                          <a:ext cx="1440" cy="9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Line 6"/>
            <p:cNvSpPr>
              <a:spLocks noChangeShapeType="1"/>
            </p:cNvSpPr>
            <p:nvPr/>
          </p:nvSpPr>
          <p:spPr bwMode="auto">
            <a:xfrm>
              <a:off x="3264" y="624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 sz="1633"/>
            </a:p>
          </p:txBody>
        </p:sp>
        <p:sp>
          <p:nvSpPr>
            <p:cNvPr id="12" name="Line 7"/>
            <p:cNvSpPr>
              <a:spLocks noChangeShapeType="1"/>
            </p:cNvSpPr>
            <p:nvPr/>
          </p:nvSpPr>
          <p:spPr bwMode="auto">
            <a:xfrm flipH="1">
              <a:off x="3360" y="67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 sz="1633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3840" y="1344"/>
              <a:ext cx="1344" cy="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sz="1633" dirty="0">
                  <a:latin typeface="Verdana" panose="020B0604030504040204" pitchFamily="34" charset="0"/>
                  <a:sym typeface="Symbol" panose="05050102010706020507" pitchFamily="18" charset="2"/>
                </a:rPr>
                <a:t>-D-glucosio</a:t>
              </a:r>
            </a:p>
            <a:p>
              <a:pPr>
                <a:spcBef>
                  <a:spcPct val="50000"/>
                </a:spcBef>
              </a:pPr>
              <a:r>
                <a:rPr lang="it-IT" altLang="it-IT" sz="1633" dirty="0">
                  <a:latin typeface="Verdana" panose="020B0604030504040204" pitchFamily="34" charset="0"/>
                  <a:sym typeface="Symbol" panose="05050102010706020507" pitchFamily="18" charset="2"/>
                </a:rPr>
                <a:t>[]</a:t>
              </a:r>
              <a:r>
                <a:rPr lang="it-IT" altLang="it-IT" sz="1633" baseline="-25000" dirty="0">
                  <a:latin typeface="Verdana" panose="020B0604030504040204" pitchFamily="34" charset="0"/>
                  <a:sym typeface="Symbol" panose="05050102010706020507" pitchFamily="18" charset="2"/>
                </a:rPr>
                <a:t>D</a:t>
              </a:r>
              <a:r>
                <a:rPr lang="it-IT" altLang="it-IT" sz="1633" dirty="0">
                  <a:latin typeface="Verdana" panose="020B0604030504040204" pitchFamily="34" charset="0"/>
                  <a:sym typeface="Symbol" panose="05050102010706020507" pitchFamily="18" charset="2"/>
                </a:rPr>
                <a:t> = + 112°</a:t>
              </a:r>
            </a:p>
          </p:txBody>
        </p:sp>
      </p:grpSp>
      <p:graphicFrame>
        <p:nvGraphicFramePr>
          <p:cNvPr id="14" name="Object 13"/>
          <p:cNvGraphicFramePr>
            <a:graphicFrameLocks noChangeAspect="1"/>
          </p:cNvGraphicFramePr>
          <p:nvPr>
            <p:extLst/>
          </p:nvPr>
        </p:nvGraphicFramePr>
        <p:xfrm>
          <a:off x="3245145" y="3031984"/>
          <a:ext cx="1458567" cy="17278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8" name="ISIS/Draw Sketch" r:id="rId9" imgW="1133280" imgH="1342800" progId="ISISServer">
                  <p:embed/>
                </p:oleObj>
              </mc:Choice>
              <mc:Fallback>
                <p:oleObj name="ISIS/Draw Sketch" r:id="rId9" imgW="1133280" imgH="134280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5145" y="3031984"/>
                        <a:ext cx="1458567" cy="17278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/>
          </p:nvPr>
        </p:nvGraphicFramePr>
        <p:xfrm>
          <a:off x="8013924" y="3031984"/>
          <a:ext cx="1458567" cy="17278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9" name="ISIS/Draw Sketch" r:id="rId11" imgW="1133280" imgH="1342800" progId="ISISServer">
                  <p:embed/>
                </p:oleObj>
              </mc:Choice>
              <mc:Fallback>
                <p:oleObj name="ISIS/Draw Sketch" r:id="rId11" imgW="1133280" imgH="134280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3924" y="3031984"/>
                        <a:ext cx="1458567" cy="17278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4834738" y="3101097"/>
            <a:ext cx="3040961" cy="371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1814" b="1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proiezioni di </a:t>
            </a:r>
            <a:r>
              <a:rPr lang="it-IT" altLang="it-IT" sz="1814" b="1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Haworth</a:t>
            </a:r>
            <a:endParaRPr lang="it-IT" altLang="it-IT" sz="1814" b="1" dirty="0">
              <a:solidFill>
                <a:srgbClr val="33CC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</a:endParaRPr>
          </a:p>
        </p:txBody>
      </p:sp>
      <p:sp>
        <p:nvSpPr>
          <p:cNvPr id="17" name="AutoShape 16"/>
          <p:cNvSpPr>
            <a:spLocks noChangeArrowheads="1"/>
          </p:cNvSpPr>
          <p:nvPr/>
        </p:nvSpPr>
        <p:spPr bwMode="auto">
          <a:xfrm>
            <a:off x="2692243" y="2409970"/>
            <a:ext cx="345564" cy="1244029"/>
          </a:xfrm>
          <a:prstGeom prst="curvedRightArrow">
            <a:avLst>
              <a:gd name="adj1" fmla="val 72000"/>
              <a:gd name="adj2" fmla="val 144000"/>
              <a:gd name="adj3" fmla="val 33333"/>
            </a:avLst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it-IT" altLang="it-IT" sz="1633">
              <a:solidFill>
                <a:srgbClr val="FF6600"/>
              </a:solidFill>
              <a:latin typeface="Verdana" panose="020B0604030504040204" pitchFamily="34" charset="0"/>
            </a:endParaRPr>
          </a:p>
        </p:txBody>
      </p:sp>
      <p:sp>
        <p:nvSpPr>
          <p:cNvPr id="18" name="AutoShape 17"/>
          <p:cNvSpPr>
            <a:spLocks noChangeArrowheads="1"/>
          </p:cNvSpPr>
          <p:nvPr/>
        </p:nvSpPr>
        <p:spPr bwMode="auto">
          <a:xfrm flipH="1">
            <a:off x="9603517" y="2409970"/>
            <a:ext cx="345564" cy="1244029"/>
          </a:xfrm>
          <a:prstGeom prst="curvedRightArrow">
            <a:avLst>
              <a:gd name="adj1" fmla="val 72000"/>
              <a:gd name="adj2" fmla="val 144000"/>
              <a:gd name="adj3" fmla="val 33333"/>
            </a:avLst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it-IT" altLang="it-IT" sz="1633">
              <a:solidFill>
                <a:srgbClr val="FF6600"/>
              </a:solidFill>
              <a:latin typeface="Verdana" panose="020B0604030504040204" pitchFamily="34" charset="0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/>
          </p:nvPr>
        </p:nvGraphicFramePr>
        <p:xfrm>
          <a:off x="4834738" y="3792224"/>
          <a:ext cx="1334740" cy="19178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0" name="ISIS/Draw Sketch" r:id="rId13" imgW="1152360" imgH="1657080" progId="ISISServer">
                  <p:embed/>
                </p:oleObj>
              </mc:Choice>
              <mc:Fallback>
                <p:oleObj name="ISIS/Draw Sketch" r:id="rId13" imgW="1152360" imgH="165708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4738" y="3792224"/>
                        <a:ext cx="1334740" cy="19178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AutoShape 19"/>
          <p:cNvSpPr>
            <a:spLocks noChangeArrowheads="1"/>
          </p:cNvSpPr>
          <p:nvPr/>
        </p:nvSpPr>
        <p:spPr bwMode="auto">
          <a:xfrm rot="19308328">
            <a:off x="4005385" y="4552465"/>
            <a:ext cx="345564" cy="1244029"/>
          </a:xfrm>
          <a:prstGeom prst="curvedRightArrow">
            <a:avLst>
              <a:gd name="adj1" fmla="val 72000"/>
              <a:gd name="adj2" fmla="val 144000"/>
              <a:gd name="adj3" fmla="val 33333"/>
            </a:avLst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it-IT" altLang="it-IT" sz="1633">
              <a:solidFill>
                <a:srgbClr val="FF6600"/>
              </a:solidFill>
              <a:latin typeface="Verdana" panose="020B060403050404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/>
          </p:nvPr>
        </p:nvGraphicFramePr>
        <p:xfrm>
          <a:off x="6563997" y="3792225"/>
          <a:ext cx="1300183" cy="19351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1" name="ISIS/Draw Sketch" r:id="rId15" imgW="1114200" imgH="1657080" progId="ISISServer">
                  <p:embed/>
                </p:oleObj>
              </mc:Choice>
              <mc:Fallback>
                <p:oleObj name="ISIS/Draw Sketch" r:id="rId15" imgW="1114200" imgH="165708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3997" y="3792225"/>
                        <a:ext cx="1300183" cy="19351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AutoShape 21"/>
          <p:cNvSpPr>
            <a:spLocks noChangeArrowheads="1"/>
          </p:cNvSpPr>
          <p:nvPr/>
        </p:nvSpPr>
        <p:spPr bwMode="auto">
          <a:xfrm rot="1866129" flipH="1">
            <a:off x="8359488" y="4483352"/>
            <a:ext cx="345564" cy="1244029"/>
          </a:xfrm>
          <a:prstGeom prst="curvedRightArrow">
            <a:avLst>
              <a:gd name="adj1" fmla="val 72000"/>
              <a:gd name="adj2" fmla="val 144000"/>
              <a:gd name="adj3" fmla="val 33333"/>
            </a:avLst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it-IT" altLang="it-IT" sz="1633">
              <a:solidFill>
                <a:srgbClr val="FF6600"/>
              </a:solidFill>
              <a:latin typeface="Verdana" panose="020B0604030504040204" pitchFamily="34" charset="0"/>
            </a:endParaRPr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4972963" y="5727382"/>
            <a:ext cx="2833623" cy="371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1814" b="1">
                <a:solidFill>
                  <a:srgbClr val="00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proiezioni di Fischer</a:t>
            </a:r>
          </a:p>
        </p:txBody>
      </p:sp>
      <p:grpSp>
        <p:nvGrpSpPr>
          <p:cNvPr id="35" name="Gruppo 34"/>
          <p:cNvGrpSpPr/>
          <p:nvPr/>
        </p:nvGrpSpPr>
        <p:grpSpPr>
          <a:xfrm>
            <a:off x="5900068" y="424711"/>
            <a:ext cx="326553" cy="1957828"/>
            <a:chOff x="5130676" y="468263"/>
            <a:chExt cx="360040" cy="2158596"/>
          </a:xfrm>
        </p:grpSpPr>
        <p:sp>
          <p:nvSpPr>
            <p:cNvPr id="24" name="CasellaDiTesto 23"/>
            <p:cNvSpPr txBox="1"/>
            <p:nvPr/>
          </p:nvSpPr>
          <p:spPr>
            <a:xfrm>
              <a:off x="5130676" y="468263"/>
              <a:ext cx="288032" cy="286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88" dirty="0">
                  <a:solidFill>
                    <a:srgbClr val="00B0F0"/>
                  </a:solidFill>
                </a:rPr>
                <a:t>1</a:t>
              </a:r>
            </a:p>
          </p:txBody>
        </p:sp>
        <p:sp>
          <p:nvSpPr>
            <p:cNvPr id="25" name="CasellaDiTesto 24"/>
            <p:cNvSpPr txBox="1"/>
            <p:nvPr/>
          </p:nvSpPr>
          <p:spPr>
            <a:xfrm>
              <a:off x="5202684" y="900311"/>
              <a:ext cx="288032" cy="286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88" dirty="0">
                  <a:solidFill>
                    <a:srgbClr val="00B0F0"/>
                  </a:solidFill>
                </a:rPr>
                <a:t>2</a:t>
              </a:r>
            </a:p>
          </p:txBody>
        </p:sp>
        <p:sp>
          <p:nvSpPr>
            <p:cNvPr id="26" name="CasellaDiTesto 25"/>
            <p:cNvSpPr txBox="1"/>
            <p:nvPr/>
          </p:nvSpPr>
          <p:spPr>
            <a:xfrm>
              <a:off x="5202684" y="1260351"/>
              <a:ext cx="288032" cy="286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88" dirty="0">
                  <a:solidFill>
                    <a:srgbClr val="00B0F0"/>
                  </a:solidFill>
                </a:rPr>
                <a:t>3</a:t>
              </a:r>
            </a:p>
          </p:txBody>
        </p:sp>
        <p:sp>
          <p:nvSpPr>
            <p:cNvPr id="27" name="CasellaDiTesto 26"/>
            <p:cNvSpPr txBox="1"/>
            <p:nvPr/>
          </p:nvSpPr>
          <p:spPr>
            <a:xfrm>
              <a:off x="5202684" y="1620391"/>
              <a:ext cx="288032" cy="286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88" dirty="0">
                  <a:solidFill>
                    <a:srgbClr val="00B0F0"/>
                  </a:solidFill>
                </a:rPr>
                <a:t>4</a:t>
              </a:r>
            </a:p>
          </p:txBody>
        </p:sp>
        <p:sp>
          <p:nvSpPr>
            <p:cNvPr id="28" name="CasellaDiTesto 27"/>
            <p:cNvSpPr txBox="1"/>
            <p:nvPr/>
          </p:nvSpPr>
          <p:spPr>
            <a:xfrm>
              <a:off x="5202684" y="1980431"/>
              <a:ext cx="288032" cy="286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88" dirty="0">
                  <a:solidFill>
                    <a:srgbClr val="00B0F0"/>
                  </a:solidFill>
                </a:rPr>
                <a:t>5</a:t>
              </a:r>
            </a:p>
          </p:txBody>
        </p:sp>
        <p:sp>
          <p:nvSpPr>
            <p:cNvPr id="29" name="CasellaDiTesto 28"/>
            <p:cNvSpPr txBox="1"/>
            <p:nvPr/>
          </p:nvSpPr>
          <p:spPr>
            <a:xfrm>
              <a:off x="5130676" y="2340471"/>
              <a:ext cx="288032" cy="286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88" dirty="0">
                  <a:solidFill>
                    <a:srgbClr val="00B0F0"/>
                  </a:solidFill>
                </a:rPr>
                <a:t>6</a:t>
              </a:r>
            </a:p>
          </p:txBody>
        </p:sp>
      </p:grpSp>
      <p:grpSp>
        <p:nvGrpSpPr>
          <p:cNvPr id="37" name="Gruppo 36"/>
          <p:cNvGrpSpPr/>
          <p:nvPr/>
        </p:nvGrpSpPr>
        <p:grpSpPr>
          <a:xfrm>
            <a:off x="3091711" y="947196"/>
            <a:ext cx="1567457" cy="847547"/>
            <a:chOff x="2034332" y="1044327"/>
            <a:chExt cx="1728194" cy="934459"/>
          </a:xfrm>
        </p:grpSpPr>
        <p:sp>
          <p:nvSpPr>
            <p:cNvPr id="30" name="CasellaDiTesto 29"/>
            <p:cNvSpPr txBox="1"/>
            <p:nvPr/>
          </p:nvSpPr>
          <p:spPr>
            <a:xfrm>
              <a:off x="3474493" y="1620391"/>
              <a:ext cx="288033" cy="2863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88" dirty="0">
                  <a:solidFill>
                    <a:srgbClr val="00B0F0"/>
                  </a:solidFill>
                </a:rPr>
                <a:t>1</a:t>
              </a:r>
            </a:p>
          </p:txBody>
        </p:sp>
        <p:sp>
          <p:nvSpPr>
            <p:cNvPr id="31" name="CasellaDiTesto 30"/>
            <p:cNvSpPr txBox="1"/>
            <p:nvPr/>
          </p:nvSpPr>
          <p:spPr>
            <a:xfrm>
              <a:off x="2970436" y="1548383"/>
              <a:ext cx="288033" cy="2863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88" dirty="0">
                  <a:solidFill>
                    <a:srgbClr val="00B0F0"/>
                  </a:solidFill>
                </a:rPr>
                <a:t>2</a:t>
              </a:r>
            </a:p>
          </p:txBody>
        </p:sp>
        <p:sp>
          <p:nvSpPr>
            <p:cNvPr id="32" name="CasellaDiTesto 31"/>
            <p:cNvSpPr txBox="1"/>
            <p:nvPr/>
          </p:nvSpPr>
          <p:spPr>
            <a:xfrm>
              <a:off x="2322365" y="1692399"/>
              <a:ext cx="288033" cy="2863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88" dirty="0">
                  <a:solidFill>
                    <a:srgbClr val="00B0F0"/>
                  </a:solidFill>
                </a:rPr>
                <a:t>3</a:t>
              </a:r>
            </a:p>
          </p:txBody>
        </p:sp>
        <p:sp>
          <p:nvSpPr>
            <p:cNvPr id="33" name="CasellaDiTesto 32"/>
            <p:cNvSpPr txBox="1"/>
            <p:nvPr/>
          </p:nvSpPr>
          <p:spPr>
            <a:xfrm>
              <a:off x="2034332" y="1116335"/>
              <a:ext cx="288033" cy="2863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88" dirty="0">
                  <a:solidFill>
                    <a:srgbClr val="00B0F0"/>
                  </a:solidFill>
                </a:rPr>
                <a:t>4</a:t>
              </a:r>
            </a:p>
          </p:txBody>
        </p:sp>
        <p:sp>
          <p:nvSpPr>
            <p:cNvPr id="34" name="CasellaDiTesto 33"/>
            <p:cNvSpPr txBox="1"/>
            <p:nvPr/>
          </p:nvSpPr>
          <p:spPr>
            <a:xfrm>
              <a:off x="2682404" y="1332359"/>
              <a:ext cx="288033" cy="2863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88" dirty="0">
                  <a:solidFill>
                    <a:srgbClr val="00B0F0"/>
                  </a:solidFill>
                </a:rPr>
                <a:t>5</a:t>
              </a:r>
            </a:p>
          </p:txBody>
        </p:sp>
        <p:sp>
          <p:nvSpPr>
            <p:cNvPr id="36" name="CasellaDiTesto 35"/>
            <p:cNvSpPr txBox="1"/>
            <p:nvPr/>
          </p:nvSpPr>
          <p:spPr>
            <a:xfrm>
              <a:off x="2394372" y="1044327"/>
              <a:ext cx="288033" cy="2863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88" dirty="0">
                  <a:solidFill>
                    <a:srgbClr val="00B0F0"/>
                  </a:solidFill>
                </a:rPr>
                <a:t>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25207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  <p:bldP spid="16" grpId="0" autoUpdateAnimBg="0"/>
      <p:bldP spid="17" grpId="0" animBg="1" autoUpdateAnimBg="0"/>
      <p:bldP spid="18" grpId="0" animBg="1" autoUpdateAnimBg="0"/>
      <p:bldP spid="20" grpId="0" animBg="1" autoUpdateAnimBg="0"/>
      <p:bldP spid="22" grpId="0" animBg="1" autoUpdateAnimBg="0"/>
      <p:bldP spid="23" grpId="0" autoUpdateAnimBg="0"/>
    </p:bldLst>
  </p:timing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1513</Words>
  <Application>Microsoft Office PowerPoint</Application>
  <PresentationFormat>Widescreen</PresentationFormat>
  <Paragraphs>234</Paragraphs>
  <Slides>32</Slides>
  <Notes>1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3</vt:i4>
      </vt:variant>
      <vt:variant>
        <vt:lpstr>Titoli diapositive</vt:lpstr>
      </vt:variant>
      <vt:variant>
        <vt:i4>32</vt:i4>
      </vt:variant>
    </vt:vector>
  </HeadingPairs>
  <TitlesOfParts>
    <vt:vector size="45" baseType="lpstr">
      <vt:lpstr>Algerian</vt:lpstr>
      <vt:lpstr>Arial</vt:lpstr>
      <vt:lpstr>Calibri</vt:lpstr>
      <vt:lpstr>Comic Sans MS</vt:lpstr>
      <vt:lpstr>HelveticaNeueLT Com 55 Roman</vt:lpstr>
      <vt:lpstr>Khmer UI</vt:lpstr>
      <vt:lpstr>Symbol</vt:lpstr>
      <vt:lpstr>Verdana</vt:lpstr>
      <vt:lpstr>Wingdings</vt:lpstr>
      <vt:lpstr>Struttura predefinita</vt:lpstr>
      <vt:lpstr>ISIS/Draw Sketch</vt:lpstr>
      <vt:lpstr>MDLDrawObject Class</vt:lpstr>
      <vt:lpstr>ACD/ChemSketch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Fontana</dc:creator>
  <cp:lastModifiedBy>Francesca Fontana</cp:lastModifiedBy>
  <cp:revision>9</cp:revision>
  <cp:lastPrinted>2020-11-24T11:29:19Z</cp:lastPrinted>
  <dcterms:created xsi:type="dcterms:W3CDTF">2020-11-20T17:00:01Z</dcterms:created>
  <dcterms:modified xsi:type="dcterms:W3CDTF">2024-11-26T09:05:09Z</dcterms:modified>
</cp:coreProperties>
</file>