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0" r:id="rId3"/>
    <p:sldId id="289" r:id="rId4"/>
    <p:sldId id="291" r:id="rId5"/>
    <p:sldId id="298" r:id="rId6"/>
    <p:sldId id="297" r:id="rId7"/>
    <p:sldId id="299" r:id="rId8"/>
    <p:sldId id="300" r:id="rId9"/>
    <p:sldId id="290" r:id="rId10"/>
    <p:sldId id="292" r:id="rId11"/>
    <p:sldId id="294" r:id="rId12"/>
    <p:sldId id="295" r:id="rId13"/>
    <p:sldId id="296" r:id="rId14"/>
    <p:sldId id="293" r:id="rId15"/>
    <p:sldId id="302" r:id="rId16"/>
    <p:sldId id="301" r:id="rId17"/>
    <p:sldId id="304" r:id="rId18"/>
    <p:sldId id="305" r:id="rId19"/>
    <p:sldId id="306" r:id="rId20"/>
    <p:sldId id="308" r:id="rId21"/>
    <p:sldId id="309" r:id="rId22"/>
    <p:sldId id="310" r:id="rId23"/>
    <p:sldId id="311" r:id="rId24"/>
    <p:sldId id="312" r:id="rId25"/>
    <p:sldId id="313" r:id="rId26"/>
    <p:sldId id="314" r:id="rId27"/>
    <p:sldId id="303" r:id="rId28"/>
    <p:sldId id="315" r:id="rId29"/>
    <p:sldId id="317" r:id="rId30"/>
    <p:sldId id="316" r:id="rId31"/>
    <p:sldId id="318" r:id="rId32"/>
    <p:sldId id="319" r:id="rId33"/>
    <p:sldId id="327" r:id="rId34"/>
    <p:sldId id="328" r:id="rId35"/>
    <p:sldId id="320" r:id="rId36"/>
    <p:sldId id="321" r:id="rId37"/>
    <p:sldId id="322" r:id="rId38"/>
    <p:sldId id="323" r:id="rId39"/>
    <p:sldId id="324" r:id="rId40"/>
    <p:sldId id="325" r:id="rId41"/>
    <p:sldId id="326" r:id="rId42"/>
    <p:sldId id="27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3C0"/>
    <a:srgbClr val="C02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08"/>
    <p:restoredTop sz="94663"/>
  </p:normalViewPr>
  <p:slideViewPr>
    <p:cSldViewPr snapToGrid="0" snapToObjects="1">
      <p:cViewPr varScale="1">
        <p:scale>
          <a:sx n="74" d="100"/>
          <a:sy n="74" d="100"/>
        </p:scale>
        <p:origin x="87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Muratori" userId="13c00726-746c-419a-aa4d-26311b1f6382" providerId="ADAL" clId="{0CC31D68-1AAF-4240-9497-9E38786C6BA9}"/>
    <pc:docChg chg="delSld modSld">
      <pc:chgData name="Cecilia Muratori" userId="13c00726-746c-419a-aa4d-26311b1f6382" providerId="ADAL" clId="{0CC31D68-1AAF-4240-9497-9E38786C6BA9}" dt="2025-03-03T13:15:57.750" v="1" actId="47"/>
      <pc:docMkLst>
        <pc:docMk/>
      </pc:docMkLst>
      <pc:sldChg chg="del">
        <pc:chgData name="Cecilia Muratori" userId="13c00726-746c-419a-aa4d-26311b1f6382" providerId="ADAL" clId="{0CC31D68-1AAF-4240-9497-9E38786C6BA9}" dt="2025-03-03T13:15:57.750" v="1" actId="47"/>
        <pc:sldMkLst>
          <pc:docMk/>
          <pc:sldMk cId="3251300939" sldId="307"/>
        </pc:sldMkLst>
      </pc:sldChg>
      <pc:sldChg chg="modSp mod">
        <pc:chgData name="Cecilia Muratori" userId="13c00726-746c-419a-aa4d-26311b1f6382" providerId="ADAL" clId="{0CC31D68-1AAF-4240-9497-9E38786C6BA9}" dt="2025-03-03T13:15:42.827" v="0" actId="20577"/>
        <pc:sldMkLst>
          <pc:docMk/>
          <pc:sldMk cId="73791495" sldId="325"/>
        </pc:sldMkLst>
        <pc:spChg chg="mod">
          <ac:chgData name="Cecilia Muratori" userId="13c00726-746c-419a-aa4d-26311b1f6382" providerId="ADAL" clId="{0CC31D68-1AAF-4240-9497-9E38786C6BA9}" dt="2025-03-03T13:15:42.827" v="0" actId="20577"/>
          <ac:spMkLst>
            <pc:docMk/>
            <pc:sldMk cId="73791495" sldId="325"/>
            <ac:spMk id="9" creationId="{E5A9BD15-A00A-A32F-DF69-BD15D3BC3737}"/>
          </ac:spMkLst>
        </pc:spChg>
      </pc:sldChg>
    </pc:docChg>
  </pc:docChgLst>
  <pc:docChgLst>
    <pc:chgData name="Cecilia Muratori" userId="13c00726-746c-419a-aa4d-26311b1f6382" providerId="ADAL" clId="{936977AE-21C8-424C-9735-30C11B2269E5}"/>
    <pc:docChg chg="custSel modSld">
      <pc:chgData name="Cecilia Muratori" userId="13c00726-746c-419a-aa4d-26311b1f6382" providerId="ADAL" clId="{936977AE-21C8-424C-9735-30C11B2269E5}" dt="2024-04-23T18:49:58.776" v="69" actId="20577"/>
      <pc:docMkLst>
        <pc:docMk/>
      </pc:docMkLst>
      <pc:sldChg chg="modSp mod">
        <pc:chgData name="Cecilia Muratori" userId="13c00726-746c-419a-aa4d-26311b1f6382" providerId="ADAL" clId="{936977AE-21C8-424C-9735-30C11B2269E5}" dt="2024-04-23T18:49:58.776" v="69" actId="20577"/>
        <pc:sldMkLst>
          <pc:docMk/>
          <pc:sldMk cId="4283983805" sldId="256"/>
        </pc:sldMkLst>
      </pc:sldChg>
    </pc:docChg>
  </pc:docChgLst>
  <pc:docChgLst>
    <pc:chgData name="Cecilia Muratori" userId="13c00726-746c-419a-aa4d-26311b1f6382" providerId="ADAL" clId="{9FA06444-D67C-4358-B86E-F1171F6210DA}"/>
    <pc:docChg chg="undo custSel addSld delSld modSld sldOrd">
      <pc:chgData name="Cecilia Muratori" userId="13c00726-746c-419a-aa4d-26311b1f6382" providerId="ADAL" clId="{9FA06444-D67C-4358-B86E-F1171F6210DA}" dt="2024-04-26T05:15:58.821" v="7943" actId="122"/>
      <pc:docMkLst>
        <pc:docMk/>
      </pc:docMkLst>
      <pc:sldChg chg="addSp modSp mod">
        <pc:chgData name="Cecilia Muratori" userId="13c00726-746c-419a-aa4d-26311b1f6382" providerId="ADAL" clId="{9FA06444-D67C-4358-B86E-F1171F6210DA}" dt="2024-04-26T05:15:58.821" v="7943" actId="122"/>
        <pc:sldMkLst>
          <pc:docMk/>
          <pc:sldMk cId="4283983805" sldId="256"/>
        </pc:sldMkLst>
      </pc:sldChg>
      <pc:sldChg chg="del">
        <pc:chgData name="Cecilia Muratori" userId="13c00726-746c-419a-aa4d-26311b1f6382" providerId="ADAL" clId="{9FA06444-D67C-4358-B86E-F1171F6210DA}" dt="2024-04-25T11:26:54.839" v="4819" actId="47"/>
        <pc:sldMkLst>
          <pc:docMk/>
          <pc:sldMk cId="4208900502" sldId="262"/>
        </pc:sldMkLst>
      </pc:sldChg>
      <pc:sldChg chg="del">
        <pc:chgData name="Cecilia Muratori" userId="13c00726-746c-419a-aa4d-26311b1f6382" providerId="ADAL" clId="{9FA06444-D67C-4358-B86E-F1171F6210DA}" dt="2024-04-25T11:26:54.839" v="4819" actId="47"/>
        <pc:sldMkLst>
          <pc:docMk/>
          <pc:sldMk cId="49421972" sldId="264"/>
        </pc:sldMkLst>
      </pc:sldChg>
      <pc:sldChg chg="del">
        <pc:chgData name="Cecilia Muratori" userId="13c00726-746c-419a-aa4d-26311b1f6382" providerId="ADAL" clId="{9FA06444-D67C-4358-B86E-F1171F6210DA}" dt="2024-04-25T11:26:54.839" v="4819" actId="47"/>
        <pc:sldMkLst>
          <pc:docMk/>
          <pc:sldMk cId="3193909139" sldId="265"/>
        </pc:sldMkLst>
      </pc:sldChg>
      <pc:sldChg chg="del">
        <pc:chgData name="Cecilia Muratori" userId="13c00726-746c-419a-aa4d-26311b1f6382" providerId="ADAL" clId="{9FA06444-D67C-4358-B86E-F1171F6210DA}" dt="2024-04-25T11:26:54.839" v="4819" actId="47"/>
        <pc:sldMkLst>
          <pc:docMk/>
          <pc:sldMk cId="3358697356" sldId="266"/>
        </pc:sldMkLst>
      </pc:sldChg>
      <pc:sldChg chg="del">
        <pc:chgData name="Cecilia Muratori" userId="13c00726-746c-419a-aa4d-26311b1f6382" providerId="ADAL" clId="{9FA06444-D67C-4358-B86E-F1171F6210DA}" dt="2024-04-25T11:26:54.839" v="4819" actId="47"/>
        <pc:sldMkLst>
          <pc:docMk/>
          <pc:sldMk cId="4047650125" sldId="267"/>
        </pc:sldMkLst>
      </pc:sldChg>
      <pc:sldChg chg="del">
        <pc:chgData name="Cecilia Muratori" userId="13c00726-746c-419a-aa4d-26311b1f6382" providerId="ADAL" clId="{9FA06444-D67C-4358-B86E-F1171F6210DA}" dt="2024-04-25T11:26:54.839" v="4819" actId="47"/>
        <pc:sldMkLst>
          <pc:docMk/>
          <pc:sldMk cId="1556094357" sldId="268"/>
        </pc:sldMkLst>
      </pc:sldChg>
      <pc:sldChg chg="del">
        <pc:chgData name="Cecilia Muratori" userId="13c00726-746c-419a-aa4d-26311b1f6382" providerId="ADAL" clId="{9FA06444-D67C-4358-B86E-F1171F6210DA}" dt="2024-04-25T11:26:54.839" v="4819" actId="47"/>
        <pc:sldMkLst>
          <pc:docMk/>
          <pc:sldMk cId="13454976" sldId="269"/>
        </pc:sldMkLst>
      </pc:sldChg>
      <pc:sldChg chg="modSp mod">
        <pc:chgData name="Cecilia Muratori" userId="13c00726-746c-419a-aa4d-26311b1f6382" providerId="ADAL" clId="{9FA06444-D67C-4358-B86E-F1171F6210DA}" dt="2024-04-25T05:31:35.046" v="2913" actId="20577"/>
        <pc:sldMkLst>
          <pc:docMk/>
          <pc:sldMk cId="2243802566" sldId="270"/>
        </pc:sldMkLst>
      </pc:sldChg>
      <pc:sldChg chg="del">
        <pc:chgData name="Cecilia Muratori" userId="13c00726-746c-419a-aa4d-26311b1f6382" providerId="ADAL" clId="{9FA06444-D67C-4358-B86E-F1171F6210DA}" dt="2024-04-25T11:26:54.839" v="4819" actId="47"/>
        <pc:sldMkLst>
          <pc:docMk/>
          <pc:sldMk cId="2598933735" sldId="274"/>
        </pc:sldMkLst>
      </pc:sldChg>
      <pc:sldChg chg="del">
        <pc:chgData name="Cecilia Muratori" userId="13c00726-746c-419a-aa4d-26311b1f6382" providerId="ADAL" clId="{9FA06444-D67C-4358-B86E-F1171F6210DA}" dt="2024-04-25T11:26:54.839" v="4819" actId="47"/>
        <pc:sldMkLst>
          <pc:docMk/>
          <pc:sldMk cId="653299919" sldId="275"/>
        </pc:sldMkLst>
      </pc:sldChg>
      <pc:sldChg chg="del">
        <pc:chgData name="Cecilia Muratori" userId="13c00726-746c-419a-aa4d-26311b1f6382" providerId="ADAL" clId="{9FA06444-D67C-4358-B86E-F1171F6210DA}" dt="2024-04-25T11:26:54.839" v="4819" actId="47"/>
        <pc:sldMkLst>
          <pc:docMk/>
          <pc:sldMk cId="1627069867" sldId="277"/>
        </pc:sldMkLst>
      </pc:sldChg>
      <pc:sldChg chg="del">
        <pc:chgData name="Cecilia Muratori" userId="13c00726-746c-419a-aa4d-26311b1f6382" providerId="ADAL" clId="{9FA06444-D67C-4358-B86E-F1171F6210DA}" dt="2024-04-25T11:26:54.839" v="4819" actId="47"/>
        <pc:sldMkLst>
          <pc:docMk/>
          <pc:sldMk cId="1815242142" sldId="279"/>
        </pc:sldMkLst>
      </pc:sldChg>
      <pc:sldChg chg="del">
        <pc:chgData name="Cecilia Muratori" userId="13c00726-746c-419a-aa4d-26311b1f6382" providerId="ADAL" clId="{9FA06444-D67C-4358-B86E-F1171F6210DA}" dt="2024-04-25T11:26:54.839" v="4819" actId="47"/>
        <pc:sldMkLst>
          <pc:docMk/>
          <pc:sldMk cId="4047515176" sldId="280"/>
        </pc:sldMkLst>
      </pc:sldChg>
      <pc:sldChg chg="del">
        <pc:chgData name="Cecilia Muratori" userId="13c00726-746c-419a-aa4d-26311b1f6382" providerId="ADAL" clId="{9FA06444-D67C-4358-B86E-F1171F6210DA}" dt="2024-04-25T11:26:54.839" v="4819" actId="47"/>
        <pc:sldMkLst>
          <pc:docMk/>
          <pc:sldMk cId="3089865475" sldId="281"/>
        </pc:sldMkLst>
      </pc:sldChg>
      <pc:sldChg chg="del">
        <pc:chgData name="Cecilia Muratori" userId="13c00726-746c-419a-aa4d-26311b1f6382" providerId="ADAL" clId="{9FA06444-D67C-4358-B86E-F1171F6210DA}" dt="2024-04-25T11:26:54.839" v="4819" actId="47"/>
        <pc:sldMkLst>
          <pc:docMk/>
          <pc:sldMk cId="2473284814" sldId="286"/>
        </pc:sldMkLst>
      </pc:sldChg>
      <pc:sldChg chg="del">
        <pc:chgData name="Cecilia Muratori" userId="13c00726-746c-419a-aa4d-26311b1f6382" providerId="ADAL" clId="{9FA06444-D67C-4358-B86E-F1171F6210DA}" dt="2024-04-25T11:26:54.839" v="4819" actId="47"/>
        <pc:sldMkLst>
          <pc:docMk/>
          <pc:sldMk cId="2015467490" sldId="287"/>
        </pc:sldMkLst>
      </pc:sldChg>
      <pc:sldChg chg="del">
        <pc:chgData name="Cecilia Muratori" userId="13c00726-746c-419a-aa4d-26311b1f6382" providerId="ADAL" clId="{9FA06444-D67C-4358-B86E-F1171F6210DA}" dt="2024-04-25T11:26:54.839" v="4819" actId="47"/>
        <pc:sldMkLst>
          <pc:docMk/>
          <pc:sldMk cId="4185189542" sldId="288"/>
        </pc:sldMkLst>
      </pc:sldChg>
      <pc:sldChg chg="modSp add mod">
        <pc:chgData name="Cecilia Muratori" userId="13c00726-746c-419a-aa4d-26311b1f6382" providerId="ADAL" clId="{9FA06444-D67C-4358-B86E-F1171F6210DA}" dt="2024-04-24T05:53:08.655" v="1021" actId="113"/>
        <pc:sldMkLst>
          <pc:docMk/>
          <pc:sldMk cId="2033559902" sldId="289"/>
        </pc:sldMkLst>
      </pc:sldChg>
      <pc:sldChg chg="addSp delSp modSp add mod">
        <pc:chgData name="Cecilia Muratori" userId="13c00726-746c-419a-aa4d-26311b1f6382" providerId="ADAL" clId="{9FA06444-D67C-4358-B86E-F1171F6210DA}" dt="2024-04-25T06:10:12.734" v="3794" actId="20577"/>
        <pc:sldMkLst>
          <pc:docMk/>
          <pc:sldMk cId="3370354538" sldId="290"/>
        </pc:sldMkLst>
      </pc:sldChg>
      <pc:sldChg chg="addSp delSp modSp add mod ord">
        <pc:chgData name="Cecilia Muratori" userId="13c00726-746c-419a-aa4d-26311b1f6382" providerId="ADAL" clId="{9FA06444-D67C-4358-B86E-F1171F6210DA}" dt="2024-04-25T05:33:17.669" v="3020" actId="478"/>
        <pc:sldMkLst>
          <pc:docMk/>
          <pc:sldMk cId="1075693068" sldId="291"/>
        </pc:sldMkLst>
      </pc:sldChg>
      <pc:sldChg chg="addSp delSp modSp add mod">
        <pc:chgData name="Cecilia Muratori" userId="13c00726-746c-419a-aa4d-26311b1f6382" providerId="ADAL" clId="{9FA06444-D67C-4358-B86E-F1171F6210DA}" dt="2024-04-24T06:36:41.011" v="2350" actId="20577"/>
        <pc:sldMkLst>
          <pc:docMk/>
          <pc:sldMk cId="3255342365" sldId="292"/>
        </pc:sldMkLst>
      </pc:sldChg>
      <pc:sldChg chg="addSp modSp add mod">
        <pc:chgData name="Cecilia Muratori" userId="13c00726-746c-419a-aa4d-26311b1f6382" providerId="ADAL" clId="{9FA06444-D67C-4358-B86E-F1171F6210DA}" dt="2024-04-25T11:13:58.429" v="3892" actId="1076"/>
        <pc:sldMkLst>
          <pc:docMk/>
          <pc:sldMk cId="1308262547" sldId="293"/>
        </pc:sldMkLst>
      </pc:sldChg>
      <pc:sldChg chg="addSp delSp modSp add mod">
        <pc:chgData name="Cecilia Muratori" userId="13c00726-746c-419a-aa4d-26311b1f6382" providerId="ADAL" clId="{9FA06444-D67C-4358-B86E-F1171F6210DA}" dt="2024-04-24T06:40:30.799" v="2421" actId="1076"/>
        <pc:sldMkLst>
          <pc:docMk/>
          <pc:sldMk cId="1111753937" sldId="294"/>
        </pc:sldMkLst>
      </pc:sldChg>
      <pc:sldChg chg="modSp add del mod">
        <pc:chgData name="Cecilia Muratori" userId="13c00726-746c-419a-aa4d-26311b1f6382" providerId="ADAL" clId="{9FA06444-D67C-4358-B86E-F1171F6210DA}" dt="2024-04-24T06:30:36.567" v="1827" actId="47"/>
        <pc:sldMkLst>
          <pc:docMk/>
          <pc:sldMk cId="2316878237" sldId="294"/>
        </pc:sldMkLst>
      </pc:sldChg>
      <pc:sldChg chg="addSp delSp modSp add mod">
        <pc:chgData name="Cecilia Muratori" userId="13c00726-746c-419a-aa4d-26311b1f6382" providerId="ADAL" clId="{9FA06444-D67C-4358-B86E-F1171F6210DA}" dt="2024-04-24T08:26:54.003" v="2599" actId="255"/>
        <pc:sldMkLst>
          <pc:docMk/>
          <pc:sldMk cId="1158797723" sldId="295"/>
        </pc:sldMkLst>
      </pc:sldChg>
      <pc:sldChg chg="addSp delSp modSp add mod">
        <pc:chgData name="Cecilia Muratori" userId="13c00726-746c-419a-aa4d-26311b1f6382" providerId="ADAL" clId="{9FA06444-D67C-4358-B86E-F1171F6210DA}" dt="2024-04-25T05:30:48.658" v="2867" actId="20577"/>
        <pc:sldMkLst>
          <pc:docMk/>
          <pc:sldMk cId="4217814322" sldId="296"/>
        </pc:sldMkLst>
      </pc:sldChg>
      <pc:sldChg chg="addSp delSp modSp add mod">
        <pc:chgData name="Cecilia Muratori" userId="13c00726-746c-419a-aa4d-26311b1f6382" providerId="ADAL" clId="{9FA06444-D67C-4358-B86E-F1171F6210DA}" dt="2024-04-25T06:04:47.872" v="3661" actId="20577"/>
        <pc:sldMkLst>
          <pc:docMk/>
          <pc:sldMk cId="1470676136" sldId="297"/>
        </pc:sldMkLst>
      </pc:sldChg>
      <pc:sldChg chg="modSp add mod ord">
        <pc:chgData name="Cecilia Muratori" userId="13c00726-746c-419a-aa4d-26311b1f6382" providerId="ADAL" clId="{9FA06444-D67C-4358-B86E-F1171F6210DA}" dt="2024-04-25T05:59:12.451" v="3055"/>
        <pc:sldMkLst>
          <pc:docMk/>
          <pc:sldMk cId="3012024006" sldId="298"/>
        </pc:sldMkLst>
      </pc:sldChg>
      <pc:sldChg chg="addSp delSp modSp add mod">
        <pc:chgData name="Cecilia Muratori" userId="13c00726-746c-419a-aa4d-26311b1f6382" providerId="ADAL" clId="{9FA06444-D67C-4358-B86E-F1171F6210DA}" dt="2024-04-25T06:06:34.190" v="3684" actId="113"/>
        <pc:sldMkLst>
          <pc:docMk/>
          <pc:sldMk cId="1644339929" sldId="299"/>
        </pc:sldMkLst>
      </pc:sldChg>
      <pc:sldChg chg="modSp add mod">
        <pc:chgData name="Cecilia Muratori" userId="13c00726-746c-419a-aa4d-26311b1f6382" providerId="ADAL" clId="{9FA06444-D67C-4358-B86E-F1171F6210DA}" dt="2024-04-25T06:09:53.577" v="3764" actId="14100"/>
        <pc:sldMkLst>
          <pc:docMk/>
          <pc:sldMk cId="1409901456" sldId="300"/>
        </pc:sldMkLst>
      </pc:sldChg>
      <pc:sldChg chg="delSp modSp add mod ord">
        <pc:chgData name="Cecilia Muratori" userId="13c00726-746c-419a-aa4d-26311b1f6382" providerId="ADAL" clId="{9FA06444-D67C-4358-B86E-F1171F6210DA}" dt="2024-04-25T12:17:41.708" v="6057" actId="20577"/>
        <pc:sldMkLst>
          <pc:docMk/>
          <pc:sldMk cId="3575927112" sldId="301"/>
        </pc:sldMkLst>
      </pc:sldChg>
      <pc:sldChg chg="modSp add mod">
        <pc:chgData name="Cecilia Muratori" userId="13c00726-746c-419a-aa4d-26311b1f6382" providerId="ADAL" clId="{9FA06444-D67C-4358-B86E-F1171F6210DA}" dt="2024-04-25T11:28:45.204" v="4879" actId="20577"/>
        <pc:sldMkLst>
          <pc:docMk/>
          <pc:sldMk cId="3312499827" sldId="302"/>
        </pc:sldMkLst>
      </pc:sldChg>
      <pc:sldChg chg="modSp add mod ord">
        <pc:chgData name="Cecilia Muratori" userId="13c00726-746c-419a-aa4d-26311b1f6382" providerId="ADAL" clId="{9FA06444-D67C-4358-B86E-F1171F6210DA}" dt="2024-04-25T12:22:08.922" v="6119" actId="20577"/>
        <pc:sldMkLst>
          <pc:docMk/>
          <pc:sldMk cId="2571800677" sldId="303"/>
        </pc:sldMkLst>
      </pc:sldChg>
      <pc:sldChg chg="addSp modSp add mod">
        <pc:chgData name="Cecilia Muratori" userId="13c00726-746c-419a-aa4d-26311b1f6382" providerId="ADAL" clId="{9FA06444-D67C-4358-B86E-F1171F6210DA}" dt="2024-04-25T12:17:46.420" v="6058" actId="20577"/>
        <pc:sldMkLst>
          <pc:docMk/>
          <pc:sldMk cId="3141851488" sldId="304"/>
        </pc:sldMkLst>
      </pc:sldChg>
      <pc:sldChg chg="modSp add mod">
        <pc:chgData name="Cecilia Muratori" userId="13c00726-746c-419a-aa4d-26311b1f6382" providerId="ADAL" clId="{9FA06444-D67C-4358-B86E-F1171F6210DA}" dt="2024-04-25T12:17:49.189" v="6059" actId="20577"/>
        <pc:sldMkLst>
          <pc:docMk/>
          <pc:sldMk cId="3391923988" sldId="305"/>
        </pc:sldMkLst>
      </pc:sldChg>
      <pc:sldChg chg="addSp delSp modSp add mod">
        <pc:chgData name="Cecilia Muratori" userId="13c00726-746c-419a-aa4d-26311b1f6382" providerId="ADAL" clId="{9FA06444-D67C-4358-B86E-F1171F6210DA}" dt="2024-04-25T12:17:55.252" v="6060" actId="20577"/>
        <pc:sldMkLst>
          <pc:docMk/>
          <pc:sldMk cId="1325431885" sldId="306"/>
        </pc:sldMkLst>
      </pc:sldChg>
      <pc:sldChg chg="addSp delSp modSp add mod">
        <pc:chgData name="Cecilia Muratori" userId="13c00726-746c-419a-aa4d-26311b1f6382" providerId="ADAL" clId="{9FA06444-D67C-4358-B86E-F1171F6210DA}" dt="2024-04-25T12:17:59.448" v="6061" actId="20577"/>
        <pc:sldMkLst>
          <pc:docMk/>
          <pc:sldMk cId="3251300939" sldId="307"/>
        </pc:sldMkLst>
      </pc:sldChg>
      <pc:sldChg chg="modSp add mod">
        <pc:chgData name="Cecilia Muratori" userId="13c00726-746c-419a-aa4d-26311b1f6382" providerId="ADAL" clId="{9FA06444-D67C-4358-B86E-F1171F6210DA}" dt="2024-04-25T12:18:03.436" v="6062" actId="20577"/>
        <pc:sldMkLst>
          <pc:docMk/>
          <pc:sldMk cId="2818948741" sldId="308"/>
        </pc:sldMkLst>
      </pc:sldChg>
      <pc:sldChg chg="addSp modSp add mod">
        <pc:chgData name="Cecilia Muratori" userId="13c00726-746c-419a-aa4d-26311b1f6382" providerId="ADAL" clId="{9FA06444-D67C-4358-B86E-F1171F6210DA}" dt="2024-04-25T12:21:56.009" v="6105" actId="20577"/>
        <pc:sldMkLst>
          <pc:docMk/>
          <pc:sldMk cId="3532050600" sldId="309"/>
        </pc:sldMkLst>
      </pc:sldChg>
      <pc:sldChg chg="addSp delSp modSp add mod">
        <pc:chgData name="Cecilia Muratori" userId="13c00726-746c-419a-aa4d-26311b1f6382" providerId="ADAL" clId="{9FA06444-D67C-4358-B86E-F1171F6210DA}" dt="2024-04-25T12:21:50.653" v="6097" actId="20577"/>
        <pc:sldMkLst>
          <pc:docMk/>
          <pc:sldMk cId="2196357473" sldId="310"/>
        </pc:sldMkLst>
      </pc:sldChg>
      <pc:sldChg chg="addSp delSp modSp add mod">
        <pc:chgData name="Cecilia Muratori" userId="13c00726-746c-419a-aa4d-26311b1f6382" providerId="ADAL" clId="{9FA06444-D67C-4358-B86E-F1171F6210DA}" dt="2024-04-25T12:21:44.944" v="6089" actId="20577"/>
        <pc:sldMkLst>
          <pc:docMk/>
          <pc:sldMk cId="2147693" sldId="311"/>
        </pc:sldMkLst>
      </pc:sldChg>
      <pc:sldChg chg="addSp delSp modSp add mod">
        <pc:chgData name="Cecilia Muratori" userId="13c00726-746c-419a-aa4d-26311b1f6382" providerId="ADAL" clId="{9FA06444-D67C-4358-B86E-F1171F6210DA}" dt="2024-04-25T12:21:39.621" v="6081" actId="20577"/>
        <pc:sldMkLst>
          <pc:docMk/>
          <pc:sldMk cId="3012897180" sldId="312"/>
        </pc:sldMkLst>
      </pc:sldChg>
      <pc:sldChg chg="modSp add mod">
        <pc:chgData name="Cecilia Muratori" userId="13c00726-746c-419a-aa4d-26311b1f6382" providerId="ADAL" clId="{9FA06444-D67C-4358-B86E-F1171F6210DA}" dt="2024-04-25T12:21:33.777" v="6071" actId="20577"/>
        <pc:sldMkLst>
          <pc:docMk/>
          <pc:sldMk cId="4255786069" sldId="313"/>
        </pc:sldMkLst>
      </pc:sldChg>
      <pc:sldChg chg="add">
        <pc:chgData name="Cecilia Muratori" userId="13c00726-746c-419a-aa4d-26311b1f6382" providerId="ADAL" clId="{9FA06444-D67C-4358-B86E-F1171F6210DA}" dt="2024-04-25T12:21:26.795" v="6063" actId="2890"/>
        <pc:sldMkLst>
          <pc:docMk/>
          <pc:sldMk cId="2320531215" sldId="314"/>
        </pc:sldMkLst>
      </pc:sldChg>
      <pc:sldChg chg="addSp modSp add mod">
        <pc:chgData name="Cecilia Muratori" userId="13c00726-746c-419a-aa4d-26311b1f6382" providerId="ADAL" clId="{9FA06444-D67C-4358-B86E-F1171F6210DA}" dt="2024-04-25T12:24:30.417" v="6237" actId="20577"/>
        <pc:sldMkLst>
          <pc:docMk/>
          <pc:sldMk cId="3999652357" sldId="315"/>
        </pc:sldMkLst>
      </pc:sldChg>
      <pc:sldChg chg="addSp delSp modSp add mod ord">
        <pc:chgData name="Cecilia Muratori" userId="13c00726-746c-419a-aa4d-26311b1f6382" providerId="ADAL" clId="{9FA06444-D67C-4358-B86E-F1171F6210DA}" dt="2024-04-25T12:36:01.026" v="6590" actId="14100"/>
        <pc:sldMkLst>
          <pc:docMk/>
          <pc:sldMk cId="1262220240" sldId="316"/>
        </pc:sldMkLst>
      </pc:sldChg>
      <pc:sldChg chg="add">
        <pc:chgData name="Cecilia Muratori" userId="13c00726-746c-419a-aa4d-26311b1f6382" providerId="ADAL" clId="{9FA06444-D67C-4358-B86E-F1171F6210DA}" dt="2024-04-25T12:32:40.747" v="6372" actId="2890"/>
        <pc:sldMkLst>
          <pc:docMk/>
          <pc:sldMk cId="3777375218" sldId="317"/>
        </pc:sldMkLst>
      </pc:sldChg>
      <pc:sldChg chg="add">
        <pc:chgData name="Cecilia Muratori" userId="13c00726-746c-419a-aa4d-26311b1f6382" providerId="ADAL" clId="{9FA06444-D67C-4358-B86E-F1171F6210DA}" dt="2024-04-25T12:36:06.648" v="6591" actId="2890"/>
        <pc:sldMkLst>
          <pc:docMk/>
          <pc:sldMk cId="1629456522" sldId="318"/>
        </pc:sldMkLst>
      </pc:sldChg>
      <pc:sldChg chg="modSp add mod">
        <pc:chgData name="Cecilia Muratori" userId="13c00726-746c-419a-aa4d-26311b1f6382" providerId="ADAL" clId="{9FA06444-D67C-4358-B86E-F1171F6210DA}" dt="2024-04-25T12:38:42.111" v="6739" actId="20577"/>
        <pc:sldMkLst>
          <pc:docMk/>
          <pc:sldMk cId="1129776435" sldId="319"/>
        </pc:sldMkLst>
      </pc:sldChg>
      <pc:sldChg chg="addSp delSp modSp add mod">
        <pc:chgData name="Cecilia Muratori" userId="13c00726-746c-419a-aa4d-26311b1f6382" providerId="ADAL" clId="{9FA06444-D67C-4358-B86E-F1171F6210DA}" dt="2024-04-25T12:43:54.528" v="6861" actId="1076"/>
        <pc:sldMkLst>
          <pc:docMk/>
          <pc:sldMk cId="2044684558" sldId="320"/>
        </pc:sldMkLst>
      </pc:sldChg>
      <pc:sldChg chg="addSp delSp modSp add mod">
        <pc:chgData name="Cecilia Muratori" userId="13c00726-746c-419a-aa4d-26311b1f6382" providerId="ADAL" clId="{9FA06444-D67C-4358-B86E-F1171F6210DA}" dt="2024-04-25T13:04:01.797" v="7783" actId="1076"/>
        <pc:sldMkLst>
          <pc:docMk/>
          <pc:sldMk cId="2097341146" sldId="321"/>
        </pc:sldMkLst>
      </pc:sldChg>
      <pc:sldChg chg="addSp delSp modSp add mod">
        <pc:chgData name="Cecilia Muratori" userId="13c00726-746c-419a-aa4d-26311b1f6382" providerId="ADAL" clId="{9FA06444-D67C-4358-B86E-F1171F6210DA}" dt="2024-04-25T12:49:07.597" v="7152" actId="20577"/>
        <pc:sldMkLst>
          <pc:docMk/>
          <pc:sldMk cId="735839056" sldId="322"/>
        </pc:sldMkLst>
      </pc:sldChg>
      <pc:sldChg chg="addSp delSp modSp add mod">
        <pc:chgData name="Cecilia Muratori" userId="13c00726-746c-419a-aa4d-26311b1f6382" providerId="ADAL" clId="{9FA06444-D67C-4358-B86E-F1171F6210DA}" dt="2024-04-25T13:03:52.312" v="7782"/>
        <pc:sldMkLst>
          <pc:docMk/>
          <pc:sldMk cId="4214685254" sldId="323"/>
        </pc:sldMkLst>
      </pc:sldChg>
      <pc:sldChg chg="addSp delSp modSp add mod">
        <pc:chgData name="Cecilia Muratori" userId="13c00726-746c-419a-aa4d-26311b1f6382" providerId="ADAL" clId="{9FA06444-D67C-4358-B86E-F1171F6210DA}" dt="2024-04-25T12:55:55.667" v="7415"/>
        <pc:sldMkLst>
          <pc:docMk/>
          <pc:sldMk cId="911741793" sldId="324"/>
        </pc:sldMkLst>
      </pc:sldChg>
      <pc:sldChg chg="addSp delSp modSp add mod">
        <pc:chgData name="Cecilia Muratori" userId="13c00726-746c-419a-aa4d-26311b1f6382" providerId="ADAL" clId="{9FA06444-D67C-4358-B86E-F1171F6210DA}" dt="2024-04-25T12:58:29.181" v="7590" actId="14100"/>
        <pc:sldMkLst>
          <pc:docMk/>
          <pc:sldMk cId="73791495" sldId="325"/>
        </pc:sldMkLst>
      </pc:sldChg>
      <pc:sldChg chg="addSp delSp modSp add mod">
        <pc:chgData name="Cecilia Muratori" userId="13c00726-746c-419a-aa4d-26311b1f6382" providerId="ADAL" clId="{9FA06444-D67C-4358-B86E-F1171F6210DA}" dt="2024-04-25T13:07:37.790" v="7922" actId="14100"/>
        <pc:sldMkLst>
          <pc:docMk/>
          <pc:sldMk cId="4089046411" sldId="326"/>
        </pc:sldMkLst>
      </pc:sldChg>
      <pc:sldChg chg="addSp delSp modSp add mod">
        <pc:chgData name="Cecilia Muratori" userId="13c00726-746c-419a-aa4d-26311b1f6382" providerId="ADAL" clId="{9FA06444-D67C-4358-B86E-F1171F6210DA}" dt="2024-04-25T13:06:30.183" v="7921" actId="14100"/>
        <pc:sldMkLst>
          <pc:docMk/>
          <pc:sldMk cId="1186141954" sldId="327"/>
        </pc:sldMkLst>
      </pc:sldChg>
      <pc:sldChg chg="addSp delSp modSp add mod">
        <pc:chgData name="Cecilia Muratori" userId="13c00726-746c-419a-aa4d-26311b1f6382" providerId="ADAL" clId="{9FA06444-D67C-4358-B86E-F1171F6210DA}" dt="2024-04-25T13:06:19.927" v="7920" actId="14100"/>
        <pc:sldMkLst>
          <pc:docMk/>
          <pc:sldMk cId="3306641274" sldId="32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30B0-8215-7F43-983E-B32B713CD0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A2C0175-11AC-524C-82AC-DE04FF6337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5A7EEC-F754-EC4F-8BF0-2A8B5B9B17D4}"/>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5" name="Footer Placeholder 4">
            <a:extLst>
              <a:ext uri="{FF2B5EF4-FFF2-40B4-BE49-F238E27FC236}">
                <a16:creationId xmlns:a16="http://schemas.microsoft.com/office/drawing/2014/main" id="{D715CF2A-5FC5-A944-B643-B042ABBE5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07288-F229-D349-91AD-AE8701B0D563}"/>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364978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87C9-3158-8D4C-BBD9-3169CF05610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34EF742-8E22-384D-B275-9B18349A47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495EF1-E27F-7E4D-A786-F0CC60C14886}"/>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5" name="Footer Placeholder 4">
            <a:extLst>
              <a:ext uri="{FF2B5EF4-FFF2-40B4-BE49-F238E27FC236}">
                <a16:creationId xmlns:a16="http://schemas.microsoft.com/office/drawing/2014/main" id="{7E988F14-295F-D447-9F6F-F244E07EA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EEB11-278E-AC43-945C-F9CFFCCF2751}"/>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237828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1CD06-7A13-DE41-B598-8BB64129F1C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5B8A7B-ACEF-334B-90A0-6FB2BC2E2D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61365C-9D93-B045-9BED-5018A2B455FA}"/>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5" name="Footer Placeholder 4">
            <a:extLst>
              <a:ext uri="{FF2B5EF4-FFF2-40B4-BE49-F238E27FC236}">
                <a16:creationId xmlns:a16="http://schemas.microsoft.com/office/drawing/2014/main" id="{7EC20B18-2E30-424C-BC7F-62F5023B1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DE219-6A37-804F-9BAF-11EA6759D8DC}"/>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245341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3B7D-23A1-C042-BAAB-9352666F2E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2AB82-2173-3043-B2C1-DAEFC23170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A6EEB-7888-DB4F-A09E-FFD22120DF27}"/>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5" name="Footer Placeholder 4">
            <a:extLst>
              <a:ext uri="{FF2B5EF4-FFF2-40B4-BE49-F238E27FC236}">
                <a16:creationId xmlns:a16="http://schemas.microsoft.com/office/drawing/2014/main" id="{E7702B73-025F-3248-BCF1-90822626B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D1A64-2FF2-3145-A0F4-789DC8B7B2CD}"/>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101878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2ECE-EF05-9B41-AF27-65152494DF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7E1C00C-496D-6348-978D-5F15EB022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A3CD3AC-3223-BD47-AB11-DCA3683053FA}"/>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5" name="Footer Placeholder 4">
            <a:extLst>
              <a:ext uri="{FF2B5EF4-FFF2-40B4-BE49-F238E27FC236}">
                <a16:creationId xmlns:a16="http://schemas.microsoft.com/office/drawing/2014/main" id="{4290B12B-FE37-264A-A75F-8F2E657F9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E6CFD-8991-1C43-93AE-D0AE45365270}"/>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373582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505D-8544-FC48-B666-DB7F06360F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5CFC65-E330-C641-A189-FC4B7F63EB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E958B9D-238F-0545-A8D2-005475CE31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5A472A1-3E08-C546-BE47-94FE040F783D}"/>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6" name="Footer Placeholder 5">
            <a:extLst>
              <a:ext uri="{FF2B5EF4-FFF2-40B4-BE49-F238E27FC236}">
                <a16:creationId xmlns:a16="http://schemas.microsoft.com/office/drawing/2014/main" id="{41D5266D-B76F-D945-9781-ED4C10134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DBAF3-8BC3-7A4D-86E6-C9C4EC5E8DF0}"/>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38757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FB6D-AE44-DD44-AA83-1C9AB628873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0743BA-1880-2C45-956E-D7EBB51AC5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F35EBE-4EE1-BA4B-9AF7-4BCDCCF34A8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6B0F24-F0F0-7D43-BCBD-A6B23B4D0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03EA5A-F37A-934F-93DD-B9EC1C4AAE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23BD4CA-B362-694C-8DDB-894EAFE71ADD}"/>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8" name="Footer Placeholder 7">
            <a:extLst>
              <a:ext uri="{FF2B5EF4-FFF2-40B4-BE49-F238E27FC236}">
                <a16:creationId xmlns:a16="http://schemas.microsoft.com/office/drawing/2014/main" id="{D84F1DBF-AC9E-F94A-B29B-69946BEA99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AD4405-77D8-E94D-B63E-6A651AAB4112}"/>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93362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4900-1A62-5945-A33F-11E4CBDBD4E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A614FA-C620-E84B-9702-49EC1F9D4EAF}"/>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4" name="Footer Placeholder 3">
            <a:extLst>
              <a:ext uri="{FF2B5EF4-FFF2-40B4-BE49-F238E27FC236}">
                <a16:creationId xmlns:a16="http://schemas.microsoft.com/office/drawing/2014/main" id="{3D7BA067-62C6-DE48-AB7B-6008A5E97B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6B694E-77ED-344C-A9B1-5D6F524A6225}"/>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71206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342D4-4CEC-A644-A27E-8C1B6E974D7B}"/>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3" name="Footer Placeholder 2">
            <a:extLst>
              <a:ext uri="{FF2B5EF4-FFF2-40B4-BE49-F238E27FC236}">
                <a16:creationId xmlns:a16="http://schemas.microsoft.com/office/drawing/2014/main" id="{7FAC23A6-ABD1-624E-81CC-B38991D5B8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3D2CE7-2825-ED46-BE78-49E455446707}"/>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278941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F0FB-FED8-9548-9B72-6E4F581E9A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8B0E286-49B3-9C49-80FA-FB40C5C1D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E8C997-E1AA-CE4F-AC72-D536ADC10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367ED8-A4EF-544D-9522-69C1AF3EDD4B}"/>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6" name="Footer Placeholder 5">
            <a:extLst>
              <a:ext uri="{FF2B5EF4-FFF2-40B4-BE49-F238E27FC236}">
                <a16:creationId xmlns:a16="http://schemas.microsoft.com/office/drawing/2014/main" id="{B0B7E8D8-AC2A-6A41-9069-DB535A6B9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AA2CC-DEF8-0D48-885E-44FADCF9420B}"/>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718787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781-A8FD-C145-B405-9B9B980229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6224F5-B44F-C84C-B058-BE533B27EB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97E417-84E2-1448-B2CE-EF9A9E57D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AE14A9-480C-E848-8E26-FCB3928761D2}"/>
              </a:ext>
            </a:extLst>
          </p:cNvPr>
          <p:cNvSpPr>
            <a:spLocks noGrp="1"/>
          </p:cNvSpPr>
          <p:nvPr>
            <p:ph type="dt" sz="half" idx="10"/>
          </p:nvPr>
        </p:nvSpPr>
        <p:spPr/>
        <p:txBody>
          <a:bodyPr/>
          <a:lstStyle/>
          <a:p>
            <a:fld id="{38E2D7F4-5552-B941-B13F-D259EA5D517C}" type="datetimeFigureOut">
              <a:rPr lang="en-US" smtClean="0"/>
              <a:t>3/3/2025</a:t>
            </a:fld>
            <a:endParaRPr lang="en-US"/>
          </a:p>
        </p:txBody>
      </p:sp>
      <p:sp>
        <p:nvSpPr>
          <p:cNvPr id="6" name="Footer Placeholder 5">
            <a:extLst>
              <a:ext uri="{FF2B5EF4-FFF2-40B4-BE49-F238E27FC236}">
                <a16:creationId xmlns:a16="http://schemas.microsoft.com/office/drawing/2014/main" id="{832F0143-2D28-084B-A890-04D2C7AA8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DA835-8428-834F-94E4-DA94CD13BBE2}"/>
              </a:ext>
            </a:extLst>
          </p:cNvPr>
          <p:cNvSpPr>
            <a:spLocks noGrp="1"/>
          </p:cNvSpPr>
          <p:nvPr>
            <p:ph type="sldNum" sz="quarter" idx="12"/>
          </p:nvPr>
        </p:nvSpPr>
        <p:spPr/>
        <p:txBody>
          <a:bodyPr/>
          <a:lstStyle/>
          <a:p>
            <a:fld id="{E81FE302-9C69-2E45-8BC2-ACD1DF22E29B}" type="slidenum">
              <a:rPr lang="en-US" smtClean="0"/>
              <a:t>‹N›</a:t>
            </a:fld>
            <a:endParaRPr lang="en-US"/>
          </a:p>
        </p:txBody>
      </p:sp>
    </p:spTree>
    <p:extLst>
      <p:ext uri="{BB962C8B-B14F-4D97-AF65-F5344CB8AC3E}">
        <p14:creationId xmlns:p14="http://schemas.microsoft.com/office/powerpoint/2010/main" val="152660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11EA4-7551-B043-95BC-458B0420A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A0828D-C706-FC46-8D2C-2B1CCCE4E9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60EA8D-6651-E742-8FB8-57EE345A4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2D7F4-5552-B941-B13F-D259EA5D517C}" type="datetimeFigureOut">
              <a:rPr lang="en-US" smtClean="0"/>
              <a:t>3/3/2025</a:t>
            </a:fld>
            <a:endParaRPr lang="en-US"/>
          </a:p>
        </p:txBody>
      </p:sp>
      <p:sp>
        <p:nvSpPr>
          <p:cNvPr id="5" name="Footer Placeholder 4">
            <a:extLst>
              <a:ext uri="{FF2B5EF4-FFF2-40B4-BE49-F238E27FC236}">
                <a16:creationId xmlns:a16="http://schemas.microsoft.com/office/drawing/2014/main" id="{8547EABF-EA19-F54B-B9BE-BDB977977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745D85-BD35-2A4C-8CD0-4626DD526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FE302-9C69-2E45-8BC2-ACD1DF22E29B}" type="slidenum">
              <a:rPr lang="en-US" smtClean="0"/>
              <a:t>‹N›</a:t>
            </a:fld>
            <a:endParaRPr lang="en-US"/>
          </a:p>
        </p:txBody>
      </p:sp>
    </p:spTree>
    <p:extLst>
      <p:ext uri="{BB962C8B-B14F-4D97-AF65-F5344CB8AC3E}">
        <p14:creationId xmlns:p14="http://schemas.microsoft.com/office/powerpoint/2010/main" val="3435043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9FlWiBAmJY" TargetMode="External"/><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i9FlWiBAmJY" TargetMode="External"/><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dwPOwLpZSFg"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6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B23A33-C3A1-5C41-AEE9-F22D3052AB1D}"/>
              </a:ext>
            </a:extLst>
          </p:cNvPr>
          <p:cNvSpPr>
            <a:spLocks noGrp="1"/>
          </p:cNvSpPr>
          <p:nvPr>
            <p:ph type="ctrTitle"/>
          </p:nvPr>
        </p:nvSpPr>
        <p:spPr>
          <a:xfrm>
            <a:off x="1524000" y="521670"/>
            <a:ext cx="9144000" cy="1553104"/>
          </a:xfrm>
        </p:spPr>
        <p:txBody>
          <a:bodyPr>
            <a:normAutofit fontScale="90000"/>
          </a:bodyPr>
          <a:lstStyle/>
          <a:p>
            <a:r>
              <a:rPr lang="en-US" dirty="0">
                <a:latin typeface="Cochin" panose="02000603020000020003" pitchFamily="2" charset="0"/>
              </a:rPr>
              <a:t>History of Philosophical Thought and Aesthetics</a:t>
            </a:r>
          </a:p>
        </p:txBody>
      </p:sp>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614311" y="2231408"/>
            <a:ext cx="9144000" cy="1655762"/>
          </a:xfrm>
        </p:spPr>
        <p:txBody>
          <a:bodyPr/>
          <a:lstStyle/>
          <a:p>
            <a:r>
              <a:rPr lang="en-US" i="1" dirty="0">
                <a:latin typeface="Cochin" panose="02000603020000020003" pitchFamily="2" charset="0"/>
              </a:rPr>
              <a:t>Nature, Ecology, and the Environment in Early Modernity</a:t>
            </a:r>
          </a:p>
          <a:p>
            <a:r>
              <a:rPr lang="en-US" dirty="0">
                <a:latin typeface="Cochin" panose="02000603020000020003" pitchFamily="2" charset="0"/>
              </a:rPr>
              <a:t>Module A</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9" name="TextBox 8">
            <a:extLst>
              <a:ext uri="{FF2B5EF4-FFF2-40B4-BE49-F238E27FC236}">
                <a16:creationId xmlns:a16="http://schemas.microsoft.com/office/drawing/2014/main" id="{A36093F7-2C1A-5E46-A649-FF82367EB3B4}"/>
              </a:ext>
            </a:extLst>
          </p:cNvPr>
          <p:cNvSpPr txBox="1"/>
          <p:nvPr/>
        </p:nvSpPr>
        <p:spPr>
          <a:xfrm>
            <a:off x="4176889" y="5874456"/>
            <a:ext cx="7006648" cy="646331"/>
          </a:xfrm>
          <a:prstGeom prst="rect">
            <a:avLst/>
          </a:prstGeom>
          <a:noFill/>
        </p:spPr>
        <p:txBody>
          <a:bodyPr wrap="square" rtlCol="0">
            <a:spAutoFit/>
          </a:bodyPr>
          <a:lstStyle/>
          <a:p>
            <a:pPr algn="ctr"/>
            <a:r>
              <a:rPr lang="en-US" dirty="0">
                <a:latin typeface="Cochin" panose="02000603020000020003" pitchFamily="2" charset="0"/>
              </a:rPr>
              <a:t>Cecilia Muratori</a:t>
            </a:r>
          </a:p>
          <a:p>
            <a:pPr algn="ctr"/>
            <a:r>
              <a:rPr lang="en-US" dirty="0">
                <a:latin typeface="Cochin" panose="02000603020000020003" pitchFamily="2" charset="0"/>
              </a:rPr>
              <a:t>cecilia.muratori@unipv.it</a:t>
            </a:r>
          </a:p>
        </p:txBody>
      </p:sp>
      <p:sp>
        <p:nvSpPr>
          <p:cNvPr id="5" name="CasellaDiTesto 4">
            <a:extLst>
              <a:ext uri="{FF2B5EF4-FFF2-40B4-BE49-F238E27FC236}">
                <a16:creationId xmlns:a16="http://schemas.microsoft.com/office/drawing/2014/main" id="{1149C85E-894F-FA0D-C75D-2A2A9FD0BEEA}"/>
              </a:ext>
            </a:extLst>
          </p:cNvPr>
          <p:cNvSpPr txBox="1"/>
          <p:nvPr/>
        </p:nvSpPr>
        <p:spPr>
          <a:xfrm>
            <a:off x="2661920" y="3887170"/>
            <a:ext cx="7142480" cy="553998"/>
          </a:xfrm>
          <a:prstGeom prst="rect">
            <a:avLst/>
          </a:prstGeom>
          <a:noFill/>
        </p:spPr>
        <p:txBody>
          <a:bodyPr wrap="square" rtlCol="0">
            <a:spAutoFit/>
          </a:bodyPr>
          <a:lstStyle/>
          <a:p>
            <a:pPr algn="ctr"/>
            <a:r>
              <a:rPr lang="it-IT" sz="3000" b="1" dirty="0">
                <a:latin typeface="Cochin" panose="02000603020000020003"/>
              </a:rPr>
              <a:t>Part 1: Keywords</a:t>
            </a:r>
          </a:p>
        </p:txBody>
      </p:sp>
    </p:spTree>
    <p:extLst>
      <p:ext uri="{BB962C8B-B14F-4D97-AF65-F5344CB8AC3E}">
        <p14:creationId xmlns:p14="http://schemas.microsoft.com/office/powerpoint/2010/main" val="4283983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3822049" cy="4045214"/>
          </a:xfrm>
        </p:spPr>
        <p:txBody>
          <a:bodyPr>
            <a:normAutofit/>
          </a:bodyPr>
          <a:lstStyle/>
          <a:p>
            <a:pPr algn="l"/>
            <a:r>
              <a:rPr lang="en-US" b="1" dirty="0">
                <a:latin typeface="Cochin" panose="02000603020000020003" pitchFamily="2" charset="0"/>
              </a:rPr>
              <a:t>Renaissance, renewal</a:t>
            </a:r>
          </a:p>
          <a:p>
            <a:pPr algn="l"/>
            <a:endParaRPr lang="en-US" dirty="0">
              <a:latin typeface="Cochin" panose="02000603020000020003" pitchFamily="2" charset="0"/>
              <a:sym typeface="Wingdings" panose="05000000000000000000" pitchFamily="2" charset="2"/>
            </a:endParaRPr>
          </a:p>
          <a:p>
            <a:pPr algn="l"/>
            <a:r>
              <a:rPr lang="en-US" sz="2000" dirty="0">
                <a:latin typeface="Cochin" panose="02000603020000020003" pitchFamily="2" charset="0"/>
                <a:sym typeface="Wingdings" panose="05000000000000000000" pitchFamily="2" charset="2"/>
              </a:rPr>
              <a:t>Ernst Cassirer, </a:t>
            </a:r>
            <a:r>
              <a:rPr lang="en-US" sz="2000" i="1" dirty="0" err="1">
                <a:latin typeface="Cochin" panose="02000603020000020003" pitchFamily="2" charset="0"/>
                <a:sym typeface="Wingdings" panose="05000000000000000000" pitchFamily="2" charset="2"/>
              </a:rPr>
              <a:t>Individuo</a:t>
            </a:r>
            <a:r>
              <a:rPr lang="en-US" sz="2000" i="1" dirty="0">
                <a:latin typeface="Cochin" panose="02000603020000020003" pitchFamily="2" charset="0"/>
                <a:sym typeface="Wingdings" panose="05000000000000000000" pitchFamily="2" charset="2"/>
              </a:rPr>
              <a:t> e </a:t>
            </a:r>
            <a:r>
              <a:rPr lang="en-US" sz="2000" i="1" dirty="0" err="1">
                <a:latin typeface="Cochin" panose="02000603020000020003" pitchFamily="2" charset="0"/>
                <a:sym typeface="Wingdings" panose="05000000000000000000" pitchFamily="2" charset="2"/>
              </a:rPr>
              <a:t>cosmo</a:t>
            </a:r>
            <a:r>
              <a:rPr lang="en-US" sz="2000" i="1" dirty="0">
                <a:latin typeface="Cochin" panose="02000603020000020003" pitchFamily="2" charset="0"/>
                <a:sym typeface="Wingdings" panose="05000000000000000000" pitchFamily="2" charset="2"/>
              </a:rPr>
              <a:t> </a:t>
            </a:r>
            <a:r>
              <a:rPr lang="en-US" sz="2000" i="1" dirty="0" err="1">
                <a:latin typeface="Cochin" panose="02000603020000020003" pitchFamily="2" charset="0"/>
                <a:sym typeface="Wingdings" panose="05000000000000000000" pitchFamily="2" charset="2"/>
              </a:rPr>
              <a:t>nella</a:t>
            </a:r>
            <a:r>
              <a:rPr lang="en-US" sz="2000" i="1" dirty="0">
                <a:latin typeface="Cochin" panose="02000603020000020003" pitchFamily="2" charset="0"/>
                <a:sym typeface="Wingdings" panose="05000000000000000000" pitchFamily="2" charset="2"/>
              </a:rPr>
              <a:t> </a:t>
            </a:r>
            <a:r>
              <a:rPr lang="en-US" sz="2000" i="1" dirty="0" err="1">
                <a:latin typeface="Cochin" panose="02000603020000020003" pitchFamily="2" charset="0"/>
                <a:sym typeface="Wingdings" panose="05000000000000000000" pitchFamily="2" charset="2"/>
              </a:rPr>
              <a:t>filosofia</a:t>
            </a:r>
            <a:r>
              <a:rPr lang="en-US" sz="2000" i="1" dirty="0">
                <a:latin typeface="Cochin" panose="02000603020000020003" pitchFamily="2" charset="0"/>
                <a:sym typeface="Wingdings" panose="05000000000000000000" pitchFamily="2" charset="2"/>
              </a:rPr>
              <a:t> del </a:t>
            </a:r>
            <a:r>
              <a:rPr lang="en-US" sz="2000" i="1" dirty="0" err="1">
                <a:latin typeface="Cochin" panose="02000603020000020003" pitchFamily="2" charset="0"/>
                <a:sym typeface="Wingdings" panose="05000000000000000000" pitchFamily="2" charset="2"/>
              </a:rPr>
              <a:t>Rinascimento</a:t>
            </a:r>
            <a:r>
              <a:rPr lang="en-US" sz="2000" i="1" dirty="0">
                <a:latin typeface="Cochin" panose="02000603020000020003" pitchFamily="2" charset="0"/>
                <a:sym typeface="Wingdings" panose="05000000000000000000" pitchFamily="2" charset="2"/>
              </a:rPr>
              <a:t> </a:t>
            </a:r>
            <a:r>
              <a:rPr lang="en-US" sz="2000" dirty="0">
                <a:latin typeface="Cochin" panose="02000603020000020003" pitchFamily="2" charset="0"/>
                <a:sym typeface="Wingdings" panose="05000000000000000000" pitchFamily="2" charset="2"/>
              </a:rPr>
              <a:t>[</a:t>
            </a:r>
            <a:r>
              <a:rPr lang="en-US" sz="2000" i="1" dirty="0">
                <a:latin typeface="Cochin" panose="02000603020000020003" pitchFamily="2" charset="0"/>
                <a:sym typeface="Wingdings" panose="05000000000000000000" pitchFamily="2" charset="2"/>
              </a:rPr>
              <a:t>Individuum und Kosmos in der Philosophie der Renaissance</a:t>
            </a:r>
            <a:r>
              <a:rPr lang="en-US" sz="2000" dirty="0">
                <a:latin typeface="Cochin" panose="02000603020000020003" pitchFamily="2" charset="0"/>
                <a:sym typeface="Wingdings" panose="05000000000000000000" pitchFamily="2" charset="2"/>
              </a:rPr>
              <a:t>] (</a:t>
            </a:r>
            <a:r>
              <a:rPr lang="en-US" sz="2000" dirty="0" err="1">
                <a:latin typeface="Cochin" panose="02000603020000020003" pitchFamily="2" charset="0"/>
                <a:sym typeface="Wingdings" panose="05000000000000000000" pitchFamily="2" charset="2"/>
              </a:rPr>
              <a:t>Bollati</a:t>
            </a:r>
            <a:r>
              <a:rPr lang="en-US" sz="2000" dirty="0">
                <a:latin typeface="Cochin" panose="02000603020000020003" pitchFamily="2" charset="0"/>
                <a:sym typeface="Wingdings" panose="05000000000000000000" pitchFamily="2" charset="2"/>
              </a:rPr>
              <a:t> </a:t>
            </a:r>
            <a:r>
              <a:rPr lang="en-US" sz="2000" dirty="0" err="1">
                <a:latin typeface="Cochin" panose="02000603020000020003" pitchFamily="2" charset="0"/>
                <a:sym typeface="Wingdings" panose="05000000000000000000" pitchFamily="2" charset="2"/>
              </a:rPr>
              <a:t>Boringhieri</a:t>
            </a:r>
            <a:r>
              <a:rPr lang="en-US" sz="2000" dirty="0">
                <a:latin typeface="Cochin" panose="02000603020000020003" pitchFamily="2" charset="0"/>
                <a:sym typeface="Wingdings" panose="05000000000000000000" pitchFamily="2" charset="2"/>
              </a:rPr>
              <a:t> 2012)</a:t>
            </a:r>
          </a:p>
          <a:p>
            <a:pPr algn="l"/>
            <a:endParaRPr lang="en-US" sz="2000"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sz="2000" dirty="0">
                <a:latin typeface="Cochin" panose="02000603020000020003" pitchFamily="2" charset="0"/>
                <a:sym typeface="Wingdings" panose="05000000000000000000" pitchFamily="2" charset="2"/>
              </a:rPr>
              <a:t>Plurality of views</a:t>
            </a:r>
          </a:p>
          <a:p>
            <a:pPr marL="342900" indent="-342900" algn="l">
              <a:buFont typeface="Wingdings" panose="05000000000000000000" pitchFamily="2" charset="2"/>
              <a:buChar char="à"/>
            </a:pPr>
            <a:r>
              <a:rPr lang="en-US" sz="2000" dirty="0">
                <a:latin typeface="Cochin" panose="02000603020000020003" pitchFamily="2" charset="0"/>
                <a:sym typeface="Wingdings" panose="05000000000000000000" pitchFamily="2" charset="2"/>
              </a:rPr>
              <a:t>Critique of Aristotelianism</a:t>
            </a:r>
            <a:endParaRPr lang="en-US" sz="2000" dirty="0">
              <a:latin typeface="Cochin" panose="02000603020000020003" pitchFamily="2" charset="0"/>
            </a:endParaRPr>
          </a:p>
          <a:p>
            <a:pPr algn="l"/>
            <a:endParaRPr lang="en-US" b="1"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8" name="Immagine 7">
            <a:extLst>
              <a:ext uri="{FF2B5EF4-FFF2-40B4-BE49-F238E27FC236}">
                <a16:creationId xmlns:a16="http://schemas.microsoft.com/office/drawing/2014/main" id="{FB96D608-0657-9CE7-CAD2-72EC0FB570BD}"/>
              </a:ext>
            </a:extLst>
          </p:cNvPr>
          <p:cNvPicPr>
            <a:picLocks noChangeAspect="1"/>
          </p:cNvPicPr>
          <p:nvPr/>
        </p:nvPicPr>
        <p:blipFill>
          <a:blip r:embed="rId3"/>
          <a:stretch>
            <a:fillRect/>
          </a:stretch>
        </p:blipFill>
        <p:spPr>
          <a:xfrm>
            <a:off x="4341797" y="277857"/>
            <a:ext cx="7674005" cy="6302286"/>
          </a:xfrm>
          <a:prstGeom prst="rect">
            <a:avLst/>
          </a:prstGeom>
        </p:spPr>
      </p:pic>
    </p:spTree>
    <p:extLst>
      <p:ext uri="{BB962C8B-B14F-4D97-AF65-F5344CB8AC3E}">
        <p14:creationId xmlns:p14="http://schemas.microsoft.com/office/powerpoint/2010/main" val="3255342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3822049" cy="4045214"/>
          </a:xfrm>
        </p:spPr>
        <p:txBody>
          <a:bodyPr>
            <a:normAutofit/>
          </a:bodyPr>
          <a:lstStyle/>
          <a:p>
            <a:pPr algn="l"/>
            <a:r>
              <a:rPr lang="en-US" b="1" dirty="0">
                <a:latin typeface="Cochin" panose="02000603020000020003" pitchFamily="2" charset="0"/>
              </a:rPr>
              <a:t>Renaissance, renewal</a:t>
            </a:r>
          </a:p>
          <a:p>
            <a:pPr algn="l"/>
            <a:endParaRPr lang="en-US" dirty="0">
              <a:latin typeface="Cochin" panose="02000603020000020003" pitchFamily="2" charset="0"/>
              <a:sym typeface="Wingdings" panose="05000000000000000000" pitchFamily="2" charset="2"/>
            </a:endParaRPr>
          </a:p>
          <a:p>
            <a:pPr algn="l"/>
            <a:r>
              <a:rPr lang="en-US" sz="2000" dirty="0">
                <a:latin typeface="Cochin" panose="02000603020000020003" pitchFamily="2" charset="0"/>
                <a:sym typeface="Wingdings" panose="05000000000000000000" pitchFamily="2" charset="2"/>
              </a:rPr>
              <a:t>Ernst Cassirer, </a:t>
            </a:r>
            <a:r>
              <a:rPr lang="en-US" sz="2000" i="1" dirty="0" err="1">
                <a:latin typeface="Cochin" panose="02000603020000020003" pitchFamily="2" charset="0"/>
                <a:sym typeface="Wingdings" panose="05000000000000000000" pitchFamily="2" charset="2"/>
              </a:rPr>
              <a:t>Individuo</a:t>
            </a:r>
            <a:r>
              <a:rPr lang="en-US" sz="2000" i="1" dirty="0">
                <a:latin typeface="Cochin" panose="02000603020000020003" pitchFamily="2" charset="0"/>
                <a:sym typeface="Wingdings" panose="05000000000000000000" pitchFamily="2" charset="2"/>
              </a:rPr>
              <a:t> e </a:t>
            </a:r>
            <a:r>
              <a:rPr lang="en-US" sz="2000" i="1" dirty="0" err="1">
                <a:latin typeface="Cochin" panose="02000603020000020003" pitchFamily="2" charset="0"/>
                <a:sym typeface="Wingdings" panose="05000000000000000000" pitchFamily="2" charset="2"/>
              </a:rPr>
              <a:t>cosmo</a:t>
            </a:r>
            <a:r>
              <a:rPr lang="en-US" sz="2000" i="1" dirty="0">
                <a:latin typeface="Cochin" panose="02000603020000020003" pitchFamily="2" charset="0"/>
                <a:sym typeface="Wingdings" panose="05000000000000000000" pitchFamily="2" charset="2"/>
              </a:rPr>
              <a:t> </a:t>
            </a:r>
            <a:r>
              <a:rPr lang="en-US" sz="2000" i="1" dirty="0" err="1">
                <a:latin typeface="Cochin" panose="02000603020000020003" pitchFamily="2" charset="0"/>
                <a:sym typeface="Wingdings" panose="05000000000000000000" pitchFamily="2" charset="2"/>
              </a:rPr>
              <a:t>nella</a:t>
            </a:r>
            <a:r>
              <a:rPr lang="en-US" sz="2000" i="1" dirty="0">
                <a:latin typeface="Cochin" panose="02000603020000020003" pitchFamily="2" charset="0"/>
                <a:sym typeface="Wingdings" panose="05000000000000000000" pitchFamily="2" charset="2"/>
              </a:rPr>
              <a:t> </a:t>
            </a:r>
            <a:r>
              <a:rPr lang="en-US" sz="2000" i="1" dirty="0" err="1">
                <a:latin typeface="Cochin" panose="02000603020000020003" pitchFamily="2" charset="0"/>
                <a:sym typeface="Wingdings" panose="05000000000000000000" pitchFamily="2" charset="2"/>
              </a:rPr>
              <a:t>filosofia</a:t>
            </a:r>
            <a:r>
              <a:rPr lang="en-US" sz="2000" i="1" dirty="0">
                <a:latin typeface="Cochin" panose="02000603020000020003" pitchFamily="2" charset="0"/>
                <a:sym typeface="Wingdings" panose="05000000000000000000" pitchFamily="2" charset="2"/>
              </a:rPr>
              <a:t> del </a:t>
            </a:r>
            <a:r>
              <a:rPr lang="en-US" sz="2000" i="1" dirty="0" err="1">
                <a:latin typeface="Cochin" panose="02000603020000020003" pitchFamily="2" charset="0"/>
                <a:sym typeface="Wingdings" panose="05000000000000000000" pitchFamily="2" charset="2"/>
              </a:rPr>
              <a:t>Rinascimento</a:t>
            </a:r>
            <a:r>
              <a:rPr lang="en-US" sz="2000" i="1" dirty="0">
                <a:latin typeface="Cochin" panose="02000603020000020003" pitchFamily="2" charset="0"/>
                <a:sym typeface="Wingdings" panose="05000000000000000000" pitchFamily="2" charset="2"/>
              </a:rPr>
              <a:t> </a:t>
            </a:r>
            <a:r>
              <a:rPr lang="en-US" sz="2000" dirty="0">
                <a:latin typeface="Cochin" panose="02000603020000020003" pitchFamily="2" charset="0"/>
                <a:sym typeface="Wingdings" panose="05000000000000000000" pitchFamily="2" charset="2"/>
              </a:rPr>
              <a:t>[</a:t>
            </a:r>
            <a:r>
              <a:rPr lang="en-US" sz="2000" i="1" dirty="0">
                <a:latin typeface="Cochin" panose="02000603020000020003" pitchFamily="2" charset="0"/>
                <a:sym typeface="Wingdings" panose="05000000000000000000" pitchFamily="2" charset="2"/>
              </a:rPr>
              <a:t>Individuum und Kosmos in der Philosophie der Renaissance</a:t>
            </a:r>
            <a:r>
              <a:rPr lang="en-US" sz="2000" dirty="0">
                <a:latin typeface="Cochin" panose="02000603020000020003" pitchFamily="2" charset="0"/>
                <a:sym typeface="Wingdings" panose="05000000000000000000" pitchFamily="2" charset="2"/>
              </a:rPr>
              <a:t>] (</a:t>
            </a:r>
            <a:r>
              <a:rPr lang="en-US" sz="2000" dirty="0" err="1">
                <a:latin typeface="Cochin" panose="02000603020000020003" pitchFamily="2" charset="0"/>
                <a:sym typeface="Wingdings" panose="05000000000000000000" pitchFamily="2" charset="2"/>
              </a:rPr>
              <a:t>Bollati</a:t>
            </a:r>
            <a:r>
              <a:rPr lang="en-US" sz="2000" dirty="0">
                <a:latin typeface="Cochin" panose="02000603020000020003" pitchFamily="2" charset="0"/>
                <a:sym typeface="Wingdings" panose="05000000000000000000" pitchFamily="2" charset="2"/>
              </a:rPr>
              <a:t> </a:t>
            </a:r>
            <a:r>
              <a:rPr lang="en-US" sz="2000" dirty="0" err="1">
                <a:latin typeface="Cochin" panose="02000603020000020003" pitchFamily="2" charset="0"/>
                <a:sym typeface="Wingdings" panose="05000000000000000000" pitchFamily="2" charset="2"/>
              </a:rPr>
              <a:t>Boringhieri</a:t>
            </a:r>
            <a:r>
              <a:rPr lang="en-US" sz="2000" dirty="0">
                <a:latin typeface="Cochin" panose="02000603020000020003" pitchFamily="2" charset="0"/>
                <a:sym typeface="Wingdings" panose="05000000000000000000" pitchFamily="2" charset="2"/>
              </a:rPr>
              <a:t> 2012)</a:t>
            </a:r>
          </a:p>
          <a:p>
            <a:pPr algn="l"/>
            <a:endParaRPr lang="en-US" sz="2000"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 Is there a philosophy of the Renaissance?</a:t>
            </a:r>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242EDA48-4481-F812-A31E-80F342DB28D2}"/>
              </a:ext>
            </a:extLst>
          </p:cNvPr>
          <p:cNvPicPr>
            <a:picLocks noChangeAspect="1"/>
          </p:cNvPicPr>
          <p:nvPr/>
        </p:nvPicPr>
        <p:blipFill rotWithShape="1">
          <a:blip r:embed="rId3"/>
          <a:srcRect l="3211"/>
          <a:stretch/>
        </p:blipFill>
        <p:spPr>
          <a:xfrm>
            <a:off x="5013338" y="0"/>
            <a:ext cx="7178662" cy="4291036"/>
          </a:xfrm>
          <a:prstGeom prst="rect">
            <a:avLst/>
          </a:prstGeom>
        </p:spPr>
      </p:pic>
      <p:pic>
        <p:nvPicPr>
          <p:cNvPr id="9" name="Immagine 8">
            <a:extLst>
              <a:ext uri="{FF2B5EF4-FFF2-40B4-BE49-F238E27FC236}">
                <a16:creationId xmlns:a16="http://schemas.microsoft.com/office/drawing/2014/main" id="{46C139EC-3A9E-95E2-BDDA-79D2A3FE3C6D}"/>
              </a:ext>
            </a:extLst>
          </p:cNvPr>
          <p:cNvPicPr>
            <a:picLocks noChangeAspect="1"/>
          </p:cNvPicPr>
          <p:nvPr/>
        </p:nvPicPr>
        <p:blipFill rotWithShape="1">
          <a:blip r:embed="rId4"/>
          <a:srcRect b="55828"/>
          <a:stretch/>
        </p:blipFill>
        <p:spPr>
          <a:xfrm>
            <a:off x="5013338" y="4151700"/>
            <a:ext cx="7178662" cy="2665015"/>
          </a:xfrm>
          <a:prstGeom prst="rect">
            <a:avLst/>
          </a:prstGeom>
        </p:spPr>
      </p:pic>
    </p:spTree>
    <p:extLst>
      <p:ext uri="{BB962C8B-B14F-4D97-AF65-F5344CB8AC3E}">
        <p14:creationId xmlns:p14="http://schemas.microsoft.com/office/powerpoint/2010/main" val="1111753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3822049" cy="4045214"/>
          </a:xfrm>
        </p:spPr>
        <p:txBody>
          <a:bodyPr>
            <a:normAutofit/>
          </a:bodyPr>
          <a:lstStyle/>
          <a:p>
            <a:pPr algn="l"/>
            <a:r>
              <a:rPr lang="en-US" b="1" dirty="0">
                <a:latin typeface="Cochin" panose="02000603020000020003" pitchFamily="2" charset="0"/>
              </a:rPr>
              <a:t>Renaissance, renewal</a:t>
            </a:r>
          </a:p>
          <a:p>
            <a:pPr algn="l"/>
            <a:endParaRPr lang="en-US" dirty="0">
              <a:latin typeface="Cochin" panose="02000603020000020003" pitchFamily="2" charset="0"/>
              <a:sym typeface="Wingdings" panose="05000000000000000000" pitchFamily="2" charset="2"/>
            </a:endParaRPr>
          </a:p>
          <a:p>
            <a:pPr algn="l"/>
            <a:r>
              <a:rPr lang="en-US" sz="2000" dirty="0">
                <a:latin typeface="Cochin" panose="02000603020000020003" pitchFamily="2" charset="0"/>
                <a:sym typeface="Wingdings" panose="05000000000000000000" pitchFamily="2" charset="2"/>
              </a:rPr>
              <a:t>Ernst Cassirer, </a:t>
            </a:r>
            <a:r>
              <a:rPr lang="en-US" sz="2000" i="1" dirty="0" err="1">
                <a:latin typeface="Cochin" panose="02000603020000020003" pitchFamily="2" charset="0"/>
                <a:sym typeface="Wingdings" panose="05000000000000000000" pitchFamily="2" charset="2"/>
              </a:rPr>
              <a:t>Individuo</a:t>
            </a:r>
            <a:r>
              <a:rPr lang="en-US" sz="2000" i="1" dirty="0">
                <a:latin typeface="Cochin" panose="02000603020000020003" pitchFamily="2" charset="0"/>
                <a:sym typeface="Wingdings" panose="05000000000000000000" pitchFamily="2" charset="2"/>
              </a:rPr>
              <a:t> e </a:t>
            </a:r>
            <a:r>
              <a:rPr lang="en-US" sz="2000" i="1" dirty="0" err="1">
                <a:latin typeface="Cochin" panose="02000603020000020003" pitchFamily="2" charset="0"/>
                <a:sym typeface="Wingdings" panose="05000000000000000000" pitchFamily="2" charset="2"/>
              </a:rPr>
              <a:t>cosmo</a:t>
            </a:r>
            <a:r>
              <a:rPr lang="en-US" sz="2000" i="1" dirty="0">
                <a:latin typeface="Cochin" panose="02000603020000020003" pitchFamily="2" charset="0"/>
                <a:sym typeface="Wingdings" panose="05000000000000000000" pitchFamily="2" charset="2"/>
              </a:rPr>
              <a:t> </a:t>
            </a:r>
            <a:r>
              <a:rPr lang="en-US" sz="2000" i="1" dirty="0" err="1">
                <a:latin typeface="Cochin" panose="02000603020000020003" pitchFamily="2" charset="0"/>
                <a:sym typeface="Wingdings" panose="05000000000000000000" pitchFamily="2" charset="2"/>
              </a:rPr>
              <a:t>nella</a:t>
            </a:r>
            <a:r>
              <a:rPr lang="en-US" sz="2000" i="1" dirty="0">
                <a:latin typeface="Cochin" panose="02000603020000020003" pitchFamily="2" charset="0"/>
                <a:sym typeface="Wingdings" panose="05000000000000000000" pitchFamily="2" charset="2"/>
              </a:rPr>
              <a:t> </a:t>
            </a:r>
            <a:r>
              <a:rPr lang="en-US" sz="2000" i="1" dirty="0" err="1">
                <a:latin typeface="Cochin" panose="02000603020000020003" pitchFamily="2" charset="0"/>
                <a:sym typeface="Wingdings" panose="05000000000000000000" pitchFamily="2" charset="2"/>
              </a:rPr>
              <a:t>filosofia</a:t>
            </a:r>
            <a:r>
              <a:rPr lang="en-US" sz="2000" i="1" dirty="0">
                <a:latin typeface="Cochin" panose="02000603020000020003" pitchFamily="2" charset="0"/>
                <a:sym typeface="Wingdings" panose="05000000000000000000" pitchFamily="2" charset="2"/>
              </a:rPr>
              <a:t> del </a:t>
            </a:r>
            <a:r>
              <a:rPr lang="en-US" sz="2000" i="1" dirty="0" err="1">
                <a:latin typeface="Cochin" panose="02000603020000020003" pitchFamily="2" charset="0"/>
                <a:sym typeface="Wingdings" panose="05000000000000000000" pitchFamily="2" charset="2"/>
              </a:rPr>
              <a:t>Rinascimento</a:t>
            </a:r>
            <a:r>
              <a:rPr lang="en-US" sz="2000" i="1" dirty="0">
                <a:latin typeface="Cochin" panose="02000603020000020003" pitchFamily="2" charset="0"/>
                <a:sym typeface="Wingdings" panose="05000000000000000000" pitchFamily="2" charset="2"/>
              </a:rPr>
              <a:t> </a:t>
            </a:r>
            <a:r>
              <a:rPr lang="en-US" sz="2000" dirty="0">
                <a:latin typeface="Cochin" panose="02000603020000020003" pitchFamily="2" charset="0"/>
                <a:sym typeface="Wingdings" panose="05000000000000000000" pitchFamily="2" charset="2"/>
              </a:rPr>
              <a:t>[</a:t>
            </a:r>
            <a:r>
              <a:rPr lang="en-US" sz="2000" i="1" dirty="0">
                <a:latin typeface="Cochin" panose="02000603020000020003" pitchFamily="2" charset="0"/>
                <a:sym typeface="Wingdings" panose="05000000000000000000" pitchFamily="2" charset="2"/>
              </a:rPr>
              <a:t>Individuum und Kosmos in der Philosophie der Renaissance</a:t>
            </a:r>
            <a:r>
              <a:rPr lang="en-US" sz="2000" dirty="0">
                <a:latin typeface="Cochin" panose="02000603020000020003" pitchFamily="2" charset="0"/>
                <a:sym typeface="Wingdings" panose="05000000000000000000" pitchFamily="2" charset="2"/>
              </a:rPr>
              <a:t>] (</a:t>
            </a:r>
            <a:r>
              <a:rPr lang="en-US" sz="2000" dirty="0" err="1">
                <a:latin typeface="Cochin" panose="02000603020000020003" pitchFamily="2" charset="0"/>
                <a:sym typeface="Wingdings" panose="05000000000000000000" pitchFamily="2" charset="2"/>
              </a:rPr>
              <a:t>Bollati</a:t>
            </a:r>
            <a:r>
              <a:rPr lang="en-US" sz="2000" dirty="0">
                <a:latin typeface="Cochin" panose="02000603020000020003" pitchFamily="2" charset="0"/>
                <a:sym typeface="Wingdings" panose="05000000000000000000" pitchFamily="2" charset="2"/>
              </a:rPr>
              <a:t> </a:t>
            </a:r>
            <a:r>
              <a:rPr lang="en-US" sz="2000" dirty="0" err="1">
                <a:latin typeface="Cochin" panose="02000603020000020003" pitchFamily="2" charset="0"/>
                <a:sym typeface="Wingdings" panose="05000000000000000000" pitchFamily="2" charset="2"/>
              </a:rPr>
              <a:t>Boringhieri</a:t>
            </a:r>
            <a:r>
              <a:rPr lang="en-US" sz="2000" dirty="0">
                <a:latin typeface="Cochin" panose="02000603020000020003" pitchFamily="2" charset="0"/>
                <a:sym typeface="Wingdings" panose="05000000000000000000" pitchFamily="2" charset="2"/>
              </a:rPr>
              <a:t> 2012)</a:t>
            </a:r>
          </a:p>
          <a:p>
            <a:pPr algn="l"/>
            <a:endParaRPr lang="en-US" sz="2000"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Theory and practice</a:t>
            </a: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Individuum and cosmos</a:t>
            </a:r>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7" name="Immagine 6">
            <a:extLst>
              <a:ext uri="{FF2B5EF4-FFF2-40B4-BE49-F238E27FC236}">
                <a16:creationId xmlns:a16="http://schemas.microsoft.com/office/drawing/2014/main" id="{9B6E2468-BFCA-0BE7-E775-313D915F6F74}"/>
              </a:ext>
            </a:extLst>
          </p:cNvPr>
          <p:cNvPicPr>
            <a:picLocks noChangeAspect="1"/>
          </p:cNvPicPr>
          <p:nvPr/>
        </p:nvPicPr>
        <p:blipFill>
          <a:blip r:embed="rId3"/>
          <a:stretch>
            <a:fillRect/>
          </a:stretch>
        </p:blipFill>
        <p:spPr>
          <a:xfrm>
            <a:off x="4809067" y="1046520"/>
            <a:ext cx="7259519" cy="3773960"/>
          </a:xfrm>
          <a:prstGeom prst="rect">
            <a:avLst/>
          </a:prstGeom>
        </p:spPr>
      </p:pic>
      <p:sp>
        <p:nvSpPr>
          <p:cNvPr id="8" name="CasellaDiTesto 7">
            <a:extLst>
              <a:ext uri="{FF2B5EF4-FFF2-40B4-BE49-F238E27FC236}">
                <a16:creationId xmlns:a16="http://schemas.microsoft.com/office/drawing/2014/main" id="{D67D4301-7D92-820D-B6B5-F935D685D2C5}"/>
              </a:ext>
            </a:extLst>
          </p:cNvPr>
          <p:cNvSpPr txBox="1"/>
          <p:nvPr/>
        </p:nvSpPr>
        <p:spPr>
          <a:xfrm>
            <a:off x="4030133" y="5367867"/>
            <a:ext cx="7890934" cy="830997"/>
          </a:xfrm>
          <a:prstGeom prst="rect">
            <a:avLst/>
          </a:prstGeom>
          <a:noFill/>
        </p:spPr>
        <p:txBody>
          <a:bodyPr wrap="square" rtlCol="0">
            <a:spAutoFit/>
          </a:bodyPr>
          <a:lstStyle/>
          <a:p>
            <a:r>
              <a:rPr lang="it-IT" sz="2400" dirty="0">
                <a:sym typeface="Wingdings" panose="05000000000000000000" pitchFamily="2" charset="2"/>
              </a:rPr>
              <a:t> </a:t>
            </a:r>
            <a:r>
              <a:rPr lang="it-IT" sz="2400" dirty="0" err="1">
                <a:sym typeface="Wingdings" panose="05000000000000000000" pitchFamily="2" charset="2"/>
              </a:rPr>
              <a:t>What</a:t>
            </a:r>
            <a:r>
              <a:rPr lang="it-IT" sz="2400" dirty="0">
                <a:sym typeface="Wingdings" panose="05000000000000000000" pitchFamily="2" charset="2"/>
              </a:rPr>
              <a:t> </a:t>
            </a:r>
            <a:r>
              <a:rPr lang="it-IT" sz="2400" dirty="0" err="1">
                <a:sym typeface="Wingdings" panose="05000000000000000000" pitchFamily="2" charset="2"/>
              </a:rPr>
              <a:t>does</a:t>
            </a:r>
            <a:r>
              <a:rPr lang="it-IT" sz="2400" dirty="0">
                <a:sym typeface="Wingdings" panose="05000000000000000000" pitchFamily="2" charset="2"/>
              </a:rPr>
              <a:t> </a:t>
            </a:r>
            <a:r>
              <a:rPr lang="it-IT" sz="2400" dirty="0" err="1">
                <a:sym typeface="Wingdings" panose="05000000000000000000" pitchFamily="2" charset="2"/>
              </a:rPr>
              <a:t>this</a:t>
            </a:r>
            <a:r>
              <a:rPr lang="it-IT" sz="2400" dirty="0">
                <a:sym typeface="Wingdings" panose="05000000000000000000" pitchFamily="2" charset="2"/>
              </a:rPr>
              <a:t> </a:t>
            </a:r>
            <a:r>
              <a:rPr lang="it-IT" sz="2400" dirty="0" err="1">
                <a:sym typeface="Wingdings" panose="05000000000000000000" pitchFamily="2" charset="2"/>
              </a:rPr>
              <a:t>mean</a:t>
            </a:r>
            <a:r>
              <a:rPr lang="it-IT" sz="2400" dirty="0">
                <a:sym typeface="Wingdings" panose="05000000000000000000" pitchFamily="2" charset="2"/>
              </a:rPr>
              <a:t> in </a:t>
            </a:r>
            <a:r>
              <a:rPr lang="it-IT" sz="2400" dirty="0" err="1">
                <a:sym typeface="Wingdings" panose="05000000000000000000" pitchFamily="2" charset="2"/>
              </a:rPr>
              <a:t>terms</a:t>
            </a:r>
            <a:r>
              <a:rPr lang="it-IT" sz="2400" dirty="0">
                <a:sym typeface="Wingdings" panose="05000000000000000000" pitchFamily="2" charset="2"/>
              </a:rPr>
              <a:t> of the human relation to nature in </a:t>
            </a:r>
            <a:r>
              <a:rPr lang="it-IT" sz="2400" dirty="0" err="1">
                <a:sym typeface="Wingdings" panose="05000000000000000000" pitchFamily="2" charset="2"/>
              </a:rPr>
              <a:t>early</a:t>
            </a:r>
            <a:r>
              <a:rPr lang="it-IT" sz="2400" dirty="0">
                <a:sym typeface="Wingdings" panose="05000000000000000000" pitchFamily="2" charset="2"/>
              </a:rPr>
              <a:t> </a:t>
            </a:r>
            <a:r>
              <a:rPr lang="it-IT" sz="2400" dirty="0" err="1">
                <a:sym typeface="Wingdings" panose="05000000000000000000" pitchFamily="2" charset="2"/>
              </a:rPr>
              <a:t>modernity</a:t>
            </a:r>
            <a:r>
              <a:rPr lang="it-IT" sz="2400" dirty="0">
                <a:sym typeface="Wingdings" panose="05000000000000000000" pitchFamily="2" charset="2"/>
              </a:rPr>
              <a:t>?</a:t>
            </a:r>
            <a:endParaRPr lang="it-IT" sz="2400" dirty="0"/>
          </a:p>
        </p:txBody>
      </p:sp>
    </p:spTree>
    <p:extLst>
      <p:ext uri="{BB962C8B-B14F-4D97-AF65-F5344CB8AC3E}">
        <p14:creationId xmlns:p14="http://schemas.microsoft.com/office/powerpoint/2010/main" val="115879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3822049" cy="4045214"/>
          </a:xfrm>
        </p:spPr>
        <p:txBody>
          <a:bodyPr>
            <a:normAutofit/>
          </a:bodyPr>
          <a:lstStyle/>
          <a:p>
            <a:pPr algn="l"/>
            <a:r>
              <a:rPr lang="en-US" b="1" dirty="0">
                <a:latin typeface="Cochin" panose="02000603020000020003" pitchFamily="2" charset="0"/>
              </a:rPr>
              <a:t>Renaissance, renewal</a:t>
            </a:r>
          </a:p>
          <a:p>
            <a:pPr algn="l"/>
            <a:endParaRPr lang="en-US" dirty="0">
              <a:latin typeface="Cochin" panose="02000603020000020003" pitchFamily="2" charset="0"/>
              <a:sym typeface="Wingdings" panose="05000000000000000000" pitchFamily="2" charset="2"/>
            </a:endParaRPr>
          </a:p>
          <a:p>
            <a:pPr algn="l"/>
            <a:r>
              <a:rPr lang="en-US" sz="2000" dirty="0">
                <a:latin typeface="Cochin" panose="02000603020000020003" pitchFamily="2" charset="0"/>
                <a:sym typeface="Wingdings" panose="05000000000000000000" pitchFamily="2" charset="2"/>
              </a:rPr>
              <a:t>Jacob </a:t>
            </a:r>
            <a:r>
              <a:rPr lang="en-US" sz="2000" dirty="0" err="1">
                <a:latin typeface="Cochin" panose="02000603020000020003" pitchFamily="2" charset="0"/>
                <a:sym typeface="Wingdings" panose="05000000000000000000" pitchFamily="2" charset="2"/>
              </a:rPr>
              <a:t>Burckhgardt</a:t>
            </a:r>
            <a:r>
              <a:rPr lang="en-US" sz="2000" dirty="0">
                <a:latin typeface="Cochin" panose="02000603020000020003" pitchFamily="2" charset="0"/>
                <a:sym typeface="Wingdings" panose="05000000000000000000" pitchFamily="2" charset="2"/>
              </a:rPr>
              <a:t>, </a:t>
            </a:r>
            <a:r>
              <a:rPr lang="en-US" sz="2000" i="1" dirty="0">
                <a:latin typeface="Cochin" panose="02000603020000020003" pitchFamily="2" charset="0"/>
                <a:sym typeface="Wingdings" panose="05000000000000000000" pitchFamily="2" charset="2"/>
              </a:rPr>
              <a:t>Die </a:t>
            </a:r>
            <a:r>
              <a:rPr lang="en-US" sz="2000" i="1" dirty="0" err="1">
                <a:latin typeface="Cochin" panose="02000603020000020003" pitchFamily="2" charset="0"/>
                <a:sym typeface="Wingdings" panose="05000000000000000000" pitchFamily="2" charset="2"/>
              </a:rPr>
              <a:t>Cultur</a:t>
            </a:r>
            <a:r>
              <a:rPr lang="en-US" sz="2000" i="1" dirty="0">
                <a:latin typeface="Cochin" panose="02000603020000020003" pitchFamily="2" charset="0"/>
                <a:sym typeface="Wingdings" panose="05000000000000000000" pitchFamily="2" charset="2"/>
              </a:rPr>
              <a:t> der Renaissance in </a:t>
            </a:r>
            <a:r>
              <a:rPr lang="en-US" sz="2000" i="1" dirty="0" err="1">
                <a:latin typeface="Cochin" panose="02000603020000020003" pitchFamily="2" charset="0"/>
                <a:sym typeface="Wingdings" panose="05000000000000000000" pitchFamily="2" charset="2"/>
              </a:rPr>
              <a:t>Italien</a:t>
            </a:r>
            <a:r>
              <a:rPr lang="en-US" sz="2000" i="1" dirty="0">
                <a:latin typeface="Cochin" panose="02000603020000020003" pitchFamily="2" charset="0"/>
                <a:sym typeface="Wingdings" panose="05000000000000000000" pitchFamily="2" charset="2"/>
              </a:rPr>
              <a:t> </a:t>
            </a:r>
            <a:r>
              <a:rPr lang="en-US" sz="2000" dirty="0">
                <a:latin typeface="Cochin" panose="02000603020000020003" pitchFamily="2" charset="0"/>
                <a:sym typeface="Wingdings" panose="05000000000000000000" pitchFamily="2" charset="2"/>
              </a:rPr>
              <a:t>(1860)</a:t>
            </a:r>
          </a:p>
          <a:p>
            <a:pPr algn="l"/>
            <a:endParaRPr lang="en-US" sz="2000"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sz="2000" dirty="0">
                <a:latin typeface="Cochin" panose="02000603020000020003" pitchFamily="2" charset="0"/>
                <a:sym typeface="Wingdings" panose="05000000000000000000" pitchFamily="2" charset="2"/>
              </a:rPr>
              <a:t>The rediscovery of antiquity</a:t>
            </a:r>
          </a:p>
          <a:p>
            <a:pPr marL="342900" indent="-342900" algn="l">
              <a:buFont typeface="Wingdings" panose="05000000000000000000" pitchFamily="2" charset="2"/>
              <a:buChar char="à"/>
            </a:pPr>
            <a:r>
              <a:rPr lang="en-US" sz="2000" dirty="0">
                <a:latin typeface="Cochin" panose="02000603020000020003" pitchFamily="2" charset="0"/>
                <a:sym typeface="Wingdings" panose="05000000000000000000" pitchFamily="2" charset="2"/>
              </a:rPr>
              <a:t>New political and social orders</a:t>
            </a:r>
          </a:p>
          <a:p>
            <a:pPr marL="342900" indent="-342900" algn="l">
              <a:buFont typeface="Wingdings" panose="05000000000000000000" pitchFamily="2" charset="2"/>
              <a:buChar char="à"/>
            </a:pPr>
            <a:r>
              <a:rPr lang="en-US" sz="2000" dirty="0">
                <a:latin typeface="Cochin" panose="02000603020000020003" pitchFamily="2" charset="0"/>
                <a:sym typeface="Wingdings" panose="05000000000000000000" pitchFamily="2" charset="2"/>
              </a:rPr>
              <a:t>The importance of the geographic discoveries</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8" name="CasellaDiTesto 7">
            <a:extLst>
              <a:ext uri="{FF2B5EF4-FFF2-40B4-BE49-F238E27FC236}">
                <a16:creationId xmlns:a16="http://schemas.microsoft.com/office/drawing/2014/main" id="{D67D4301-7D92-820D-B6B5-F935D685D2C5}"/>
              </a:ext>
            </a:extLst>
          </p:cNvPr>
          <p:cNvSpPr txBox="1"/>
          <p:nvPr/>
        </p:nvSpPr>
        <p:spPr>
          <a:xfrm>
            <a:off x="4030133" y="5669205"/>
            <a:ext cx="7890934" cy="461665"/>
          </a:xfrm>
          <a:prstGeom prst="rect">
            <a:avLst/>
          </a:prstGeom>
          <a:noFill/>
        </p:spPr>
        <p:txBody>
          <a:bodyPr wrap="square" rtlCol="0">
            <a:spAutoFit/>
          </a:bodyPr>
          <a:lstStyle/>
          <a:p>
            <a:r>
              <a:rPr lang="it-IT" sz="2400" dirty="0">
                <a:sym typeface="Wingdings" panose="05000000000000000000" pitchFamily="2" charset="2"/>
              </a:rPr>
              <a:t> </a:t>
            </a:r>
            <a:r>
              <a:rPr lang="it-IT" sz="2400" dirty="0" err="1">
                <a:sym typeface="Wingdings" panose="05000000000000000000" pitchFamily="2" charset="2"/>
              </a:rPr>
              <a:t>Was</a:t>
            </a:r>
            <a:r>
              <a:rPr lang="it-IT" sz="2400" dirty="0">
                <a:sym typeface="Wingdings" panose="05000000000000000000" pitchFamily="2" charset="2"/>
              </a:rPr>
              <a:t> </a:t>
            </a:r>
            <a:r>
              <a:rPr lang="it-IT" sz="2400" dirty="0" err="1">
                <a:sym typeface="Wingdings" panose="05000000000000000000" pitchFamily="2" charset="2"/>
              </a:rPr>
              <a:t>there</a:t>
            </a:r>
            <a:r>
              <a:rPr lang="it-IT" sz="2400" dirty="0">
                <a:sym typeface="Wingdings" panose="05000000000000000000" pitchFamily="2" charset="2"/>
              </a:rPr>
              <a:t> a Renaissance </a:t>
            </a:r>
            <a:r>
              <a:rPr lang="it-IT" sz="2400" dirty="0" err="1">
                <a:sym typeface="Wingdings" panose="05000000000000000000" pitchFamily="2" charset="2"/>
              </a:rPr>
              <a:t>philosophy</a:t>
            </a:r>
            <a:r>
              <a:rPr lang="it-IT" sz="2400" dirty="0">
                <a:sym typeface="Wingdings" panose="05000000000000000000" pitchFamily="2" charset="2"/>
              </a:rPr>
              <a:t>? </a:t>
            </a:r>
            <a:endParaRPr lang="it-IT" sz="2400" dirty="0"/>
          </a:p>
        </p:txBody>
      </p:sp>
      <p:pic>
        <p:nvPicPr>
          <p:cNvPr id="5" name="Immagine 4">
            <a:extLst>
              <a:ext uri="{FF2B5EF4-FFF2-40B4-BE49-F238E27FC236}">
                <a16:creationId xmlns:a16="http://schemas.microsoft.com/office/drawing/2014/main" id="{FD9F2E2D-C87A-C864-3E24-29A3EC6C36FF}"/>
              </a:ext>
            </a:extLst>
          </p:cNvPr>
          <p:cNvPicPr>
            <a:picLocks noChangeAspect="1"/>
          </p:cNvPicPr>
          <p:nvPr/>
        </p:nvPicPr>
        <p:blipFill>
          <a:blip r:embed="rId3"/>
          <a:stretch>
            <a:fillRect/>
          </a:stretch>
        </p:blipFill>
        <p:spPr>
          <a:xfrm>
            <a:off x="4308417" y="491568"/>
            <a:ext cx="3371796" cy="4686070"/>
          </a:xfrm>
          <a:prstGeom prst="rect">
            <a:avLst/>
          </a:prstGeom>
        </p:spPr>
      </p:pic>
      <p:pic>
        <p:nvPicPr>
          <p:cNvPr id="10" name="Immagine 9">
            <a:extLst>
              <a:ext uri="{FF2B5EF4-FFF2-40B4-BE49-F238E27FC236}">
                <a16:creationId xmlns:a16="http://schemas.microsoft.com/office/drawing/2014/main" id="{59002D2C-F002-9DC4-FF68-99B1A84D6C9B}"/>
              </a:ext>
            </a:extLst>
          </p:cNvPr>
          <p:cNvPicPr>
            <a:picLocks noChangeAspect="1"/>
          </p:cNvPicPr>
          <p:nvPr/>
        </p:nvPicPr>
        <p:blipFill>
          <a:blip r:embed="rId4"/>
          <a:stretch>
            <a:fillRect/>
          </a:stretch>
        </p:blipFill>
        <p:spPr>
          <a:xfrm>
            <a:off x="8220095" y="491568"/>
            <a:ext cx="3944962" cy="4686069"/>
          </a:xfrm>
          <a:prstGeom prst="rect">
            <a:avLst/>
          </a:prstGeom>
        </p:spPr>
      </p:pic>
    </p:spTree>
    <p:extLst>
      <p:ext uri="{BB962C8B-B14F-4D97-AF65-F5344CB8AC3E}">
        <p14:creationId xmlns:p14="http://schemas.microsoft.com/office/powerpoint/2010/main" val="421781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rPr>
              <a:t>Environmental Humanities</a:t>
            </a:r>
          </a:p>
          <a:p>
            <a:pPr algn="l"/>
            <a:endParaRPr lang="en-US" b="1" dirty="0">
              <a:latin typeface="Cochin" panose="02000603020000020003" pitchFamily="2" charset="0"/>
            </a:endParaRPr>
          </a:p>
          <a:p>
            <a:pPr algn="l"/>
            <a:r>
              <a:rPr lang="en-US" dirty="0">
                <a:latin typeface="Cochin" panose="02000603020000020003" pitchFamily="2" charset="0"/>
                <a:sym typeface="Wingdings" panose="05000000000000000000" pitchFamily="2" charset="2"/>
              </a:rPr>
              <a:t> Centrality of the Renaissance (but not necessarily of Renaissance philosophy)</a:t>
            </a:r>
            <a:endParaRPr lang="en-US" dirty="0">
              <a:latin typeface="Cochin" panose="02000603020000020003" pitchFamily="2" charset="0"/>
            </a:endParaRPr>
          </a:p>
          <a:p>
            <a:pPr algn="l"/>
            <a:endParaRPr lang="en-US" b="1"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17AE71A1-5F68-4CA3-6013-053AA14E18C5}"/>
              </a:ext>
            </a:extLst>
          </p:cNvPr>
          <p:cNvPicPr>
            <a:picLocks noChangeAspect="1"/>
          </p:cNvPicPr>
          <p:nvPr/>
        </p:nvPicPr>
        <p:blipFill>
          <a:blip r:embed="rId3"/>
          <a:stretch>
            <a:fillRect/>
          </a:stretch>
        </p:blipFill>
        <p:spPr>
          <a:xfrm>
            <a:off x="5813441" y="2117503"/>
            <a:ext cx="2674852" cy="4086067"/>
          </a:xfrm>
          <a:prstGeom prst="rect">
            <a:avLst/>
          </a:prstGeom>
        </p:spPr>
      </p:pic>
      <p:pic>
        <p:nvPicPr>
          <p:cNvPr id="8" name="Immagine 7">
            <a:extLst>
              <a:ext uri="{FF2B5EF4-FFF2-40B4-BE49-F238E27FC236}">
                <a16:creationId xmlns:a16="http://schemas.microsoft.com/office/drawing/2014/main" id="{CB95E4CF-5CF9-8670-D1C4-61DCC0F2E026}"/>
              </a:ext>
            </a:extLst>
          </p:cNvPr>
          <p:cNvPicPr>
            <a:picLocks noChangeAspect="1"/>
          </p:cNvPicPr>
          <p:nvPr/>
        </p:nvPicPr>
        <p:blipFill>
          <a:blip r:embed="rId4"/>
          <a:stretch>
            <a:fillRect/>
          </a:stretch>
        </p:blipFill>
        <p:spPr>
          <a:xfrm>
            <a:off x="2439514" y="2514175"/>
            <a:ext cx="2772526" cy="4154839"/>
          </a:xfrm>
          <a:prstGeom prst="rect">
            <a:avLst/>
          </a:prstGeom>
        </p:spPr>
      </p:pic>
      <p:pic>
        <p:nvPicPr>
          <p:cNvPr id="10" name="Immagine 9">
            <a:extLst>
              <a:ext uri="{FF2B5EF4-FFF2-40B4-BE49-F238E27FC236}">
                <a16:creationId xmlns:a16="http://schemas.microsoft.com/office/drawing/2014/main" id="{840AB807-58AC-A9AA-07B2-E0DF12B400FE}"/>
              </a:ext>
            </a:extLst>
          </p:cNvPr>
          <p:cNvPicPr>
            <a:picLocks noChangeAspect="1"/>
          </p:cNvPicPr>
          <p:nvPr/>
        </p:nvPicPr>
        <p:blipFill>
          <a:blip r:embed="rId5"/>
          <a:stretch>
            <a:fillRect/>
          </a:stretch>
        </p:blipFill>
        <p:spPr>
          <a:xfrm>
            <a:off x="9043712" y="1420956"/>
            <a:ext cx="2415749" cy="4016088"/>
          </a:xfrm>
          <a:prstGeom prst="rect">
            <a:avLst/>
          </a:prstGeom>
        </p:spPr>
      </p:pic>
    </p:spTree>
    <p:extLst>
      <p:ext uri="{BB962C8B-B14F-4D97-AF65-F5344CB8AC3E}">
        <p14:creationId xmlns:p14="http://schemas.microsoft.com/office/powerpoint/2010/main" val="1308262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56350" cy="4045214"/>
          </a:xfrm>
        </p:spPr>
        <p:txBody>
          <a:bodyPr>
            <a:normAutofit/>
          </a:bodyPr>
          <a:lstStyle/>
          <a:p>
            <a:pPr algn="l"/>
            <a:r>
              <a:rPr lang="en-US" b="1" dirty="0">
                <a:latin typeface="Cochin" panose="02000603020000020003" pitchFamily="2" charset="0"/>
              </a:rPr>
              <a:t>Goals for the module:</a:t>
            </a:r>
          </a:p>
          <a:p>
            <a:pPr algn="l"/>
            <a:endParaRPr lang="en-US" b="1" dirty="0">
              <a:latin typeface="Cochin" panose="02000603020000020003" pitchFamily="2" charset="0"/>
            </a:endParaRP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To reflect on philosophical conceptions of nature and ecology from the 16</a:t>
            </a:r>
            <a:r>
              <a:rPr lang="en-US" baseline="30000" dirty="0">
                <a:latin typeface="Cochin" panose="02000603020000020003" pitchFamily="2" charset="0"/>
                <a:sym typeface="Wingdings" panose="05000000000000000000" pitchFamily="2" charset="2"/>
              </a:rPr>
              <a:t>th </a:t>
            </a:r>
            <a:r>
              <a:rPr lang="en-US" dirty="0">
                <a:latin typeface="Cochin" panose="02000603020000020003" pitchFamily="2" charset="0"/>
                <a:sym typeface="Wingdings" panose="05000000000000000000" pitchFamily="2" charset="2"/>
              </a:rPr>
              <a:t>to the 18</a:t>
            </a:r>
            <a:r>
              <a:rPr lang="en-US" baseline="30000" dirty="0">
                <a:latin typeface="Cochin" panose="02000603020000020003" pitchFamily="2" charset="0"/>
                <a:sym typeface="Wingdings" panose="05000000000000000000" pitchFamily="2" charset="2"/>
              </a:rPr>
              <a:t>th</a:t>
            </a:r>
            <a:r>
              <a:rPr lang="en-US" dirty="0">
                <a:latin typeface="Cochin" panose="02000603020000020003" pitchFamily="2" charset="0"/>
                <a:sym typeface="Wingdings" panose="05000000000000000000" pitchFamily="2" charset="2"/>
              </a:rPr>
              <a:t> centuries</a:t>
            </a: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To delineate the philosophical history of concepts such as exploitation, sustainability, animal protection etc.</a:t>
            </a: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To use the methodologies of the history of philosophy for an application of philosophical knowledge to contemporary concern</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Tree>
    <p:extLst>
      <p:ext uri="{BB962C8B-B14F-4D97-AF65-F5344CB8AC3E}">
        <p14:creationId xmlns:p14="http://schemas.microsoft.com/office/powerpoint/2010/main" val="3312499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a:t>
            </a:r>
          </a:p>
          <a:p>
            <a:pPr algn="l"/>
            <a:endParaRPr lang="en-US"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Nature</a:t>
            </a: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Ecology</a:t>
            </a: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Environment/Milieu/Surroundings</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Tree>
    <p:extLst>
      <p:ext uri="{BB962C8B-B14F-4D97-AF65-F5344CB8AC3E}">
        <p14:creationId xmlns:p14="http://schemas.microsoft.com/office/powerpoint/2010/main" val="3575927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695895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a:t>
            </a:r>
          </a:p>
          <a:p>
            <a:pPr algn="l"/>
            <a:endParaRPr lang="en-US"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b="1" dirty="0">
                <a:latin typeface="Cochin" panose="02000603020000020003" pitchFamily="2" charset="0"/>
                <a:sym typeface="Wingdings" panose="05000000000000000000" pitchFamily="2" charset="2"/>
              </a:rPr>
              <a:t>Nature</a:t>
            </a:r>
            <a:r>
              <a:rPr lang="en-US" dirty="0">
                <a:latin typeface="Cochin" panose="02000603020000020003" pitchFamily="2" charset="0"/>
                <a:sym typeface="Wingdings" panose="05000000000000000000" pitchFamily="2" charset="2"/>
              </a:rPr>
              <a:t>: an ancient term (not an anachronism: widely used in early modernity). BUT: a contested concept in contemporary philosophical discussions</a:t>
            </a:r>
          </a:p>
          <a:p>
            <a:pPr marL="342900" indent="-342900" algn="l">
              <a:buFont typeface="Wingdings" panose="05000000000000000000" pitchFamily="2" charset="2"/>
              <a:buChar char="à"/>
            </a:pPr>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hlinkClick r:id="rId3"/>
              </a:rPr>
              <a:t>https://www.youtube.com/watch?v=i9FlWiBAmJY</a:t>
            </a:r>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Lorraine </a:t>
            </a:r>
            <a:r>
              <a:rPr lang="en-US" dirty="0" err="1">
                <a:latin typeface="Cochin" panose="02000603020000020003" pitchFamily="2" charset="0"/>
                <a:sym typeface="Wingdings" panose="05000000000000000000" pitchFamily="2" charset="2"/>
              </a:rPr>
              <a:t>Daston</a:t>
            </a:r>
            <a:r>
              <a:rPr lang="en-US" dirty="0">
                <a:latin typeface="Cochin" panose="02000603020000020003" pitchFamily="2" charset="0"/>
                <a:sym typeface="Wingdings" panose="05000000000000000000" pitchFamily="2" charset="2"/>
              </a:rPr>
              <a:t>: Nature as a layer cake</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480F5778-554F-4B90-51D5-3E79F11C8C7D}"/>
              </a:ext>
            </a:extLst>
          </p:cNvPr>
          <p:cNvPicPr>
            <a:picLocks noChangeAspect="1"/>
          </p:cNvPicPr>
          <p:nvPr/>
        </p:nvPicPr>
        <p:blipFill>
          <a:blip r:embed="rId4"/>
          <a:stretch>
            <a:fillRect/>
          </a:stretch>
        </p:blipFill>
        <p:spPr>
          <a:xfrm>
            <a:off x="7646050" y="773973"/>
            <a:ext cx="3956324" cy="5310054"/>
          </a:xfrm>
          <a:prstGeom prst="rect">
            <a:avLst/>
          </a:prstGeom>
        </p:spPr>
      </p:pic>
      <p:sp>
        <p:nvSpPr>
          <p:cNvPr id="7" name="CasellaDiTesto 6">
            <a:extLst>
              <a:ext uri="{FF2B5EF4-FFF2-40B4-BE49-F238E27FC236}">
                <a16:creationId xmlns:a16="http://schemas.microsoft.com/office/drawing/2014/main" id="{2E7666D7-E518-41E3-9946-78ED67EDBDC2}"/>
              </a:ext>
            </a:extLst>
          </p:cNvPr>
          <p:cNvSpPr txBox="1"/>
          <p:nvPr/>
        </p:nvSpPr>
        <p:spPr>
          <a:xfrm>
            <a:off x="7454900" y="6286347"/>
            <a:ext cx="4546600" cy="369332"/>
          </a:xfrm>
          <a:prstGeom prst="rect">
            <a:avLst/>
          </a:prstGeom>
          <a:noFill/>
        </p:spPr>
        <p:txBody>
          <a:bodyPr wrap="square" rtlCol="0">
            <a:spAutoFit/>
          </a:bodyPr>
          <a:lstStyle/>
          <a:p>
            <a:r>
              <a:rPr lang="it-IT" dirty="0"/>
              <a:t>Philippe </a:t>
            </a:r>
            <a:r>
              <a:rPr lang="it-IT" dirty="0" err="1"/>
              <a:t>Descola</a:t>
            </a:r>
            <a:r>
              <a:rPr lang="it-IT" dirty="0"/>
              <a:t> on </a:t>
            </a:r>
            <a:r>
              <a:rPr lang="it-IT" dirty="0" err="1"/>
              <a:t>Daston’s</a:t>
            </a:r>
            <a:r>
              <a:rPr lang="it-IT" dirty="0"/>
              <a:t> </a:t>
            </a:r>
            <a:r>
              <a:rPr lang="it-IT" i="1" dirty="0" err="1"/>
              <a:t>Against</a:t>
            </a:r>
            <a:r>
              <a:rPr lang="it-IT" i="1" dirty="0"/>
              <a:t> Nature</a:t>
            </a:r>
          </a:p>
        </p:txBody>
      </p:sp>
    </p:spTree>
    <p:extLst>
      <p:ext uri="{BB962C8B-B14F-4D97-AF65-F5344CB8AC3E}">
        <p14:creationId xmlns:p14="http://schemas.microsoft.com/office/powerpoint/2010/main" val="3141851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695895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a:t>
            </a:r>
          </a:p>
          <a:p>
            <a:pPr algn="l"/>
            <a:endParaRPr lang="en-US"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b="1" dirty="0">
                <a:latin typeface="Cochin" panose="02000603020000020003" pitchFamily="2" charset="0"/>
                <a:sym typeface="Wingdings" panose="05000000000000000000" pitchFamily="2" charset="2"/>
              </a:rPr>
              <a:t>Nature</a:t>
            </a:r>
            <a:r>
              <a:rPr lang="en-US" dirty="0">
                <a:latin typeface="Cochin" panose="02000603020000020003" pitchFamily="2" charset="0"/>
                <a:sym typeface="Wingdings" panose="05000000000000000000" pitchFamily="2" charset="2"/>
              </a:rPr>
              <a:t>: an ancient term (not an anachronism: widely used in early modernity)</a:t>
            </a:r>
          </a:p>
          <a:p>
            <a:pPr marL="342900" indent="-342900" algn="l">
              <a:buFont typeface="Wingdings" panose="05000000000000000000" pitchFamily="2" charset="2"/>
              <a:buChar char="à"/>
            </a:pPr>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hlinkClick r:id="rId3"/>
              </a:rPr>
              <a:t>https://www.youtube.com/watch?v=i9FlWiBAmJY</a:t>
            </a:r>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Lorraine </a:t>
            </a:r>
            <a:r>
              <a:rPr lang="en-US" dirty="0" err="1">
                <a:latin typeface="Cochin" panose="02000603020000020003" pitchFamily="2" charset="0"/>
                <a:sym typeface="Wingdings" panose="05000000000000000000" pitchFamily="2" charset="2"/>
              </a:rPr>
              <a:t>Daston</a:t>
            </a:r>
            <a:r>
              <a:rPr lang="en-US" dirty="0">
                <a:latin typeface="Cochin" panose="02000603020000020003" pitchFamily="2" charset="0"/>
                <a:sym typeface="Wingdings" panose="05000000000000000000" pitchFamily="2" charset="2"/>
              </a:rPr>
              <a:t>: Nature as a layer cake</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480F5778-554F-4B90-51D5-3E79F11C8C7D}"/>
              </a:ext>
            </a:extLst>
          </p:cNvPr>
          <p:cNvPicPr>
            <a:picLocks noChangeAspect="1"/>
          </p:cNvPicPr>
          <p:nvPr/>
        </p:nvPicPr>
        <p:blipFill>
          <a:blip r:embed="rId4"/>
          <a:stretch>
            <a:fillRect/>
          </a:stretch>
        </p:blipFill>
        <p:spPr>
          <a:xfrm>
            <a:off x="7646050" y="773973"/>
            <a:ext cx="3956324" cy="5310054"/>
          </a:xfrm>
          <a:prstGeom prst="rect">
            <a:avLst/>
          </a:prstGeom>
        </p:spPr>
      </p:pic>
      <p:sp>
        <p:nvSpPr>
          <p:cNvPr id="7" name="CasellaDiTesto 6">
            <a:extLst>
              <a:ext uri="{FF2B5EF4-FFF2-40B4-BE49-F238E27FC236}">
                <a16:creationId xmlns:a16="http://schemas.microsoft.com/office/drawing/2014/main" id="{2E7666D7-E518-41E3-9946-78ED67EDBDC2}"/>
              </a:ext>
            </a:extLst>
          </p:cNvPr>
          <p:cNvSpPr txBox="1"/>
          <p:nvPr/>
        </p:nvSpPr>
        <p:spPr>
          <a:xfrm>
            <a:off x="7454900" y="6286347"/>
            <a:ext cx="4546600" cy="369332"/>
          </a:xfrm>
          <a:prstGeom prst="rect">
            <a:avLst/>
          </a:prstGeom>
          <a:noFill/>
        </p:spPr>
        <p:txBody>
          <a:bodyPr wrap="square" rtlCol="0">
            <a:spAutoFit/>
          </a:bodyPr>
          <a:lstStyle/>
          <a:p>
            <a:r>
              <a:rPr lang="it-IT" dirty="0"/>
              <a:t>Philippe </a:t>
            </a:r>
            <a:r>
              <a:rPr lang="it-IT" dirty="0" err="1"/>
              <a:t>Descola</a:t>
            </a:r>
            <a:r>
              <a:rPr lang="it-IT" dirty="0"/>
              <a:t> on </a:t>
            </a:r>
            <a:r>
              <a:rPr lang="it-IT" dirty="0" err="1"/>
              <a:t>Daston’s</a:t>
            </a:r>
            <a:r>
              <a:rPr lang="it-IT" dirty="0"/>
              <a:t> </a:t>
            </a:r>
            <a:r>
              <a:rPr lang="it-IT" i="1" dirty="0" err="1"/>
              <a:t>Against</a:t>
            </a:r>
            <a:r>
              <a:rPr lang="it-IT" i="1" dirty="0"/>
              <a:t> Nature</a:t>
            </a:r>
          </a:p>
        </p:txBody>
      </p:sp>
    </p:spTree>
    <p:extLst>
      <p:ext uri="{BB962C8B-B14F-4D97-AF65-F5344CB8AC3E}">
        <p14:creationId xmlns:p14="http://schemas.microsoft.com/office/powerpoint/2010/main" val="3391923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695895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a:t>
            </a:r>
          </a:p>
          <a:p>
            <a:pPr algn="l"/>
            <a:endParaRPr lang="en-US"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b="1" dirty="0">
                <a:latin typeface="Cochin" panose="02000603020000020003" pitchFamily="2" charset="0"/>
                <a:sym typeface="Wingdings" panose="05000000000000000000" pitchFamily="2" charset="2"/>
              </a:rPr>
              <a:t>Nature: a Eurocentric concept</a:t>
            </a:r>
          </a:p>
          <a:p>
            <a:pPr algn="l"/>
            <a:endParaRPr lang="en-US" b="1"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https://www.youtube.com/watch?v=YSs7E4zRnhE&amp;list=TLPQMjUwNDIwMjSQi8YlRsH9MQ&amp;index=1</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8" name="Immagine 7">
            <a:extLst>
              <a:ext uri="{FF2B5EF4-FFF2-40B4-BE49-F238E27FC236}">
                <a16:creationId xmlns:a16="http://schemas.microsoft.com/office/drawing/2014/main" id="{7DD89280-D765-4847-131A-583FE355E74C}"/>
              </a:ext>
            </a:extLst>
          </p:cNvPr>
          <p:cNvPicPr>
            <a:picLocks noChangeAspect="1"/>
          </p:cNvPicPr>
          <p:nvPr/>
        </p:nvPicPr>
        <p:blipFill>
          <a:blip r:embed="rId3"/>
          <a:stretch>
            <a:fillRect/>
          </a:stretch>
        </p:blipFill>
        <p:spPr>
          <a:xfrm>
            <a:off x="7427286" y="491568"/>
            <a:ext cx="3756986" cy="6119390"/>
          </a:xfrm>
          <a:prstGeom prst="rect">
            <a:avLst/>
          </a:prstGeom>
        </p:spPr>
      </p:pic>
    </p:spTree>
    <p:extLst>
      <p:ext uri="{BB962C8B-B14F-4D97-AF65-F5344CB8AC3E}">
        <p14:creationId xmlns:p14="http://schemas.microsoft.com/office/powerpoint/2010/main" val="132543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332089" y="492919"/>
            <a:ext cx="9606844" cy="4045214"/>
          </a:xfrm>
        </p:spPr>
        <p:txBody>
          <a:bodyPr>
            <a:normAutofit lnSpcReduction="10000"/>
          </a:bodyPr>
          <a:lstStyle/>
          <a:p>
            <a:pPr algn="l"/>
            <a:r>
              <a:rPr lang="en-US" b="1" dirty="0">
                <a:latin typeface="Cochin" panose="02000603020000020003" pitchFamily="2" charset="0"/>
              </a:rPr>
              <a:t>Module A Menu</a:t>
            </a:r>
          </a:p>
          <a:p>
            <a:pPr algn="l"/>
            <a:endParaRPr lang="en-US" sz="1000" b="1" dirty="0">
              <a:latin typeface="Cochin" panose="02000603020000020003" pitchFamily="2" charset="0"/>
            </a:endParaRPr>
          </a:p>
          <a:p>
            <a:pPr marL="342900" indent="-342900" algn="l">
              <a:buFont typeface="Arial" panose="020B0604020202020204" pitchFamily="34" charset="0"/>
              <a:buChar char="•"/>
            </a:pPr>
            <a:r>
              <a:rPr lang="en-US" dirty="0">
                <a:latin typeface="Cochin" panose="02000603020000020003" pitchFamily="2" charset="0"/>
              </a:rPr>
              <a:t>6 episodes, 5 main concepts:</a:t>
            </a:r>
          </a:p>
          <a:p>
            <a:pPr marL="342900" indent="-342900" algn="l">
              <a:buFont typeface="Arial" panose="020B0604020202020204" pitchFamily="34" charset="0"/>
              <a:buChar char="•"/>
            </a:pPr>
            <a:endParaRPr lang="en-US" dirty="0">
              <a:latin typeface="Cochin" panose="02000603020000020003" pitchFamily="2" charset="0"/>
            </a:endParaRPr>
          </a:p>
          <a:p>
            <a:pPr marL="715963" lvl="1" indent="-173038" algn="l"/>
            <a:r>
              <a:rPr lang="en-US" dirty="0">
                <a:latin typeface="Cochin" panose="02000603020000020003" pitchFamily="2" charset="0"/>
              </a:rPr>
              <a:t>	</a:t>
            </a:r>
            <a:r>
              <a:rPr lang="en-US" sz="2400" dirty="0">
                <a:latin typeface="Cochin" panose="02000603020000020003" pitchFamily="2" charset="0"/>
              </a:rPr>
              <a:t>* Introduction</a:t>
            </a:r>
          </a:p>
          <a:p>
            <a:pPr marL="717550" algn="l">
              <a:buFont typeface="+mj-lt"/>
              <a:buAutoNum type="arabicPeriod"/>
            </a:pPr>
            <a:r>
              <a:rPr lang="en-US" dirty="0">
                <a:latin typeface="Cochin" panose="02000603020000020003" pitchFamily="2" charset="0"/>
              </a:rPr>
              <a:t> UTOPIA</a:t>
            </a:r>
          </a:p>
          <a:p>
            <a:pPr marL="717550" algn="l">
              <a:buFont typeface="+mj-lt"/>
              <a:buAutoNum type="arabicPeriod"/>
            </a:pPr>
            <a:r>
              <a:rPr lang="en-US" dirty="0">
                <a:latin typeface="Cochin" panose="02000603020000020003" pitchFamily="2" charset="0"/>
              </a:rPr>
              <a:t> DOMINION</a:t>
            </a:r>
          </a:p>
          <a:p>
            <a:pPr marL="717550" algn="l">
              <a:buFont typeface="+mj-lt"/>
              <a:buAutoNum type="arabicPeriod"/>
            </a:pPr>
            <a:r>
              <a:rPr lang="en-US" dirty="0">
                <a:latin typeface="Cochin" panose="02000603020000020003" pitchFamily="2" charset="0"/>
              </a:rPr>
              <a:t> ANIMALS</a:t>
            </a:r>
          </a:p>
          <a:p>
            <a:pPr marL="717550" algn="l">
              <a:buFont typeface="+mj-lt"/>
              <a:buAutoNum type="arabicPeriod"/>
            </a:pPr>
            <a:r>
              <a:rPr lang="en-US" dirty="0">
                <a:latin typeface="Cochin" panose="02000603020000020003" pitchFamily="2" charset="0"/>
              </a:rPr>
              <a:t>POLLUTION</a:t>
            </a:r>
          </a:p>
          <a:p>
            <a:pPr marL="717550" algn="l">
              <a:buFont typeface="+mj-lt"/>
              <a:buAutoNum type="arabicPeriod"/>
            </a:pPr>
            <a:r>
              <a:rPr lang="en-US" dirty="0">
                <a:latin typeface="Cochin" panose="02000603020000020003" pitchFamily="2" charset="0"/>
              </a:rPr>
              <a:t> METAPHYSICS OF NATURE</a:t>
            </a: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Tree>
    <p:extLst>
      <p:ext uri="{BB962C8B-B14F-4D97-AF65-F5344CB8AC3E}">
        <p14:creationId xmlns:p14="http://schemas.microsoft.com/office/powerpoint/2010/main" val="224380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3715545" cy="4045214"/>
          </a:xfrm>
        </p:spPr>
        <p:txBody>
          <a:bodyPr>
            <a:normAutofit fontScale="85000" lnSpcReduction="20000"/>
          </a:bodyPr>
          <a:lstStyle/>
          <a:p>
            <a:pPr algn="l"/>
            <a:r>
              <a:rPr lang="en-US" b="1" dirty="0">
                <a:latin typeface="Cochin" panose="02000603020000020003" pitchFamily="2" charset="0"/>
                <a:sym typeface="Wingdings" panose="05000000000000000000" pitchFamily="2" charset="2"/>
              </a:rPr>
              <a:t>Introductory  Keywords</a:t>
            </a:r>
          </a:p>
          <a:p>
            <a:pPr algn="l"/>
            <a:endParaRPr lang="en-US"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b="1" dirty="0">
                <a:latin typeface="Cochin" panose="02000603020000020003" pitchFamily="2" charset="0"/>
                <a:sym typeface="Wingdings" panose="05000000000000000000" pitchFamily="2" charset="2"/>
              </a:rPr>
              <a:t>Nature:</a:t>
            </a:r>
          </a:p>
          <a:p>
            <a:pPr marL="342900" indent="-342900" algn="l">
              <a:buFont typeface="Arial" panose="020B0604020202020204" pitchFamily="34" charset="0"/>
              <a:buChar char="•"/>
            </a:pPr>
            <a:r>
              <a:rPr lang="en-US" dirty="0">
                <a:latin typeface="Cochin" panose="02000603020000020003" pitchFamily="2" charset="0"/>
                <a:sym typeface="Wingdings" panose="05000000000000000000" pitchFamily="2" charset="2"/>
              </a:rPr>
              <a:t>Not an efficient concept;</a:t>
            </a:r>
          </a:p>
          <a:p>
            <a:pPr marL="342900" indent="-342900" algn="l">
              <a:buFont typeface="Arial" panose="020B0604020202020204" pitchFamily="34" charset="0"/>
              <a:buChar char="•"/>
            </a:pPr>
            <a:r>
              <a:rPr lang="en-US" dirty="0">
                <a:latin typeface="Cochin" panose="02000603020000020003" pitchFamily="2" charset="0"/>
                <a:sym typeface="Wingdings" panose="05000000000000000000" pitchFamily="2" charset="2"/>
              </a:rPr>
              <a:t>A concept which underwent a crisis, but we keep using it</a:t>
            </a:r>
          </a:p>
          <a:p>
            <a:pPr marL="342900" indent="-342900" algn="l">
              <a:buFont typeface="Arial" panose="020B0604020202020204" pitchFamily="34" charset="0"/>
              <a:buChar char="•"/>
            </a:pPr>
            <a:r>
              <a:rPr lang="en-US" dirty="0">
                <a:latin typeface="Cochin" panose="02000603020000020003" pitchFamily="2" charset="0"/>
                <a:sym typeface="Wingdings" panose="05000000000000000000" pitchFamily="2" charset="2"/>
              </a:rPr>
              <a:t>We need new concepts (philosophy and anthropology working together)</a:t>
            </a:r>
          </a:p>
          <a:p>
            <a:pPr marL="342900" indent="-342900" algn="l">
              <a:buFont typeface="Arial" panose="020B0604020202020204" pitchFamily="34" charset="0"/>
              <a:buChar char="•"/>
            </a:pPr>
            <a:r>
              <a:rPr lang="en-US" dirty="0">
                <a:latin typeface="Cochin" panose="02000603020000020003" pitchFamily="2" charset="0"/>
                <a:sym typeface="Wingdings" panose="05000000000000000000" pitchFamily="2" charset="2"/>
              </a:rPr>
              <a:t>Is ‘nature’ an anachronism after all?</a:t>
            </a:r>
          </a:p>
          <a:p>
            <a:pPr marL="342900" indent="-342900" algn="l">
              <a:buFont typeface="Arial" panose="020B0604020202020204" pitchFamily="34" charset="0"/>
              <a:buChar char="•"/>
            </a:pPr>
            <a:r>
              <a:rPr lang="en-US" dirty="0">
                <a:latin typeface="Cochin" panose="02000603020000020003" pitchFamily="2" charset="0"/>
                <a:sym typeface="Wingdings" panose="05000000000000000000" pitchFamily="2" charset="2"/>
              </a:rPr>
              <a:t>How do we interpret ‘nature’ in early modern texts?</a:t>
            </a: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91902053-3131-45C3-7807-0C35BE85F56C}"/>
              </a:ext>
            </a:extLst>
          </p:cNvPr>
          <p:cNvPicPr>
            <a:picLocks noChangeAspect="1"/>
          </p:cNvPicPr>
          <p:nvPr/>
        </p:nvPicPr>
        <p:blipFill>
          <a:blip r:embed="rId3"/>
          <a:stretch>
            <a:fillRect/>
          </a:stretch>
        </p:blipFill>
        <p:spPr>
          <a:xfrm>
            <a:off x="4059095" y="491568"/>
            <a:ext cx="8132905" cy="5972307"/>
          </a:xfrm>
          <a:prstGeom prst="rect">
            <a:avLst/>
          </a:prstGeom>
        </p:spPr>
      </p:pic>
    </p:spTree>
    <p:extLst>
      <p:ext uri="{BB962C8B-B14F-4D97-AF65-F5344CB8AC3E}">
        <p14:creationId xmlns:p14="http://schemas.microsoft.com/office/powerpoint/2010/main" val="2818948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Nature</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C0E19611-CC4D-8210-6E11-3EBBFEF06C89}"/>
              </a:ext>
            </a:extLst>
          </p:cNvPr>
          <p:cNvPicPr>
            <a:picLocks noChangeAspect="1"/>
          </p:cNvPicPr>
          <p:nvPr/>
        </p:nvPicPr>
        <p:blipFill>
          <a:blip r:embed="rId3"/>
          <a:stretch>
            <a:fillRect/>
          </a:stretch>
        </p:blipFill>
        <p:spPr>
          <a:xfrm>
            <a:off x="5802615" y="139700"/>
            <a:ext cx="6171528" cy="6426200"/>
          </a:xfrm>
          <a:prstGeom prst="rect">
            <a:avLst/>
          </a:prstGeom>
        </p:spPr>
      </p:pic>
      <p:sp>
        <p:nvSpPr>
          <p:cNvPr id="7" name="CasellaDiTesto 6">
            <a:extLst>
              <a:ext uri="{FF2B5EF4-FFF2-40B4-BE49-F238E27FC236}">
                <a16:creationId xmlns:a16="http://schemas.microsoft.com/office/drawing/2014/main" id="{2807C648-682C-5EBD-9B1C-D35A944A17A4}"/>
              </a:ext>
            </a:extLst>
          </p:cNvPr>
          <p:cNvSpPr txBox="1"/>
          <p:nvPr/>
        </p:nvSpPr>
        <p:spPr>
          <a:xfrm>
            <a:off x="343550" y="1244600"/>
            <a:ext cx="5028550" cy="1477328"/>
          </a:xfrm>
          <a:prstGeom prst="rect">
            <a:avLst/>
          </a:prstGeom>
          <a:noFill/>
        </p:spPr>
        <p:txBody>
          <a:bodyPr wrap="square" rtlCol="0">
            <a:spAutoFit/>
          </a:bodyPr>
          <a:lstStyle/>
          <a:p>
            <a:r>
              <a:rPr lang="it-IT" dirty="0"/>
              <a:t>Raymond Williams, </a:t>
            </a:r>
            <a:r>
              <a:rPr lang="it-IT" i="1" dirty="0"/>
              <a:t>Keywords</a:t>
            </a:r>
            <a:r>
              <a:rPr lang="it-IT" dirty="0"/>
              <a:t> (1976) </a:t>
            </a:r>
          </a:p>
          <a:p>
            <a:endParaRPr lang="it-IT" dirty="0"/>
          </a:p>
          <a:p>
            <a:r>
              <a:rPr lang="it-IT" dirty="0"/>
              <a:t>(</a:t>
            </a:r>
            <a:r>
              <a:rPr lang="it-IT" dirty="0" err="1"/>
              <a:t>Marxist</a:t>
            </a:r>
            <a:r>
              <a:rPr lang="it-IT" dirty="0"/>
              <a:t> </a:t>
            </a:r>
            <a:r>
              <a:rPr lang="it-IT" dirty="0" err="1"/>
              <a:t>perspective</a:t>
            </a:r>
            <a:r>
              <a:rPr lang="it-IT" dirty="0"/>
              <a:t>)</a:t>
            </a:r>
          </a:p>
          <a:p>
            <a:endParaRPr lang="it-IT" dirty="0"/>
          </a:p>
          <a:p>
            <a:r>
              <a:rPr lang="it-IT" b="1" dirty="0"/>
              <a:t>At </a:t>
            </a:r>
            <a:r>
              <a:rPr lang="it-IT" b="1" dirty="0" err="1"/>
              <a:t>least</a:t>
            </a:r>
            <a:r>
              <a:rPr lang="it-IT" b="1" dirty="0"/>
              <a:t> </a:t>
            </a:r>
            <a:r>
              <a:rPr lang="it-IT" b="1" dirty="0" err="1"/>
              <a:t>three</a:t>
            </a:r>
            <a:r>
              <a:rPr lang="it-IT" b="1" dirty="0"/>
              <a:t> </a:t>
            </a:r>
            <a:r>
              <a:rPr lang="it-IT" b="1" dirty="0" err="1"/>
              <a:t>meanings</a:t>
            </a:r>
            <a:r>
              <a:rPr lang="it-IT" b="1" dirty="0"/>
              <a:t> of ‘nature’</a:t>
            </a:r>
          </a:p>
        </p:txBody>
      </p:sp>
    </p:spTree>
    <p:extLst>
      <p:ext uri="{BB962C8B-B14F-4D97-AF65-F5344CB8AC3E}">
        <p14:creationId xmlns:p14="http://schemas.microsoft.com/office/powerpoint/2010/main" val="3532050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Nature</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2807C648-682C-5EBD-9B1C-D35A944A17A4}"/>
              </a:ext>
            </a:extLst>
          </p:cNvPr>
          <p:cNvSpPr txBox="1"/>
          <p:nvPr/>
        </p:nvSpPr>
        <p:spPr>
          <a:xfrm>
            <a:off x="343550" y="1244600"/>
            <a:ext cx="5028550" cy="1477328"/>
          </a:xfrm>
          <a:prstGeom prst="rect">
            <a:avLst/>
          </a:prstGeom>
          <a:noFill/>
        </p:spPr>
        <p:txBody>
          <a:bodyPr wrap="square" rtlCol="0">
            <a:spAutoFit/>
          </a:bodyPr>
          <a:lstStyle/>
          <a:p>
            <a:r>
              <a:rPr lang="it-IT" dirty="0"/>
              <a:t>Raymond Williams, </a:t>
            </a:r>
            <a:r>
              <a:rPr lang="it-IT" i="1" dirty="0"/>
              <a:t>Keywords</a:t>
            </a:r>
            <a:r>
              <a:rPr lang="it-IT" dirty="0"/>
              <a:t> (1976) </a:t>
            </a:r>
          </a:p>
          <a:p>
            <a:endParaRPr lang="it-IT" dirty="0"/>
          </a:p>
          <a:p>
            <a:r>
              <a:rPr lang="it-IT" dirty="0"/>
              <a:t>(</a:t>
            </a:r>
            <a:r>
              <a:rPr lang="it-IT" dirty="0" err="1"/>
              <a:t>Marxist</a:t>
            </a:r>
            <a:r>
              <a:rPr lang="it-IT" dirty="0"/>
              <a:t> </a:t>
            </a:r>
            <a:r>
              <a:rPr lang="it-IT" dirty="0" err="1"/>
              <a:t>perspective</a:t>
            </a:r>
            <a:r>
              <a:rPr lang="it-IT" dirty="0"/>
              <a:t>)</a:t>
            </a:r>
          </a:p>
          <a:p>
            <a:endParaRPr lang="it-IT" dirty="0"/>
          </a:p>
          <a:p>
            <a:r>
              <a:rPr lang="it-IT" b="1" dirty="0"/>
              <a:t>From nature to Nature</a:t>
            </a:r>
          </a:p>
        </p:txBody>
      </p:sp>
      <p:pic>
        <p:nvPicPr>
          <p:cNvPr id="8" name="Immagine 7">
            <a:extLst>
              <a:ext uri="{FF2B5EF4-FFF2-40B4-BE49-F238E27FC236}">
                <a16:creationId xmlns:a16="http://schemas.microsoft.com/office/drawing/2014/main" id="{EE21FBA8-9E66-2CF7-C09E-2F45ED286051}"/>
              </a:ext>
            </a:extLst>
          </p:cNvPr>
          <p:cNvPicPr>
            <a:picLocks noChangeAspect="1"/>
          </p:cNvPicPr>
          <p:nvPr/>
        </p:nvPicPr>
        <p:blipFill>
          <a:blip r:embed="rId3"/>
          <a:stretch>
            <a:fillRect/>
          </a:stretch>
        </p:blipFill>
        <p:spPr>
          <a:xfrm>
            <a:off x="5888377" y="281816"/>
            <a:ext cx="5464013" cy="3772227"/>
          </a:xfrm>
          <a:prstGeom prst="rect">
            <a:avLst/>
          </a:prstGeom>
        </p:spPr>
      </p:pic>
      <p:pic>
        <p:nvPicPr>
          <p:cNvPr id="10" name="Immagine 9">
            <a:extLst>
              <a:ext uri="{FF2B5EF4-FFF2-40B4-BE49-F238E27FC236}">
                <a16:creationId xmlns:a16="http://schemas.microsoft.com/office/drawing/2014/main" id="{99A2D614-655F-B7A5-220D-2C1CE43D5287}"/>
              </a:ext>
            </a:extLst>
          </p:cNvPr>
          <p:cNvPicPr>
            <a:picLocks noChangeAspect="1"/>
          </p:cNvPicPr>
          <p:nvPr/>
        </p:nvPicPr>
        <p:blipFill rotWithShape="1">
          <a:blip r:embed="rId4"/>
          <a:srcRect t="6619" b="17100"/>
          <a:stretch/>
        </p:blipFill>
        <p:spPr>
          <a:xfrm>
            <a:off x="5903366" y="4054043"/>
            <a:ext cx="5464012" cy="1686357"/>
          </a:xfrm>
          <a:prstGeom prst="rect">
            <a:avLst/>
          </a:prstGeom>
        </p:spPr>
      </p:pic>
    </p:spTree>
    <p:extLst>
      <p:ext uri="{BB962C8B-B14F-4D97-AF65-F5344CB8AC3E}">
        <p14:creationId xmlns:p14="http://schemas.microsoft.com/office/powerpoint/2010/main" val="2196357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Nature</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2807C648-682C-5EBD-9B1C-D35A944A17A4}"/>
              </a:ext>
            </a:extLst>
          </p:cNvPr>
          <p:cNvSpPr txBox="1"/>
          <p:nvPr/>
        </p:nvSpPr>
        <p:spPr>
          <a:xfrm>
            <a:off x="343550" y="1244600"/>
            <a:ext cx="5028550" cy="1477328"/>
          </a:xfrm>
          <a:prstGeom prst="rect">
            <a:avLst/>
          </a:prstGeom>
          <a:noFill/>
        </p:spPr>
        <p:txBody>
          <a:bodyPr wrap="square" rtlCol="0">
            <a:spAutoFit/>
          </a:bodyPr>
          <a:lstStyle/>
          <a:p>
            <a:r>
              <a:rPr lang="it-IT" dirty="0"/>
              <a:t>Raymond Williams, </a:t>
            </a:r>
            <a:r>
              <a:rPr lang="it-IT" i="1" dirty="0"/>
              <a:t>Keywords</a:t>
            </a:r>
            <a:r>
              <a:rPr lang="it-IT" dirty="0"/>
              <a:t> (1976) </a:t>
            </a:r>
          </a:p>
          <a:p>
            <a:endParaRPr lang="it-IT" dirty="0"/>
          </a:p>
          <a:p>
            <a:r>
              <a:rPr lang="it-IT" dirty="0"/>
              <a:t>(</a:t>
            </a:r>
            <a:r>
              <a:rPr lang="it-IT" dirty="0" err="1"/>
              <a:t>Marxist</a:t>
            </a:r>
            <a:r>
              <a:rPr lang="it-IT" dirty="0"/>
              <a:t> </a:t>
            </a:r>
            <a:r>
              <a:rPr lang="it-IT" dirty="0" err="1"/>
              <a:t>perspective</a:t>
            </a:r>
            <a:r>
              <a:rPr lang="it-IT" dirty="0"/>
              <a:t>)</a:t>
            </a:r>
          </a:p>
          <a:p>
            <a:endParaRPr lang="it-IT" dirty="0"/>
          </a:p>
          <a:p>
            <a:r>
              <a:rPr lang="it-IT" b="1" dirty="0"/>
              <a:t>From nature to Nature</a:t>
            </a:r>
          </a:p>
        </p:txBody>
      </p:sp>
      <p:pic>
        <p:nvPicPr>
          <p:cNvPr id="5" name="Immagine 4">
            <a:extLst>
              <a:ext uri="{FF2B5EF4-FFF2-40B4-BE49-F238E27FC236}">
                <a16:creationId xmlns:a16="http://schemas.microsoft.com/office/drawing/2014/main" id="{96304497-221B-3B5F-EA9C-C858F7912780}"/>
              </a:ext>
            </a:extLst>
          </p:cNvPr>
          <p:cNvPicPr>
            <a:picLocks noChangeAspect="1"/>
          </p:cNvPicPr>
          <p:nvPr/>
        </p:nvPicPr>
        <p:blipFill>
          <a:blip r:embed="rId3"/>
          <a:stretch>
            <a:fillRect/>
          </a:stretch>
        </p:blipFill>
        <p:spPr>
          <a:xfrm>
            <a:off x="5964583" y="691345"/>
            <a:ext cx="5311600" cy="4884843"/>
          </a:xfrm>
          <a:prstGeom prst="rect">
            <a:avLst/>
          </a:prstGeom>
        </p:spPr>
      </p:pic>
    </p:spTree>
    <p:extLst>
      <p:ext uri="{BB962C8B-B14F-4D97-AF65-F5344CB8AC3E}">
        <p14:creationId xmlns:p14="http://schemas.microsoft.com/office/powerpoint/2010/main" val="2147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Nature</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2807C648-682C-5EBD-9B1C-D35A944A17A4}"/>
              </a:ext>
            </a:extLst>
          </p:cNvPr>
          <p:cNvSpPr txBox="1"/>
          <p:nvPr/>
        </p:nvSpPr>
        <p:spPr>
          <a:xfrm>
            <a:off x="343550" y="1244600"/>
            <a:ext cx="4781331" cy="1754326"/>
          </a:xfrm>
          <a:prstGeom prst="rect">
            <a:avLst/>
          </a:prstGeom>
          <a:noFill/>
        </p:spPr>
        <p:txBody>
          <a:bodyPr wrap="square" rtlCol="0">
            <a:spAutoFit/>
          </a:bodyPr>
          <a:lstStyle/>
          <a:p>
            <a:r>
              <a:rPr lang="it-IT" dirty="0"/>
              <a:t>Raymond Williams, </a:t>
            </a:r>
            <a:r>
              <a:rPr lang="it-IT" i="1" dirty="0"/>
              <a:t>Keywords</a:t>
            </a:r>
            <a:r>
              <a:rPr lang="it-IT" dirty="0"/>
              <a:t> (1976) </a:t>
            </a:r>
          </a:p>
          <a:p>
            <a:endParaRPr lang="it-IT" dirty="0"/>
          </a:p>
          <a:p>
            <a:r>
              <a:rPr lang="it-IT" dirty="0"/>
              <a:t>(</a:t>
            </a:r>
            <a:r>
              <a:rPr lang="it-IT" dirty="0" err="1"/>
              <a:t>Marxist</a:t>
            </a:r>
            <a:r>
              <a:rPr lang="it-IT" dirty="0"/>
              <a:t> </a:t>
            </a:r>
            <a:r>
              <a:rPr lang="it-IT" dirty="0" err="1"/>
              <a:t>perspective</a:t>
            </a:r>
            <a:r>
              <a:rPr lang="it-IT" dirty="0"/>
              <a:t>)</a:t>
            </a:r>
          </a:p>
          <a:p>
            <a:endParaRPr lang="it-IT" dirty="0"/>
          </a:p>
          <a:p>
            <a:r>
              <a:rPr lang="it-IT" b="1" dirty="0"/>
              <a:t>A </a:t>
            </a:r>
            <a:r>
              <a:rPr lang="it-IT" b="1" dirty="0" err="1"/>
              <a:t>fallacy</a:t>
            </a:r>
            <a:r>
              <a:rPr lang="it-IT" b="1" dirty="0"/>
              <a:t> </a:t>
            </a:r>
            <a:r>
              <a:rPr lang="it-IT" b="1" dirty="0" err="1"/>
              <a:t>at</a:t>
            </a:r>
            <a:r>
              <a:rPr lang="it-IT" b="1" dirty="0"/>
              <a:t> the </a:t>
            </a:r>
            <a:r>
              <a:rPr lang="it-IT" b="1" dirty="0" err="1"/>
              <a:t>heart</a:t>
            </a:r>
            <a:r>
              <a:rPr lang="it-IT" b="1" dirty="0"/>
              <a:t> of the </a:t>
            </a:r>
            <a:r>
              <a:rPr lang="it-IT" b="1" dirty="0" err="1"/>
              <a:t>conception</a:t>
            </a:r>
            <a:r>
              <a:rPr lang="it-IT" b="1" dirty="0"/>
              <a:t> of Nature (</a:t>
            </a:r>
            <a:r>
              <a:rPr lang="it-IT" b="1" dirty="0" err="1"/>
              <a:t>this</a:t>
            </a:r>
            <a:r>
              <a:rPr lang="it-IT" b="1" dirty="0"/>
              <a:t> </a:t>
            </a:r>
            <a:r>
              <a:rPr lang="it-IT" b="1" dirty="0" err="1"/>
              <a:t>is</a:t>
            </a:r>
            <a:r>
              <a:rPr lang="it-IT" b="1" dirty="0"/>
              <a:t> </a:t>
            </a:r>
            <a:r>
              <a:rPr lang="it-IT" b="1" dirty="0" err="1"/>
              <a:t>what</a:t>
            </a:r>
            <a:r>
              <a:rPr lang="it-IT" b="1" dirty="0"/>
              <a:t> </a:t>
            </a:r>
            <a:r>
              <a:rPr lang="it-IT" b="1" dirty="0" err="1"/>
              <a:t>Daston</a:t>
            </a:r>
            <a:r>
              <a:rPr lang="it-IT" b="1" dirty="0"/>
              <a:t> talks </a:t>
            </a:r>
            <a:r>
              <a:rPr lang="it-IT" b="1" dirty="0" err="1"/>
              <a:t>about</a:t>
            </a:r>
            <a:r>
              <a:rPr lang="it-IT" b="1" dirty="0"/>
              <a:t>)</a:t>
            </a:r>
          </a:p>
        </p:txBody>
      </p:sp>
      <p:pic>
        <p:nvPicPr>
          <p:cNvPr id="8" name="Immagine 7">
            <a:extLst>
              <a:ext uri="{FF2B5EF4-FFF2-40B4-BE49-F238E27FC236}">
                <a16:creationId xmlns:a16="http://schemas.microsoft.com/office/drawing/2014/main" id="{9196FE21-D55B-E6B7-1F38-20F561AF6A14}"/>
              </a:ext>
            </a:extLst>
          </p:cNvPr>
          <p:cNvPicPr>
            <a:picLocks noChangeAspect="1"/>
          </p:cNvPicPr>
          <p:nvPr/>
        </p:nvPicPr>
        <p:blipFill>
          <a:blip r:embed="rId3"/>
          <a:stretch>
            <a:fillRect/>
          </a:stretch>
        </p:blipFill>
        <p:spPr>
          <a:xfrm>
            <a:off x="5124881" y="1525156"/>
            <a:ext cx="7067119" cy="3477794"/>
          </a:xfrm>
          <a:prstGeom prst="rect">
            <a:avLst/>
          </a:prstGeom>
        </p:spPr>
      </p:pic>
    </p:spTree>
    <p:extLst>
      <p:ext uri="{BB962C8B-B14F-4D97-AF65-F5344CB8AC3E}">
        <p14:creationId xmlns:p14="http://schemas.microsoft.com/office/powerpoint/2010/main" val="3012897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Nature</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2807C648-682C-5EBD-9B1C-D35A944A17A4}"/>
              </a:ext>
            </a:extLst>
          </p:cNvPr>
          <p:cNvSpPr txBox="1"/>
          <p:nvPr/>
        </p:nvSpPr>
        <p:spPr>
          <a:xfrm>
            <a:off x="343550" y="1244600"/>
            <a:ext cx="4781331" cy="1754326"/>
          </a:xfrm>
          <a:prstGeom prst="rect">
            <a:avLst/>
          </a:prstGeom>
          <a:noFill/>
        </p:spPr>
        <p:txBody>
          <a:bodyPr wrap="square" rtlCol="0">
            <a:spAutoFit/>
          </a:bodyPr>
          <a:lstStyle/>
          <a:p>
            <a:r>
              <a:rPr lang="it-IT" dirty="0"/>
              <a:t>Raymond Williams, </a:t>
            </a:r>
            <a:r>
              <a:rPr lang="it-IT" i="1" dirty="0"/>
              <a:t>Keywords</a:t>
            </a:r>
            <a:r>
              <a:rPr lang="it-IT" dirty="0"/>
              <a:t> (1976) </a:t>
            </a:r>
          </a:p>
          <a:p>
            <a:endParaRPr lang="it-IT" dirty="0"/>
          </a:p>
          <a:p>
            <a:r>
              <a:rPr lang="it-IT" dirty="0"/>
              <a:t>(</a:t>
            </a:r>
            <a:r>
              <a:rPr lang="it-IT" dirty="0" err="1"/>
              <a:t>Marxist</a:t>
            </a:r>
            <a:r>
              <a:rPr lang="it-IT" dirty="0"/>
              <a:t> </a:t>
            </a:r>
            <a:r>
              <a:rPr lang="it-IT" dirty="0" err="1"/>
              <a:t>perspective</a:t>
            </a:r>
            <a:r>
              <a:rPr lang="it-IT" dirty="0"/>
              <a:t>)</a:t>
            </a:r>
          </a:p>
          <a:p>
            <a:endParaRPr lang="it-IT" dirty="0"/>
          </a:p>
          <a:p>
            <a:r>
              <a:rPr lang="it-IT" b="1" dirty="0"/>
              <a:t>A </a:t>
            </a:r>
            <a:r>
              <a:rPr lang="it-IT" b="1" dirty="0" err="1"/>
              <a:t>fallacy</a:t>
            </a:r>
            <a:r>
              <a:rPr lang="it-IT" b="1" dirty="0"/>
              <a:t> </a:t>
            </a:r>
            <a:r>
              <a:rPr lang="it-IT" b="1" dirty="0" err="1"/>
              <a:t>at</a:t>
            </a:r>
            <a:r>
              <a:rPr lang="it-IT" b="1" dirty="0"/>
              <a:t> the </a:t>
            </a:r>
            <a:r>
              <a:rPr lang="it-IT" b="1" dirty="0" err="1"/>
              <a:t>heart</a:t>
            </a:r>
            <a:r>
              <a:rPr lang="it-IT" b="1" dirty="0"/>
              <a:t> of the </a:t>
            </a:r>
            <a:r>
              <a:rPr lang="it-IT" b="1" dirty="0" err="1"/>
              <a:t>conception</a:t>
            </a:r>
            <a:r>
              <a:rPr lang="it-IT" b="1" dirty="0"/>
              <a:t> of Nature (</a:t>
            </a:r>
            <a:r>
              <a:rPr lang="it-IT" b="1" dirty="0" err="1"/>
              <a:t>this</a:t>
            </a:r>
            <a:r>
              <a:rPr lang="it-IT" b="1" dirty="0"/>
              <a:t> </a:t>
            </a:r>
            <a:r>
              <a:rPr lang="it-IT" b="1" dirty="0" err="1"/>
              <a:t>is</a:t>
            </a:r>
            <a:r>
              <a:rPr lang="it-IT" b="1" dirty="0"/>
              <a:t> </a:t>
            </a:r>
            <a:r>
              <a:rPr lang="it-IT" b="1" dirty="0" err="1"/>
              <a:t>what</a:t>
            </a:r>
            <a:r>
              <a:rPr lang="it-IT" b="1" dirty="0"/>
              <a:t> </a:t>
            </a:r>
            <a:r>
              <a:rPr lang="it-IT" b="1" dirty="0" err="1"/>
              <a:t>Daston</a:t>
            </a:r>
            <a:r>
              <a:rPr lang="it-IT" b="1" dirty="0"/>
              <a:t> talks </a:t>
            </a:r>
            <a:r>
              <a:rPr lang="it-IT" b="1" dirty="0" err="1"/>
              <a:t>about</a:t>
            </a:r>
            <a:r>
              <a:rPr lang="it-IT" b="1" dirty="0"/>
              <a:t>)</a:t>
            </a:r>
          </a:p>
        </p:txBody>
      </p:sp>
      <p:pic>
        <p:nvPicPr>
          <p:cNvPr id="8" name="Immagine 7">
            <a:extLst>
              <a:ext uri="{FF2B5EF4-FFF2-40B4-BE49-F238E27FC236}">
                <a16:creationId xmlns:a16="http://schemas.microsoft.com/office/drawing/2014/main" id="{9196FE21-D55B-E6B7-1F38-20F561AF6A14}"/>
              </a:ext>
            </a:extLst>
          </p:cNvPr>
          <p:cNvPicPr>
            <a:picLocks noChangeAspect="1"/>
          </p:cNvPicPr>
          <p:nvPr/>
        </p:nvPicPr>
        <p:blipFill>
          <a:blip r:embed="rId3"/>
          <a:stretch>
            <a:fillRect/>
          </a:stretch>
        </p:blipFill>
        <p:spPr>
          <a:xfrm>
            <a:off x="5124881" y="1525156"/>
            <a:ext cx="7067119" cy="3477794"/>
          </a:xfrm>
          <a:prstGeom prst="rect">
            <a:avLst/>
          </a:prstGeom>
        </p:spPr>
      </p:pic>
    </p:spTree>
    <p:extLst>
      <p:ext uri="{BB962C8B-B14F-4D97-AF65-F5344CB8AC3E}">
        <p14:creationId xmlns:p14="http://schemas.microsoft.com/office/powerpoint/2010/main" val="4255786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a:t>
            </a:r>
          </a:p>
          <a:p>
            <a:pPr algn="l"/>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2807C648-682C-5EBD-9B1C-D35A944A17A4}"/>
              </a:ext>
            </a:extLst>
          </p:cNvPr>
          <p:cNvSpPr txBox="1"/>
          <p:nvPr/>
        </p:nvSpPr>
        <p:spPr>
          <a:xfrm>
            <a:off x="343550" y="1244600"/>
            <a:ext cx="4781331" cy="1754326"/>
          </a:xfrm>
          <a:prstGeom prst="rect">
            <a:avLst/>
          </a:prstGeom>
          <a:noFill/>
        </p:spPr>
        <p:txBody>
          <a:bodyPr wrap="square" rtlCol="0">
            <a:spAutoFit/>
          </a:bodyPr>
          <a:lstStyle/>
          <a:p>
            <a:r>
              <a:rPr lang="it-IT" dirty="0"/>
              <a:t>Raymond Williams, </a:t>
            </a:r>
            <a:r>
              <a:rPr lang="it-IT" i="1" dirty="0"/>
              <a:t>Keywords</a:t>
            </a:r>
            <a:r>
              <a:rPr lang="it-IT" dirty="0"/>
              <a:t> (1976) </a:t>
            </a:r>
          </a:p>
          <a:p>
            <a:endParaRPr lang="it-IT" dirty="0"/>
          </a:p>
          <a:p>
            <a:r>
              <a:rPr lang="it-IT" dirty="0"/>
              <a:t>(</a:t>
            </a:r>
            <a:r>
              <a:rPr lang="it-IT" dirty="0" err="1"/>
              <a:t>Marxist</a:t>
            </a:r>
            <a:r>
              <a:rPr lang="it-IT" dirty="0"/>
              <a:t> </a:t>
            </a:r>
            <a:r>
              <a:rPr lang="it-IT" dirty="0" err="1"/>
              <a:t>perspective</a:t>
            </a:r>
            <a:r>
              <a:rPr lang="it-IT" dirty="0"/>
              <a:t>)</a:t>
            </a:r>
          </a:p>
          <a:p>
            <a:endParaRPr lang="it-IT" dirty="0"/>
          </a:p>
          <a:p>
            <a:r>
              <a:rPr lang="it-IT" b="1" dirty="0"/>
              <a:t>A </a:t>
            </a:r>
            <a:r>
              <a:rPr lang="it-IT" b="1" dirty="0" err="1"/>
              <a:t>fallacy</a:t>
            </a:r>
            <a:r>
              <a:rPr lang="it-IT" b="1" dirty="0"/>
              <a:t> </a:t>
            </a:r>
            <a:r>
              <a:rPr lang="it-IT" b="1" dirty="0" err="1"/>
              <a:t>at</a:t>
            </a:r>
            <a:r>
              <a:rPr lang="it-IT" b="1" dirty="0"/>
              <a:t> the </a:t>
            </a:r>
            <a:r>
              <a:rPr lang="it-IT" b="1" dirty="0" err="1"/>
              <a:t>heart</a:t>
            </a:r>
            <a:r>
              <a:rPr lang="it-IT" b="1" dirty="0"/>
              <a:t> of the </a:t>
            </a:r>
            <a:r>
              <a:rPr lang="it-IT" b="1" dirty="0" err="1"/>
              <a:t>conception</a:t>
            </a:r>
            <a:r>
              <a:rPr lang="it-IT" b="1" dirty="0"/>
              <a:t> of Nature (</a:t>
            </a:r>
            <a:r>
              <a:rPr lang="it-IT" b="1" dirty="0" err="1"/>
              <a:t>this</a:t>
            </a:r>
            <a:r>
              <a:rPr lang="it-IT" b="1" dirty="0"/>
              <a:t> </a:t>
            </a:r>
            <a:r>
              <a:rPr lang="it-IT" b="1" dirty="0" err="1"/>
              <a:t>is</a:t>
            </a:r>
            <a:r>
              <a:rPr lang="it-IT" b="1" dirty="0"/>
              <a:t> </a:t>
            </a:r>
            <a:r>
              <a:rPr lang="it-IT" b="1" dirty="0" err="1"/>
              <a:t>what</a:t>
            </a:r>
            <a:r>
              <a:rPr lang="it-IT" b="1" dirty="0"/>
              <a:t> </a:t>
            </a:r>
            <a:r>
              <a:rPr lang="it-IT" b="1" dirty="0" err="1"/>
              <a:t>Daston</a:t>
            </a:r>
            <a:r>
              <a:rPr lang="it-IT" b="1" dirty="0"/>
              <a:t> talks </a:t>
            </a:r>
            <a:r>
              <a:rPr lang="it-IT" b="1" dirty="0" err="1"/>
              <a:t>about</a:t>
            </a:r>
            <a:r>
              <a:rPr lang="it-IT" b="1" dirty="0"/>
              <a:t>)</a:t>
            </a:r>
          </a:p>
        </p:txBody>
      </p:sp>
      <p:pic>
        <p:nvPicPr>
          <p:cNvPr id="8" name="Immagine 7">
            <a:extLst>
              <a:ext uri="{FF2B5EF4-FFF2-40B4-BE49-F238E27FC236}">
                <a16:creationId xmlns:a16="http://schemas.microsoft.com/office/drawing/2014/main" id="{9196FE21-D55B-E6B7-1F38-20F561AF6A14}"/>
              </a:ext>
            </a:extLst>
          </p:cNvPr>
          <p:cNvPicPr>
            <a:picLocks noChangeAspect="1"/>
          </p:cNvPicPr>
          <p:nvPr/>
        </p:nvPicPr>
        <p:blipFill>
          <a:blip r:embed="rId3"/>
          <a:stretch>
            <a:fillRect/>
          </a:stretch>
        </p:blipFill>
        <p:spPr>
          <a:xfrm>
            <a:off x="5124881" y="1525156"/>
            <a:ext cx="7067119" cy="3477794"/>
          </a:xfrm>
          <a:prstGeom prst="rect">
            <a:avLst/>
          </a:prstGeom>
        </p:spPr>
      </p:pic>
    </p:spTree>
    <p:extLst>
      <p:ext uri="{BB962C8B-B14F-4D97-AF65-F5344CB8AC3E}">
        <p14:creationId xmlns:p14="http://schemas.microsoft.com/office/powerpoint/2010/main" val="2320531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194072"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Environment</a:t>
            </a:r>
          </a:p>
          <a:p>
            <a:pPr algn="l"/>
            <a:endParaRPr lang="en-US"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Environment/Milieu/Surroundings</a:t>
            </a:r>
          </a:p>
          <a:p>
            <a:pPr marL="342900" indent="-342900" algn="l">
              <a:buFont typeface="Wingdings" panose="05000000000000000000" pitchFamily="2" charset="2"/>
              <a:buChar char="à"/>
            </a:pPr>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hlinkClick r:id="rId3"/>
              </a:rPr>
              <a:t>https://www.youtube.com/watch?v=dwPOwLpZSFg</a:t>
            </a:r>
            <a:endParaRPr lang="en-US" dirty="0">
              <a:latin typeface="Cochin" panose="02000603020000020003" pitchFamily="2" charset="0"/>
              <a:sym typeface="Wingdings" panose="05000000000000000000" pitchFamily="2" charset="2"/>
            </a:endParaRPr>
          </a:p>
          <a:p>
            <a:pPr algn="l"/>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Etienne Benson on ‘THE environment’</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Tree>
    <p:extLst>
      <p:ext uri="{BB962C8B-B14F-4D97-AF65-F5344CB8AC3E}">
        <p14:creationId xmlns:p14="http://schemas.microsoft.com/office/powerpoint/2010/main" val="2571800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542225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Environment</a:t>
            </a:r>
          </a:p>
          <a:p>
            <a:pPr algn="l"/>
            <a:endParaRPr lang="en-US"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A critique of nature and the concept of environment</a:t>
            </a:r>
          </a:p>
          <a:p>
            <a:pPr algn="l"/>
            <a:endParaRPr lang="en-US" dirty="0">
              <a:latin typeface="Cochin" panose="02000603020000020003" pitchFamily="2" charset="0"/>
              <a:sym typeface="Wingdings" panose="05000000000000000000" pitchFamily="2" charset="2"/>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CC874BFC-7370-79B1-23AA-DA68346383D4}"/>
              </a:ext>
            </a:extLst>
          </p:cNvPr>
          <p:cNvPicPr>
            <a:picLocks noChangeAspect="1"/>
          </p:cNvPicPr>
          <p:nvPr/>
        </p:nvPicPr>
        <p:blipFill>
          <a:blip r:embed="rId3"/>
          <a:stretch>
            <a:fillRect/>
          </a:stretch>
        </p:blipFill>
        <p:spPr>
          <a:xfrm>
            <a:off x="5765800" y="614526"/>
            <a:ext cx="6204095" cy="4617874"/>
          </a:xfrm>
          <a:prstGeom prst="rect">
            <a:avLst/>
          </a:prstGeom>
        </p:spPr>
      </p:pic>
      <p:sp>
        <p:nvSpPr>
          <p:cNvPr id="7" name="CasellaDiTesto 6">
            <a:extLst>
              <a:ext uri="{FF2B5EF4-FFF2-40B4-BE49-F238E27FC236}">
                <a16:creationId xmlns:a16="http://schemas.microsoft.com/office/drawing/2014/main" id="{D2ADE9E3-5B9E-D1EE-7DB5-275F13CA46E6}"/>
              </a:ext>
            </a:extLst>
          </p:cNvPr>
          <p:cNvSpPr txBox="1"/>
          <p:nvPr/>
        </p:nvSpPr>
        <p:spPr>
          <a:xfrm>
            <a:off x="5765800" y="5600700"/>
            <a:ext cx="6204095" cy="369332"/>
          </a:xfrm>
          <a:prstGeom prst="rect">
            <a:avLst/>
          </a:prstGeom>
          <a:noFill/>
        </p:spPr>
        <p:txBody>
          <a:bodyPr wrap="square" rtlCol="0">
            <a:spAutoFit/>
          </a:bodyPr>
          <a:lstStyle/>
          <a:p>
            <a:r>
              <a:rPr lang="it-IT" dirty="0"/>
              <a:t>T. Morton, </a:t>
            </a:r>
            <a:r>
              <a:rPr lang="it-IT" i="1" dirty="0" err="1"/>
              <a:t>Ecology</a:t>
            </a:r>
            <a:r>
              <a:rPr lang="it-IT" i="1" dirty="0"/>
              <a:t> </a:t>
            </a:r>
            <a:r>
              <a:rPr lang="it-IT" i="1" dirty="0" err="1"/>
              <a:t>Without</a:t>
            </a:r>
            <a:r>
              <a:rPr lang="it-IT" i="1" dirty="0"/>
              <a:t> Nature </a:t>
            </a:r>
            <a:r>
              <a:rPr lang="it-IT" dirty="0"/>
              <a:t>(2007)</a:t>
            </a:r>
            <a:endParaRPr lang="it-IT" i="1" dirty="0"/>
          </a:p>
        </p:txBody>
      </p:sp>
    </p:spTree>
    <p:extLst>
      <p:ext uri="{BB962C8B-B14F-4D97-AF65-F5344CB8AC3E}">
        <p14:creationId xmlns:p14="http://schemas.microsoft.com/office/powerpoint/2010/main" val="3999652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525715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Environment</a:t>
            </a:r>
          </a:p>
          <a:p>
            <a:pPr algn="l"/>
            <a:endParaRPr lang="en-US" dirty="0">
              <a:latin typeface="Cochin" panose="02000603020000020003" pitchFamily="2" charset="0"/>
              <a:sym typeface="Wingdings" panose="05000000000000000000" pitchFamily="2" charset="2"/>
            </a:endParaRPr>
          </a:p>
          <a:p>
            <a:pPr marL="342900" indent="-342900" algn="l">
              <a:buFont typeface="Wingdings" panose="05000000000000000000" pitchFamily="2" charset="2"/>
              <a:buChar char="à"/>
            </a:pPr>
            <a:r>
              <a:rPr lang="en-US" dirty="0">
                <a:latin typeface="Cochin" panose="02000603020000020003" pitchFamily="2" charset="0"/>
                <a:sym typeface="Wingdings" panose="05000000000000000000" pitchFamily="2" charset="2"/>
              </a:rPr>
              <a:t>Milieu, ambiens </a:t>
            </a:r>
            <a:r>
              <a:rPr lang="en-US" dirty="0" err="1">
                <a:latin typeface="Cochin" panose="02000603020000020003" pitchFamily="2" charset="0"/>
                <a:sym typeface="Wingdings" panose="05000000000000000000" pitchFamily="2" charset="2"/>
              </a:rPr>
              <a:t>aer</a:t>
            </a:r>
            <a:r>
              <a:rPr lang="en-US" dirty="0">
                <a:latin typeface="Cochin" panose="02000603020000020003" pitchFamily="2" charset="0"/>
                <a:sym typeface="Wingdings" panose="05000000000000000000" pitchFamily="2" charset="2"/>
              </a:rPr>
              <a:t>, environment</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8" name="Immagine 7">
            <a:extLst>
              <a:ext uri="{FF2B5EF4-FFF2-40B4-BE49-F238E27FC236}">
                <a16:creationId xmlns:a16="http://schemas.microsoft.com/office/drawing/2014/main" id="{D857E914-78E3-5E58-4937-5E4CB60A9202}"/>
              </a:ext>
            </a:extLst>
          </p:cNvPr>
          <p:cNvPicPr>
            <a:picLocks noChangeAspect="1"/>
          </p:cNvPicPr>
          <p:nvPr/>
        </p:nvPicPr>
        <p:blipFill>
          <a:blip r:embed="rId3"/>
          <a:stretch>
            <a:fillRect/>
          </a:stretch>
        </p:blipFill>
        <p:spPr>
          <a:xfrm>
            <a:off x="6147351" y="19453"/>
            <a:ext cx="5701100" cy="3593059"/>
          </a:xfrm>
          <a:prstGeom prst="rect">
            <a:avLst/>
          </a:prstGeom>
        </p:spPr>
      </p:pic>
      <p:pic>
        <p:nvPicPr>
          <p:cNvPr id="10" name="Immagine 9">
            <a:extLst>
              <a:ext uri="{FF2B5EF4-FFF2-40B4-BE49-F238E27FC236}">
                <a16:creationId xmlns:a16="http://schemas.microsoft.com/office/drawing/2014/main" id="{8761C49B-A11A-FE9B-1F63-F162A796DD9F}"/>
              </a:ext>
            </a:extLst>
          </p:cNvPr>
          <p:cNvPicPr>
            <a:picLocks noChangeAspect="1"/>
          </p:cNvPicPr>
          <p:nvPr/>
        </p:nvPicPr>
        <p:blipFill>
          <a:blip r:embed="rId4"/>
          <a:stretch>
            <a:fillRect/>
          </a:stretch>
        </p:blipFill>
        <p:spPr>
          <a:xfrm>
            <a:off x="6147351" y="5976441"/>
            <a:ext cx="5752450" cy="881559"/>
          </a:xfrm>
          <a:prstGeom prst="rect">
            <a:avLst/>
          </a:prstGeom>
        </p:spPr>
      </p:pic>
      <p:pic>
        <p:nvPicPr>
          <p:cNvPr id="12" name="Immagine 11">
            <a:extLst>
              <a:ext uri="{FF2B5EF4-FFF2-40B4-BE49-F238E27FC236}">
                <a16:creationId xmlns:a16="http://schemas.microsoft.com/office/drawing/2014/main" id="{B0A66FCE-7788-2725-BB2A-0696205F12A5}"/>
              </a:ext>
            </a:extLst>
          </p:cNvPr>
          <p:cNvPicPr>
            <a:picLocks noChangeAspect="1"/>
          </p:cNvPicPr>
          <p:nvPr/>
        </p:nvPicPr>
        <p:blipFill>
          <a:blip r:embed="rId5"/>
          <a:stretch>
            <a:fillRect/>
          </a:stretch>
        </p:blipFill>
        <p:spPr>
          <a:xfrm>
            <a:off x="6147351" y="3696168"/>
            <a:ext cx="5752450" cy="2248376"/>
          </a:xfrm>
          <a:prstGeom prst="rect">
            <a:avLst/>
          </a:prstGeom>
        </p:spPr>
      </p:pic>
    </p:spTree>
    <p:extLst>
      <p:ext uri="{BB962C8B-B14F-4D97-AF65-F5344CB8AC3E}">
        <p14:creationId xmlns:p14="http://schemas.microsoft.com/office/powerpoint/2010/main" val="377737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332089" y="492919"/>
            <a:ext cx="9606844" cy="4045214"/>
          </a:xfrm>
        </p:spPr>
        <p:txBody>
          <a:bodyPr>
            <a:normAutofit lnSpcReduction="10000"/>
          </a:bodyPr>
          <a:lstStyle/>
          <a:p>
            <a:pPr algn="l"/>
            <a:r>
              <a:rPr lang="en-US" b="1" dirty="0">
                <a:latin typeface="Cochin" panose="02000603020000020003" pitchFamily="2" charset="0"/>
              </a:rPr>
              <a:t>Main questions:</a:t>
            </a:r>
          </a:p>
          <a:p>
            <a:pPr algn="l"/>
            <a:endParaRPr lang="en-US" b="1" dirty="0">
              <a:latin typeface="Cochin" panose="02000603020000020003" pitchFamily="2" charset="0"/>
            </a:endParaRPr>
          </a:p>
          <a:p>
            <a:pPr marL="342900" indent="-342900" algn="l">
              <a:buFontTx/>
              <a:buChar char="-"/>
            </a:pPr>
            <a:r>
              <a:rPr lang="en-US" dirty="0">
                <a:latin typeface="Cochin" panose="02000603020000020003" pitchFamily="2" charset="0"/>
              </a:rPr>
              <a:t>What do we talk about when we talk about nature, ecology, and the environment in the early modern period?</a:t>
            </a:r>
          </a:p>
          <a:p>
            <a:pPr marL="342900" indent="-342900" algn="l">
              <a:buFontTx/>
              <a:buChar char="-"/>
            </a:pPr>
            <a:r>
              <a:rPr lang="en-US" dirty="0">
                <a:latin typeface="Cochin" panose="02000603020000020003" pitchFamily="2" charset="0"/>
              </a:rPr>
              <a:t>Is it legitimate to ask questions such as: was there concern for the environment in early modernity? Does ‘nature’ mean the same thing in early modernity as it does for us? Is there any relationship between present-day ecological debates and early modern ones?</a:t>
            </a:r>
          </a:p>
          <a:p>
            <a:pPr algn="l"/>
            <a:endParaRPr lang="en-US" dirty="0">
              <a:latin typeface="Cochin" panose="02000603020000020003" pitchFamily="2" charset="0"/>
            </a:endParaRPr>
          </a:p>
          <a:p>
            <a:pPr algn="l"/>
            <a:r>
              <a:rPr lang="en-US" dirty="0">
                <a:latin typeface="Cochin" panose="02000603020000020003" pitchFamily="2" charset="0"/>
                <a:sym typeface="Wingdings" panose="05000000000000000000" pitchFamily="2" charset="2"/>
              </a:rPr>
              <a:t> Find a </a:t>
            </a:r>
            <a:r>
              <a:rPr lang="en-US" b="1" dirty="0">
                <a:latin typeface="Cochin" panose="02000603020000020003" pitchFamily="2" charset="0"/>
                <a:sym typeface="Wingdings" panose="05000000000000000000" pitchFamily="2" charset="2"/>
              </a:rPr>
              <a:t>contact point </a:t>
            </a:r>
            <a:r>
              <a:rPr lang="en-US" dirty="0">
                <a:latin typeface="Cochin" panose="02000603020000020003" pitchFamily="2" charset="0"/>
                <a:sym typeface="Wingdings" panose="05000000000000000000" pitchFamily="2" charset="2"/>
              </a:rPr>
              <a:t>between early modern philosophical texts and contemporary environmental humanities</a:t>
            </a:r>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Tree>
    <p:extLst>
      <p:ext uri="{BB962C8B-B14F-4D97-AF65-F5344CB8AC3E}">
        <p14:creationId xmlns:p14="http://schemas.microsoft.com/office/powerpoint/2010/main" val="2033559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Environment</a:t>
            </a:r>
          </a:p>
          <a:p>
            <a:pPr algn="l"/>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 When does a specific term start to be used? And in which language? (NB: the story of the word is not the story of the concept!)</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14" name="CasellaDiTesto 13">
            <a:extLst>
              <a:ext uri="{FF2B5EF4-FFF2-40B4-BE49-F238E27FC236}">
                <a16:creationId xmlns:a16="http://schemas.microsoft.com/office/drawing/2014/main" id="{4E32481E-472D-CEF4-0872-5AD7ECCEC115}"/>
              </a:ext>
            </a:extLst>
          </p:cNvPr>
          <p:cNvSpPr txBox="1"/>
          <p:nvPr/>
        </p:nvSpPr>
        <p:spPr>
          <a:xfrm>
            <a:off x="3529950" y="2844800"/>
            <a:ext cx="8318500" cy="3046988"/>
          </a:xfrm>
          <a:prstGeom prst="rect">
            <a:avLst/>
          </a:prstGeom>
          <a:noFill/>
        </p:spPr>
        <p:txBody>
          <a:bodyPr wrap="square">
            <a:spAutoFit/>
          </a:bodyPr>
          <a:lstStyle/>
          <a:p>
            <a:r>
              <a:rPr lang="it-IT" sz="2400" dirty="0"/>
              <a:t>“In </a:t>
            </a:r>
            <a:r>
              <a:rPr lang="it-IT" sz="2400" dirty="0" err="1"/>
              <a:t>einem</a:t>
            </a:r>
            <a:r>
              <a:rPr lang="it-IT" sz="2400" dirty="0"/>
              <a:t> </a:t>
            </a:r>
            <a:r>
              <a:rPr lang="it-IT" sz="2400" dirty="0" err="1"/>
              <a:t>solchen</a:t>
            </a:r>
            <a:r>
              <a:rPr lang="it-IT" sz="2400" dirty="0"/>
              <a:t> </a:t>
            </a:r>
            <a:r>
              <a:rPr lang="it-IT" sz="2400" dirty="0" err="1"/>
              <a:t>Element</a:t>
            </a:r>
            <a:r>
              <a:rPr lang="it-IT" sz="2400" dirty="0"/>
              <a:t> bei </a:t>
            </a:r>
            <a:r>
              <a:rPr lang="it-IT" sz="2400" dirty="0" err="1"/>
              <a:t>solcher</a:t>
            </a:r>
            <a:r>
              <a:rPr lang="it-IT" sz="2400" dirty="0"/>
              <a:t> </a:t>
            </a:r>
            <a:r>
              <a:rPr lang="it-IT" sz="2400" dirty="0" err="1">
                <a:solidFill>
                  <a:schemeClr val="accent1">
                    <a:lumMod val="75000"/>
                  </a:schemeClr>
                </a:solidFill>
              </a:rPr>
              <a:t>Umgebung</a:t>
            </a:r>
            <a:r>
              <a:rPr lang="it-IT" sz="2400" dirty="0"/>
              <a:t>, bei </a:t>
            </a:r>
            <a:r>
              <a:rPr lang="it-IT" sz="2400" dirty="0" err="1"/>
              <a:t>Liebhabereien</a:t>
            </a:r>
            <a:r>
              <a:rPr lang="it-IT" sz="2400" dirty="0"/>
              <a:t> und </a:t>
            </a:r>
            <a:r>
              <a:rPr lang="it-IT" sz="2400" dirty="0" err="1"/>
              <a:t>Studien</a:t>
            </a:r>
            <a:r>
              <a:rPr lang="it-IT" sz="2400" dirty="0"/>
              <a:t> </a:t>
            </a:r>
            <a:r>
              <a:rPr lang="it-IT" sz="2400" dirty="0" err="1"/>
              <a:t>dieser</a:t>
            </a:r>
            <a:r>
              <a:rPr lang="it-IT" sz="2400" dirty="0"/>
              <a:t> Art…” </a:t>
            </a:r>
          </a:p>
          <a:p>
            <a:r>
              <a:rPr lang="it-IT" sz="2400" dirty="0"/>
              <a:t>Goethe, </a:t>
            </a:r>
            <a:r>
              <a:rPr lang="it-IT" sz="2400" i="1" dirty="0"/>
              <a:t>Aus </a:t>
            </a:r>
            <a:r>
              <a:rPr lang="it-IT" sz="2400" i="1" dirty="0" err="1"/>
              <a:t>meinem</a:t>
            </a:r>
            <a:r>
              <a:rPr lang="it-IT" sz="2400" i="1" dirty="0"/>
              <a:t> </a:t>
            </a:r>
            <a:r>
              <a:rPr lang="it-IT" sz="2400" i="1" dirty="0" err="1"/>
              <a:t>Leben</a:t>
            </a:r>
            <a:r>
              <a:rPr lang="it-IT" sz="2400" i="1" dirty="0"/>
              <a:t>. </a:t>
            </a:r>
            <a:r>
              <a:rPr lang="it-IT" sz="2400" i="1" dirty="0" err="1"/>
              <a:t>Dichtung</a:t>
            </a:r>
            <a:r>
              <a:rPr lang="it-IT" sz="2400" i="1" dirty="0"/>
              <a:t> und </a:t>
            </a:r>
            <a:r>
              <a:rPr lang="it-IT" sz="2400" i="1" dirty="0" err="1"/>
              <a:t>Wahrheit</a:t>
            </a:r>
            <a:r>
              <a:rPr lang="it-IT" sz="2400" dirty="0"/>
              <a:t>, Part III, Tübingen 1814, p. 332</a:t>
            </a:r>
          </a:p>
          <a:p>
            <a:r>
              <a:rPr lang="it-IT" sz="2400" dirty="0" err="1"/>
              <a:t>Translation</a:t>
            </a:r>
            <a:r>
              <a:rPr lang="it-IT" sz="2400" dirty="0"/>
              <a:t> by Thomas Carlyle in </a:t>
            </a:r>
            <a:r>
              <a:rPr lang="it-IT" sz="2400" dirty="0" err="1"/>
              <a:t>his</a:t>
            </a:r>
            <a:r>
              <a:rPr lang="it-IT" sz="2400" dirty="0"/>
              <a:t> review of Goethe, </a:t>
            </a:r>
            <a:r>
              <a:rPr lang="it-IT" sz="2400" i="1" dirty="0" err="1"/>
              <a:t>Sämmtliche</a:t>
            </a:r>
            <a:r>
              <a:rPr lang="it-IT" sz="2400" i="1" dirty="0"/>
              <a:t> </a:t>
            </a:r>
            <a:r>
              <a:rPr lang="it-IT" sz="2400" i="1" dirty="0" err="1"/>
              <a:t>Werke</a:t>
            </a:r>
            <a:r>
              <a:rPr lang="it-IT" sz="2400" i="1" dirty="0"/>
              <a:t> </a:t>
            </a:r>
            <a:r>
              <a:rPr lang="it-IT" sz="2400" dirty="0"/>
              <a:t>(1827), The Foreign Review, 2, </a:t>
            </a:r>
            <a:r>
              <a:rPr lang="it-IT" sz="2400" dirty="0" err="1"/>
              <a:t>September</a:t>
            </a:r>
            <a:r>
              <a:rPr lang="it-IT" sz="2400" dirty="0"/>
              <a:t> 1828, p. 98: “In </a:t>
            </a:r>
            <a:r>
              <a:rPr lang="it-IT" sz="2400" dirty="0" err="1"/>
              <a:t>such</a:t>
            </a:r>
            <a:r>
              <a:rPr lang="it-IT" sz="2400" dirty="0"/>
              <a:t> an </a:t>
            </a:r>
            <a:r>
              <a:rPr lang="it-IT" sz="2400" dirty="0" err="1"/>
              <a:t>element</a:t>
            </a:r>
            <a:r>
              <a:rPr lang="it-IT" sz="2400" dirty="0"/>
              <a:t>, with </a:t>
            </a:r>
            <a:r>
              <a:rPr lang="it-IT" sz="2400" dirty="0" err="1"/>
              <a:t>such</a:t>
            </a:r>
            <a:r>
              <a:rPr lang="it-IT" sz="2400" dirty="0"/>
              <a:t> an </a:t>
            </a:r>
            <a:r>
              <a:rPr lang="it-IT" sz="2400" dirty="0" err="1">
                <a:solidFill>
                  <a:schemeClr val="accent1">
                    <a:lumMod val="75000"/>
                  </a:schemeClr>
                </a:solidFill>
              </a:rPr>
              <a:t>environment</a:t>
            </a:r>
            <a:r>
              <a:rPr lang="it-IT" sz="2400" dirty="0">
                <a:solidFill>
                  <a:schemeClr val="accent1">
                    <a:lumMod val="75000"/>
                  </a:schemeClr>
                </a:solidFill>
              </a:rPr>
              <a:t> </a:t>
            </a:r>
            <a:r>
              <a:rPr lang="it-IT" sz="2400" dirty="0"/>
              <a:t>of </a:t>
            </a:r>
            <a:r>
              <a:rPr lang="it-IT" sz="2400" dirty="0" err="1"/>
              <a:t>circumstances</a:t>
            </a:r>
            <a:r>
              <a:rPr lang="it-IT" sz="2400" dirty="0"/>
              <a:t>, with studies and </a:t>
            </a:r>
            <a:r>
              <a:rPr lang="it-IT" sz="2400" dirty="0" err="1"/>
              <a:t>tastes</a:t>
            </a:r>
            <a:r>
              <a:rPr lang="it-IT" sz="2400" dirty="0"/>
              <a:t> of </a:t>
            </a:r>
            <a:r>
              <a:rPr lang="it-IT" sz="2400" dirty="0" err="1"/>
              <a:t>this</a:t>
            </a:r>
            <a:r>
              <a:rPr lang="it-IT" sz="2400" dirty="0"/>
              <a:t> sort…”</a:t>
            </a:r>
          </a:p>
        </p:txBody>
      </p:sp>
    </p:spTree>
    <p:extLst>
      <p:ext uri="{BB962C8B-B14F-4D97-AF65-F5344CB8AC3E}">
        <p14:creationId xmlns:p14="http://schemas.microsoft.com/office/powerpoint/2010/main" val="1262220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Environment</a:t>
            </a:r>
          </a:p>
          <a:p>
            <a:pPr algn="l"/>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 When does a specific term start to be used? And in which language? (NB: the story of the word is not the story of the concept!)</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14" name="CasellaDiTesto 13">
            <a:extLst>
              <a:ext uri="{FF2B5EF4-FFF2-40B4-BE49-F238E27FC236}">
                <a16:creationId xmlns:a16="http://schemas.microsoft.com/office/drawing/2014/main" id="{4E32481E-472D-CEF4-0872-5AD7ECCEC115}"/>
              </a:ext>
            </a:extLst>
          </p:cNvPr>
          <p:cNvSpPr txBox="1"/>
          <p:nvPr/>
        </p:nvSpPr>
        <p:spPr>
          <a:xfrm>
            <a:off x="3529950" y="2844800"/>
            <a:ext cx="8318500" cy="3046988"/>
          </a:xfrm>
          <a:prstGeom prst="rect">
            <a:avLst/>
          </a:prstGeom>
          <a:noFill/>
        </p:spPr>
        <p:txBody>
          <a:bodyPr wrap="square">
            <a:spAutoFit/>
          </a:bodyPr>
          <a:lstStyle/>
          <a:p>
            <a:r>
              <a:rPr lang="it-IT" sz="2400" dirty="0"/>
              <a:t>“In </a:t>
            </a:r>
            <a:r>
              <a:rPr lang="it-IT" sz="2400" dirty="0" err="1"/>
              <a:t>einem</a:t>
            </a:r>
            <a:r>
              <a:rPr lang="it-IT" sz="2400" dirty="0"/>
              <a:t> </a:t>
            </a:r>
            <a:r>
              <a:rPr lang="it-IT" sz="2400" dirty="0" err="1"/>
              <a:t>solchen</a:t>
            </a:r>
            <a:r>
              <a:rPr lang="it-IT" sz="2400" dirty="0"/>
              <a:t> </a:t>
            </a:r>
            <a:r>
              <a:rPr lang="it-IT" sz="2400" dirty="0" err="1"/>
              <a:t>Element</a:t>
            </a:r>
            <a:r>
              <a:rPr lang="it-IT" sz="2400" dirty="0"/>
              <a:t> bei </a:t>
            </a:r>
            <a:r>
              <a:rPr lang="it-IT" sz="2400" dirty="0" err="1"/>
              <a:t>solcher</a:t>
            </a:r>
            <a:r>
              <a:rPr lang="it-IT" sz="2400" dirty="0"/>
              <a:t> </a:t>
            </a:r>
            <a:r>
              <a:rPr lang="it-IT" sz="2400" dirty="0" err="1">
                <a:solidFill>
                  <a:schemeClr val="accent1">
                    <a:lumMod val="75000"/>
                  </a:schemeClr>
                </a:solidFill>
              </a:rPr>
              <a:t>Umgebung</a:t>
            </a:r>
            <a:r>
              <a:rPr lang="it-IT" sz="2400" dirty="0"/>
              <a:t>, bei </a:t>
            </a:r>
            <a:r>
              <a:rPr lang="it-IT" sz="2400" dirty="0" err="1"/>
              <a:t>Liebhabereien</a:t>
            </a:r>
            <a:r>
              <a:rPr lang="it-IT" sz="2400" dirty="0"/>
              <a:t> und </a:t>
            </a:r>
            <a:r>
              <a:rPr lang="it-IT" sz="2400" dirty="0" err="1"/>
              <a:t>Studien</a:t>
            </a:r>
            <a:r>
              <a:rPr lang="it-IT" sz="2400" dirty="0"/>
              <a:t> </a:t>
            </a:r>
            <a:r>
              <a:rPr lang="it-IT" sz="2400" dirty="0" err="1"/>
              <a:t>dieser</a:t>
            </a:r>
            <a:r>
              <a:rPr lang="it-IT" sz="2400" dirty="0"/>
              <a:t> Art…” </a:t>
            </a:r>
          </a:p>
          <a:p>
            <a:r>
              <a:rPr lang="it-IT" sz="2400" dirty="0"/>
              <a:t>Goethe, </a:t>
            </a:r>
            <a:r>
              <a:rPr lang="it-IT" sz="2400" i="1" dirty="0"/>
              <a:t>Aus </a:t>
            </a:r>
            <a:r>
              <a:rPr lang="it-IT" sz="2400" i="1" dirty="0" err="1"/>
              <a:t>meinem</a:t>
            </a:r>
            <a:r>
              <a:rPr lang="it-IT" sz="2400" i="1" dirty="0"/>
              <a:t> </a:t>
            </a:r>
            <a:r>
              <a:rPr lang="it-IT" sz="2400" i="1" dirty="0" err="1"/>
              <a:t>Leben</a:t>
            </a:r>
            <a:r>
              <a:rPr lang="it-IT" sz="2400" i="1" dirty="0"/>
              <a:t>. </a:t>
            </a:r>
            <a:r>
              <a:rPr lang="it-IT" sz="2400" i="1" dirty="0" err="1"/>
              <a:t>Dichtung</a:t>
            </a:r>
            <a:r>
              <a:rPr lang="it-IT" sz="2400" i="1" dirty="0"/>
              <a:t> und </a:t>
            </a:r>
            <a:r>
              <a:rPr lang="it-IT" sz="2400" i="1" dirty="0" err="1"/>
              <a:t>Wahrheit</a:t>
            </a:r>
            <a:r>
              <a:rPr lang="it-IT" sz="2400" dirty="0"/>
              <a:t>, Part III, Tübingen 1814, p. 332</a:t>
            </a:r>
          </a:p>
          <a:p>
            <a:r>
              <a:rPr lang="it-IT" sz="2400" dirty="0" err="1"/>
              <a:t>Translation</a:t>
            </a:r>
            <a:r>
              <a:rPr lang="it-IT" sz="2400" dirty="0"/>
              <a:t> by Thomas Carlyle in </a:t>
            </a:r>
            <a:r>
              <a:rPr lang="it-IT" sz="2400" dirty="0" err="1"/>
              <a:t>his</a:t>
            </a:r>
            <a:r>
              <a:rPr lang="it-IT" sz="2400" dirty="0"/>
              <a:t> review of Goethe, </a:t>
            </a:r>
            <a:r>
              <a:rPr lang="it-IT" sz="2400" i="1" dirty="0" err="1"/>
              <a:t>Sämmtliche</a:t>
            </a:r>
            <a:r>
              <a:rPr lang="it-IT" sz="2400" i="1" dirty="0"/>
              <a:t> </a:t>
            </a:r>
            <a:r>
              <a:rPr lang="it-IT" sz="2400" i="1" dirty="0" err="1"/>
              <a:t>Werke</a:t>
            </a:r>
            <a:r>
              <a:rPr lang="it-IT" sz="2400" i="1" dirty="0"/>
              <a:t> </a:t>
            </a:r>
            <a:r>
              <a:rPr lang="it-IT" sz="2400" dirty="0"/>
              <a:t>(1827), The Foreign Review, 2, </a:t>
            </a:r>
            <a:r>
              <a:rPr lang="it-IT" sz="2400" dirty="0" err="1"/>
              <a:t>September</a:t>
            </a:r>
            <a:r>
              <a:rPr lang="it-IT" sz="2400" dirty="0"/>
              <a:t> 1828, p. 98: “In </a:t>
            </a:r>
            <a:r>
              <a:rPr lang="it-IT" sz="2400" dirty="0" err="1"/>
              <a:t>such</a:t>
            </a:r>
            <a:r>
              <a:rPr lang="it-IT" sz="2400" dirty="0"/>
              <a:t> an </a:t>
            </a:r>
            <a:r>
              <a:rPr lang="it-IT" sz="2400" dirty="0" err="1"/>
              <a:t>element</a:t>
            </a:r>
            <a:r>
              <a:rPr lang="it-IT" sz="2400" dirty="0"/>
              <a:t>, with </a:t>
            </a:r>
            <a:r>
              <a:rPr lang="it-IT" sz="2400" dirty="0" err="1"/>
              <a:t>such</a:t>
            </a:r>
            <a:r>
              <a:rPr lang="it-IT" sz="2400" dirty="0"/>
              <a:t> an </a:t>
            </a:r>
            <a:r>
              <a:rPr lang="it-IT" sz="2400" dirty="0" err="1">
                <a:solidFill>
                  <a:schemeClr val="accent1">
                    <a:lumMod val="75000"/>
                  </a:schemeClr>
                </a:solidFill>
              </a:rPr>
              <a:t>environment</a:t>
            </a:r>
            <a:r>
              <a:rPr lang="it-IT" sz="2400" dirty="0">
                <a:solidFill>
                  <a:schemeClr val="accent1">
                    <a:lumMod val="75000"/>
                  </a:schemeClr>
                </a:solidFill>
              </a:rPr>
              <a:t> </a:t>
            </a:r>
            <a:r>
              <a:rPr lang="it-IT" sz="2400" dirty="0"/>
              <a:t>of </a:t>
            </a:r>
            <a:r>
              <a:rPr lang="it-IT" sz="2400" dirty="0" err="1"/>
              <a:t>circumstances</a:t>
            </a:r>
            <a:r>
              <a:rPr lang="it-IT" sz="2400" dirty="0"/>
              <a:t>, with studies and </a:t>
            </a:r>
            <a:r>
              <a:rPr lang="it-IT" sz="2400" dirty="0" err="1"/>
              <a:t>tastes</a:t>
            </a:r>
            <a:r>
              <a:rPr lang="it-IT" sz="2400" dirty="0"/>
              <a:t> of </a:t>
            </a:r>
            <a:r>
              <a:rPr lang="it-IT" sz="2400" dirty="0" err="1"/>
              <a:t>this</a:t>
            </a:r>
            <a:r>
              <a:rPr lang="it-IT" sz="2400" dirty="0"/>
              <a:t> sort…”</a:t>
            </a:r>
          </a:p>
        </p:txBody>
      </p:sp>
    </p:spTree>
    <p:extLst>
      <p:ext uri="{BB962C8B-B14F-4D97-AF65-F5344CB8AC3E}">
        <p14:creationId xmlns:p14="http://schemas.microsoft.com/office/powerpoint/2010/main" val="1629456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Environment</a:t>
            </a:r>
          </a:p>
          <a:p>
            <a:pPr algn="l"/>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’Environment’ in early modernity? The influence of the surrounding ‘air’</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14" name="CasellaDiTesto 13">
            <a:extLst>
              <a:ext uri="{FF2B5EF4-FFF2-40B4-BE49-F238E27FC236}">
                <a16:creationId xmlns:a16="http://schemas.microsoft.com/office/drawing/2014/main" id="{4E32481E-472D-CEF4-0872-5AD7ECCEC115}"/>
              </a:ext>
            </a:extLst>
          </p:cNvPr>
          <p:cNvSpPr txBox="1"/>
          <p:nvPr/>
        </p:nvSpPr>
        <p:spPr>
          <a:xfrm>
            <a:off x="3511976" y="2002453"/>
            <a:ext cx="8318500" cy="4524315"/>
          </a:xfrm>
          <a:prstGeom prst="rect">
            <a:avLst/>
          </a:prstGeom>
          <a:noFill/>
        </p:spPr>
        <p:txBody>
          <a:bodyPr wrap="square">
            <a:spAutoFit/>
          </a:bodyPr>
          <a:lstStyle/>
          <a:p>
            <a:r>
              <a:rPr lang="it-IT" sz="2400" dirty="0"/>
              <a:t>Giovanni Pontano, </a:t>
            </a:r>
            <a:r>
              <a:rPr lang="it-IT" sz="2400" i="1" dirty="0"/>
              <a:t>De fortuna </a:t>
            </a:r>
            <a:r>
              <a:rPr lang="it-IT" sz="2400" dirty="0"/>
              <a:t>(ed. Francesco </a:t>
            </a:r>
            <a:r>
              <a:rPr lang="it-IT" sz="2400" dirty="0" err="1"/>
              <a:t>Tateo</a:t>
            </a:r>
            <a:r>
              <a:rPr lang="it-IT" sz="2400" dirty="0"/>
              <a:t>), III.1: “</a:t>
            </a:r>
            <a:r>
              <a:rPr lang="it-IT" sz="2400" dirty="0" err="1"/>
              <a:t>Putat</a:t>
            </a:r>
            <a:r>
              <a:rPr lang="it-IT" sz="2400" dirty="0"/>
              <a:t> [Aristoteles] </a:t>
            </a:r>
            <a:r>
              <a:rPr lang="it-IT" sz="2400" dirty="0" err="1"/>
              <a:t>igitur</a:t>
            </a:r>
            <a:r>
              <a:rPr lang="it-IT" sz="2400" dirty="0"/>
              <a:t> </a:t>
            </a:r>
            <a:r>
              <a:rPr lang="it-IT" sz="2400" dirty="0" err="1"/>
              <a:t>motus</a:t>
            </a:r>
            <a:r>
              <a:rPr lang="it-IT" sz="2400" dirty="0"/>
              <a:t> </a:t>
            </a:r>
            <a:r>
              <a:rPr lang="it-IT" sz="2400" dirty="0" err="1"/>
              <a:t>eos</a:t>
            </a:r>
            <a:r>
              <a:rPr lang="it-IT" sz="2400" dirty="0"/>
              <a:t> </a:t>
            </a:r>
            <a:r>
              <a:rPr lang="it-IT" sz="2400" dirty="0" err="1"/>
              <a:t>extrinsecus</a:t>
            </a:r>
            <a:r>
              <a:rPr lang="it-IT" sz="2400" dirty="0"/>
              <a:t> ab ambiente </a:t>
            </a:r>
            <a:r>
              <a:rPr lang="it-IT" sz="2400" dirty="0" err="1"/>
              <a:t>suscitari</a:t>
            </a:r>
            <a:r>
              <a:rPr lang="it-IT" sz="2400" dirty="0"/>
              <a:t>. […] </a:t>
            </a:r>
            <a:r>
              <a:rPr lang="it-IT" sz="2400" dirty="0" err="1"/>
              <a:t>Recte</a:t>
            </a:r>
            <a:r>
              <a:rPr lang="it-IT" sz="2400" dirty="0"/>
              <a:t> </a:t>
            </a:r>
            <a:r>
              <a:rPr lang="it-IT" sz="2400" dirty="0" err="1"/>
              <a:t>igitur</a:t>
            </a:r>
            <a:r>
              <a:rPr lang="it-IT" sz="2400" dirty="0"/>
              <a:t> qui </a:t>
            </a:r>
            <a:r>
              <a:rPr lang="it-IT" sz="2400" dirty="0" err="1"/>
              <a:t>dixerunt</a:t>
            </a:r>
            <a:r>
              <a:rPr lang="it-IT" sz="2400" dirty="0"/>
              <a:t> aera </a:t>
            </a:r>
            <a:r>
              <a:rPr lang="it-IT" sz="2400" dirty="0" err="1"/>
              <a:t>receptaculum</a:t>
            </a:r>
            <a:r>
              <a:rPr lang="it-IT" sz="2400" dirty="0"/>
              <a:t> esse et </a:t>
            </a:r>
            <a:r>
              <a:rPr lang="it-IT" sz="2400" dirty="0" err="1"/>
              <a:t>tanquam</a:t>
            </a:r>
            <a:r>
              <a:rPr lang="it-IT" sz="2400" dirty="0"/>
              <a:t> </a:t>
            </a:r>
            <a:r>
              <a:rPr lang="it-IT" sz="2400" dirty="0" err="1"/>
              <a:t>penu</a:t>
            </a:r>
            <a:r>
              <a:rPr lang="it-IT" sz="2400" dirty="0"/>
              <a:t> </a:t>
            </a:r>
            <a:r>
              <a:rPr lang="it-IT" sz="2400" dirty="0" err="1"/>
              <a:t>eorum</a:t>
            </a:r>
            <a:r>
              <a:rPr lang="it-IT" sz="2400" dirty="0"/>
              <a:t> omnium, </a:t>
            </a:r>
            <a:r>
              <a:rPr lang="it-IT" sz="2400" dirty="0" err="1"/>
              <a:t>quae</a:t>
            </a:r>
            <a:r>
              <a:rPr lang="it-IT" sz="2400" dirty="0"/>
              <a:t> e terra </a:t>
            </a:r>
            <a:r>
              <a:rPr lang="it-IT" sz="2400" dirty="0" err="1"/>
              <a:t>atque</a:t>
            </a:r>
            <a:r>
              <a:rPr lang="it-IT" sz="2400" dirty="0"/>
              <a:t> </a:t>
            </a:r>
            <a:r>
              <a:rPr lang="it-IT" sz="2400" dirty="0" err="1"/>
              <a:t>aquis</a:t>
            </a:r>
            <a:r>
              <a:rPr lang="it-IT" sz="2400" dirty="0"/>
              <a:t> </a:t>
            </a:r>
            <a:r>
              <a:rPr lang="it-IT" sz="2400" dirty="0" err="1"/>
              <a:t>exhalant</a:t>
            </a:r>
            <a:r>
              <a:rPr lang="it-IT" sz="2400" dirty="0"/>
              <a:t>, </a:t>
            </a:r>
            <a:r>
              <a:rPr lang="it-IT" sz="2400" dirty="0" err="1"/>
              <a:t>evaporant</a:t>
            </a:r>
            <a:r>
              <a:rPr lang="it-IT" sz="2400" dirty="0"/>
              <a:t>, </a:t>
            </a:r>
            <a:r>
              <a:rPr lang="it-IT" sz="2400" dirty="0" err="1"/>
              <a:t>aspirant</a:t>
            </a:r>
            <a:r>
              <a:rPr lang="it-IT" sz="2400" dirty="0"/>
              <a:t>”.</a:t>
            </a:r>
          </a:p>
          <a:p>
            <a:endParaRPr lang="it-IT" sz="2400" dirty="0"/>
          </a:p>
          <a:p>
            <a:r>
              <a:rPr lang="it-IT" sz="2400" dirty="0"/>
              <a:t>Fortunio </a:t>
            </a:r>
            <a:r>
              <a:rPr lang="it-IT" sz="2400" dirty="0" err="1"/>
              <a:t>Liceti</a:t>
            </a:r>
            <a:r>
              <a:rPr lang="it-IT" sz="2400" dirty="0"/>
              <a:t>, </a:t>
            </a:r>
            <a:r>
              <a:rPr lang="it-IT" sz="2400" i="1" dirty="0"/>
              <a:t>De spontaneo </a:t>
            </a:r>
            <a:r>
              <a:rPr lang="it-IT" sz="2400" i="1" dirty="0" err="1"/>
              <a:t>viventium</a:t>
            </a:r>
            <a:r>
              <a:rPr lang="it-IT" sz="2400" i="1" dirty="0"/>
              <a:t> </a:t>
            </a:r>
            <a:r>
              <a:rPr lang="it-IT" sz="2400" i="1" dirty="0" err="1"/>
              <a:t>ortu</a:t>
            </a:r>
            <a:r>
              <a:rPr lang="it-IT" sz="2400" i="1" dirty="0"/>
              <a:t> </a:t>
            </a:r>
            <a:r>
              <a:rPr lang="it-IT" sz="2400" dirty="0"/>
              <a:t>(1618), </a:t>
            </a:r>
            <a:r>
              <a:rPr lang="it-IT" sz="2400" dirty="0" err="1"/>
              <a:t>chap</a:t>
            </a:r>
            <a:r>
              <a:rPr lang="it-IT" sz="2400" dirty="0"/>
              <a:t>. 122:  “a calore in ambiente vigente </a:t>
            </a:r>
            <a:r>
              <a:rPr lang="it-IT" sz="2400" dirty="0" err="1"/>
              <a:t>viventia</a:t>
            </a:r>
            <a:r>
              <a:rPr lang="it-IT" sz="2400" dirty="0"/>
              <a:t> sponte </a:t>
            </a:r>
            <a:r>
              <a:rPr lang="it-IT" sz="2400" dirty="0" err="1"/>
              <a:t>nascentia</a:t>
            </a:r>
            <a:r>
              <a:rPr lang="it-IT" sz="2400" dirty="0"/>
              <a:t> immediate </a:t>
            </a:r>
            <a:r>
              <a:rPr lang="it-IT" sz="2400" dirty="0" err="1"/>
              <a:t>oriri</a:t>
            </a:r>
            <a:r>
              <a:rPr lang="it-IT" sz="2400" dirty="0"/>
              <a:t> </a:t>
            </a:r>
            <a:r>
              <a:rPr lang="it-IT" sz="2400" dirty="0" err="1"/>
              <a:t>confitentur</a:t>
            </a:r>
            <a:r>
              <a:rPr lang="it-IT" sz="2400" dirty="0"/>
              <a:t>”.</a:t>
            </a:r>
          </a:p>
          <a:p>
            <a:endParaRPr lang="it-IT" sz="2400" dirty="0"/>
          </a:p>
          <a:p>
            <a:r>
              <a:rPr lang="it-IT" sz="2400" dirty="0"/>
              <a:t>Girolamo Cardano, </a:t>
            </a:r>
            <a:r>
              <a:rPr lang="it-IT" sz="2400" i="1" dirty="0"/>
              <a:t>De </a:t>
            </a:r>
            <a:r>
              <a:rPr lang="it-IT" sz="2400" i="1" dirty="0" err="1"/>
              <a:t>subtilitate</a:t>
            </a:r>
            <a:r>
              <a:rPr lang="it-IT" sz="2400" i="1" dirty="0"/>
              <a:t> </a:t>
            </a:r>
            <a:r>
              <a:rPr lang="it-IT" sz="2400" dirty="0"/>
              <a:t>(OO, vol. 3), </a:t>
            </a:r>
            <a:r>
              <a:rPr lang="it-IT" sz="2400" dirty="0" err="1"/>
              <a:t>lib</a:t>
            </a:r>
            <a:r>
              <a:rPr lang="it-IT" sz="2400" dirty="0"/>
              <a:t>. 2: “</a:t>
            </a:r>
            <a:r>
              <a:rPr lang="it-IT" sz="2400" dirty="0" err="1"/>
              <a:t>Ambiens</a:t>
            </a:r>
            <a:r>
              <a:rPr lang="it-IT" sz="2400" dirty="0"/>
              <a:t> </a:t>
            </a:r>
            <a:r>
              <a:rPr lang="it-IT" sz="2400" dirty="0" err="1"/>
              <a:t>aër</a:t>
            </a:r>
            <a:r>
              <a:rPr lang="it-IT" sz="2400" dirty="0"/>
              <a:t> est causa </a:t>
            </a:r>
            <a:r>
              <a:rPr lang="it-IT" sz="2400" dirty="0" err="1"/>
              <a:t>corruptionis</a:t>
            </a:r>
            <a:r>
              <a:rPr lang="it-IT" sz="2400" dirty="0"/>
              <a:t>”.</a:t>
            </a:r>
          </a:p>
        </p:txBody>
      </p:sp>
    </p:spTree>
    <p:extLst>
      <p:ext uri="{BB962C8B-B14F-4D97-AF65-F5344CB8AC3E}">
        <p14:creationId xmlns:p14="http://schemas.microsoft.com/office/powerpoint/2010/main" val="1129776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Environment</a:t>
            </a:r>
          </a:p>
          <a:p>
            <a:pPr algn="l"/>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Environment/</a:t>
            </a:r>
            <a:r>
              <a:rPr lang="en-US" dirty="0" err="1">
                <a:latin typeface="Cochin" panose="02000603020000020003" pitchFamily="2" charset="0"/>
                <a:sym typeface="Wingdings" panose="05000000000000000000" pitchFamily="2" charset="2"/>
              </a:rPr>
              <a:t>ambiente</a:t>
            </a:r>
            <a:r>
              <a:rPr lang="en-US" dirty="0">
                <a:latin typeface="Cochin" panose="02000603020000020003" pitchFamily="2" charset="0"/>
                <a:sym typeface="Wingdings" panose="05000000000000000000" pitchFamily="2" charset="2"/>
              </a:rPr>
              <a:t> vs nature/natura</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475EF9E6-2B35-4355-F3B3-10F08ECF9A3B}"/>
              </a:ext>
            </a:extLst>
          </p:cNvPr>
          <p:cNvPicPr>
            <a:picLocks noChangeAspect="1"/>
          </p:cNvPicPr>
          <p:nvPr/>
        </p:nvPicPr>
        <p:blipFill>
          <a:blip r:embed="rId3"/>
          <a:stretch>
            <a:fillRect/>
          </a:stretch>
        </p:blipFill>
        <p:spPr>
          <a:xfrm>
            <a:off x="6315419" y="0"/>
            <a:ext cx="5368582" cy="6858000"/>
          </a:xfrm>
          <a:prstGeom prst="rect">
            <a:avLst/>
          </a:prstGeom>
        </p:spPr>
      </p:pic>
      <p:sp>
        <p:nvSpPr>
          <p:cNvPr id="7" name="CasellaDiTesto 6">
            <a:extLst>
              <a:ext uri="{FF2B5EF4-FFF2-40B4-BE49-F238E27FC236}">
                <a16:creationId xmlns:a16="http://schemas.microsoft.com/office/drawing/2014/main" id="{76519147-734C-3476-48F6-6C2E5F3E51CC}"/>
              </a:ext>
            </a:extLst>
          </p:cNvPr>
          <p:cNvSpPr txBox="1"/>
          <p:nvPr/>
        </p:nvSpPr>
        <p:spPr>
          <a:xfrm>
            <a:off x="325576" y="2197100"/>
            <a:ext cx="5325924" cy="369332"/>
          </a:xfrm>
          <a:prstGeom prst="rect">
            <a:avLst/>
          </a:prstGeom>
          <a:noFill/>
        </p:spPr>
        <p:txBody>
          <a:bodyPr wrap="square" rtlCol="0">
            <a:spAutoFit/>
          </a:bodyPr>
          <a:lstStyle/>
          <a:p>
            <a:r>
              <a:rPr lang="it-IT" dirty="0"/>
              <a:t>E. Casetta</a:t>
            </a:r>
            <a:r>
              <a:rPr lang="it-IT" i="1" dirty="0"/>
              <a:t>, Filosofia dell’ambiente </a:t>
            </a:r>
            <a:r>
              <a:rPr lang="it-IT" dirty="0"/>
              <a:t>(Il Mulino, 2023)</a:t>
            </a:r>
          </a:p>
        </p:txBody>
      </p:sp>
    </p:spTree>
    <p:extLst>
      <p:ext uri="{BB962C8B-B14F-4D97-AF65-F5344CB8AC3E}">
        <p14:creationId xmlns:p14="http://schemas.microsoft.com/office/powerpoint/2010/main" val="1186141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Environment</a:t>
            </a:r>
          </a:p>
          <a:p>
            <a:pPr algn="l"/>
            <a:endParaRPr lang="en-US" dirty="0">
              <a:latin typeface="Cochin" panose="02000603020000020003" pitchFamily="2" charset="0"/>
              <a:sym typeface="Wingdings" panose="05000000000000000000" pitchFamily="2" charset="2"/>
            </a:endParaRPr>
          </a:p>
          <a:p>
            <a:pPr algn="l"/>
            <a:r>
              <a:rPr lang="en-US" dirty="0">
                <a:latin typeface="Cochin" panose="02000603020000020003" pitchFamily="2" charset="0"/>
                <a:sym typeface="Wingdings" panose="05000000000000000000" pitchFamily="2" charset="2"/>
              </a:rPr>
              <a:t>Environment/</a:t>
            </a:r>
            <a:r>
              <a:rPr lang="en-US" dirty="0" err="1">
                <a:latin typeface="Cochin" panose="02000603020000020003" pitchFamily="2" charset="0"/>
                <a:sym typeface="Wingdings" panose="05000000000000000000" pitchFamily="2" charset="2"/>
              </a:rPr>
              <a:t>ambiente</a:t>
            </a:r>
            <a:r>
              <a:rPr lang="en-US" dirty="0">
                <a:latin typeface="Cochin" panose="02000603020000020003" pitchFamily="2" charset="0"/>
                <a:sym typeface="Wingdings" panose="05000000000000000000" pitchFamily="2" charset="2"/>
              </a:rPr>
              <a:t> vs nature/natura</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76519147-734C-3476-48F6-6C2E5F3E51CC}"/>
              </a:ext>
            </a:extLst>
          </p:cNvPr>
          <p:cNvSpPr txBox="1"/>
          <p:nvPr/>
        </p:nvSpPr>
        <p:spPr>
          <a:xfrm>
            <a:off x="325576" y="2197100"/>
            <a:ext cx="5325924" cy="369332"/>
          </a:xfrm>
          <a:prstGeom prst="rect">
            <a:avLst/>
          </a:prstGeom>
          <a:noFill/>
        </p:spPr>
        <p:txBody>
          <a:bodyPr wrap="square" rtlCol="0">
            <a:spAutoFit/>
          </a:bodyPr>
          <a:lstStyle/>
          <a:p>
            <a:r>
              <a:rPr lang="it-IT" dirty="0"/>
              <a:t>E. Casetta</a:t>
            </a:r>
            <a:r>
              <a:rPr lang="it-IT" i="1" dirty="0"/>
              <a:t>, Filosofia dell’ambiente </a:t>
            </a:r>
            <a:r>
              <a:rPr lang="it-IT" dirty="0"/>
              <a:t>(Il Mulino, 2023)</a:t>
            </a:r>
          </a:p>
        </p:txBody>
      </p:sp>
      <p:pic>
        <p:nvPicPr>
          <p:cNvPr id="8" name="Immagine 7">
            <a:extLst>
              <a:ext uri="{FF2B5EF4-FFF2-40B4-BE49-F238E27FC236}">
                <a16:creationId xmlns:a16="http://schemas.microsoft.com/office/drawing/2014/main" id="{BECDF145-2F82-A9AB-4940-B8D3ACFAE7D3}"/>
              </a:ext>
            </a:extLst>
          </p:cNvPr>
          <p:cNvPicPr>
            <a:picLocks noChangeAspect="1"/>
          </p:cNvPicPr>
          <p:nvPr/>
        </p:nvPicPr>
        <p:blipFill>
          <a:blip r:embed="rId3"/>
          <a:stretch>
            <a:fillRect/>
          </a:stretch>
        </p:blipFill>
        <p:spPr>
          <a:xfrm>
            <a:off x="6220744" y="0"/>
            <a:ext cx="5645682" cy="6858000"/>
          </a:xfrm>
          <a:prstGeom prst="rect">
            <a:avLst/>
          </a:prstGeom>
        </p:spPr>
      </p:pic>
    </p:spTree>
    <p:extLst>
      <p:ext uri="{BB962C8B-B14F-4D97-AF65-F5344CB8AC3E}">
        <p14:creationId xmlns:p14="http://schemas.microsoft.com/office/powerpoint/2010/main" val="3306641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From Environment to environmentalism</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FCA2958A-72E4-0674-A4B5-71F31EE02879}"/>
              </a:ext>
            </a:extLst>
          </p:cNvPr>
          <p:cNvPicPr>
            <a:picLocks noChangeAspect="1"/>
          </p:cNvPicPr>
          <p:nvPr/>
        </p:nvPicPr>
        <p:blipFill>
          <a:blip r:embed="rId3"/>
          <a:stretch>
            <a:fillRect/>
          </a:stretch>
        </p:blipFill>
        <p:spPr>
          <a:xfrm>
            <a:off x="4426358" y="956937"/>
            <a:ext cx="7422091" cy="4229100"/>
          </a:xfrm>
          <a:prstGeom prst="rect">
            <a:avLst/>
          </a:prstGeom>
        </p:spPr>
      </p:pic>
      <p:sp>
        <p:nvSpPr>
          <p:cNvPr id="7" name="CasellaDiTesto 6">
            <a:extLst>
              <a:ext uri="{FF2B5EF4-FFF2-40B4-BE49-F238E27FC236}">
                <a16:creationId xmlns:a16="http://schemas.microsoft.com/office/drawing/2014/main" id="{F05FE837-8AB7-39BB-84BE-279C6257C467}"/>
              </a:ext>
            </a:extLst>
          </p:cNvPr>
          <p:cNvSpPr txBox="1"/>
          <p:nvPr/>
        </p:nvSpPr>
        <p:spPr>
          <a:xfrm>
            <a:off x="4426359" y="6366432"/>
            <a:ext cx="7308441" cy="369332"/>
          </a:xfrm>
          <a:prstGeom prst="rect">
            <a:avLst/>
          </a:prstGeom>
          <a:noFill/>
        </p:spPr>
        <p:txBody>
          <a:bodyPr wrap="square" rtlCol="0">
            <a:spAutoFit/>
          </a:bodyPr>
          <a:lstStyle/>
          <a:p>
            <a:r>
              <a:rPr lang="it-IT" dirty="0"/>
              <a:t>E. Benson, </a:t>
            </a:r>
            <a:r>
              <a:rPr lang="it-IT" i="1" dirty="0" err="1"/>
              <a:t>Surroundings</a:t>
            </a:r>
            <a:r>
              <a:rPr lang="it-IT" dirty="0"/>
              <a:t> (2020)</a:t>
            </a:r>
          </a:p>
        </p:txBody>
      </p:sp>
      <p:pic>
        <p:nvPicPr>
          <p:cNvPr id="9" name="Immagine 8">
            <a:extLst>
              <a:ext uri="{FF2B5EF4-FFF2-40B4-BE49-F238E27FC236}">
                <a16:creationId xmlns:a16="http://schemas.microsoft.com/office/drawing/2014/main" id="{773621AC-4679-8E62-70F7-F83A41E59E4F}"/>
              </a:ext>
            </a:extLst>
          </p:cNvPr>
          <p:cNvPicPr>
            <a:picLocks noChangeAspect="1"/>
          </p:cNvPicPr>
          <p:nvPr/>
        </p:nvPicPr>
        <p:blipFill>
          <a:blip r:embed="rId4"/>
          <a:stretch>
            <a:fillRect/>
          </a:stretch>
        </p:blipFill>
        <p:spPr>
          <a:xfrm>
            <a:off x="4426357" y="5171672"/>
            <a:ext cx="7422090" cy="959467"/>
          </a:xfrm>
          <a:prstGeom prst="rect">
            <a:avLst/>
          </a:prstGeom>
        </p:spPr>
      </p:pic>
    </p:spTree>
    <p:extLst>
      <p:ext uri="{BB962C8B-B14F-4D97-AF65-F5344CB8AC3E}">
        <p14:creationId xmlns:p14="http://schemas.microsoft.com/office/powerpoint/2010/main" val="2044684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From Environment to environmentalism</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F05FE837-8AB7-39BB-84BE-279C6257C467}"/>
              </a:ext>
            </a:extLst>
          </p:cNvPr>
          <p:cNvSpPr txBox="1"/>
          <p:nvPr/>
        </p:nvSpPr>
        <p:spPr>
          <a:xfrm>
            <a:off x="5894950" y="6163923"/>
            <a:ext cx="7308441" cy="369332"/>
          </a:xfrm>
          <a:prstGeom prst="rect">
            <a:avLst/>
          </a:prstGeom>
          <a:noFill/>
        </p:spPr>
        <p:txBody>
          <a:bodyPr wrap="square" rtlCol="0">
            <a:spAutoFit/>
          </a:bodyPr>
          <a:lstStyle/>
          <a:p>
            <a:r>
              <a:rPr lang="it-IT" dirty="0"/>
              <a:t>E. Benson, </a:t>
            </a:r>
            <a:r>
              <a:rPr lang="it-IT" i="1" dirty="0" err="1"/>
              <a:t>Surroundings</a:t>
            </a:r>
            <a:r>
              <a:rPr lang="it-IT" dirty="0"/>
              <a:t> (2020)</a:t>
            </a:r>
          </a:p>
        </p:txBody>
      </p:sp>
      <p:pic>
        <p:nvPicPr>
          <p:cNvPr id="8" name="Immagine 7">
            <a:extLst>
              <a:ext uri="{FF2B5EF4-FFF2-40B4-BE49-F238E27FC236}">
                <a16:creationId xmlns:a16="http://schemas.microsoft.com/office/drawing/2014/main" id="{2DFA13A9-F900-EE02-5F81-4EEA06FA0809}"/>
              </a:ext>
            </a:extLst>
          </p:cNvPr>
          <p:cNvPicPr>
            <a:picLocks noChangeAspect="1"/>
          </p:cNvPicPr>
          <p:nvPr/>
        </p:nvPicPr>
        <p:blipFill>
          <a:blip r:embed="rId3"/>
          <a:stretch>
            <a:fillRect/>
          </a:stretch>
        </p:blipFill>
        <p:spPr>
          <a:xfrm>
            <a:off x="5916700" y="1282760"/>
            <a:ext cx="5311600" cy="3254022"/>
          </a:xfrm>
          <a:prstGeom prst="rect">
            <a:avLst/>
          </a:prstGeom>
        </p:spPr>
      </p:pic>
      <p:pic>
        <p:nvPicPr>
          <p:cNvPr id="11" name="Immagine 10">
            <a:extLst>
              <a:ext uri="{FF2B5EF4-FFF2-40B4-BE49-F238E27FC236}">
                <a16:creationId xmlns:a16="http://schemas.microsoft.com/office/drawing/2014/main" id="{7AA7C7B0-B90B-FD21-1CCF-23A6FD8A94F1}"/>
              </a:ext>
            </a:extLst>
          </p:cNvPr>
          <p:cNvPicPr>
            <a:picLocks noChangeAspect="1"/>
          </p:cNvPicPr>
          <p:nvPr/>
        </p:nvPicPr>
        <p:blipFill>
          <a:blip r:embed="rId4"/>
          <a:stretch>
            <a:fillRect/>
          </a:stretch>
        </p:blipFill>
        <p:spPr>
          <a:xfrm>
            <a:off x="5916700" y="4464792"/>
            <a:ext cx="5311600" cy="1374386"/>
          </a:xfrm>
          <a:prstGeom prst="rect">
            <a:avLst/>
          </a:prstGeom>
        </p:spPr>
      </p:pic>
      <p:sp>
        <p:nvSpPr>
          <p:cNvPr id="12" name="CasellaDiTesto 11">
            <a:extLst>
              <a:ext uri="{FF2B5EF4-FFF2-40B4-BE49-F238E27FC236}">
                <a16:creationId xmlns:a16="http://schemas.microsoft.com/office/drawing/2014/main" id="{938C67EE-0E4B-D8AA-4852-FD04AC88FEBD}"/>
              </a:ext>
            </a:extLst>
          </p:cNvPr>
          <p:cNvSpPr txBox="1"/>
          <p:nvPr/>
        </p:nvSpPr>
        <p:spPr>
          <a:xfrm>
            <a:off x="343550" y="1549400"/>
            <a:ext cx="5311600" cy="369332"/>
          </a:xfrm>
          <a:prstGeom prst="rect">
            <a:avLst/>
          </a:prstGeom>
          <a:noFill/>
        </p:spPr>
        <p:txBody>
          <a:bodyPr wrap="square" rtlCol="0">
            <a:spAutoFit/>
          </a:bodyPr>
          <a:lstStyle/>
          <a:p>
            <a:r>
              <a:rPr lang="it-IT" dirty="0">
                <a:sym typeface="Wingdings" panose="05000000000000000000" pitchFamily="2" charset="2"/>
              </a:rPr>
              <a:t> </a:t>
            </a:r>
            <a:r>
              <a:rPr lang="it-IT" dirty="0" err="1">
                <a:sym typeface="Wingdings" panose="05000000000000000000" pitchFamily="2" charset="2"/>
              </a:rPr>
              <a:t>What</a:t>
            </a:r>
            <a:r>
              <a:rPr lang="it-IT" dirty="0">
                <a:sym typeface="Wingdings" panose="05000000000000000000" pitchFamily="2" charset="2"/>
              </a:rPr>
              <a:t> </a:t>
            </a:r>
            <a:r>
              <a:rPr lang="it-IT" dirty="0" err="1">
                <a:sym typeface="Wingdings" panose="05000000000000000000" pitchFamily="2" charset="2"/>
              </a:rPr>
              <a:t>about</a:t>
            </a:r>
            <a:r>
              <a:rPr lang="it-IT" dirty="0">
                <a:sym typeface="Wingdings" panose="05000000000000000000" pitchFamily="2" charset="2"/>
              </a:rPr>
              <a:t> </a:t>
            </a:r>
            <a:r>
              <a:rPr lang="it-IT" dirty="0" err="1">
                <a:sym typeface="Wingdings" panose="05000000000000000000" pitchFamily="2" charset="2"/>
              </a:rPr>
              <a:t>philosophers</a:t>
            </a:r>
            <a:r>
              <a:rPr lang="it-IT" dirty="0">
                <a:sym typeface="Wingdings" panose="05000000000000000000" pitchFamily="2" charset="2"/>
              </a:rPr>
              <a:t>/</a:t>
            </a:r>
            <a:r>
              <a:rPr lang="it-IT" dirty="0" err="1">
                <a:sym typeface="Wingdings" panose="05000000000000000000" pitchFamily="2" charset="2"/>
              </a:rPr>
              <a:t>historians</a:t>
            </a:r>
            <a:r>
              <a:rPr lang="it-IT" dirty="0">
                <a:sym typeface="Wingdings" panose="05000000000000000000" pitchFamily="2" charset="2"/>
              </a:rPr>
              <a:t> of </a:t>
            </a:r>
            <a:r>
              <a:rPr lang="it-IT" dirty="0" err="1">
                <a:sym typeface="Wingdings" panose="05000000000000000000" pitchFamily="2" charset="2"/>
              </a:rPr>
              <a:t>philosophy</a:t>
            </a:r>
            <a:r>
              <a:rPr lang="it-IT" dirty="0">
                <a:sym typeface="Wingdings" panose="05000000000000000000" pitchFamily="2" charset="2"/>
              </a:rPr>
              <a:t>?</a:t>
            </a:r>
            <a:endParaRPr lang="it-IT" dirty="0"/>
          </a:p>
        </p:txBody>
      </p:sp>
    </p:spTree>
    <p:extLst>
      <p:ext uri="{BB962C8B-B14F-4D97-AF65-F5344CB8AC3E}">
        <p14:creationId xmlns:p14="http://schemas.microsoft.com/office/powerpoint/2010/main" val="2097341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From Environment to environmentalism</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F05FE837-8AB7-39BB-84BE-279C6257C467}"/>
              </a:ext>
            </a:extLst>
          </p:cNvPr>
          <p:cNvSpPr txBox="1"/>
          <p:nvPr/>
        </p:nvSpPr>
        <p:spPr>
          <a:xfrm>
            <a:off x="3168426" y="5661141"/>
            <a:ext cx="7308441" cy="369332"/>
          </a:xfrm>
          <a:prstGeom prst="rect">
            <a:avLst/>
          </a:prstGeom>
          <a:noFill/>
        </p:spPr>
        <p:txBody>
          <a:bodyPr wrap="square" rtlCol="0">
            <a:spAutoFit/>
          </a:bodyPr>
          <a:lstStyle/>
          <a:p>
            <a:r>
              <a:rPr lang="it-IT" dirty="0"/>
              <a:t>E. Benson, </a:t>
            </a:r>
            <a:r>
              <a:rPr lang="it-IT" i="1" dirty="0" err="1"/>
              <a:t>Surroundings</a:t>
            </a:r>
            <a:r>
              <a:rPr lang="it-IT" dirty="0"/>
              <a:t> (2020)</a:t>
            </a:r>
          </a:p>
        </p:txBody>
      </p:sp>
      <p:sp>
        <p:nvSpPr>
          <p:cNvPr id="12" name="CasellaDiTesto 11">
            <a:extLst>
              <a:ext uri="{FF2B5EF4-FFF2-40B4-BE49-F238E27FC236}">
                <a16:creationId xmlns:a16="http://schemas.microsoft.com/office/drawing/2014/main" id="{938C67EE-0E4B-D8AA-4852-FD04AC88FEBD}"/>
              </a:ext>
            </a:extLst>
          </p:cNvPr>
          <p:cNvSpPr txBox="1"/>
          <p:nvPr/>
        </p:nvSpPr>
        <p:spPr>
          <a:xfrm>
            <a:off x="343550" y="1549400"/>
            <a:ext cx="5311600" cy="646331"/>
          </a:xfrm>
          <a:prstGeom prst="rect">
            <a:avLst/>
          </a:prstGeom>
          <a:noFill/>
        </p:spPr>
        <p:txBody>
          <a:bodyPr wrap="square" rtlCol="0">
            <a:spAutoFit/>
          </a:bodyPr>
          <a:lstStyle/>
          <a:p>
            <a:r>
              <a:rPr lang="it-IT" dirty="0">
                <a:sym typeface="Wingdings" panose="05000000000000000000" pitchFamily="2" charset="2"/>
              </a:rPr>
              <a:t>  A (</a:t>
            </a:r>
            <a:r>
              <a:rPr lang="it-IT" dirty="0" err="1">
                <a:sym typeface="Wingdings" panose="05000000000000000000" pitchFamily="2" charset="2"/>
              </a:rPr>
              <a:t>philosophical</a:t>
            </a:r>
            <a:r>
              <a:rPr lang="it-IT" dirty="0">
                <a:sym typeface="Wingdings" panose="05000000000000000000" pitchFamily="2" charset="2"/>
              </a:rPr>
              <a:t>) history of nature, versus a (</a:t>
            </a:r>
            <a:r>
              <a:rPr lang="it-IT" dirty="0" err="1">
                <a:sym typeface="Wingdings" panose="05000000000000000000" pitchFamily="2" charset="2"/>
              </a:rPr>
              <a:t>philosophical</a:t>
            </a:r>
            <a:r>
              <a:rPr lang="it-IT" dirty="0">
                <a:sym typeface="Wingdings" panose="05000000000000000000" pitchFamily="2" charset="2"/>
              </a:rPr>
              <a:t>) </a:t>
            </a:r>
            <a:r>
              <a:rPr lang="it-IT" dirty="0" err="1">
                <a:sym typeface="Wingdings" panose="05000000000000000000" pitchFamily="2" charset="2"/>
              </a:rPr>
              <a:t>environmental</a:t>
            </a:r>
            <a:r>
              <a:rPr lang="it-IT" dirty="0">
                <a:sym typeface="Wingdings" panose="05000000000000000000" pitchFamily="2" charset="2"/>
              </a:rPr>
              <a:t> history</a:t>
            </a:r>
            <a:endParaRPr lang="it-IT" dirty="0"/>
          </a:p>
        </p:txBody>
      </p:sp>
      <p:pic>
        <p:nvPicPr>
          <p:cNvPr id="5" name="Immagine 4">
            <a:extLst>
              <a:ext uri="{FF2B5EF4-FFF2-40B4-BE49-F238E27FC236}">
                <a16:creationId xmlns:a16="http://schemas.microsoft.com/office/drawing/2014/main" id="{571898CA-DC37-8B12-165B-3E41DB9B501D}"/>
              </a:ext>
            </a:extLst>
          </p:cNvPr>
          <p:cNvPicPr>
            <a:picLocks noChangeAspect="1"/>
          </p:cNvPicPr>
          <p:nvPr/>
        </p:nvPicPr>
        <p:blipFill>
          <a:blip r:embed="rId3"/>
          <a:stretch>
            <a:fillRect/>
          </a:stretch>
        </p:blipFill>
        <p:spPr>
          <a:xfrm>
            <a:off x="6267464" y="897218"/>
            <a:ext cx="4968671" cy="2568163"/>
          </a:xfrm>
          <a:prstGeom prst="rect">
            <a:avLst/>
          </a:prstGeom>
        </p:spPr>
      </p:pic>
      <p:pic>
        <p:nvPicPr>
          <p:cNvPr id="10" name="Immagine 9">
            <a:extLst>
              <a:ext uri="{FF2B5EF4-FFF2-40B4-BE49-F238E27FC236}">
                <a16:creationId xmlns:a16="http://schemas.microsoft.com/office/drawing/2014/main" id="{62EA9CBA-2BFF-9EE2-ECD2-05FC48BA02CB}"/>
              </a:ext>
            </a:extLst>
          </p:cNvPr>
          <p:cNvPicPr>
            <a:picLocks noChangeAspect="1"/>
          </p:cNvPicPr>
          <p:nvPr/>
        </p:nvPicPr>
        <p:blipFill>
          <a:blip r:embed="rId4"/>
          <a:stretch>
            <a:fillRect/>
          </a:stretch>
        </p:blipFill>
        <p:spPr>
          <a:xfrm>
            <a:off x="6267464" y="3429000"/>
            <a:ext cx="4968671" cy="1091250"/>
          </a:xfrm>
          <a:prstGeom prst="rect">
            <a:avLst/>
          </a:prstGeom>
        </p:spPr>
      </p:pic>
      <p:pic>
        <p:nvPicPr>
          <p:cNvPr id="14" name="Immagine 13">
            <a:extLst>
              <a:ext uri="{FF2B5EF4-FFF2-40B4-BE49-F238E27FC236}">
                <a16:creationId xmlns:a16="http://schemas.microsoft.com/office/drawing/2014/main" id="{3D643AF9-6B92-938D-8DC0-C35424BCA6C3}"/>
              </a:ext>
            </a:extLst>
          </p:cNvPr>
          <p:cNvPicPr>
            <a:picLocks noChangeAspect="1"/>
          </p:cNvPicPr>
          <p:nvPr/>
        </p:nvPicPr>
        <p:blipFill>
          <a:blip r:embed="rId5"/>
          <a:stretch>
            <a:fillRect/>
          </a:stretch>
        </p:blipFill>
        <p:spPr>
          <a:xfrm>
            <a:off x="6267464" y="4510531"/>
            <a:ext cx="4968671" cy="1976701"/>
          </a:xfrm>
          <a:prstGeom prst="rect">
            <a:avLst/>
          </a:prstGeom>
        </p:spPr>
      </p:pic>
    </p:spTree>
    <p:extLst>
      <p:ext uri="{BB962C8B-B14F-4D97-AF65-F5344CB8AC3E}">
        <p14:creationId xmlns:p14="http://schemas.microsoft.com/office/powerpoint/2010/main" val="735839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Introductory  Keywords: Ecology – an anachronism if applied to early modernity?</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8" name="Immagine 7">
            <a:extLst>
              <a:ext uri="{FF2B5EF4-FFF2-40B4-BE49-F238E27FC236}">
                <a16:creationId xmlns:a16="http://schemas.microsoft.com/office/drawing/2014/main" id="{AA39033A-9301-CDB5-D314-47EB4DF04D23}"/>
              </a:ext>
            </a:extLst>
          </p:cNvPr>
          <p:cNvPicPr>
            <a:picLocks noChangeAspect="1"/>
          </p:cNvPicPr>
          <p:nvPr/>
        </p:nvPicPr>
        <p:blipFill>
          <a:blip r:embed="rId3"/>
          <a:stretch>
            <a:fillRect/>
          </a:stretch>
        </p:blipFill>
        <p:spPr>
          <a:xfrm>
            <a:off x="343550" y="1138646"/>
            <a:ext cx="5456393" cy="2751058"/>
          </a:xfrm>
          <a:prstGeom prst="rect">
            <a:avLst/>
          </a:prstGeom>
        </p:spPr>
      </p:pic>
      <p:pic>
        <p:nvPicPr>
          <p:cNvPr id="11" name="Immagine 10">
            <a:extLst>
              <a:ext uri="{FF2B5EF4-FFF2-40B4-BE49-F238E27FC236}">
                <a16:creationId xmlns:a16="http://schemas.microsoft.com/office/drawing/2014/main" id="{8C64ECD1-AD30-2A28-4EF5-7237FC6111E1}"/>
              </a:ext>
            </a:extLst>
          </p:cNvPr>
          <p:cNvPicPr>
            <a:picLocks noChangeAspect="1"/>
          </p:cNvPicPr>
          <p:nvPr/>
        </p:nvPicPr>
        <p:blipFill>
          <a:blip r:embed="rId4"/>
          <a:stretch>
            <a:fillRect/>
          </a:stretch>
        </p:blipFill>
        <p:spPr>
          <a:xfrm>
            <a:off x="6223323" y="1158023"/>
            <a:ext cx="5349704" cy="4999153"/>
          </a:xfrm>
          <a:prstGeom prst="rect">
            <a:avLst/>
          </a:prstGeom>
        </p:spPr>
      </p:pic>
      <p:sp>
        <p:nvSpPr>
          <p:cNvPr id="13" name="CasellaDiTesto 12">
            <a:extLst>
              <a:ext uri="{FF2B5EF4-FFF2-40B4-BE49-F238E27FC236}">
                <a16:creationId xmlns:a16="http://schemas.microsoft.com/office/drawing/2014/main" id="{70DAEFE3-36CC-67EB-4850-FF8896390879}"/>
              </a:ext>
            </a:extLst>
          </p:cNvPr>
          <p:cNvSpPr txBox="1"/>
          <p:nvPr/>
        </p:nvSpPr>
        <p:spPr>
          <a:xfrm>
            <a:off x="6223323" y="6366432"/>
            <a:ext cx="5349704" cy="369332"/>
          </a:xfrm>
          <a:prstGeom prst="rect">
            <a:avLst/>
          </a:prstGeom>
          <a:noFill/>
        </p:spPr>
        <p:txBody>
          <a:bodyPr wrap="square" rtlCol="0">
            <a:spAutoFit/>
          </a:bodyPr>
          <a:lstStyle/>
          <a:p>
            <a:r>
              <a:rPr lang="it-IT" dirty="0"/>
              <a:t>Williams, </a:t>
            </a:r>
            <a:r>
              <a:rPr lang="it-IT" i="1" dirty="0"/>
              <a:t>Keywords</a:t>
            </a:r>
          </a:p>
        </p:txBody>
      </p:sp>
    </p:spTree>
    <p:extLst>
      <p:ext uri="{BB962C8B-B14F-4D97-AF65-F5344CB8AC3E}">
        <p14:creationId xmlns:p14="http://schemas.microsoft.com/office/powerpoint/2010/main" val="4214685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Nature, the Environment, and Ecology in Early Modernity</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8" name="Immagine 7">
            <a:extLst>
              <a:ext uri="{FF2B5EF4-FFF2-40B4-BE49-F238E27FC236}">
                <a16:creationId xmlns:a16="http://schemas.microsoft.com/office/drawing/2014/main" id="{E4592811-C373-54C6-E76B-6A5E0C06B565}"/>
              </a:ext>
            </a:extLst>
          </p:cNvPr>
          <p:cNvPicPr>
            <a:picLocks noChangeAspect="1"/>
          </p:cNvPicPr>
          <p:nvPr/>
        </p:nvPicPr>
        <p:blipFill>
          <a:blip r:embed="rId3"/>
          <a:stretch>
            <a:fillRect/>
          </a:stretch>
        </p:blipFill>
        <p:spPr>
          <a:xfrm>
            <a:off x="8647563" y="1359008"/>
            <a:ext cx="3071126" cy="4671465"/>
          </a:xfrm>
          <a:prstGeom prst="rect">
            <a:avLst/>
          </a:prstGeom>
        </p:spPr>
      </p:pic>
      <p:sp>
        <p:nvSpPr>
          <p:cNvPr id="9" name="CasellaDiTesto 8">
            <a:extLst>
              <a:ext uri="{FF2B5EF4-FFF2-40B4-BE49-F238E27FC236}">
                <a16:creationId xmlns:a16="http://schemas.microsoft.com/office/drawing/2014/main" id="{E5A9BD15-A00A-A32F-DF69-BD15D3BC3737}"/>
              </a:ext>
            </a:extLst>
          </p:cNvPr>
          <p:cNvSpPr txBox="1"/>
          <p:nvPr/>
        </p:nvSpPr>
        <p:spPr>
          <a:xfrm>
            <a:off x="473311" y="1918732"/>
            <a:ext cx="5622689" cy="1200329"/>
          </a:xfrm>
          <a:prstGeom prst="rect">
            <a:avLst/>
          </a:prstGeom>
          <a:noFill/>
        </p:spPr>
        <p:txBody>
          <a:bodyPr wrap="square" rtlCol="0">
            <a:spAutoFit/>
          </a:bodyPr>
          <a:lstStyle/>
          <a:p>
            <a:pPr marL="285750" indent="-285750">
              <a:buFont typeface="Wingdings" panose="05000000000000000000" pitchFamily="2" charset="2"/>
              <a:buChar char="à"/>
            </a:pPr>
            <a:r>
              <a:rPr lang="it-IT" dirty="0" err="1"/>
              <a:t>Many</a:t>
            </a:r>
            <a:r>
              <a:rPr lang="it-IT" dirty="0"/>
              <a:t> of the </a:t>
            </a:r>
            <a:r>
              <a:rPr lang="it-IT" dirty="0" err="1"/>
              <a:t>philosophers</a:t>
            </a:r>
            <a:r>
              <a:rPr lang="it-IT" dirty="0"/>
              <a:t>/positions </a:t>
            </a:r>
            <a:r>
              <a:rPr lang="it-IT" dirty="0" err="1"/>
              <a:t>we</a:t>
            </a:r>
            <a:r>
              <a:rPr lang="it-IT" dirty="0"/>
              <a:t> </a:t>
            </a:r>
            <a:r>
              <a:rPr lang="it-IT" dirty="0" err="1"/>
              <a:t>will</a:t>
            </a:r>
            <a:r>
              <a:rPr lang="it-IT" dirty="0"/>
              <a:t> </a:t>
            </a:r>
            <a:r>
              <a:rPr lang="it-IT" dirty="0" err="1"/>
              <a:t>also</a:t>
            </a:r>
            <a:r>
              <a:rPr lang="it-IT" dirty="0"/>
              <a:t> </a:t>
            </a:r>
            <a:r>
              <a:rPr lang="it-IT" dirty="0" err="1"/>
              <a:t>consider</a:t>
            </a:r>
            <a:r>
              <a:rPr lang="it-IT" dirty="0"/>
              <a:t> (</a:t>
            </a:r>
            <a:r>
              <a:rPr lang="it-IT" dirty="0" err="1"/>
              <a:t>but</a:t>
            </a:r>
            <a:r>
              <a:rPr lang="it-IT" dirty="0"/>
              <a:t> some are </a:t>
            </a:r>
            <a:r>
              <a:rPr lang="it-IT" dirty="0" err="1"/>
              <a:t>also</a:t>
            </a:r>
            <a:r>
              <a:rPr lang="it-IT" dirty="0"/>
              <a:t> </a:t>
            </a:r>
            <a:r>
              <a:rPr lang="it-IT" dirty="0" err="1"/>
              <a:t>notably</a:t>
            </a:r>
            <a:r>
              <a:rPr lang="it-IT" dirty="0"/>
              <a:t> </a:t>
            </a:r>
            <a:r>
              <a:rPr lang="it-IT" dirty="0" err="1"/>
              <a:t>absent</a:t>
            </a:r>
            <a:r>
              <a:rPr lang="it-IT" dirty="0"/>
              <a:t> – Campanella for </a:t>
            </a:r>
            <a:r>
              <a:rPr lang="it-IT" dirty="0" err="1"/>
              <a:t>example</a:t>
            </a:r>
            <a:r>
              <a:rPr lang="it-IT" dirty="0"/>
              <a:t>)</a:t>
            </a:r>
          </a:p>
          <a:p>
            <a:pPr marL="285750" indent="-285750">
              <a:buFont typeface="Wingdings" panose="05000000000000000000" pitchFamily="2" charset="2"/>
              <a:buChar char="à"/>
            </a:pPr>
            <a:r>
              <a:rPr lang="it-IT" dirty="0" err="1"/>
              <a:t>Emphasis</a:t>
            </a:r>
            <a:r>
              <a:rPr lang="it-IT" dirty="0"/>
              <a:t> on ‘science’</a:t>
            </a:r>
          </a:p>
        </p:txBody>
      </p:sp>
    </p:spTree>
    <p:extLst>
      <p:ext uri="{BB962C8B-B14F-4D97-AF65-F5344CB8AC3E}">
        <p14:creationId xmlns:p14="http://schemas.microsoft.com/office/powerpoint/2010/main" val="911741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332089" y="492919"/>
            <a:ext cx="9606844" cy="4045214"/>
          </a:xfrm>
        </p:spPr>
        <p:txBody>
          <a:bodyPr>
            <a:normAutofit/>
          </a:bodyPr>
          <a:lstStyle/>
          <a:p>
            <a:pPr algn="l"/>
            <a:r>
              <a:rPr lang="en-US" b="1" dirty="0">
                <a:latin typeface="Cochin" panose="02000603020000020003" pitchFamily="2" charset="0"/>
              </a:rPr>
              <a:t>How this course (module A) is structured</a:t>
            </a:r>
          </a:p>
          <a:p>
            <a:pPr algn="l"/>
            <a:endParaRPr lang="en-US" b="1" dirty="0">
              <a:latin typeface="Cochin" panose="02000603020000020003" pitchFamily="2" charset="0"/>
            </a:endParaRPr>
          </a:p>
          <a:p>
            <a:pPr marL="342900" indent="-342900" algn="l">
              <a:buFontTx/>
              <a:buChar char="-"/>
            </a:pPr>
            <a:r>
              <a:rPr lang="en-US" dirty="0">
                <a:latin typeface="Cochin" panose="02000603020000020003" pitchFamily="2" charset="0"/>
              </a:rPr>
              <a:t>Selection of primary texts from early modernity </a:t>
            </a:r>
          </a:p>
          <a:p>
            <a:pPr marL="342900" indent="-342900" algn="l">
              <a:buFontTx/>
              <a:buChar char="-"/>
            </a:pPr>
            <a:r>
              <a:rPr lang="en-US" dirty="0">
                <a:latin typeface="Cochin" panose="02000603020000020003" pitchFamily="2" charset="0"/>
              </a:rPr>
              <a:t>Selection of critical texts from contemporary debates (</a:t>
            </a:r>
            <a:r>
              <a:rPr lang="en-US" dirty="0">
                <a:latin typeface="Cochin" panose="02000603020000020003" pitchFamily="2" charset="0"/>
                <a:sym typeface="Wingdings" panose="05000000000000000000" pitchFamily="2" charset="2"/>
              </a:rPr>
              <a:t> presentations)</a:t>
            </a:r>
          </a:p>
          <a:p>
            <a:pPr marL="342900" indent="-342900" algn="l">
              <a:buFontTx/>
              <a:buChar char="-"/>
            </a:pPr>
            <a:endParaRPr lang="en-US" dirty="0">
              <a:latin typeface="Cochin" panose="02000603020000020003" pitchFamily="2" charset="0"/>
              <a:sym typeface="Wingdings" panose="05000000000000000000" pitchFamily="2" charset="2"/>
            </a:endParaRPr>
          </a:p>
          <a:p>
            <a:pPr algn="l"/>
            <a:r>
              <a:rPr lang="en-US" b="1" dirty="0">
                <a:latin typeface="Cochin" panose="02000603020000020003" pitchFamily="2" charset="0"/>
                <a:sym typeface="Wingdings" panose="05000000000000000000" pitchFamily="2" charset="2"/>
              </a:rPr>
              <a:t>Aims:</a:t>
            </a:r>
          </a:p>
          <a:p>
            <a:pPr marL="342900" indent="-342900" algn="l">
              <a:buFontTx/>
              <a:buChar char="-"/>
            </a:pPr>
            <a:r>
              <a:rPr lang="en-US" dirty="0">
                <a:latin typeface="Cochin" panose="02000603020000020003" pitchFamily="2" charset="0"/>
              </a:rPr>
              <a:t>An alternative overview of early modern philosophy</a:t>
            </a:r>
          </a:p>
          <a:p>
            <a:pPr marL="342900" indent="-342900" algn="l">
              <a:buFontTx/>
              <a:buChar char="-"/>
            </a:pPr>
            <a:r>
              <a:rPr lang="en-US" dirty="0">
                <a:latin typeface="Cochin" panose="02000603020000020003" pitchFamily="2" charset="0"/>
              </a:rPr>
              <a:t>An introduction to contemporary philosophical debates on nature and the environment</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Tree>
    <p:extLst>
      <p:ext uri="{BB962C8B-B14F-4D97-AF65-F5344CB8AC3E}">
        <p14:creationId xmlns:p14="http://schemas.microsoft.com/office/powerpoint/2010/main" val="10756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Nature, the Environment, and Ecology in Early Modernity</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9" name="CasellaDiTesto 8">
            <a:extLst>
              <a:ext uri="{FF2B5EF4-FFF2-40B4-BE49-F238E27FC236}">
                <a16:creationId xmlns:a16="http://schemas.microsoft.com/office/drawing/2014/main" id="{E5A9BD15-A00A-A32F-DF69-BD15D3BC3737}"/>
              </a:ext>
            </a:extLst>
          </p:cNvPr>
          <p:cNvSpPr txBox="1"/>
          <p:nvPr/>
        </p:nvSpPr>
        <p:spPr>
          <a:xfrm>
            <a:off x="473312" y="1918732"/>
            <a:ext cx="4747038" cy="646331"/>
          </a:xfrm>
          <a:prstGeom prst="rect">
            <a:avLst/>
          </a:prstGeom>
          <a:noFill/>
        </p:spPr>
        <p:txBody>
          <a:bodyPr wrap="square" rtlCol="0">
            <a:spAutoFit/>
          </a:bodyPr>
          <a:lstStyle/>
          <a:p>
            <a:pPr marL="285750" indent="-285750">
              <a:buFont typeface="Wingdings" panose="05000000000000000000" pitchFamily="2" charset="2"/>
              <a:buChar char="à"/>
            </a:pPr>
            <a:r>
              <a:rPr lang="it-IT" dirty="0"/>
              <a:t>Does ‘</a:t>
            </a:r>
            <a:r>
              <a:rPr lang="it-IT" dirty="0" err="1"/>
              <a:t>environmental</a:t>
            </a:r>
            <a:r>
              <a:rPr lang="it-IT" dirty="0"/>
              <a:t> </a:t>
            </a:r>
            <a:r>
              <a:rPr lang="it-IT" dirty="0" err="1"/>
              <a:t>philosophy</a:t>
            </a:r>
            <a:r>
              <a:rPr lang="it-IT" dirty="0"/>
              <a:t>’ </a:t>
            </a:r>
            <a:r>
              <a:rPr lang="it-IT" dirty="0" err="1"/>
              <a:t>imply</a:t>
            </a:r>
            <a:r>
              <a:rPr lang="it-IT" dirty="0"/>
              <a:t> a </a:t>
            </a:r>
            <a:r>
              <a:rPr lang="it-IT" dirty="0" err="1"/>
              <a:t>certain</a:t>
            </a:r>
            <a:r>
              <a:rPr lang="it-IT" dirty="0"/>
              <a:t>, ‘</a:t>
            </a:r>
            <a:r>
              <a:rPr lang="it-IT" dirty="0" err="1"/>
              <a:t>scientific</a:t>
            </a:r>
            <a:r>
              <a:rPr lang="it-IT" dirty="0"/>
              <a:t>’ </a:t>
            </a:r>
            <a:r>
              <a:rPr lang="it-IT" dirty="0" err="1"/>
              <a:t>approach</a:t>
            </a:r>
            <a:r>
              <a:rPr lang="it-IT" dirty="0"/>
              <a:t> to nature?</a:t>
            </a:r>
          </a:p>
        </p:txBody>
      </p:sp>
      <p:pic>
        <p:nvPicPr>
          <p:cNvPr id="5" name="Immagine 4">
            <a:extLst>
              <a:ext uri="{FF2B5EF4-FFF2-40B4-BE49-F238E27FC236}">
                <a16:creationId xmlns:a16="http://schemas.microsoft.com/office/drawing/2014/main" id="{926C88E3-9850-55DD-E5F5-20D4714FA835}"/>
              </a:ext>
            </a:extLst>
          </p:cNvPr>
          <p:cNvPicPr>
            <a:picLocks noChangeAspect="1"/>
          </p:cNvPicPr>
          <p:nvPr/>
        </p:nvPicPr>
        <p:blipFill>
          <a:blip r:embed="rId3"/>
          <a:stretch>
            <a:fillRect/>
          </a:stretch>
        </p:blipFill>
        <p:spPr>
          <a:xfrm>
            <a:off x="5712570" y="3512974"/>
            <a:ext cx="6263897" cy="2853458"/>
          </a:xfrm>
          <a:prstGeom prst="rect">
            <a:avLst/>
          </a:prstGeom>
        </p:spPr>
      </p:pic>
      <p:pic>
        <p:nvPicPr>
          <p:cNvPr id="10" name="Immagine 9">
            <a:extLst>
              <a:ext uri="{FF2B5EF4-FFF2-40B4-BE49-F238E27FC236}">
                <a16:creationId xmlns:a16="http://schemas.microsoft.com/office/drawing/2014/main" id="{713EF630-44C1-6C17-8D36-DE6DED8DC8EF}"/>
              </a:ext>
            </a:extLst>
          </p:cNvPr>
          <p:cNvPicPr>
            <a:picLocks noChangeAspect="1"/>
          </p:cNvPicPr>
          <p:nvPr/>
        </p:nvPicPr>
        <p:blipFill>
          <a:blip r:embed="rId4"/>
          <a:stretch>
            <a:fillRect/>
          </a:stretch>
        </p:blipFill>
        <p:spPr>
          <a:xfrm>
            <a:off x="5712570" y="1138238"/>
            <a:ext cx="6135880" cy="2220518"/>
          </a:xfrm>
          <a:prstGeom prst="rect">
            <a:avLst/>
          </a:prstGeom>
        </p:spPr>
      </p:pic>
    </p:spTree>
    <p:extLst>
      <p:ext uri="{BB962C8B-B14F-4D97-AF65-F5344CB8AC3E}">
        <p14:creationId xmlns:p14="http://schemas.microsoft.com/office/powerpoint/2010/main" val="73791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11504900" cy="4045214"/>
          </a:xfrm>
        </p:spPr>
        <p:txBody>
          <a:bodyPr>
            <a:normAutofit/>
          </a:bodyPr>
          <a:lstStyle/>
          <a:p>
            <a:pPr algn="l"/>
            <a:r>
              <a:rPr lang="en-US" b="1" dirty="0">
                <a:latin typeface="Cochin" panose="02000603020000020003" pitchFamily="2" charset="0"/>
                <a:sym typeface="Wingdings" panose="05000000000000000000" pitchFamily="2" charset="2"/>
              </a:rPr>
              <a:t>Nature, the Environment, and Ecology in Early Modernity</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9" name="CasellaDiTesto 8">
            <a:extLst>
              <a:ext uri="{FF2B5EF4-FFF2-40B4-BE49-F238E27FC236}">
                <a16:creationId xmlns:a16="http://schemas.microsoft.com/office/drawing/2014/main" id="{E5A9BD15-A00A-A32F-DF69-BD15D3BC3737}"/>
              </a:ext>
            </a:extLst>
          </p:cNvPr>
          <p:cNvSpPr txBox="1"/>
          <p:nvPr/>
        </p:nvSpPr>
        <p:spPr>
          <a:xfrm>
            <a:off x="473312" y="1918732"/>
            <a:ext cx="4747038" cy="369332"/>
          </a:xfrm>
          <a:prstGeom prst="rect">
            <a:avLst/>
          </a:prstGeom>
          <a:noFill/>
        </p:spPr>
        <p:txBody>
          <a:bodyPr wrap="square" rtlCol="0">
            <a:spAutoFit/>
          </a:bodyPr>
          <a:lstStyle/>
          <a:p>
            <a:pPr marL="285750" indent="-285750">
              <a:buFont typeface="Wingdings" panose="05000000000000000000" pitchFamily="2" charset="2"/>
              <a:buChar char="à"/>
            </a:pPr>
            <a:r>
              <a:rPr lang="it-IT" dirty="0"/>
              <a:t>Do </a:t>
            </a:r>
            <a:r>
              <a:rPr lang="it-IT" dirty="0" err="1"/>
              <a:t>you</a:t>
            </a:r>
            <a:r>
              <a:rPr lang="it-IT" dirty="0"/>
              <a:t> </a:t>
            </a:r>
            <a:r>
              <a:rPr lang="it-IT" dirty="0" err="1"/>
              <a:t>agree</a:t>
            </a:r>
            <a:r>
              <a:rPr lang="it-IT" dirty="0"/>
              <a:t> with </a:t>
            </a:r>
            <a:r>
              <a:rPr lang="it-IT" dirty="0" err="1"/>
              <a:t>Taliaferro’s</a:t>
            </a:r>
            <a:r>
              <a:rPr lang="it-IT" dirty="0"/>
              <a:t> </a:t>
            </a:r>
            <a:r>
              <a:rPr lang="it-IT" dirty="0" err="1"/>
              <a:t>emphasis</a:t>
            </a:r>
            <a:r>
              <a:rPr lang="it-IT" dirty="0"/>
              <a:t>?</a:t>
            </a:r>
          </a:p>
        </p:txBody>
      </p:sp>
      <p:pic>
        <p:nvPicPr>
          <p:cNvPr id="7" name="Immagine 6">
            <a:extLst>
              <a:ext uri="{FF2B5EF4-FFF2-40B4-BE49-F238E27FC236}">
                <a16:creationId xmlns:a16="http://schemas.microsoft.com/office/drawing/2014/main" id="{1EF5DE59-ED7A-8E67-9ACE-B7DD254C31F4}"/>
              </a:ext>
            </a:extLst>
          </p:cNvPr>
          <p:cNvPicPr>
            <a:picLocks noChangeAspect="1"/>
          </p:cNvPicPr>
          <p:nvPr/>
        </p:nvPicPr>
        <p:blipFill>
          <a:blip r:embed="rId3"/>
          <a:stretch>
            <a:fillRect/>
          </a:stretch>
        </p:blipFill>
        <p:spPr>
          <a:xfrm>
            <a:off x="4942035" y="1485900"/>
            <a:ext cx="7036178" cy="4434406"/>
          </a:xfrm>
          <a:prstGeom prst="rect">
            <a:avLst/>
          </a:prstGeom>
        </p:spPr>
      </p:pic>
    </p:spTree>
    <p:extLst>
      <p:ext uri="{BB962C8B-B14F-4D97-AF65-F5344CB8AC3E}">
        <p14:creationId xmlns:p14="http://schemas.microsoft.com/office/powerpoint/2010/main" val="4089046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92000"/>
          </a:blip>
          <a:stretch>
            <a:fillRect/>
          </a:stretch>
        </p:blipFill>
        <p:spPr>
          <a:xfrm>
            <a:off x="1008463" y="0"/>
            <a:ext cx="10175074" cy="6858000"/>
          </a:xfrm>
          <a:prstGeom prst="rect">
            <a:avLst/>
          </a:prstGeom>
        </p:spPr>
      </p:pic>
      <p:sp>
        <p:nvSpPr>
          <p:cNvPr id="8" name="Subtitle 7">
            <a:extLst>
              <a:ext uri="{FF2B5EF4-FFF2-40B4-BE49-F238E27FC236}">
                <a16:creationId xmlns:a16="http://schemas.microsoft.com/office/drawing/2014/main" id="{25A5D11E-A235-5A49-BB39-987EEBC87E03}"/>
              </a:ext>
            </a:extLst>
          </p:cNvPr>
          <p:cNvSpPr>
            <a:spLocks noGrp="1"/>
          </p:cNvSpPr>
          <p:nvPr>
            <p:ph type="subTitle" idx="1"/>
          </p:nvPr>
        </p:nvSpPr>
        <p:spPr>
          <a:xfrm>
            <a:off x="1657004" y="193819"/>
            <a:ext cx="9144000" cy="1655762"/>
          </a:xfrm>
        </p:spPr>
        <p:txBody>
          <a:bodyPr/>
          <a:lstStyle/>
          <a:p>
            <a:r>
              <a:rPr lang="en-US" dirty="0">
                <a:latin typeface="Cochin" panose="02000603020000020003" pitchFamily="2" charset="0"/>
              </a:rPr>
              <a:t>Cornelis </a:t>
            </a:r>
            <a:r>
              <a:rPr lang="en-US" dirty="0" err="1">
                <a:latin typeface="Cochin" panose="02000603020000020003" pitchFamily="2" charset="0"/>
              </a:rPr>
              <a:t>Snellinck</a:t>
            </a:r>
            <a:r>
              <a:rPr lang="en-US" dirty="0">
                <a:latin typeface="Cochin" panose="02000603020000020003" pitchFamily="2" charset="0"/>
              </a:rPr>
              <a:t> (1605-1669) </a:t>
            </a:r>
          </a:p>
          <a:p>
            <a:r>
              <a:rPr lang="en-US" i="1" dirty="0">
                <a:latin typeface="Cochin" panose="02000603020000020003" pitchFamily="2" charset="0"/>
              </a:rPr>
              <a:t>Landscape with figures passing by a cottage and a pond</a:t>
            </a:r>
          </a:p>
          <a:p>
            <a:endParaRPr lang="en-US" dirty="0"/>
          </a:p>
        </p:txBody>
      </p:sp>
    </p:spTree>
    <p:extLst>
      <p:ext uri="{BB962C8B-B14F-4D97-AF65-F5344CB8AC3E}">
        <p14:creationId xmlns:p14="http://schemas.microsoft.com/office/powerpoint/2010/main" val="313720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332089" y="492919"/>
            <a:ext cx="9606844" cy="4045214"/>
          </a:xfrm>
        </p:spPr>
        <p:txBody>
          <a:bodyPr>
            <a:normAutofit/>
          </a:bodyPr>
          <a:lstStyle/>
          <a:p>
            <a:pPr algn="l"/>
            <a:r>
              <a:rPr lang="en-US" b="1" dirty="0">
                <a:latin typeface="Cochin" panose="02000603020000020003" pitchFamily="2" charset="0"/>
              </a:rPr>
              <a:t>Methodological Questions:</a:t>
            </a:r>
          </a:p>
          <a:p>
            <a:pPr algn="l"/>
            <a:endParaRPr lang="en-US" b="1" dirty="0">
              <a:latin typeface="Cochin" panose="02000603020000020003" pitchFamily="2" charset="0"/>
            </a:endParaRPr>
          </a:p>
          <a:p>
            <a:pPr marL="342900" indent="-342900" algn="l">
              <a:buFont typeface="Wingdings" panose="05000000000000000000" pitchFamily="2" charset="2"/>
              <a:buChar char="à"/>
            </a:pPr>
            <a:r>
              <a:rPr lang="en-US" dirty="0">
                <a:latin typeface="Cochin" panose="02000603020000020003" pitchFamily="2" charset="0"/>
              </a:rPr>
              <a:t>What does it mean to study the history of philosophy today? </a:t>
            </a:r>
          </a:p>
          <a:p>
            <a:pPr marL="342900" indent="-342900" algn="l">
              <a:buFont typeface="Wingdings" panose="05000000000000000000" pitchFamily="2" charset="2"/>
              <a:buChar char="à"/>
            </a:pPr>
            <a:r>
              <a:rPr lang="en-US" dirty="0">
                <a:latin typeface="Cochin" panose="02000603020000020003" pitchFamily="2" charset="0"/>
              </a:rPr>
              <a:t>What is the ‘application’ of the history of philosophy? </a:t>
            </a:r>
          </a:p>
          <a:p>
            <a:pPr marL="342900" indent="-342900" algn="l">
              <a:buFont typeface="Wingdings" panose="05000000000000000000" pitchFamily="2" charset="2"/>
              <a:buChar char="à"/>
            </a:pPr>
            <a:r>
              <a:rPr lang="en-US" dirty="0">
                <a:latin typeface="Cochin" panose="02000603020000020003" pitchFamily="2" charset="0"/>
              </a:rPr>
              <a:t>Should the history of philosophy be useful? </a:t>
            </a:r>
          </a:p>
          <a:p>
            <a:pPr algn="l"/>
            <a:endParaRPr lang="en-US" b="1"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10" name="Immagine 9">
            <a:extLst>
              <a:ext uri="{FF2B5EF4-FFF2-40B4-BE49-F238E27FC236}">
                <a16:creationId xmlns:a16="http://schemas.microsoft.com/office/drawing/2014/main" id="{D86A98C5-3ED0-B16D-CADA-8490C6AC48B9}"/>
              </a:ext>
            </a:extLst>
          </p:cNvPr>
          <p:cNvPicPr>
            <a:picLocks noChangeAspect="1"/>
          </p:cNvPicPr>
          <p:nvPr/>
        </p:nvPicPr>
        <p:blipFill>
          <a:blip r:embed="rId3"/>
          <a:stretch>
            <a:fillRect/>
          </a:stretch>
        </p:blipFill>
        <p:spPr>
          <a:xfrm>
            <a:off x="8899440" y="2682785"/>
            <a:ext cx="2300721" cy="3682295"/>
          </a:xfrm>
          <a:prstGeom prst="rect">
            <a:avLst/>
          </a:prstGeom>
        </p:spPr>
      </p:pic>
    </p:spTree>
    <p:extLst>
      <p:ext uri="{BB962C8B-B14F-4D97-AF65-F5344CB8AC3E}">
        <p14:creationId xmlns:p14="http://schemas.microsoft.com/office/powerpoint/2010/main" val="301202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332089" y="492919"/>
            <a:ext cx="9606844" cy="2453481"/>
          </a:xfrm>
        </p:spPr>
        <p:txBody>
          <a:bodyPr>
            <a:normAutofit/>
          </a:bodyPr>
          <a:lstStyle/>
          <a:p>
            <a:pPr algn="l"/>
            <a:r>
              <a:rPr lang="en-US" b="1" dirty="0">
                <a:latin typeface="Cochin" panose="02000603020000020003" pitchFamily="2" charset="0"/>
              </a:rPr>
              <a:t>An Anachronistic History of Philosophy and the Environment</a:t>
            </a:r>
          </a:p>
          <a:p>
            <a:pPr algn="l"/>
            <a:endParaRPr lang="en-US" b="1" dirty="0">
              <a:latin typeface="Cochin" panose="02000603020000020003" pitchFamily="2" charset="0"/>
            </a:endParaRPr>
          </a:p>
          <a:p>
            <a:pPr algn="l"/>
            <a:r>
              <a:rPr lang="en-US" dirty="0">
                <a:latin typeface="Cochin" panose="02000603020000020003" pitchFamily="2" charset="0"/>
              </a:rPr>
              <a:t>“The problem is to define exactly the series of precautions to be taken, the prescriptions to be observed to avoid the sin of sins, the sin that cannot be forgiven: anachronism.” Lucien </a:t>
            </a:r>
            <a:r>
              <a:rPr lang="en-US" dirty="0" err="1">
                <a:latin typeface="Cochin" panose="02000603020000020003" pitchFamily="2" charset="0"/>
              </a:rPr>
              <a:t>Febvre</a:t>
            </a:r>
            <a:r>
              <a:rPr lang="en-US" dirty="0">
                <a:latin typeface="Cochin" panose="02000603020000020003" pitchFamily="2" charset="0"/>
              </a:rPr>
              <a:t>, </a:t>
            </a:r>
            <a:r>
              <a:rPr lang="en-US" i="1" dirty="0">
                <a:latin typeface="Cochin" panose="02000603020000020003" pitchFamily="2" charset="0"/>
              </a:rPr>
              <a:t>Le </a:t>
            </a:r>
            <a:r>
              <a:rPr lang="en-US" i="1" dirty="0" err="1">
                <a:latin typeface="Cochin" panose="02000603020000020003" pitchFamily="2" charset="0"/>
              </a:rPr>
              <a:t>Problème</a:t>
            </a:r>
            <a:r>
              <a:rPr lang="en-US" i="1" dirty="0">
                <a:latin typeface="Cochin" panose="02000603020000020003" pitchFamily="2" charset="0"/>
              </a:rPr>
              <a:t> de </a:t>
            </a:r>
            <a:r>
              <a:rPr lang="en-US" i="1" dirty="0" err="1">
                <a:latin typeface="Cochin" panose="02000603020000020003" pitchFamily="2" charset="0"/>
              </a:rPr>
              <a:t>l’incroyance</a:t>
            </a:r>
            <a:r>
              <a:rPr lang="en-US" i="1" dirty="0">
                <a:latin typeface="Cochin" panose="02000603020000020003" pitchFamily="2" charset="0"/>
              </a:rPr>
              <a:t> au </a:t>
            </a:r>
            <a:r>
              <a:rPr lang="en-US" i="1" dirty="0" err="1">
                <a:latin typeface="Cochin" panose="02000603020000020003" pitchFamily="2" charset="0"/>
              </a:rPr>
              <a:t>XVIe</a:t>
            </a:r>
            <a:r>
              <a:rPr lang="en-US" i="1" dirty="0">
                <a:latin typeface="Cochin" panose="02000603020000020003" pitchFamily="2" charset="0"/>
              </a:rPr>
              <a:t> siècle. La religion de Rabelais </a:t>
            </a:r>
            <a:r>
              <a:rPr lang="en-US" dirty="0">
                <a:latin typeface="Cochin" panose="02000603020000020003" pitchFamily="2" charset="0"/>
              </a:rPr>
              <a:t>(1968), 15</a:t>
            </a:r>
          </a:p>
          <a:p>
            <a:pPr algn="l"/>
            <a:endParaRPr lang="en-US" dirty="0">
              <a:latin typeface="Cochin" panose="02000603020000020003" pitchFamily="2" charset="0"/>
            </a:endParaRPr>
          </a:p>
          <a:p>
            <a:pPr marL="342900" indent="-342900" algn="l">
              <a:buFontTx/>
              <a:buChar char="-"/>
            </a:pPr>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2" name="CasellaDiTesto 1">
            <a:extLst>
              <a:ext uri="{FF2B5EF4-FFF2-40B4-BE49-F238E27FC236}">
                <a16:creationId xmlns:a16="http://schemas.microsoft.com/office/drawing/2014/main" id="{039E8E8C-4B6E-D8C2-576A-2BB161C96C38}"/>
              </a:ext>
            </a:extLst>
          </p:cNvPr>
          <p:cNvSpPr txBox="1"/>
          <p:nvPr/>
        </p:nvSpPr>
        <p:spPr>
          <a:xfrm>
            <a:off x="3949700" y="3568700"/>
            <a:ext cx="7480300" cy="2677656"/>
          </a:xfrm>
          <a:prstGeom prst="rect">
            <a:avLst/>
          </a:prstGeom>
          <a:noFill/>
        </p:spPr>
        <p:txBody>
          <a:bodyPr wrap="square" rtlCol="0">
            <a:spAutoFit/>
          </a:bodyPr>
          <a:lstStyle/>
          <a:p>
            <a:r>
              <a:rPr lang="en-US" sz="2400" b="1" dirty="0"/>
              <a:t>Examples of potentially anachronistic questions </a:t>
            </a:r>
          </a:p>
          <a:p>
            <a:endParaRPr lang="en-US" sz="2400" b="1" dirty="0"/>
          </a:p>
          <a:p>
            <a:r>
              <a:rPr lang="en-US" sz="2400" b="1" dirty="0"/>
              <a:t>- </a:t>
            </a:r>
            <a:r>
              <a:rPr lang="en-US" sz="2400" dirty="0"/>
              <a:t>Can we read early modern texts from the perspective of the environmental humanities, or are the environmental humanities linked to the contemporary world?</a:t>
            </a:r>
            <a:endParaRPr lang="en-US" sz="2400" b="1" dirty="0"/>
          </a:p>
          <a:p>
            <a:r>
              <a:rPr lang="en-US" sz="2400" dirty="0"/>
              <a:t>- Can we use terms like ‘sustainability’ when we talk about early modern philosophies?</a:t>
            </a:r>
          </a:p>
        </p:txBody>
      </p:sp>
    </p:spTree>
    <p:extLst>
      <p:ext uri="{BB962C8B-B14F-4D97-AF65-F5344CB8AC3E}">
        <p14:creationId xmlns:p14="http://schemas.microsoft.com/office/powerpoint/2010/main" val="1470676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332089" y="492919"/>
            <a:ext cx="9606844" cy="4091781"/>
          </a:xfrm>
        </p:spPr>
        <p:txBody>
          <a:bodyPr>
            <a:normAutofit fontScale="92500" lnSpcReduction="20000"/>
          </a:bodyPr>
          <a:lstStyle/>
          <a:p>
            <a:pPr algn="l"/>
            <a:r>
              <a:rPr lang="en-US" b="1" dirty="0">
                <a:latin typeface="Cochin" panose="02000603020000020003" pitchFamily="2" charset="0"/>
              </a:rPr>
              <a:t>An Anachronistic History of Philosophy and the Environment</a:t>
            </a:r>
          </a:p>
          <a:p>
            <a:pPr algn="l"/>
            <a:endParaRPr lang="en-US" b="1" dirty="0">
              <a:latin typeface="Cochin" panose="02000603020000020003" pitchFamily="2" charset="0"/>
            </a:endParaRPr>
          </a:p>
          <a:p>
            <a:pPr algn="l"/>
            <a:r>
              <a:rPr lang="en-US" dirty="0">
                <a:latin typeface="Cochin" panose="02000603020000020003" pitchFamily="2" charset="0"/>
              </a:rPr>
              <a:t>“No assertion of continuity (‘If you want to understand the origins of the present, you have to be interested in the Middle Ages’) and no insinuation of alterity (‘Dear reader, let us tell you about a distant, better world and then draw your own conclusions from it’) carries this book, but rather the historian’s confidence in drawing knowledge precisely from anachronisms: from the controlled application of present-day concepts, questions and problems to distant times and the tentative transfer of past constellations back into the modern age. The past that becomes visible in this procedure, I believe, can be plausible even if it was not perceived in this way by any of the historical witnesses. And the present, in which the procedure takes place, gains a better insight if not into its past history, then into the space of possibility in which it moves itself.”</a:t>
            </a:r>
          </a:p>
          <a:p>
            <a:pPr algn="l"/>
            <a:r>
              <a:rPr lang="en-US" dirty="0">
                <a:latin typeface="Cochin" panose="02000603020000020003" pitchFamily="2" charset="0"/>
              </a:rPr>
              <a:t>Frank Rexroth, </a:t>
            </a:r>
            <a:r>
              <a:rPr lang="en-US" i="1" dirty="0" err="1">
                <a:latin typeface="Cochin" panose="02000603020000020003" pitchFamily="2" charset="0"/>
              </a:rPr>
              <a:t>Fröhliche</a:t>
            </a:r>
            <a:r>
              <a:rPr lang="en-US" i="1" dirty="0">
                <a:latin typeface="Cochin" panose="02000603020000020003" pitchFamily="2" charset="0"/>
              </a:rPr>
              <a:t> </a:t>
            </a:r>
            <a:r>
              <a:rPr lang="en-US" i="1" dirty="0" err="1">
                <a:latin typeface="Cochin" panose="02000603020000020003" pitchFamily="2" charset="0"/>
              </a:rPr>
              <a:t>Scholastik</a:t>
            </a:r>
            <a:r>
              <a:rPr lang="en-US" i="1" dirty="0">
                <a:latin typeface="Cochin" panose="02000603020000020003" pitchFamily="2" charset="0"/>
              </a:rPr>
              <a:t>: Die </a:t>
            </a:r>
            <a:r>
              <a:rPr lang="en-US" i="1" dirty="0" err="1">
                <a:latin typeface="Cochin" panose="02000603020000020003" pitchFamily="2" charset="0"/>
              </a:rPr>
              <a:t>Wissenschaftsrevolution</a:t>
            </a:r>
            <a:r>
              <a:rPr lang="en-US" i="1" dirty="0">
                <a:latin typeface="Cochin" panose="02000603020000020003" pitchFamily="2" charset="0"/>
              </a:rPr>
              <a:t> des </a:t>
            </a:r>
            <a:r>
              <a:rPr lang="en-US" i="1" dirty="0" err="1">
                <a:latin typeface="Cochin" panose="02000603020000020003" pitchFamily="2" charset="0"/>
              </a:rPr>
              <a:t>Mittelalters</a:t>
            </a:r>
            <a:r>
              <a:rPr lang="en-US" dirty="0">
                <a:latin typeface="Cochin" panose="02000603020000020003" pitchFamily="2" charset="0"/>
              </a:rPr>
              <a:t> (2018), 17-18</a:t>
            </a:r>
          </a:p>
          <a:p>
            <a:pPr algn="l"/>
            <a:endParaRPr lang="en-US" dirty="0">
              <a:latin typeface="Cochin" panose="02000603020000020003" pitchFamily="2" charset="0"/>
            </a:endParaRPr>
          </a:p>
          <a:p>
            <a:pPr marL="342900" indent="-342900" algn="l">
              <a:buFontTx/>
              <a:buChar char="-"/>
            </a:pPr>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5" name="CasellaDiTesto 4">
            <a:extLst>
              <a:ext uri="{FF2B5EF4-FFF2-40B4-BE49-F238E27FC236}">
                <a16:creationId xmlns:a16="http://schemas.microsoft.com/office/drawing/2014/main" id="{F6C4EEBE-C9C2-A998-8F40-E94C5E341DBA}"/>
              </a:ext>
            </a:extLst>
          </p:cNvPr>
          <p:cNvSpPr txBox="1"/>
          <p:nvPr/>
        </p:nvSpPr>
        <p:spPr>
          <a:xfrm>
            <a:off x="3632200" y="5091668"/>
            <a:ext cx="7306733" cy="461665"/>
          </a:xfrm>
          <a:prstGeom prst="rect">
            <a:avLst/>
          </a:prstGeom>
          <a:noFill/>
        </p:spPr>
        <p:txBody>
          <a:bodyPr wrap="square" rtlCol="0">
            <a:spAutoFit/>
          </a:bodyPr>
          <a:lstStyle/>
          <a:p>
            <a:r>
              <a:rPr lang="en-US" sz="2400" b="1" dirty="0">
                <a:sym typeface="Wingdings" panose="05000000000000000000" pitchFamily="2" charset="2"/>
              </a:rPr>
              <a:t> </a:t>
            </a:r>
            <a:r>
              <a:rPr lang="en-US" sz="2400" b="1" dirty="0"/>
              <a:t>Anachronisms as a tool for seeing something new</a:t>
            </a:r>
          </a:p>
        </p:txBody>
      </p:sp>
    </p:spTree>
    <p:extLst>
      <p:ext uri="{BB962C8B-B14F-4D97-AF65-F5344CB8AC3E}">
        <p14:creationId xmlns:p14="http://schemas.microsoft.com/office/powerpoint/2010/main" val="1644339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457200" y="492919"/>
            <a:ext cx="11315700" cy="4091781"/>
          </a:xfrm>
        </p:spPr>
        <p:txBody>
          <a:bodyPr>
            <a:noAutofit/>
          </a:bodyPr>
          <a:lstStyle/>
          <a:p>
            <a:pPr algn="just"/>
            <a:r>
              <a:rPr lang="en-US" sz="1900" dirty="0">
                <a:latin typeface="Cochin" panose="02000603020000020003" pitchFamily="2" charset="0"/>
              </a:rPr>
              <a:t>A</a:t>
            </a:r>
            <a:r>
              <a:rPr lang="en-US" sz="1900" b="1" dirty="0">
                <a:latin typeface="Cochin" panose="02000603020000020003" pitchFamily="2" charset="0"/>
              </a:rPr>
              <a:t>n Anachronistic History of Philosophy and the Environment</a:t>
            </a:r>
          </a:p>
          <a:p>
            <a:pPr algn="just"/>
            <a:endParaRPr lang="en-US" sz="500" dirty="0">
              <a:latin typeface="Cochin" panose="02000603020000020003" pitchFamily="2" charset="0"/>
            </a:endParaRPr>
          </a:p>
          <a:p>
            <a:pPr algn="just"/>
            <a:r>
              <a:rPr lang="en-US" sz="1900" dirty="0">
                <a:latin typeface="Cochin" panose="02000603020000020003" pitchFamily="2" charset="0"/>
              </a:rPr>
              <a:t>“What can the historian of Antiquity do about the present? And what does she have to say to her contemporaries, who are now more convinced of the irony of history or of its violence; of its accelerating movements than of the evidence of its meaning? […] But just asking these questions has already raised the formidable problem of anachronism in history. Anachronism is the historian's bête noire, the cardinal sin of the method, whose very name is enough to constitute an infamous accusation, the accusation - after all - of not being a historian because you handle time and times in the wrong way. For this reason, historians generally take great care not to import concepts that the period in question is supposed to have been unfamiliar with, and even more to make comparisons - which are in principle unwarranted - between two periods that are centuries apart. The extent to which the fear of anachronism is a blocking factor cannot be overstated: because we are vested with the intellectual - and almost moral - duty of interpreting a fact of society or an event only within the well-established framework of the ‘contemporary concepts’ and attitudes of the time, does not every new proposal run the risk of being accused of methodological imprudence?” Nicole </a:t>
            </a:r>
            <a:r>
              <a:rPr lang="en-US" sz="1900" dirty="0" err="1">
                <a:latin typeface="Cochin" panose="02000603020000020003" pitchFamily="2" charset="0"/>
              </a:rPr>
              <a:t>Loraux</a:t>
            </a:r>
            <a:r>
              <a:rPr lang="en-US" sz="1900" dirty="0">
                <a:latin typeface="Cochin" panose="02000603020000020003" pitchFamily="2" charset="0"/>
              </a:rPr>
              <a:t>, ‘</a:t>
            </a:r>
            <a:r>
              <a:rPr lang="en-US" sz="1900" dirty="0" err="1">
                <a:latin typeface="Cochin" panose="02000603020000020003" pitchFamily="2" charset="0"/>
              </a:rPr>
              <a:t>Éloge</a:t>
            </a:r>
            <a:r>
              <a:rPr lang="en-US" sz="1900" dirty="0">
                <a:latin typeface="Cochin" panose="02000603020000020003" pitchFamily="2" charset="0"/>
              </a:rPr>
              <a:t> de </a:t>
            </a:r>
            <a:r>
              <a:rPr lang="en-US" sz="1900" dirty="0" err="1">
                <a:latin typeface="Cochin" panose="02000603020000020003" pitchFamily="2" charset="0"/>
              </a:rPr>
              <a:t>l’anachronisme</a:t>
            </a:r>
            <a:r>
              <a:rPr lang="en-US" sz="1900" dirty="0">
                <a:latin typeface="Cochin" panose="02000603020000020003" pitchFamily="2" charset="0"/>
              </a:rPr>
              <a:t> </a:t>
            </a:r>
            <a:r>
              <a:rPr lang="en-US" sz="1900" dirty="0" err="1">
                <a:latin typeface="Cochin" panose="02000603020000020003" pitchFamily="2" charset="0"/>
              </a:rPr>
              <a:t>en</a:t>
            </a:r>
            <a:r>
              <a:rPr lang="en-US" sz="1900" dirty="0">
                <a:latin typeface="Cochin" panose="02000603020000020003" pitchFamily="2" charset="0"/>
              </a:rPr>
              <a:t> </a:t>
            </a:r>
            <a:r>
              <a:rPr lang="en-US" sz="1900" dirty="0" err="1">
                <a:latin typeface="Cochin" panose="02000603020000020003" pitchFamily="2" charset="0"/>
              </a:rPr>
              <a:t>histoire</a:t>
            </a:r>
            <a:r>
              <a:rPr lang="en-US" sz="1900" dirty="0">
                <a:latin typeface="Cochin" panose="02000603020000020003" pitchFamily="2" charset="0"/>
              </a:rPr>
              <a:t>’, in </a:t>
            </a:r>
            <a:r>
              <a:rPr lang="en-US" sz="1900" i="1" dirty="0" err="1">
                <a:latin typeface="Cochin" panose="02000603020000020003" pitchFamily="2" charset="0"/>
              </a:rPr>
              <a:t>Espaces</a:t>
            </a:r>
            <a:r>
              <a:rPr lang="en-US" sz="1900" i="1" dirty="0">
                <a:latin typeface="Cochin" panose="02000603020000020003" pitchFamily="2" charset="0"/>
              </a:rPr>
              <a:t> Temps </a:t>
            </a:r>
            <a:r>
              <a:rPr lang="en-US" sz="1900" dirty="0">
                <a:latin typeface="Cochin" panose="02000603020000020003" pitchFamily="2" charset="0"/>
              </a:rPr>
              <a:t>87-88 (2005), 127-138, here 127</a:t>
            </a:r>
          </a:p>
          <a:p>
            <a:pPr marL="342900" indent="-342900" algn="l">
              <a:buFontTx/>
              <a:buChar char="-"/>
            </a:pPr>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5" name="CasellaDiTesto 4">
            <a:extLst>
              <a:ext uri="{FF2B5EF4-FFF2-40B4-BE49-F238E27FC236}">
                <a16:creationId xmlns:a16="http://schemas.microsoft.com/office/drawing/2014/main" id="{F6C4EEBE-C9C2-A998-8F40-E94C5E341DBA}"/>
              </a:ext>
            </a:extLst>
          </p:cNvPr>
          <p:cNvSpPr txBox="1"/>
          <p:nvPr/>
        </p:nvSpPr>
        <p:spPr>
          <a:xfrm>
            <a:off x="3632200" y="5091668"/>
            <a:ext cx="7306733" cy="461665"/>
          </a:xfrm>
          <a:prstGeom prst="rect">
            <a:avLst/>
          </a:prstGeom>
          <a:noFill/>
        </p:spPr>
        <p:txBody>
          <a:bodyPr wrap="square" rtlCol="0">
            <a:spAutoFit/>
          </a:bodyPr>
          <a:lstStyle/>
          <a:p>
            <a:r>
              <a:rPr lang="en-US" sz="2400" b="1" dirty="0">
                <a:sym typeface="Wingdings" panose="05000000000000000000" pitchFamily="2" charset="2"/>
              </a:rPr>
              <a:t> </a:t>
            </a:r>
            <a:r>
              <a:rPr lang="en-US" sz="2400" b="1" dirty="0"/>
              <a:t>Anachronisms are what makes history ‘interesting’</a:t>
            </a:r>
          </a:p>
        </p:txBody>
      </p:sp>
    </p:spTree>
    <p:extLst>
      <p:ext uri="{BB962C8B-B14F-4D97-AF65-F5344CB8AC3E}">
        <p14:creationId xmlns:p14="http://schemas.microsoft.com/office/powerpoint/2010/main" val="1409901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43550" y="491568"/>
            <a:ext cx="7042770" cy="4328788"/>
          </a:xfrm>
        </p:spPr>
        <p:txBody>
          <a:bodyPr>
            <a:normAutofit fontScale="70000" lnSpcReduction="20000"/>
          </a:bodyPr>
          <a:lstStyle/>
          <a:p>
            <a:pPr algn="l"/>
            <a:r>
              <a:rPr lang="en-US" sz="2600" b="1" dirty="0">
                <a:latin typeface="Cochin" panose="02000603020000020003" pitchFamily="2" charset="0"/>
              </a:rPr>
              <a:t>Early modern philosophy: what is ‘modern’ about it?</a:t>
            </a:r>
          </a:p>
          <a:p>
            <a:pPr algn="l"/>
            <a:endParaRPr lang="en-US" sz="2600" dirty="0">
              <a:latin typeface="Cochin" panose="02000603020000020003" pitchFamily="2" charset="0"/>
            </a:endParaRPr>
          </a:p>
          <a:p>
            <a:pPr algn="l"/>
            <a:r>
              <a:rPr lang="en-US" sz="2600" dirty="0">
                <a:latin typeface="Cochin" panose="02000603020000020003" pitchFamily="2" charset="0"/>
              </a:rPr>
              <a:t>«The seventeenth and eighteenth centuries represent an extraordinary rich period for philosophy in Western Europe. This is due not only to the fortuitous appearance of individuals of great natural genius – Descartes, Leibniz, Newton, et. al. – but also, in no small part, to a confluence of various historical, intellectual, spiritual and even material factors: the rise of the new modern science, with its devotion to clear and fruitful mechanistic explanations of natural phenomena, along with the development  of sophisticated conceptions of experiment and theory and consequent reformulations of the canons of knowledge; the radical rethinking of the cosmos entailed by new developments and discoveries in particular sciences, especially physics and astronomy; the culture-shock generated by the relatively recent confrontation by the West with theretofore unknown civilizations half a world away; the proliferation of centers of learning and channels of communication; and, not the least, the Protestant Reformation of the previous century, combined with the reactionary forces of the counter-Reformation» (Introduction) </a:t>
            </a:r>
          </a:p>
          <a:p>
            <a:pPr algn="l"/>
            <a:endParaRPr lang="en-US" b="1" dirty="0">
              <a:latin typeface="Cochin" panose="02000603020000020003" pitchFamily="2" charset="0"/>
            </a:endParaRPr>
          </a:p>
          <a:p>
            <a:pPr algn="l"/>
            <a:endParaRPr lang="en-US" b="1" dirty="0">
              <a:latin typeface="Cochin" panose="02000603020000020003" pitchFamily="2" charset="0"/>
            </a:endParaRPr>
          </a:p>
          <a:p>
            <a:pPr algn="l"/>
            <a:endParaRPr lang="en-US" b="1"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DBF24263-0CF4-A14E-21BF-2FF0A523113E}"/>
              </a:ext>
            </a:extLst>
          </p:cNvPr>
          <p:cNvPicPr>
            <a:picLocks noChangeAspect="1"/>
          </p:cNvPicPr>
          <p:nvPr/>
        </p:nvPicPr>
        <p:blipFill>
          <a:blip r:embed="rId3"/>
          <a:stretch>
            <a:fillRect/>
          </a:stretch>
        </p:blipFill>
        <p:spPr>
          <a:xfrm>
            <a:off x="7769898" y="554141"/>
            <a:ext cx="2633700" cy="3920068"/>
          </a:xfrm>
          <a:prstGeom prst="rect">
            <a:avLst/>
          </a:prstGeom>
        </p:spPr>
      </p:pic>
      <p:pic>
        <p:nvPicPr>
          <p:cNvPr id="7" name="Immagine 6">
            <a:extLst>
              <a:ext uri="{FF2B5EF4-FFF2-40B4-BE49-F238E27FC236}">
                <a16:creationId xmlns:a16="http://schemas.microsoft.com/office/drawing/2014/main" id="{F5E0716A-43DD-846F-7228-F4E74D930324}"/>
              </a:ext>
            </a:extLst>
          </p:cNvPr>
          <p:cNvPicPr>
            <a:picLocks noChangeAspect="1"/>
          </p:cNvPicPr>
          <p:nvPr/>
        </p:nvPicPr>
        <p:blipFill>
          <a:blip r:embed="rId4"/>
          <a:stretch>
            <a:fillRect/>
          </a:stretch>
        </p:blipFill>
        <p:spPr>
          <a:xfrm>
            <a:off x="10289883" y="3949331"/>
            <a:ext cx="1902117" cy="2780017"/>
          </a:xfrm>
          <a:prstGeom prst="rect">
            <a:avLst/>
          </a:prstGeom>
        </p:spPr>
      </p:pic>
      <p:sp>
        <p:nvSpPr>
          <p:cNvPr id="8" name="CasellaDiTesto 7">
            <a:extLst>
              <a:ext uri="{FF2B5EF4-FFF2-40B4-BE49-F238E27FC236}">
                <a16:creationId xmlns:a16="http://schemas.microsoft.com/office/drawing/2014/main" id="{E3B894B5-BC70-9396-74AA-C00FA5F10659}"/>
              </a:ext>
            </a:extLst>
          </p:cNvPr>
          <p:cNvSpPr txBox="1"/>
          <p:nvPr/>
        </p:nvSpPr>
        <p:spPr>
          <a:xfrm>
            <a:off x="3586480" y="4820356"/>
            <a:ext cx="6085840" cy="2862322"/>
          </a:xfrm>
          <a:prstGeom prst="rect">
            <a:avLst/>
          </a:prstGeom>
          <a:noFill/>
        </p:spPr>
        <p:txBody>
          <a:bodyPr wrap="square" rtlCol="0">
            <a:spAutoFit/>
          </a:bodyPr>
          <a:lstStyle/>
          <a:p>
            <a:r>
              <a:rPr lang="it-IT" b="1" dirty="0"/>
              <a:t>The standard </a:t>
            </a:r>
            <a:r>
              <a:rPr lang="it-IT" b="1" dirty="0" err="1"/>
              <a:t>portrait</a:t>
            </a:r>
            <a:r>
              <a:rPr lang="it-IT" b="1" dirty="0"/>
              <a:t> of the history of </a:t>
            </a:r>
            <a:r>
              <a:rPr lang="it-IT" b="1" dirty="0" err="1"/>
              <a:t>early</a:t>
            </a:r>
            <a:r>
              <a:rPr lang="it-IT" b="1" dirty="0"/>
              <a:t> </a:t>
            </a:r>
            <a:r>
              <a:rPr lang="it-IT" b="1" dirty="0" err="1"/>
              <a:t>modern</a:t>
            </a:r>
            <a:r>
              <a:rPr lang="it-IT" b="1" dirty="0"/>
              <a:t> </a:t>
            </a:r>
            <a:r>
              <a:rPr lang="en-GB" b="1" dirty="0"/>
              <a:t>philosophy:</a:t>
            </a:r>
          </a:p>
          <a:p>
            <a:endParaRPr lang="en-GB" b="1" dirty="0"/>
          </a:p>
          <a:p>
            <a:pPr marL="285750" indent="-285750">
              <a:buFontTx/>
              <a:buChar char="-"/>
            </a:pPr>
            <a:r>
              <a:rPr lang="en-GB" dirty="0"/>
              <a:t>A few big names (generally men)</a:t>
            </a:r>
          </a:p>
          <a:p>
            <a:pPr marL="285750" indent="-285750">
              <a:buFontTx/>
              <a:buChar char="-"/>
            </a:pPr>
            <a:r>
              <a:rPr lang="en-GB" dirty="0"/>
              <a:t>A change of scenery after the Renaissance?</a:t>
            </a:r>
          </a:p>
          <a:p>
            <a:pPr marL="285750" indent="-285750">
              <a:buFontTx/>
              <a:buChar char="-"/>
            </a:pPr>
            <a:r>
              <a:rPr lang="en-GB" dirty="0"/>
              <a:t>Emphasis on method, measurement </a:t>
            </a:r>
            <a:r>
              <a:rPr lang="en-GB" dirty="0">
                <a:sym typeface="Wingdings" panose="05000000000000000000" pitchFamily="2" charset="2"/>
              </a:rPr>
              <a:t> a new view of nature</a:t>
            </a:r>
            <a:endParaRPr lang="en-GB" dirty="0"/>
          </a:p>
          <a:p>
            <a:pPr marL="285750" indent="-285750">
              <a:buFontTx/>
              <a:buChar char="-"/>
            </a:pPr>
            <a:endParaRPr lang="it-IT" dirty="0"/>
          </a:p>
          <a:p>
            <a:pPr marL="285750" indent="-285750">
              <a:buFontTx/>
              <a:buChar char="-"/>
            </a:pPr>
            <a:endParaRPr lang="it-IT" dirty="0"/>
          </a:p>
          <a:p>
            <a:pPr marL="285750" indent="-285750">
              <a:buFontTx/>
              <a:buChar char="-"/>
            </a:pPr>
            <a:endParaRPr lang="it-IT" dirty="0"/>
          </a:p>
        </p:txBody>
      </p:sp>
    </p:spTree>
    <p:extLst>
      <p:ext uri="{BB962C8B-B14F-4D97-AF65-F5344CB8AC3E}">
        <p14:creationId xmlns:p14="http://schemas.microsoft.com/office/powerpoint/2010/main" val="3370354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4153</TotalTime>
  <Words>2265</Words>
  <Application>Microsoft Office PowerPoint</Application>
  <PresentationFormat>Widescreen</PresentationFormat>
  <Paragraphs>228</Paragraphs>
  <Slides>42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42</vt:i4>
      </vt:variant>
    </vt:vector>
  </HeadingPairs>
  <TitlesOfParts>
    <vt:vector size="48" baseType="lpstr">
      <vt:lpstr>Arial</vt:lpstr>
      <vt:lpstr>Calibri</vt:lpstr>
      <vt:lpstr>Calibri Light</vt:lpstr>
      <vt:lpstr>Cochin</vt:lpstr>
      <vt:lpstr>Wingdings</vt:lpstr>
      <vt:lpstr>Office Theme</vt:lpstr>
      <vt:lpstr>History of Philosophical Thought and Aesthetics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Muratori, Cecilia</dc:creator>
  <cp:lastModifiedBy>Cecilia Muratori</cp:lastModifiedBy>
  <cp:revision>70</cp:revision>
  <dcterms:created xsi:type="dcterms:W3CDTF">2020-03-11T09:24:24Z</dcterms:created>
  <dcterms:modified xsi:type="dcterms:W3CDTF">2025-03-03T13:16:02Z</dcterms:modified>
</cp:coreProperties>
</file>