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88" r:id="rId4"/>
    <p:sldId id="289" r:id="rId5"/>
    <p:sldId id="291" r:id="rId6"/>
    <p:sldId id="292" r:id="rId7"/>
    <p:sldId id="293" r:id="rId8"/>
    <p:sldId id="257" r:id="rId9"/>
    <p:sldId id="301" r:id="rId10"/>
    <p:sldId id="302" r:id="rId11"/>
    <p:sldId id="303" r:id="rId12"/>
    <p:sldId id="348" r:id="rId13"/>
    <p:sldId id="258" r:id="rId14"/>
    <p:sldId id="304" r:id="rId15"/>
    <p:sldId id="259" r:id="rId16"/>
    <p:sldId id="308" r:id="rId17"/>
    <p:sldId id="305" r:id="rId18"/>
    <p:sldId id="306" r:id="rId19"/>
    <p:sldId id="349" r:id="rId20"/>
    <p:sldId id="310" r:id="rId21"/>
    <p:sldId id="344" r:id="rId22"/>
    <p:sldId id="345" r:id="rId23"/>
    <p:sldId id="346" r:id="rId24"/>
    <p:sldId id="347" r:id="rId25"/>
    <p:sldId id="311" r:id="rId26"/>
    <p:sldId id="343" r:id="rId27"/>
    <p:sldId id="350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DC7B77-81DF-47C6-B47B-0B6E6B428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3B5CEA9-E7F8-4374-8F7E-3B1973F57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D64257-FACB-4225-AD82-CF6BF4CFC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F4E7-DB5D-4EAF-9B7F-8B275F81C36A}" type="datetimeFigureOut">
              <a:rPr lang="it-IT" smtClean="0"/>
              <a:t>15/02/2025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CF050E-8B37-4149-BFED-EF370235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A5008D-0B21-4BC3-87F3-8D3057C4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5B8C-494E-4B40-AA3B-31589B896E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62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C6A3E-B8C1-4BED-BCDB-C3B42C71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78F9D4-40DA-4024-BA52-7028353BA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DC2E5E-E639-485B-9436-CE41D727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F4E7-DB5D-4EAF-9B7F-8B275F81C36A}" type="datetimeFigureOut">
              <a:rPr lang="it-IT" smtClean="0"/>
              <a:t>15/02/2025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8E36D3-B734-4B97-B698-126DC6FF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3883BB-A445-461C-893C-827F4F59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5B8C-494E-4B40-AA3B-31589B896E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32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B8C4D45-C966-484A-BE6B-E38CFA85D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D96947-84CD-403B-B149-63C57C1CA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929A8B-C7D5-4DB8-9082-0C7F9016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F4E7-DB5D-4EAF-9B7F-8B275F81C36A}" type="datetimeFigureOut">
              <a:rPr lang="it-IT" smtClean="0"/>
              <a:t>15/02/2025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F52A6B-4D20-4872-B14B-9F724B13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74A054-E6DA-4659-9C75-6D55FCB6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5B8C-494E-4B40-AA3B-31589B896E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23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95BEF9-71CB-4E9C-872E-E1559253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FF554F-8BCA-4E74-A9E1-C20ECC55B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316348-6CFA-4A46-A7FB-F8B873F5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F4E7-DB5D-4EAF-9B7F-8B275F81C36A}" type="datetimeFigureOut">
              <a:rPr lang="it-IT" smtClean="0"/>
              <a:t>15/02/2025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0F0D93-B841-49E8-B274-177659C6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3769E0-59AC-4947-8E4E-3A41BD38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5B8C-494E-4B40-AA3B-31589B896E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28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071CD6-286C-4D80-9A1A-67D14025C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DE1E03-D4A5-48F4-A701-82D5B5AC2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2892BF-C967-4D5F-A454-46E9FB982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F4E7-DB5D-4EAF-9B7F-8B275F81C36A}" type="datetimeFigureOut">
              <a:rPr lang="it-IT" smtClean="0"/>
              <a:t>15/02/2025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C8BB27-AC5F-43F2-A01C-0D0D725C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0B0C47-A464-43C4-A6E8-5EB4655C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5B8C-494E-4B40-AA3B-31589B896E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49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F1CB53-FA47-41E5-96C6-8450C32A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D7A636-571C-4B75-84D8-1A3F86997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BB0FD1-CB3F-4A3C-9E06-0A7F9C613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B8D6E2-AA78-4329-913B-575BABE6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F4E7-DB5D-4EAF-9B7F-8B275F81C36A}" type="datetimeFigureOut">
              <a:rPr lang="it-IT" smtClean="0"/>
              <a:t>15/02/2025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D9B7C9-C36B-4831-86EF-0E0657AE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58484F-7A9B-4C69-BDA7-73C71993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5B8C-494E-4B40-AA3B-31589B896E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80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4EA8E1-FD8B-494E-B573-CB38D986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966E4F-FFC9-4794-88AC-C62F3E6FB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87A99F-8332-4954-8365-9B6C5AF43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EE440C-30D7-400E-980A-4881B3837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8F40990-AE65-4ED7-A758-5E9D36806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B0954E6-00FD-4591-AE0A-70AC4F34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F4E7-DB5D-4EAF-9B7F-8B275F81C36A}" type="datetimeFigureOut">
              <a:rPr lang="it-IT" smtClean="0"/>
              <a:t>15/02/2025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0E57377-5A75-4486-AD33-1EC40593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6EA26CA-E22F-43C9-93FF-CC599AFE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5B8C-494E-4B40-AA3B-31589B896E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02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320F89-E4B1-4C66-A3CC-A4C50880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DE1AAD4-7EF4-48D2-9E10-3ED3A395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F4E7-DB5D-4EAF-9B7F-8B275F81C36A}" type="datetimeFigureOut">
              <a:rPr lang="it-IT" smtClean="0"/>
              <a:t>15/02/2025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725861-6E26-41D0-8533-9AF947DE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C1BE1B-9C09-4CA4-9112-7F08314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5B8C-494E-4B40-AA3B-31589B896E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30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52B0D9-BB73-46F7-9052-72C61174F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F4E7-DB5D-4EAF-9B7F-8B275F81C36A}" type="datetimeFigureOut">
              <a:rPr lang="it-IT" smtClean="0"/>
              <a:t>15/02/2025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00D40E2-FF48-4B7F-85E4-64BA7785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1F96CD-6A1D-4DF4-8EF2-B44C8643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5B8C-494E-4B40-AA3B-31589B896E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61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44ECF8-19BA-4F72-90E9-C9AAFEE9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288813-0F8B-48A6-B988-9BB8FBEA8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A62219-6A92-4B4C-9436-C44AA5A57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6BE9F6-3907-4E41-B90F-B8FF7957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F4E7-DB5D-4EAF-9B7F-8B275F81C36A}" type="datetimeFigureOut">
              <a:rPr lang="it-IT" smtClean="0"/>
              <a:t>15/02/2025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66A7DE-00B6-4A1D-9E45-79EF2343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3DA02E-E259-4837-91B4-72E57D61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5B8C-494E-4B40-AA3B-31589B896E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00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BBA553-1D0D-430A-8CEF-BDC09182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24C9AB8-CCB3-4147-8F22-05A34E4C0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23F754-A74D-469C-8359-8FFC0AEFB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C73516-BE22-497B-93C7-7435BF7D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F4E7-DB5D-4EAF-9B7F-8B275F81C36A}" type="datetimeFigureOut">
              <a:rPr lang="it-IT" smtClean="0"/>
              <a:t>15/02/2025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358995-2C0C-46DE-9938-A873E947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728702-3F76-4D66-95AA-8BFDEDA0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5B8C-494E-4B40-AA3B-31589B896E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1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6F89DA-2727-444C-9881-B6DEE281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FEFC92-897D-4EB6-96C2-691ADE063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95CB14-5DD8-4691-85DF-D553C8F49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4F4E7-DB5D-4EAF-9B7F-8B275F81C36A}" type="datetimeFigureOut">
              <a:rPr lang="it-IT" smtClean="0"/>
              <a:t>15/02/2025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2B42E0-A00C-4824-94FD-CC882E090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CD3E8F-D641-46FA-99D0-FE6EE174F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95B8C-494E-4B40-AA3B-31589B896E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81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.org/wgbh/americanexperience/features/mccarthy-chapter-1/" TargetMode="External"/><Relationship Id="rId2" Type="http://schemas.openxmlformats.org/officeDocument/2006/relationships/hyperlink" Target="https://www.pbs.org/wgbh/americanexperience/features/mccarthy-extended-trail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sarchive.gwu.edu/project/guatemala-projec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qGpFIefUTl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o_jPrHipF_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sDTFjApJ2c" TargetMode="External"/><Relationship Id="rId2" Type="http://schemas.openxmlformats.org/officeDocument/2006/relationships/hyperlink" Target="https://www.pbs.org/wgbh/americanexperience/films/woodstoc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.org/wgbh/americanexperience/films/woodstock/" TargetMode="External"/><Relationship Id="rId2" Type="http://schemas.openxmlformats.org/officeDocument/2006/relationships/hyperlink" Target="https://www.youtube.com/watch?v=SPY7sEpTtN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8g8NpQsmxj4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hLXsiIldC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4-7-WqtN2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g8NpQsmxj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0CCB75-A8CF-4DB4-AD45-1B05E458C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22672" cy="1913800"/>
          </a:xfrm>
        </p:spPr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History of North America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1E30197-48B7-45F4-9A8B-B5DF08A126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800" dirty="0"/>
              <a:t>Prof. Benedetta Calandra </a:t>
            </a:r>
          </a:p>
          <a:p>
            <a:endParaRPr lang="it-IT" dirty="0"/>
          </a:p>
          <a:p>
            <a:r>
              <a:rPr lang="it-IT" sz="3600" b="1" dirty="0">
                <a:solidFill>
                  <a:srgbClr val="C00000"/>
                </a:solidFill>
              </a:rPr>
              <a:t>AUDIO VISUAL MATERIAL+SEMINARS - WEEK BY WEEK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8376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268" y="365126"/>
            <a:ext cx="10707532" cy="1085540"/>
          </a:xfrm>
        </p:spPr>
        <p:txBody>
          <a:bodyPr/>
          <a:lstStyle/>
          <a:p>
            <a:r>
              <a:rPr lang="it-IT" dirty="0">
                <a:solidFill>
                  <a:srgbClr val="92D050"/>
                </a:solidFill>
              </a:rPr>
              <a:t>The Three Caballeros (1944)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9389" y="1629420"/>
            <a:ext cx="10824411" cy="45475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film star Is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Donald Duck</a:t>
            </a:r>
            <a:r>
              <a:rPr lang="en-US" dirty="0"/>
              <a:t>, who in the course of the film is joined by old friend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José Carioca</a:t>
            </a:r>
            <a:r>
              <a:rPr lang="en-US" dirty="0"/>
              <a:t>, the cigar-smoking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parrot</a:t>
            </a:r>
            <a:r>
              <a:rPr lang="en-US" dirty="0"/>
              <a:t> representing Brazil.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Brazilians embrace Jose Carioca because he is an accurate </a:t>
            </a:r>
            <a:r>
              <a:rPr lang="en-US" b="1" dirty="0">
                <a:solidFill>
                  <a:srgbClr val="7030A0"/>
                </a:solidFill>
              </a:rPr>
              <a:t>portrayal of a </a:t>
            </a:r>
            <a:r>
              <a:rPr lang="en-US" b="1" dirty="0" err="1">
                <a:solidFill>
                  <a:srgbClr val="7030A0"/>
                </a:solidFill>
              </a:rPr>
              <a:t>upperclass</a:t>
            </a:r>
            <a:r>
              <a:rPr lang="en-US" b="1" dirty="0">
                <a:solidFill>
                  <a:srgbClr val="7030A0"/>
                </a:solidFill>
              </a:rPr>
              <a:t> Brazilian ladies man</a:t>
            </a:r>
            <a:endParaRPr lang="it-IT" b="1" dirty="0">
              <a:solidFill>
                <a:srgbClr val="7030A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665" y="2573827"/>
            <a:ext cx="3227566" cy="24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6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92D050"/>
                </a:solidFill>
              </a:rPr>
              <a:t>The Three Caballeros (1944)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Donald later makes a new friend in the </a:t>
            </a:r>
            <a:r>
              <a:rPr lang="en-US" b="1" dirty="0">
                <a:solidFill>
                  <a:srgbClr val="FF99CC"/>
                </a:solidFill>
              </a:rPr>
              <a:t>pistol-packing rooster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99CC"/>
                </a:solidFill>
              </a:rPr>
              <a:t>Panchito</a:t>
            </a:r>
            <a:r>
              <a:rPr lang="en-US" b="1" dirty="0">
                <a:solidFill>
                  <a:srgbClr val="FF99CC"/>
                </a:solidFill>
              </a:rPr>
              <a:t> </a:t>
            </a:r>
            <a:r>
              <a:rPr lang="en-US" b="1" dirty="0" err="1">
                <a:solidFill>
                  <a:srgbClr val="FF99CC"/>
                </a:solidFill>
              </a:rPr>
              <a:t>Pistoles</a:t>
            </a:r>
            <a:r>
              <a:rPr lang="en-US" dirty="0"/>
              <a:t>, a native of Mexico.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Panchito</a:t>
            </a:r>
            <a:r>
              <a:rPr lang="en-US" dirty="0"/>
              <a:t> is the typical Mexican bandito, which you could argue is </a:t>
            </a:r>
            <a:r>
              <a:rPr lang="en-US" b="1" dirty="0">
                <a:solidFill>
                  <a:srgbClr val="7030A0"/>
                </a:solidFill>
              </a:rPr>
              <a:t>Disney stereotyping Mexicans </a:t>
            </a:r>
            <a:r>
              <a:rPr lang="en-US" dirty="0"/>
              <a:t>as being gun happy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4431" y="2422572"/>
            <a:ext cx="3319353" cy="24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8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3D90DF-F466-43D3-B85C-501B84BC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Week 2 – class 4 </a:t>
            </a:r>
            <a:br>
              <a:rPr lang="it-IT" sz="27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</a:t>
            </a:r>
            <a:r>
              <a:rPr lang="it-IT" sz="27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imperialism</a:t>
            </a: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Great </a:t>
            </a:r>
            <a:r>
              <a:rPr lang="it-IT" sz="27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</a:t>
            </a: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it-IT" sz="27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Politics</a:t>
            </a: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Good </a:t>
            </a:r>
            <a:r>
              <a:rPr lang="it-IT" sz="27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Neighbour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93105A-5200-4908-B724-34F29AF7F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1526959"/>
            <a:ext cx="10599198" cy="4650004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The </a:t>
            </a:r>
            <a:r>
              <a:rPr lang="it-IT" dirty="0" err="1">
                <a:solidFill>
                  <a:srgbClr val="FF0000"/>
                </a:solidFill>
              </a:rPr>
              <a:t>three</a:t>
            </a:r>
            <a:r>
              <a:rPr lang="it-IT" dirty="0">
                <a:solidFill>
                  <a:srgbClr val="FF0000"/>
                </a:solidFill>
              </a:rPr>
              <a:t> caballeros (1943, Walt Disney production)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dirty="0"/>
              <a:t>https://nortonsafe.search.ask.com/search?q=the+three+caballeros+walt+disney+video&amp;page=1&amp;ctype=videos&amp;doi=2022-10-03&amp;cmpgn=medici&amp;o=APN12174&amp;p2=%5EEQ%5Emedici%5E&amp;browser=Chrome&amp;prod=DS&amp;installSource=other&amp;darkMode=false&amp;sameTabLaunch=false&amp;annot=false&amp;ueid=d69b8684-7d45-42cb-8cc6-49051802f3a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360C1FA-8DD4-4862-881F-19627FDCC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694" y="1431964"/>
            <a:ext cx="36671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F6C787-E958-411C-880B-74535449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sz="24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7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Week 3- class 6, </a:t>
            </a:r>
            <a:r>
              <a:rPr lang="it-IT" sz="27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March 6</a:t>
            </a: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‘</a:t>
            </a:r>
            <a:r>
              <a:rPr lang="it-IT" sz="27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7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scare</a:t>
            </a: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’: Mc </a:t>
            </a:r>
            <a:r>
              <a:rPr lang="it-IT" sz="27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Carthyism</a:t>
            </a: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7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Guatemalan</a:t>
            </a: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7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revolution</a:t>
            </a: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7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</a:t>
            </a: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Success (1950 s)  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8D47CE-54E8-4F31-AF09-F83A8E726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482572"/>
            <a:ext cx="10687975" cy="469439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rise and </a:t>
            </a:r>
            <a:r>
              <a:rPr lang="it-IT" sz="20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r>
              <a:rPr lang="it-IT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Joseph McCarthy, the Wisconsin senator </a:t>
            </a:r>
            <a:r>
              <a:rPr lang="it-IT" sz="20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it-IT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zealous</a:t>
            </a:r>
            <a:r>
              <a:rPr lang="it-IT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anti-</a:t>
            </a:r>
            <a:r>
              <a:rPr lang="it-IT" sz="20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communist</a:t>
            </a:r>
            <a:r>
              <a:rPr lang="it-IT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crusade</a:t>
            </a:r>
            <a:r>
              <a:rPr lang="it-IT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it-IT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test the </a:t>
            </a:r>
            <a:r>
              <a:rPr lang="it-IT" sz="20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limits</a:t>
            </a:r>
            <a:r>
              <a:rPr lang="it-IT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American </a:t>
            </a:r>
            <a:r>
              <a:rPr lang="it-IT" sz="20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decency</a:t>
            </a:r>
            <a:r>
              <a:rPr lang="it-IT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democracy.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0" i="0" dirty="0">
                <a:solidFill>
                  <a:srgbClr val="FFFFFF"/>
                </a:solidFill>
                <a:effectLst/>
                <a:latin typeface="PBS Sans"/>
              </a:rPr>
              <a:t>and fall </a:t>
            </a:r>
            <a:r>
              <a:rPr lang="en-US" sz="1000" b="0" i="0" dirty="0">
                <a:solidFill>
                  <a:srgbClr val="FFFFFF"/>
                </a:solidFill>
                <a:effectLst/>
                <a:latin typeface="PBS Sans"/>
              </a:rPr>
              <a:t>The rise and fall of Joseph McCarthy, the Wisconsin senator whose zealous anti-communist</a:t>
            </a:r>
            <a:endParaRPr lang="it-IT" sz="18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https://www.pbs.org/wgbh/americanexperience/features/mccarthy-extended-trailer/</a:t>
            </a:r>
            <a:r>
              <a:rPr lang="it-IT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(min. 1.60)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https://www.pbs.org/wgbh/americanexperience/features/mccarthy-chapter-1/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(min 8.50)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BB14C8-DC96-4EFA-AB6C-42D318CF9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246" y="4502088"/>
            <a:ext cx="4611236" cy="25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1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2A6FF-77F2-41E1-A388-42BC3DB5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8685" cy="1232856"/>
          </a:xfrm>
        </p:spPr>
        <p:txBody>
          <a:bodyPr>
            <a:normAutofit/>
          </a:bodyPr>
          <a:lstStyle/>
          <a:p>
            <a:r>
              <a:rPr lang="it-IT" sz="2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Week 3- class 6, </a:t>
            </a:r>
            <a:r>
              <a:rPr lang="it-IT" sz="28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March 6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‘</a:t>
            </a:r>
            <a:r>
              <a:rPr lang="it-IT" sz="2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scare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’: Mc </a:t>
            </a:r>
            <a:r>
              <a:rPr lang="it-IT" sz="2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Carthyism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Guatemalan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revolution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Success</a:t>
            </a: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BB0655-746D-4F39-AACD-FCB90147A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2" y="1597981"/>
            <a:ext cx="10714608" cy="4578982"/>
          </a:xfrm>
        </p:spPr>
        <p:txBody>
          <a:bodyPr>
            <a:normAutofit fontScale="25000" lnSpcReduction="20000"/>
          </a:bodyPr>
          <a:lstStyle/>
          <a:p>
            <a:r>
              <a:rPr lang="it-IT" sz="9600" dirty="0"/>
              <a:t>Some </a:t>
            </a:r>
            <a:r>
              <a:rPr lang="it-IT" sz="9600" dirty="0" err="1"/>
              <a:t>archival</a:t>
            </a:r>
            <a:r>
              <a:rPr lang="it-IT" sz="9600" dirty="0"/>
              <a:t> sources…</a:t>
            </a:r>
          </a:p>
          <a:p>
            <a:r>
              <a:rPr lang="it-IT" sz="9600" dirty="0" err="1"/>
              <a:t>Ngo</a:t>
            </a:r>
            <a:r>
              <a:rPr lang="it-IT" sz="9600" dirty="0"/>
              <a:t> National Security Archive, </a:t>
            </a:r>
          </a:p>
          <a:p>
            <a:endParaRPr lang="it-IT" sz="9600" dirty="0"/>
          </a:p>
          <a:p>
            <a:r>
              <a:rPr lang="it-IT" sz="9600" b="1" dirty="0">
                <a:solidFill>
                  <a:srgbClr val="00B050"/>
                </a:solidFill>
              </a:rPr>
              <a:t>The Guatemala Project</a:t>
            </a:r>
          </a:p>
          <a:p>
            <a:endParaRPr lang="it-IT" sz="9600" dirty="0"/>
          </a:p>
          <a:p>
            <a:r>
              <a:rPr lang="en-US" sz="9600" b="0" i="0" dirty="0">
                <a:solidFill>
                  <a:srgbClr val="414042"/>
                </a:solidFill>
                <a:effectLst/>
                <a:latin typeface="Noto Sans" panose="020B0502040504020204" pitchFamily="34"/>
              </a:rPr>
              <a:t>The National Security Archive launched the Guatemala Documentation Project in 1994, after peace negotiators seeking to end Guatemala’s 36-year armed conflict agreed to establish a truth commission.  The project's first objective was to support the human rights investigations of the UN-sponsored Historical Clarification Commission by forcing the declassification and release of secret U.S. government files on decades of repression and state violence in Guatemala.</a:t>
            </a:r>
            <a:endParaRPr lang="it-IT" sz="9600" dirty="0"/>
          </a:p>
          <a:p>
            <a:endParaRPr lang="it-IT" sz="9600" dirty="0"/>
          </a:p>
          <a:p>
            <a:pPr marL="0" indent="0">
              <a:buNone/>
            </a:pPr>
            <a:r>
              <a:rPr lang="it-IT" sz="9600" dirty="0">
                <a:hlinkClick r:id="rId2"/>
              </a:rPr>
              <a:t>https://nsarchive.gwu.edu/project/guatemala-project</a:t>
            </a:r>
            <a:endParaRPr lang="it-IT" sz="9600" dirty="0"/>
          </a:p>
          <a:p>
            <a:endParaRPr lang="it-IT" dirty="0"/>
          </a:p>
          <a:p>
            <a:r>
              <a:rPr lang="it-IT" b="1" i="0" dirty="0">
                <a:solidFill>
                  <a:srgbClr val="FFFFFF"/>
                </a:solidFill>
                <a:effectLst/>
                <a:latin typeface="Noto Sans" panose="020B0502040504020204" pitchFamily="34"/>
              </a:rPr>
              <a:t>The Guatemala Project</a:t>
            </a:r>
          </a:p>
          <a:p>
            <a:r>
              <a:rPr lang="it-IT" b="1" i="0" dirty="0">
                <a:solidFill>
                  <a:srgbClr val="FFFFFF"/>
                </a:solidFill>
                <a:effectLst/>
                <a:latin typeface="Noto Sans" panose="020B0502040504020204" pitchFamily="34"/>
              </a:rPr>
              <a:t>The Guatemala Project</a:t>
            </a:r>
          </a:p>
        </p:txBody>
      </p:sp>
    </p:spTree>
    <p:extLst>
      <p:ext uri="{BB962C8B-B14F-4D97-AF65-F5344CB8AC3E}">
        <p14:creationId xmlns:p14="http://schemas.microsoft.com/office/powerpoint/2010/main" val="353300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494AA2-0A68-4DDB-B27C-5FBD7D65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Week 3- class 6, </a:t>
            </a:r>
            <a:r>
              <a:rPr lang="it-IT" sz="28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March 6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‘</a:t>
            </a:r>
            <a:r>
              <a:rPr lang="it-IT" sz="2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scare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’: Mc </a:t>
            </a:r>
            <a:r>
              <a:rPr lang="it-IT" sz="2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Carthyism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Guatemalan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revolution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</a:t>
            </a:r>
            <a:r>
              <a:rPr lang="it-IT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Success</a:t>
            </a: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74A358-C21F-4DE9-B760-2D6FBFF1E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0" i="0" u="sng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Operation</a:t>
            </a:r>
            <a:r>
              <a:rPr lang="it-IT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b="0" i="0" u="sng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PBSuccess</a:t>
            </a:r>
            <a:r>
              <a:rPr lang="it-IT" b="0" i="0" u="sng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YouTube</a:t>
            </a:r>
          </a:p>
          <a:p>
            <a:endParaRPr lang="it-IT" u="sng" dirty="0"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it-IT" b="0" i="0" u="sng" strike="noStrike" dirty="0">
              <a:effectLst/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it-IT" dirty="0">
                <a:hlinkClick r:id="rId2"/>
              </a:rPr>
              <a:t>https://www.youtube.com/watch?v=qGpFIefUTlk</a:t>
            </a:r>
            <a:endParaRPr lang="it-IT" dirty="0"/>
          </a:p>
          <a:p>
            <a:r>
              <a:rPr lang="it-IT" dirty="0"/>
              <a:t>(10 minutes) </a:t>
            </a:r>
          </a:p>
          <a:p>
            <a:endParaRPr lang="it-IT" dirty="0"/>
          </a:p>
          <a:p>
            <a:r>
              <a:rPr lang="it-IT" sz="2400" dirty="0"/>
              <a:t>(</a:t>
            </a:r>
            <a:r>
              <a:rPr lang="it-IT" sz="2400" dirty="0" err="1"/>
              <a:t>excerpts</a:t>
            </a:r>
            <a:r>
              <a:rPr lang="it-IT" sz="2400" dirty="0"/>
              <a:t> from History Channel)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D129A0-3154-4EA3-B520-82DEAFA98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097" y="1690688"/>
            <a:ext cx="2890631" cy="408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5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B435B3-C4E3-452B-BD9E-B69E0926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Week 3- class 6 - </a:t>
            </a:r>
            <a:r>
              <a:rPr lang="it-IT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March 11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1960s: the Peace </a:t>
            </a:r>
            <a:r>
              <a:rPr lang="it-IT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Corps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social </a:t>
            </a:r>
            <a:r>
              <a:rPr lang="it-IT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movements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it-IT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Counterculture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9C4E7C-06C3-41EA-BAF8-774F12CB7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Peace </a:t>
            </a:r>
            <a:r>
              <a:rPr lang="it-IT" dirty="0" err="1"/>
              <a:t>Corps</a:t>
            </a:r>
            <a:r>
              <a:rPr lang="it-IT" dirty="0"/>
              <a:t>:</a:t>
            </a:r>
          </a:p>
          <a:p>
            <a:endParaRPr lang="it-IT" dirty="0"/>
          </a:p>
          <a:p>
            <a:endParaRPr lang="en-US" sz="1800" b="0" i="0" dirty="0">
              <a:effectLst/>
              <a:latin typeface="Roboto"/>
            </a:endParaRPr>
          </a:p>
          <a:p>
            <a:r>
              <a:rPr lang="en-US" sz="1800" b="0" i="0" dirty="0">
                <a:effectLst/>
                <a:latin typeface="Roboto"/>
              </a:rPr>
              <a:t>Kennedy Speaks On The American Peace Corps (1961), British </a:t>
            </a:r>
            <a:r>
              <a:rPr lang="en-US" sz="1800" b="0" i="0" dirty="0" err="1">
                <a:effectLst/>
                <a:latin typeface="Roboto"/>
              </a:rPr>
              <a:t>Pathè</a:t>
            </a:r>
            <a:r>
              <a:rPr lang="en-US" sz="1800" b="0" i="0" dirty="0">
                <a:effectLst/>
                <a:latin typeface="Roboto"/>
              </a:rPr>
              <a:t>, </a:t>
            </a:r>
            <a:r>
              <a:rPr lang="en-US" sz="1800" dirty="0">
                <a:latin typeface="Roboto"/>
              </a:rPr>
              <a:t>Reu</a:t>
            </a:r>
            <a:r>
              <a:rPr lang="en-US" sz="1800" b="0" i="0" dirty="0">
                <a:effectLst/>
                <a:latin typeface="Roboto"/>
              </a:rPr>
              <a:t>ters historical collection 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https://www.youtube.com/watch?v=o_jPrHipF_c</a:t>
            </a:r>
            <a:r>
              <a:rPr lang="it-IT" dirty="0"/>
              <a:t>   (5 minutes)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F57B55-74A0-4135-9ED7-A9F36A0F8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312" y="1905000"/>
            <a:ext cx="3009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96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4D1B41-CC7F-4C7D-B66E-E79A30BB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03" y="1"/>
            <a:ext cx="10679097" cy="1690688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Week 4- class 6 - </a:t>
            </a:r>
            <a:r>
              <a:rPr lang="it-IT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March 11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1960s: the Peace </a:t>
            </a:r>
            <a:r>
              <a:rPr lang="it-IT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Corps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social </a:t>
            </a:r>
            <a:r>
              <a:rPr lang="it-IT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movements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it-IT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Counterculture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400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43A65E-36F2-4A2D-8FA9-63A9E7E43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1296140"/>
            <a:ext cx="10892162" cy="4880823"/>
          </a:xfrm>
        </p:spPr>
        <p:txBody>
          <a:bodyPr>
            <a:normAutofit/>
          </a:bodyPr>
          <a:lstStyle/>
          <a:p>
            <a:r>
              <a:rPr lang="it-IT" sz="2400" b="1" strike="noStrike" dirty="0">
                <a:solidFill>
                  <a:srgbClr val="7030A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Woodstock</a:t>
            </a:r>
            <a:endParaRPr lang="it-IT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sz="1800" dirty="0">
              <a:solidFill>
                <a:srgbClr val="00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800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800" dirty="0">
              <a:solidFill>
                <a:srgbClr val="00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August, 1969,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half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people from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walks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life and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corner of the country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converged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a small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dairy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farm in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upstate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York.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concert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experienced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far more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profound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happened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the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days,,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 more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concert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moment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it-IT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it-IT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it-IT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 country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forever</a:t>
            </a:r>
            <a:r>
              <a:rPr lang="it-IT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it-IT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cultural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r>
              <a:rPr lang="it-IT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end of </a:t>
            </a:r>
            <a:r>
              <a:rPr lang="it-IT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it-IT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turbulent</a:t>
            </a:r>
            <a:r>
              <a:rPr lang="it-IT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decades</a:t>
            </a:r>
            <a:r>
              <a:rPr lang="it-IT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</a:t>
            </a:r>
            <a:r>
              <a:rPr lang="it-IT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history. </a:t>
            </a:r>
            <a:r>
              <a:rPr lang="it-IT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pPr marL="0" indent="0"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https://www.youtube.com/watch?v=asDTFjApJ2c</a:t>
            </a:r>
            <a:r>
              <a:rPr lang="it-IT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 min.) 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5F1BD65-9342-46DC-B50C-A8A658C34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764" y="1530889"/>
            <a:ext cx="3670873" cy="205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09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DC7008-0266-483F-A9A2-3FBAD263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Week 3- class 6 - </a:t>
            </a:r>
            <a:r>
              <a:rPr lang="it-IT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March 11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1960s: the Peace </a:t>
            </a:r>
            <a:r>
              <a:rPr lang="it-IT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Corps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social </a:t>
            </a:r>
            <a:r>
              <a:rPr lang="it-IT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movements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it-IT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Counterculture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FBD306-FA47-4580-9F3C-9F32E62C0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>
              <a:hlinkClick r:id="rId2"/>
            </a:endParaRPr>
          </a:p>
          <a:p>
            <a:r>
              <a:rPr lang="it-IT" sz="2400" b="1" strike="noStrike" dirty="0">
                <a:solidFill>
                  <a:srgbClr val="7030A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Woodstock</a:t>
            </a:r>
            <a:endParaRPr lang="it-IT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0" i="0" dirty="0">
                <a:effectLst/>
                <a:latin typeface="Roboto"/>
              </a:rPr>
              <a:t>Woodstock 1969: What was original festival really like?</a:t>
            </a:r>
          </a:p>
          <a:p>
            <a:endParaRPr lang="it-IT" sz="24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it-IT" sz="24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Memories</a:t>
            </a:r>
            <a:r>
              <a:rPr lang="it-IT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from </a:t>
            </a:r>
            <a:r>
              <a:rPr lang="it-IT" sz="24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</a:t>
            </a:r>
            <a:r>
              <a:rPr lang="it-IT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24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</a:t>
            </a:r>
            <a:r>
              <a:rPr lang="it-IT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24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there</a:t>
            </a:r>
            <a:r>
              <a:rPr lang="it-IT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 </a:t>
            </a:r>
          </a:p>
          <a:p>
            <a:endParaRPr lang="it-IT" sz="24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it-IT" sz="2400" dirty="0"/>
              <a:t>https://www.youtube.com/watch?v=SPY7sEpTtNs /(10 min)</a:t>
            </a:r>
          </a:p>
        </p:txBody>
      </p:sp>
    </p:spTree>
    <p:extLst>
      <p:ext uri="{BB962C8B-B14F-4D97-AF65-F5344CB8AC3E}">
        <p14:creationId xmlns:p14="http://schemas.microsoft.com/office/powerpoint/2010/main" val="2469437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C8F12-0389-454F-8ADE-A39DE5E0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Week 4- class 7, </a:t>
            </a:r>
            <a:r>
              <a:rPr lang="it-IT" sz="40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March 4 </a:t>
            </a:r>
            <a:r>
              <a:rPr lang="it-IT" sz="4000" b="1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invited</a:t>
            </a:r>
            <a:r>
              <a:rPr lang="it-IT" sz="40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4000" b="1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lecture</a:t>
            </a:r>
            <a:r>
              <a:rPr lang="it-IT" sz="40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484187-00D5-40B6-B747-7463B5AF6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Women’s Sterilizations in Bolivia and the case of the Peace Corps</a:t>
            </a:r>
            <a:r>
              <a:rPr lang="en-GB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3200" b="1" dirty="0">
              <a:solidFill>
                <a:srgbClr val="C4591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b="1" dirty="0">
              <a:solidFill>
                <a:srgbClr val="C4591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b="1" dirty="0">
              <a:solidFill>
                <a:srgbClr val="C4591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b="1" dirty="0">
              <a:solidFill>
                <a:srgbClr val="C4591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1800" b="1" dirty="0">
              <a:latin typeface="Rubik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Molly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Geidel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Dartmouth College. 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5899A85-BFCE-4821-AB8B-4254B09817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3341" y="2250142"/>
            <a:ext cx="2447365" cy="36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7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567A57-E6AD-42EA-AB0F-FF8139B69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608" y="415632"/>
            <a:ext cx="8780015" cy="1342147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Week one- class 2</a:t>
            </a:r>
            <a:b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it-IT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beginning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“the American </a:t>
            </a:r>
            <a:r>
              <a:rPr lang="it-IT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century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”: the </a:t>
            </a:r>
            <a:r>
              <a:rPr lang="it-IT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Cuban</a:t>
            </a:r>
            <a: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-Spanish- American war of 1898. </a:t>
            </a:r>
            <a:br>
              <a:rPr lang="it-I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400" b="1" dirty="0">
              <a:solidFill>
                <a:srgbClr val="00B05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B6ACEF-8A19-4D4A-BC6E-2F4ABA075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70" y="1988599"/>
            <a:ext cx="10019930" cy="3269202"/>
          </a:xfrm>
        </p:spPr>
        <p:txBody>
          <a:bodyPr/>
          <a:lstStyle/>
          <a:p>
            <a:r>
              <a:rPr lang="en-GB" sz="2400" b="1" dirty="0">
                <a:solidFill>
                  <a:srgbClr val="7030A0"/>
                </a:solidFill>
              </a:rPr>
              <a:t>Crucible of Empires. The Spanish-American War</a:t>
            </a:r>
            <a:br>
              <a:rPr lang="en-GB" sz="2400" b="1" dirty="0">
                <a:solidFill>
                  <a:srgbClr val="00B050"/>
                </a:solidFill>
              </a:rPr>
            </a:br>
            <a:r>
              <a:rPr lang="en-GB" sz="1600" b="1" dirty="0">
                <a:solidFill>
                  <a:srgbClr val="00B050"/>
                </a:solidFill>
                <a:hlinkClick r:id="rId2"/>
              </a:rPr>
              <a:t>https://www.youtube.com/watch?v=8g8NpQsmxj4</a:t>
            </a:r>
            <a:endParaRPr lang="en-GB" sz="1600" b="1" dirty="0">
              <a:solidFill>
                <a:srgbClr val="00B050"/>
              </a:solidFill>
            </a:endParaRPr>
          </a:p>
          <a:p>
            <a:endParaRPr lang="en-GB" sz="1600" b="1" dirty="0">
              <a:solidFill>
                <a:srgbClr val="00B050"/>
              </a:solidFill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814DA6-0786-42B6-A945-650791AD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611" y="2714388"/>
            <a:ext cx="3903362" cy="38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3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76B9F-95AE-4BA8-95C7-D6C8DDC2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Week 4 – class 8. </a:t>
            </a:r>
            <a:r>
              <a:rPr lang="it-IT" sz="2400" b="1" i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March </a:t>
            </a:r>
            <a:r>
              <a:rPr lang="it-IT" sz="2400" b="1" i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13</a:t>
            </a:r>
            <a:r>
              <a:rPr lang="it-IT" sz="24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it-IT" sz="24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Security </a:t>
            </a:r>
            <a:r>
              <a:rPr lang="it-IT" sz="24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Doctrine</a:t>
            </a:r>
            <a:r>
              <a:rPr lang="it-IT" sz="24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Condor </a:t>
            </a:r>
            <a:r>
              <a:rPr lang="it-IT" sz="24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</a:t>
            </a:r>
            <a:r>
              <a:rPr lang="it-IT" sz="24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case of Chile </a:t>
            </a:r>
            <a:endParaRPr lang="it-IT" sz="2400" b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EC5D8A-2025-4FB8-A205-7FCDCD08F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sz="4400" b="1" i="1" dirty="0">
                <a:solidFill>
                  <a:srgbClr val="92D050"/>
                </a:solidFill>
              </a:rPr>
              <a:t>Missing 	</a:t>
            </a:r>
            <a:r>
              <a:rPr lang="en-US" sz="2800" b="1" dirty="0">
                <a:solidFill>
                  <a:srgbClr val="92D050"/>
                </a:solidFill>
              </a:rPr>
              <a:t>(1982, Joaquin Costa-</a:t>
            </a:r>
            <a:r>
              <a:rPr lang="en-US" sz="2800" b="1" dirty="0" err="1">
                <a:solidFill>
                  <a:srgbClr val="92D050"/>
                </a:solidFill>
              </a:rPr>
              <a:t>Gavras</a:t>
            </a:r>
            <a:r>
              <a:rPr lang="en-US" sz="2800" b="1" dirty="0">
                <a:solidFill>
                  <a:srgbClr val="92D050"/>
                </a:solidFill>
              </a:rPr>
              <a:t>)</a:t>
            </a: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7A320C3-C1D6-48E8-8D66-E9B61A192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415" y="2614428"/>
            <a:ext cx="37242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27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92D050"/>
                </a:solidFill>
              </a:rPr>
              <a:t>Missing- Synopsis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7829" y="1825625"/>
            <a:ext cx="10765971" cy="4627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</a:t>
            </a:r>
            <a:r>
              <a:rPr lang="en-US" dirty="0">
                <a:solidFill>
                  <a:srgbClr val="92D050"/>
                </a:solidFill>
              </a:rPr>
              <a:t>1973</a:t>
            </a:r>
            <a:r>
              <a:rPr lang="en-US" dirty="0"/>
              <a:t>, U.S. </a:t>
            </a:r>
            <a:r>
              <a:rPr lang="en-US" dirty="0">
                <a:solidFill>
                  <a:srgbClr val="92D050"/>
                </a:solidFill>
              </a:rPr>
              <a:t>businessman Ed </a:t>
            </a:r>
            <a:r>
              <a:rPr lang="en-US" dirty="0" err="1">
                <a:solidFill>
                  <a:srgbClr val="92D050"/>
                </a:solidFill>
              </a:rPr>
              <a:t>Horman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(Jack Lemmon) arrives in </a:t>
            </a:r>
            <a:r>
              <a:rPr lang="en-US" dirty="0">
                <a:solidFill>
                  <a:srgbClr val="92D050"/>
                </a:solidFill>
              </a:rPr>
              <a:t>Chile </a:t>
            </a:r>
            <a:r>
              <a:rPr lang="en-US" dirty="0"/>
              <a:t>to look for his </a:t>
            </a:r>
            <a:r>
              <a:rPr lang="en-US" dirty="0">
                <a:solidFill>
                  <a:srgbClr val="92D050"/>
                </a:solidFill>
              </a:rPr>
              <a:t>son, Charles </a:t>
            </a:r>
            <a:r>
              <a:rPr lang="en-US" dirty="0"/>
              <a:t>(John Shea), a Charles </a:t>
            </a:r>
            <a:r>
              <a:rPr lang="en-US" dirty="0" err="1"/>
              <a:t>Horman</a:t>
            </a:r>
            <a:r>
              <a:rPr lang="en-US" dirty="0"/>
              <a:t>, a young, Harvard-educated, counterculture,</a:t>
            </a:r>
            <a:r>
              <a:rPr lang="en-US" dirty="0">
                <a:solidFill>
                  <a:srgbClr val="92D050"/>
                </a:solidFill>
              </a:rPr>
              <a:t> politically left-leaning journalist </a:t>
            </a:r>
            <a:r>
              <a:rPr lang="en-US" dirty="0"/>
              <a:t>who disappeared during a military coup.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841" y="3431720"/>
            <a:ext cx="3974959" cy="212343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00" y="3682881"/>
            <a:ext cx="3665739" cy="24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42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92D050"/>
                </a:solidFill>
              </a:rPr>
              <a:t>Missing- Synopsis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Charles' </a:t>
            </a:r>
            <a:r>
              <a:rPr lang="en-US" dirty="0">
                <a:solidFill>
                  <a:srgbClr val="92D050"/>
                </a:solidFill>
              </a:rPr>
              <a:t>wife, Beth </a:t>
            </a:r>
            <a:r>
              <a:rPr lang="en-US" dirty="0"/>
              <a:t>(Sissy </a:t>
            </a:r>
            <a:r>
              <a:rPr lang="en-US" dirty="0" err="1"/>
              <a:t>Spacek</a:t>
            </a:r>
            <a:r>
              <a:rPr lang="en-US" dirty="0"/>
              <a:t>), has been looking for some time, but her requests for </a:t>
            </a:r>
            <a:r>
              <a:rPr lang="en-US" dirty="0">
                <a:solidFill>
                  <a:srgbClr val="92D050"/>
                </a:solidFill>
              </a:rPr>
              <a:t>help from the U.S. consulate </a:t>
            </a:r>
            <a:r>
              <a:rPr lang="en-US" dirty="0"/>
              <a:t>have thus far produced few results.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Ed and Beth try to figure out what really happened to Charles, Ed realizes that the Ameri</a:t>
            </a:r>
            <a:r>
              <a:rPr lang="en-US" dirty="0">
                <a:solidFill>
                  <a:srgbClr val="92D050"/>
                </a:solidFill>
              </a:rPr>
              <a:t>can officials may know more </a:t>
            </a:r>
            <a:r>
              <a:rPr lang="en-US" dirty="0"/>
              <a:t>than they're telling.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743" y="2811953"/>
            <a:ext cx="3146055" cy="22069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412" y="3008803"/>
            <a:ext cx="2814960" cy="210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13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92D050"/>
                </a:solidFill>
              </a:rPr>
              <a:t>Missing- Synopsis 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Ed and Beth's search for Charles involves a </a:t>
            </a:r>
            <a:r>
              <a:rPr lang="en-US" b="1" dirty="0">
                <a:solidFill>
                  <a:srgbClr val="00B0F0"/>
                </a:solidFill>
              </a:rPr>
              <a:t>succession of chilling encounters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with politely patronizing </a:t>
            </a:r>
            <a:r>
              <a:rPr lang="en-US" b="1" dirty="0">
                <a:solidFill>
                  <a:srgbClr val="00B0F0"/>
                </a:solidFill>
              </a:rPr>
              <a:t>United States embassy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and consular officials, as well as with members of the Chilean Government.</a:t>
            </a:r>
          </a:p>
          <a:p>
            <a:endParaRPr lang="it-IT" dirty="0"/>
          </a:p>
          <a:p>
            <a:pPr marL="0" indent="0">
              <a:buNone/>
            </a:pPr>
            <a:r>
              <a:rPr lang="en-US" i="1" dirty="0"/>
              <a:t>Missing </a:t>
            </a:r>
            <a:r>
              <a:rPr lang="en-US" dirty="0"/>
              <a:t>documents, in a most moving way, </a:t>
            </a:r>
            <a:r>
              <a:rPr lang="en-US" b="1" dirty="0">
                <a:solidFill>
                  <a:srgbClr val="00B050"/>
                </a:solidFill>
              </a:rPr>
              <a:t>the raising of the political consciousness of Ed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/>
              <a:t>Horman</a:t>
            </a:r>
            <a:r>
              <a:rPr lang="en-US" dirty="0"/>
              <a:t> who has, until this devastating experience, </a:t>
            </a:r>
            <a:r>
              <a:rPr lang="en-US" b="1" dirty="0">
                <a:solidFill>
                  <a:srgbClr val="00B050"/>
                </a:solidFill>
              </a:rPr>
              <a:t>always believed in the sanctity of his government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and accepted its actions and policies </a:t>
            </a:r>
            <a:r>
              <a:rPr lang="en-US" b="1" dirty="0">
                <a:solidFill>
                  <a:srgbClr val="00B050"/>
                </a:solidFill>
              </a:rPr>
              <a:t>without question</a:t>
            </a:r>
            <a:r>
              <a:rPr lang="en-US" dirty="0"/>
              <a:t>.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4078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92D050"/>
                </a:solidFill>
              </a:rPr>
              <a:t>Missing- Synopsis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Ed </a:t>
            </a:r>
            <a:r>
              <a:rPr lang="en-US" dirty="0"/>
              <a:t>and his daughter-in-law have never seen eye to eye politically, and he </a:t>
            </a:r>
            <a:r>
              <a:rPr lang="en-US" dirty="0">
                <a:solidFill>
                  <a:srgbClr val="C00000"/>
                </a:solidFill>
              </a:rPr>
              <a:t>refuses </a:t>
            </a:r>
            <a:r>
              <a:rPr lang="en-US" dirty="0"/>
              <a:t>to entertain the notion that his son's disappearance might be </a:t>
            </a:r>
            <a:r>
              <a:rPr lang="en-US" dirty="0">
                <a:solidFill>
                  <a:srgbClr val="C00000"/>
                </a:solidFill>
              </a:rPr>
              <a:t>part of a larger conspiracy </a:t>
            </a:r>
            <a:r>
              <a:rPr lang="en-US" dirty="0"/>
              <a:t>or cover-up. 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as the days grow into weeks, Ed comes to the </a:t>
            </a:r>
            <a:r>
              <a:rPr lang="en-US" dirty="0">
                <a:solidFill>
                  <a:srgbClr val="C00000"/>
                </a:solidFill>
              </a:rPr>
              <a:t>shattering conclusion </a:t>
            </a:r>
            <a:r>
              <a:rPr lang="en-US" dirty="0"/>
              <a:t>that he and his family have been </a:t>
            </a:r>
            <a:r>
              <a:rPr lang="en-US" dirty="0">
                <a:solidFill>
                  <a:srgbClr val="C00000"/>
                </a:solidFill>
              </a:rPr>
              <a:t>betrayed by the American government</a:t>
            </a:r>
            <a:r>
              <a:rPr lang="en-US" dirty="0"/>
              <a:t>, on behalf of the "friendly" South American dictator who holds his people in a grip of iron.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824" y="272934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86135D-2DB7-4B55-A764-DCD86FF0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i="1" dirty="0">
                <a:solidFill>
                  <a:srgbClr val="92D050"/>
                </a:solidFill>
              </a:rPr>
              <a:t>Missing 	</a:t>
            </a:r>
            <a:r>
              <a:rPr lang="en-US" sz="4400" b="1" dirty="0">
                <a:solidFill>
                  <a:srgbClr val="92D050"/>
                </a:solidFill>
              </a:rPr>
              <a:t>(1982, Joaquin Costa-</a:t>
            </a:r>
            <a:r>
              <a:rPr lang="en-US" sz="4400" b="1" dirty="0" err="1">
                <a:solidFill>
                  <a:srgbClr val="92D050"/>
                </a:solidFill>
              </a:rPr>
              <a:t>Gavras</a:t>
            </a:r>
            <a:r>
              <a:rPr lang="en-US" sz="4400" b="1" dirty="0">
                <a:solidFill>
                  <a:srgbClr val="92D050"/>
                </a:solidFill>
              </a:rPr>
              <a:t>)</a:t>
            </a:r>
            <a:br>
              <a:rPr lang="en-US" sz="4400" b="1" dirty="0">
                <a:solidFill>
                  <a:srgbClr val="92D050"/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108924-E838-4409-9B68-03BE0C377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800" u="sng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it-IT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Official</a:t>
            </a:r>
            <a:r>
              <a:rPr lang="it-IT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trailer  (min 2,50)  </a:t>
            </a:r>
            <a:endParaRPr lang="it-IT" sz="2800" u="sng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it-IT" sz="2800" u="sng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https://www.youtube.com/watch?v=chLXsiIldCI</a:t>
            </a:r>
            <a:endParaRPr lang="it-IT" sz="2800" u="sng" dirty="0">
              <a:solidFill>
                <a:srgbClr val="0563C1"/>
              </a:solidFill>
            </a:endParaRPr>
          </a:p>
          <a:p>
            <a:endParaRPr lang="it-IT" u="sng" dirty="0">
              <a:solidFill>
                <a:srgbClr val="0563C1"/>
              </a:solidFill>
            </a:endParaRPr>
          </a:p>
          <a:p>
            <a:endParaRPr lang="it-IT" u="sng" dirty="0">
              <a:solidFill>
                <a:srgbClr val="0563C1"/>
              </a:solidFill>
            </a:endParaRPr>
          </a:p>
          <a:p>
            <a:r>
              <a:rPr lang="it-IT" dirty="0" err="1"/>
              <a:t>Missing</a:t>
            </a:r>
            <a:r>
              <a:rPr lang="it-IT" dirty="0"/>
              <a:t>,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theme</a:t>
            </a:r>
            <a:r>
              <a:rPr lang="it-IT" dirty="0"/>
              <a:t>, </a:t>
            </a:r>
            <a:r>
              <a:rPr lang="it-IT" dirty="0" err="1"/>
              <a:t>Vangelis</a:t>
            </a:r>
            <a:r>
              <a:rPr lang="it-IT" dirty="0"/>
              <a:t> sound track (min. 4,15) </a:t>
            </a:r>
          </a:p>
          <a:p>
            <a:pPr marL="0" indent="0">
              <a:buNone/>
            </a:pPr>
            <a:r>
              <a:rPr lang="it-IT" dirty="0"/>
              <a:t>https://www.youtube.com/watch?v=u_NRgcZcNRI</a:t>
            </a:r>
          </a:p>
        </p:txBody>
      </p:sp>
    </p:spTree>
    <p:extLst>
      <p:ext uri="{BB962C8B-B14F-4D97-AF65-F5344CB8AC3E}">
        <p14:creationId xmlns:p14="http://schemas.microsoft.com/office/powerpoint/2010/main" val="688012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Interview with </a:t>
            </a:r>
            <a:r>
              <a:rPr lang="it-IT" sz="4400" dirty="0" err="1">
                <a:solidFill>
                  <a:srgbClr val="FF0000"/>
                </a:solidFill>
              </a:rPr>
              <a:t>with</a:t>
            </a:r>
            <a:r>
              <a:rPr lang="it-IT" sz="4400" dirty="0">
                <a:solidFill>
                  <a:srgbClr val="FF0000"/>
                </a:solidFill>
              </a:rPr>
              <a:t> Joyce </a:t>
            </a:r>
            <a:r>
              <a:rPr lang="it-IT" sz="4400" dirty="0" err="1">
                <a:solidFill>
                  <a:srgbClr val="FF0000"/>
                </a:solidFill>
              </a:rPr>
              <a:t>Horman</a:t>
            </a:r>
            <a:r>
              <a:rPr lang="it-IT" sz="4400" dirty="0">
                <a:solidFill>
                  <a:srgbClr val="FF0000"/>
                </a:solidFill>
              </a:rPr>
              <a:t> </a:t>
            </a:r>
            <a:br>
              <a:rPr lang="it-IT" sz="4400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FF0000"/>
                </a:solidFill>
              </a:rPr>
              <a:t>Interview with Joyce </a:t>
            </a:r>
            <a:r>
              <a:rPr lang="it-IT" sz="3200" dirty="0" err="1">
                <a:solidFill>
                  <a:srgbClr val="FF0000"/>
                </a:solidFill>
              </a:rPr>
              <a:t>Horman</a:t>
            </a:r>
            <a:r>
              <a:rPr lang="it-IT" sz="3200" dirty="0">
                <a:solidFill>
                  <a:srgbClr val="FF0000"/>
                </a:solidFill>
              </a:rPr>
              <a:t>, Charles’ </a:t>
            </a:r>
            <a:r>
              <a:rPr lang="it-IT" sz="3200" dirty="0" err="1">
                <a:solidFill>
                  <a:srgbClr val="FF0000"/>
                </a:solidFill>
              </a:rPr>
              <a:t>widow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</a:p>
          <a:p>
            <a:endParaRPr lang="it-IT" dirty="0"/>
          </a:p>
          <a:p>
            <a:r>
              <a:rPr lang="en-US" sz="2000" b="0" i="0" dirty="0">
                <a:effectLst/>
                <a:latin typeface="Roboto"/>
              </a:rPr>
              <a:t>Joyce </a:t>
            </a:r>
            <a:r>
              <a:rPr lang="en-US" sz="2000" b="0" i="0" dirty="0" err="1">
                <a:effectLst/>
                <a:latin typeface="Roboto"/>
              </a:rPr>
              <a:t>Horman</a:t>
            </a:r>
            <a:r>
              <a:rPr lang="en-US" sz="2000" b="0" i="0" dirty="0">
                <a:effectLst/>
                <a:latin typeface="Roboto"/>
              </a:rPr>
              <a:t> on the Chilean Military Coup of 1973 | Bob Herbert's Op-Ed.TV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https://www.youtube.com/watch?v=C4-7-WqtN24</a:t>
            </a:r>
            <a:r>
              <a:rPr lang="it-IT" dirty="0"/>
              <a:t>   (26 min.) </a:t>
            </a:r>
          </a:p>
        </p:txBody>
      </p:sp>
    </p:spTree>
    <p:extLst>
      <p:ext uri="{BB962C8B-B14F-4D97-AF65-F5344CB8AC3E}">
        <p14:creationId xmlns:p14="http://schemas.microsoft.com/office/powerpoint/2010/main" val="3763639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94248-56E9-4C29-8614-B7E94EFE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27776" cy="746499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Week 5- class 9, </a:t>
            </a:r>
            <a:r>
              <a:rPr lang="it-IT" sz="36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it-IT" sz="3600" b="1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nvited</a:t>
            </a:r>
            <a:r>
              <a:rPr lang="it-IT" sz="3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3600" b="1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lecture</a:t>
            </a:r>
            <a:r>
              <a:rPr lang="it-IT" sz="3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504C00-08D2-4BD0-9193-34BDF242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06" y="1039906"/>
            <a:ext cx="10618694" cy="5452969"/>
          </a:xfrm>
        </p:spPr>
        <p:txBody>
          <a:bodyPr>
            <a:normAutofit/>
          </a:bodyPr>
          <a:lstStyle/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Hollywood and Capitol Hill: </a:t>
            </a:r>
          </a:p>
          <a:p>
            <a:pPr marL="0" indent="0" algn="ctr">
              <a:buNone/>
            </a:pPr>
            <a:r>
              <a:rPr lang="en-GB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 Fonda’s activism in the late seventies,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sz="18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Doc. Marta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Catholic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</a:t>
            </a:r>
            <a:r>
              <a:rPr lang="en-GB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Sacred Heart,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6EF0E5-E67B-4D32-AD7D-4734D1AA58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82122" y="2429062"/>
            <a:ext cx="469265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5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9037" y="27507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The Spanish-American War- Synopsis 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668203"/>
          </a:xfrm>
        </p:spPr>
        <p:txBody>
          <a:bodyPr>
            <a:noAutofit/>
          </a:bodyPr>
          <a:lstStyle/>
          <a:p>
            <a:r>
              <a:rPr lang="en-US" sz="2400" dirty="0"/>
              <a:t>Examines the colorful characters and historic events surrounding this war and its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relevance to the twentieth century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When a declining Spain fell to American expansionism, the United States inherited her colonies and suddenly </a:t>
            </a:r>
            <a:r>
              <a:rPr lang="en-US" sz="2400" b="1" dirty="0">
                <a:solidFill>
                  <a:srgbClr val="00B0F0"/>
                </a:solidFill>
              </a:rPr>
              <a:t>emerged as a world power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experience and questions that the Spanish-American War raised </a:t>
            </a:r>
            <a:r>
              <a:rPr lang="en-US" sz="2400" b="1" dirty="0">
                <a:solidFill>
                  <a:srgbClr val="00B050"/>
                </a:solidFill>
              </a:rPr>
              <a:t>about foreign intervention </a:t>
            </a:r>
            <a:r>
              <a:rPr lang="en-US" sz="2400" dirty="0"/>
              <a:t>echo </a:t>
            </a:r>
            <a:r>
              <a:rPr lang="en-US" sz="2400" b="1" dirty="0">
                <a:solidFill>
                  <a:srgbClr val="00B050"/>
                </a:solidFill>
              </a:rPr>
              <a:t>throughout the 20th century</a:t>
            </a:r>
            <a:r>
              <a:rPr lang="en-US" sz="2400" b="1" dirty="0"/>
              <a:t>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51277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The Spanish-American War- Synopsis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1113" y="1443446"/>
            <a:ext cx="10737669" cy="506185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dirty="0"/>
              <a:t>In the process: </a:t>
            </a:r>
          </a:p>
          <a:p>
            <a:pPr marL="0" indent="0">
              <a:buNone/>
            </a:pPr>
            <a:r>
              <a:rPr lang="en-US" sz="7200" dirty="0"/>
              <a:t>debuted </a:t>
            </a: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media</a:t>
            </a:r>
            <a:r>
              <a:rPr lang="en-US" sz="7200" dirty="0"/>
              <a:t> in its role </a:t>
            </a:r>
            <a:r>
              <a:rPr lang="en-US" sz="7200" b="1" dirty="0"/>
              <a:t>as </a:t>
            </a: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catalyst of U.S. intervention</a:t>
            </a:r>
            <a:r>
              <a:rPr lang="en-US" sz="7200" dirty="0"/>
              <a:t>; </a:t>
            </a:r>
          </a:p>
          <a:p>
            <a:endParaRPr lang="en-US" sz="7200" dirty="0"/>
          </a:p>
          <a:p>
            <a:r>
              <a:rPr lang="en-US" sz="7200" b="1" dirty="0">
                <a:solidFill>
                  <a:srgbClr val="C00000"/>
                </a:solidFill>
              </a:rPr>
              <a:t>built up the navy </a:t>
            </a:r>
            <a:r>
              <a:rPr lang="en-US" sz="7200" dirty="0"/>
              <a:t>and inspired a re-evaluation of the army</a:t>
            </a:r>
          </a:p>
          <a:p>
            <a:endParaRPr lang="en-US" sz="7200" dirty="0"/>
          </a:p>
          <a:p>
            <a:r>
              <a:rPr lang="en-US" sz="7200" dirty="0"/>
              <a:t>and vastly 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broadened the powers of the president in wartime </a:t>
            </a:r>
            <a:r>
              <a:rPr lang="en-US" sz="7200" dirty="0"/>
              <a:t>and foreign affairs.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 Clearly, the Spanish-American War was </a:t>
            </a:r>
            <a:r>
              <a:rPr lang="en-US" sz="7200" dirty="0">
                <a:solidFill>
                  <a:srgbClr val="00B050"/>
                </a:solidFill>
              </a:rPr>
              <a:t>the war that </a:t>
            </a:r>
            <a:r>
              <a:rPr lang="en-US" sz="7200" b="1" dirty="0">
                <a:solidFill>
                  <a:srgbClr val="00B050"/>
                </a:solidFill>
              </a:rPr>
              <a:t>launched the American century.</a:t>
            </a:r>
          </a:p>
          <a:p>
            <a:endParaRPr lang="en-US" sz="7200" dirty="0"/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4816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7002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The Spanish-American War- Synopsis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Spanish-American War </a:t>
            </a:r>
            <a:r>
              <a:rPr lang="en-US" b="1" dirty="0">
                <a:solidFill>
                  <a:srgbClr val="7030A0"/>
                </a:solidFill>
              </a:rPr>
              <a:t>was the first "media war."  (min. 14…) </a:t>
            </a:r>
          </a:p>
          <a:p>
            <a:pPr marL="0" indent="0">
              <a:buNone/>
            </a:pPr>
            <a:r>
              <a:rPr lang="en-US" dirty="0"/>
              <a:t>The film explores the role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sensationalist journalism</a:t>
            </a:r>
            <a:r>
              <a:rPr lang="en-US" dirty="0"/>
              <a:t> played in the war and pays particular attention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</a:t>
            </a:r>
            <a:r>
              <a:rPr lang="en-US" b="1" dirty="0">
                <a:solidFill>
                  <a:srgbClr val="7030A0"/>
                </a:solidFill>
              </a:rPr>
              <a:t>William Randolph Hearst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and </a:t>
            </a:r>
            <a:r>
              <a:rPr lang="en-US" b="1" dirty="0">
                <a:solidFill>
                  <a:srgbClr val="FF0066"/>
                </a:solidFill>
              </a:rPr>
              <a:t>Joseph Pulitzer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the </a:t>
            </a:r>
            <a:r>
              <a:rPr lang="en-US" b="1" dirty="0">
                <a:solidFill>
                  <a:srgbClr val="FF0000"/>
                </a:solidFill>
              </a:rPr>
              <a:t>sinking of the U.S.S. Maine </a:t>
            </a:r>
            <a:r>
              <a:rPr lang="en-US" dirty="0"/>
              <a:t>in Havana harbor in 1898, Hearst had the perfect pretext for war. The Hearst press saw to it that Spain shouldered the blame and </a:t>
            </a:r>
            <a:r>
              <a:rPr lang="en-US" b="1" dirty="0">
                <a:solidFill>
                  <a:srgbClr val="FFC000"/>
                </a:solidFill>
              </a:rPr>
              <a:t>a reluctant President McKinley capitulated.</a:t>
            </a:r>
          </a:p>
          <a:p>
            <a:pPr marL="0" indent="0">
              <a:buNone/>
            </a:pPr>
            <a:endParaRPr lang="en-US" b="1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6474" y="2993253"/>
            <a:ext cx="3466034" cy="17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3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U.S.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went to war with Spain, winning in a matter of weeks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new territory promised </a:t>
            </a:r>
            <a:r>
              <a:rPr lang="en-US" b="1" dirty="0">
                <a:solidFill>
                  <a:srgbClr val="00B050"/>
                </a:solidFill>
              </a:rPr>
              <a:t>markets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military bases</a:t>
            </a:r>
            <a:r>
              <a:rPr lang="en-US" dirty="0"/>
              <a:t>, and </a:t>
            </a:r>
            <a:r>
              <a:rPr lang="en-US" b="1" dirty="0">
                <a:solidFill>
                  <a:srgbClr val="00B050"/>
                </a:solidFill>
              </a:rPr>
              <a:t>influence overseas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The Spanish-American War would spur U.S. policy-makers to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reinterpret the Monroe Doctrine </a:t>
            </a:r>
            <a:r>
              <a:rPr lang="en-US" dirty="0"/>
              <a:t>and reassess American leadership as it extended </a:t>
            </a:r>
            <a:r>
              <a:rPr lang="en-US" b="1" dirty="0">
                <a:solidFill>
                  <a:srgbClr val="00B0F0"/>
                </a:solidFill>
              </a:rPr>
              <a:t>from the Western Hemisphere to the world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509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The Spanish-American War- Sources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period </a:t>
            </a:r>
            <a:r>
              <a:rPr lang="en-US" b="1" dirty="0">
                <a:solidFill>
                  <a:srgbClr val="7030A0"/>
                </a:solidFill>
              </a:rPr>
              <a:t>photographs, newspaper headlines</a:t>
            </a:r>
            <a:r>
              <a:rPr lang="en-US" dirty="0">
                <a:solidFill>
                  <a:srgbClr val="7030A0"/>
                </a:solidFill>
              </a:rPr>
              <a:t>,</a:t>
            </a:r>
            <a:r>
              <a:rPr lang="en-US" dirty="0"/>
              <a:t> more than a dozen </a:t>
            </a:r>
            <a:r>
              <a:rPr lang="en-US" b="1" dirty="0">
                <a:solidFill>
                  <a:srgbClr val="FFC000"/>
                </a:solidFill>
              </a:rPr>
              <a:t>popular songs from the 1890s</a:t>
            </a:r>
            <a:r>
              <a:rPr lang="en-US" dirty="0"/>
              <a:t>, and </a:t>
            </a:r>
            <a:r>
              <a:rPr lang="en-US" b="1" dirty="0">
                <a:solidFill>
                  <a:srgbClr val="C00000"/>
                </a:solidFill>
              </a:rPr>
              <a:t>interviews</a:t>
            </a:r>
            <a:r>
              <a:rPr lang="en-US" dirty="0"/>
              <a:t> with some of America's most prominent historians, CRUCIBLE OF EMPIRE tells how issues of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race,  </a:t>
            </a:r>
            <a:r>
              <a:rPr lang="en-US" b="1" dirty="0"/>
              <a:t>economy</a:t>
            </a:r>
            <a:r>
              <a:rPr lang="en-US" dirty="0"/>
              <a:t>,</a:t>
            </a:r>
            <a:r>
              <a:rPr lang="en-US" b="1" dirty="0"/>
              <a:t> technology</a:t>
            </a:r>
            <a:r>
              <a:rPr lang="en-US" dirty="0"/>
              <a:t>, yellow journalism,  and public opinion </a:t>
            </a:r>
            <a:r>
              <a:rPr lang="en-US" b="1" dirty="0">
                <a:solidFill>
                  <a:srgbClr val="C00000"/>
                </a:solidFill>
              </a:rPr>
              <a:t>propelled America into this war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en-GB" sz="2800" b="1" dirty="0">
                <a:solidFill>
                  <a:srgbClr val="00B050"/>
                </a:solidFill>
                <a:hlinkClick r:id="rId2"/>
              </a:rPr>
              <a:t>https://www.youtube.com/watch?v=8g8NpQsmxj4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519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3D90DF-F466-43D3-B85C-501B84BC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Week 2 – class </a:t>
            </a:r>
            <a:r>
              <a:rPr lang="it-IT" sz="27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 </a:t>
            </a:r>
            <a:br>
              <a:rPr lang="it-IT" sz="27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</a:t>
            </a:r>
            <a:r>
              <a:rPr lang="it-IT" sz="27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imperialism</a:t>
            </a: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Great </a:t>
            </a:r>
            <a:r>
              <a:rPr lang="it-IT" sz="27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</a:t>
            </a: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it-IT" sz="27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Politics</a:t>
            </a: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Good </a:t>
            </a:r>
            <a:r>
              <a:rPr lang="it-IT" sz="27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Neighbour</a:t>
            </a:r>
            <a:r>
              <a:rPr lang="it-IT" sz="27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(1904-1933)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93105A-5200-4908-B724-34F29AF7F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1526959"/>
            <a:ext cx="10599198" cy="4650004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The </a:t>
            </a:r>
            <a:r>
              <a:rPr lang="it-IT" dirty="0" err="1">
                <a:solidFill>
                  <a:srgbClr val="FF0000"/>
                </a:solidFill>
              </a:rPr>
              <a:t>three</a:t>
            </a:r>
            <a:r>
              <a:rPr lang="it-IT" dirty="0">
                <a:solidFill>
                  <a:srgbClr val="FF0000"/>
                </a:solidFill>
              </a:rPr>
              <a:t> caballeros (1943, Walt Disney production)</a:t>
            </a:r>
          </a:p>
          <a:p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360C1FA-8DD4-4862-881F-19627FDCC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668" y="2346363"/>
            <a:ext cx="3890163" cy="39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0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6946" y="640132"/>
            <a:ext cx="10416483" cy="920535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92D050"/>
                </a:solidFill>
              </a:rPr>
              <a:t>The Three Caballeros (1944) </a:t>
            </a:r>
            <a:br>
              <a:rPr lang="it-IT" dirty="0">
                <a:solidFill>
                  <a:srgbClr val="92D050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1266" y="1333786"/>
            <a:ext cx="10762534" cy="48431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film premiered in </a:t>
            </a:r>
            <a:r>
              <a:rPr lang="en-US" dirty="0">
                <a:solidFill>
                  <a:srgbClr val="FFC000"/>
                </a:solidFill>
              </a:rPr>
              <a:t>Mexico City on December 21, 1944</a:t>
            </a:r>
          </a:p>
          <a:p>
            <a:pPr marL="0" indent="0">
              <a:buNone/>
            </a:pPr>
            <a:r>
              <a:rPr lang="en-US" dirty="0"/>
              <a:t>It was another </a:t>
            </a:r>
            <a:r>
              <a:rPr lang="en-US" b="1" dirty="0">
                <a:solidFill>
                  <a:srgbClr val="7030A0"/>
                </a:solidFill>
              </a:rPr>
              <a:t>good will movie </a:t>
            </a:r>
            <a:r>
              <a:rPr lang="en-US" dirty="0"/>
              <a:t>towards the South American countries </a:t>
            </a:r>
          </a:p>
          <a:p>
            <a:pPr marL="0" indent="0">
              <a:buNone/>
            </a:pPr>
            <a:r>
              <a:rPr lang="en-US" dirty="0"/>
              <a:t>The film combines </a:t>
            </a:r>
            <a:r>
              <a:rPr lang="en-US" dirty="0">
                <a:solidFill>
                  <a:srgbClr val="92D050"/>
                </a:solidFill>
              </a:rPr>
              <a:t>animation and live action </a:t>
            </a:r>
          </a:p>
          <a:p>
            <a:pPr marL="0" indent="0">
              <a:buNone/>
            </a:pPr>
            <a:r>
              <a:rPr lang="en-US" dirty="0"/>
              <a:t>Several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Latin American stars </a:t>
            </a:r>
            <a:r>
              <a:rPr lang="en-US" dirty="0"/>
              <a:t>of the period appear, including singers </a:t>
            </a:r>
            <a:r>
              <a:rPr lang="en-US" dirty="0">
                <a:solidFill>
                  <a:srgbClr val="7030A0"/>
                </a:solidFill>
              </a:rPr>
              <a:t>Aurora Miranda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dancer </a:t>
            </a:r>
            <a:r>
              <a:rPr lang="en-US" dirty="0">
                <a:solidFill>
                  <a:srgbClr val="7030A0"/>
                </a:solidFill>
              </a:rPr>
              <a:t>Carmen Molina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4" name="AutoShape 2" descr="Image result for aurora miranda THE THREE CABALLE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277" y="3436876"/>
            <a:ext cx="3381451" cy="30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34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1684</Words>
  <Application>Microsoft Office PowerPoint</Application>
  <PresentationFormat>Widescreen</PresentationFormat>
  <Paragraphs>192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Noto Sans</vt:lpstr>
      <vt:lpstr>PBS Sans</vt:lpstr>
      <vt:lpstr>Roboto</vt:lpstr>
      <vt:lpstr>Rubik Medium</vt:lpstr>
      <vt:lpstr>Trebuchet MS</vt:lpstr>
      <vt:lpstr>Tema di Office</vt:lpstr>
      <vt:lpstr>History of North America </vt:lpstr>
      <vt:lpstr>Week one- class 2  The beginning of “the American century”: the Cuban-Spanish- American war of 1898.  </vt:lpstr>
      <vt:lpstr>The Spanish-American War- Synopsis </vt:lpstr>
      <vt:lpstr>The Spanish-American War- Synopsis </vt:lpstr>
      <vt:lpstr>The Spanish-American War- Synopsis </vt:lpstr>
      <vt:lpstr>Presentazione standard di PowerPoint</vt:lpstr>
      <vt:lpstr>The Spanish-American War- Sources </vt:lpstr>
      <vt:lpstr>Week 2 – class  4  American imperialism, The Great Depression and the Politics of Good Neighbour (1904-1933) </vt:lpstr>
      <vt:lpstr>The Three Caballeros (1944)  </vt:lpstr>
      <vt:lpstr>The Three Caballeros (1944)</vt:lpstr>
      <vt:lpstr>The Three Caballeros (1944)</vt:lpstr>
      <vt:lpstr>Week 2 – class 4  American imperialism, The Great Depression and the Politics of Good Neighbour </vt:lpstr>
      <vt:lpstr> Week 3- class 6, March 6, The ‘read scare’: Mc Carthyism, Guatemalan revolution and Operation Success (1950 s)   </vt:lpstr>
      <vt:lpstr>Week 3- class 6, March 6, The ‘read scare’: Mc Carthyism, Guatemalan revolution and Operation Success</vt:lpstr>
      <vt:lpstr>Week 3- class 6, March 6 The ‘read scare’: Mc Carthyism, Guatemalan revolution and Operation Success</vt:lpstr>
      <vt:lpstr>Week 3- class 6 - March 11, The 1960s: the Peace Corps, social movements and the Counterculture. </vt:lpstr>
      <vt:lpstr>Week 4- class 6 - March 11, The 1960s: the Peace Corps, social movements and the Counterculture. </vt:lpstr>
      <vt:lpstr>Week 3- class 6 - March 11, The 1960s: the Peace Corps, the social movements and the Counterculture</vt:lpstr>
      <vt:lpstr>Week 4- class 7, March 4 invited lecture </vt:lpstr>
      <vt:lpstr>Week 4 – class 8. March 13, National Security Doctrine and the Condor Operation: the case of Chile </vt:lpstr>
      <vt:lpstr>Missing- Synopsis </vt:lpstr>
      <vt:lpstr>Missing- Synopsis </vt:lpstr>
      <vt:lpstr>Missing- Synopsis </vt:lpstr>
      <vt:lpstr>Missing- Synopsis </vt:lpstr>
      <vt:lpstr>Missing  (1982, Joaquin Costa-Gavras) </vt:lpstr>
      <vt:lpstr> Interview with with Joyce Horman  </vt:lpstr>
      <vt:lpstr>Week 5- class 9, Invited lecture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North America </dc:title>
  <dc:creator>Benedetta Calandra</dc:creator>
  <cp:lastModifiedBy>Benedetta Calandra</cp:lastModifiedBy>
  <cp:revision>111</cp:revision>
  <dcterms:created xsi:type="dcterms:W3CDTF">2021-02-05T14:17:47Z</dcterms:created>
  <dcterms:modified xsi:type="dcterms:W3CDTF">2025-02-15T18:55:12Z</dcterms:modified>
</cp:coreProperties>
</file>