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72" r:id="rId3"/>
    <p:sldId id="273" r:id="rId4"/>
    <p:sldId id="274" r:id="rId5"/>
    <p:sldId id="275" r:id="rId6"/>
    <p:sldId id="594" r:id="rId7"/>
    <p:sldId id="548" r:id="rId8"/>
    <p:sldId id="565" r:id="rId9"/>
    <p:sldId id="523" r:id="rId10"/>
    <p:sldId id="551" r:id="rId11"/>
    <p:sldId id="595" r:id="rId12"/>
    <p:sldId id="596" r:id="rId13"/>
    <p:sldId id="519" r:id="rId14"/>
    <p:sldId id="581" r:id="rId15"/>
    <p:sldId id="276" r:id="rId16"/>
    <p:sldId id="590" r:id="rId17"/>
    <p:sldId id="278" r:id="rId18"/>
    <p:sldId id="592" r:id="rId1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733-54FD-4EFA-897B-3054849D6FBC}" type="datetimeFigureOut">
              <a:rPr lang="it-IT" smtClean="0"/>
              <a:t>11/02/2026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A627-C2F1-4ECC-9CED-89BF86C0232C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87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9-13 settembre 2025</a:t>
            </a:r>
            <a:br>
              <a:rPr lang="it-IT" sz="3600" b="1" cap="none" dirty="0"/>
            </a:br>
            <a:r>
              <a:rPr lang="it-IT" sz="3600" b="1" cap="none" dirty="0"/>
              <a:t>Lezione 3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Universita’</a:t>
            </a:r>
            <a:r>
              <a:rPr lang="it-IT" sz="2400" dirty="0"/>
              <a:t> di BERGAMO</a:t>
            </a:r>
            <a:br>
              <a:rPr lang="it-IT" sz="2400" dirty="0"/>
            </a:br>
            <a:r>
              <a:rPr lang="it-IT" sz="2400" b="1" cap="small" dirty="0"/>
              <a:t>Corsi di Italiano per Stranieri</a:t>
            </a:r>
            <a:r>
              <a:rPr lang="it-IT" sz="2400" b="1" dirty="0"/>
              <a:t> </a:t>
            </a:r>
            <a:br>
              <a:rPr lang="it-IT" sz="2400" dirty="0"/>
            </a:br>
            <a:r>
              <a:rPr lang="it-IT" sz="2400" dirty="0"/>
              <a:t>CORSI INTENSIVI </a:t>
            </a:r>
            <a:br>
              <a:rPr lang="it-IT" sz="2400" dirty="0"/>
            </a:br>
            <a:r>
              <a:rPr lang="it-IT" sz="2400" dirty="0"/>
              <a:t>II semestre </a:t>
            </a:r>
            <a:r>
              <a:rPr lang="it-IT" sz="2400" dirty="0" err="1"/>
              <a:t>a.a</a:t>
            </a:r>
            <a:r>
              <a:rPr lang="it-IT" sz="2400" dirty="0"/>
              <a:t>. 2025/26</a:t>
            </a:r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2B070-30CB-4637-83A6-6E4887F2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Domande, domande…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406EEF-864C-4212-BC38-853309A8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72" y="2082725"/>
            <a:ext cx="9603275" cy="3450613"/>
          </a:xfrm>
        </p:spPr>
        <p:txBody>
          <a:bodyPr>
            <a:noAutofit/>
          </a:bodyPr>
          <a:lstStyle/>
          <a:p>
            <a:r>
              <a:rPr lang="it-IT" sz="3600" cap="none" dirty="0"/>
              <a:t>Qual è il vostro animale preferito?</a:t>
            </a:r>
          </a:p>
          <a:p>
            <a:r>
              <a:rPr lang="it-IT" sz="3600" cap="none" dirty="0"/>
              <a:t>Quale animale non vi piace per niente e perché?</a:t>
            </a:r>
          </a:p>
          <a:p>
            <a:r>
              <a:rPr lang="it-IT" sz="3600" cap="none" dirty="0"/>
              <a:t>Se vi poteste trasformare in un animale, che cosa sareste? </a:t>
            </a:r>
          </a:p>
          <a:p>
            <a:r>
              <a:rPr lang="it-IT" sz="3600" cap="none" dirty="0"/>
              <a:t>Avete un animale?</a:t>
            </a:r>
          </a:p>
          <a:p>
            <a:r>
              <a:rPr lang="it-IT" sz="3600" cap="none" dirty="0"/>
              <a:t>Vi piace l’idea di avere animali in casa?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DC2FE7-EADC-4C1C-930B-4B65B8A6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159" y="343814"/>
            <a:ext cx="2373782" cy="23737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727D1F-098F-422A-ACBA-2A54B011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806" y="5705608"/>
            <a:ext cx="1604541" cy="10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3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2A87A-FC15-4735-9D4B-96570159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828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L’imperfetto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A69C00-64EA-404E-A9D0-D339B81A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6" y="1462421"/>
            <a:ext cx="10364452" cy="2662107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Spegn</a:t>
            </a:r>
            <a:r>
              <a:rPr lang="it-IT" dirty="0">
                <a:solidFill>
                  <a:srgbClr val="FF0000"/>
                </a:solidFill>
              </a:rPr>
              <a:t>e</a:t>
            </a:r>
            <a:r>
              <a:rPr lang="it-IT" dirty="0"/>
              <a:t>re: spegn</a:t>
            </a:r>
            <a:r>
              <a:rPr lang="it-IT" b="1" dirty="0">
                <a:solidFill>
                  <a:srgbClr val="FF0000"/>
                </a:solidFill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v</a:t>
            </a:r>
            <a:r>
              <a:rPr lang="it-IT" b="1" dirty="0">
                <a:solidFill>
                  <a:srgbClr val="FF0000"/>
                </a:solidFill>
              </a:rPr>
              <a:t>o</a:t>
            </a:r>
            <a:r>
              <a:rPr lang="it-IT" dirty="0"/>
              <a:t>, -ev</a:t>
            </a:r>
            <a:r>
              <a:rPr lang="it-IT" b="1" dirty="0"/>
              <a:t>i</a:t>
            </a:r>
            <a:r>
              <a:rPr lang="it-IT" dirty="0"/>
              <a:t>,- </a:t>
            </a:r>
            <a:r>
              <a:rPr lang="it-IT" dirty="0" err="1"/>
              <a:t>ev</a:t>
            </a:r>
            <a:r>
              <a:rPr lang="it-IT" b="1" dirty="0" err="1"/>
              <a:t>a</a:t>
            </a:r>
            <a:r>
              <a:rPr lang="it-IT" dirty="0"/>
              <a:t>, -</a:t>
            </a:r>
            <a:r>
              <a:rPr lang="it-IT" dirty="0" err="1"/>
              <a:t>evamo</a:t>
            </a:r>
            <a:r>
              <a:rPr lang="it-IT" dirty="0"/>
              <a:t>, -</a:t>
            </a:r>
            <a:r>
              <a:rPr lang="it-IT" dirty="0" err="1"/>
              <a:t>evate</a:t>
            </a:r>
            <a:r>
              <a:rPr lang="it-IT" dirty="0"/>
              <a:t>,  spegn</a:t>
            </a:r>
            <a:r>
              <a:rPr lang="it-IT" dirty="0">
                <a:solidFill>
                  <a:srgbClr val="FF0000"/>
                </a:solidFill>
              </a:rPr>
              <a:t>evano</a:t>
            </a:r>
          </a:p>
          <a:p>
            <a:r>
              <a:rPr lang="it-IT" dirty="0">
                <a:solidFill>
                  <a:srgbClr val="FF0000"/>
                </a:solidFill>
              </a:rPr>
              <a:t>Lavare: la</a:t>
            </a:r>
            <a:r>
              <a:rPr lang="it-IT" b="1" dirty="0">
                <a:solidFill>
                  <a:srgbClr val="FF0000"/>
                </a:solidFill>
              </a:rPr>
              <a:t>va</a:t>
            </a:r>
            <a:r>
              <a:rPr lang="it-IT" dirty="0">
                <a:solidFill>
                  <a:srgbClr val="FF0000"/>
                </a:solidFill>
              </a:rPr>
              <a:t>vano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Attenzione all’ACCENTO: </a:t>
            </a:r>
            <a:r>
              <a:rPr lang="it-IT" dirty="0">
                <a:solidFill>
                  <a:srgbClr val="FF0000"/>
                </a:solidFill>
              </a:rPr>
              <a:t>NOI anda</a:t>
            </a:r>
            <a:r>
              <a:rPr lang="it-IT" b="1" dirty="0">
                <a:solidFill>
                  <a:srgbClr val="FF0000"/>
                </a:solidFill>
              </a:rPr>
              <a:t>va</a:t>
            </a:r>
            <a:r>
              <a:rPr lang="it-IT" dirty="0">
                <a:solidFill>
                  <a:srgbClr val="FF0000"/>
                </a:solidFill>
              </a:rPr>
              <a:t>mo -  loro An</a:t>
            </a:r>
            <a:r>
              <a:rPr lang="it-IT" b="1" dirty="0">
                <a:solidFill>
                  <a:srgbClr val="FF0000"/>
                </a:solidFill>
              </a:rPr>
              <a:t>da</a:t>
            </a:r>
            <a:r>
              <a:rPr lang="it-IT" dirty="0">
                <a:solidFill>
                  <a:srgbClr val="FF0000"/>
                </a:solidFill>
              </a:rPr>
              <a:t>vano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IRREGOLARI: BERE (bevevo), fare (facevo) , dire (dicevo)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45B9A3-8738-4726-AFB5-ADBD80A13492}"/>
              </a:ext>
            </a:extLst>
          </p:cNvPr>
          <p:cNvSpPr txBox="1"/>
          <p:nvPr/>
        </p:nvSpPr>
        <p:spPr>
          <a:xfrm>
            <a:off x="638971" y="4056751"/>
            <a:ext cx="9699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highlight>
                <a:srgbClr val="FFFF00"/>
              </a:highlight>
            </a:endParaRPr>
          </a:p>
          <a:p>
            <a:r>
              <a:rPr lang="it-IT" sz="2400" dirty="0">
                <a:highlight>
                  <a:srgbClr val="FFFF00"/>
                </a:highlight>
              </a:rPr>
              <a:t>LE ABITUDINI DEGLI ITALIANI NEGLI ANNI ‘30 (1930-40)</a:t>
            </a:r>
          </a:p>
          <a:p>
            <a:r>
              <a:rPr lang="it-IT" sz="2400" dirty="0">
                <a:highlight>
                  <a:srgbClr val="FFFF00"/>
                </a:highlight>
              </a:rPr>
              <a:t>(loro) uscivano (USCIRE), spegnevano (SPEGNERE), accendevano, andavamo, c’era, mangiavamo, eravamo, era, (molti = molte persone) tenevano, era, bisognava, era, non esisteva, esistevano, erano, facevano, c’era , si chiamava, andavamo, aveva, ci portavamo, non c’erano, eravamo</a:t>
            </a:r>
          </a:p>
          <a:p>
            <a:endParaRPr lang="it-IT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453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0910C-50A8-4E4E-A698-621FD38F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PASSATO, I miei nonni….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F24D00-4AEC-4C06-AF86-9B4BAEAB9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90" y="2214694"/>
            <a:ext cx="11478638" cy="447793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Facevano il pane con le mani, oggi lo compro al supermercato.</a:t>
            </a:r>
          </a:p>
          <a:p>
            <a:r>
              <a:rPr lang="it-IT" dirty="0"/>
              <a:t>Compravano il biglietto sull’autobus, adesso si può comprare con una app.</a:t>
            </a:r>
          </a:p>
          <a:p>
            <a:r>
              <a:rPr lang="it-IT" dirty="0"/>
              <a:t>Creavano/inventavano delle ricette, oggi le guardiamo online</a:t>
            </a:r>
          </a:p>
          <a:p>
            <a:r>
              <a:rPr lang="it-IT" dirty="0"/>
              <a:t>La</a:t>
            </a:r>
            <a:r>
              <a:rPr lang="it-IT" b="1" dirty="0"/>
              <a:t>va</a:t>
            </a:r>
            <a:r>
              <a:rPr lang="it-IT" dirty="0"/>
              <a:t>vano i vestiti a mano, adesso abbiamo la lavatrice</a:t>
            </a:r>
          </a:p>
          <a:p>
            <a:r>
              <a:rPr lang="it-IT" dirty="0"/>
              <a:t>Si incontravano con gli amici più spesso, oggi noi lo facciamo sui social</a:t>
            </a:r>
          </a:p>
          <a:p>
            <a:r>
              <a:rPr lang="it-IT" dirty="0"/>
              <a:t>Non scambiavano messaggi, oggi li leggiamo sull’orologio</a:t>
            </a:r>
          </a:p>
          <a:p>
            <a:r>
              <a:rPr lang="it-IT" dirty="0"/>
              <a:t>Scrivevano le lettere a mano, oggi mandiamo le mail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boom economico (anni ‘60)</a:t>
            </a:r>
          </a:p>
        </p:txBody>
      </p:sp>
    </p:spTree>
    <p:extLst>
      <p:ext uri="{BB962C8B-B14F-4D97-AF65-F5344CB8AC3E}">
        <p14:creationId xmlns:p14="http://schemas.microsoft.com/office/powerpoint/2010/main" val="157674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4BD85-C087-453F-8053-2F0284FC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IMPERFETTO: SITUAZIONI ABITUALI/RIPETUTE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6E9D2-282B-42A6-92A8-3526F783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SEMPRE</a:t>
            </a:r>
          </a:p>
          <a:p>
            <a:r>
              <a:rPr lang="it-IT" dirty="0"/>
              <a:t>DA BAMBINO/A=QUANDO ERO BAMBINO/A</a:t>
            </a:r>
          </a:p>
          <a:p>
            <a:r>
              <a:rPr lang="it-IT" dirty="0"/>
              <a:t>QUALCHE VOLTA</a:t>
            </a:r>
          </a:p>
          <a:p>
            <a:r>
              <a:rPr lang="it-IT" dirty="0"/>
              <a:t>SPESSO (</a:t>
            </a:r>
            <a:r>
              <a:rPr lang="it-IT" dirty="0">
                <a:highlight>
                  <a:srgbClr val="FFFF00"/>
                </a:highlight>
              </a:rPr>
              <a:t>Andavo spesso a scuola in autobus.)</a:t>
            </a:r>
          </a:p>
          <a:p>
            <a:r>
              <a:rPr lang="it-IT" dirty="0"/>
              <a:t> UNA VOLTA/DUE VOLTE ALLA SETTIMANA, AL MESE, ALL’ANNO</a:t>
            </a:r>
          </a:p>
          <a:p>
            <a:r>
              <a:rPr lang="it-IT" dirty="0"/>
              <a:t>OGNI DOMENICA= TUTTE LE DOMENICHE</a:t>
            </a:r>
          </a:p>
          <a:p>
            <a:r>
              <a:rPr lang="it-IT" dirty="0"/>
              <a:t>DI SOLITO</a:t>
            </a:r>
          </a:p>
          <a:p>
            <a:r>
              <a:rPr lang="it-IT" dirty="0"/>
              <a:t>D’ESTATE/D’INVERNO  ANDAVO AL MARE CON I NONNI.</a:t>
            </a:r>
          </a:p>
        </p:txBody>
      </p:sp>
    </p:spTree>
    <p:extLst>
      <p:ext uri="{BB962C8B-B14F-4D97-AF65-F5344CB8AC3E}">
        <p14:creationId xmlns:p14="http://schemas.microsoft.com/office/powerpoint/2010/main" val="49577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4E5EA-4C65-6449-92CB-50C76B19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F6893D-B661-B438-1543-C38A14822A0B}"/>
              </a:ext>
            </a:extLst>
          </p:cNvPr>
          <p:cNvSpPr txBox="1"/>
          <p:nvPr/>
        </p:nvSpPr>
        <p:spPr>
          <a:xfrm>
            <a:off x="2350008" y="340805"/>
            <a:ext cx="790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MAGO DI ESSELUNGA </a:t>
            </a:r>
            <a:r>
              <a:rPr lang="it-IT" dirty="0"/>
              <a:t>(da Azione!, p. 72, attività su fotocopia)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A05F9F-DFF5-6FC4-F900-31D53A59C3F4}"/>
              </a:ext>
            </a:extLst>
          </p:cNvPr>
          <p:cNvSpPr txBox="1"/>
          <p:nvPr/>
        </p:nvSpPr>
        <p:spPr>
          <a:xfrm>
            <a:off x="886968" y="1892808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61A817-1473-7BB4-04C7-B9E825D1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6" y="1179790"/>
            <a:ext cx="7972863" cy="44590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9031D0-2614-20D5-6EC6-280F2FBB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09" y="2882464"/>
            <a:ext cx="2466975" cy="18478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C3EC1D-60F5-A6DC-BA38-0CABF501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412" y="4531782"/>
            <a:ext cx="3318588" cy="18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D0C2DD-CFBE-93E3-C776-FB92233043F0}"/>
              </a:ext>
            </a:extLst>
          </p:cNvPr>
          <p:cNvSpPr txBox="1"/>
          <p:nvPr/>
        </p:nvSpPr>
        <p:spPr>
          <a:xfrm>
            <a:off x="1170586" y="422520"/>
            <a:ext cx="10082132" cy="643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 LA SPESA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mago di Esselunga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 il video pubblicitario di Esselunga e rispondi.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 aspetti del supermercato si vogliono mettere in evidenza?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è lo “stile” di questo video pubblicitario? Che cosa vuole suggerire? (osserva la situazione, i personaggi, la musica, ecc.)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it-IT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un supermercato per la famiglia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prodotti sono freschi, fatti a mano, genuino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sono tanti prodotti, tradizionali, fatti con amore, personalizzati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personale è gentili, disponibili, lavorano molto ma sono felici, spiritosi, a disposizione del cliente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video vuole spiegare il lavoro che c’è dietro ogni prodotto (anche per giustificare il prezzo), da dove viene il cibo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0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7A16F2-622B-4DF1-80DE-15F25D451711}"/>
              </a:ext>
            </a:extLst>
          </p:cNvPr>
          <p:cNvSpPr txBox="1"/>
          <p:nvPr/>
        </p:nvSpPr>
        <p:spPr>
          <a:xfrm>
            <a:off x="1004207" y="783771"/>
            <a:ext cx="93807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MESSAGGIO PUBBLICITARIO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Si può trovare tutto, c’è una grande varietà di prodotti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Ci sono tanti tipi di prodotto -&gt; All’Esselunga trovi tutto/qualsiasi cosa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cibo è fresco, a km 0 (raccolto o preparato qui vicino)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personale (chi lavora all’Esselunga) è felice, gentile, disponibile (risponde alle richieste dei clienti)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Esselunga è un supermercato per la famiglia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Fare la spesa è bello, è divertente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2123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FDAC9B-E3E6-EA94-3629-E9A2E1F72866}"/>
              </a:ext>
            </a:extLst>
          </p:cNvPr>
          <p:cNvSpPr txBox="1"/>
          <p:nvPr/>
        </p:nvSpPr>
        <p:spPr>
          <a:xfrm>
            <a:off x="1858617" y="703575"/>
            <a:ext cx="7287867" cy="558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 l’ultima parte del video e completa le frasi.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Mago: Ora chiudi </a:t>
            </a:r>
            <a:r>
              <a:rPr lang="it-IT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occhi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Vedrai che bella sorpresa… E adesso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</a:t>
            </a:r>
            <a:r>
              <a:rPr lang="it-IT" sz="18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Sandrino: Mamma mia! Ma è bellissimo! E chi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 tutti questi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piatti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ti viene fame solo 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guardar</a:t>
            </a:r>
            <a:r>
              <a:rPr lang="it-IT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Mago: E chi vuoi che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prepari?  Noi! Vedi che splendido reparto? 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50000"/>
              </a:lnSpc>
              <a:buNone/>
            </a:pPr>
            <a:r>
              <a:rPr lang="it-IT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gastronomia è il nostro fiore all’occhiello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Gli italiani forse non </a:t>
            </a:r>
            <a:r>
              <a:rPr lang="it-IT" u="sng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Sanno, ma i nostri colleghi stranieri </a:t>
            </a:r>
            <a:r>
              <a:rPr lang="it-IT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considerano la migliore del mondo!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50000"/>
              </a:lnSpc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italiani non sanno che la </a:t>
            </a:r>
            <a:r>
              <a:rPr lang="it-IT" sz="18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gastronomia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la migliore del mondo.</a:t>
            </a:r>
          </a:p>
          <a:p>
            <a:pPr marL="453390">
              <a:lnSpc>
                <a:spcPct val="150000"/>
              </a:lnSpc>
              <a:spcAft>
                <a:spcPts val="800"/>
              </a:spcAft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50000"/>
              </a:lnSpc>
              <a:spcAft>
                <a:spcPts val="800"/>
              </a:spcAft>
              <a:buNone/>
            </a:pP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50000"/>
              </a:lnSpc>
              <a:spcAft>
                <a:spcPts val="800"/>
              </a:spcAft>
              <a:buNone/>
            </a:pP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8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48DB60B-70C3-4CE4-A7FE-A88ED223445D}"/>
              </a:ext>
            </a:extLst>
          </p:cNvPr>
          <p:cNvGraphicFramePr>
            <a:graphicFrameLocks noGrp="1"/>
          </p:cNvGraphicFramePr>
          <p:nvPr/>
        </p:nvGraphicFramePr>
        <p:xfrm>
          <a:off x="1660015" y="1414812"/>
          <a:ext cx="5764007" cy="122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136">
                  <a:extLst>
                    <a:ext uri="{9D8B030D-6E8A-4147-A177-3AD203B41FA5}">
                      <a16:colId xmlns:a16="http://schemas.microsoft.com/office/drawing/2014/main" val="2864430881"/>
                    </a:ext>
                  </a:extLst>
                </a:gridCol>
                <a:gridCol w="1921136">
                  <a:extLst>
                    <a:ext uri="{9D8B030D-6E8A-4147-A177-3AD203B41FA5}">
                      <a16:colId xmlns:a16="http://schemas.microsoft.com/office/drawing/2014/main" val="3803266296"/>
                    </a:ext>
                  </a:extLst>
                </a:gridCol>
                <a:gridCol w="1921735">
                  <a:extLst>
                    <a:ext uri="{9D8B030D-6E8A-4147-A177-3AD203B41FA5}">
                      <a16:colId xmlns:a16="http://schemas.microsoft.com/office/drawing/2014/main" val="995242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MASCHILE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FEMMINILE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480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SINGOLARE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196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PLURALE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96318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25EE73C-348B-4657-83A5-7755012F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96" y="517020"/>
            <a:ext cx="114944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PRONOMI DIRETTI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0F1071-3AA9-4B59-8FD9-4A2EE3CBC945}"/>
              </a:ext>
            </a:extLst>
          </p:cNvPr>
          <p:cNvSpPr txBox="1"/>
          <p:nvPr/>
        </p:nvSpPr>
        <p:spPr>
          <a:xfrm>
            <a:off x="1786796" y="3226632"/>
            <a:ext cx="695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3977B23-453B-4AA8-939D-64E36662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88" y="3787791"/>
            <a:ext cx="114944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PRONOMI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 (A ME), ti, GLI (a lui)/LE (a lei), ci, vi, GLI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0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BCCA52-94BA-6E0F-2F8F-683FCB4C820B}"/>
              </a:ext>
            </a:extLst>
          </p:cNvPr>
          <p:cNvSpPr txBox="1"/>
          <p:nvPr/>
        </p:nvSpPr>
        <p:spPr>
          <a:xfrm>
            <a:off x="797356" y="907084"/>
            <a:ext cx="10186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Laurea in Lettere (Verbo: laurearsi)</a:t>
            </a:r>
          </a:p>
          <a:p>
            <a:r>
              <a:rPr lang="it-IT" dirty="0"/>
              <a:t>Carriera universitaria</a:t>
            </a:r>
          </a:p>
          <a:p>
            <a:r>
              <a:rPr lang="it-IT" dirty="0"/>
              <a:t>Ha fatto un dottorato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Attività 2 A e B (su fotocopia)</a:t>
            </a:r>
          </a:p>
          <a:p>
            <a:endParaRPr lang="it-IT" dirty="0"/>
          </a:p>
          <a:p>
            <a:r>
              <a:rPr lang="it-IT" dirty="0"/>
              <a:t>MATRICOLA (numero di matricola, immatricolarsi = iscriversi al primo anno)</a:t>
            </a:r>
          </a:p>
          <a:p>
            <a:r>
              <a:rPr lang="it-IT" dirty="0"/>
              <a:t>ATENEO</a:t>
            </a:r>
          </a:p>
          <a:p>
            <a:r>
              <a:rPr lang="it-IT" dirty="0"/>
              <a:t>FUORI CORSO</a:t>
            </a:r>
          </a:p>
          <a:p>
            <a:r>
              <a:rPr lang="it-IT" dirty="0"/>
              <a:t>DISCIPLINA /INSEGNAMENTO (CORSI)</a:t>
            </a:r>
          </a:p>
          <a:p>
            <a:r>
              <a:rPr lang="it-IT" dirty="0"/>
              <a:t>PIANO DI STUDI</a:t>
            </a:r>
          </a:p>
          <a:p>
            <a:r>
              <a:rPr lang="it-IT" dirty="0"/>
              <a:t>LA TESI (IL LAVORO FINALE)</a:t>
            </a:r>
          </a:p>
          <a:p>
            <a:r>
              <a:rPr lang="it-IT" dirty="0"/>
              <a:t>(scrivere una TESINA)</a:t>
            </a:r>
          </a:p>
          <a:p>
            <a:r>
              <a:rPr lang="it-IT" dirty="0"/>
              <a:t>LAUREA</a:t>
            </a:r>
          </a:p>
          <a:p>
            <a:r>
              <a:rPr lang="it-IT" dirty="0"/>
              <a:t>DOTTORE</a:t>
            </a:r>
          </a:p>
          <a:p>
            <a:r>
              <a:rPr lang="it-IT" dirty="0"/>
              <a:t>DOCENTE/i</a:t>
            </a:r>
          </a:p>
          <a:p>
            <a:endParaRPr lang="it-IT" dirty="0"/>
          </a:p>
          <a:p>
            <a:r>
              <a:rPr lang="it-IT" dirty="0">
                <a:highlight>
                  <a:srgbClr val="FFFF00"/>
                </a:highlight>
              </a:rPr>
              <a:t>COMPITO SU FOTOCOPIA: Attività 3 + ultimo esercizio di vocabolario</a:t>
            </a:r>
          </a:p>
        </p:txBody>
      </p:sp>
    </p:spTree>
    <p:extLst>
      <p:ext uri="{BB962C8B-B14F-4D97-AF65-F5344CB8AC3E}">
        <p14:creationId xmlns:p14="http://schemas.microsoft.com/office/powerpoint/2010/main" val="403952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06E871-257E-945A-51DB-BFD281B11E0E}"/>
              </a:ext>
            </a:extLst>
          </p:cNvPr>
          <p:cNvSpPr txBox="1"/>
          <p:nvPr/>
        </p:nvSpPr>
        <p:spPr>
          <a:xfrm>
            <a:off x="407504" y="299450"/>
            <a:ext cx="7904093" cy="675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dipartimenti (facoltà)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insegnamenti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codice (indice)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matricola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docente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ateneo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orario di ricevimento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appello (fare l’appello = chiamare)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Sessioni d’esame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lezioni (tv appese =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bacheca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/bacheche)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l’aula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sedi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gli uscieri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mensa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VIDEO da 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</a:rPr>
              <a:t>Azione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, Unità 8, p. 92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96814C-D29A-646D-F25B-69F3DE05823A}"/>
              </a:ext>
            </a:extLst>
          </p:cNvPr>
          <p:cNvSpPr txBox="1"/>
          <p:nvPr/>
        </p:nvSpPr>
        <p:spPr>
          <a:xfrm>
            <a:off x="4234388" y="214185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parole dell’università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CB0A9C-0683-9301-8505-584035CD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48" y="1147246"/>
            <a:ext cx="4308112" cy="2866853"/>
          </a:xfrm>
          <a:prstGeom prst="rect">
            <a:avLst/>
          </a:prstGeom>
        </p:spPr>
      </p:pic>
      <p:pic>
        <p:nvPicPr>
          <p:cNvPr id="7" name="Immagine 6" descr="Immagine che contiene Viso umano, persona, vestiti, sorriso&#10;&#10;Il contenuto generato dall'IA potrebbe non essere corretto.">
            <a:extLst>
              <a:ext uri="{FF2B5EF4-FFF2-40B4-BE49-F238E27FC236}">
                <a16:creationId xmlns:a16="http://schemas.microsoft.com/office/drawing/2014/main" id="{A4B02708-9330-C7E4-184C-CEDA4F59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96" y="3163454"/>
            <a:ext cx="1820953" cy="17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5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EA598CA-9D9D-8C23-3D39-6C507836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47" y="1265107"/>
            <a:ext cx="3838575" cy="307548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7A2A96-62BE-8796-F875-314D3CDADB3A}"/>
              </a:ext>
            </a:extLst>
          </p:cNvPr>
          <p:cNvSpPr txBox="1"/>
          <p:nvPr/>
        </p:nvSpPr>
        <p:spPr>
          <a:xfrm>
            <a:off x="1972019" y="605928"/>
            <a:ext cx="872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Differenze tra le  università nel mondo </a:t>
            </a:r>
            <a:r>
              <a:rPr lang="it-IT" dirty="0"/>
              <a:t>(lettura +  preposizioni)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E673BD-C931-A92A-F0B5-AF1032980076}"/>
              </a:ext>
            </a:extLst>
          </p:cNvPr>
          <p:cNvSpPr txBox="1"/>
          <p:nvPr/>
        </p:nvSpPr>
        <p:spPr>
          <a:xfrm>
            <a:off x="329514" y="1265107"/>
            <a:ext cx="68538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CORREZIONI (dopo confronto a coppie)</a:t>
            </a:r>
          </a:p>
          <a:p>
            <a:r>
              <a:rPr lang="it-IT" sz="2400" dirty="0"/>
              <a:t>Io mi sono trovata</a:t>
            </a:r>
          </a:p>
          <a:p>
            <a:r>
              <a:rPr lang="it-IT" sz="2400" dirty="0"/>
              <a:t>Abbiamo/Ho dovuto superare</a:t>
            </a:r>
          </a:p>
          <a:p>
            <a:r>
              <a:rPr lang="it-IT" sz="2400" dirty="0"/>
              <a:t>C’è stata poca interazione</a:t>
            </a:r>
          </a:p>
          <a:p>
            <a:r>
              <a:rPr lang="it-IT" sz="2400" dirty="0"/>
              <a:t>Ci sono stati molti problemi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b="1" dirty="0">
                <a:solidFill>
                  <a:srgbClr val="FF0000"/>
                </a:solidFill>
              </a:rPr>
              <a:t>OSSERVAZIONI DA DISCUTERE</a:t>
            </a:r>
          </a:p>
          <a:p>
            <a:r>
              <a:rPr lang="it-IT" sz="2400" dirty="0"/>
              <a:t>Tutti fanno degli stage/tirocini (pagati?)</a:t>
            </a:r>
          </a:p>
          <a:p>
            <a:r>
              <a:rPr lang="it-IT" sz="2400" dirty="0"/>
              <a:t>Gli italiani sono ossessionati dal voto (di esami e tesi finale)</a:t>
            </a:r>
          </a:p>
          <a:p>
            <a:r>
              <a:rPr lang="it-IT" sz="2400" dirty="0"/>
              <a:t>Numero chiuso: c’è nel tuo paese? Come si fa la selezione?</a:t>
            </a:r>
          </a:p>
          <a:p>
            <a:r>
              <a:rPr lang="it-IT" sz="2400" dirty="0"/>
              <a:t>Competizione e relazione con i docenti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4F44DF-5241-4661-9566-3056B50D37F3}"/>
              </a:ext>
            </a:extLst>
          </p:cNvPr>
          <p:cNvSpPr txBox="1"/>
          <p:nvPr/>
        </p:nvSpPr>
        <p:spPr>
          <a:xfrm>
            <a:off x="7853438" y="4596714"/>
            <a:ext cx="356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CHIACCHIERIAMO!</a:t>
            </a:r>
          </a:p>
        </p:txBody>
      </p:sp>
    </p:spTree>
    <p:extLst>
      <p:ext uri="{BB962C8B-B14F-4D97-AF65-F5344CB8AC3E}">
        <p14:creationId xmlns:p14="http://schemas.microsoft.com/office/powerpoint/2010/main" val="269662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078AA0-54B9-362F-D129-6EB8408C8A6C}"/>
              </a:ext>
            </a:extLst>
          </p:cNvPr>
          <p:cNvSpPr txBox="1"/>
          <p:nvPr/>
        </p:nvSpPr>
        <p:spPr>
          <a:xfrm>
            <a:off x="1652530" y="495759"/>
            <a:ext cx="896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La forma passiva (ripasso veloce)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6B8384-C6FB-4757-8890-0667C6BD8DA1}"/>
              </a:ext>
            </a:extLst>
          </p:cNvPr>
          <p:cNvSpPr txBox="1"/>
          <p:nvPr/>
        </p:nvSpPr>
        <p:spPr>
          <a:xfrm>
            <a:off x="1054444" y="1207842"/>
            <a:ext cx="10569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Gli uscieri </a:t>
            </a:r>
            <a:r>
              <a:rPr lang="it-IT" sz="2400" u="sng" dirty="0"/>
              <a:t>aprono</a:t>
            </a:r>
            <a:r>
              <a:rPr lang="it-IT" sz="2400" dirty="0"/>
              <a:t> (presente) i cancelli alle 8. (attiva)</a:t>
            </a:r>
          </a:p>
          <a:p>
            <a:r>
              <a:rPr lang="it-IT" sz="2400" dirty="0">
                <a:solidFill>
                  <a:srgbClr val="FF0000"/>
                </a:solidFill>
              </a:rPr>
              <a:t>I cancelli </a:t>
            </a:r>
            <a:r>
              <a:rPr lang="it-IT" sz="2400" i="1" u="sng" dirty="0"/>
              <a:t>sono/vengono </a:t>
            </a:r>
            <a:r>
              <a:rPr lang="it-IT" sz="2400" u="sng" dirty="0"/>
              <a:t>(presente) aperti </a:t>
            </a:r>
            <a:r>
              <a:rPr lang="it-IT" sz="2400" dirty="0"/>
              <a:t>alle 8. (passiva)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Mio nonno </a:t>
            </a:r>
            <a:r>
              <a:rPr lang="it-IT" sz="2400" u="sng" dirty="0"/>
              <a:t>ha costruito (passato prossimo) </a:t>
            </a:r>
            <a:r>
              <a:rPr lang="it-IT" sz="2400" dirty="0"/>
              <a:t>questa casa nel 1920. (attiva)</a:t>
            </a:r>
          </a:p>
          <a:p>
            <a:r>
              <a:rPr lang="it-IT" sz="2400" dirty="0"/>
              <a:t>Questa casa è stata </a:t>
            </a:r>
            <a:r>
              <a:rPr lang="it-IT" sz="2400" u="sng" dirty="0"/>
              <a:t>(passato prossimo) costruita nel 1920 (passiva)</a:t>
            </a:r>
          </a:p>
          <a:p>
            <a:endParaRPr lang="it-IT" sz="2400" u="sng" dirty="0"/>
          </a:p>
          <a:p>
            <a:endParaRPr lang="it-IT" sz="2400" u="sng" dirty="0"/>
          </a:p>
          <a:p>
            <a:r>
              <a:rPr lang="it-IT" sz="2400" dirty="0"/>
              <a:t>Per avere la forma passiva :</a:t>
            </a:r>
          </a:p>
          <a:p>
            <a:r>
              <a:rPr lang="it-IT" sz="2400" dirty="0"/>
              <a:t>verbo ESSERE allo stesso tempo della frase attiva + participio passato</a:t>
            </a:r>
          </a:p>
          <a:p>
            <a:r>
              <a:rPr lang="it-IT" sz="2400" dirty="0"/>
              <a:t>(posso usare VENIRE con i tempi semplici, ad es. presente, imperfetto, futuro:</a:t>
            </a:r>
            <a:r>
              <a:rPr lang="it-IT" sz="2400" i="1" dirty="0"/>
              <a:t> I cestini vengono svuotati ogni giorno</a:t>
            </a:r>
            <a:r>
              <a:rPr lang="it-IT" sz="2400" dirty="0"/>
              <a:t>.)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2623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599AF-C77F-402F-A497-80667B58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RACCONTARE FATTI PASSATI: L’IMPERFETTO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C24C1-9DCC-440B-8260-A327CDC798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7260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Quando si usa l’imperfetto?</a:t>
            </a:r>
          </a:p>
          <a:p>
            <a:pPr>
              <a:buFontTx/>
              <a:buChar char="-"/>
            </a:pPr>
            <a:r>
              <a:rPr lang="it-IT" dirty="0"/>
              <a:t>Abitudine nel passato: es. facevamo tante ricerche;</a:t>
            </a:r>
          </a:p>
          <a:p>
            <a:pPr>
              <a:buFontTx/>
              <a:buChar char="-"/>
            </a:pPr>
            <a:r>
              <a:rPr lang="it-IT" dirty="0"/>
              <a:t>Descrivere una situazione: abitavo da sola, era facile, c’erano molti studentati</a:t>
            </a:r>
          </a:p>
          <a:p>
            <a:pPr>
              <a:buFontTx/>
              <a:buChar char="-"/>
            </a:pPr>
            <a:r>
              <a:rPr lang="it-IT" dirty="0" err="1"/>
              <a:t>DESCrivere</a:t>
            </a:r>
            <a:r>
              <a:rPr lang="it-IT" dirty="0"/>
              <a:t> stati d’animo/caratteristiche di persone s situazioni: erano gentili, era stimolante</a:t>
            </a:r>
          </a:p>
        </p:txBody>
      </p:sp>
    </p:spTree>
    <p:extLst>
      <p:ext uri="{BB962C8B-B14F-4D97-AF65-F5344CB8AC3E}">
        <p14:creationId xmlns:p14="http://schemas.microsoft.com/office/powerpoint/2010/main" val="110490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72B72-6BEE-4DE1-AC41-24E61996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36" y="489501"/>
            <a:ext cx="11122090" cy="1791489"/>
          </a:xfrm>
        </p:spPr>
        <p:txBody>
          <a:bodyPr>
            <a:normAutofit/>
          </a:bodyPr>
          <a:lstStyle/>
          <a:p>
            <a:r>
              <a:rPr lang="it-IT" dirty="0"/>
              <a:t>ASCOLTIAMO!</a:t>
            </a:r>
            <a:br>
              <a:rPr lang="it-IT" dirty="0"/>
            </a:br>
            <a:r>
              <a:rPr lang="it-IT" dirty="0">
                <a:solidFill>
                  <a:srgbClr val="C00000"/>
                </a:solidFill>
              </a:rPr>
              <a:t>Una discussione in famiglia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2802FB-6524-4AB5-8268-342D9FB5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81" y="2013533"/>
            <a:ext cx="4096042" cy="22440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834366-D43E-4341-AFA2-DC884C1D9B7B}"/>
              </a:ext>
            </a:extLst>
          </p:cNvPr>
          <p:cNvSpPr txBox="1"/>
          <p:nvPr/>
        </p:nvSpPr>
        <p:spPr>
          <a:xfrm>
            <a:off x="358428" y="1219289"/>
            <a:ext cx="91865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endParaRPr lang="it-IT" sz="2400" dirty="0"/>
          </a:p>
          <a:p>
            <a:r>
              <a:rPr lang="it-IT" sz="4000" dirty="0"/>
              <a:t>MASSIMO: </a:t>
            </a:r>
          </a:p>
          <a:p>
            <a:r>
              <a:rPr lang="it-IT" sz="4000" dirty="0"/>
              <a:t>MARCELLA:</a:t>
            </a:r>
          </a:p>
          <a:p>
            <a:r>
              <a:rPr lang="it-IT" sz="4000" dirty="0"/>
              <a:t>VIOLA: </a:t>
            </a:r>
          </a:p>
          <a:p>
            <a:endParaRPr lang="it-IT" sz="4000" dirty="0"/>
          </a:p>
          <a:p>
            <a:endParaRPr lang="it-IT" sz="24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59FDA3-D6B3-40CB-9F5D-E80046F5A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51" y="4489600"/>
            <a:ext cx="10715567" cy="2244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cap="none" dirty="0"/>
              <a:t>Ma sei impazzito/ diventato pazzo?! (diventare pazzo/matto)</a:t>
            </a:r>
          </a:p>
          <a:p>
            <a:pPr marL="0" indent="0">
              <a:buNone/>
            </a:pPr>
            <a:r>
              <a:rPr lang="it-IT" sz="2400" cap="none" dirty="0"/>
              <a:t>Non lo voglio, neanche morta!</a:t>
            </a:r>
          </a:p>
          <a:p>
            <a:pPr marL="0" indent="0">
              <a:buNone/>
            </a:pPr>
            <a:r>
              <a:rPr lang="it-IT" sz="2400" cap="none" dirty="0"/>
              <a:t>ODDIO!</a:t>
            </a:r>
          </a:p>
          <a:p>
            <a:pPr marL="0" indent="0">
              <a:buNone/>
            </a:pPr>
            <a:r>
              <a:rPr lang="it-IT" sz="2400" cap="none" dirty="0"/>
              <a:t>Forza (dai!), e senza storie! (fare delle storie: lamentarsi, brontolare)</a:t>
            </a:r>
          </a:p>
        </p:txBody>
      </p:sp>
    </p:spTree>
    <p:extLst>
      <p:ext uri="{BB962C8B-B14F-4D97-AF65-F5344CB8AC3E}">
        <p14:creationId xmlns:p14="http://schemas.microsoft.com/office/powerpoint/2010/main" val="254259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72B72-6BEE-4DE1-AC41-24E61996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36" y="253654"/>
            <a:ext cx="11122090" cy="663347"/>
          </a:xfrm>
        </p:spPr>
        <p:txBody>
          <a:bodyPr/>
          <a:lstStyle/>
          <a:p>
            <a:r>
              <a:rPr lang="it-IT" dirty="0"/>
              <a:t>ASCOLTIAMO!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2802FB-6524-4AB5-8268-342D9FB5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274" y="2320771"/>
            <a:ext cx="4096042" cy="22440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834366-D43E-4341-AFA2-DC884C1D9B7B}"/>
              </a:ext>
            </a:extLst>
          </p:cNvPr>
          <p:cNvSpPr txBox="1"/>
          <p:nvPr/>
        </p:nvSpPr>
        <p:spPr>
          <a:xfrm>
            <a:off x="223369" y="271045"/>
            <a:ext cx="91865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3200" dirty="0"/>
              <a:t>MASSIMO: a, e, f, i l, m</a:t>
            </a:r>
          </a:p>
          <a:p>
            <a:r>
              <a:rPr lang="it-IT" sz="3200" dirty="0" err="1"/>
              <a:t>MARCELLA:c</a:t>
            </a:r>
            <a:r>
              <a:rPr lang="it-IT" sz="3200" dirty="0"/>
              <a:t>, d, g, h</a:t>
            </a:r>
          </a:p>
          <a:p>
            <a:r>
              <a:rPr lang="it-IT" sz="3200" dirty="0"/>
              <a:t>VIOLA: b, n</a:t>
            </a:r>
          </a:p>
          <a:p>
            <a:endParaRPr lang="it-IT" sz="4000" dirty="0"/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80C77C-49ED-4552-BA97-910563F05A17}"/>
              </a:ext>
            </a:extLst>
          </p:cNvPr>
          <p:cNvSpPr txBox="1"/>
          <p:nvPr/>
        </p:nvSpPr>
        <p:spPr>
          <a:xfrm>
            <a:off x="252185" y="2487315"/>
            <a:ext cx="5588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ANCHE e NEANCHE</a:t>
            </a:r>
          </a:p>
          <a:p>
            <a:r>
              <a:rPr lang="it-IT" sz="2400" dirty="0"/>
              <a:t>Domani vado a Milano. </a:t>
            </a:r>
          </a:p>
          <a:p>
            <a:r>
              <a:rPr lang="it-IT" sz="2400" u="sng" dirty="0"/>
              <a:t>Anch’io</a:t>
            </a:r>
            <a:r>
              <a:rPr lang="it-IT" sz="2400" dirty="0"/>
              <a:t> vado a Milano, andiamo insieme?</a:t>
            </a:r>
          </a:p>
          <a:p>
            <a:endParaRPr lang="it-IT" sz="2400" dirty="0"/>
          </a:p>
          <a:p>
            <a:r>
              <a:rPr lang="it-IT" sz="2400" dirty="0"/>
              <a:t>Domani </a:t>
            </a:r>
            <a:r>
              <a:rPr lang="it-IT" sz="2400" u="sng" dirty="0"/>
              <a:t>non</a:t>
            </a:r>
            <a:r>
              <a:rPr lang="it-IT" sz="2400" dirty="0"/>
              <a:t> vengo al welcome meeting?</a:t>
            </a:r>
          </a:p>
          <a:p>
            <a:r>
              <a:rPr lang="it-IT" sz="2400" u="sng" dirty="0"/>
              <a:t>Neanch’io</a:t>
            </a:r>
            <a:r>
              <a:rPr lang="it-IT" sz="2400" dirty="0"/>
              <a:t>, devo andare dal medico. </a:t>
            </a:r>
          </a:p>
          <a:p>
            <a:endParaRPr lang="it-IT" sz="2400" dirty="0"/>
          </a:p>
          <a:p>
            <a:r>
              <a:rPr lang="it-IT" sz="2400" dirty="0"/>
              <a:t>Mi (= a me) piace molto il gelato.</a:t>
            </a:r>
          </a:p>
          <a:p>
            <a:r>
              <a:rPr lang="it-IT" sz="2400" dirty="0" err="1"/>
              <a:t>Anchea</a:t>
            </a:r>
            <a:r>
              <a:rPr lang="it-IT" sz="2400" dirty="0"/>
              <a:t> me.</a:t>
            </a:r>
          </a:p>
          <a:p>
            <a:r>
              <a:rPr lang="it-IT" sz="2400" u="sng" dirty="0"/>
              <a:t>Non</a:t>
            </a:r>
            <a:r>
              <a:rPr lang="it-IT" sz="2400" dirty="0"/>
              <a:t> mi piace la musica lirica.</a:t>
            </a:r>
          </a:p>
          <a:p>
            <a:r>
              <a:rPr lang="it-IT" sz="2400" dirty="0"/>
              <a:t>Neanche a me!</a:t>
            </a:r>
          </a:p>
        </p:txBody>
      </p:sp>
    </p:spTree>
    <p:extLst>
      <p:ext uri="{BB962C8B-B14F-4D97-AF65-F5344CB8AC3E}">
        <p14:creationId xmlns:p14="http://schemas.microsoft.com/office/powerpoint/2010/main" val="167060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890D22-98AB-4134-B7A3-E0C928D4E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8" y="208123"/>
            <a:ext cx="7768974" cy="4784326"/>
          </a:xfrm>
        </p:spPr>
      </p:pic>
      <p:sp>
        <p:nvSpPr>
          <p:cNvPr id="6" name="AutoShape 2" descr="https://euc-powerpoint.officeapps.live.com/pods/GetClipboardImage.ashx?Id=17e942c6-c8aa-4f34-8a40-d84f5bc985ea&amp;DC=GEU5&amp;pkey=d10449ac-4c5a-443a-9701-474c172f0db1&amp;wdwaccluster=GEU5">
            <a:extLst>
              <a:ext uri="{FF2B5EF4-FFF2-40B4-BE49-F238E27FC236}">
                <a16:creationId xmlns:a16="http://schemas.microsoft.com/office/drawing/2014/main" id="{0550CDD7-D64E-47B5-8729-38E671FDAD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https://euc-powerpoint.officeapps.live.com/pods/GetClipboardImage.ashx?Id=17e942c6-c8aa-4f34-8a40-d84f5bc985ea&amp;DC=GEU5&amp;pkey=d10449ac-4c5a-443a-9701-474c172f0db1&amp;wdwaccluster=GEU5">
            <a:extLst>
              <a:ext uri="{FF2B5EF4-FFF2-40B4-BE49-F238E27FC236}">
                <a16:creationId xmlns:a16="http://schemas.microsoft.com/office/drawing/2014/main" id="{1E446633-605F-447F-9CFB-8083BC1F8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https://euc-powerpoint.officeapps.live.com/pods/GetClipboardImage.ashx?Id=994204c1-cf69-4c37-b75c-bda1c2553672&amp;DC=GEU5&amp;pkey=d5308046-31ed-420f-bb53-4672e4318ec4&amp;wdwaccluster=GEU5">
            <a:extLst>
              <a:ext uri="{FF2B5EF4-FFF2-40B4-BE49-F238E27FC236}">
                <a16:creationId xmlns:a16="http://schemas.microsoft.com/office/drawing/2014/main" id="{BA42ABD9-D035-4631-BC44-E27FED0FE1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29ED77-02F9-45BA-A2D3-C99BA6FD17CB}"/>
              </a:ext>
            </a:extLst>
          </p:cNvPr>
          <p:cNvSpPr txBox="1"/>
          <p:nvPr/>
        </p:nvSpPr>
        <p:spPr>
          <a:xfrm>
            <a:off x="65314" y="208123"/>
            <a:ext cx="237930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ANIMALI</a:t>
            </a:r>
            <a:r>
              <a:rPr lang="it-IT" sz="3200" dirty="0">
                <a:sym typeface="Wingdings" panose="05000000000000000000" pitchFamily="2" charset="2"/>
              </a:rPr>
              <a:t> </a:t>
            </a:r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24AB7F-FBAE-407D-905E-28552846FAED}"/>
              </a:ext>
            </a:extLst>
          </p:cNvPr>
          <p:cNvSpPr txBox="1"/>
          <p:nvPr/>
        </p:nvSpPr>
        <p:spPr>
          <a:xfrm>
            <a:off x="869188" y="5235108"/>
            <a:ext cx="9262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delfino, il leone, la farfalla, l’uccello  (il picchio), il ghepardo/leopardo, il cavallo, il coniglio, il cane, il gatto, la tigre, la giraffa, l’elefante, il canguro, l’asino (sei un asino!), il pesce, l’oca, lo squalo, il pollo (cibo)/la gallina/il cibo, la mucca/il toro, il camaleonte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198F03-0FF8-40CC-A9F8-7A6EC1F0B3DD}"/>
              </a:ext>
            </a:extLst>
          </p:cNvPr>
          <p:cNvSpPr txBox="1"/>
          <p:nvPr/>
        </p:nvSpPr>
        <p:spPr>
          <a:xfrm>
            <a:off x="8990890" y="2397311"/>
            <a:ext cx="2636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/>
              <a:t>Ho il pallino dei dinosauri…</a:t>
            </a:r>
          </a:p>
          <a:p>
            <a:endParaRPr lang="it-IT" sz="2800" i="1" dirty="0"/>
          </a:p>
          <a:p>
            <a:r>
              <a:rPr lang="it-IT" sz="2800" i="1" dirty="0"/>
              <a:t>Il serpente è velenoso</a:t>
            </a:r>
          </a:p>
        </p:txBody>
      </p:sp>
    </p:spTree>
    <p:extLst>
      <p:ext uri="{BB962C8B-B14F-4D97-AF65-F5344CB8AC3E}">
        <p14:creationId xmlns:p14="http://schemas.microsoft.com/office/powerpoint/2010/main" val="3132919220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2529</TotalTime>
  <Words>1339</Words>
  <Application>Microsoft Office PowerPoint</Application>
  <PresentationFormat>Widescreen</PresentationFormat>
  <Paragraphs>178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Wingdings</vt:lpstr>
      <vt:lpstr>Goccia</vt:lpstr>
      <vt:lpstr>                CORSO INTENSIVO Livello A2+/B1 Insegnante: Monica Piantoni (monica.piantoni@unibg.it) 9-13 settembre 2025 Lezione 3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RACCONTARE FATTI PASSATI: L’IMPERFETTO</vt:lpstr>
      <vt:lpstr>ASCOLTIAMO! Una discussione in famiglia</vt:lpstr>
      <vt:lpstr>ASCOLTIAMO!</vt:lpstr>
      <vt:lpstr>Presentazione standard di PowerPoint</vt:lpstr>
      <vt:lpstr>Domande, domande…</vt:lpstr>
      <vt:lpstr>L’imperfetto</vt:lpstr>
      <vt:lpstr>IN PASSATO, I miei nonni….</vt:lpstr>
      <vt:lpstr>IMPERFETTO: SITUAZIONI ABITUALI/RIPETUTE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124</cp:revision>
  <cp:lastPrinted>2021-02-09T16:17:52Z</cp:lastPrinted>
  <dcterms:created xsi:type="dcterms:W3CDTF">2020-09-14T11:02:13Z</dcterms:created>
  <dcterms:modified xsi:type="dcterms:W3CDTF">2026-02-11T11:59:19Z</dcterms:modified>
</cp:coreProperties>
</file>