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1" r:id="rId3"/>
    <p:sldId id="273"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E9E75-0FB3-43F2-929B-C90BFF868AD3}" v="595" dt="2023-05-05T12:33:24.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0" autoAdjust="0"/>
    <p:restoredTop sz="94660"/>
  </p:normalViewPr>
  <p:slideViewPr>
    <p:cSldViewPr snapToGrid="0">
      <p:cViewPr varScale="1">
        <p:scale>
          <a:sx n="76" d="100"/>
          <a:sy n="76" d="100"/>
        </p:scale>
        <p:origin x="4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2AC24A9-CCB6-4F8D-B8DB-C2F3692CFA5A}" type="datetimeFigureOut">
              <a:rPr lang="en-US" smtClean="0"/>
              <a:t>5/8/2024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136102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1619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8223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808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99778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2AC24A9-CCB6-4F8D-B8DB-C2F3692CFA5A}"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3195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2AC24A9-CCB6-4F8D-B8DB-C2F3692CFA5A}"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693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7468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4805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03166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83542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0725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6425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57896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326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56449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97324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AC24A9-CCB6-4F8D-B8DB-C2F3692CFA5A}" type="datetimeFigureOut">
              <a:rPr lang="en-US" smtClean="0"/>
              <a:t>5/8/2024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9874535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9E404D6-05E3-315B-5E2A-D3B81A5577D5}"/>
              </a:ext>
            </a:extLst>
          </p:cNvPr>
          <p:cNvPicPr>
            <a:picLocks noChangeAspect="1"/>
          </p:cNvPicPr>
          <p:nvPr/>
        </p:nvPicPr>
        <p:blipFill rotWithShape="1">
          <a:blip r:embed="rId2">
            <a:extLst>
              <a:ext uri="{28A0092B-C50C-407E-A947-70E740481C1C}">
                <a14:useLocalDpi xmlns:a14="http://schemas.microsoft.com/office/drawing/2010/main" val="0"/>
              </a:ext>
            </a:extLst>
          </a:blip>
          <a:srcRect r="4446" b="1"/>
          <a:stretch/>
        </p:blipFill>
        <p:spPr>
          <a:xfrm>
            <a:off x="20" y="10"/>
            <a:ext cx="12191981" cy="6857990"/>
          </a:xfrm>
          <a:prstGeom prst="rect">
            <a:avLst/>
          </a:prstGeom>
        </p:spPr>
      </p:pic>
      <p:sp>
        <p:nvSpPr>
          <p:cNvPr id="2" name="Titolo 1">
            <a:extLst>
              <a:ext uri="{FF2B5EF4-FFF2-40B4-BE49-F238E27FC236}">
                <a16:creationId xmlns:a16="http://schemas.microsoft.com/office/drawing/2014/main" id="{89CF543E-DB8D-B918-F6F9-44A3589EAD9F}"/>
              </a:ext>
            </a:extLst>
          </p:cNvPr>
          <p:cNvSpPr>
            <a:spLocks noGrp="1"/>
          </p:cNvSpPr>
          <p:nvPr>
            <p:ph type="ctrTitle"/>
          </p:nvPr>
        </p:nvSpPr>
        <p:spPr>
          <a:xfrm>
            <a:off x="404553" y="2156747"/>
            <a:ext cx="9078562" cy="2387600"/>
          </a:xfrm>
        </p:spPr>
        <p:txBody>
          <a:bodyPr>
            <a:normAutofit/>
          </a:bodyPr>
          <a:lstStyle/>
          <a:p>
            <a:r>
              <a:rPr lang="it-IT" sz="5100" dirty="0"/>
              <a:t>Linguistica Digitale: esercizi</a:t>
            </a:r>
          </a:p>
        </p:txBody>
      </p:sp>
      <p:sp>
        <p:nvSpPr>
          <p:cNvPr id="3" name="Sottotitolo 2">
            <a:extLst>
              <a:ext uri="{FF2B5EF4-FFF2-40B4-BE49-F238E27FC236}">
                <a16:creationId xmlns:a16="http://schemas.microsoft.com/office/drawing/2014/main" id="{AACD040A-6FE8-704D-1B8D-641B4B5314AA}"/>
              </a:ext>
            </a:extLst>
          </p:cNvPr>
          <p:cNvSpPr>
            <a:spLocks noGrp="1"/>
          </p:cNvSpPr>
          <p:nvPr>
            <p:ph type="subTitle" idx="1"/>
          </p:nvPr>
        </p:nvSpPr>
        <p:spPr>
          <a:xfrm>
            <a:off x="4321816" y="5833857"/>
            <a:ext cx="2318470" cy="592975"/>
          </a:xfrm>
        </p:spPr>
        <p:txBody>
          <a:bodyPr anchor="ctr">
            <a:normAutofit/>
          </a:bodyPr>
          <a:lstStyle/>
          <a:p>
            <a:pPr algn="r">
              <a:lnSpc>
                <a:spcPct val="100000"/>
              </a:lnSpc>
            </a:pPr>
            <a:r>
              <a:rPr lang="it-IT" sz="1100" dirty="0"/>
              <a:t>Dott.ssa Giada Parodi</a:t>
            </a:r>
          </a:p>
          <a:p>
            <a:pPr algn="r">
              <a:lnSpc>
                <a:spcPct val="100000"/>
              </a:lnSpc>
            </a:pPr>
            <a:r>
              <a:rPr lang="it-IT" sz="1100" dirty="0"/>
              <a:t>giada.parodi@unibg.it</a:t>
            </a:r>
          </a:p>
        </p:txBody>
      </p:sp>
      <p:sp>
        <p:nvSpPr>
          <p:cNvPr id="5" name="CasellaDiTesto 4">
            <a:extLst>
              <a:ext uri="{FF2B5EF4-FFF2-40B4-BE49-F238E27FC236}">
                <a16:creationId xmlns:a16="http://schemas.microsoft.com/office/drawing/2014/main" id="{1BF67228-09FB-0390-3352-45A43F18563F}"/>
              </a:ext>
            </a:extLst>
          </p:cNvPr>
          <p:cNvSpPr txBox="1"/>
          <p:nvPr/>
        </p:nvSpPr>
        <p:spPr>
          <a:xfrm>
            <a:off x="404553" y="4646064"/>
            <a:ext cx="10655796" cy="877163"/>
          </a:xfrm>
          <a:prstGeom prst="rect">
            <a:avLst/>
          </a:prstGeom>
          <a:noFill/>
        </p:spPr>
        <p:txBody>
          <a:bodyPr wrap="square">
            <a:spAutoFit/>
          </a:bodyPr>
          <a:lstStyle/>
          <a:p>
            <a:r>
              <a:rPr lang="it-IT" sz="5100" dirty="0"/>
              <a:t>Sketch Engine – Thesaurus</a:t>
            </a:r>
          </a:p>
        </p:txBody>
      </p:sp>
      <p:pic>
        <p:nvPicPr>
          <p:cNvPr id="10" name="Elemento grafico 9">
            <a:extLst>
              <a:ext uri="{FF2B5EF4-FFF2-40B4-BE49-F238E27FC236}">
                <a16:creationId xmlns:a16="http://schemas.microsoft.com/office/drawing/2014/main" id="{1CF2A209-79F2-FE10-C7F8-93E3401FB7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443" y="5743345"/>
            <a:ext cx="3428667" cy="773997"/>
          </a:xfrm>
          <a:prstGeom prst="rect">
            <a:avLst/>
          </a:prstGeom>
        </p:spPr>
      </p:pic>
    </p:spTree>
    <p:extLst>
      <p:ext uri="{BB962C8B-B14F-4D97-AF65-F5344CB8AC3E}">
        <p14:creationId xmlns:p14="http://schemas.microsoft.com/office/powerpoint/2010/main" val="11795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F29A4-DB72-F33C-6934-51423AB9EE19}"/>
              </a:ext>
            </a:extLst>
          </p:cNvPr>
          <p:cNvSpPr>
            <a:spLocks noGrp="1"/>
          </p:cNvSpPr>
          <p:nvPr>
            <p:ph type="title"/>
          </p:nvPr>
        </p:nvSpPr>
        <p:spPr>
          <a:xfrm>
            <a:off x="1143001" y="268321"/>
            <a:ext cx="9905998" cy="1469203"/>
          </a:xfrm>
        </p:spPr>
        <p:txBody>
          <a:bodyPr/>
          <a:lstStyle/>
          <a:p>
            <a:r>
              <a:rPr lang="it-IT" dirty="0"/>
              <a:t>THESAURUS</a:t>
            </a:r>
          </a:p>
        </p:txBody>
      </p:sp>
      <p:sp>
        <p:nvSpPr>
          <p:cNvPr id="4" name="CasellaDiTesto 3">
            <a:extLst>
              <a:ext uri="{FF2B5EF4-FFF2-40B4-BE49-F238E27FC236}">
                <a16:creationId xmlns:a16="http://schemas.microsoft.com/office/drawing/2014/main" id="{EDE48E5B-6A89-9C0A-1F1D-F72310ED04EE}"/>
              </a:ext>
            </a:extLst>
          </p:cNvPr>
          <p:cNvSpPr txBox="1"/>
          <p:nvPr/>
        </p:nvSpPr>
        <p:spPr>
          <a:xfrm>
            <a:off x="6196519" y="2191443"/>
            <a:ext cx="5588772" cy="2513509"/>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it-IT" sz="2400" dirty="0"/>
              <a:t>Utile per cercare i </a:t>
            </a:r>
            <a:r>
              <a:rPr lang="it-IT" sz="2400" b="1" dirty="0"/>
              <a:t>sinonimi</a:t>
            </a:r>
            <a:r>
              <a:rPr lang="it-IT" sz="2400" dirty="0"/>
              <a:t> dei tokens (parole).</a:t>
            </a:r>
          </a:p>
          <a:p>
            <a:pPr marL="285750" indent="-285750" algn="just">
              <a:spcAft>
                <a:spcPts val="800"/>
              </a:spcAft>
              <a:buFont typeface="Arial" panose="020B0604020202020204" pitchFamily="34" charset="0"/>
              <a:buChar char="•"/>
            </a:pPr>
            <a:r>
              <a:rPr lang="it-IT" sz="2400" dirty="0"/>
              <a:t>Digitiamo il </a:t>
            </a:r>
            <a:r>
              <a:rPr lang="it-IT" sz="2400" b="1" dirty="0"/>
              <a:t>lemma</a:t>
            </a:r>
            <a:r>
              <a:rPr lang="it-IT" sz="2400" dirty="0"/>
              <a:t> della parola che ci interessa.</a:t>
            </a:r>
          </a:p>
          <a:p>
            <a:pPr marL="285750" indent="-285750" algn="just">
              <a:spcAft>
                <a:spcPts val="800"/>
              </a:spcAft>
              <a:buFont typeface="Arial" panose="020B0604020202020204" pitchFamily="34" charset="0"/>
              <a:buChar char="•"/>
            </a:pPr>
            <a:r>
              <a:rPr lang="it-IT" sz="2400" dirty="0"/>
              <a:t>Otterremo tutti i sinonimi di quella data parola all’interno del nostro corpus.</a:t>
            </a:r>
          </a:p>
        </p:txBody>
      </p:sp>
      <p:pic>
        <p:nvPicPr>
          <p:cNvPr id="7" name="Immagine 6">
            <a:extLst>
              <a:ext uri="{FF2B5EF4-FFF2-40B4-BE49-F238E27FC236}">
                <a16:creationId xmlns:a16="http://schemas.microsoft.com/office/drawing/2014/main" id="{E9D5C128-610F-EF76-8B3E-FF729CB24F86}"/>
              </a:ext>
            </a:extLst>
          </p:cNvPr>
          <p:cNvPicPr>
            <a:picLocks noChangeAspect="1"/>
          </p:cNvPicPr>
          <p:nvPr/>
        </p:nvPicPr>
        <p:blipFill rotWithShape="1">
          <a:blip r:embed="rId2">
            <a:extLst>
              <a:ext uri="{28A0092B-C50C-407E-A947-70E740481C1C}">
                <a14:useLocalDpi xmlns:a14="http://schemas.microsoft.com/office/drawing/2010/main" val="0"/>
              </a:ext>
            </a:extLst>
          </a:blip>
          <a:srcRect r="19448"/>
          <a:stretch/>
        </p:blipFill>
        <p:spPr bwMode="auto">
          <a:xfrm>
            <a:off x="627290" y="2437443"/>
            <a:ext cx="5468710" cy="202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1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633D3D8-EAFB-DA0C-DB7A-4A836CF3F0B5}"/>
              </a:ext>
            </a:extLst>
          </p:cNvPr>
          <p:cNvPicPr>
            <a:picLocks noChangeAspect="1"/>
          </p:cNvPicPr>
          <p:nvPr/>
        </p:nvPicPr>
        <p:blipFill>
          <a:blip r:embed="rId2"/>
          <a:stretch>
            <a:fillRect/>
          </a:stretch>
        </p:blipFill>
        <p:spPr>
          <a:xfrm>
            <a:off x="2481465" y="114037"/>
            <a:ext cx="6788995" cy="6668836"/>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6F02F95A-C2A3-DDA7-E3E9-F073FF0DB08E}"/>
              </a:ext>
            </a:extLst>
          </p:cNvPr>
          <p:cNvPicPr>
            <a:picLocks noChangeAspect="1"/>
          </p:cNvPicPr>
          <p:nvPr/>
        </p:nvPicPr>
        <p:blipFill>
          <a:blip r:embed="rId3"/>
          <a:stretch>
            <a:fillRect/>
          </a:stretch>
        </p:blipFill>
        <p:spPr>
          <a:xfrm>
            <a:off x="4483868" y="1325014"/>
            <a:ext cx="2983953" cy="5327056"/>
          </a:xfrm>
          <a:prstGeom prst="rect">
            <a:avLst/>
          </a:prstGeom>
        </p:spPr>
      </p:pic>
    </p:spTree>
    <p:extLst>
      <p:ext uri="{BB962C8B-B14F-4D97-AF65-F5344CB8AC3E}">
        <p14:creationId xmlns:p14="http://schemas.microsoft.com/office/powerpoint/2010/main" val="254523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94A60-CF52-533D-3451-898AEB4F5CE9}"/>
              </a:ext>
            </a:extLst>
          </p:cNvPr>
          <p:cNvSpPr>
            <a:spLocks noGrp="1"/>
          </p:cNvSpPr>
          <p:nvPr>
            <p:ph type="title"/>
          </p:nvPr>
        </p:nvSpPr>
        <p:spPr>
          <a:xfrm>
            <a:off x="1143001" y="331975"/>
            <a:ext cx="9905998" cy="1025456"/>
          </a:xfrm>
        </p:spPr>
        <p:txBody>
          <a:bodyPr/>
          <a:lstStyle/>
          <a:p>
            <a:r>
              <a:rPr lang="it-IT" dirty="0"/>
              <a:t>THESAURUS – CHANGE VIEW OPTIONS (1)</a:t>
            </a:r>
          </a:p>
        </p:txBody>
      </p:sp>
      <p:pic>
        <p:nvPicPr>
          <p:cNvPr id="4" name="Immagine 3">
            <a:extLst>
              <a:ext uri="{FF2B5EF4-FFF2-40B4-BE49-F238E27FC236}">
                <a16:creationId xmlns:a16="http://schemas.microsoft.com/office/drawing/2014/main" id="{41D1E704-3585-5759-1EF6-7D014B08EBA2}"/>
              </a:ext>
            </a:extLst>
          </p:cNvPr>
          <p:cNvPicPr>
            <a:picLocks noChangeAspect="1"/>
          </p:cNvPicPr>
          <p:nvPr/>
        </p:nvPicPr>
        <p:blipFill rotWithShape="1">
          <a:blip r:embed="rId2"/>
          <a:srcRect l="8280" r="7147" b="1941"/>
          <a:stretch/>
        </p:blipFill>
        <p:spPr>
          <a:xfrm>
            <a:off x="9508543" y="475246"/>
            <a:ext cx="772884" cy="738913"/>
          </a:xfrm>
          <a:prstGeom prst="rect">
            <a:avLst/>
          </a:prstGeom>
        </p:spPr>
      </p:pic>
      <p:pic>
        <p:nvPicPr>
          <p:cNvPr id="6" name="Immagine 5">
            <a:extLst>
              <a:ext uri="{FF2B5EF4-FFF2-40B4-BE49-F238E27FC236}">
                <a16:creationId xmlns:a16="http://schemas.microsoft.com/office/drawing/2014/main" id="{5F0552B9-5FC2-021C-39D0-2D83DE99A7D5}"/>
              </a:ext>
            </a:extLst>
          </p:cNvPr>
          <p:cNvPicPr>
            <a:picLocks noChangeAspect="1"/>
          </p:cNvPicPr>
          <p:nvPr/>
        </p:nvPicPr>
        <p:blipFill rotWithShape="1">
          <a:blip r:embed="rId3"/>
          <a:srcRect l="2196" t="36530" r="14320"/>
          <a:stretch/>
        </p:blipFill>
        <p:spPr>
          <a:xfrm>
            <a:off x="3327635" y="1247792"/>
            <a:ext cx="8738470" cy="2164129"/>
          </a:xfrm>
          <a:prstGeom prst="rect">
            <a:avLst/>
          </a:prstGeom>
          <a:ln>
            <a:noFill/>
          </a:ln>
          <a:effectLst>
            <a:outerShdw blurRad="292100" dist="139700" dir="2700000" algn="tl" rotWithShape="0">
              <a:srgbClr val="333333">
                <a:alpha val="65000"/>
              </a:srgbClr>
            </a:outerShdw>
          </a:effectLst>
        </p:spPr>
      </p:pic>
      <p:pic>
        <p:nvPicPr>
          <p:cNvPr id="8" name="Immagine 7">
            <a:extLst>
              <a:ext uri="{FF2B5EF4-FFF2-40B4-BE49-F238E27FC236}">
                <a16:creationId xmlns:a16="http://schemas.microsoft.com/office/drawing/2014/main" id="{9627DCD1-1911-D6D1-80D4-11901BD5E30C}"/>
              </a:ext>
            </a:extLst>
          </p:cNvPr>
          <p:cNvPicPr>
            <a:picLocks noChangeAspect="1"/>
          </p:cNvPicPr>
          <p:nvPr/>
        </p:nvPicPr>
        <p:blipFill>
          <a:blip r:embed="rId4"/>
          <a:stretch>
            <a:fillRect/>
          </a:stretch>
        </p:blipFill>
        <p:spPr>
          <a:xfrm>
            <a:off x="611447" y="3138246"/>
            <a:ext cx="4051874" cy="3719754"/>
          </a:xfrm>
          <a:prstGeom prst="rect">
            <a:avLst/>
          </a:prstGeom>
          <a:ln>
            <a:noFill/>
          </a:ln>
          <a:effectLst>
            <a:outerShdw blurRad="292100" dist="139700" dir="2700000" algn="tl" rotWithShape="0">
              <a:srgbClr val="333333">
                <a:alpha val="65000"/>
              </a:srgbClr>
            </a:outerShdw>
          </a:effectLst>
        </p:spPr>
      </p:pic>
      <p:sp>
        <p:nvSpPr>
          <p:cNvPr id="9" name="Rettangolo con angoli arrotondati 8">
            <a:extLst>
              <a:ext uri="{FF2B5EF4-FFF2-40B4-BE49-F238E27FC236}">
                <a16:creationId xmlns:a16="http://schemas.microsoft.com/office/drawing/2014/main" id="{DCD08341-949C-B3A5-7B01-8E7AC6FDCB5D}"/>
              </a:ext>
            </a:extLst>
          </p:cNvPr>
          <p:cNvSpPr/>
          <p:nvPr/>
        </p:nvSpPr>
        <p:spPr>
          <a:xfrm>
            <a:off x="5125630" y="1916358"/>
            <a:ext cx="1682885" cy="301558"/>
          </a:xfrm>
          <a:prstGeom prst="roundRect">
            <a:avLst/>
          </a:prstGeom>
          <a:noFill/>
          <a:ln w="28575">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B2C086A5-A957-35C8-C274-C08044EC9ED5}"/>
              </a:ext>
            </a:extLst>
          </p:cNvPr>
          <p:cNvSpPr/>
          <p:nvPr/>
        </p:nvSpPr>
        <p:spPr>
          <a:xfrm>
            <a:off x="5125631" y="2369665"/>
            <a:ext cx="1274324" cy="301558"/>
          </a:xfrm>
          <a:prstGeom prst="roundRect">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a16="http://schemas.microsoft.com/office/drawing/2014/main" id="{9695B9C9-A06A-1FBA-CB88-9860E4AF3EA1}"/>
              </a:ext>
            </a:extLst>
          </p:cNvPr>
          <p:cNvSpPr/>
          <p:nvPr/>
        </p:nvSpPr>
        <p:spPr>
          <a:xfrm>
            <a:off x="5125629" y="2836688"/>
            <a:ext cx="1848257" cy="301558"/>
          </a:xfrm>
          <a:prstGeom prst="roundRect">
            <a:avLst/>
          </a:prstGeom>
          <a:noFill/>
          <a:ln w="28575">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id="{3AF6F895-DF1F-91D9-EBB8-3DD4B217F2CE}"/>
              </a:ext>
            </a:extLst>
          </p:cNvPr>
          <p:cNvCxnSpPr>
            <a:cxnSpLocks/>
            <a:stCxn id="9" idx="1"/>
          </p:cNvCxnSpPr>
          <p:nvPr/>
        </p:nvCxnSpPr>
        <p:spPr>
          <a:xfrm flipH="1">
            <a:off x="874643" y="2067137"/>
            <a:ext cx="4250987" cy="14528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199AC0DF-7512-FB78-4144-B96472263EA8}"/>
              </a:ext>
            </a:extLst>
          </p:cNvPr>
          <p:cNvSpPr/>
          <p:nvPr/>
        </p:nvSpPr>
        <p:spPr>
          <a:xfrm>
            <a:off x="612927" y="3519968"/>
            <a:ext cx="261716" cy="3338032"/>
          </a:xfrm>
          <a:prstGeom prst="roundRect">
            <a:avLst/>
          </a:prstGeom>
          <a:no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392201A8-CDC5-62B1-3B85-2E907229E82C}"/>
              </a:ext>
            </a:extLst>
          </p:cNvPr>
          <p:cNvCxnSpPr>
            <a:cxnSpLocks/>
          </p:cNvCxnSpPr>
          <p:nvPr/>
        </p:nvCxnSpPr>
        <p:spPr>
          <a:xfrm flipH="1">
            <a:off x="2637384" y="2518017"/>
            <a:ext cx="2496885" cy="100195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con angoli arrotondati 21">
            <a:extLst>
              <a:ext uri="{FF2B5EF4-FFF2-40B4-BE49-F238E27FC236}">
                <a16:creationId xmlns:a16="http://schemas.microsoft.com/office/drawing/2014/main" id="{CD2DF16D-8B1F-B21C-6034-024A3E342E52}"/>
              </a:ext>
            </a:extLst>
          </p:cNvPr>
          <p:cNvSpPr/>
          <p:nvPr/>
        </p:nvSpPr>
        <p:spPr>
          <a:xfrm>
            <a:off x="1928397" y="3529717"/>
            <a:ext cx="989690" cy="3338032"/>
          </a:xfrm>
          <a:prstGeom prst="roundRect">
            <a:avLst/>
          </a:prstGeom>
          <a:no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2 22">
            <a:extLst>
              <a:ext uri="{FF2B5EF4-FFF2-40B4-BE49-F238E27FC236}">
                <a16:creationId xmlns:a16="http://schemas.microsoft.com/office/drawing/2014/main" id="{01545B24-643B-D681-305E-87726FE3C317}"/>
              </a:ext>
            </a:extLst>
          </p:cNvPr>
          <p:cNvCxnSpPr>
            <a:cxnSpLocks/>
          </p:cNvCxnSpPr>
          <p:nvPr/>
        </p:nvCxnSpPr>
        <p:spPr>
          <a:xfrm flipH="1">
            <a:off x="4135938" y="3028742"/>
            <a:ext cx="989690" cy="54864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con angoli arrotondati 23">
            <a:extLst>
              <a:ext uri="{FF2B5EF4-FFF2-40B4-BE49-F238E27FC236}">
                <a16:creationId xmlns:a16="http://schemas.microsoft.com/office/drawing/2014/main" id="{293F16FA-8C47-D179-6120-D435FDB6ADA2}"/>
              </a:ext>
            </a:extLst>
          </p:cNvPr>
          <p:cNvSpPr/>
          <p:nvPr/>
        </p:nvSpPr>
        <p:spPr>
          <a:xfrm>
            <a:off x="3433059" y="3529717"/>
            <a:ext cx="702879" cy="3338032"/>
          </a:xfrm>
          <a:prstGeom prst="roundRect">
            <a:avLst/>
          </a:prstGeom>
          <a:no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6116E538-0DCE-328A-3BED-EF58D40129F5}"/>
              </a:ext>
            </a:extLst>
          </p:cNvPr>
          <p:cNvSpPr txBox="1"/>
          <p:nvPr/>
        </p:nvSpPr>
        <p:spPr>
          <a:xfrm>
            <a:off x="2946931" y="5434085"/>
            <a:ext cx="3538347" cy="923330"/>
          </a:xfrm>
          <a:prstGeom prst="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dirty="0"/>
              <a:t>FREQUENZA di ogni parola individuata nel corpus come sinonimo del lemma indicato.</a:t>
            </a:r>
          </a:p>
        </p:txBody>
      </p:sp>
      <p:sp>
        <p:nvSpPr>
          <p:cNvPr id="27" name="CasellaDiTesto 26">
            <a:extLst>
              <a:ext uri="{FF2B5EF4-FFF2-40B4-BE49-F238E27FC236}">
                <a16:creationId xmlns:a16="http://schemas.microsoft.com/office/drawing/2014/main" id="{3E051544-950A-B8D4-8480-CB63518E69A0}"/>
              </a:ext>
            </a:extLst>
          </p:cNvPr>
          <p:cNvSpPr txBox="1"/>
          <p:nvPr/>
        </p:nvSpPr>
        <p:spPr>
          <a:xfrm>
            <a:off x="4149714" y="4088111"/>
            <a:ext cx="4500482" cy="1200329"/>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dirty="0"/>
              <a:t>SIMILARITY SCORE (= punteggio di similarità): indica quanto le parole individuate come sinonimi sono simili nel significato al lemma indicato.</a:t>
            </a:r>
          </a:p>
        </p:txBody>
      </p:sp>
    </p:spTree>
    <p:extLst>
      <p:ext uri="{BB962C8B-B14F-4D97-AF65-F5344CB8AC3E}">
        <p14:creationId xmlns:p14="http://schemas.microsoft.com/office/powerpoint/2010/main" val="35277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par>
                                <p:cTn id="38" presetID="2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500"/>
                                        <p:tgtEl>
                                          <p:spTgt spid="20"/>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20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heel(1)">
                                      <p:cBhvr>
                                        <p:cTn id="51" dur="2000"/>
                                        <p:tgtEl>
                                          <p:spTgt spid="11"/>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heel(1)">
                                      <p:cBhvr>
                                        <p:cTn id="54" dur="2000"/>
                                        <p:tgtEl>
                                          <p:spTgt spid="24"/>
                                        </p:tgtEl>
                                      </p:cBhvr>
                                    </p:animEffect>
                                  </p:childTnLst>
                                </p:cTn>
                              </p:par>
                              <p:par>
                                <p:cTn id="55" presetID="22" presetClass="entr" presetSubtype="2"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5" grpId="0" animBg="1"/>
      <p:bldP spid="22"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94A60-CF52-533D-3451-898AEB4F5CE9}"/>
              </a:ext>
            </a:extLst>
          </p:cNvPr>
          <p:cNvSpPr>
            <a:spLocks noGrp="1"/>
          </p:cNvSpPr>
          <p:nvPr>
            <p:ph type="title"/>
          </p:nvPr>
        </p:nvSpPr>
        <p:spPr>
          <a:xfrm>
            <a:off x="1143001" y="331975"/>
            <a:ext cx="9905998" cy="1025456"/>
          </a:xfrm>
        </p:spPr>
        <p:txBody>
          <a:bodyPr/>
          <a:lstStyle/>
          <a:p>
            <a:r>
              <a:rPr lang="it-IT" dirty="0"/>
              <a:t>THESAURUS – CHANGE VIEW OPTIONS (2)</a:t>
            </a:r>
          </a:p>
        </p:txBody>
      </p:sp>
      <p:pic>
        <p:nvPicPr>
          <p:cNvPr id="4" name="Immagine 3">
            <a:extLst>
              <a:ext uri="{FF2B5EF4-FFF2-40B4-BE49-F238E27FC236}">
                <a16:creationId xmlns:a16="http://schemas.microsoft.com/office/drawing/2014/main" id="{41D1E704-3585-5759-1EF6-7D014B08EBA2}"/>
              </a:ext>
            </a:extLst>
          </p:cNvPr>
          <p:cNvPicPr>
            <a:picLocks noChangeAspect="1"/>
          </p:cNvPicPr>
          <p:nvPr/>
        </p:nvPicPr>
        <p:blipFill rotWithShape="1">
          <a:blip r:embed="rId2"/>
          <a:srcRect l="8280" r="7147" b="1941"/>
          <a:stretch/>
        </p:blipFill>
        <p:spPr>
          <a:xfrm>
            <a:off x="9508543" y="475246"/>
            <a:ext cx="772884" cy="738913"/>
          </a:xfrm>
          <a:prstGeom prst="rect">
            <a:avLst/>
          </a:prstGeom>
        </p:spPr>
      </p:pic>
      <p:pic>
        <p:nvPicPr>
          <p:cNvPr id="6" name="Immagine 5">
            <a:extLst>
              <a:ext uri="{FF2B5EF4-FFF2-40B4-BE49-F238E27FC236}">
                <a16:creationId xmlns:a16="http://schemas.microsoft.com/office/drawing/2014/main" id="{5F0552B9-5FC2-021C-39D0-2D83DE99A7D5}"/>
              </a:ext>
            </a:extLst>
          </p:cNvPr>
          <p:cNvPicPr>
            <a:picLocks noChangeAspect="1"/>
          </p:cNvPicPr>
          <p:nvPr/>
        </p:nvPicPr>
        <p:blipFill rotWithShape="1">
          <a:blip r:embed="rId3"/>
          <a:srcRect l="2196" t="36530" r="14320"/>
          <a:stretch/>
        </p:blipFill>
        <p:spPr>
          <a:xfrm>
            <a:off x="273149" y="1683160"/>
            <a:ext cx="8738470" cy="2164129"/>
          </a:xfrm>
          <a:prstGeom prst="rect">
            <a:avLst/>
          </a:prstGeom>
          <a:ln>
            <a:noFill/>
          </a:ln>
          <a:effectLst>
            <a:outerShdw blurRad="292100" dist="139700" dir="2700000" algn="tl" rotWithShape="0">
              <a:srgbClr val="333333">
                <a:alpha val="65000"/>
              </a:srgbClr>
            </a:outerShdw>
          </a:effectLst>
        </p:spPr>
      </p:pic>
      <p:sp>
        <p:nvSpPr>
          <p:cNvPr id="3" name="Rettangolo con angoli arrotondati 2">
            <a:extLst>
              <a:ext uri="{FF2B5EF4-FFF2-40B4-BE49-F238E27FC236}">
                <a16:creationId xmlns:a16="http://schemas.microsoft.com/office/drawing/2014/main" id="{FCAFC807-520A-8315-D15D-715F9632E8D5}"/>
              </a:ext>
            </a:extLst>
          </p:cNvPr>
          <p:cNvSpPr/>
          <p:nvPr/>
        </p:nvSpPr>
        <p:spPr>
          <a:xfrm>
            <a:off x="5438959" y="2324920"/>
            <a:ext cx="1314081" cy="360598"/>
          </a:xfrm>
          <a:prstGeom prst="roundRect">
            <a:avLst/>
          </a:prstGeom>
          <a:noFill/>
          <a:ln w="28575">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CEB8FC65-825E-0C1E-D052-56824C948CC5}"/>
              </a:ext>
            </a:extLst>
          </p:cNvPr>
          <p:cNvSpPr/>
          <p:nvPr/>
        </p:nvSpPr>
        <p:spPr>
          <a:xfrm>
            <a:off x="5438959" y="2761981"/>
            <a:ext cx="1720598" cy="360598"/>
          </a:xfrm>
          <a:prstGeom prst="roundRect">
            <a:avLst/>
          </a:prstGeom>
          <a:noFill/>
          <a:ln w="28575">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3783C702-BA9F-122B-5E29-390FE32DCDBE}"/>
              </a:ext>
            </a:extLst>
          </p:cNvPr>
          <p:cNvSpPr txBox="1"/>
          <p:nvPr/>
        </p:nvSpPr>
        <p:spPr>
          <a:xfrm>
            <a:off x="8680315" y="4037663"/>
            <a:ext cx="2947480" cy="1754326"/>
          </a:xfrm>
          <a:prstGeom prst="rect">
            <a:avLst/>
          </a:prstGeom>
          <a:noFill/>
        </p:spPr>
        <p:txBody>
          <a:bodyPr wrap="square" rtlCol="0">
            <a:spAutoFit/>
          </a:bodyPr>
          <a:lstStyle/>
          <a:p>
            <a:r>
              <a:rPr lang="it-IT" dirty="0"/>
              <a:t>Suddivide le parole in gruppi in base alla somiglianza semantica. Possiamo utilizzare il cursore o digitare un valore per ottenere gruppi più o meno grandi.</a:t>
            </a:r>
          </a:p>
        </p:txBody>
      </p:sp>
      <p:pic>
        <p:nvPicPr>
          <p:cNvPr id="17" name="Immagine 16">
            <a:extLst>
              <a:ext uri="{FF2B5EF4-FFF2-40B4-BE49-F238E27FC236}">
                <a16:creationId xmlns:a16="http://schemas.microsoft.com/office/drawing/2014/main" id="{4F1FF19A-8D41-7893-ED15-654EDAEDFE5C}"/>
              </a:ext>
            </a:extLst>
          </p:cNvPr>
          <p:cNvPicPr>
            <a:picLocks noChangeAspect="1"/>
          </p:cNvPicPr>
          <p:nvPr/>
        </p:nvPicPr>
        <p:blipFill rotWithShape="1">
          <a:blip r:embed="rId4"/>
          <a:srcRect b="42192"/>
          <a:stretch/>
        </p:blipFill>
        <p:spPr>
          <a:xfrm>
            <a:off x="2608820" y="3458941"/>
            <a:ext cx="5562098" cy="3399059"/>
          </a:xfrm>
          <a:prstGeom prst="rect">
            <a:avLst/>
          </a:prstGeom>
          <a:ln>
            <a:noFill/>
          </a:ln>
          <a:effectLst>
            <a:outerShdw blurRad="292100" dist="139700" dir="2700000" algn="tl" rotWithShape="0">
              <a:srgbClr val="333333">
                <a:alpha val="65000"/>
              </a:srgbClr>
            </a:outerShdw>
          </a:effectLst>
        </p:spPr>
      </p:pic>
      <p:cxnSp>
        <p:nvCxnSpPr>
          <p:cNvPr id="18" name="Connettore 2 17">
            <a:extLst>
              <a:ext uri="{FF2B5EF4-FFF2-40B4-BE49-F238E27FC236}">
                <a16:creationId xmlns:a16="http://schemas.microsoft.com/office/drawing/2014/main" id="{F0EBC320-2099-B33F-56ED-7A5292B50F27}"/>
              </a:ext>
            </a:extLst>
          </p:cNvPr>
          <p:cNvCxnSpPr>
            <a:cxnSpLocks/>
          </p:cNvCxnSpPr>
          <p:nvPr/>
        </p:nvCxnSpPr>
        <p:spPr>
          <a:xfrm>
            <a:off x="7159557" y="3119510"/>
            <a:ext cx="2149813" cy="91815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B37C99C8-EB6A-17C8-2356-265B1A96CC5F}"/>
              </a:ext>
            </a:extLst>
          </p:cNvPr>
          <p:cNvSpPr txBox="1"/>
          <p:nvPr/>
        </p:nvSpPr>
        <p:spPr>
          <a:xfrm>
            <a:off x="9175651" y="1919181"/>
            <a:ext cx="2947480" cy="1200329"/>
          </a:xfrm>
          <a:prstGeom prst="rect">
            <a:avLst/>
          </a:prstGeom>
          <a:noFill/>
        </p:spPr>
        <p:txBody>
          <a:bodyPr wrap="square" rtlCol="0">
            <a:spAutoFit/>
          </a:bodyPr>
          <a:lstStyle/>
          <a:p>
            <a:r>
              <a:rPr lang="it-IT" dirty="0"/>
              <a:t>Permette di scegliere se visualizzare i risultati in un’unica colonna o su più colonne.</a:t>
            </a:r>
          </a:p>
        </p:txBody>
      </p:sp>
      <p:cxnSp>
        <p:nvCxnSpPr>
          <p:cNvPr id="28" name="Connettore 2 27">
            <a:extLst>
              <a:ext uri="{FF2B5EF4-FFF2-40B4-BE49-F238E27FC236}">
                <a16:creationId xmlns:a16="http://schemas.microsoft.com/office/drawing/2014/main" id="{AA0E3067-3291-F382-F249-1B543C8DC601}"/>
              </a:ext>
            </a:extLst>
          </p:cNvPr>
          <p:cNvCxnSpPr>
            <a:cxnSpLocks/>
          </p:cNvCxnSpPr>
          <p:nvPr/>
        </p:nvCxnSpPr>
        <p:spPr>
          <a:xfrm flipV="1">
            <a:off x="6753040" y="2396728"/>
            <a:ext cx="2422611" cy="48873"/>
          </a:xfrm>
          <a:prstGeom prst="straightConnector1">
            <a:avLst/>
          </a:prstGeom>
          <a:ln w="19050">
            <a:solidFill>
              <a:schemeClr val="accent5"/>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4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2000"/>
                                        <p:tgtEl>
                                          <p:spTgt spid="3"/>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94A60-CF52-533D-3451-898AEB4F5CE9}"/>
              </a:ext>
            </a:extLst>
          </p:cNvPr>
          <p:cNvSpPr>
            <a:spLocks noGrp="1"/>
          </p:cNvSpPr>
          <p:nvPr>
            <p:ph type="title"/>
          </p:nvPr>
        </p:nvSpPr>
        <p:spPr>
          <a:xfrm>
            <a:off x="1143001" y="331975"/>
            <a:ext cx="9905998" cy="1025456"/>
          </a:xfrm>
        </p:spPr>
        <p:txBody>
          <a:bodyPr/>
          <a:lstStyle/>
          <a:p>
            <a:r>
              <a:rPr lang="it-IT" dirty="0"/>
              <a:t>THESAURUS – Menù sinonimi</a:t>
            </a:r>
          </a:p>
        </p:txBody>
      </p:sp>
      <p:pic>
        <p:nvPicPr>
          <p:cNvPr id="8" name="Immagine 7">
            <a:extLst>
              <a:ext uri="{FF2B5EF4-FFF2-40B4-BE49-F238E27FC236}">
                <a16:creationId xmlns:a16="http://schemas.microsoft.com/office/drawing/2014/main" id="{FE2091C1-550B-C8A4-F011-054CB63FAFEF}"/>
              </a:ext>
            </a:extLst>
          </p:cNvPr>
          <p:cNvPicPr>
            <a:picLocks noChangeAspect="1"/>
          </p:cNvPicPr>
          <p:nvPr/>
        </p:nvPicPr>
        <p:blipFill>
          <a:blip r:embed="rId2"/>
          <a:stretch>
            <a:fillRect/>
          </a:stretch>
        </p:blipFill>
        <p:spPr>
          <a:xfrm>
            <a:off x="373644" y="1661007"/>
            <a:ext cx="4552056" cy="2473248"/>
          </a:xfrm>
          <a:prstGeom prst="rect">
            <a:avLst/>
          </a:prstGeom>
          <a:ln>
            <a:noFill/>
          </a:ln>
          <a:effectLst>
            <a:outerShdw blurRad="292100" dist="139700" dir="2700000" algn="tl" rotWithShape="0">
              <a:srgbClr val="333333">
                <a:alpha val="65000"/>
              </a:srgbClr>
            </a:outerShdw>
          </a:effectLst>
        </p:spPr>
      </p:pic>
      <p:sp>
        <p:nvSpPr>
          <p:cNvPr id="9" name="Ovale 8">
            <a:extLst>
              <a:ext uri="{FF2B5EF4-FFF2-40B4-BE49-F238E27FC236}">
                <a16:creationId xmlns:a16="http://schemas.microsoft.com/office/drawing/2014/main" id="{32E4B79F-FE58-2580-E493-B671A6BEF8C5}"/>
              </a:ext>
            </a:extLst>
          </p:cNvPr>
          <p:cNvSpPr/>
          <p:nvPr/>
        </p:nvSpPr>
        <p:spPr>
          <a:xfrm>
            <a:off x="4387174" y="2159540"/>
            <a:ext cx="398835" cy="369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3C9A6434-028B-6BD7-AE2C-DDF7BE53A4E0}"/>
              </a:ext>
            </a:extLst>
          </p:cNvPr>
          <p:cNvPicPr>
            <a:picLocks noChangeAspect="1"/>
          </p:cNvPicPr>
          <p:nvPr/>
        </p:nvPicPr>
        <p:blipFill>
          <a:blip r:embed="rId3"/>
          <a:stretch>
            <a:fillRect/>
          </a:stretch>
        </p:blipFill>
        <p:spPr>
          <a:xfrm>
            <a:off x="4586591" y="2529190"/>
            <a:ext cx="3516549" cy="2714365"/>
          </a:xfrm>
          <a:prstGeom prst="rect">
            <a:avLst/>
          </a:prstGeom>
          <a:ln>
            <a:noFill/>
          </a:ln>
          <a:effectLst>
            <a:outerShdw blurRad="292100" dist="139700" dir="2700000" algn="tl" rotWithShape="0">
              <a:srgbClr val="333333">
                <a:alpha val="65000"/>
              </a:srgbClr>
            </a:outerShdw>
          </a:effectLst>
        </p:spPr>
      </p:pic>
      <p:sp>
        <p:nvSpPr>
          <p:cNvPr id="13" name="CasellaDiTesto 12">
            <a:extLst>
              <a:ext uri="{FF2B5EF4-FFF2-40B4-BE49-F238E27FC236}">
                <a16:creationId xmlns:a16="http://schemas.microsoft.com/office/drawing/2014/main" id="{E9BEB86C-AB4F-52B0-E899-12E027B76F35}"/>
              </a:ext>
            </a:extLst>
          </p:cNvPr>
          <p:cNvSpPr txBox="1"/>
          <p:nvPr/>
        </p:nvSpPr>
        <p:spPr>
          <a:xfrm>
            <a:off x="6794769" y="1125378"/>
            <a:ext cx="3516549" cy="1200329"/>
          </a:xfrm>
          <a:prstGeom prst="rect">
            <a:avLst/>
          </a:prstGeom>
          <a:noFill/>
        </p:spPr>
        <p:txBody>
          <a:bodyPr wrap="square">
            <a:spAutoFit/>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Word Sketch </a:t>
            </a:r>
            <a:r>
              <a:rPr lang="it-IT" sz="1800" b="1" dirty="0" err="1">
                <a:effectLst/>
                <a:latin typeface="Calibri" panose="020F0502020204030204" pitchFamily="34" charset="0"/>
                <a:ea typeface="Calibri" panose="020F0502020204030204" pitchFamily="34" charset="0"/>
                <a:cs typeface="Times New Roman" panose="02020603050405020304" pitchFamily="18" charset="0"/>
              </a:rPr>
              <a:t>Difference</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comparare le collocazioni del lemma da noi indicato e quelle del suo sinonimo.</a:t>
            </a:r>
            <a:endParaRPr lang="it-IT" dirty="0"/>
          </a:p>
        </p:txBody>
      </p:sp>
      <p:sp>
        <p:nvSpPr>
          <p:cNvPr id="15" name="CasellaDiTesto 14">
            <a:extLst>
              <a:ext uri="{FF2B5EF4-FFF2-40B4-BE49-F238E27FC236}">
                <a16:creationId xmlns:a16="http://schemas.microsoft.com/office/drawing/2014/main" id="{8F3D5BD3-C774-8EBE-21E6-2B640C915897}"/>
              </a:ext>
            </a:extLst>
          </p:cNvPr>
          <p:cNvSpPr txBox="1"/>
          <p:nvPr/>
        </p:nvSpPr>
        <p:spPr>
          <a:xfrm>
            <a:off x="8479693" y="2466492"/>
            <a:ext cx="3516549" cy="646331"/>
          </a:xfrm>
          <a:prstGeom prst="rect">
            <a:avLst/>
          </a:prstGeom>
          <a:noFill/>
        </p:spPr>
        <p:txBody>
          <a:bodyPr wrap="square">
            <a:spAutoFit/>
          </a:bodyPr>
          <a:lstStyle/>
          <a:p>
            <a:r>
              <a:rPr lang="it-IT" b="1" dirty="0">
                <a:latin typeface="Calibri" panose="020F0502020204030204" pitchFamily="34" charset="0"/>
                <a:ea typeface="Calibri" panose="020F0502020204030204" pitchFamily="34" charset="0"/>
                <a:cs typeface="Times New Roman" panose="02020603050405020304" pitchFamily="18" charset="0"/>
              </a:rPr>
              <a:t>Thesaurus</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vedere i sinonimi di quel sinonimo.</a:t>
            </a:r>
            <a:endParaRPr lang="it-IT" dirty="0"/>
          </a:p>
        </p:txBody>
      </p:sp>
      <p:sp>
        <p:nvSpPr>
          <p:cNvPr id="16" name="CasellaDiTesto 15">
            <a:extLst>
              <a:ext uri="{FF2B5EF4-FFF2-40B4-BE49-F238E27FC236}">
                <a16:creationId xmlns:a16="http://schemas.microsoft.com/office/drawing/2014/main" id="{936EFE15-E64B-18AB-C082-D8050344ADC7}"/>
              </a:ext>
            </a:extLst>
          </p:cNvPr>
          <p:cNvSpPr txBox="1"/>
          <p:nvPr/>
        </p:nvSpPr>
        <p:spPr>
          <a:xfrm>
            <a:off x="8566418" y="4356692"/>
            <a:ext cx="3516549" cy="646331"/>
          </a:xfrm>
          <a:prstGeom prst="rect">
            <a:avLst/>
          </a:prstGeom>
          <a:noFill/>
        </p:spPr>
        <p:txBody>
          <a:bodyPr wrap="square">
            <a:spAutoFit/>
          </a:bodyPr>
          <a:lstStyle/>
          <a:p>
            <a:r>
              <a:rPr lang="it-IT" sz="1800" b="1" dirty="0" err="1">
                <a:effectLst/>
                <a:latin typeface="Calibri" panose="020F0502020204030204" pitchFamily="34" charset="0"/>
                <a:ea typeface="Calibri" panose="020F0502020204030204" pitchFamily="34" charset="0"/>
                <a:cs typeface="Times New Roman" panose="02020603050405020304" pitchFamily="18" charset="0"/>
              </a:rPr>
              <a:t>Concordan</a:t>
            </a:r>
            <a:r>
              <a:rPr lang="it-IT" b="1" dirty="0" err="1">
                <a:latin typeface="Calibri" panose="020F0502020204030204" pitchFamily="34" charset="0"/>
                <a:ea typeface="Calibri" panose="020F0502020204030204" pitchFamily="34" charset="0"/>
                <a:cs typeface="Times New Roman" panose="02020603050405020304" pitchFamily="18" charset="0"/>
              </a:rPr>
              <a:t>ce</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vedere quel sinonimo contestualizzato.</a:t>
            </a:r>
            <a:endParaRPr lang="it-IT" dirty="0"/>
          </a:p>
        </p:txBody>
      </p:sp>
      <p:sp>
        <p:nvSpPr>
          <p:cNvPr id="19" name="CasellaDiTesto 18">
            <a:extLst>
              <a:ext uri="{FF2B5EF4-FFF2-40B4-BE49-F238E27FC236}">
                <a16:creationId xmlns:a16="http://schemas.microsoft.com/office/drawing/2014/main" id="{2E45AEF8-68E7-C66A-0F18-4D6B57F98C36}"/>
              </a:ext>
            </a:extLst>
          </p:cNvPr>
          <p:cNvSpPr txBox="1"/>
          <p:nvPr/>
        </p:nvSpPr>
        <p:spPr>
          <a:xfrm>
            <a:off x="8479692" y="5461751"/>
            <a:ext cx="3516549" cy="646331"/>
          </a:xfrm>
          <a:prstGeom prst="rect">
            <a:avLst/>
          </a:prstGeom>
          <a:noFill/>
        </p:spPr>
        <p:txBody>
          <a:bodyPr wrap="square">
            <a:spAutoFit/>
          </a:bodyPr>
          <a:lstStyle/>
          <a:p>
            <a:r>
              <a:rPr lang="it-IT" sz="1800" b="1" dirty="0">
                <a:effectLst/>
                <a:latin typeface="Calibri" panose="020F0502020204030204" pitchFamily="34" charset="0"/>
                <a:ea typeface="Calibri" panose="020F0502020204030204" pitchFamily="34" charset="0"/>
                <a:cs typeface="Times New Roman" panose="02020603050405020304" pitchFamily="18" charset="0"/>
              </a:rPr>
              <a:t>Word Sketch</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vedere le collocazioni di quel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sininimo</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dirty="0"/>
          </a:p>
        </p:txBody>
      </p:sp>
      <p:cxnSp>
        <p:nvCxnSpPr>
          <p:cNvPr id="22" name="Connettore 2 21">
            <a:extLst>
              <a:ext uri="{FF2B5EF4-FFF2-40B4-BE49-F238E27FC236}">
                <a16:creationId xmlns:a16="http://schemas.microsoft.com/office/drawing/2014/main" id="{04DD85E0-F990-A7F5-6A21-5FBF250876B5}"/>
              </a:ext>
            </a:extLst>
          </p:cNvPr>
          <p:cNvCxnSpPr>
            <a:cxnSpLocks/>
          </p:cNvCxnSpPr>
          <p:nvPr/>
        </p:nvCxnSpPr>
        <p:spPr>
          <a:xfrm flipV="1">
            <a:off x="4925700" y="1357431"/>
            <a:ext cx="1942028" cy="1380292"/>
          </a:xfrm>
          <a:prstGeom prst="straightConnector1">
            <a:avLst/>
          </a:prstGeom>
          <a:ln w="19050">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F10E2334-D79E-5EC2-73C4-4F5A6F3B2F0F}"/>
              </a:ext>
            </a:extLst>
          </p:cNvPr>
          <p:cNvCxnSpPr>
            <a:cxnSpLocks/>
          </p:cNvCxnSpPr>
          <p:nvPr/>
        </p:nvCxnSpPr>
        <p:spPr>
          <a:xfrm flipV="1">
            <a:off x="5009745" y="2626468"/>
            <a:ext cx="3543298" cy="650077"/>
          </a:xfrm>
          <a:prstGeom prst="straightConnector1">
            <a:avLst/>
          </a:prstGeom>
          <a:ln w="19050">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61BF77CF-DED7-B826-5F2A-4DC73AB8A78E}"/>
              </a:ext>
            </a:extLst>
          </p:cNvPr>
          <p:cNvCxnSpPr>
            <a:cxnSpLocks/>
          </p:cNvCxnSpPr>
          <p:nvPr/>
        </p:nvCxnSpPr>
        <p:spPr>
          <a:xfrm>
            <a:off x="5023120" y="3930041"/>
            <a:ext cx="3543298" cy="601520"/>
          </a:xfrm>
          <a:prstGeom prst="straightConnector1">
            <a:avLst/>
          </a:prstGeom>
          <a:ln w="19050">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C9CA3F07-1486-6F57-837C-A22D421995F8}"/>
              </a:ext>
            </a:extLst>
          </p:cNvPr>
          <p:cNvCxnSpPr>
            <a:cxnSpLocks/>
          </p:cNvCxnSpPr>
          <p:nvPr/>
        </p:nvCxnSpPr>
        <p:spPr>
          <a:xfrm>
            <a:off x="4936395" y="5028827"/>
            <a:ext cx="3543298" cy="601520"/>
          </a:xfrm>
          <a:prstGeom prst="straightConnector1">
            <a:avLst/>
          </a:prstGeom>
          <a:ln w="19050">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3" grpId="0"/>
      <p:bldP spid="15"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F9127-86B4-C06B-FA2F-9E579AC88290}"/>
              </a:ext>
            </a:extLst>
          </p:cNvPr>
          <p:cNvSpPr>
            <a:spLocks noGrp="1"/>
          </p:cNvSpPr>
          <p:nvPr>
            <p:ph type="title"/>
          </p:nvPr>
        </p:nvSpPr>
        <p:spPr>
          <a:xfrm>
            <a:off x="1141413" y="618518"/>
            <a:ext cx="9905998" cy="928180"/>
          </a:xfrm>
        </p:spPr>
        <p:txBody>
          <a:bodyPr/>
          <a:lstStyle/>
          <a:p>
            <a:r>
              <a:rPr lang="it-IT" dirty="0" err="1"/>
              <a:t>CURIOSITà</a:t>
            </a:r>
            <a:r>
              <a:rPr lang="it-IT" dirty="0"/>
              <a:t>: COME FUNZIONA THESAURUS? (1)</a:t>
            </a:r>
          </a:p>
        </p:txBody>
      </p:sp>
      <p:sp>
        <p:nvSpPr>
          <p:cNvPr id="5" name="CasellaDiTesto 4">
            <a:extLst>
              <a:ext uri="{FF2B5EF4-FFF2-40B4-BE49-F238E27FC236}">
                <a16:creationId xmlns:a16="http://schemas.microsoft.com/office/drawing/2014/main" id="{79AC7FC8-C4B2-9013-5BFB-2C434D53C7E3}"/>
              </a:ext>
            </a:extLst>
          </p:cNvPr>
          <p:cNvSpPr txBox="1"/>
          <p:nvPr/>
        </p:nvSpPr>
        <p:spPr>
          <a:xfrm>
            <a:off x="893341" y="1799617"/>
            <a:ext cx="10620122" cy="3555782"/>
          </a:xfrm>
          <a:prstGeom prst="rect">
            <a:avLst/>
          </a:prstGeom>
          <a:noFill/>
        </p:spPr>
        <p:txBody>
          <a:bodyPr wrap="square">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Sulla </a:t>
            </a:r>
            <a:r>
              <a:rPr lang="it-IT" sz="1800" dirty="0">
                <a:effectLst/>
                <a:latin typeface="Calibri" panose="020F0502020204030204" pitchFamily="34" charset="0"/>
                <a:ea typeface="Calibri" panose="020F0502020204030204" pitchFamily="34" charset="0"/>
                <a:cs typeface="Times New Roman" panose="02020603050405020304" pitchFamily="18" charset="0"/>
              </a:rPr>
              <a:t>base del corpus da noi selezionato:</a:t>
            </a:r>
          </a:p>
          <a:p>
            <a:pPr marL="342900" indent="-342900" algn="just">
              <a:lnSpc>
                <a:spcPct val="107000"/>
              </a:lnSpc>
              <a:spcAft>
                <a:spcPts val="800"/>
              </a:spcAft>
              <a:buFont typeface="+mj-lt"/>
              <a:buAutoNum type="arabi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Fa una ricerca Word Sketch sul lemma da noi indicato (</a:t>
            </a:r>
            <a:r>
              <a:rPr lang="it-IT" dirty="0">
                <a:latin typeface="Calibri" panose="020F0502020204030204" pitchFamily="34" charset="0"/>
                <a:ea typeface="Calibri" panose="020F0502020204030204" pitchFamily="34" charset="0"/>
                <a:cs typeface="Times New Roman" panose="02020603050405020304" pitchFamily="18" charset="0"/>
              </a:rPr>
              <a:t>key word, </a:t>
            </a:r>
            <a:r>
              <a:rPr lang="it-IT" sz="1800" dirty="0">
                <a:effectLst/>
                <a:latin typeface="Calibri" panose="020F0502020204030204" pitchFamily="34" charset="0"/>
                <a:ea typeface="Calibri" panose="020F0502020204030204" pitchFamily="34" charset="0"/>
                <a:cs typeface="Times New Roman" panose="02020603050405020304" pitchFamily="18" charset="0"/>
              </a:rPr>
              <a:t>KW).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collocazioni KW</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mj-lt"/>
              <a:buAutoNum type="arabi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Fa una ricerca Word Sketch su tutte le parole in collocazione con il lemma indicato e che appartengono alla sua stessa classe grammaticale.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collocazioni delle collocazioni KW</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Compara le collocazioni della parola chiave con quelle delle sue collocazioni.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collocazioni KW vs. collocazioni delle collocazioni KW</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it-IT" dirty="0">
                <a:latin typeface="Calibri" panose="020F0502020204030204" pitchFamily="34" charset="0"/>
                <a:ea typeface="Calibri" panose="020F0502020204030204" pitchFamily="34" charset="0"/>
                <a:cs typeface="Times New Roman" panose="02020603050405020304" pitchFamily="18" charset="0"/>
              </a:rPr>
              <a:t>Ci mostra</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ordine di punteggio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score</a:t>
            </a:r>
            <a:r>
              <a:rPr lang="it-IT" sz="1800" dirty="0">
                <a:effectLst/>
                <a:latin typeface="Calibri" panose="020F0502020204030204" pitchFamily="34" charset="0"/>
                <a:ea typeface="Calibri" panose="020F0502020204030204" pitchFamily="34" charset="0"/>
                <a:cs typeface="Times New Roman" panose="02020603050405020304" pitchFamily="18" charset="0"/>
              </a:rPr>
              <a:t>), le parole che contengono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la più alta proporzione di collocazioni identiche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sono anche quelle più simili nel significato.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Questo criterio è basato sulla teoria della semantica distribuzionale, secondo la quale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le parole che occorrono in contesti simili sono anche simili nel loro significato</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646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F9127-86B4-C06B-FA2F-9E579AC88290}"/>
              </a:ext>
            </a:extLst>
          </p:cNvPr>
          <p:cNvSpPr>
            <a:spLocks noGrp="1"/>
          </p:cNvSpPr>
          <p:nvPr>
            <p:ph type="title"/>
          </p:nvPr>
        </p:nvSpPr>
        <p:spPr>
          <a:xfrm>
            <a:off x="1141413" y="618518"/>
            <a:ext cx="9905998" cy="928180"/>
          </a:xfrm>
        </p:spPr>
        <p:txBody>
          <a:bodyPr/>
          <a:lstStyle/>
          <a:p>
            <a:r>
              <a:rPr lang="it-IT" dirty="0" err="1"/>
              <a:t>CURIOSITà</a:t>
            </a:r>
            <a:r>
              <a:rPr lang="it-IT" dirty="0"/>
              <a:t>: COME FUNZIONA THESAURUS? (2)</a:t>
            </a:r>
          </a:p>
        </p:txBody>
      </p:sp>
      <p:sp>
        <p:nvSpPr>
          <p:cNvPr id="6" name="CasellaDiTesto 5">
            <a:extLst>
              <a:ext uri="{FF2B5EF4-FFF2-40B4-BE49-F238E27FC236}">
                <a16:creationId xmlns:a16="http://schemas.microsoft.com/office/drawing/2014/main" id="{DB9DAD28-DCDF-AABE-3589-4AAFF7305F39}"/>
              </a:ext>
            </a:extLst>
          </p:cNvPr>
          <p:cNvSpPr txBox="1"/>
          <p:nvPr/>
        </p:nvSpPr>
        <p:spPr>
          <a:xfrm>
            <a:off x="1141412" y="1832306"/>
            <a:ext cx="9905997" cy="3733971"/>
          </a:xfrm>
          <a:prstGeom prst="rect">
            <a:avLst/>
          </a:prstGeom>
          <a:noFill/>
        </p:spPr>
        <p:txBody>
          <a:bodyPr wrap="square">
            <a:spAutoFit/>
          </a:bodyPr>
          <a:lstStyle/>
          <a:p>
            <a:pPr algn="just">
              <a:lnSpc>
                <a:spcPct val="107000"/>
              </a:lnSpc>
              <a:spcAft>
                <a:spcPts val="800"/>
              </a:spcAft>
            </a:pPr>
            <a:r>
              <a:rPr lang="it-IT" sz="2400" dirty="0">
                <a:latin typeface="Calibri" panose="020F0502020204030204" pitchFamily="34" charset="0"/>
                <a:ea typeface="Calibri" panose="020F0502020204030204" pitchFamily="34" charset="0"/>
                <a:cs typeface="Times New Roman" panose="02020603050405020304" pitchFamily="18" charset="0"/>
              </a:rPr>
              <a:t>Questo funzionamento di Thesaurus significa che</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it-IT" sz="2400" dirty="0">
                <a:effectLst/>
                <a:latin typeface="Calibri" panose="020F0502020204030204" pitchFamily="34" charset="0"/>
                <a:ea typeface="Calibri" panose="020F0502020204030204" pitchFamily="34" charset="0"/>
                <a:cs typeface="Times New Roman" panose="02020603050405020304" pitchFamily="18" charset="0"/>
              </a:rPr>
              <a:t>La lista che ci fornisce Thesaurus è (potenzialmente) infinita</a:t>
            </a:r>
            <a:r>
              <a:rPr lang="it-IT" sz="2400" dirty="0">
                <a:latin typeface="Calibri" panose="020F0502020204030204" pitchFamily="34" charset="0"/>
                <a:ea typeface="Calibri" panose="020F0502020204030204" pitchFamily="34" charset="0"/>
                <a:cs typeface="Times New Roman" panose="02020603050405020304" pitchFamily="18" charset="0"/>
              </a:rPr>
              <a:t> </a:t>
            </a:r>
            <a:r>
              <a:rPr lang="it-IT"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L</a:t>
            </a:r>
            <a:r>
              <a:rPr lang="it-IT" sz="2400" dirty="0">
                <a:effectLst/>
                <a:latin typeface="Calibri" panose="020F0502020204030204" pitchFamily="34" charset="0"/>
                <a:ea typeface="Calibri" panose="020F0502020204030204" pitchFamily="34" charset="0"/>
                <a:cs typeface="Times New Roman" panose="02020603050405020304" pitchFamily="18" charset="0"/>
              </a:rPr>
              <a:t>a sua affidabilità e quindi utilità è limitata alla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parte più alta di questa lista</a:t>
            </a:r>
            <a:r>
              <a:rPr lang="it-IT" sz="2400" dirty="0">
                <a:effectLst/>
                <a:latin typeface="Calibri" panose="020F0502020204030204" pitchFamily="34" charset="0"/>
                <a:ea typeface="Calibri" panose="020F0502020204030204" pitchFamily="34" charset="0"/>
                <a:cs typeface="Times New Roman" panose="02020603050405020304" pitchFamily="18" charset="0"/>
              </a:rPr>
              <a:t>, dove le parole sono più simili.</a:t>
            </a:r>
          </a:p>
          <a:p>
            <a:pPr marL="342900" lvl="0" indent="-342900" algn="just">
              <a:lnSpc>
                <a:spcPct val="107000"/>
              </a:lnSpc>
              <a:spcAft>
                <a:spcPts val="800"/>
              </a:spcAft>
              <a:buFont typeface="Symbol" panose="05050102010706020507" pitchFamily="18" charset="2"/>
              <a:buChar char=""/>
            </a:pPr>
            <a:r>
              <a:rPr lang="it-IT" sz="2400" dirty="0">
                <a:effectLst/>
                <a:latin typeface="Calibri" panose="020F0502020204030204" pitchFamily="34" charset="0"/>
                <a:ea typeface="Calibri" panose="020F0502020204030204" pitchFamily="34" charset="0"/>
                <a:cs typeface="Times New Roman" panose="02020603050405020304" pitchFamily="18" charset="0"/>
              </a:rPr>
              <a:t>Talvolta può succedere che Thesaurus ci mostri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sinonimi che non dovrebbero essere sulla lista</a:t>
            </a:r>
            <a:r>
              <a:rPr lang="it-IT" sz="2400" dirty="0">
                <a:effectLst/>
                <a:latin typeface="Calibri" panose="020F0502020204030204" pitchFamily="34" charset="0"/>
                <a:ea typeface="Calibri" panose="020F0502020204030204" pitchFamily="34" charset="0"/>
                <a:cs typeface="Times New Roman" panose="02020603050405020304" pitchFamily="18" charset="0"/>
              </a:rPr>
              <a:t>: questo può accadere perché le parole più comuni sono usate in così tanti contesti differenti che le loro collocazioni possono essere molto simili anche se il loro significato non lo è. </a:t>
            </a:r>
            <a:r>
              <a:rPr lang="it-IT"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4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a:t>
            </a:r>
            <a:r>
              <a:rPr lang="it-IT" sz="2400" b="1" dirty="0">
                <a:effectLst/>
                <a:latin typeface="Calibri" panose="020F0502020204030204" pitchFamily="34" charset="0"/>
                <a:ea typeface="Calibri" panose="020F0502020204030204" pitchFamily="34" charset="0"/>
                <a:cs typeface="Times New Roman" panose="02020603050405020304" pitchFamily="18" charset="0"/>
              </a:rPr>
              <a:t> risultati per le parole meno comuni tendono ad essere più precisi</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329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5A96C-C570-8712-6E67-521195034B6D}"/>
              </a:ext>
            </a:extLst>
          </p:cNvPr>
          <p:cNvSpPr>
            <a:spLocks noGrp="1"/>
          </p:cNvSpPr>
          <p:nvPr>
            <p:ph type="title"/>
          </p:nvPr>
        </p:nvSpPr>
        <p:spPr>
          <a:xfrm>
            <a:off x="1143001" y="130109"/>
            <a:ext cx="9905998" cy="976818"/>
          </a:xfrm>
        </p:spPr>
        <p:txBody>
          <a:bodyPr/>
          <a:lstStyle/>
          <a:p>
            <a:r>
              <a:rPr lang="it-IT" dirty="0"/>
              <a:t>THESAURUS - VISUALIZZAZIONI</a:t>
            </a:r>
          </a:p>
        </p:txBody>
      </p:sp>
      <p:pic>
        <p:nvPicPr>
          <p:cNvPr id="4" name="Immagine 3">
            <a:extLst>
              <a:ext uri="{FF2B5EF4-FFF2-40B4-BE49-F238E27FC236}">
                <a16:creationId xmlns:a16="http://schemas.microsoft.com/office/drawing/2014/main" id="{19D5C510-F5B5-8092-81DE-5BC58C615F0D}"/>
              </a:ext>
            </a:extLst>
          </p:cNvPr>
          <p:cNvPicPr>
            <a:picLocks noChangeAspect="1"/>
          </p:cNvPicPr>
          <p:nvPr/>
        </p:nvPicPr>
        <p:blipFill rotWithShape="1">
          <a:blip r:embed="rId2"/>
          <a:srcRect l="10888"/>
          <a:stretch/>
        </p:blipFill>
        <p:spPr>
          <a:xfrm>
            <a:off x="7509752" y="202140"/>
            <a:ext cx="865763" cy="832756"/>
          </a:xfrm>
          <a:prstGeom prst="rect">
            <a:avLst/>
          </a:prstGeom>
        </p:spPr>
      </p:pic>
      <p:pic>
        <p:nvPicPr>
          <p:cNvPr id="8" name="Immagine 7">
            <a:extLst>
              <a:ext uri="{FF2B5EF4-FFF2-40B4-BE49-F238E27FC236}">
                <a16:creationId xmlns:a16="http://schemas.microsoft.com/office/drawing/2014/main" id="{5396399A-ADEF-34C2-2413-B1D55F041D9B}"/>
              </a:ext>
            </a:extLst>
          </p:cNvPr>
          <p:cNvPicPr>
            <a:picLocks noChangeAspect="1"/>
          </p:cNvPicPr>
          <p:nvPr/>
        </p:nvPicPr>
        <p:blipFill>
          <a:blip r:embed="rId3"/>
          <a:stretch>
            <a:fillRect/>
          </a:stretch>
        </p:blipFill>
        <p:spPr>
          <a:xfrm>
            <a:off x="856217" y="1106927"/>
            <a:ext cx="3375315" cy="4163940"/>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4E0E4DC5-9A57-08F0-F57E-CF2AECDF59CE}"/>
              </a:ext>
            </a:extLst>
          </p:cNvPr>
          <p:cNvPicPr>
            <a:picLocks noChangeAspect="1"/>
          </p:cNvPicPr>
          <p:nvPr/>
        </p:nvPicPr>
        <p:blipFill>
          <a:blip r:embed="rId4"/>
          <a:stretch>
            <a:fillRect/>
          </a:stretch>
        </p:blipFill>
        <p:spPr>
          <a:xfrm>
            <a:off x="3930651" y="1227446"/>
            <a:ext cx="7304796" cy="5544219"/>
          </a:xfrm>
          <a:prstGeom prst="rect">
            <a:avLst/>
          </a:prstGeom>
          <a:ln>
            <a:noFill/>
          </a:ln>
          <a:effectLst>
            <a:outerShdw blurRad="292100" dist="139700" dir="2700000" algn="tl" rotWithShape="0">
              <a:srgbClr val="333333">
                <a:alpha val="65000"/>
              </a:srgbClr>
            </a:outerShdw>
          </a:effectLst>
        </p:spPr>
      </p:pic>
      <p:sp>
        <p:nvSpPr>
          <p:cNvPr id="11" name="Freccia a destra 10">
            <a:extLst>
              <a:ext uri="{FF2B5EF4-FFF2-40B4-BE49-F238E27FC236}">
                <a16:creationId xmlns:a16="http://schemas.microsoft.com/office/drawing/2014/main" id="{14A9F229-9D57-68B4-711F-74DFF3B238B7}"/>
              </a:ext>
            </a:extLst>
          </p:cNvPr>
          <p:cNvSpPr/>
          <p:nvPr/>
        </p:nvSpPr>
        <p:spPr>
          <a:xfrm rot="2214254">
            <a:off x="3672868" y="2629596"/>
            <a:ext cx="515566" cy="389106"/>
          </a:xfrm>
          <a:prstGeom prst="rightArrow">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B67B9A8E-47E4-EDD3-9A36-ACFD3E9615F2}"/>
              </a:ext>
            </a:extLst>
          </p:cNvPr>
          <p:cNvSpPr/>
          <p:nvPr/>
        </p:nvSpPr>
        <p:spPr>
          <a:xfrm rot="12976887">
            <a:off x="3672839" y="3264617"/>
            <a:ext cx="515566" cy="38910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914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1</TotalTime>
  <Words>460</Words>
  <Application>Microsoft Office PowerPoint</Application>
  <PresentationFormat>Widescreen</PresentationFormat>
  <Paragraphs>31</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Symbol</vt:lpstr>
      <vt:lpstr>Tw Cen MT</vt:lpstr>
      <vt:lpstr>Circuito</vt:lpstr>
      <vt:lpstr>Linguistica Digitale: esercizi</vt:lpstr>
      <vt:lpstr>THESAURUS</vt:lpstr>
      <vt:lpstr>Presentazione standard di PowerPoint</vt:lpstr>
      <vt:lpstr>THESAURUS – CHANGE VIEW OPTIONS (1)</vt:lpstr>
      <vt:lpstr>THESAURUS – CHANGE VIEW OPTIONS (2)</vt:lpstr>
      <vt:lpstr>THESAURUS – Menù sinonimi</vt:lpstr>
      <vt:lpstr>CURIOSITà: COME FUNZIONA THESAURUS? (1)</vt:lpstr>
      <vt:lpstr>CURIOSITà: COME FUNZIONA THESAURUS? (2)</vt:lpstr>
      <vt:lpstr>THESAURUS - VISUALIZZAZIONI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Esercitazioni di Linguistica Digitale -  Sketch Engine</dc:title>
  <dc:creator>Giada Parodi</dc:creator>
  <cp:lastModifiedBy>Anonimo</cp:lastModifiedBy>
  <cp:revision>2</cp:revision>
  <dcterms:created xsi:type="dcterms:W3CDTF">2023-02-07T13:10:10Z</dcterms:created>
  <dcterms:modified xsi:type="dcterms:W3CDTF">2024-05-08T09:17:34Z</dcterms:modified>
</cp:coreProperties>
</file>