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857"/>
  </p:normalViewPr>
  <p:slideViewPr>
    <p:cSldViewPr snapToGrid="0" snapToObjects="1">
      <p:cViewPr varScale="1">
        <p:scale>
          <a:sx n="83" d="100"/>
          <a:sy n="83" d="100"/>
        </p:scale>
        <p:origin x="1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C186FE-EDBD-6D4D-BEA6-F78BB1B79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9219F0-A056-764C-9DD9-8AC7ABDDF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C22E01-98DE-DA4F-B25E-0DA2C288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8714F8-6707-1B4E-8FFB-34F9705DA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523A3E-4521-C64E-A61E-9346CB7C5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136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2441B-F036-DE49-8890-C43861A3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42C00AA-D1E4-8F46-BF4B-9EC21CA2D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DD7297-255C-7F4E-9551-01D8103D6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59E557-DD13-6E4B-A558-B935C5D82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B02121-3721-4640-8280-B56E9F83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52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A75C2DE-EF38-6F4E-854E-8CD7F87BE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E801C8-86B6-F341-98D3-972A4A15A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10BDF4-216D-124C-8A26-3D6CBB97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9BE1D8-711E-0448-8B40-3289285BC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A70D3C-C83E-D240-A16B-2F816931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73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C08AEE-F6A8-3D42-BB5F-2B53BB2F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DB437-DCD6-A247-A436-8A6EE4F3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14DFBB-B8EB-0B43-A52F-29ABD7C4A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871DEC-BDBD-6F45-A83D-89E29879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465A40-77D0-9E47-8DEA-16C2E4EC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489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00EBA5-BCB3-404A-8285-1FC64D59D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5E1C7B-0340-2A4A-80DA-56F779494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4585DB-181A-7F41-934F-9F9EE64B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2CFBDC-DD2F-0740-A2A0-A643FBCF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AD5B12-EAA1-0840-8548-61243786A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26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3FD26E-69A9-5D46-ABAB-6577E044B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4AF812-86EC-4344-BDBA-9F1BFEDC1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76CC40-9387-DA40-90EA-46F1079E1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43B6CE6-E3E4-AE42-8856-DF6A10C4B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F38AA-A41D-D845-B70B-4A2D6CB3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5807CE1-16D5-7F45-94E8-85DD73CE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62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97A292-02D6-6940-9857-FA8429F53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4EFB5-BA16-AA4E-A394-A81595AAD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CF30FD-D367-8342-8AF0-69601A282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0A43EC9-D5B8-6643-A72C-36873E999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157A0E5-5639-CF46-BC60-86E743F956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007E344-4605-D241-A176-5C92696B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E1D0A30-F978-114B-98C7-889D150D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79AE7BF-619F-4045-A3DC-16AB9EF2A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77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0A0E5E-49B7-144D-AB06-DADC2E060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2127865-FEFA-BB48-A0C7-5623F939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5265E2C-AE4D-F844-852E-9CD685FB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3A4C21E-5608-B04C-94BA-A53A7D97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966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C39144D-4C45-5848-9F7A-389E60A9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C0B8A2A-FC0B-984D-A287-6444F1BA7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3F78C2E-7130-424C-8595-C73DC2CC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88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F12F12-01C6-0042-A8DE-3E7259539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6F48DC-F821-644F-9DDE-E6F462878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EDB80D-2B58-9D4F-8817-88A63705D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471906-B03E-2446-8B27-458D7B5CB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7C7165-7F98-354B-AFCA-EAEFCA0B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21DD86-B0A2-8A4B-BD37-081ED6EF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90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189E6E-795E-3B43-9C2A-544408A4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4FA4A40-B524-3C4E-903B-63F0E7DF8C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DF923E9-AD74-8943-B1A7-8C965C8A9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632DE2-B25E-BA47-B4BF-C1443DBEB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C609FC2-FE48-0A4E-B75F-39F3D8772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DD048B-205D-464D-B670-06A97DAD5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010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04D4035-B823-E349-8BB6-EA596F87C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780666F-259F-E84E-9CBB-88C01DD4E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CCD9B2-24C7-EE45-AD03-CF2FFC0C2A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AC4A2-AF38-1848-AD6D-9E4C2EB2E38A}" type="datetimeFigureOut">
              <a:rPr lang="it-IT" smtClean="0"/>
              <a:t>20/05/23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A64629-AB0F-F345-9658-05D568BB1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475B7A-062D-5542-84AB-6303D6078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58C8F-138E-E943-8A3B-643D9767A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FC5B73-78D8-BE46-9ED0-CBB422DF59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Uguaglianza Donne ‘Repubblica’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A8F5D9-7812-CD4D-A1EA-72770E23BC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435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D09A8D-170A-D842-8FB0-EFEECB342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 libro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53D050-44E5-1940-8771-390C55A47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Identità di compiti ed educazione tra uomini e donne (451c-452e)</a:t>
            </a:r>
          </a:p>
          <a:p>
            <a:endParaRPr lang="it-IT" dirty="0"/>
          </a:p>
          <a:p>
            <a:r>
              <a:rPr lang="it-IT" dirty="0"/>
              <a:t>Una differenza naturale (452e-454a)? Il paragone tra medico e falegname</a:t>
            </a:r>
          </a:p>
          <a:p>
            <a:endParaRPr lang="it-IT" dirty="0"/>
          </a:p>
          <a:p>
            <a:r>
              <a:rPr lang="it-IT" dirty="0"/>
              <a:t>Ripresa considerazioni iniziali: identità di educazione e compiti tra uomini e donne (456b-458d)</a:t>
            </a:r>
          </a:p>
        </p:txBody>
      </p:sp>
    </p:spTree>
    <p:extLst>
      <p:ext uri="{BB962C8B-B14F-4D97-AF65-F5344CB8AC3E}">
        <p14:creationId xmlns:p14="http://schemas.microsoft.com/office/powerpoint/2010/main" val="3469773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80B353-40D3-0D49-A88B-BB995EBB1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riferimenti utili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B02758-7FA9-A74E-9A75-F23745051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7015"/>
          </a:xfrm>
        </p:spPr>
        <p:txBody>
          <a:bodyPr/>
          <a:lstStyle/>
          <a:p>
            <a:r>
              <a:rPr lang="it-IT" dirty="0"/>
              <a:t>Uguaglianza di mansioni (</a:t>
            </a:r>
            <a:r>
              <a:rPr lang="it-IT" i="1" dirty="0"/>
              <a:t>Leggi</a:t>
            </a:r>
            <a:r>
              <a:rPr lang="it-IT" dirty="0"/>
              <a:t>, Libro VI, 785b) </a:t>
            </a:r>
            <a:r>
              <a:rPr lang="it-IT" dirty="0">
                <a:sym typeface="Wingdings" pitchFamily="2" charset="2"/>
              </a:rPr>
              <a:t> Arte delle guerra e arte di governo</a:t>
            </a:r>
          </a:p>
          <a:p>
            <a:pPr>
              <a:buFontTx/>
              <a:buChar char="-"/>
            </a:pPr>
            <a:r>
              <a:rPr lang="it-IT" dirty="0">
                <a:sym typeface="Wingdings" pitchFamily="2" charset="2"/>
              </a:rPr>
              <a:t>Libro VII (805a-b)  Anche le donne devono partecipare alle attività della città</a:t>
            </a:r>
          </a:p>
          <a:p>
            <a:endParaRPr lang="it-IT" dirty="0">
              <a:sym typeface="Wingdings" pitchFamily="2" charset="2"/>
            </a:endParaRPr>
          </a:p>
          <a:p>
            <a:r>
              <a:rPr lang="it-IT" i="1" dirty="0">
                <a:sym typeface="Wingdings" pitchFamily="2" charset="2"/>
              </a:rPr>
              <a:t>Simposio</a:t>
            </a:r>
            <a:r>
              <a:rPr lang="it-IT" dirty="0">
                <a:sym typeface="Wingdings" pitchFamily="2" charset="2"/>
              </a:rPr>
              <a:t>: </a:t>
            </a:r>
            <a:r>
              <a:rPr lang="it-IT" dirty="0" err="1">
                <a:sym typeface="Wingdings" pitchFamily="2" charset="2"/>
              </a:rPr>
              <a:t>Diotima</a:t>
            </a:r>
            <a:endParaRPr lang="it-IT" dirty="0">
              <a:sym typeface="Wingdings" pitchFamily="2" charset="2"/>
            </a:endParaRPr>
          </a:p>
          <a:p>
            <a:endParaRPr lang="it-IT" dirty="0">
              <a:sym typeface="Wingdings" pitchFamily="2" charset="2"/>
            </a:endParaRPr>
          </a:p>
          <a:p>
            <a:r>
              <a:rPr lang="it-IT" dirty="0" err="1">
                <a:sym typeface="Wingdings" pitchFamily="2" charset="2"/>
              </a:rPr>
              <a:t>Assiotea</a:t>
            </a:r>
            <a:r>
              <a:rPr lang="it-IT" dirty="0">
                <a:sym typeface="Wingdings" pitchFamily="2" charset="2"/>
              </a:rPr>
              <a:t> di </a:t>
            </a:r>
            <a:r>
              <a:rPr lang="it-IT" dirty="0" err="1">
                <a:sym typeface="Wingdings" pitchFamily="2" charset="2"/>
              </a:rPr>
              <a:t>Filunte</a:t>
            </a:r>
            <a:r>
              <a:rPr lang="it-IT" dirty="0">
                <a:sym typeface="Wingdings" pitchFamily="2" charset="2"/>
              </a:rPr>
              <a:t> e </a:t>
            </a:r>
            <a:r>
              <a:rPr lang="it-IT" dirty="0" err="1">
                <a:sym typeface="Wingdings" pitchFamily="2" charset="2"/>
              </a:rPr>
              <a:t>Lasteneia</a:t>
            </a:r>
            <a:r>
              <a:rPr lang="it-IT" dirty="0">
                <a:sym typeface="Wingdings" pitchFamily="2" charset="2"/>
              </a:rPr>
              <a:t> di </a:t>
            </a:r>
            <a:r>
              <a:rPr lang="it-IT" dirty="0" err="1">
                <a:sym typeface="Wingdings" pitchFamily="2" charset="2"/>
              </a:rPr>
              <a:t>Mantinea</a:t>
            </a:r>
            <a:r>
              <a:rPr lang="it-IT" dirty="0">
                <a:sym typeface="Wingdings" pitchFamily="2" charset="2"/>
              </a:rPr>
              <a:t>: Accademia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647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94B146-4C9A-F745-975E-B2C02E97A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Dubbi sull’</a:t>
            </a:r>
            <a:r>
              <a:rPr lang="it-IT" dirty="0" err="1"/>
              <a:t>ugaglianza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12899B5-FF9A-E745-AB55-20B1981EE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 fontScale="70000" lnSpcReduction="20000"/>
          </a:bodyPr>
          <a:lstStyle/>
          <a:p>
            <a:r>
              <a:rPr lang="it-IT" sz="3100" dirty="0">
                <a:effectLst/>
              </a:rPr>
              <a:t>Platone</a:t>
            </a:r>
          </a:p>
          <a:p>
            <a:pPr marL="0" indent="0">
              <a:buNone/>
            </a:pPr>
            <a:endParaRPr lang="it-IT" sz="3100" dirty="0"/>
          </a:p>
          <a:p>
            <a:pPr>
              <a:buFontTx/>
              <a:buChar char="-"/>
            </a:pPr>
            <a:r>
              <a:rPr lang="it-IT" sz="3100" i="1" dirty="0">
                <a:effectLst/>
              </a:rPr>
              <a:t>Repubblica</a:t>
            </a:r>
            <a:r>
              <a:rPr lang="it-IT" sz="3100" dirty="0">
                <a:effectLst/>
              </a:rPr>
              <a:t>, 455d: le donne sono pi</a:t>
            </a:r>
            <a:r>
              <a:rPr lang="it-IT" sz="3100" dirty="0"/>
              <a:t>ù</a:t>
            </a:r>
            <a:r>
              <a:rPr lang="it-IT" sz="3100" dirty="0">
                <a:effectLst/>
              </a:rPr>
              <a:t> deboli degli uomini </a:t>
            </a:r>
          </a:p>
          <a:p>
            <a:pPr>
              <a:buFontTx/>
              <a:buChar char="-"/>
            </a:pPr>
            <a:r>
              <a:rPr lang="it-IT" sz="3100" i="1" dirty="0">
                <a:effectLst/>
              </a:rPr>
              <a:t>Gorgia</a:t>
            </a:r>
            <a:r>
              <a:rPr lang="it-IT" sz="3100" dirty="0">
                <a:effectLst/>
              </a:rPr>
              <a:t>, 494a: g</a:t>
            </a:r>
            <a:r>
              <a:rPr lang="it-IT" sz="3100" dirty="0"/>
              <a:t>li </a:t>
            </a:r>
            <a:r>
              <a:rPr lang="it-IT" sz="3100" dirty="0">
                <a:effectLst/>
              </a:rPr>
              <a:t>uomini possano assumere atteggiamenti femminili – ad esempio – nell’atto sessuale, indicando una condizione di passività dell’azione; </a:t>
            </a:r>
          </a:p>
          <a:p>
            <a:pPr marL="0" indent="0">
              <a:buNone/>
              <a:tabLst>
                <a:tab pos="683895" algn="l"/>
              </a:tabLst>
            </a:pPr>
            <a:r>
              <a:rPr lang="it-IT" sz="31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Leggi</a:t>
            </a:r>
            <a:r>
              <a:rPr lang="it-IT" sz="3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780a-781: la donna è astuta, va controllata dal marito;</a:t>
            </a:r>
            <a:endParaRPr lang="it-IT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683895" algn="l"/>
              </a:tabLst>
            </a:pPr>
            <a:r>
              <a:rPr lang="it-IT" sz="31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Leggi</a:t>
            </a:r>
            <a:r>
              <a:rPr lang="it-IT" sz="3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789e-790b: possono essere elemento di disgregazione dello Stato;</a:t>
            </a:r>
            <a:endParaRPr lang="it-IT" sz="3100" dirty="0">
              <a:effectLst/>
            </a:endParaRPr>
          </a:p>
          <a:p>
            <a:pPr>
              <a:buFontTx/>
              <a:buChar char="-"/>
            </a:pPr>
            <a:r>
              <a:rPr lang="it-IT" sz="3100" i="1" dirty="0" err="1">
                <a:effectLst/>
              </a:rPr>
              <a:t>Timeo</a:t>
            </a:r>
            <a:r>
              <a:rPr lang="it-IT" sz="3100" dirty="0">
                <a:effectLst/>
              </a:rPr>
              <a:t>, 42b5-c1: chi non ha vissuto secondo giustizia si reincarnerà in una donna;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B3EB57-6CBC-A840-8554-CE18F4B5B5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400" dirty="0">
                <a:effectLst/>
              </a:rPr>
              <a:t>T. </a:t>
            </a:r>
            <a:r>
              <a:rPr lang="it-IT" sz="3400" dirty="0" err="1">
                <a:effectLst/>
              </a:rPr>
              <a:t>Dorandi</a:t>
            </a:r>
            <a:r>
              <a:rPr lang="it-IT" sz="3400" dirty="0">
                <a:effectLst/>
              </a:rPr>
              <a:t>, </a:t>
            </a:r>
            <a:r>
              <a:rPr lang="it-IT" sz="3400" i="1" dirty="0" err="1">
                <a:effectLst/>
              </a:rPr>
              <a:t>Assiotea</a:t>
            </a:r>
            <a:r>
              <a:rPr lang="it-IT" sz="3400" i="1" dirty="0">
                <a:effectLst/>
              </a:rPr>
              <a:t> e </a:t>
            </a:r>
            <a:r>
              <a:rPr lang="it-IT" sz="3400" i="1" dirty="0" err="1">
                <a:effectLst/>
              </a:rPr>
              <a:t>Lestenia</a:t>
            </a:r>
            <a:r>
              <a:rPr lang="it-IT" sz="3400" dirty="0">
                <a:effectLst/>
              </a:rPr>
              <a:t>. </a:t>
            </a:r>
            <a:r>
              <a:rPr lang="it-IT" sz="3400" i="1" dirty="0">
                <a:effectLst/>
              </a:rPr>
              <a:t>Due donne in Accademia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3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400" dirty="0" err="1"/>
              <a:t>J</a:t>
            </a:r>
            <a:r>
              <a:rPr lang="it-IT" sz="3400" dirty="0"/>
              <a:t>. </a:t>
            </a:r>
            <a:r>
              <a:rPr lang="it-IT" sz="3400" dirty="0" err="1"/>
              <a:t>Annas</a:t>
            </a:r>
            <a:r>
              <a:rPr lang="it-IT" sz="3400" dirty="0"/>
              <a:t>, </a:t>
            </a:r>
            <a:r>
              <a:rPr lang="it-IT" sz="3400" i="1" dirty="0" err="1"/>
              <a:t>Plato’s</a:t>
            </a:r>
            <a:r>
              <a:rPr lang="it-IT" sz="3400" i="1" dirty="0"/>
              <a:t> Republic and </a:t>
            </a:r>
            <a:r>
              <a:rPr lang="it-IT" sz="3400" i="1" dirty="0" err="1"/>
              <a:t>Feminism</a:t>
            </a:r>
            <a:endParaRPr lang="it-IT" sz="34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3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400" dirty="0" err="1"/>
              <a:t>R</a:t>
            </a:r>
            <a:r>
              <a:rPr lang="it-IT" sz="3400" dirty="0"/>
              <a:t>. Davies, </a:t>
            </a:r>
            <a:r>
              <a:rPr lang="it-IT" sz="3400" i="1" dirty="0"/>
              <a:t>Donne guardiane. Un ragionamento dirottato </a:t>
            </a:r>
            <a:r>
              <a:rPr lang="it-IT" sz="3400" dirty="0"/>
              <a:t>in M. Bonelli (a cura di) </a:t>
            </a:r>
            <a:r>
              <a:rPr lang="it-IT" sz="3400" i="1" dirty="0"/>
              <a:t>Filosofe, maestre, imperatrici </a:t>
            </a:r>
          </a:p>
          <a:p>
            <a:pPr marL="0" indent="0">
              <a:buNone/>
            </a:pPr>
            <a:endParaRPr lang="it-IT" sz="3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400" dirty="0"/>
              <a:t>E. Cantarella, </a:t>
            </a:r>
            <a:r>
              <a:rPr lang="it-IT" sz="3400" i="1" dirty="0"/>
              <a:t>L’ambiguo malanno. La donna nell’antichità greca e romana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0196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233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Uguaglianza Donne ‘Repubblica’</vt:lpstr>
      <vt:lpstr>V libro</vt:lpstr>
      <vt:lpstr>Altri riferimenti utili</vt:lpstr>
      <vt:lpstr>Dubbi sull’ugaglianza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Uguaglianza Donne ‘Repubblica’</dc:title>
  <dc:creator>Elisa Ravasio</dc:creator>
  <cp:lastModifiedBy>Elisa Ravasio</cp:lastModifiedBy>
  <cp:revision>2</cp:revision>
  <dcterms:created xsi:type="dcterms:W3CDTF">2023-05-20T15:31:14Z</dcterms:created>
  <dcterms:modified xsi:type="dcterms:W3CDTF">2023-05-20T15:36:29Z</dcterms:modified>
</cp:coreProperties>
</file>