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576" r:id="rId3"/>
    <p:sldId id="585" r:id="rId4"/>
    <p:sldId id="586" r:id="rId5"/>
    <p:sldId id="587" r:id="rId6"/>
    <p:sldId id="577" r:id="rId7"/>
    <p:sldId id="573" r:id="rId8"/>
    <p:sldId id="580" r:id="rId9"/>
    <p:sldId id="578" r:id="rId10"/>
    <p:sldId id="588" r:id="rId11"/>
    <p:sldId id="579" r:id="rId12"/>
    <p:sldId id="589" r:id="rId13"/>
    <p:sldId id="581" r:id="rId14"/>
    <p:sldId id="590" r:id="rId15"/>
    <p:sldId id="591" r:id="rId16"/>
    <p:sldId id="582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6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34C422-6DCA-1B80-5E9B-0BE36F66B268}"/>
              </a:ext>
            </a:extLst>
          </p:cNvPr>
          <p:cNvSpPr txBox="1"/>
          <p:nvPr/>
        </p:nvSpPr>
        <p:spPr>
          <a:xfrm>
            <a:off x="1228954" y="672998"/>
            <a:ext cx="99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it-IT" sz="2800" dirty="0"/>
              <a:t>ACCORDO DEL PARTICIPIO PASSATO (p. 77)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CA9AEE-B1F5-4F03-8DDE-1B593EB9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021" y="2020788"/>
            <a:ext cx="8071950" cy="17396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7103D9-5651-4BAC-B69D-E1E6E7ED9BDE}"/>
              </a:ext>
            </a:extLst>
          </p:cNvPr>
          <p:cNvSpPr txBox="1"/>
          <p:nvPr/>
        </p:nvSpPr>
        <p:spPr>
          <a:xfrm>
            <a:off x="348691" y="1765682"/>
            <a:ext cx="3133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Chi ha fatto queste fotografie?</a:t>
            </a:r>
          </a:p>
          <a:p>
            <a:r>
              <a:rPr lang="it-IT" dirty="0"/>
              <a:t>2 Dove sono gli spaghetti?</a:t>
            </a:r>
          </a:p>
          <a:p>
            <a:r>
              <a:rPr lang="it-IT" dirty="0"/>
              <a:t>(Giulio ha mangiato (che cosa?) gli  spaghetti per pranzo -&gt; Giulio LI ha mangiati per pranzo</a:t>
            </a:r>
          </a:p>
          <a:p>
            <a:r>
              <a:rPr lang="it-IT" dirty="0"/>
              <a:t>3 Dov’è il tuo portafoglio?/ Perché non hai il portafoglio?</a:t>
            </a:r>
          </a:p>
          <a:p>
            <a:r>
              <a:rPr lang="it-IT" dirty="0"/>
              <a:t>4 Hai una moto nuova? /Da quanto tempo hai la moto?/Quando hai comprato questa moto/macchina?</a:t>
            </a:r>
          </a:p>
          <a:p>
            <a:r>
              <a:rPr lang="it-IT" dirty="0"/>
              <a:t>5 Perché non mi ha salutato/a? perché non ti ho vista</a:t>
            </a:r>
          </a:p>
        </p:txBody>
      </p:sp>
    </p:spTree>
    <p:extLst>
      <p:ext uri="{BB962C8B-B14F-4D97-AF65-F5344CB8AC3E}">
        <p14:creationId xmlns:p14="http://schemas.microsoft.com/office/powerpoint/2010/main" val="282869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07F2C3-CBDA-354C-30E7-1463B59E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9" y="113709"/>
            <a:ext cx="8465355" cy="6630581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5B7DA7C-A798-498B-8079-7FCC53861239}"/>
              </a:ext>
            </a:extLst>
          </p:cNvPr>
          <p:cNvSpPr/>
          <p:nvPr/>
        </p:nvSpPr>
        <p:spPr>
          <a:xfrm>
            <a:off x="1748333" y="1733702"/>
            <a:ext cx="8024774" cy="1192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A686A79-F9E0-4078-BCAD-E479E32CCCD2}"/>
              </a:ext>
            </a:extLst>
          </p:cNvPr>
          <p:cNvSpPr/>
          <p:nvPr/>
        </p:nvSpPr>
        <p:spPr>
          <a:xfrm>
            <a:off x="1754429" y="3803903"/>
            <a:ext cx="8024774" cy="921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DB25E4-D15C-436A-BFC0-BF0A02ED4B26}"/>
              </a:ext>
            </a:extLst>
          </p:cNvPr>
          <p:cNvSpPr txBox="1"/>
          <p:nvPr/>
        </p:nvSpPr>
        <p:spPr>
          <a:xfrm>
            <a:off x="10365638" y="1916582"/>
            <a:ext cx="1499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Forma di cortesia:</a:t>
            </a:r>
          </a:p>
          <a:p>
            <a:r>
              <a:rPr lang="it-IT" dirty="0"/>
              <a:t>3A PERSONA SINGOLARE + FEMMINILE</a:t>
            </a:r>
          </a:p>
          <a:p>
            <a:endParaRPr lang="it-IT" dirty="0"/>
          </a:p>
          <a:p>
            <a:r>
              <a:rPr lang="it-IT" dirty="0"/>
              <a:t>Signor/a Bianchi, la chiamo domani.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D20A0CC-E12A-47FF-9635-F310C917A15A}"/>
              </a:ext>
            </a:extLst>
          </p:cNvPr>
          <p:cNvSpPr/>
          <p:nvPr/>
        </p:nvSpPr>
        <p:spPr>
          <a:xfrm>
            <a:off x="8458040" y="1953159"/>
            <a:ext cx="1755648" cy="86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TELEFONARE A qualcuno</a:t>
            </a:r>
          </a:p>
        </p:txBody>
      </p:sp>
    </p:spTree>
    <p:extLst>
      <p:ext uri="{BB962C8B-B14F-4D97-AF65-F5344CB8AC3E}">
        <p14:creationId xmlns:p14="http://schemas.microsoft.com/office/powerpoint/2010/main" val="85930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7D0563-E130-4816-806A-AA10F87D03F5}"/>
              </a:ext>
            </a:extLst>
          </p:cNvPr>
          <p:cNvSpPr txBox="1"/>
          <p:nvPr/>
        </p:nvSpPr>
        <p:spPr>
          <a:xfrm>
            <a:off x="2351314" y="644979"/>
            <a:ext cx="69396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ESERCIZIO 4 su fotocopia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800" dirty="0"/>
              <a:t>1 non LO vedo, 2 l’hai sentito, 3 mi manda un msg, 4 ti interessa, 5 </a:t>
            </a:r>
            <a:r>
              <a:rPr lang="it-IT" sz="2800" dirty="0" err="1"/>
              <a:t>presentarLE</a:t>
            </a:r>
            <a:r>
              <a:rPr lang="it-IT" sz="2800" dirty="0"/>
              <a:t> Maurizio, 6 non GLI mandi, 7 chiamo Katia e LE dico che… 8 Gli fa piacere (= fa piacere A M), 9 LA conosco anch’io (conosco Katia) 10 LI facciamo conoscere, 11 CI ringrazieranno (= ringrazieranno noi)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012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4E5EA-4C65-6449-92CB-50C76B19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F6893D-B661-B438-1543-C38A14822A0B}"/>
              </a:ext>
            </a:extLst>
          </p:cNvPr>
          <p:cNvSpPr txBox="1"/>
          <p:nvPr/>
        </p:nvSpPr>
        <p:spPr>
          <a:xfrm>
            <a:off x="2350008" y="340805"/>
            <a:ext cx="790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MAGO DI ESSELUNGA </a:t>
            </a:r>
            <a:r>
              <a:rPr lang="it-IT" dirty="0"/>
              <a:t>(da Azione!, p. 72, attività su fotocopia)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05F9F-DFF5-6FC4-F900-31D53A59C3F4}"/>
              </a:ext>
            </a:extLst>
          </p:cNvPr>
          <p:cNvSpPr txBox="1"/>
          <p:nvPr/>
        </p:nvSpPr>
        <p:spPr>
          <a:xfrm>
            <a:off x="886968" y="1892808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61A817-1473-7BB4-04C7-B9E825D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6" y="1272484"/>
            <a:ext cx="7807125" cy="43663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9031D0-2614-20D5-6EC6-280F2FBB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465" y="3429000"/>
            <a:ext cx="2466975" cy="1847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C3EC1D-60F5-A6DC-BA38-0CABF501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038" y="4245429"/>
            <a:ext cx="3338610" cy="18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7A16F2-622B-4DF1-80DE-15F25D451711}"/>
              </a:ext>
            </a:extLst>
          </p:cNvPr>
          <p:cNvSpPr txBox="1"/>
          <p:nvPr/>
        </p:nvSpPr>
        <p:spPr>
          <a:xfrm>
            <a:off x="1004207" y="783771"/>
            <a:ext cx="93807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MESSAGGIO PUBBLICITARIO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Si può trovare tutto, c’è una grande varietà di prodotti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Ci sono tanti tipi di prodotto -&gt; All’Esselunga trovi tutto/qualsiasi cosa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cibo è fresco, a km 0 (raccolto o preparato qui vicino)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personale (chi lavora all’Esselunga) è felice, gentile, disponibile (risponde alle richieste dei clienti)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Esselunga è un supermercato per la famiglia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Fare la spesa è bello, è divertente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2062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7A16F2-622B-4DF1-80DE-15F25D451711}"/>
              </a:ext>
            </a:extLst>
          </p:cNvPr>
          <p:cNvSpPr txBox="1"/>
          <p:nvPr/>
        </p:nvSpPr>
        <p:spPr>
          <a:xfrm>
            <a:off x="1004207" y="783771"/>
            <a:ext cx="9380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CIBO:</a:t>
            </a:r>
          </a:p>
          <a:p>
            <a:r>
              <a:rPr lang="it-IT" sz="2800" dirty="0"/>
              <a:t>La carne, il pane, la pasta, gli gnocchi di patate, la salsa di pomodoro (per fare il sugo), le uova</a:t>
            </a:r>
          </a:p>
          <a:p>
            <a:endParaRPr lang="it-IT" sz="2800" dirty="0"/>
          </a:p>
          <a:p>
            <a:r>
              <a:rPr lang="it-IT" sz="2800" dirty="0"/>
              <a:t>VERDURA: le melanzane, la lattuga (l’insalata), il porro, i pomodori,</a:t>
            </a:r>
          </a:p>
          <a:p>
            <a:endParaRPr lang="it-IT" sz="2800" dirty="0"/>
          </a:p>
          <a:p>
            <a:r>
              <a:rPr lang="it-IT" sz="2800" dirty="0"/>
              <a:t>FRUTTA: l’uva, le mele, le arance, le pere, i limoni, le banane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7534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98B3-7B52-50CD-3296-49596575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A92E5C-CBB6-CFE9-7984-534C3FB8CF3B}"/>
              </a:ext>
            </a:extLst>
          </p:cNvPr>
          <p:cNvSpPr txBox="1"/>
          <p:nvPr/>
        </p:nvSpPr>
        <p:spPr>
          <a:xfrm>
            <a:off x="1700784" y="603504"/>
            <a:ext cx="790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AVVISO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28580F-B8EF-FDC8-80CC-A93623C2D63F}"/>
              </a:ext>
            </a:extLst>
          </p:cNvPr>
          <p:cNvSpPr txBox="1"/>
          <p:nvPr/>
        </p:nvSpPr>
        <p:spPr>
          <a:xfrm>
            <a:off x="969264" y="1411115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MARTEDI’ 16 e </a:t>
            </a:r>
            <a:r>
              <a:rPr lang="it-IT" dirty="0" err="1"/>
              <a:t>GIOVEDì</a:t>
            </a:r>
            <a:r>
              <a:rPr lang="it-IT" dirty="0"/>
              <a:t> 18 la lezione finisce alle 13.30.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2502D5-1FC1-47ED-B869-7D4058C8AB81}"/>
              </a:ext>
            </a:extLst>
          </p:cNvPr>
          <p:cNvSpPr txBox="1"/>
          <p:nvPr/>
        </p:nvSpPr>
        <p:spPr>
          <a:xfrm>
            <a:off x="280197" y="2462239"/>
            <a:ext cx="968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COMPITO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Esercizi sui pronomi: Peppe e Luisa + esercizi 3  (su fotocopia)</a:t>
            </a:r>
          </a:p>
        </p:txBody>
      </p:sp>
    </p:spTree>
    <p:extLst>
      <p:ext uri="{BB962C8B-B14F-4D97-AF65-F5344CB8AC3E}">
        <p14:creationId xmlns:p14="http://schemas.microsoft.com/office/powerpoint/2010/main" val="215725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9D318C-7AE8-43BA-ACBE-84A41BC9B7FE}"/>
              </a:ext>
            </a:extLst>
          </p:cNvPr>
          <p:cNvSpPr txBox="1"/>
          <p:nvPr/>
        </p:nvSpPr>
        <p:spPr>
          <a:xfrm>
            <a:off x="1485900" y="1134835"/>
            <a:ext cx="77397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COMPITO</a:t>
            </a:r>
          </a:p>
          <a:p>
            <a:endParaRPr lang="it-IT" dirty="0"/>
          </a:p>
          <a:p>
            <a:r>
              <a:rPr lang="it-IT" sz="2400" dirty="0"/>
              <a:t>ESERCIZI SU IMPERFETTO (fotocopia di questa mattina)</a:t>
            </a:r>
          </a:p>
          <a:p>
            <a:endParaRPr lang="it-IT" sz="2400" dirty="0"/>
          </a:p>
          <a:p>
            <a:r>
              <a:rPr lang="it-IT" sz="2400" dirty="0"/>
              <a:t>ESERCIZIO 1 D p. 52 (su pronomi)</a:t>
            </a:r>
          </a:p>
          <a:p>
            <a:endParaRPr lang="it-IT" sz="2400" dirty="0"/>
          </a:p>
          <a:p>
            <a:r>
              <a:rPr lang="it-IT" sz="2400" dirty="0"/>
              <a:t>Che cosa hai fatto sabato?</a:t>
            </a:r>
          </a:p>
          <a:p>
            <a:r>
              <a:rPr lang="it-IT" sz="2400" dirty="0"/>
              <a:t>Ho giocato ai videogiochi per tutto il pomeriggio.</a:t>
            </a:r>
          </a:p>
          <a:p>
            <a:r>
              <a:rPr lang="it-IT" sz="2400" dirty="0"/>
              <a:t>Quando ero in Cina giocavo ai videogiochi tutti i pomeriggi.</a:t>
            </a:r>
          </a:p>
          <a:p>
            <a:endParaRPr lang="it-IT" sz="2400" dirty="0"/>
          </a:p>
          <a:p>
            <a:r>
              <a:rPr lang="it-IT" sz="2400" dirty="0"/>
              <a:t>Ho chiacchierato con mia mamma.</a:t>
            </a:r>
          </a:p>
          <a:p>
            <a:r>
              <a:rPr lang="it-IT" sz="2400" dirty="0"/>
              <a:t>Ci vediamo a fare quattro chiacchiere?</a:t>
            </a:r>
          </a:p>
          <a:p>
            <a:r>
              <a:rPr lang="it-IT" sz="2400" dirty="0"/>
              <a:t>Andiamo a fare due passi? (passeggiare)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73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9D318C-7AE8-43BA-ACBE-84A41BC9B7FE}"/>
              </a:ext>
            </a:extLst>
          </p:cNvPr>
          <p:cNvSpPr txBox="1"/>
          <p:nvPr/>
        </p:nvSpPr>
        <p:spPr>
          <a:xfrm>
            <a:off x="1251814" y="381370"/>
            <a:ext cx="969904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FFFF00"/>
                </a:highlight>
              </a:rPr>
              <a:t>CORREZIONE COMPITO</a:t>
            </a:r>
          </a:p>
          <a:p>
            <a:r>
              <a:rPr lang="it-IT" sz="2400" dirty="0">
                <a:highlight>
                  <a:srgbClr val="FFFF00"/>
                </a:highlight>
              </a:rPr>
              <a:t>IMPERFETTO «narrativo»: DESCRIVO UNA SITUAZIONE CHE HO VISTO/VISSUTO</a:t>
            </a:r>
          </a:p>
          <a:p>
            <a:r>
              <a:rPr lang="it-IT" sz="2400" dirty="0">
                <a:highlight>
                  <a:srgbClr val="FFFF00"/>
                </a:highlight>
              </a:rPr>
              <a:t>C’erano 22…, aveva, portavano, faceva freddo. Correvano, prendevano a calci, c’era, suonava, guardavano e gridavano, tiravano, erano, si arrabbiavano e fischiavano</a:t>
            </a:r>
          </a:p>
          <a:p>
            <a:endParaRPr lang="it-IT" sz="2400" dirty="0">
              <a:highlight>
                <a:srgbClr val="FFFF00"/>
              </a:highlight>
            </a:endParaRPr>
          </a:p>
          <a:p>
            <a:r>
              <a:rPr lang="it-IT" sz="2400" dirty="0">
                <a:highlight>
                  <a:srgbClr val="FFFF00"/>
                </a:highlight>
              </a:rPr>
              <a:t>L’extraterrestre ha visto un campo da calcio, i calciatori</a:t>
            </a:r>
          </a:p>
          <a:p>
            <a:endParaRPr lang="it-IT" sz="2400" dirty="0">
              <a:highlight>
                <a:srgbClr val="FFFF00"/>
              </a:highlight>
            </a:endParaRPr>
          </a:p>
          <a:p>
            <a:r>
              <a:rPr lang="it-IT" sz="2400" dirty="0">
                <a:highlight>
                  <a:srgbClr val="FFFF00"/>
                </a:highlight>
              </a:rPr>
              <a:t>LE ABITUDINI DEGLI ITALIANI NEGLI ANNI ‘30 (1930-40)</a:t>
            </a:r>
          </a:p>
          <a:p>
            <a:r>
              <a:rPr lang="it-IT" sz="2400" dirty="0">
                <a:highlight>
                  <a:srgbClr val="FFFF00"/>
                </a:highlight>
              </a:rPr>
              <a:t>(loro) uscivano (USCIRE), spegnevano (SPEGNERE), accendevano, andavamo, c’era, mangiavamo, eravamo, era, (molti = molte persone) tenevano, era, bisognava, era, non esisteva, esistevano, erano, facevano, c’era , si chiamava, andavamo, aveva, ci portavamo, non c’erano, eravamo</a:t>
            </a:r>
          </a:p>
          <a:p>
            <a:endParaRPr lang="it-IT" sz="2400" dirty="0">
              <a:highlight>
                <a:srgbClr val="FFFF00"/>
              </a:highlight>
            </a:endParaRPr>
          </a:p>
          <a:p>
            <a:endParaRPr lang="it-IT" sz="2400" dirty="0">
              <a:highlight>
                <a:srgbClr val="FFFF00"/>
              </a:highlight>
            </a:endParaRPr>
          </a:p>
          <a:p>
            <a:endParaRPr lang="it-IT" sz="2400" dirty="0">
              <a:highlight>
                <a:srgbClr val="FFFF00"/>
              </a:highlight>
            </a:endParaRPr>
          </a:p>
          <a:p>
            <a:r>
              <a:rPr lang="it-IT" sz="2400" dirty="0">
                <a:highlight>
                  <a:srgbClr val="FFFF00"/>
                </a:highlight>
              </a:rPr>
              <a:t>SPEGNERE: io spe</a:t>
            </a:r>
            <a:r>
              <a:rPr lang="it-IT" sz="2400" dirty="0">
                <a:highlight>
                  <a:srgbClr val="00FFFF"/>
                </a:highlight>
              </a:rPr>
              <a:t>ng</a:t>
            </a:r>
            <a:r>
              <a:rPr lang="it-IT" sz="2400" dirty="0">
                <a:highlight>
                  <a:srgbClr val="FFFF00"/>
                </a:highlight>
              </a:rPr>
              <a:t>o, tu spe</a:t>
            </a:r>
            <a:r>
              <a:rPr lang="it-IT" sz="2400" dirty="0">
                <a:highlight>
                  <a:srgbClr val="00FF00"/>
                </a:highlight>
              </a:rPr>
              <a:t>gn</a:t>
            </a:r>
            <a:r>
              <a:rPr lang="it-IT" sz="2400" dirty="0">
                <a:highlight>
                  <a:srgbClr val="FFFF00"/>
                </a:highlight>
              </a:rPr>
              <a:t>i, lui/lei spe</a:t>
            </a:r>
            <a:r>
              <a:rPr lang="it-IT" sz="2400" dirty="0">
                <a:highlight>
                  <a:srgbClr val="00FF00"/>
                </a:highlight>
              </a:rPr>
              <a:t>gn</a:t>
            </a:r>
            <a:r>
              <a:rPr lang="it-IT" sz="2400" dirty="0">
                <a:highlight>
                  <a:srgbClr val="FFFF00"/>
                </a:highlight>
              </a:rPr>
              <a:t>e, spegniamo, spegnete, spe</a:t>
            </a:r>
            <a:r>
              <a:rPr lang="it-IT" sz="2400" dirty="0">
                <a:highlight>
                  <a:srgbClr val="00FFFF"/>
                </a:highlight>
              </a:rPr>
              <a:t>ng</a:t>
            </a:r>
            <a:r>
              <a:rPr lang="it-IT" sz="2400" dirty="0">
                <a:highlight>
                  <a:srgbClr val="FFFF00"/>
                </a:highlight>
              </a:rPr>
              <a:t>ono -&gt; ho spento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53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9D318C-7AE8-43BA-ACBE-84A41BC9B7FE}"/>
              </a:ext>
            </a:extLst>
          </p:cNvPr>
          <p:cNvSpPr txBox="1"/>
          <p:nvPr/>
        </p:nvSpPr>
        <p:spPr>
          <a:xfrm>
            <a:off x="80467" y="105013"/>
            <a:ext cx="118359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FFFF00"/>
                </a:highlight>
              </a:rPr>
              <a:t>CAMBIAMENTI</a:t>
            </a:r>
          </a:p>
          <a:p>
            <a:r>
              <a:rPr lang="it-IT" sz="2400" dirty="0">
                <a:highlight>
                  <a:srgbClr val="FFFF00"/>
                </a:highlight>
              </a:rPr>
              <a:t> </a:t>
            </a:r>
          </a:p>
          <a:p>
            <a:r>
              <a:rPr lang="it-IT" sz="2400" dirty="0">
                <a:highlight>
                  <a:srgbClr val="FFFF00"/>
                </a:highlight>
              </a:rPr>
              <a:t>Un tempo (=molto tempo fa)…. oggi invece… / Oggi (PRESENTE)… un tempo invece (IMPERFETTO)…</a:t>
            </a:r>
          </a:p>
          <a:p>
            <a:endParaRPr lang="it-IT" sz="2400" dirty="0">
              <a:highlight>
                <a:srgbClr val="FFFF00"/>
              </a:highlight>
            </a:endParaRPr>
          </a:p>
          <a:p>
            <a:r>
              <a:rPr lang="it-IT" sz="2400" dirty="0">
                <a:highlight>
                  <a:srgbClr val="FFFF00"/>
                </a:highlight>
              </a:rPr>
              <a:t>Un tempo non c’erano i telefoni, oggi invece ci sono tantissimi cellulari, è difficile vive con queste vibrazioni.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Un tempo di solito non si parlava inglese, oggi tutti i bambini parlano inglese.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… dovevamo dire le preghiere/pregare prima di entrare a scuola, adesso abbiamo libertà religiosa.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Un tempo cucinavamo/si cucinava ogni giorno, oggi non cuciniamo mai perché (cucinare) è noioso.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Un tempo mia nonna viveva da sola, oggi vive con noi.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I miei nonni guardavano la tv ogni sera…., oggi si usa sempre il cellulare.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Un tempo c’era un solo bagno per più case, oggi tutte le case hanno almeno un bagno.</a:t>
            </a:r>
          </a:p>
          <a:p>
            <a:r>
              <a:rPr lang="it-IT" sz="2400" dirty="0">
                <a:highlight>
                  <a:srgbClr val="FFFF00"/>
                </a:highlight>
              </a:rPr>
              <a:t>Un tempo si usciva tutti i giorni per fare la spesa, oggi possiamo/si può comprare tutto on line.</a:t>
            </a:r>
          </a:p>
          <a:p>
            <a:endParaRPr lang="it-IT" sz="2400" dirty="0">
              <a:highlight>
                <a:srgbClr val="FFFF00"/>
              </a:highlight>
            </a:endParaRPr>
          </a:p>
          <a:p>
            <a:r>
              <a:rPr lang="it-IT" sz="2400" dirty="0">
                <a:highlight>
                  <a:srgbClr val="FFFF00"/>
                </a:highlight>
              </a:rPr>
              <a:t>Ballare lentamente (avverbio di MODO: lento -&gt; lentamente)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2A0E4F-974F-48EC-B35B-72E146FC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74" y="1089966"/>
            <a:ext cx="1940924" cy="129159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EE9D3A-092E-4593-8813-6C481C5B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74" y="105013"/>
            <a:ext cx="1697183" cy="11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71C358-6C8A-47C1-95E0-4FE4B6F9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26" y="1016012"/>
            <a:ext cx="1909533" cy="308384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A2EE77-D4EB-425C-A132-44696C7878C2}"/>
              </a:ext>
            </a:extLst>
          </p:cNvPr>
          <p:cNvSpPr txBox="1"/>
          <p:nvPr/>
        </p:nvSpPr>
        <p:spPr>
          <a:xfrm>
            <a:off x="1580083" y="621792"/>
            <a:ext cx="805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CORREZIONE ESERCIZIO 1 D p. 52 (Pronomi INDIRETTI)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05B358-66EE-4ECA-BB48-6056E4EA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0" y="2284795"/>
            <a:ext cx="9294194" cy="17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9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9EF59E-11CA-A39F-A2E9-32EF1D5662FD}"/>
              </a:ext>
            </a:extLst>
          </p:cNvPr>
          <p:cNvSpPr txBox="1"/>
          <p:nvPr/>
        </p:nvSpPr>
        <p:spPr>
          <a:xfrm>
            <a:off x="2686825" y="175938"/>
            <a:ext cx="775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Pronomi DIRETTI e INDIRETTI (3a persona)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5B2179-A84A-3D13-B3B9-CE24CBEE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5" y="783423"/>
            <a:ext cx="6575640" cy="391047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DD713F4-EB3C-E473-CE3D-2BEC808D7816}"/>
              </a:ext>
            </a:extLst>
          </p:cNvPr>
          <p:cNvSpPr/>
          <p:nvPr/>
        </p:nvSpPr>
        <p:spPr>
          <a:xfrm>
            <a:off x="299057" y="739532"/>
            <a:ext cx="954157" cy="437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P. 75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7B6FCF0-B439-E792-A7F4-A46310750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51484"/>
              </p:ext>
            </p:extLst>
          </p:nvPr>
        </p:nvGraphicFramePr>
        <p:xfrm>
          <a:off x="8449056" y="1954106"/>
          <a:ext cx="351231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32">
                  <a:extLst>
                    <a:ext uri="{9D8B030D-6E8A-4147-A177-3AD203B41FA5}">
                      <a16:colId xmlns:a16="http://schemas.microsoft.com/office/drawing/2014/main" val="170977864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79178526"/>
                    </a:ext>
                  </a:extLst>
                </a:gridCol>
                <a:gridCol w="1400046">
                  <a:extLst>
                    <a:ext uri="{9D8B030D-6E8A-4147-A177-3AD203B41FA5}">
                      <a16:colId xmlns:a16="http://schemas.microsoft.com/office/drawing/2014/main" val="3518438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DIRETTI (chi? che cosa?)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INDIRETTI</a:t>
                      </a:r>
                    </a:p>
                    <a:p>
                      <a:r>
                        <a:rPr lang="it-IT" dirty="0"/>
                        <a:t>(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it-IT" dirty="0"/>
                        <a:t>chi?)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5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76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m.pl.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6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f. 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55999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266DB1-05DB-33BA-26F6-B3417D308070}"/>
              </a:ext>
            </a:extLst>
          </p:cNvPr>
          <p:cNvSpPr txBox="1"/>
          <p:nvPr/>
        </p:nvSpPr>
        <p:spPr>
          <a:xfrm>
            <a:off x="930882" y="4693893"/>
            <a:ext cx="9434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PRONOME -&gt; nome/nomi</a:t>
            </a:r>
          </a:p>
          <a:p>
            <a:r>
              <a:rPr lang="it-IT" dirty="0"/>
              <a:t>.. tenevo sempre in casa </a:t>
            </a:r>
            <a:r>
              <a:rPr lang="it-IT" u="sng" dirty="0"/>
              <a:t>il cane e la gatta </a:t>
            </a:r>
            <a:r>
              <a:rPr lang="it-IT" dirty="0"/>
              <a:t>(LORO -&gt; LI); quando portavo a passeggio(chi?) il cane/Biscotto; facevano tante carezze A lui/A Biscotto (indiretto); Biscotto rincorreva (CHI?) I BAMBINI ;  prendere (che cosa?) LA PALLINA e riportava ……LA PALLINA; davo i biscottini A lei (indiretto); A LEI piaceva (indiretto);  graffiava (che cosa?) LE CIABATTE; mordeva LE CIABATTE.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3E80CC2-C579-4AE8-9748-11AC2C363A6D}"/>
              </a:ext>
            </a:extLst>
          </p:cNvPr>
          <p:cNvCxnSpPr/>
          <p:nvPr/>
        </p:nvCxnSpPr>
        <p:spPr>
          <a:xfrm flipV="1">
            <a:off x="1931213" y="1945843"/>
            <a:ext cx="1375257" cy="41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958ACC1-E7D8-4AA7-8F93-58E327A72274}"/>
              </a:ext>
            </a:extLst>
          </p:cNvPr>
          <p:cNvCxnSpPr>
            <a:cxnSpLocks/>
          </p:cNvCxnSpPr>
          <p:nvPr/>
        </p:nvCxnSpPr>
        <p:spPr>
          <a:xfrm flipV="1">
            <a:off x="2048256" y="2098244"/>
            <a:ext cx="1410614" cy="264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E2A989D9-EAAC-4BCA-B584-C5DDC91C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334" y="699158"/>
            <a:ext cx="1168877" cy="104213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A56353B-F49D-428E-8306-B6AD93208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661" y="150752"/>
            <a:ext cx="1595705" cy="1690862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8C7855E1-26A1-47A7-AF72-2BF1606F2A0C}"/>
              </a:ext>
            </a:extLst>
          </p:cNvPr>
          <p:cNvSpPr/>
          <p:nvPr/>
        </p:nvSpPr>
        <p:spPr>
          <a:xfrm>
            <a:off x="1753846" y="1841614"/>
            <a:ext cx="294410" cy="256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A54321-143A-48C7-96B0-36B28137D5C7}"/>
              </a:ext>
            </a:extLst>
          </p:cNvPr>
          <p:cNvSpPr txBox="1"/>
          <p:nvPr/>
        </p:nvSpPr>
        <p:spPr>
          <a:xfrm>
            <a:off x="10205211" y="4794218"/>
            <a:ext cx="175615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 pronomi di solito sono prima del verbo</a:t>
            </a:r>
          </a:p>
          <a:p>
            <a:r>
              <a:rPr lang="it-IT" dirty="0"/>
              <a:t>DOPO con INFINITO e IMPERATIVO</a:t>
            </a:r>
          </a:p>
        </p:txBody>
      </p:sp>
    </p:spTree>
    <p:extLst>
      <p:ext uri="{BB962C8B-B14F-4D97-AF65-F5344CB8AC3E}">
        <p14:creationId xmlns:p14="http://schemas.microsoft.com/office/powerpoint/2010/main" val="222597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20954A-1457-F654-4B7A-990997C814FE}"/>
              </a:ext>
            </a:extLst>
          </p:cNvPr>
          <p:cNvSpPr txBox="1"/>
          <p:nvPr/>
        </p:nvSpPr>
        <p:spPr>
          <a:xfrm>
            <a:off x="283464" y="518725"/>
            <a:ext cx="10973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pronomi INDIRETTI</a:t>
            </a:r>
            <a:endParaRPr lang="it-IT" dirty="0"/>
          </a:p>
          <a:p>
            <a:r>
              <a:rPr lang="it-IT" dirty="0"/>
              <a:t> Io parlo (A CHI?) a te = io TI parlo</a:t>
            </a:r>
          </a:p>
          <a:p>
            <a:r>
              <a:rPr lang="it-IT" dirty="0"/>
              <a:t>Io vedo (CHI? CHE COSA?)  te (diretto) = io TI vedo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GLI =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lui</a:t>
            </a:r>
          </a:p>
          <a:p>
            <a:r>
              <a:rPr lang="it-IT" dirty="0">
                <a:solidFill>
                  <a:srgbClr val="FF0000"/>
                </a:solidFill>
              </a:rPr>
              <a:t>LE =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lei </a:t>
            </a:r>
          </a:p>
          <a:p>
            <a:r>
              <a:rPr lang="it-IT" dirty="0">
                <a:solidFill>
                  <a:srgbClr val="FF0000"/>
                </a:solidFill>
              </a:rPr>
              <a:t>GLI =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loro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Alcuni verbi sono sempre indiretti:</a:t>
            </a:r>
            <a:r>
              <a:rPr lang="it-IT" dirty="0"/>
              <a:t> mi piace, mi basta, mi serve una penna, mi dispiace, mi manca, mi sembra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MANCARE</a:t>
            </a:r>
          </a:p>
          <a:p>
            <a:r>
              <a:rPr lang="it-IT" dirty="0"/>
              <a:t>Mi/ti/gli/le/ci /vi/gli manca /mancano</a:t>
            </a:r>
          </a:p>
          <a:p>
            <a:r>
              <a:rPr lang="it-IT" dirty="0"/>
              <a:t>Mi manca il </a:t>
            </a:r>
            <a:r>
              <a:rPr lang="it-IT" dirty="0" err="1"/>
              <a:t>Colacao</a:t>
            </a:r>
            <a:r>
              <a:rPr lang="it-IT" dirty="0"/>
              <a:t>. /il caldo</a:t>
            </a:r>
          </a:p>
          <a:p>
            <a:r>
              <a:rPr lang="it-IT" dirty="0"/>
              <a:t>Mi mancano i miei amici.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SERVIRE</a:t>
            </a:r>
          </a:p>
          <a:p>
            <a:r>
              <a:rPr lang="it-IT" dirty="0"/>
              <a:t>Mi/ti/gli/le/ci /vi/gli serve /servono</a:t>
            </a:r>
          </a:p>
          <a:p>
            <a:r>
              <a:rPr lang="it-IT" dirty="0"/>
              <a:t>Per fare il </a:t>
            </a:r>
            <a:r>
              <a:rPr lang="it-IT" dirty="0" err="1"/>
              <a:t>tiramisu</a:t>
            </a:r>
            <a:r>
              <a:rPr lang="it-IT" dirty="0"/>
              <a:t> mi servono i biscotti savoiardi.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BASTARE (= essere sufficiente)</a:t>
            </a:r>
          </a:p>
          <a:p>
            <a:r>
              <a:rPr lang="it-IT" dirty="0"/>
              <a:t>Mi/ti/gli/le/ci /vi/gli basta /bastano</a:t>
            </a:r>
          </a:p>
          <a:p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CFD41DB-C64B-ACE8-4066-1FEB24AA5F6D}"/>
              </a:ext>
            </a:extLst>
          </p:cNvPr>
          <p:cNvSpPr/>
          <p:nvPr/>
        </p:nvSpPr>
        <p:spPr>
          <a:xfrm>
            <a:off x="6197802" y="668688"/>
            <a:ext cx="4692702" cy="18159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FF0000"/>
                </a:solidFill>
              </a:rPr>
              <a:t>VERBI CON PRONOMI indiretti:</a:t>
            </a:r>
          </a:p>
          <a:p>
            <a:r>
              <a:rPr lang="it-IT" sz="2000" dirty="0"/>
              <a:t>TELEFONARE/PARLARE/PIACERE/ RISPONDERE / SCRIVERE / SUCCEDERE/VOLER BENE /(INSEGNARE)</a:t>
            </a:r>
          </a:p>
          <a:p>
            <a:r>
              <a:rPr lang="it-IT" sz="2000" dirty="0">
                <a:solidFill>
                  <a:srgbClr val="FF0000"/>
                </a:solidFill>
              </a:rPr>
              <a:t>A qualcuno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3B07EF2-CECD-CB8C-AAA4-37DD4CD1F183}"/>
              </a:ext>
            </a:extLst>
          </p:cNvPr>
          <p:cNvSpPr/>
          <p:nvPr/>
        </p:nvSpPr>
        <p:spPr>
          <a:xfrm>
            <a:off x="6197802" y="3390335"/>
            <a:ext cx="4617720" cy="19659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ATTENZIONE!</a:t>
            </a:r>
          </a:p>
          <a:p>
            <a:pPr algn="ctr"/>
            <a:r>
              <a:rPr lang="it-IT" dirty="0"/>
              <a:t>DIRE qualcosa A qualcuno</a:t>
            </a:r>
          </a:p>
          <a:p>
            <a:pPr algn="ctr"/>
            <a:r>
              <a:rPr lang="it-IT" dirty="0"/>
              <a:t>DARE qualcosa A qualcuno</a:t>
            </a:r>
          </a:p>
          <a:p>
            <a:pPr algn="ctr"/>
            <a:r>
              <a:rPr lang="it-IT" dirty="0"/>
              <a:t>FARE qualcosa A qualcuno</a:t>
            </a:r>
          </a:p>
          <a:p>
            <a:pPr algn="ctr"/>
            <a:r>
              <a:rPr lang="it-IT" dirty="0"/>
              <a:t>INSEGNARE qualcosa A qualcuno</a:t>
            </a:r>
          </a:p>
          <a:p>
            <a:pPr algn="ctr"/>
            <a:r>
              <a:rPr lang="it-IT" dirty="0"/>
              <a:t>MANDARE/PORTARE/REGALARE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EF8C6-146D-44D5-B4E0-D33ADFE329CB}"/>
              </a:ext>
            </a:extLst>
          </p:cNvPr>
          <p:cNvSpPr txBox="1"/>
          <p:nvPr/>
        </p:nvSpPr>
        <p:spPr>
          <a:xfrm>
            <a:off x="6096000" y="5610758"/>
            <a:ext cx="425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Pino ha insegnato </a:t>
            </a:r>
            <a:r>
              <a:rPr lang="it-IT" u="sng" dirty="0"/>
              <a:t>l’inglese</a:t>
            </a:r>
            <a:r>
              <a:rPr lang="it-IT" dirty="0"/>
              <a:t> </a:t>
            </a:r>
            <a:r>
              <a:rPr lang="it-IT" u="sng" dirty="0"/>
              <a:t>a sua sorella</a:t>
            </a:r>
            <a:r>
              <a:rPr lang="it-IT" dirty="0"/>
              <a:t>.</a:t>
            </a:r>
          </a:p>
          <a:p>
            <a:r>
              <a:rPr lang="it-IT" dirty="0"/>
              <a:t>Pino l’ha insegnato a sua sorella.</a:t>
            </a:r>
          </a:p>
          <a:p>
            <a:r>
              <a:rPr lang="it-IT" dirty="0"/>
              <a:t>Pino le ha insegnato l’inglese.</a:t>
            </a:r>
          </a:p>
        </p:txBody>
      </p:sp>
    </p:spTree>
    <p:extLst>
      <p:ext uri="{BB962C8B-B14F-4D97-AF65-F5344CB8AC3E}">
        <p14:creationId xmlns:p14="http://schemas.microsoft.com/office/powerpoint/2010/main" val="32646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141A14-AA47-A2F1-4D0A-77B6A5241A6B}"/>
              </a:ext>
            </a:extLst>
          </p:cNvPr>
          <p:cNvSpPr txBox="1"/>
          <p:nvPr/>
        </p:nvSpPr>
        <p:spPr>
          <a:xfrm>
            <a:off x="1700784" y="603504"/>
            <a:ext cx="79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ESERCIZI SU PRONOMI DIRETTI E INDIRETTI (fotocopia)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E36C5D-3CFA-97F5-DA14-3507A6561EE5}"/>
              </a:ext>
            </a:extLst>
          </p:cNvPr>
          <p:cNvSpPr txBox="1"/>
          <p:nvPr/>
        </p:nvSpPr>
        <p:spPr>
          <a:xfrm>
            <a:off x="570586" y="1527048"/>
            <a:ext cx="10394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 7 su fotocopia</a:t>
            </a:r>
          </a:p>
          <a:p>
            <a:r>
              <a:rPr lang="it-IT" b="1" dirty="0"/>
              <a:t>MARIA</a:t>
            </a:r>
            <a:endParaRPr lang="it-IT" dirty="0"/>
          </a:p>
          <a:p>
            <a:r>
              <a:rPr lang="it-IT" dirty="0"/>
              <a:t>Le ho chiesto (ho chiesto A Maria) …. e </a:t>
            </a:r>
            <a:r>
              <a:rPr lang="it-IT" dirty="0">
                <a:highlight>
                  <a:srgbClr val="00FFFF"/>
                </a:highlight>
              </a:rPr>
              <a:t>l(a</a:t>
            </a:r>
            <a:r>
              <a:rPr lang="it-IT" dirty="0"/>
              <a:t>)’ho invitat</a:t>
            </a:r>
            <a:r>
              <a:rPr lang="it-IT" dirty="0">
                <a:highlight>
                  <a:srgbClr val="00FFFF"/>
                </a:highlight>
              </a:rPr>
              <a:t>a</a:t>
            </a:r>
            <a:r>
              <a:rPr lang="it-IT" dirty="0"/>
              <a:t> (ho invitato lei/Maria), le ho preparato, le piace molto. Poi le ho raccontato…., le ho mostrato,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le voglio molto bene</a:t>
            </a:r>
            <a:r>
              <a:rPr lang="it-IT" dirty="0"/>
              <a:t>, la conosco da tanti anni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NOTE:</a:t>
            </a:r>
          </a:p>
          <a:p>
            <a:r>
              <a:rPr lang="it-IT" dirty="0"/>
              <a:t>LO/LA -&gt; L’HO; L’HA, L’abbiamo</a:t>
            </a:r>
          </a:p>
          <a:p>
            <a:r>
              <a:rPr lang="it-IT" dirty="0"/>
              <a:t>L’Amo (la amo, lo amo) </a:t>
            </a:r>
          </a:p>
          <a:p>
            <a:r>
              <a:rPr lang="it-IT" dirty="0"/>
              <a:t>ES: Maria? L’ho amata molto da giovane e la amo/l’amo ancora.</a:t>
            </a:r>
          </a:p>
          <a:p>
            <a:r>
              <a:rPr lang="it-IT" dirty="0"/>
              <a:t>Maria è una carissima amica, le voglio molto bene.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Ti voglio molto bene, ma non ti amo/ non sono innamorato/a di te.</a:t>
            </a:r>
          </a:p>
          <a:p>
            <a:endParaRPr lang="it-IT" dirty="0"/>
          </a:p>
          <a:p>
            <a:r>
              <a:rPr lang="it-IT" dirty="0"/>
              <a:t>Voglio bene ai miei familiari, ai miei amici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Il participio passato si accorda con il pronome diretto</a:t>
            </a:r>
            <a:r>
              <a:rPr lang="it-IT" dirty="0"/>
              <a:t>: Hai i libri? Sì, </a:t>
            </a:r>
            <a:r>
              <a:rPr lang="it-IT" dirty="0">
                <a:highlight>
                  <a:srgbClr val="00FFFF"/>
                </a:highlight>
              </a:rPr>
              <a:t>li</a:t>
            </a:r>
            <a:r>
              <a:rPr lang="it-IT" dirty="0"/>
              <a:t> ho </a:t>
            </a:r>
            <a:r>
              <a:rPr lang="it-IT" dirty="0" err="1"/>
              <a:t>comprat</a:t>
            </a:r>
            <a:r>
              <a:rPr lang="it-IT" dirty="0" err="1">
                <a:highlight>
                  <a:srgbClr val="00FFFF"/>
                </a:highlight>
              </a:rPr>
              <a:t>I</a:t>
            </a:r>
            <a:r>
              <a:rPr lang="it-IT" dirty="0"/>
              <a:t> ieri.</a:t>
            </a:r>
          </a:p>
        </p:txBody>
      </p:sp>
    </p:spTree>
    <p:extLst>
      <p:ext uri="{BB962C8B-B14F-4D97-AF65-F5344CB8AC3E}">
        <p14:creationId xmlns:p14="http://schemas.microsoft.com/office/powerpoint/2010/main" val="122183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34C422-6DCA-1B80-5E9B-0BE36F66B268}"/>
              </a:ext>
            </a:extLst>
          </p:cNvPr>
          <p:cNvSpPr txBox="1"/>
          <p:nvPr/>
        </p:nvSpPr>
        <p:spPr>
          <a:xfrm>
            <a:off x="1228954" y="672998"/>
            <a:ext cx="99486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 7 su fotocopia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IL CONTROLLORE</a:t>
            </a:r>
            <a:endParaRPr lang="it-IT" dirty="0"/>
          </a:p>
          <a:p>
            <a:r>
              <a:rPr lang="it-IT" sz="2800" dirty="0"/>
              <a:t>Quando l(o)’hanno visto, (lui/il controllore) LI ha </a:t>
            </a:r>
            <a:r>
              <a:rPr lang="it-IT" sz="2800" dirty="0" err="1"/>
              <a:t>fermatI</a:t>
            </a:r>
            <a:r>
              <a:rPr lang="it-IT" sz="2800" dirty="0"/>
              <a:t> (ha fermato i ragazzi) e GLI ha chiesto (ha chiesto AI ragazzi), di </a:t>
            </a:r>
            <a:r>
              <a:rPr lang="it-IT" sz="2800" dirty="0" err="1"/>
              <a:t>mostrarGLI</a:t>
            </a:r>
            <a:r>
              <a:rPr lang="it-IT" sz="2800" dirty="0"/>
              <a:t> (=mostrare a lui), non l(o)’avevano fatto, gli ha detto (ha detto A loro), GLI (AL controllore) hanno detto, così non l(a)’hanno </a:t>
            </a:r>
            <a:r>
              <a:rPr lang="it-IT" sz="2800" dirty="0" err="1"/>
              <a:t>pagatA</a:t>
            </a:r>
            <a:r>
              <a:rPr lang="it-IT" sz="2800" dirty="0"/>
              <a:t> (= non hanno pagato </a:t>
            </a:r>
            <a:r>
              <a:rPr lang="it-IT" sz="2800" u="sng" dirty="0"/>
              <a:t>la multa</a:t>
            </a:r>
            <a:r>
              <a:rPr lang="it-IT" sz="2800" dirty="0"/>
              <a:t>)</a:t>
            </a:r>
          </a:p>
          <a:p>
            <a:endParaRPr lang="it-IT" sz="2800" dirty="0"/>
          </a:p>
          <a:p>
            <a:r>
              <a:rPr lang="it-IT" sz="2800" dirty="0"/>
              <a:t>ACCORDO DEL PARTICIPIO PASSATO (p. 77)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693661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2709</TotalTime>
  <Words>1459</Words>
  <Application>Microsoft Office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Tw Cen MT</vt:lpstr>
      <vt:lpstr>Goccia</vt:lpstr>
      <vt:lpstr>                CORSO INTENSIVO Livello A2+/B1 Insegnante: Monica Piantoni (monica.piantoni@unibg.it) 8-19 settembre 2025 Lezione 6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139</cp:revision>
  <cp:lastPrinted>2021-02-09T16:17:52Z</cp:lastPrinted>
  <dcterms:created xsi:type="dcterms:W3CDTF">2020-09-14T11:02:13Z</dcterms:created>
  <dcterms:modified xsi:type="dcterms:W3CDTF">2025-09-15T10:59:30Z</dcterms:modified>
</cp:coreProperties>
</file>