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0" r:id="rId2"/>
    <p:sldId id="266" r:id="rId3"/>
    <p:sldId id="281" r:id="rId4"/>
    <p:sldId id="273" r:id="rId5"/>
    <p:sldId id="296" r:id="rId6"/>
    <p:sldId id="297" r:id="rId7"/>
    <p:sldId id="268" r:id="rId8"/>
    <p:sldId id="271" r:id="rId9"/>
    <p:sldId id="283" r:id="rId10"/>
    <p:sldId id="284" r:id="rId11"/>
    <p:sldId id="282" r:id="rId12"/>
    <p:sldId id="272" r:id="rId13"/>
    <p:sldId id="274" r:id="rId14"/>
    <p:sldId id="286" r:id="rId15"/>
    <p:sldId id="290" r:id="rId16"/>
    <p:sldId id="291" r:id="rId17"/>
    <p:sldId id="292" r:id="rId18"/>
    <p:sldId id="287" r:id="rId19"/>
    <p:sldId id="289" r:id="rId20"/>
    <p:sldId id="293" r:id="rId21"/>
    <p:sldId id="285" r:id="rId22"/>
    <p:sldId id="294" r:id="rId23"/>
    <p:sldId id="29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D1CB3-A5E8-40B2-B661-C98A5A33A3FE}" v="1394" dt="2023-04-28T14:07:27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1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1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5485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15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50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4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7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49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6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1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4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7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9E404D6-05E3-315B-5E2A-D3B81A557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6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CF543E-DB8D-B918-F6F9-44A3589EAD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2156747"/>
            <a:ext cx="9078562" cy="2387600"/>
          </a:xfrm>
        </p:spPr>
        <p:txBody>
          <a:bodyPr>
            <a:normAutofit/>
          </a:bodyPr>
          <a:lstStyle/>
          <a:p>
            <a:r>
              <a:rPr lang="it-IT" sz="5100" dirty="0"/>
              <a:t>Linguistica Digitale: esercizi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ACD040A-6FE8-704D-1B8D-641B4B531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816" y="5833857"/>
            <a:ext cx="2318470" cy="592975"/>
          </a:xfrm>
        </p:spPr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it-IT" sz="1100" dirty="0"/>
              <a:t>Dott.ssa Giada Parodi</a:t>
            </a:r>
          </a:p>
          <a:p>
            <a:pPr algn="r">
              <a:lnSpc>
                <a:spcPct val="100000"/>
              </a:lnSpc>
            </a:pPr>
            <a:r>
              <a:rPr lang="it-IT" sz="1100" dirty="0"/>
              <a:t>giada.parodi@unibg.it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F67228-09FB-0390-3352-45A43F18563F}"/>
              </a:ext>
            </a:extLst>
          </p:cNvPr>
          <p:cNvSpPr txBox="1"/>
          <p:nvPr/>
        </p:nvSpPr>
        <p:spPr>
          <a:xfrm>
            <a:off x="404553" y="4646064"/>
            <a:ext cx="1105463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100" dirty="0"/>
              <a:t>Sketch Engine – </a:t>
            </a:r>
            <a:r>
              <a:rPr lang="it-IT" sz="5100" dirty="0" err="1"/>
              <a:t>Concordance</a:t>
            </a:r>
            <a:r>
              <a:rPr lang="it-IT" sz="5100" dirty="0"/>
              <a:t> e CQL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CF2A209-79F2-FE10-C7F8-93E3401FB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443" y="5743345"/>
            <a:ext cx="3428667" cy="77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462140C-A6C6-89BA-C8AB-15BAFD28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326"/>
            <a:ext cx="12192000" cy="592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81A9D5C-5007-76A8-D6F1-3490E60D92F5}"/>
              </a:ext>
            </a:extLst>
          </p:cNvPr>
          <p:cNvSpPr/>
          <p:nvPr/>
        </p:nvSpPr>
        <p:spPr>
          <a:xfrm>
            <a:off x="184826" y="895350"/>
            <a:ext cx="3122578" cy="457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844012-6F0F-A6BF-EEAF-394A9C264D70}"/>
              </a:ext>
            </a:extLst>
          </p:cNvPr>
          <p:cNvSpPr/>
          <p:nvPr/>
        </p:nvSpPr>
        <p:spPr>
          <a:xfrm>
            <a:off x="6096000" y="1444970"/>
            <a:ext cx="1495425" cy="49457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AB506D8-0BBB-DA78-3389-0A43B5056AFD}"/>
              </a:ext>
            </a:extLst>
          </p:cNvPr>
          <p:cNvSpPr/>
          <p:nvPr/>
        </p:nvSpPr>
        <p:spPr>
          <a:xfrm>
            <a:off x="91440" y="1444969"/>
            <a:ext cx="5937886" cy="49457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C6C82EA-601C-972B-A8C0-F299C8C5F2C8}"/>
              </a:ext>
            </a:extLst>
          </p:cNvPr>
          <p:cNvSpPr/>
          <p:nvPr/>
        </p:nvSpPr>
        <p:spPr>
          <a:xfrm>
            <a:off x="7658099" y="1444968"/>
            <a:ext cx="4107504" cy="494570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id="{BDAACD93-4CF5-01BF-5DF3-0F058174131F}"/>
              </a:ext>
            </a:extLst>
          </p:cNvPr>
          <p:cNvCxnSpPr>
            <a:cxnSpLocks/>
          </p:cNvCxnSpPr>
          <p:nvPr/>
        </p:nvCxnSpPr>
        <p:spPr>
          <a:xfrm>
            <a:off x="3307404" y="1057275"/>
            <a:ext cx="3255321" cy="387693"/>
          </a:xfrm>
          <a:prstGeom prst="curvedConnector3">
            <a:avLst>
              <a:gd name="adj1" fmla="val 10003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F29A4-DB72-F33C-6934-51423AB9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3497"/>
            <a:ext cx="9905998" cy="1478570"/>
          </a:xfrm>
        </p:spPr>
        <p:txBody>
          <a:bodyPr/>
          <a:lstStyle/>
          <a:p>
            <a:r>
              <a:rPr lang="it-IT" dirty="0" err="1"/>
              <a:t>cql</a:t>
            </a:r>
            <a:r>
              <a:rPr lang="it-IT" dirty="0"/>
              <a:t> (2)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AE9AF6-FA29-B640-29E7-608114F8404C}"/>
              </a:ext>
            </a:extLst>
          </p:cNvPr>
          <p:cNvSpPr txBox="1"/>
          <p:nvPr/>
        </p:nvSpPr>
        <p:spPr>
          <a:xfrm>
            <a:off x="1141413" y="1562067"/>
            <a:ext cx="10249676" cy="5654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Font typeface="+mj-lt"/>
              <a:buAutoNum type="arabicPeriod" startAt="5"/>
            </a:pPr>
            <a:r>
              <a:rPr lang="it-IT" sz="2400" b="1" dirty="0">
                <a:sym typeface="Wingdings" panose="05000000000000000000" pitchFamily="2" charset="2"/>
              </a:rPr>
              <a:t>&amp; </a:t>
            </a:r>
            <a:r>
              <a:rPr lang="it-IT" sz="2400" dirty="0">
                <a:sym typeface="Wingdings" panose="05000000000000000000" pitchFamily="2" charset="2"/>
              </a:rPr>
              <a:t> che</a:t>
            </a:r>
          </a:p>
          <a:p>
            <a:pPr marL="457200" indent="-457200" algn="just">
              <a:spcAft>
                <a:spcPts val="800"/>
              </a:spcAft>
              <a:buFont typeface="+mj-lt"/>
              <a:buAutoNum type="arabicPeriod" startAt="5"/>
            </a:pPr>
            <a:r>
              <a:rPr lang="it-IT" sz="2400" b="1" dirty="0">
                <a:sym typeface="Wingdings" panose="05000000000000000000" pitchFamily="2" charset="2"/>
              </a:rPr>
              <a:t>! </a:t>
            </a:r>
            <a:r>
              <a:rPr lang="it-IT" sz="2400" dirty="0">
                <a:sym typeface="Wingdings" panose="05000000000000000000" pitchFamily="2" charset="2"/>
              </a:rPr>
              <a:t> non</a:t>
            </a:r>
          </a:p>
          <a:p>
            <a:pPr marL="457200" indent="-457200" algn="just">
              <a:spcAft>
                <a:spcPts val="800"/>
              </a:spcAft>
              <a:buFont typeface="+mj-lt"/>
              <a:buAutoNum type="arabicPeriod" startAt="5"/>
            </a:pPr>
            <a:endParaRPr lang="it-IT" sz="2400" dirty="0">
              <a:sym typeface="Wingdings" panose="05000000000000000000" pitchFamily="2" charset="2"/>
            </a:endParaRPr>
          </a:p>
          <a:p>
            <a:pPr marL="457200" indent="-457200" algn="just">
              <a:spcAft>
                <a:spcPts val="800"/>
              </a:spcAft>
              <a:buFont typeface="+mj-lt"/>
              <a:buAutoNum type="arabicPeriod" startAt="5"/>
            </a:pPr>
            <a:r>
              <a:rPr lang="it-IT" sz="2400" b="1" dirty="0">
                <a:sym typeface="Wingdings" panose="05000000000000000000" pitchFamily="2" charset="2"/>
              </a:rPr>
              <a:t>{ }</a:t>
            </a:r>
            <a:r>
              <a:rPr lang="it-IT" sz="2400" dirty="0">
                <a:sym typeface="Wingdings" panose="05000000000000000000" pitchFamily="2" charset="2"/>
              </a:rPr>
              <a:t>  indicano la ripetizione del token che le precede.</a:t>
            </a:r>
            <a:endParaRPr lang="it-IT" sz="1600" dirty="0">
              <a:sym typeface="Wingdings" panose="05000000000000000000" pitchFamily="2" charset="2"/>
            </a:endParaRPr>
          </a:p>
          <a:p>
            <a:pPr algn="just">
              <a:spcAft>
                <a:spcPts val="800"/>
              </a:spcAft>
            </a:pPr>
            <a:endParaRPr lang="it-IT" sz="2000" dirty="0">
              <a:sym typeface="Wingdings" panose="05000000000000000000" pitchFamily="2" charset="2"/>
            </a:endParaRPr>
          </a:p>
          <a:p>
            <a:pPr marL="457200" indent="-457200" algn="just">
              <a:buFont typeface="+mj-lt"/>
              <a:buAutoNum type="arabicPeriod" startAt="8"/>
            </a:pPr>
            <a:r>
              <a:rPr lang="it-IT" sz="2400" b="1" dirty="0">
                <a:sym typeface="Wingdings" panose="05000000000000000000" pitchFamily="2" charset="2"/>
              </a:rPr>
              <a:t>?</a:t>
            </a:r>
            <a:r>
              <a:rPr lang="it-IT" sz="2400" dirty="0">
                <a:sym typeface="Wingdings" panose="05000000000000000000" pitchFamily="2" charset="2"/>
              </a:rPr>
              <a:t>  indica che il token che lo precede va trovato solo se presente.</a:t>
            </a:r>
          </a:p>
          <a:p>
            <a:pPr marL="457200" indent="-457200" algn="just">
              <a:buFont typeface="+mj-lt"/>
              <a:buAutoNum type="arabicPeriod" startAt="8"/>
            </a:pPr>
            <a:endParaRPr lang="it-IT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+mj-lt"/>
              <a:buAutoNum type="arabicPeriod" startAt="8"/>
            </a:pPr>
            <a:endParaRPr lang="it-IT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+mj-lt"/>
              <a:buAutoNum type="arabicPeriod" startAt="8"/>
            </a:pPr>
            <a:endParaRPr lang="it-IT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+mj-lt"/>
              <a:buAutoNum type="arabicPeriod" startAt="8"/>
            </a:pPr>
            <a:endParaRPr lang="it-IT" sz="2400" dirty="0">
              <a:sym typeface="Wingdings" panose="05000000000000000000" pitchFamily="2" charset="2"/>
            </a:endParaRPr>
          </a:p>
          <a:p>
            <a:pPr marL="457200" indent="-457200" algn="just">
              <a:buFont typeface="+mj-lt"/>
              <a:buAutoNum type="arabicPeriod" startAt="9"/>
            </a:pPr>
            <a:r>
              <a:rPr lang="it-IT" sz="2400" b="1" dirty="0">
                <a:sym typeface="Wingdings" panose="05000000000000000000" pitchFamily="2" charset="2"/>
              </a:rPr>
              <a:t>|</a:t>
            </a:r>
            <a:r>
              <a:rPr lang="it-IT" sz="2400" dirty="0">
                <a:sym typeface="Wingdings" panose="05000000000000000000" pitchFamily="2" charset="2"/>
              </a:rPr>
              <a:t>  o/oppure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9"/>
            </a:pPr>
            <a:endParaRPr lang="it-IT" sz="2400" dirty="0"/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9"/>
            </a:pPr>
            <a:endParaRPr lang="it-IT" sz="2400" dirty="0">
              <a:sym typeface="Wingdings" panose="05000000000000000000" pitchFamily="2" charset="2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14FF36F-AFB4-458D-0D97-B3BD7C201C48}"/>
              </a:ext>
            </a:extLst>
          </p:cNvPr>
          <p:cNvSpPr txBox="1"/>
          <p:nvPr/>
        </p:nvSpPr>
        <p:spPr>
          <a:xfrm>
            <a:off x="3428205" y="1658919"/>
            <a:ext cx="5676091" cy="85129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ym typeface="Wingdings" panose="05000000000000000000" pitchFamily="2" charset="2"/>
              </a:rPr>
              <a:t>[lemma="molto" </a:t>
            </a:r>
            <a:r>
              <a:rPr lang="it-IT" sz="2400" b="1" dirty="0">
                <a:sym typeface="Wingdings" panose="05000000000000000000" pitchFamily="2" charset="2"/>
              </a:rPr>
              <a:t>&amp;</a:t>
            </a:r>
            <a:r>
              <a:rPr lang="it-IT" sz="2400" dirty="0">
                <a:sym typeface="Wingdings" panose="05000000000000000000" pitchFamily="2" charset="2"/>
              </a:rPr>
              <a:t> tag</a:t>
            </a:r>
            <a:r>
              <a:rPr lang="it-IT" sz="2400" b="1" dirty="0">
                <a:sym typeface="Wingdings" panose="05000000000000000000" pitchFamily="2" charset="2"/>
              </a:rPr>
              <a:t>!</a:t>
            </a:r>
            <a:r>
              <a:rPr lang="it-IT" sz="2400" dirty="0">
                <a:sym typeface="Wingdings" panose="05000000000000000000" pitchFamily="2" charset="2"/>
              </a:rPr>
              <a:t>="</a:t>
            </a:r>
            <a:r>
              <a:rPr lang="it-IT" sz="2400" dirty="0" err="1">
                <a:sym typeface="Wingdings" panose="05000000000000000000" pitchFamily="2" charset="2"/>
              </a:rPr>
              <a:t>Avv</a:t>
            </a:r>
            <a:r>
              <a:rPr lang="it-IT" sz="2400" dirty="0">
                <a:sym typeface="Wingdings" panose="05000000000000000000" pitchFamily="2" charset="2"/>
              </a:rPr>
              <a:t>"]</a:t>
            </a:r>
          </a:p>
          <a:p>
            <a:pPr algn="ctr"/>
            <a:r>
              <a:rPr lang="it-IT" sz="2000" dirty="0">
                <a:sym typeface="Wingdings" panose="05000000000000000000" pitchFamily="2" charset="2"/>
              </a:rPr>
              <a:t>«trova tutte le forme di </a:t>
            </a:r>
            <a:r>
              <a:rPr lang="it-IT" sz="2000" i="1" dirty="0">
                <a:sym typeface="Wingdings" panose="05000000000000000000" pitchFamily="2" charset="2"/>
              </a:rPr>
              <a:t>molto</a:t>
            </a:r>
            <a:r>
              <a:rPr lang="it-IT" sz="2000" dirty="0">
                <a:sym typeface="Wingdings" panose="05000000000000000000" pitchFamily="2" charset="2"/>
              </a:rPr>
              <a:t> che non sono avverbi»</a:t>
            </a:r>
          </a:p>
        </p:txBody>
      </p:sp>
      <p:sp>
        <p:nvSpPr>
          <p:cNvPr id="3" name="Parentesi graffa chiusa 2">
            <a:extLst>
              <a:ext uri="{FF2B5EF4-FFF2-40B4-BE49-F238E27FC236}">
                <a16:creationId xmlns:a16="http://schemas.microsoft.com/office/drawing/2014/main" id="{D7DE597D-1D8E-5A05-F4B3-57DF9640648E}"/>
              </a:ext>
            </a:extLst>
          </p:cNvPr>
          <p:cNvSpPr/>
          <p:nvPr/>
        </p:nvSpPr>
        <p:spPr>
          <a:xfrm>
            <a:off x="2850204" y="1615568"/>
            <a:ext cx="462062" cy="938001"/>
          </a:xfrm>
          <a:prstGeom prst="rightBrace">
            <a:avLst>
              <a:gd name="adj1" fmla="val 17635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514446-7AA5-4419-52B7-452822B02E65}"/>
              </a:ext>
            </a:extLst>
          </p:cNvPr>
          <p:cNvSpPr txBox="1"/>
          <p:nvPr/>
        </p:nvSpPr>
        <p:spPr>
          <a:xfrm>
            <a:off x="8387691" y="2781145"/>
            <a:ext cx="3635696" cy="85129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ym typeface="Wingdings" panose="05000000000000000000" pitchFamily="2" charset="2"/>
              </a:rPr>
              <a:t>[ ] </a:t>
            </a:r>
            <a:r>
              <a:rPr lang="it-IT" sz="2400" b="1" dirty="0">
                <a:sym typeface="Wingdings" panose="05000000000000000000" pitchFamily="2" charset="2"/>
              </a:rPr>
              <a:t>{</a:t>
            </a:r>
            <a:r>
              <a:rPr lang="it-IT" sz="2400" dirty="0">
                <a:sym typeface="Wingdings" panose="05000000000000000000" pitchFamily="2" charset="2"/>
              </a:rPr>
              <a:t>0,3</a:t>
            </a:r>
            <a:r>
              <a:rPr lang="it-IT" sz="2400" b="1" dirty="0">
                <a:sym typeface="Wingdings" panose="05000000000000000000" pitchFamily="2" charset="2"/>
              </a:rPr>
              <a:t>}</a:t>
            </a:r>
          </a:p>
          <a:p>
            <a:pPr algn="ctr"/>
            <a:r>
              <a:rPr lang="it-IT" sz="2000" dirty="0">
                <a:sym typeface="Wingdings" panose="05000000000000000000" pitchFamily="2" charset="2"/>
              </a:rPr>
              <a:t>«trova da 0 a 3 token qualsiasi»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73D3B5-E978-6A28-8548-77DF14710D3D}"/>
              </a:ext>
            </a:extLst>
          </p:cNvPr>
          <p:cNvSpPr txBox="1"/>
          <p:nvPr/>
        </p:nvSpPr>
        <p:spPr>
          <a:xfrm>
            <a:off x="1530088" y="4304432"/>
            <a:ext cx="9472324" cy="85129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400" dirty="0">
                <a:sym typeface="Wingdings" panose="05000000000000000000" pitchFamily="2" charset="2"/>
              </a:rPr>
              <a:t>[lemma="essere"] [word="molto"]</a:t>
            </a:r>
            <a:r>
              <a:rPr lang="it-IT" sz="2400" b="1" dirty="0">
                <a:sym typeface="Wingdings" panose="05000000000000000000" pitchFamily="2" charset="2"/>
              </a:rPr>
              <a:t>? </a:t>
            </a:r>
            <a:r>
              <a:rPr lang="it-IT" sz="2400" dirty="0">
                <a:sym typeface="Wingdings" panose="05000000000000000000" pitchFamily="2" charset="2"/>
              </a:rPr>
              <a:t>[lemma="buono"]</a:t>
            </a:r>
          </a:p>
          <a:p>
            <a:pPr algn="ctr">
              <a:spcAft>
                <a:spcPts val="1600"/>
              </a:spcAft>
            </a:pPr>
            <a:r>
              <a:rPr lang="it-IT" sz="2000" dirty="0">
                <a:sym typeface="Wingdings" panose="05000000000000000000" pitchFamily="2" charset="2"/>
              </a:rPr>
              <a:t>«trova il sintagma </a:t>
            </a:r>
            <a:r>
              <a:rPr lang="it-IT" sz="2000" i="1" dirty="0">
                <a:sym typeface="Wingdings" panose="05000000000000000000" pitchFamily="2" charset="2"/>
              </a:rPr>
              <a:t>essere (molto) buono</a:t>
            </a:r>
            <a:r>
              <a:rPr lang="it-IT" sz="2000" dirty="0">
                <a:sym typeface="Wingdings" panose="05000000000000000000" pitchFamily="2" charset="2"/>
              </a:rPr>
              <a:t>, quindi conta anche i sintagmi in cui </a:t>
            </a:r>
            <a:r>
              <a:rPr lang="it-IT" sz="2000" i="1" dirty="0">
                <a:sym typeface="Wingdings" panose="05000000000000000000" pitchFamily="2" charset="2"/>
              </a:rPr>
              <a:t>molto </a:t>
            </a:r>
            <a:r>
              <a:rPr lang="it-IT" sz="2000" dirty="0">
                <a:sym typeface="Wingdings" panose="05000000000000000000" pitchFamily="2" charset="2"/>
              </a:rPr>
              <a:t>non c’è.»</a:t>
            </a:r>
            <a:endParaRPr lang="it-IT" sz="2400" dirty="0">
              <a:sym typeface="Wingdings" panose="05000000000000000000" pitchFamily="2" charset="2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101F1D-C1FD-78B1-4171-AC011ED382A9}"/>
              </a:ext>
            </a:extLst>
          </p:cNvPr>
          <p:cNvSpPr txBox="1"/>
          <p:nvPr/>
        </p:nvSpPr>
        <p:spPr>
          <a:xfrm>
            <a:off x="3672191" y="5508325"/>
            <a:ext cx="3711103" cy="85129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254125"/>
            <a:r>
              <a:rPr lang="it-IT" sz="2400" dirty="0">
                <a:sym typeface="Wingdings" panose="05000000000000000000" pitchFamily="2" charset="2"/>
              </a:rPr>
              <a:t>[word="</a:t>
            </a:r>
            <a:r>
              <a:rPr lang="it-IT" sz="2400" dirty="0" err="1">
                <a:sym typeface="Wingdings" panose="05000000000000000000" pitchFamily="2" charset="2"/>
              </a:rPr>
              <a:t>molto</a:t>
            </a:r>
            <a:r>
              <a:rPr lang="it-IT" sz="2400" b="1" dirty="0" err="1">
                <a:sym typeface="Wingdings" panose="05000000000000000000" pitchFamily="2" charset="2"/>
              </a:rPr>
              <a:t>|</a:t>
            </a:r>
            <a:r>
              <a:rPr lang="it-IT" sz="2400" dirty="0" err="1">
                <a:sym typeface="Wingdings" panose="05000000000000000000" pitchFamily="2" charset="2"/>
              </a:rPr>
              <a:t>tanto</a:t>
            </a:r>
            <a:r>
              <a:rPr lang="it-IT" sz="2400" dirty="0">
                <a:sym typeface="Wingdings" panose="05000000000000000000" pitchFamily="2" charset="2"/>
              </a:rPr>
              <a:t>"]</a:t>
            </a:r>
          </a:p>
          <a:p>
            <a:pPr algn="ctr" defTabSz="1254125">
              <a:spcAft>
                <a:spcPts val="800"/>
              </a:spcAft>
            </a:pPr>
            <a:r>
              <a:rPr lang="it-IT" sz="2000" dirty="0">
                <a:sym typeface="Wingdings" panose="05000000000000000000" pitchFamily="2" charset="2"/>
              </a:rPr>
              <a:t>«trova o </a:t>
            </a:r>
            <a:r>
              <a:rPr lang="it-IT" sz="2000" i="1" dirty="0">
                <a:sym typeface="Wingdings" panose="05000000000000000000" pitchFamily="2" charset="2"/>
              </a:rPr>
              <a:t>molto </a:t>
            </a:r>
            <a:r>
              <a:rPr lang="it-IT" sz="2000" dirty="0">
                <a:sym typeface="Wingdings" panose="05000000000000000000" pitchFamily="2" charset="2"/>
              </a:rPr>
              <a:t>o </a:t>
            </a:r>
            <a:r>
              <a:rPr lang="it-IT" sz="2000" i="1" dirty="0">
                <a:sym typeface="Wingdings" panose="05000000000000000000" pitchFamily="2" charset="2"/>
              </a:rPr>
              <a:t>tanto</a:t>
            </a:r>
            <a:r>
              <a:rPr lang="it-IT" sz="2000" dirty="0">
                <a:sym typeface="Wingdings" panose="05000000000000000000" pitchFamily="2" charset="2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640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4" grpId="0" animBg="1"/>
      <p:bldP spid="3" grpId="0" animBg="1"/>
      <p:bldP spid="6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43F67538-C4ED-488B-0227-00F3E4B8C3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15488"/>
          <a:stretch/>
        </p:blipFill>
        <p:spPr bwMode="auto">
          <a:xfrm>
            <a:off x="505364" y="1996177"/>
            <a:ext cx="11181271" cy="471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6C2DAB0-EE89-8799-0F3B-297384DA0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985" y="45478"/>
            <a:ext cx="8700657" cy="65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6F458C7-8B29-BA94-633D-CB88E69EA900}"/>
              </a:ext>
            </a:extLst>
          </p:cNvPr>
          <p:cNvSpPr/>
          <p:nvPr/>
        </p:nvSpPr>
        <p:spPr>
          <a:xfrm>
            <a:off x="1891080" y="261744"/>
            <a:ext cx="3271469" cy="44265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CA9205-A8CC-4DC3-FEE7-B21ED79EF4F0}"/>
              </a:ext>
            </a:extLst>
          </p:cNvPr>
          <p:cNvSpPr txBox="1"/>
          <p:nvPr/>
        </p:nvSpPr>
        <p:spPr>
          <a:xfrm>
            <a:off x="1726245" y="1134903"/>
            <a:ext cx="2036194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QUALSIASI FORMA DI «MIND» CHE NON E’ UN NOME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A0DD2C0-59F2-5F57-2020-731C29F368F8}"/>
              </a:ext>
            </a:extLst>
          </p:cNvPr>
          <p:cNvCxnSpPr>
            <a:cxnSpLocks/>
          </p:cNvCxnSpPr>
          <p:nvPr/>
        </p:nvCxnSpPr>
        <p:spPr>
          <a:xfrm flipH="1">
            <a:off x="2929376" y="716019"/>
            <a:ext cx="471049" cy="4188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CE1E87A-CD08-020F-2DB7-FF7366B5F08A}"/>
              </a:ext>
            </a:extLst>
          </p:cNvPr>
          <p:cNvSpPr txBox="1"/>
          <p:nvPr/>
        </p:nvSpPr>
        <p:spPr>
          <a:xfrm>
            <a:off x="4857712" y="1242624"/>
            <a:ext cx="1614045" cy="3077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UN PRONOME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3B55CC9-463D-22F3-8DE9-C996B20E543B}"/>
              </a:ext>
            </a:extLst>
          </p:cNvPr>
          <p:cNvSpPr/>
          <p:nvPr/>
        </p:nvSpPr>
        <p:spPr>
          <a:xfrm>
            <a:off x="5249217" y="280522"/>
            <a:ext cx="1393832" cy="43114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04AB5EE-558F-A2D7-B073-026950065E00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5825113" y="711665"/>
            <a:ext cx="121020" cy="51349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CC5FE59-AC5C-8180-8C90-4AFD18AC87A1}"/>
              </a:ext>
            </a:extLst>
          </p:cNvPr>
          <p:cNvSpPr txBox="1"/>
          <p:nvPr/>
        </p:nvSpPr>
        <p:spPr>
          <a:xfrm>
            <a:off x="9200007" y="1134903"/>
            <a:ext cx="2036194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QUALSIASI FORMA DI «BUSINESS»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3F87A7A7-FD82-73B2-EF01-67380C14A6F4}"/>
              </a:ext>
            </a:extLst>
          </p:cNvPr>
          <p:cNvSpPr/>
          <p:nvPr/>
        </p:nvSpPr>
        <p:spPr>
          <a:xfrm>
            <a:off x="8491841" y="270512"/>
            <a:ext cx="2122512" cy="431143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E3A67DD3-C3D6-A715-84FF-AA567A0FDE0C}"/>
              </a:ext>
            </a:extLst>
          </p:cNvPr>
          <p:cNvCxnSpPr>
            <a:cxnSpLocks/>
          </p:cNvCxnSpPr>
          <p:nvPr/>
        </p:nvCxnSpPr>
        <p:spPr>
          <a:xfrm>
            <a:off x="9599930" y="726382"/>
            <a:ext cx="480910" cy="40577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F201A259-1F93-9A21-EB46-C144395961ED}"/>
              </a:ext>
            </a:extLst>
          </p:cNvPr>
          <p:cNvSpPr/>
          <p:nvPr/>
        </p:nvSpPr>
        <p:spPr>
          <a:xfrm>
            <a:off x="6729716" y="261744"/>
            <a:ext cx="1714853" cy="4311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926EF3F-689A-AFD0-DFB8-346028926C32}"/>
              </a:ext>
            </a:extLst>
          </p:cNvPr>
          <p:cNvSpPr txBox="1"/>
          <p:nvPr/>
        </p:nvSpPr>
        <p:spPr>
          <a:xfrm>
            <a:off x="6903431" y="1249768"/>
            <a:ext cx="2036194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LA PAROLA «OWN» SE PRESENTE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9C7938D-8EBA-7CCE-4701-9977FA7A552D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7699340" y="711665"/>
            <a:ext cx="22227" cy="53810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7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 descr="Immagine che contiene testo, antenna&#10;&#10;Descrizione generata automaticamente">
            <a:extLst>
              <a:ext uri="{FF2B5EF4-FFF2-40B4-BE49-F238E27FC236}">
                <a16:creationId xmlns:a16="http://schemas.microsoft.com/office/drawing/2014/main" id="{DDB5852C-3288-17D1-611D-3E7FACD78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916" y="106155"/>
            <a:ext cx="6554168" cy="713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CC4560-1282-940C-2607-FAE8ABF30511}"/>
              </a:ext>
            </a:extLst>
          </p:cNvPr>
          <p:cNvSpPr txBox="1"/>
          <p:nvPr/>
        </p:nvSpPr>
        <p:spPr>
          <a:xfrm>
            <a:off x="2359219" y="1169437"/>
            <a:ext cx="2036194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QUALSIASI FORMA DI «MIND» CHE NON E’ UN NOME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9E1BF2-FD44-1458-9CAB-C54075EE98EC}"/>
              </a:ext>
            </a:extLst>
          </p:cNvPr>
          <p:cNvSpPr txBox="1"/>
          <p:nvPr/>
        </p:nvSpPr>
        <p:spPr>
          <a:xfrm>
            <a:off x="5373042" y="1277158"/>
            <a:ext cx="2036194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DA 0 A 3 TOKENS QUALSIASI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945AD36-C3AD-7274-6010-720263765290}"/>
              </a:ext>
            </a:extLst>
          </p:cNvPr>
          <p:cNvSpPr txBox="1"/>
          <p:nvPr/>
        </p:nvSpPr>
        <p:spPr>
          <a:xfrm>
            <a:off x="8174607" y="1172183"/>
            <a:ext cx="2036194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QUALSIASI FORMA DI «BUSINESS»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4F9D152A-9002-99C5-9700-22316320D6D1}"/>
              </a:ext>
            </a:extLst>
          </p:cNvPr>
          <p:cNvSpPr/>
          <p:nvPr/>
        </p:nvSpPr>
        <p:spPr>
          <a:xfrm>
            <a:off x="2818916" y="321013"/>
            <a:ext cx="3277083" cy="44265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FE5DC96-CBB8-E05B-E57C-CED64A9246E5}"/>
              </a:ext>
            </a:extLst>
          </p:cNvPr>
          <p:cNvSpPr/>
          <p:nvPr/>
        </p:nvSpPr>
        <p:spPr>
          <a:xfrm>
            <a:off x="6188597" y="332519"/>
            <a:ext cx="879676" cy="431143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FEF8498D-CCB7-B7EA-E849-0EFFED875DBB}"/>
              </a:ext>
            </a:extLst>
          </p:cNvPr>
          <p:cNvSpPr/>
          <p:nvPr/>
        </p:nvSpPr>
        <p:spPr>
          <a:xfrm>
            <a:off x="7141416" y="332519"/>
            <a:ext cx="2231668" cy="431143"/>
          </a:xfrm>
          <a:prstGeom prst="roundRect">
            <a:avLst/>
          </a:prstGeom>
          <a:noFill/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016972D-4980-4756-54F0-5DAC51589020}"/>
              </a:ext>
            </a:extLst>
          </p:cNvPr>
          <p:cNvCxnSpPr/>
          <p:nvPr/>
        </p:nvCxnSpPr>
        <p:spPr>
          <a:xfrm flipH="1">
            <a:off x="3562350" y="763662"/>
            <a:ext cx="485775" cy="405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2DCC44B-4E81-ECBF-B2A8-CDB436508D4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6591300" y="763662"/>
            <a:ext cx="37135" cy="513496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D19F9146-D362-F628-DD0D-31CEF5E1ADB1}"/>
              </a:ext>
            </a:extLst>
          </p:cNvPr>
          <p:cNvCxnSpPr/>
          <p:nvPr/>
        </p:nvCxnSpPr>
        <p:spPr>
          <a:xfrm>
            <a:off x="8574530" y="763662"/>
            <a:ext cx="480910" cy="40577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magine 16">
            <a:extLst>
              <a:ext uri="{FF2B5EF4-FFF2-40B4-BE49-F238E27FC236}">
                <a16:creationId xmlns:a16="http://schemas.microsoft.com/office/drawing/2014/main" id="{1464B3B8-0D9D-B6A7-8CED-EFA668D34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20805"/>
            <a:ext cx="12192000" cy="430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5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FA682-1363-A514-4114-AC04DBA8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Cql</a:t>
            </a:r>
            <a:r>
              <a:rPr lang="it-IT" dirty="0"/>
              <a:t> (3) – LE STRUTTURE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8D832B11-0A87-A9FB-4612-90CC3E350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30498"/>
              </p:ext>
            </p:extLst>
          </p:nvPr>
        </p:nvGraphicFramePr>
        <p:xfrm>
          <a:off x="1222375" y="2546032"/>
          <a:ext cx="9825036" cy="176593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2535237">
                  <a:extLst>
                    <a:ext uri="{9D8B030D-6E8A-4147-A177-3AD203B41FA5}">
                      <a16:colId xmlns:a16="http://schemas.microsoft.com/office/drawing/2014/main" val="3117529626"/>
                    </a:ext>
                  </a:extLst>
                </a:gridCol>
                <a:gridCol w="1394778">
                  <a:extLst>
                    <a:ext uri="{9D8B030D-6E8A-4147-A177-3AD203B41FA5}">
                      <a16:colId xmlns:a16="http://schemas.microsoft.com/office/drawing/2014/main" val="243502474"/>
                    </a:ext>
                  </a:extLst>
                </a:gridCol>
                <a:gridCol w="1965007">
                  <a:extLst>
                    <a:ext uri="{9D8B030D-6E8A-4147-A177-3AD203B41FA5}">
                      <a16:colId xmlns:a16="http://schemas.microsoft.com/office/drawing/2014/main" val="454145146"/>
                    </a:ext>
                  </a:extLst>
                </a:gridCol>
                <a:gridCol w="1965007">
                  <a:extLst>
                    <a:ext uri="{9D8B030D-6E8A-4147-A177-3AD203B41FA5}">
                      <a16:colId xmlns:a16="http://schemas.microsoft.com/office/drawing/2014/main" val="1784708356"/>
                    </a:ext>
                  </a:extLst>
                </a:gridCol>
                <a:gridCol w="1965007">
                  <a:extLst>
                    <a:ext uri="{9D8B030D-6E8A-4147-A177-3AD203B41FA5}">
                      <a16:colId xmlns:a16="http://schemas.microsoft.com/office/drawing/2014/main" val="1737798996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STRUTTURA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SIMBOLO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all’inizio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alla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intero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7964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it-IT" b="0" dirty="0"/>
                        <a:t>SENTENCE (frase)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&lt;</a:t>
                      </a:r>
                      <a:r>
                        <a:rPr lang="it-IT" sz="2400" b="0" dirty="0"/>
                        <a:t>s</a:t>
                      </a:r>
                      <a:r>
                        <a:rPr lang="it-IT" sz="2000" b="0" dirty="0"/>
                        <a:t>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&lt;</a:t>
                      </a:r>
                      <a:r>
                        <a:rPr lang="it-IT" sz="1800" b="0" dirty="0"/>
                        <a:t>/</a:t>
                      </a:r>
                      <a:r>
                        <a:rPr lang="it-IT" sz="2400" b="0" dirty="0"/>
                        <a:t>s</a:t>
                      </a:r>
                      <a:r>
                        <a:rPr lang="it-IT" sz="2000" b="0" dirty="0"/>
                        <a:t>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&lt;</a:t>
                      </a:r>
                      <a:r>
                        <a:rPr lang="it-IT" sz="2400" b="0" dirty="0"/>
                        <a:t>s</a:t>
                      </a:r>
                      <a:r>
                        <a:rPr lang="it-IT" sz="1800" b="0" dirty="0"/>
                        <a:t>/</a:t>
                      </a:r>
                      <a:r>
                        <a:rPr lang="it-IT" sz="2000" b="0" dirty="0"/>
                        <a:t>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44473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it-IT" dirty="0"/>
                        <a:t>PARAGRAPH (paragrafo)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&lt;p&gt;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p&gt;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&lt;p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9794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it-IT" dirty="0"/>
                        <a:t>DOCUIMENT (documento)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doc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&lt;doc&gt;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doc&gt;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&lt;doc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080568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0CE309DB-894F-D51A-B56E-E0152D0ED0E8}"/>
              </a:ext>
            </a:extLst>
          </p:cNvPr>
          <p:cNvSpPr txBox="1"/>
          <p:nvPr/>
        </p:nvSpPr>
        <p:spPr>
          <a:xfrm>
            <a:off x="9210675" y="4812841"/>
            <a:ext cx="230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cercare s, p o doc che contengono una parola o sintagma </a:t>
            </a:r>
            <a:r>
              <a:rPr lang="it-IT" u="sng" dirty="0"/>
              <a:t>(*</a:t>
            </a:r>
            <a:r>
              <a:rPr lang="it-IT" sz="1600" u="sng" dirty="0"/>
              <a:t>VEDI </a:t>
            </a:r>
            <a:r>
              <a:rPr lang="it-IT" sz="1600" b="1" i="1" u="sng" dirty="0"/>
              <a:t>CONTAINING</a:t>
            </a:r>
            <a:r>
              <a:rPr lang="it-IT" sz="1600" u="sng" dirty="0"/>
              <a:t> E </a:t>
            </a:r>
            <a:r>
              <a:rPr lang="it-IT" sz="1600" b="1" i="1" u="sng" dirty="0"/>
              <a:t>WITHIN</a:t>
            </a:r>
            <a:r>
              <a:rPr lang="it-IT" sz="1600" u="sng" dirty="0"/>
              <a:t> </a:t>
            </a:r>
            <a:r>
              <a:rPr lang="it-IT" u="sng" dirty="0"/>
              <a:t>più avanti</a:t>
            </a:r>
            <a:r>
              <a:rPr lang="it-IT" dirty="0"/>
              <a:t>).</a:t>
            </a:r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17249088-B07E-59C0-4C2B-4AF91B0C6FD7}"/>
              </a:ext>
            </a:extLst>
          </p:cNvPr>
          <p:cNvSpPr/>
          <p:nvPr/>
        </p:nvSpPr>
        <p:spPr>
          <a:xfrm>
            <a:off x="10435763" y="4190410"/>
            <a:ext cx="533862" cy="6920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20DAB8-4C92-C144-6B4C-475C09E1CE28}"/>
              </a:ext>
            </a:extLst>
          </p:cNvPr>
          <p:cNvSpPr txBox="1"/>
          <p:nvPr/>
        </p:nvSpPr>
        <p:spPr>
          <a:xfrm>
            <a:off x="5019675" y="4882468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cercare parole o sintagmi collocati all’inizio di un/una s, p, doc.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DBCB38-18CF-D671-56FD-DAD40607A4E1}"/>
              </a:ext>
            </a:extLst>
          </p:cNvPr>
          <p:cNvSpPr txBox="1"/>
          <p:nvPr/>
        </p:nvSpPr>
        <p:spPr>
          <a:xfrm>
            <a:off x="7151689" y="757638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cercare parole o sintagmi collocati alla fine di un/una s, p, doc.</a:t>
            </a: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E774E639-5A30-B3B3-9D7A-5F5063097E95}"/>
              </a:ext>
            </a:extLst>
          </p:cNvPr>
          <p:cNvSpPr/>
          <p:nvPr/>
        </p:nvSpPr>
        <p:spPr>
          <a:xfrm>
            <a:off x="5295207" y="4251189"/>
            <a:ext cx="533862" cy="6920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A56563FA-3944-2695-2D9A-1B3EA7C66765}"/>
              </a:ext>
            </a:extLst>
          </p:cNvPr>
          <p:cNvSpPr/>
          <p:nvPr/>
        </p:nvSpPr>
        <p:spPr>
          <a:xfrm flipV="1">
            <a:off x="7714557" y="1897189"/>
            <a:ext cx="533862" cy="69205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39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5FA682-1363-A514-4114-AC04DBA8D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Cql</a:t>
            </a:r>
            <a:r>
              <a:rPr lang="it-IT" dirty="0"/>
              <a:t> (3.1) – LE STRUTTURE 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8D832B11-0A87-A9FB-4612-90CC3E350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2956"/>
              </p:ext>
            </p:extLst>
          </p:nvPr>
        </p:nvGraphicFramePr>
        <p:xfrm>
          <a:off x="1222375" y="2546032"/>
          <a:ext cx="9825036" cy="1765935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2535237">
                  <a:extLst>
                    <a:ext uri="{9D8B030D-6E8A-4147-A177-3AD203B41FA5}">
                      <a16:colId xmlns:a16="http://schemas.microsoft.com/office/drawing/2014/main" val="3117529626"/>
                    </a:ext>
                  </a:extLst>
                </a:gridCol>
                <a:gridCol w="1394778">
                  <a:extLst>
                    <a:ext uri="{9D8B030D-6E8A-4147-A177-3AD203B41FA5}">
                      <a16:colId xmlns:a16="http://schemas.microsoft.com/office/drawing/2014/main" val="243502474"/>
                    </a:ext>
                  </a:extLst>
                </a:gridCol>
                <a:gridCol w="1965007">
                  <a:extLst>
                    <a:ext uri="{9D8B030D-6E8A-4147-A177-3AD203B41FA5}">
                      <a16:colId xmlns:a16="http://schemas.microsoft.com/office/drawing/2014/main" val="454145146"/>
                    </a:ext>
                  </a:extLst>
                </a:gridCol>
                <a:gridCol w="1965007">
                  <a:extLst>
                    <a:ext uri="{9D8B030D-6E8A-4147-A177-3AD203B41FA5}">
                      <a16:colId xmlns:a16="http://schemas.microsoft.com/office/drawing/2014/main" val="1784708356"/>
                    </a:ext>
                  </a:extLst>
                </a:gridCol>
                <a:gridCol w="1965007">
                  <a:extLst>
                    <a:ext uri="{9D8B030D-6E8A-4147-A177-3AD203B41FA5}">
                      <a16:colId xmlns:a16="http://schemas.microsoft.com/office/drawing/2014/main" val="1737798996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STRUTTURA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SIMBOLO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all’inizio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alla fine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intero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179640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it-IT" b="0" dirty="0"/>
                        <a:t>SENTENCE (frase)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0" dirty="0"/>
                        <a:t>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&lt;</a:t>
                      </a:r>
                      <a:r>
                        <a:rPr lang="it-IT" sz="2400" b="0" dirty="0"/>
                        <a:t>s</a:t>
                      </a:r>
                      <a:r>
                        <a:rPr lang="it-IT" sz="2000" b="0" dirty="0"/>
                        <a:t>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&lt;</a:t>
                      </a:r>
                      <a:r>
                        <a:rPr lang="it-IT" sz="1800" b="0" dirty="0"/>
                        <a:t>/</a:t>
                      </a:r>
                      <a:r>
                        <a:rPr lang="it-IT" sz="2400" b="0" dirty="0"/>
                        <a:t>s</a:t>
                      </a:r>
                      <a:r>
                        <a:rPr lang="it-IT" sz="2000" b="0" dirty="0"/>
                        <a:t>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&lt;</a:t>
                      </a:r>
                      <a:r>
                        <a:rPr lang="it-IT" sz="2400" b="0" dirty="0"/>
                        <a:t>s</a:t>
                      </a:r>
                      <a:r>
                        <a:rPr lang="it-IT" sz="1800" b="0" dirty="0"/>
                        <a:t>/</a:t>
                      </a:r>
                      <a:r>
                        <a:rPr lang="it-IT" sz="2000" b="0" dirty="0"/>
                        <a:t>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344473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it-IT" dirty="0"/>
                        <a:t>PARAGRAPH (paragrafo)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&lt;p&gt;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p&gt;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&lt;p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97940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it-IT" dirty="0"/>
                        <a:t>DOCUIMENT (documento)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doc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&lt;doc&gt;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doc&gt;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&lt;doc</a:t>
                      </a:r>
                      <a:r>
                        <a:rPr lang="it-IT" sz="1800" dirty="0"/>
                        <a:t>/</a:t>
                      </a:r>
                      <a:r>
                        <a:rPr lang="it-IT" sz="2000" dirty="0"/>
                        <a:t>&gt;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9080568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311C0A-D67C-8E1D-0085-9095CFBBC898}"/>
              </a:ext>
            </a:extLst>
          </p:cNvPr>
          <p:cNvSpPr txBox="1"/>
          <p:nvPr/>
        </p:nvSpPr>
        <p:spPr>
          <a:xfrm>
            <a:off x="1361439" y="4775200"/>
            <a:ext cx="99059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ATTENZIONE!!!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Queste sono le diciture standard per le strutture su </a:t>
            </a:r>
            <a:r>
              <a:rPr lang="it-IT" sz="2000" dirty="0" err="1"/>
              <a:t>SkE</a:t>
            </a:r>
            <a:r>
              <a:rPr lang="it-IT" sz="2000" dirty="0"/>
              <a:t>, ma non è detto che tutti i corpora le usino così. (es. British National Corpus: s, p, </a:t>
            </a:r>
            <a:r>
              <a:rPr lang="it-IT" sz="2000" dirty="0" err="1"/>
              <a:t>bncdoc</a:t>
            </a:r>
            <a:r>
              <a:rPr lang="it-IT" sz="2000" dirty="0"/>
              <a:t>). </a:t>
            </a:r>
            <a:r>
              <a:rPr lang="it-IT" sz="2000" u="sng" dirty="0"/>
              <a:t>*</a:t>
            </a:r>
            <a:r>
              <a:rPr lang="it-IT" u="sng" dirty="0"/>
              <a:t>VEDI SLIDE SEGUENTE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Non è detto che tutti i corpora abbiamo queste tre strutture (es. potrebbero non avere doc).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È possibile che alcuni corpora abbiano più strutture oltre a queste tre.</a:t>
            </a:r>
          </a:p>
        </p:txBody>
      </p:sp>
    </p:spTree>
    <p:extLst>
      <p:ext uri="{BB962C8B-B14F-4D97-AF65-F5344CB8AC3E}">
        <p14:creationId xmlns:p14="http://schemas.microsoft.com/office/powerpoint/2010/main" val="295162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7E55D-72D8-9B68-ABA6-B0BB8482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1158"/>
            <a:ext cx="9905998" cy="753082"/>
          </a:xfrm>
        </p:spPr>
        <p:txBody>
          <a:bodyPr/>
          <a:lstStyle/>
          <a:p>
            <a:r>
              <a:rPr lang="it-IT" dirty="0"/>
              <a:t>CQL (3.2) – Scheda informativa del corpus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C0B8574-F194-B52E-B9C3-FC8FE9F42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7" y="1030842"/>
            <a:ext cx="8382726" cy="458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6B426C-6104-054C-207B-561C9F01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838" y="2367280"/>
            <a:ext cx="8848765" cy="4188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33A186B9-B218-6EB3-A3E0-E577C6A9659F}"/>
              </a:ext>
            </a:extLst>
          </p:cNvPr>
          <p:cNvSpPr/>
          <p:nvPr/>
        </p:nvSpPr>
        <p:spPr>
          <a:xfrm>
            <a:off x="5933440" y="1088548"/>
            <a:ext cx="375920" cy="38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C207F4E7-3F3A-E7B5-DF49-1DA4E76C84E3}"/>
              </a:ext>
            </a:extLst>
          </p:cNvPr>
          <p:cNvCxnSpPr>
            <a:cxnSpLocks/>
            <a:stCxn id="10" idx="4"/>
          </p:cNvCxnSpPr>
          <p:nvPr/>
        </p:nvCxnSpPr>
        <p:spPr>
          <a:xfrm>
            <a:off x="6121400" y="1474628"/>
            <a:ext cx="187960" cy="10304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B50AF19-D56A-A5E5-A3E7-813E5C15F227}"/>
              </a:ext>
            </a:extLst>
          </p:cNvPr>
          <p:cNvSpPr txBox="1"/>
          <p:nvPr/>
        </p:nvSpPr>
        <p:spPr>
          <a:xfrm>
            <a:off x="8791938" y="1068468"/>
            <a:ext cx="299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Qui troviamo, tra le altre cose, le denominazioni corrette da usare per svolgere ricerche con CQL.</a:t>
            </a:r>
          </a:p>
        </p:txBody>
      </p:sp>
    </p:spTree>
    <p:extLst>
      <p:ext uri="{BB962C8B-B14F-4D97-AF65-F5344CB8AC3E}">
        <p14:creationId xmlns:p14="http://schemas.microsoft.com/office/powerpoint/2010/main" val="171260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27E55D-72D8-9B68-ABA6-B0BB8482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055" y="660183"/>
            <a:ext cx="3236950" cy="753082"/>
          </a:xfrm>
        </p:spPr>
        <p:txBody>
          <a:bodyPr>
            <a:normAutofit fontScale="90000"/>
          </a:bodyPr>
          <a:lstStyle/>
          <a:p>
            <a:r>
              <a:rPr lang="it-IT" dirty="0"/>
              <a:t>CQL (3.2.1) – SCHEDA INFORMATIVA DEL CORPUS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B0A41BF-6366-82DE-916B-44AB9846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86" y="2017143"/>
            <a:ext cx="4107035" cy="431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E66BB484-DA42-1433-108E-90E52FF2B0EE}"/>
              </a:ext>
            </a:extLst>
          </p:cNvPr>
          <p:cNvCxnSpPr>
            <a:cxnSpLocks/>
          </p:cNvCxnSpPr>
          <p:nvPr/>
        </p:nvCxnSpPr>
        <p:spPr>
          <a:xfrm>
            <a:off x="2406680" y="4000004"/>
            <a:ext cx="41632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7EEB8F72-27EA-ABA4-5198-9C58221A29D1}"/>
              </a:ext>
            </a:extLst>
          </p:cNvPr>
          <p:cNvSpPr/>
          <p:nvPr/>
        </p:nvSpPr>
        <p:spPr>
          <a:xfrm>
            <a:off x="4100354" y="3781912"/>
            <a:ext cx="279597" cy="269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A3814F1-AFCC-B394-CF00-70FBE5D5C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233" y="151158"/>
            <a:ext cx="7560991" cy="369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6C65752-2F40-8228-7DAA-81AC346C63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417"/>
          <a:stretch/>
        </p:blipFill>
        <p:spPr>
          <a:xfrm>
            <a:off x="4526233" y="3664014"/>
            <a:ext cx="7560991" cy="304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EC8AC04F-EFE5-16E9-238B-F2B6EC9C7197}"/>
              </a:ext>
            </a:extLst>
          </p:cNvPr>
          <p:cNvCxnSpPr>
            <a:cxnSpLocks/>
            <a:stCxn id="13" idx="7"/>
          </p:cNvCxnSpPr>
          <p:nvPr/>
        </p:nvCxnSpPr>
        <p:spPr>
          <a:xfrm flipV="1">
            <a:off x="4339005" y="3664014"/>
            <a:ext cx="314275" cy="15730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2AAD4361-BA8C-E158-FD76-5A4402F41EDB}"/>
              </a:ext>
            </a:extLst>
          </p:cNvPr>
          <p:cNvCxnSpPr>
            <a:cxnSpLocks/>
          </p:cNvCxnSpPr>
          <p:nvPr/>
        </p:nvCxnSpPr>
        <p:spPr>
          <a:xfrm>
            <a:off x="4800600" y="4311939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magine 34">
            <a:extLst>
              <a:ext uri="{FF2B5EF4-FFF2-40B4-BE49-F238E27FC236}">
                <a16:creationId xmlns:a16="http://schemas.microsoft.com/office/drawing/2014/main" id="{1449C992-B0A4-30F9-95E6-C8EED5951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603" y="5051162"/>
            <a:ext cx="4609836" cy="880937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D9AE9C42-F20D-727E-6CB8-F836E2ABF34E}"/>
              </a:ext>
            </a:extLst>
          </p:cNvPr>
          <p:cNvCxnSpPr>
            <a:cxnSpLocks/>
          </p:cNvCxnSpPr>
          <p:nvPr/>
        </p:nvCxnSpPr>
        <p:spPr>
          <a:xfrm>
            <a:off x="2613111" y="4000004"/>
            <a:ext cx="892089" cy="1491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FF9C4EBC-51BE-0284-55D3-98A03DDE3912}"/>
              </a:ext>
            </a:extLst>
          </p:cNvPr>
          <p:cNvCxnSpPr>
            <a:cxnSpLocks/>
          </p:cNvCxnSpPr>
          <p:nvPr/>
        </p:nvCxnSpPr>
        <p:spPr>
          <a:xfrm>
            <a:off x="358805" y="2875607"/>
            <a:ext cx="60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id="{552281A7-7BA0-1AE7-2D9E-EBA157ED6D8B}"/>
              </a:ext>
            </a:extLst>
          </p:cNvPr>
          <p:cNvCxnSpPr>
            <a:cxnSpLocks/>
          </p:cNvCxnSpPr>
          <p:nvPr/>
        </p:nvCxnSpPr>
        <p:spPr>
          <a:xfrm>
            <a:off x="556562" y="2875607"/>
            <a:ext cx="2056549" cy="25797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28A70978-C572-ADE3-7ADB-ECA02364A04C}"/>
              </a:ext>
            </a:extLst>
          </p:cNvPr>
          <p:cNvCxnSpPr>
            <a:cxnSpLocks/>
          </p:cNvCxnSpPr>
          <p:nvPr/>
        </p:nvCxnSpPr>
        <p:spPr>
          <a:xfrm>
            <a:off x="5076825" y="4311939"/>
            <a:ext cx="0" cy="12084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8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C4857-6D02-F1DB-2F05-95A3F6FA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394"/>
            <a:ext cx="9905998" cy="724507"/>
          </a:xfrm>
        </p:spPr>
        <p:txBody>
          <a:bodyPr/>
          <a:lstStyle/>
          <a:p>
            <a:r>
              <a:rPr lang="it-IT" dirty="0"/>
              <a:t>CQL (3.3)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21E044-9DF5-B33A-3EA7-F78B3CDB3C66}"/>
              </a:ext>
            </a:extLst>
          </p:cNvPr>
          <p:cNvSpPr txBox="1"/>
          <p:nvPr/>
        </p:nvSpPr>
        <p:spPr>
          <a:xfrm>
            <a:off x="412114" y="1056879"/>
            <a:ext cx="2323149" cy="11237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>
                <a:sym typeface="Wingdings" panose="05000000000000000000" pitchFamily="2" charset="2"/>
              </a:rPr>
              <a:t>&lt;s&gt; [tag="N"]</a:t>
            </a:r>
          </a:p>
          <a:p>
            <a:pPr algn="ctr"/>
            <a:r>
              <a:rPr lang="it-IT" sz="2000" dirty="0">
                <a:sym typeface="Wingdings" panose="05000000000000000000" pitchFamily="2" charset="2"/>
              </a:rPr>
              <a:t>«trova un nome all’inizio di frase»</a:t>
            </a:r>
            <a:endParaRPr lang="it-IT" dirty="0">
              <a:sym typeface="Wingdings" panose="05000000000000000000" pitchFamily="2" charset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3BF69F-407F-0882-0841-AC548777E344}"/>
              </a:ext>
            </a:extLst>
          </p:cNvPr>
          <p:cNvSpPr txBox="1"/>
          <p:nvPr/>
        </p:nvSpPr>
        <p:spPr>
          <a:xfrm>
            <a:off x="312737" y="3914774"/>
            <a:ext cx="2430463" cy="11237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>
                <a:sym typeface="Wingdings" panose="05000000000000000000" pitchFamily="2" charset="2"/>
              </a:rPr>
              <a:t>[tag="N"] [ ] &lt;/s&gt; </a:t>
            </a:r>
          </a:p>
          <a:p>
            <a:pPr algn="ctr"/>
            <a:r>
              <a:rPr lang="it-IT" sz="2000" dirty="0">
                <a:sym typeface="Wingdings" panose="05000000000000000000" pitchFamily="2" charset="2"/>
              </a:rPr>
              <a:t>«trova un nome a fine frase</a:t>
            </a:r>
            <a:endParaRPr lang="it-IT" dirty="0">
              <a:sym typeface="Wingdings" panose="05000000000000000000" pitchFamily="2" charset="2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F3B05BF-7B00-77E0-8FEC-8FF2CBF4C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56" b="27463"/>
          <a:stretch/>
        </p:blipFill>
        <p:spPr>
          <a:xfrm>
            <a:off x="3019425" y="3914774"/>
            <a:ext cx="9072220" cy="27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F7300F7-4DDF-50DE-401D-362E65E48B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792"/>
          <a:stretch/>
        </p:blipFill>
        <p:spPr>
          <a:xfrm>
            <a:off x="3019425" y="867383"/>
            <a:ext cx="9072220" cy="288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B11CDFEE-4064-6B67-8CDE-E1EB06585544}"/>
              </a:ext>
            </a:extLst>
          </p:cNvPr>
          <p:cNvSpPr/>
          <p:nvPr/>
        </p:nvSpPr>
        <p:spPr>
          <a:xfrm>
            <a:off x="7553325" y="1056879"/>
            <a:ext cx="4333875" cy="27146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18C0E80-1D1D-28A5-9922-6A211AF205A9}"/>
              </a:ext>
            </a:extLst>
          </p:cNvPr>
          <p:cNvSpPr/>
          <p:nvPr/>
        </p:nvSpPr>
        <p:spPr>
          <a:xfrm>
            <a:off x="4229100" y="4076700"/>
            <a:ext cx="4538320" cy="25336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24D91C70-1A22-4B62-268B-E0D7BD4CF9D3}"/>
              </a:ext>
            </a:extLst>
          </p:cNvPr>
          <p:cNvSpPr/>
          <p:nvPr/>
        </p:nvSpPr>
        <p:spPr>
          <a:xfrm>
            <a:off x="7553325" y="1056879"/>
            <a:ext cx="190500" cy="269597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80B9C4E-C4B1-6A5E-AC39-5CD8A2499014}"/>
              </a:ext>
            </a:extLst>
          </p:cNvPr>
          <p:cNvSpPr/>
          <p:nvPr/>
        </p:nvSpPr>
        <p:spPr>
          <a:xfrm>
            <a:off x="8534400" y="4076700"/>
            <a:ext cx="233020" cy="255269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0E73C9D-68A9-0F8F-40CC-FCE1DD205AC2}"/>
              </a:ext>
            </a:extLst>
          </p:cNvPr>
          <p:cNvSpPr/>
          <p:nvPr/>
        </p:nvSpPr>
        <p:spPr>
          <a:xfrm>
            <a:off x="1577112" y="4016587"/>
            <a:ext cx="329316" cy="3522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71219DC-C4DE-BABF-5B28-E667176B9283}"/>
              </a:ext>
            </a:extLst>
          </p:cNvPr>
          <p:cNvSpPr txBox="1"/>
          <p:nvPr/>
        </p:nvSpPr>
        <p:spPr>
          <a:xfrm>
            <a:off x="304800" y="2675632"/>
            <a:ext cx="2430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Importante inserirlo perché normalmente a fine di una s o di un p troviamo un segno di punteggiatura.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C3A83CF-6FF7-BA94-3D00-114772E76492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1648783" y="3752850"/>
            <a:ext cx="92987" cy="2637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9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DC4857-6D02-F1DB-2F05-95A3F6FA4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394"/>
            <a:ext cx="9905998" cy="724507"/>
          </a:xfrm>
        </p:spPr>
        <p:txBody>
          <a:bodyPr/>
          <a:lstStyle/>
          <a:p>
            <a:r>
              <a:rPr lang="it-IT" dirty="0"/>
              <a:t>CQL (3.4)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821E044-9DF5-B33A-3EA7-F78B3CDB3C66}"/>
              </a:ext>
            </a:extLst>
          </p:cNvPr>
          <p:cNvSpPr txBox="1"/>
          <p:nvPr/>
        </p:nvSpPr>
        <p:spPr>
          <a:xfrm>
            <a:off x="230028" y="1056879"/>
            <a:ext cx="3011012" cy="13620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>
                <a:sym typeface="Wingdings" panose="05000000000000000000" pitchFamily="2" charset="2"/>
              </a:rPr>
              <a:t>&lt;doc </a:t>
            </a:r>
            <a:r>
              <a:rPr lang="it-IT" sz="2000" dirty="0" err="1">
                <a:sym typeface="Wingdings" panose="05000000000000000000" pitchFamily="2" charset="2"/>
              </a:rPr>
              <a:t>year</a:t>
            </a:r>
            <a:r>
              <a:rPr lang="it-IT" sz="2000" dirty="0">
                <a:sym typeface="Wingdings" panose="05000000000000000000" pitchFamily="2" charset="2"/>
              </a:rPr>
              <a:t>="1993"&gt; [ ]</a:t>
            </a:r>
          </a:p>
          <a:p>
            <a:pPr algn="ctr"/>
            <a:r>
              <a:rPr lang="it-IT" dirty="0">
                <a:sym typeface="Wingdings" panose="05000000000000000000" pitchFamily="2" charset="2"/>
              </a:rPr>
              <a:t>«trova la prima parola di ogni documento datato 1993»</a:t>
            </a:r>
            <a:endParaRPr lang="it-IT" sz="1600" dirty="0">
              <a:sym typeface="Wingdings" panose="05000000000000000000" pitchFamily="2" charset="2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3BF69F-407F-0882-0841-AC548777E344}"/>
              </a:ext>
            </a:extLst>
          </p:cNvPr>
          <p:cNvSpPr txBox="1"/>
          <p:nvPr/>
        </p:nvSpPr>
        <p:spPr>
          <a:xfrm>
            <a:off x="230029" y="3924934"/>
            <a:ext cx="3011011" cy="13620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>
                <a:sym typeface="Wingdings" panose="05000000000000000000" pitchFamily="2" charset="2"/>
              </a:rPr>
              <a:t>&lt;doc </a:t>
            </a:r>
            <a:r>
              <a:rPr lang="it-IT" sz="2000" dirty="0" err="1">
                <a:sym typeface="Wingdings" panose="05000000000000000000" pitchFamily="2" charset="2"/>
              </a:rPr>
              <a:t>genre</a:t>
            </a:r>
            <a:r>
              <a:rPr lang="it-IT" sz="2000" dirty="0">
                <a:sym typeface="Wingdings" panose="05000000000000000000" pitchFamily="2" charset="2"/>
              </a:rPr>
              <a:t>="prose"&gt; [ ] </a:t>
            </a:r>
          </a:p>
          <a:p>
            <a:pPr algn="ctr"/>
            <a:r>
              <a:rPr lang="it-IT" dirty="0">
                <a:sym typeface="Wingdings" panose="05000000000000000000" pitchFamily="2" charset="2"/>
              </a:rPr>
              <a:t>«trova la prima parola di ogni </a:t>
            </a:r>
            <a:r>
              <a:rPr lang="it-IT" dirty="0" err="1">
                <a:sym typeface="Wingdings" panose="05000000000000000000" pitchFamily="2" charset="2"/>
              </a:rPr>
              <a:t>documeto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err="1">
                <a:sym typeface="Wingdings" panose="05000000000000000000" pitchFamily="2" charset="2"/>
              </a:rPr>
              <a:t>appartente</a:t>
            </a:r>
            <a:r>
              <a:rPr lang="it-IT" dirty="0">
                <a:sym typeface="Wingdings" panose="05000000000000000000" pitchFamily="2" charset="2"/>
              </a:rPr>
              <a:t> al genere in prosa»</a:t>
            </a:r>
            <a:endParaRPr lang="it-IT" sz="1600" dirty="0">
              <a:sym typeface="Wingdings" panose="05000000000000000000" pitchFamily="2" charset="2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0133712-BD5E-DEDE-61CE-B060C14DEE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587"/>
          <a:stretch/>
        </p:blipFill>
        <p:spPr>
          <a:xfrm>
            <a:off x="3490917" y="1056879"/>
            <a:ext cx="8471054" cy="2452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66F2FC41-55EA-D53B-CC78-DF363EF46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395"/>
          <a:stretch/>
        </p:blipFill>
        <p:spPr>
          <a:xfrm>
            <a:off x="3490917" y="3924934"/>
            <a:ext cx="8471053" cy="2329020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C6D7DA24-4E29-07DC-37AC-3BB86D34CDE6}"/>
              </a:ext>
            </a:extLst>
          </p:cNvPr>
          <p:cNvSpPr/>
          <p:nvPr/>
        </p:nvSpPr>
        <p:spPr>
          <a:xfrm>
            <a:off x="4043681" y="1257087"/>
            <a:ext cx="274320" cy="2252253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38FBBD-D41C-F5B4-CF86-8C2E126F8566}"/>
              </a:ext>
            </a:extLst>
          </p:cNvPr>
          <p:cNvSpPr/>
          <p:nvPr/>
        </p:nvSpPr>
        <p:spPr>
          <a:xfrm>
            <a:off x="4043680" y="4135120"/>
            <a:ext cx="599440" cy="2118834"/>
          </a:xfrm>
          <a:prstGeom prst="rect">
            <a:avLst/>
          </a:prstGeom>
          <a:solidFill>
            <a:schemeClr val="bg2">
              <a:lumMod val="20000"/>
              <a:lumOff val="80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86DA8FAA-A1C8-46C9-ADE7-927842276841}"/>
              </a:ext>
            </a:extLst>
          </p:cNvPr>
          <p:cNvSpPr/>
          <p:nvPr/>
        </p:nvSpPr>
        <p:spPr>
          <a:xfrm>
            <a:off x="7274561" y="1257087"/>
            <a:ext cx="4490720" cy="22522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2385A4E-9980-E044-B7D1-7D2C9DE74C83}"/>
              </a:ext>
            </a:extLst>
          </p:cNvPr>
          <p:cNvSpPr/>
          <p:nvPr/>
        </p:nvSpPr>
        <p:spPr>
          <a:xfrm>
            <a:off x="7548882" y="4135120"/>
            <a:ext cx="4216398" cy="2122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BBA3066D-179E-87B1-DD50-41A1175C7362}"/>
              </a:ext>
            </a:extLst>
          </p:cNvPr>
          <p:cNvSpPr/>
          <p:nvPr/>
        </p:nvSpPr>
        <p:spPr>
          <a:xfrm>
            <a:off x="7274563" y="1257087"/>
            <a:ext cx="487678" cy="225225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3D457C26-5715-B921-A940-DBC038BBA31B}"/>
              </a:ext>
            </a:extLst>
          </p:cNvPr>
          <p:cNvSpPr/>
          <p:nvPr/>
        </p:nvSpPr>
        <p:spPr>
          <a:xfrm>
            <a:off x="7548882" y="4135121"/>
            <a:ext cx="487678" cy="2118834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9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D52452-D1DF-A109-89FB-50FD7FC8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496598"/>
            <a:ext cx="9905998" cy="1017242"/>
          </a:xfrm>
        </p:spPr>
        <p:txBody>
          <a:bodyPr/>
          <a:lstStyle/>
          <a:p>
            <a:r>
              <a:rPr lang="it-IT" dirty="0"/>
              <a:t>Gli strumenti di Sketch Engine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1705ACD2-F7B1-B977-CE49-1431150D9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7" y="1676400"/>
            <a:ext cx="6280023" cy="433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B77F4AB-1604-7272-BF1F-1CFC5CC364F3}"/>
              </a:ext>
            </a:extLst>
          </p:cNvPr>
          <p:cNvSpPr txBox="1"/>
          <p:nvPr/>
        </p:nvSpPr>
        <p:spPr>
          <a:xfrm>
            <a:off x="6918960" y="2279947"/>
            <a:ext cx="448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800" b="1" dirty="0" err="1"/>
              <a:t>Concordance</a:t>
            </a:r>
            <a:r>
              <a:rPr lang="it-IT" sz="2800" dirty="0"/>
              <a:t>: parole e sintagmi contestualizzati. 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1F9E397-24BD-A24D-AD36-3C3169FCF887}"/>
              </a:ext>
            </a:extLst>
          </p:cNvPr>
          <p:cNvSpPr/>
          <p:nvPr/>
        </p:nvSpPr>
        <p:spPr>
          <a:xfrm>
            <a:off x="3931920" y="2997200"/>
            <a:ext cx="2661920" cy="51816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5F9E30-452C-D222-8DDA-DC66A554D20A}"/>
              </a:ext>
            </a:extLst>
          </p:cNvPr>
          <p:cNvSpPr txBox="1"/>
          <p:nvPr/>
        </p:nvSpPr>
        <p:spPr>
          <a:xfrm>
            <a:off x="6918960" y="3515360"/>
            <a:ext cx="4765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Word Sketch</a:t>
            </a:r>
            <a:r>
              <a:rPr lang="it-IT" sz="2800" dirty="0"/>
              <a:t>: collocazioni.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150805-B7C0-FB58-D8C2-380F46F0E426}"/>
              </a:ext>
            </a:extLst>
          </p:cNvPr>
          <p:cNvSpPr txBox="1"/>
          <p:nvPr/>
        </p:nvSpPr>
        <p:spPr>
          <a:xfrm>
            <a:off x="6926579" y="4358720"/>
            <a:ext cx="41224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Thesaurus</a:t>
            </a:r>
            <a:r>
              <a:rPr lang="it-IT" sz="2800" dirty="0"/>
              <a:t>: sinonimi.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F9A895B0-23A1-54AC-8676-891E69218DD8}"/>
              </a:ext>
            </a:extLst>
          </p:cNvPr>
          <p:cNvSpPr/>
          <p:nvPr/>
        </p:nvSpPr>
        <p:spPr>
          <a:xfrm>
            <a:off x="1143001" y="2438065"/>
            <a:ext cx="2661920" cy="51816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0C5B2B3-4E42-8F09-0B6E-CEB034914F79}"/>
              </a:ext>
            </a:extLst>
          </p:cNvPr>
          <p:cNvSpPr/>
          <p:nvPr/>
        </p:nvSpPr>
        <p:spPr>
          <a:xfrm>
            <a:off x="1130891" y="2997200"/>
            <a:ext cx="2661920" cy="518160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animBg="1"/>
      <p:bldP spid="7" grpId="0"/>
      <p:bldP spid="9" grpId="0"/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9CD1D-6149-9A2B-9EBF-F36C9D59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CQL (5) – </a:t>
            </a:r>
            <a:r>
              <a:rPr lang="it-IT" dirty="0" err="1"/>
              <a:t>containing</a:t>
            </a:r>
            <a:r>
              <a:rPr lang="it-IT" dirty="0"/>
              <a:t> e </a:t>
            </a:r>
            <a:r>
              <a:rPr lang="it-IT" dirty="0" err="1"/>
              <a:t>within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FEF39B-69C6-7275-AC5C-B40EEC0E2A1A}"/>
              </a:ext>
            </a:extLst>
          </p:cNvPr>
          <p:cNvSpPr txBox="1"/>
          <p:nvPr/>
        </p:nvSpPr>
        <p:spPr>
          <a:xfrm>
            <a:off x="468086" y="2033755"/>
            <a:ext cx="46849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/>
              <a:t>CONTAINING</a:t>
            </a:r>
            <a:r>
              <a:rPr lang="it-IT" sz="2400" dirty="0"/>
              <a:t> (contenente): per trovare tutte le strutture che contengono determinati tokens.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/>
              <a:t>WITHIN</a:t>
            </a:r>
            <a:r>
              <a:rPr lang="it-IT" sz="2400" dirty="0"/>
              <a:t> (tra): per trovare tokens all’interno di frasi o documenti. </a:t>
            </a:r>
          </a:p>
          <a:p>
            <a:pPr marL="271463" algn="just"/>
            <a:r>
              <a:rPr lang="it-IT" sz="2400" dirty="0"/>
              <a:t>È particolarmente utile per </a:t>
            </a:r>
            <a:r>
              <a:rPr lang="it-IT" sz="2400" i="1" dirty="0"/>
              <a:t>queries</a:t>
            </a:r>
            <a:r>
              <a:rPr lang="it-IT" sz="2400" dirty="0"/>
              <a:t> che contengono tokens non specificati.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418FBF-19CB-EFA7-3020-F88550B34CEF}"/>
              </a:ext>
            </a:extLst>
          </p:cNvPr>
          <p:cNvSpPr txBox="1"/>
          <p:nvPr/>
        </p:nvSpPr>
        <p:spPr>
          <a:xfrm>
            <a:off x="5238748" y="2039550"/>
            <a:ext cx="6838951" cy="987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u="sng" dirty="0">
                <a:sym typeface="Wingdings" panose="05000000000000000000" pitchFamily="2" charset="2"/>
              </a:rPr>
              <a:t>&lt;s/&gt; </a:t>
            </a:r>
            <a:r>
              <a:rPr lang="it-IT" sz="2000" b="1" u="sng" dirty="0" err="1">
                <a:sym typeface="Wingdings" panose="05000000000000000000" pitchFamily="2" charset="2"/>
              </a:rPr>
              <a:t>containing</a:t>
            </a:r>
            <a:r>
              <a:rPr lang="it-IT" sz="2000" u="sng" dirty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[word="an?"] [tag="N"] [word="of"]</a:t>
            </a:r>
          </a:p>
          <a:p>
            <a:pPr algn="ctr"/>
            <a:r>
              <a:rPr lang="it-IT" sz="1600" dirty="0">
                <a:sym typeface="Wingdings" panose="05000000000000000000" pitchFamily="2" charset="2"/>
              </a:rPr>
              <a:t>«trova </a:t>
            </a:r>
            <a:r>
              <a:rPr lang="it-IT" sz="1600" u="sng" dirty="0">
                <a:sym typeface="Wingdings" panose="05000000000000000000" pitchFamily="2" charset="2"/>
              </a:rPr>
              <a:t>una fase che contenga </a:t>
            </a:r>
            <a:r>
              <a:rPr lang="it-IT" sz="1600" dirty="0">
                <a:sym typeface="Wingdings" panose="05000000000000000000" pitchFamily="2" charset="2"/>
              </a:rPr>
              <a:t>una sequenza composta da un pronome indefinito, un nome e la parola </a:t>
            </a:r>
            <a:r>
              <a:rPr lang="it-IT" sz="1600" i="1" dirty="0">
                <a:sym typeface="Wingdings" panose="05000000000000000000" pitchFamily="2" charset="2"/>
              </a:rPr>
              <a:t>of</a:t>
            </a:r>
            <a:r>
              <a:rPr lang="it-IT" sz="1600" dirty="0">
                <a:sym typeface="Wingdings" panose="05000000000000000000" pitchFamily="2" charset="2"/>
              </a:rPr>
              <a:t>»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0365C3-F506-7B27-A9D8-54237A2E11C4}"/>
              </a:ext>
            </a:extLst>
          </p:cNvPr>
          <p:cNvSpPr txBox="1"/>
          <p:nvPr/>
        </p:nvSpPr>
        <p:spPr>
          <a:xfrm>
            <a:off x="5238748" y="3096191"/>
            <a:ext cx="6838951" cy="71508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u="sng" dirty="0">
                <a:sym typeface="Wingdings" panose="05000000000000000000" pitchFamily="2" charset="2"/>
              </a:rPr>
              <a:t>&lt;doc/&gt; </a:t>
            </a:r>
            <a:r>
              <a:rPr lang="it-IT" sz="2000" b="1" u="sng" dirty="0" err="1">
                <a:sym typeface="Wingdings" panose="05000000000000000000" pitchFamily="2" charset="2"/>
              </a:rPr>
              <a:t>containing</a:t>
            </a:r>
            <a:r>
              <a:rPr lang="it-IT" sz="2000" u="sng" dirty="0">
                <a:sym typeface="Wingdings" panose="05000000000000000000" pitchFamily="2" charset="2"/>
              </a:rPr>
              <a:t> </a:t>
            </a:r>
            <a:r>
              <a:rPr lang="it-IT" sz="2000" dirty="0">
                <a:sym typeface="Wingdings" panose="05000000000000000000" pitchFamily="2" charset="2"/>
              </a:rPr>
              <a:t>[lemma="</a:t>
            </a:r>
            <a:r>
              <a:rPr lang="it-IT" sz="2000" dirty="0" err="1">
                <a:sym typeface="Wingdings" panose="05000000000000000000" pitchFamily="2" charset="2"/>
              </a:rPr>
              <a:t>contract|agreement|proposal</a:t>
            </a:r>
            <a:r>
              <a:rPr lang="it-IT" sz="2000" dirty="0">
                <a:sym typeface="Wingdings" panose="05000000000000000000" pitchFamily="2" charset="2"/>
              </a:rPr>
              <a:t>"]</a:t>
            </a:r>
          </a:p>
          <a:p>
            <a:pPr algn="ctr"/>
            <a:r>
              <a:rPr lang="it-IT" sz="1600" dirty="0">
                <a:sym typeface="Wingdings" panose="05000000000000000000" pitchFamily="2" charset="2"/>
              </a:rPr>
              <a:t>«trova </a:t>
            </a:r>
            <a:r>
              <a:rPr lang="it-IT" sz="1600" u="sng" dirty="0">
                <a:sym typeface="Wingdings" panose="05000000000000000000" pitchFamily="2" charset="2"/>
              </a:rPr>
              <a:t>i documenti che contengono </a:t>
            </a:r>
            <a:r>
              <a:rPr lang="it-IT" sz="1600" dirty="0">
                <a:sym typeface="Wingdings" panose="05000000000000000000" pitchFamily="2" charset="2"/>
              </a:rPr>
              <a:t>le parole </a:t>
            </a:r>
            <a:r>
              <a:rPr lang="it-IT" sz="1600" dirty="0" err="1">
                <a:sym typeface="Wingdings" panose="05000000000000000000" pitchFamily="2" charset="2"/>
              </a:rPr>
              <a:t>contract</a:t>
            </a:r>
            <a:r>
              <a:rPr lang="it-IT" sz="1600" dirty="0">
                <a:sym typeface="Wingdings" panose="05000000000000000000" pitchFamily="2" charset="2"/>
              </a:rPr>
              <a:t> o agreement o </a:t>
            </a:r>
            <a:r>
              <a:rPr lang="it-IT" sz="1600" dirty="0" err="1">
                <a:sym typeface="Wingdings" panose="05000000000000000000" pitchFamily="2" charset="2"/>
              </a:rPr>
              <a:t>proposal</a:t>
            </a:r>
            <a:r>
              <a:rPr lang="it-IT" sz="1600" dirty="0">
                <a:sym typeface="Wingdings" panose="05000000000000000000" pitchFamily="2" charset="2"/>
              </a:rPr>
              <a:t>»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D8FE0F8-BCE2-B29B-3FD6-50E98D0E0739}"/>
              </a:ext>
            </a:extLst>
          </p:cNvPr>
          <p:cNvSpPr txBox="1"/>
          <p:nvPr/>
        </p:nvSpPr>
        <p:spPr>
          <a:xfrm>
            <a:off x="5238749" y="4328163"/>
            <a:ext cx="5983289" cy="987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>
                <a:sym typeface="Wingdings" panose="05000000000000000000" pitchFamily="2" charset="2"/>
              </a:rPr>
              <a:t>[tag="N"] [ ] {1,3} [tag="V"] </a:t>
            </a:r>
            <a:r>
              <a:rPr lang="it-IT" sz="2000" b="1" u="sng" dirty="0" err="1">
                <a:sym typeface="Wingdings" panose="05000000000000000000" pitchFamily="2" charset="2"/>
              </a:rPr>
              <a:t>within</a:t>
            </a:r>
            <a:r>
              <a:rPr lang="it-IT" sz="2000" u="sng" dirty="0">
                <a:sym typeface="Wingdings" panose="05000000000000000000" pitchFamily="2" charset="2"/>
              </a:rPr>
              <a:t> &lt;s/&gt;</a:t>
            </a:r>
          </a:p>
          <a:p>
            <a:pPr algn="ctr"/>
            <a:r>
              <a:rPr lang="it-IT" sz="1600" dirty="0">
                <a:sym typeface="Wingdings" panose="05000000000000000000" pitchFamily="2" charset="2"/>
              </a:rPr>
              <a:t>«trova una sequenza composta da un nome + 1, 2 o 3 tokens qualsiasi + un verbo </a:t>
            </a:r>
            <a:r>
              <a:rPr lang="it-IT" sz="1600" u="sng" dirty="0">
                <a:sym typeface="Wingdings" panose="05000000000000000000" pitchFamily="2" charset="2"/>
              </a:rPr>
              <a:t>all’interno della stessa frase</a:t>
            </a:r>
            <a:r>
              <a:rPr lang="it-IT" sz="1600" dirty="0">
                <a:sym typeface="Wingdings" panose="05000000000000000000" pitchFamily="2" charset="2"/>
              </a:rPr>
              <a:t>»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E9D38D-D600-7858-2D15-683CADCA5C5F}"/>
              </a:ext>
            </a:extLst>
          </p:cNvPr>
          <p:cNvSpPr txBox="1"/>
          <p:nvPr/>
        </p:nvSpPr>
        <p:spPr>
          <a:xfrm>
            <a:off x="5238749" y="5384804"/>
            <a:ext cx="5983289" cy="98750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sz="2000" dirty="0">
                <a:sym typeface="Wingdings" panose="05000000000000000000" pitchFamily="2" charset="2"/>
              </a:rPr>
              <a:t>[word="international"] </a:t>
            </a:r>
            <a:r>
              <a:rPr lang="it-IT" sz="2000" b="1" u="sng" dirty="0" err="1">
                <a:sym typeface="Wingdings" panose="05000000000000000000" pitchFamily="2" charset="2"/>
              </a:rPr>
              <a:t>within</a:t>
            </a:r>
            <a:r>
              <a:rPr lang="it-IT" sz="2000" u="sng" dirty="0">
                <a:sym typeface="Wingdings" panose="05000000000000000000" pitchFamily="2" charset="2"/>
              </a:rPr>
              <a:t> [tag="</a:t>
            </a:r>
            <a:r>
              <a:rPr lang="it-IT" sz="2000" u="sng" dirty="0" err="1">
                <a:sym typeface="Wingdings" panose="05000000000000000000" pitchFamily="2" charset="2"/>
              </a:rPr>
              <a:t>Adj</a:t>
            </a:r>
            <a:r>
              <a:rPr lang="it-IT" sz="2000" u="sng" dirty="0">
                <a:sym typeface="Wingdings" panose="05000000000000000000" pitchFamily="2" charset="2"/>
              </a:rPr>
              <a:t>"] {3}</a:t>
            </a:r>
          </a:p>
          <a:p>
            <a:pPr algn="ctr"/>
            <a:r>
              <a:rPr lang="it-IT" sz="1600" dirty="0">
                <a:sym typeface="Wingdings" panose="05000000000000000000" pitchFamily="2" charset="2"/>
              </a:rPr>
              <a:t>«trovala la parola </a:t>
            </a:r>
            <a:r>
              <a:rPr lang="it-IT" sz="1600" i="1" dirty="0">
                <a:sym typeface="Wingdings" panose="05000000000000000000" pitchFamily="2" charset="2"/>
              </a:rPr>
              <a:t>international</a:t>
            </a:r>
            <a:r>
              <a:rPr lang="it-IT" sz="1600" dirty="0">
                <a:sym typeface="Wingdings" panose="05000000000000000000" pitchFamily="2" charset="2"/>
              </a:rPr>
              <a:t> </a:t>
            </a:r>
            <a:r>
              <a:rPr lang="it-IT" sz="1600" u="sng" dirty="0">
                <a:sym typeface="Wingdings" panose="05000000000000000000" pitchFamily="2" charset="2"/>
              </a:rPr>
              <a:t>all’interno di una sequenza di tre aggettivi»</a:t>
            </a:r>
          </a:p>
        </p:txBody>
      </p:sp>
    </p:spTree>
    <p:extLst>
      <p:ext uri="{BB962C8B-B14F-4D97-AF65-F5344CB8AC3E}">
        <p14:creationId xmlns:p14="http://schemas.microsoft.com/office/powerpoint/2010/main" val="37773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animBg="1"/>
      <p:bldP spid="8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462140C-A6C6-89BA-C8AB-15BAFD28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326"/>
            <a:ext cx="12192000" cy="5923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0E7490BB-862E-6196-E37B-99D3255288C4}"/>
              </a:ext>
            </a:extLst>
          </p:cNvPr>
          <p:cNvSpPr/>
          <p:nvPr/>
        </p:nvSpPr>
        <p:spPr>
          <a:xfrm>
            <a:off x="6257925" y="933450"/>
            <a:ext cx="409575" cy="39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FE6316-AC61-ACF0-884B-D69A6DECA199}"/>
              </a:ext>
            </a:extLst>
          </p:cNvPr>
          <p:cNvSpPr txBox="1"/>
          <p:nvPr/>
        </p:nvSpPr>
        <p:spPr>
          <a:xfrm>
            <a:off x="447675" y="1351955"/>
            <a:ext cx="2152651" cy="1077218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CHANGE CRITERIA</a:t>
            </a:r>
          </a:p>
          <a:p>
            <a:pPr algn="ctr"/>
            <a:r>
              <a:rPr lang="it-IT" sz="1600" dirty="0"/>
              <a:t>Per cambiare i criteri di ricerca (= fare una nuova ricerca)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716936B-333D-9029-5D2D-BCF3D676C84A}"/>
              </a:ext>
            </a:extLst>
          </p:cNvPr>
          <p:cNvCxnSpPr>
            <a:cxnSpLocks/>
            <a:stCxn id="2" idx="2"/>
            <a:endCxn id="3" idx="3"/>
          </p:cNvCxnSpPr>
          <p:nvPr/>
        </p:nvCxnSpPr>
        <p:spPr>
          <a:xfrm flipH="1">
            <a:off x="2600326" y="1128713"/>
            <a:ext cx="3657599" cy="7618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4F4B0EF5-2FA5-625B-BF00-42C19E1D7E0E}"/>
              </a:ext>
            </a:extLst>
          </p:cNvPr>
          <p:cNvSpPr/>
          <p:nvPr/>
        </p:nvSpPr>
        <p:spPr>
          <a:xfrm>
            <a:off x="6581774" y="933450"/>
            <a:ext cx="409575" cy="390525"/>
          </a:xfrm>
          <a:prstGeom prst="ellipse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7B4E735-FA94-957A-292D-FD333207F17A}"/>
              </a:ext>
            </a:extLst>
          </p:cNvPr>
          <p:cNvSpPr txBox="1"/>
          <p:nvPr/>
        </p:nvSpPr>
        <p:spPr>
          <a:xfrm>
            <a:off x="1156099" y="2565910"/>
            <a:ext cx="1885951" cy="10772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DOWNLOAD</a:t>
            </a:r>
          </a:p>
          <a:p>
            <a:pPr algn="ctr"/>
            <a:r>
              <a:rPr lang="it-IT" sz="1600" dirty="0"/>
              <a:t>Per scaricare i dati della ricerca appena fatta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920D8FC2-2C1A-2CF7-9FEF-461B6D83A979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3042050" y="1323975"/>
            <a:ext cx="3744512" cy="15676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>
            <a:extLst>
              <a:ext uri="{FF2B5EF4-FFF2-40B4-BE49-F238E27FC236}">
                <a16:creationId xmlns:a16="http://schemas.microsoft.com/office/drawing/2014/main" id="{C532EB8C-653A-1305-D37D-EAB08591C13F}"/>
              </a:ext>
            </a:extLst>
          </p:cNvPr>
          <p:cNvSpPr/>
          <p:nvPr/>
        </p:nvSpPr>
        <p:spPr>
          <a:xfrm>
            <a:off x="7267574" y="933450"/>
            <a:ext cx="409575" cy="3905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3C8EFF6-4F6D-35CF-C9D4-620BD6ADDCE2}"/>
              </a:ext>
            </a:extLst>
          </p:cNvPr>
          <p:cNvSpPr txBox="1"/>
          <p:nvPr/>
        </p:nvSpPr>
        <p:spPr>
          <a:xfrm>
            <a:off x="3267671" y="3428999"/>
            <a:ext cx="2152651" cy="1323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VIEW OPTIONS</a:t>
            </a:r>
          </a:p>
          <a:p>
            <a:pPr algn="ctr"/>
            <a:r>
              <a:rPr lang="it-IT" sz="1600" dirty="0"/>
              <a:t>Per modificare cosa/come visualizzare dei/i risultati della ricerca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E18A2E5-4F9F-DE43-F662-E380DC4B28D4}"/>
              </a:ext>
            </a:extLst>
          </p:cNvPr>
          <p:cNvCxnSpPr>
            <a:cxnSpLocks/>
          </p:cNvCxnSpPr>
          <p:nvPr/>
        </p:nvCxnSpPr>
        <p:spPr>
          <a:xfrm flipH="1">
            <a:off x="5435203" y="1309688"/>
            <a:ext cx="2060970" cy="21193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Ovale 24">
            <a:extLst>
              <a:ext uri="{FF2B5EF4-FFF2-40B4-BE49-F238E27FC236}">
                <a16:creationId xmlns:a16="http://schemas.microsoft.com/office/drawing/2014/main" id="{F19925BB-79C1-0036-4019-08F03AC8D85B}"/>
              </a:ext>
            </a:extLst>
          </p:cNvPr>
          <p:cNvSpPr/>
          <p:nvPr/>
        </p:nvSpPr>
        <p:spPr>
          <a:xfrm>
            <a:off x="7600949" y="919163"/>
            <a:ext cx="409575" cy="39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ED385D9-2DB1-D9FD-42E6-D66D920A78A8}"/>
              </a:ext>
            </a:extLst>
          </p:cNvPr>
          <p:cNvSpPr txBox="1"/>
          <p:nvPr/>
        </p:nvSpPr>
        <p:spPr>
          <a:xfrm>
            <a:off x="5505453" y="3844932"/>
            <a:ext cx="1762121" cy="13234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RANDOM SALMPLE</a:t>
            </a:r>
          </a:p>
          <a:p>
            <a:pPr algn="ctr"/>
            <a:r>
              <a:rPr lang="it-IT" sz="1600" dirty="0"/>
              <a:t>Per visualizzare un numero di occorrenze in modo randomico</a:t>
            </a:r>
          </a:p>
        </p:txBody>
      </p: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859369AC-0DB4-6146-886C-38F2F639326C}"/>
              </a:ext>
            </a:extLst>
          </p:cNvPr>
          <p:cNvCxnSpPr>
            <a:cxnSpLocks/>
            <a:stCxn id="25" idx="4"/>
          </p:cNvCxnSpPr>
          <p:nvPr/>
        </p:nvCxnSpPr>
        <p:spPr>
          <a:xfrm flipH="1">
            <a:off x="6173390" y="1309688"/>
            <a:ext cx="1632347" cy="2535244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Ovale 40">
            <a:extLst>
              <a:ext uri="{FF2B5EF4-FFF2-40B4-BE49-F238E27FC236}">
                <a16:creationId xmlns:a16="http://schemas.microsoft.com/office/drawing/2014/main" id="{55223608-E977-A71C-43AB-06F5EAFEB2B8}"/>
              </a:ext>
            </a:extLst>
          </p:cNvPr>
          <p:cNvSpPr/>
          <p:nvPr/>
        </p:nvSpPr>
        <p:spPr>
          <a:xfrm>
            <a:off x="11680031" y="933450"/>
            <a:ext cx="409575" cy="390525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516734F-2B85-6503-ED99-67E10A86BE2C}"/>
              </a:ext>
            </a:extLst>
          </p:cNvPr>
          <p:cNvSpPr txBox="1"/>
          <p:nvPr/>
        </p:nvSpPr>
        <p:spPr>
          <a:xfrm>
            <a:off x="9601044" y="4323182"/>
            <a:ext cx="2488409" cy="15696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ADD TO FAVOURITES</a:t>
            </a:r>
          </a:p>
          <a:p>
            <a:pPr algn="ctr"/>
            <a:r>
              <a:rPr lang="it-IT" sz="1600" dirty="0"/>
              <a:t>Per aggiungere la ricerca fatta ai preferiti, in modo da poterla rivedere quando vogliamo senza bisogno di rifarla</a:t>
            </a:r>
          </a:p>
        </p:txBody>
      </p: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4977E56D-3248-10E6-1691-FEBBC1AC1682}"/>
              </a:ext>
            </a:extLst>
          </p:cNvPr>
          <p:cNvCxnSpPr>
            <a:cxnSpLocks/>
          </p:cNvCxnSpPr>
          <p:nvPr/>
        </p:nvCxnSpPr>
        <p:spPr>
          <a:xfrm flipH="1">
            <a:off x="11577637" y="1323974"/>
            <a:ext cx="275328" cy="2999208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6" name="Immagine 55">
            <a:extLst>
              <a:ext uri="{FF2B5EF4-FFF2-40B4-BE49-F238E27FC236}">
                <a16:creationId xmlns:a16="http://schemas.microsoft.com/office/drawing/2014/main" id="{27088560-D210-18EF-CD30-5088A4D85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92" r="1299" b="5565"/>
          <a:stretch/>
        </p:blipFill>
        <p:spPr>
          <a:xfrm>
            <a:off x="10283029" y="965158"/>
            <a:ext cx="851817" cy="717631"/>
          </a:xfrm>
          <a:prstGeom prst="rect">
            <a:avLst/>
          </a:prstGeom>
        </p:spPr>
      </p:pic>
      <p:sp>
        <p:nvSpPr>
          <p:cNvPr id="57" name="Rettangolo con angoli arrotondati 56">
            <a:extLst>
              <a:ext uri="{FF2B5EF4-FFF2-40B4-BE49-F238E27FC236}">
                <a16:creationId xmlns:a16="http://schemas.microsoft.com/office/drawing/2014/main" id="{4046641F-0431-1FC2-CD8D-024973602776}"/>
              </a:ext>
            </a:extLst>
          </p:cNvPr>
          <p:cNvSpPr/>
          <p:nvPr/>
        </p:nvSpPr>
        <p:spPr>
          <a:xfrm>
            <a:off x="10283029" y="919163"/>
            <a:ext cx="870743" cy="848291"/>
          </a:xfrm>
          <a:prstGeom prst="round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9165BCDF-7F16-739B-E21E-E6EA6A065D16}"/>
              </a:ext>
            </a:extLst>
          </p:cNvPr>
          <p:cNvSpPr txBox="1"/>
          <p:nvPr/>
        </p:nvSpPr>
        <p:spPr>
          <a:xfrm>
            <a:off x="9637503" y="2429173"/>
            <a:ext cx="1841917" cy="156966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KWIC / SENTENCE</a:t>
            </a:r>
          </a:p>
          <a:p>
            <a:pPr algn="ctr"/>
            <a:r>
              <a:rPr lang="it-IT" sz="1600" dirty="0"/>
              <a:t>Per scegliere se visualizzare la KWIC o l’intera frase in cui si trova la KWIC</a:t>
            </a:r>
          </a:p>
        </p:txBody>
      </p: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88BA44A4-C87D-888E-D24E-ADDB274E7BA1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10558462" y="1774006"/>
            <a:ext cx="203519" cy="655167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Ovale 7">
            <a:extLst>
              <a:ext uri="{FF2B5EF4-FFF2-40B4-BE49-F238E27FC236}">
                <a16:creationId xmlns:a16="http://schemas.microsoft.com/office/drawing/2014/main" id="{05C2B808-8DAF-6146-F4D8-0BDD4BF3CC92}"/>
              </a:ext>
            </a:extLst>
          </p:cNvPr>
          <p:cNvSpPr/>
          <p:nvPr/>
        </p:nvSpPr>
        <p:spPr>
          <a:xfrm>
            <a:off x="8608614" y="919163"/>
            <a:ext cx="409575" cy="3905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999CC9E-9E34-C86E-525D-83DF07873897}"/>
              </a:ext>
            </a:extLst>
          </p:cNvPr>
          <p:cNvSpPr txBox="1"/>
          <p:nvPr/>
        </p:nvSpPr>
        <p:spPr>
          <a:xfrm>
            <a:off x="7357303" y="2161811"/>
            <a:ext cx="1151534" cy="830997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FILTER</a:t>
            </a:r>
          </a:p>
          <a:p>
            <a:pPr algn="ctr"/>
            <a:r>
              <a:rPr lang="it-IT" sz="1600" dirty="0"/>
              <a:t>Per filtrare i dati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8C38308-8049-3375-DF6A-4FEA3B0B9896}"/>
              </a:ext>
            </a:extLst>
          </p:cNvPr>
          <p:cNvCxnSpPr>
            <a:cxnSpLocks/>
          </p:cNvCxnSpPr>
          <p:nvPr/>
        </p:nvCxnSpPr>
        <p:spPr>
          <a:xfrm flipH="1">
            <a:off x="8146780" y="1252152"/>
            <a:ext cx="517396" cy="909659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61DE2393-2F09-F2AC-1460-2B77D2A9C883}"/>
              </a:ext>
            </a:extLst>
          </p:cNvPr>
          <p:cNvSpPr/>
          <p:nvPr/>
        </p:nvSpPr>
        <p:spPr>
          <a:xfrm>
            <a:off x="9244801" y="919162"/>
            <a:ext cx="409575" cy="39052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176FA3F3-1C32-117A-841B-813B1F02522A}"/>
              </a:ext>
            </a:extLst>
          </p:cNvPr>
          <p:cNvCxnSpPr>
            <a:cxnSpLocks/>
          </p:cNvCxnSpPr>
          <p:nvPr/>
        </p:nvCxnSpPr>
        <p:spPr>
          <a:xfrm flipH="1">
            <a:off x="8967942" y="1306693"/>
            <a:ext cx="462142" cy="187651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D0AD838-B553-B5A5-2DDD-D89AE475234D}"/>
              </a:ext>
            </a:extLst>
          </p:cNvPr>
          <p:cNvSpPr txBox="1"/>
          <p:nvPr/>
        </p:nvSpPr>
        <p:spPr>
          <a:xfrm>
            <a:off x="7994236" y="3183211"/>
            <a:ext cx="1545049" cy="107721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FREQUENCY</a:t>
            </a:r>
          </a:p>
          <a:p>
            <a:pPr algn="ctr"/>
            <a:r>
              <a:rPr lang="it-IT" sz="1600" dirty="0"/>
              <a:t>Per visualizzare le frequenze dei dati</a:t>
            </a:r>
          </a:p>
        </p:txBody>
      </p:sp>
    </p:spTree>
    <p:extLst>
      <p:ext uri="{BB962C8B-B14F-4D97-AF65-F5344CB8AC3E}">
        <p14:creationId xmlns:p14="http://schemas.microsoft.com/office/powerpoint/2010/main" val="416977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2" grpId="0" animBg="1"/>
      <p:bldP spid="20" grpId="0" animBg="1"/>
      <p:bldP spid="21" grpId="0" animBg="1"/>
      <p:bldP spid="25" grpId="0" animBg="1"/>
      <p:bldP spid="27" grpId="0" animBg="1"/>
      <p:bldP spid="41" grpId="0" animBg="1"/>
      <p:bldP spid="42" grpId="0" animBg="1"/>
      <p:bldP spid="57" grpId="0" animBg="1"/>
      <p:bldP spid="58" grpId="0" animBg="1"/>
      <p:bldP spid="8" grpId="0" animBg="1"/>
      <p:bldP spid="9" grpId="0" animBg="1"/>
      <p:bldP spid="13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F8113D-877C-A209-8219-035EE801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/>
          <a:lstStyle/>
          <a:p>
            <a:r>
              <a:rPr lang="it-IT" dirty="0"/>
              <a:t>Frequency – Un esempio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B1D6BA-19A7-540C-11A6-FDB4CE0D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7" y="1062256"/>
            <a:ext cx="10428051" cy="268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4775ECB-E16D-A787-2E74-720003E51C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95"/>
          <a:stretch/>
        </p:blipFill>
        <p:spPr>
          <a:xfrm>
            <a:off x="2730230" y="3044757"/>
            <a:ext cx="9299643" cy="373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C3DAB72-CD23-3C08-D33D-40780CE43733}"/>
              </a:ext>
            </a:extLst>
          </p:cNvPr>
          <p:cNvSpPr/>
          <p:nvPr/>
        </p:nvSpPr>
        <p:spPr>
          <a:xfrm>
            <a:off x="3696511" y="2033080"/>
            <a:ext cx="1634246" cy="32101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647717B-625E-385F-E367-2965BB3F577D}"/>
              </a:ext>
            </a:extLst>
          </p:cNvPr>
          <p:cNvCxnSpPr/>
          <p:nvPr/>
        </p:nvCxnSpPr>
        <p:spPr>
          <a:xfrm>
            <a:off x="4844374" y="2354094"/>
            <a:ext cx="291830" cy="7782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3AFBD2-712A-4981-E5F8-77C9AFB2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DowNload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79F6664-E6C2-BD04-68EE-AD437B15C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07" y="1966148"/>
            <a:ext cx="10257409" cy="313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203A3F0-F544-7F8E-597D-A877DF190BCF}"/>
              </a:ext>
            </a:extLst>
          </p:cNvPr>
          <p:cNvSpPr txBox="1"/>
          <p:nvPr/>
        </p:nvSpPr>
        <p:spPr>
          <a:xfrm>
            <a:off x="1770435" y="5515583"/>
            <a:ext cx="851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NB: questa stessa finestra di download si trova anche per Word Sketch e Thesaurus, sebbene in versione semplificata per via del tipo di dati.</a:t>
            </a:r>
          </a:p>
        </p:txBody>
      </p:sp>
    </p:spTree>
    <p:extLst>
      <p:ext uri="{BB962C8B-B14F-4D97-AF65-F5344CB8AC3E}">
        <p14:creationId xmlns:p14="http://schemas.microsoft.com/office/powerpoint/2010/main" val="6504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78A47D-4F17-40FE-AB70-7AF78A957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400" y="-142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E3A7E-6A3F-401E-A025-BBB8FDB8D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solidFill>
            <a:schemeClr val="tx1">
              <a:alpha val="60000"/>
            </a:schemeClr>
          </a:soli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41EE9036-817C-476C-BD59-B5184F9A3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098087A-B4E4-4300-A841-44988BD88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5BD5F4B-A39C-4DF9-84E4-A4D33F30E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7FA9858-BFA0-4D5B-AF72-B1B65EB06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A508A5F3-AFE0-4750-A9C2-B51A514FF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2B4AAEB-ABF4-42A7-BE52-0B442190D1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767C370-4A42-4376-8CAE-606C4BC8F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6205F53-9C95-4954-B97C-1625BB8A3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C80B58E-3469-43E9-96FC-D747B6983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E17A4ED2-DDD7-4B4D-A39C-9B0121C88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A2C14A85-E7A9-4E1D-809F-20F5CFA7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F3D51E32-9399-4B7F-8D91-BF9A068B8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9969F9D2-502D-4C1D-ABA5-02B1BF2A0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AE555C6-5623-478A-BF35-63E9929A3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A3D3AED4-A69E-4301-9BB4-436DC5F0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C3B8082C-2D81-48D7-8B45-85B7C8929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9AD35461-BA86-408B-8A29-244EB2F2F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F238E495-B6C6-4857-899B-CDD584831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E20A751E-054C-4EC2-8DA3-0EC923A65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B6E8E701-3D21-4E5C-AB6E-9A7404697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431BDA41-D09D-4984-B888-756F5F81B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0DC943D2-20E4-4C00-82D2-D405A7C00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BC34A74-80A2-4DE1-8ADC-BBD170903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C6C3CA25-431F-4E26-952D-4AA9C4C72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776D1836-82AE-40EF-9829-C6B8D2CF0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9A8E397E-ADF9-45C1-98F4-3F5A86378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DE07CFD9-357F-40BC-A792-CE874BFE5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C09BE41-15E9-B3D0-66D8-19717387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82673"/>
            <a:ext cx="2869416" cy="4708528"/>
          </a:xfrm>
        </p:spPr>
        <p:txBody>
          <a:bodyPr>
            <a:normAutofit/>
          </a:bodyPr>
          <a:lstStyle/>
          <a:p>
            <a:pPr algn="r"/>
            <a:r>
              <a:rPr lang="it-IT" sz="3100"/>
              <a:t>CONCORDANCE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5ECEC0-FF5D-4348-92C7-1EA7C61E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454684"/>
            <a:ext cx="0" cy="3649129"/>
          </a:xfrm>
          <a:prstGeom prst="line">
            <a:avLst/>
          </a:prstGeom>
          <a:ln w="2540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93050DF-5259-BEE0-00D9-C631AFAC39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97763" y="1082673"/>
            <a:ext cx="6546573" cy="4708528"/>
          </a:xfrm>
          <a:prstGeom prst="rect">
            <a:avLst/>
          </a:prstGeom>
        </p:spPr>
        <p:txBody>
          <a:bodyPr rtlCol="0" anchor="ctr">
            <a:no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/>
              <a:t>Utile per cercare tokens (parole o sintagmi) </a:t>
            </a:r>
            <a:r>
              <a:rPr lang="it-IT" b="1"/>
              <a:t>contestualizzati</a:t>
            </a:r>
            <a:r>
              <a:rPr lang="it-IT"/>
              <a:t>.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/>
              <a:t>Possiamo digitare i tokens in forma di:</a:t>
            </a:r>
          </a:p>
          <a:p>
            <a:pPr marL="742950" lvl="1" indent="-285750">
              <a:lnSpc>
                <a:spcPct val="110000"/>
              </a:lnSpc>
            </a:pPr>
            <a:r>
              <a:rPr lang="it-IT" sz="2400" b="1"/>
              <a:t>LEMMA</a:t>
            </a:r>
            <a:r>
              <a:rPr lang="it-IT" sz="2400"/>
              <a:t> </a:t>
            </a:r>
            <a:r>
              <a:rPr lang="it-IT" sz="2400" b="1"/>
              <a:t>(= forma base, come da dizionario) </a:t>
            </a:r>
            <a:r>
              <a:rPr lang="it-IT" sz="2400"/>
              <a:t>per cercare tutte le forme di quella parola (es. </a:t>
            </a:r>
            <a:r>
              <a:rPr lang="it-IT" sz="2400" i="1"/>
              <a:t>bere</a:t>
            </a:r>
            <a:r>
              <a:rPr lang="it-IT" sz="2400"/>
              <a:t> </a:t>
            </a:r>
            <a:r>
              <a:rPr lang="it-IT" sz="2400">
                <a:sym typeface="Wingdings" panose="05000000000000000000" pitchFamily="2" charset="2"/>
              </a:rPr>
              <a:t> </a:t>
            </a:r>
            <a:r>
              <a:rPr lang="it-IT" sz="2400" i="1">
                <a:sym typeface="Wingdings" panose="05000000000000000000" pitchFamily="2" charset="2"/>
              </a:rPr>
              <a:t>bere, bevevo, beveva, barrai, bevuto, ecc.</a:t>
            </a:r>
            <a:r>
              <a:rPr lang="it-IT" sz="2400">
                <a:sym typeface="Wingdings" panose="05000000000000000000" pitchFamily="2" charset="2"/>
              </a:rPr>
              <a:t>).</a:t>
            </a:r>
            <a:endParaRPr lang="it-IT" sz="2400"/>
          </a:p>
          <a:p>
            <a:pPr marL="742950" lvl="1" indent="-285750">
              <a:lnSpc>
                <a:spcPct val="110000"/>
              </a:lnSpc>
            </a:pPr>
            <a:r>
              <a:rPr lang="it-IT" sz="2400" b="1"/>
              <a:t>PAROLA/WORD (=forma non base, articolata) </a:t>
            </a:r>
            <a:r>
              <a:rPr lang="it-IT" sz="2400"/>
              <a:t>per cercare quella precisa forma della parola (es. </a:t>
            </a:r>
            <a:r>
              <a:rPr lang="it-IT" sz="2400" i="1"/>
              <a:t>bevevo </a:t>
            </a:r>
            <a:r>
              <a:rPr lang="it-IT" sz="2400">
                <a:sym typeface="Wingdings" panose="05000000000000000000" pitchFamily="2" charset="2"/>
              </a:rPr>
              <a:t></a:t>
            </a:r>
            <a:r>
              <a:rPr lang="it-IT" sz="2400" i="1">
                <a:sym typeface="Wingdings" panose="05000000000000000000" pitchFamily="2" charset="2"/>
              </a:rPr>
              <a:t> bevevo</a:t>
            </a:r>
            <a:r>
              <a:rPr lang="it-IT" sz="2400">
                <a:sym typeface="Wingdings" panose="05000000000000000000" pitchFamily="2" charset="2"/>
              </a:rPr>
              <a:t>;</a:t>
            </a:r>
            <a:r>
              <a:rPr lang="it-IT" sz="2400" i="1">
                <a:sym typeface="Wingdings" panose="05000000000000000000" pitchFamily="2" charset="2"/>
              </a:rPr>
              <a:t> beve </a:t>
            </a:r>
            <a:r>
              <a:rPr lang="it-IT" sz="2400">
                <a:sym typeface="Wingdings" panose="05000000000000000000" pitchFamily="2" charset="2"/>
              </a:rPr>
              <a:t> </a:t>
            </a:r>
            <a:r>
              <a:rPr lang="it-IT" sz="2400" i="1">
                <a:sym typeface="Wingdings" panose="05000000000000000000" pitchFamily="2" charset="2"/>
              </a:rPr>
              <a:t>beve</a:t>
            </a:r>
            <a:r>
              <a:rPr lang="it-IT" sz="2400">
                <a:sym typeface="Wingdings" panose="05000000000000000000" pitchFamily="2" charset="2"/>
              </a:rPr>
              <a:t>; </a:t>
            </a:r>
            <a:r>
              <a:rPr lang="it-IT" sz="2400" i="1">
                <a:sym typeface="Wingdings" panose="05000000000000000000" pitchFamily="2" charset="2"/>
              </a:rPr>
              <a:t>berrai </a:t>
            </a:r>
            <a:r>
              <a:rPr lang="it-IT" sz="2400">
                <a:sym typeface="Wingdings" panose="05000000000000000000" pitchFamily="2" charset="2"/>
              </a:rPr>
              <a:t> </a:t>
            </a:r>
            <a:r>
              <a:rPr lang="it-IT" sz="2400" i="1">
                <a:sym typeface="Wingdings" panose="05000000000000000000" pitchFamily="2" charset="2"/>
              </a:rPr>
              <a:t>berrai</a:t>
            </a:r>
            <a:r>
              <a:rPr lang="it-IT" sz="2400">
                <a:sym typeface="Wingdings" panose="05000000000000000000" pitchFamily="2" charset="2"/>
              </a:rPr>
              <a:t>; ecc.).</a:t>
            </a:r>
            <a:endParaRPr lang="it-IT" sz="240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/>
              <a:t>Otterremo tutte le </a:t>
            </a:r>
            <a:r>
              <a:rPr lang="it-IT" b="1"/>
              <a:t>occorrenze</a:t>
            </a:r>
            <a:r>
              <a:rPr lang="it-IT"/>
              <a:t> di quella data parola o sintagma all’interno del corpus selezionato, nel loro relativo </a:t>
            </a:r>
            <a:r>
              <a:rPr lang="it-IT" b="1"/>
              <a:t>contesto </a:t>
            </a:r>
            <a:r>
              <a:rPr lang="it-IT"/>
              <a:t>di occorrenza. </a:t>
            </a:r>
            <a:r>
              <a:rPr lang="it-IT">
                <a:sym typeface="Wingdings" panose="05000000000000000000" pitchFamily="2" charset="2"/>
              </a:rPr>
              <a:t> </a:t>
            </a:r>
            <a:r>
              <a:rPr lang="it-IT" u="sng">
                <a:sym typeface="Wingdings" panose="05000000000000000000" pitchFamily="2" charset="2"/>
              </a:rPr>
              <a:t>KWIC (key word in context)</a:t>
            </a:r>
            <a:endParaRPr lang="it-IT" u="sng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4E035BE-9FF4-43D3-BC25-CF582D7FF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solidFill>
            <a:schemeClr val="tx1">
              <a:alpha val="60000"/>
            </a:schemeClr>
          </a:solidFill>
        </p:grpSpPr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F98BCEB2-EC20-4E84-A994-0AC37292C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7A2E1821-AEDF-417E-9F17-83379E9C0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CB3734E2-8292-4B47-B6AB-0E5A058DE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A0B09C51-29AB-45C0-B707-CCFB9DF28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510C0CED-AE1B-45AE-B5E1-57521E589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591F2327-4B45-41AA-B41C-7404B6A1E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5A63224C-41A0-42C0-96F6-0B2BE99A13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A7C00B9F-C253-4776-9935-EC02254A4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5062D4AA-13F3-4064-8440-FFE8562D8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Rectangle 41">
              <a:extLst>
                <a:ext uri="{FF2B5EF4-FFF2-40B4-BE49-F238E27FC236}">
                  <a16:creationId xmlns:a16="http://schemas.microsoft.com/office/drawing/2014/main" id="{3E143B27-CB82-440B-879B-D25C1891C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2178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E8BA7-A9F7-7B35-789D-7C604136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735249"/>
            <a:ext cx="9905998" cy="908725"/>
          </a:xfrm>
        </p:spPr>
        <p:txBody>
          <a:bodyPr/>
          <a:lstStyle/>
          <a:p>
            <a:r>
              <a:rPr lang="it-IT" dirty="0" err="1"/>
              <a:t>Concordance</a:t>
            </a:r>
            <a:r>
              <a:rPr lang="it-IT" dirty="0"/>
              <a:t> - Basic</a:t>
            </a:r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0AC75EF4-11F9-7A99-E1D1-6E3997ADA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5986"/>
          <a:stretch/>
        </p:blipFill>
        <p:spPr>
          <a:xfrm>
            <a:off x="360601" y="2067550"/>
            <a:ext cx="6912008" cy="3618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9B1FF3-7938-AA77-E91C-60B9B673E080}"/>
              </a:ext>
            </a:extLst>
          </p:cNvPr>
          <p:cNvSpPr txBox="1"/>
          <p:nvPr/>
        </p:nvSpPr>
        <p:spPr>
          <a:xfrm>
            <a:off x="7350430" y="2232921"/>
            <a:ext cx="4017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/>
              <a:t>Digitiamo il token in forma di </a:t>
            </a:r>
            <a:r>
              <a:rPr lang="it-IT" sz="2400" b="1" dirty="0"/>
              <a:t>lemma</a:t>
            </a:r>
            <a:r>
              <a:rPr lang="it-IT" sz="2400" dirty="0"/>
              <a:t> (per cercare tutte le forme di quella parola) o di </a:t>
            </a:r>
            <a:r>
              <a:rPr lang="it-IT" sz="2400" b="1" dirty="0"/>
              <a:t>parola</a:t>
            </a:r>
            <a:r>
              <a:rPr lang="it-IT" sz="2400" dirty="0"/>
              <a:t> (per cercare quella precisa forma).</a:t>
            </a:r>
          </a:p>
        </p:txBody>
      </p:sp>
    </p:spTree>
    <p:extLst>
      <p:ext uri="{BB962C8B-B14F-4D97-AF65-F5344CB8AC3E}">
        <p14:creationId xmlns:p14="http://schemas.microsoft.com/office/powerpoint/2010/main" val="5345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C77AC-3809-C464-14B7-F0766E0A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302"/>
            <a:ext cx="9905998" cy="798822"/>
          </a:xfrm>
        </p:spPr>
        <p:txBody>
          <a:bodyPr/>
          <a:lstStyle/>
          <a:p>
            <a:r>
              <a:rPr lang="it-IT" dirty="0" err="1"/>
              <a:t>ConcorDANCE</a:t>
            </a:r>
            <a:r>
              <a:rPr lang="it-IT" dirty="0"/>
              <a:t> – ADVANCED (1)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D1DC1F-80CA-6BFC-DBBC-9D3748AED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52"/>
          <a:stretch/>
        </p:blipFill>
        <p:spPr>
          <a:xfrm>
            <a:off x="228573" y="1049433"/>
            <a:ext cx="5612920" cy="400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394B2A-EFB5-FE38-6FDE-2C4F19C0E277}"/>
              </a:ext>
            </a:extLst>
          </p:cNvPr>
          <p:cNvSpPr txBox="1"/>
          <p:nvPr/>
        </p:nvSpPr>
        <p:spPr>
          <a:xfrm>
            <a:off x="5977680" y="947419"/>
            <a:ext cx="570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/>
              <a:t>Simple</a:t>
            </a:r>
            <a:r>
              <a:rPr lang="it-IT" sz="2000" dirty="0"/>
              <a:t> = </a:t>
            </a:r>
            <a:r>
              <a:rPr lang="it-IT" sz="2000" dirty="0" err="1"/>
              <a:t>Concordance</a:t>
            </a:r>
            <a:r>
              <a:rPr lang="it-IT" sz="2000" dirty="0"/>
              <a:t> BASIC, ma è possibile applicare dei filtri.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C43AF4-CB7F-EE8C-6CA4-E60A488C3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507" y="1692167"/>
            <a:ext cx="2149026" cy="173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D81C93F-6CE6-EF79-08BE-AECBAC3D8DB2}"/>
              </a:ext>
            </a:extLst>
          </p:cNvPr>
          <p:cNvCxnSpPr>
            <a:cxnSpLocks/>
          </p:cNvCxnSpPr>
          <p:nvPr/>
        </p:nvCxnSpPr>
        <p:spPr>
          <a:xfrm flipV="1">
            <a:off x="1660621" y="3057494"/>
            <a:ext cx="1445745" cy="11895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EF7BF8B-AB5F-7CFD-9F32-B288F2801B70}"/>
              </a:ext>
            </a:extLst>
          </p:cNvPr>
          <p:cNvSpPr/>
          <p:nvPr/>
        </p:nvSpPr>
        <p:spPr>
          <a:xfrm>
            <a:off x="398834" y="4114800"/>
            <a:ext cx="1274323" cy="3112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A6C5981-220F-5167-CA16-49F8DB392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422" y="1692167"/>
            <a:ext cx="6150123" cy="218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60288A48-D182-5446-6522-BBC390FBE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502" y="4114800"/>
            <a:ext cx="4927033" cy="2352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211D63E5-A6E0-90A2-E25C-70283CA5467A}"/>
              </a:ext>
            </a:extLst>
          </p:cNvPr>
          <p:cNvCxnSpPr>
            <a:cxnSpLocks/>
          </p:cNvCxnSpPr>
          <p:nvPr/>
        </p:nvCxnSpPr>
        <p:spPr>
          <a:xfrm flipV="1">
            <a:off x="1660621" y="3488178"/>
            <a:ext cx="3787124" cy="8483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AD18ABA8-AD75-2132-6264-46E78560C8FC}"/>
              </a:ext>
            </a:extLst>
          </p:cNvPr>
          <p:cNvCxnSpPr>
            <a:cxnSpLocks/>
          </p:cNvCxnSpPr>
          <p:nvPr/>
        </p:nvCxnSpPr>
        <p:spPr>
          <a:xfrm>
            <a:off x="1660621" y="4411175"/>
            <a:ext cx="4659702" cy="7736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magine 28">
            <a:extLst>
              <a:ext uri="{FF2B5EF4-FFF2-40B4-BE49-F238E27FC236}">
                <a16:creationId xmlns:a16="http://schemas.microsoft.com/office/drawing/2014/main" id="{60B1568E-4D01-FBDD-4F65-844213A942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1128"/>
          <a:stretch/>
        </p:blipFill>
        <p:spPr>
          <a:xfrm>
            <a:off x="10954208" y="3464488"/>
            <a:ext cx="728711" cy="1689686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FEA1FC4B-322C-9C3C-0A48-E9A374F550DA}"/>
              </a:ext>
            </a:extLst>
          </p:cNvPr>
          <p:cNvCxnSpPr>
            <a:cxnSpLocks/>
          </p:cNvCxnSpPr>
          <p:nvPr/>
        </p:nvCxnSpPr>
        <p:spPr>
          <a:xfrm>
            <a:off x="6138420" y="3488178"/>
            <a:ext cx="4815788" cy="350622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2731C4A-C989-28B7-470A-161A69F8C122}"/>
              </a:ext>
            </a:extLst>
          </p:cNvPr>
          <p:cNvCxnSpPr>
            <a:cxnSpLocks/>
          </p:cNvCxnSpPr>
          <p:nvPr/>
        </p:nvCxnSpPr>
        <p:spPr>
          <a:xfrm flipV="1">
            <a:off x="6952301" y="4578018"/>
            <a:ext cx="4001907" cy="9723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C77AC-3809-C464-14B7-F0766E0A6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302"/>
            <a:ext cx="9905998" cy="798822"/>
          </a:xfrm>
        </p:spPr>
        <p:txBody>
          <a:bodyPr/>
          <a:lstStyle/>
          <a:p>
            <a:r>
              <a:rPr lang="it-IT" dirty="0" err="1"/>
              <a:t>ConcorDANCE</a:t>
            </a:r>
            <a:r>
              <a:rPr lang="it-IT" dirty="0"/>
              <a:t> – ADVANCED (2)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6D1DC1F-80CA-6BFC-DBBC-9D3748AEDC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852"/>
          <a:stretch/>
        </p:blipFill>
        <p:spPr>
          <a:xfrm>
            <a:off x="228573" y="1049433"/>
            <a:ext cx="5612920" cy="400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6394B2A-EFB5-FE38-6FDE-2C4F19C0E277}"/>
              </a:ext>
            </a:extLst>
          </p:cNvPr>
          <p:cNvSpPr txBox="1"/>
          <p:nvPr/>
        </p:nvSpPr>
        <p:spPr>
          <a:xfrm>
            <a:off x="5841493" y="817124"/>
            <a:ext cx="612193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2000" b="1" dirty="0"/>
              <a:t>Lemma</a:t>
            </a:r>
            <a:r>
              <a:rPr lang="it-IT" sz="2000" dirty="0"/>
              <a:t>: troverà tutte le forme appartenenti al lemma che indichiamo (NB: possiamo indicare solo 1 lemma!). Possiamo anche scegliere di specificare quale tipo di parola desideriamo cercare.</a:t>
            </a:r>
          </a:p>
          <a:p>
            <a:pPr marL="285750" lvl="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Phrase</a:t>
            </a:r>
            <a:r>
              <a:rPr lang="en-GB" sz="2000" dirty="0"/>
              <a:t>: </a:t>
            </a:r>
            <a:r>
              <a:rPr lang="en-GB" sz="2000" dirty="0" err="1"/>
              <a:t>troverà</a:t>
            </a:r>
            <a:r>
              <a:rPr lang="en-GB" sz="2000" dirty="0"/>
              <a:t> </a:t>
            </a:r>
            <a:r>
              <a:rPr lang="en-GB" sz="2000" dirty="0" err="1"/>
              <a:t>esattamente</a:t>
            </a:r>
            <a:r>
              <a:rPr lang="en-GB" sz="2000" dirty="0"/>
              <a:t> il </a:t>
            </a:r>
            <a:r>
              <a:rPr lang="en-GB" sz="2000" dirty="0" err="1"/>
              <a:t>sintagma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abbiamo</a:t>
            </a:r>
            <a:r>
              <a:rPr lang="en-GB" sz="2000" dirty="0"/>
              <a:t> </a:t>
            </a:r>
            <a:r>
              <a:rPr lang="en-GB" sz="2000" dirty="0" err="1"/>
              <a:t>indicato</a:t>
            </a:r>
            <a:r>
              <a:rPr lang="en-GB" sz="2000" dirty="0"/>
              <a:t> (es. </a:t>
            </a:r>
            <a:r>
              <a:rPr lang="en-GB" sz="2000" i="1" dirty="0"/>
              <a:t>go home</a:t>
            </a:r>
            <a:r>
              <a:rPr lang="en-GB" sz="2000" dirty="0"/>
              <a:t> -&gt; </a:t>
            </a:r>
            <a:r>
              <a:rPr lang="en-GB" sz="2000" i="1" dirty="0"/>
              <a:t>go home</a:t>
            </a:r>
            <a:r>
              <a:rPr lang="en-GB" sz="2000" dirty="0"/>
              <a:t> VS. simple search </a:t>
            </a:r>
            <a:r>
              <a:rPr lang="en-GB" sz="2000" i="1" dirty="0"/>
              <a:t>go home</a:t>
            </a:r>
            <a:r>
              <a:rPr lang="en-GB" sz="2000" dirty="0"/>
              <a:t> -&gt; </a:t>
            </a:r>
            <a:r>
              <a:rPr lang="en-GB" sz="2000" i="1" dirty="0"/>
              <a:t>go home</a:t>
            </a:r>
            <a:r>
              <a:rPr lang="en-GB" sz="2000" dirty="0"/>
              <a:t>, </a:t>
            </a:r>
            <a:r>
              <a:rPr lang="en-GB" sz="2000" i="1" dirty="0"/>
              <a:t>goes</a:t>
            </a:r>
            <a:r>
              <a:rPr lang="en-GB" sz="2000" dirty="0"/>
              <a:t> </a:t>
            </a:r>
            <a:r>
              <a:rPr lang="en-GB" sz="2000" i="1" dirty="0"/>
              <a:t>home</a:t>
            </a:r>
            <a:r>
              <a:rPr lang="en-GB" sz="2000" dirty="0"/>
              <a:t>, </a:t>
            </a:r>
            <a:r>
              <a:rPr lang="en-GB" sz="2000" i="1" dirty="0"/>
              <a:t>went home</a:t>
            </a:r>
            <a:r>
              <a:rPr lang="en-GB" sz="2000" dirty="0"/>
              <a:t>, </a:t>
            </a:r>
            <a:r>
              <a:rPr lang="en-GB" sz="2000" dirty="0" err="1"/>
              <a:t>ecc</a:t>
            </a:r>
            <a:r>
              <a:rPr lang="en-GB" sz="2000" dirty="0"/>
              <a:t>.)</a:t>
            </a:r>
            <a:endParaRPr lang="it-IT" sz="2000" dirty="0"/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Word</a:t>
            </a:r>
            <a:r>
              <a:rPr lang="en-GB" sz="2000" dirty="0"/>
              <a:t>: </a:t>
            </a:r>
            <a:r>
              <a:rPr lang="en-GB" sz="2000" dirty="0" err="1"/>
              <a:t>troverà</a:t>
            </a:r>
            <a:r>
              <a:rPr lang="en-GB" sz="2000" dirty="0"/>
              <a:t> </a:t>
            </a:r>
            <a:r>
              <a:rPr lang="en-GB" sz="2000" dirty="0" err="1"/>
              <a:t>esattamente</a:t>
            </a:r>
            <a:r>
              <a:rPr lang="en-GB" sz="2000" dirty="0"/>
              <a:t> la </a:t>
            </a:r>
            <a:r>
              <a:rPr lang="en-GB" sz="2000" dirty="0" err="1"/>
              <a:t>parola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abbiamo</a:t>
            </a:r>
            <a:r>
              <a:rPr lang="en-GB" sz="2000" dirty="0"/>
              <a:t> </a:t>
            </a:r>
            <a:r>
              <a:rPr lang="en-GB" sz="2000" dirty="0" err="1"/>
              <a:t>indicato</a:t>
            </a:r>
            <a:r>
              <a:rPr lang="en-GB" sz="2000" dirty="0"/>
              <a:t> (es. </a:t>
            </a:r>
            <a:r>
              <a:rPr lang="en-GB" sz="2000" i="1" dirty="0"/>
              <a:t>go</a:t>
            </a:r>
            <a:r>
              <a:rPr lang="en-GB" sz="2000" dirty="0"/>
              <a:t> -&gt; </a:t>
            </a:r>
            <a:r>
              <a:rPr lang="en-GB" sz="2000" i="1" dirty="0"/>
              <a:t>go</a:t>
            </a:r>
            <a:r>
              <a:rPr lang="en-GB" sz="2000" dirty="0"/>
              <a:t> VS. simple search </a:t>
            </a:r>
            <a:r>
              <a:rPr lang="en-GB" sz="2000" i="1" dirty="0"/>
              <a:t>go</a:t>
            </a:r>
            <a:r>
              <a:rPr lang="en-GB" sz="2000" dirty="0"/>
              <a:t>, </a:t>
            </a:r>
            <a:r>
              <a:rPr lang="en-GB" sz="2000" i="1" dirty="0"/>
              <a:t>goes</a:t>
            </a:r>
            <a:r>
              <a:rPr lang="en-GB" sz="2000" dirty="0"/>
              <a:t>, </a:t>
            </a:r>
            <a:r>
              <a:rPr lang="en-GB" sz="2000" i="1" dirty="0"/>
              <a:t>went</a:t>
            </a:r>
            <a:r>
              <a:rPr lang="en-GB" sz="2000" dirty="0"/>
              <a:t>, </a:t>
            </a:r>
            <a:r>
              <a:rPr lang="en-GB" sz="2000" i="1" dirty="0"/>
              <a:t>going</a:t>
            </a:r>
            <a:r>
              <a:rPr lang="en-GB" sz="2000" dirty="0"/>
              <a:t>, </a:t>
            </a:r>
            <a:r>
              <a:rPr lang="en-GB" sz="2000" i="1" dirty="0"/>
              <a:t>gone</a:t>
            </a:r>
            <a:r>
              <a:rPr lang="en-GB" sz="2000" dirty="0"/>
              <a:t>). </a:t>
            </a:r>
            <a:r>
              <a:rPr lang="it-IT" sz="2000" dirty="0"/>
              <a:t>Possiamo anche scegliere di specificare quale tipo di parola desideriamo cercare.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b="1" dirty="0" err="1"/>
              <a:t>Character</a:t>
            </a:r>
            <a:r>
              <a:rPr lang="it-IT" sz="2000" dirty="0"/>
              <a:t>: troverà tutte le parole o tokens che contengono il carattere o sequenza di caratteri che abbiamo indicato</a:t>
            </a:r>
            <a:r>
              <a:rPr lang="it-IT" sz="28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CQL</a:t>
            </a:r>
            <a:r>
              <a:rPr lang="it-IT" dirty="0"/>
              <a:t>: la Corpus Query Language è utile per fare ricerche complesse. </a:t>
            </a:r>
            <a:r>
              <a:rPr lang="it-IT" u="sng" dirty="0"/>
              <a:t>*VEDI PROSSIME SLIDES</a:t>
            </a:r>
            <a:r>
              <a:rPr lang="it-IT" dirty="0"/>
              <a:t>.</a:t>
            </a:r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B96C684-C556-5B35-E5B7-6780F28B4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145" y="4632303"/>
            <a:ext cx="3760875" cy="2144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D81C93F-6CE6-EF79-08BE-AECBAC3D8DB2}"/>
              </a:ext>
            </a:extLst>
          </p:cNvPr>
          <p:cNvCxnSpPr>
            <a:cxnSpLocks/>
          </p:cNvCxnSpPr>
          <p:nvPr/>
        </p:nvCxnSpPr>
        <p:spPr>
          <a:xfrm flipH="1">
            <a:off x="4301831" y="1643974"/>
            <a:ext cx="1865505" cy="2928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68E7FF0D-4CFB-7F63-44B4-8FC24D859370}"/>
              </a:ext>
            </a:extLst>
          </p:cNvPr>
          <p:cNvCxnSpPr>
            <a:cxnSpLocks/>
          </p:cNvCxnSpPr>
          <p:nvPr/>
        </p:nvCxnSpPr>
        <p:spPr>
          <a:xfrm flipH="1">
            <a:off x="5107020" y="3968885"/>
            <a:ext cx="1060316" cy="8360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8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929F16-0BEB-6AAC-0A05-5E0CE05D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9803"/>
            <a:ext cx="9905998" cy="1478570"/>
          </a:xfrm>
        </p:spPr>
        <p:txBody>
          <a:bodyPr>
            <a:normAutofit/>
          </a:bodyPr>
          <a:lstStyle/>
          <a:p>
            <a:r>
              <a:rPr lang="it-IT"/>
              <a:t>CQL (Corpus Query Language)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C1C5473-D1D2-6383-9C50-03D09736FC7D}"/>
              </a:ext>
            </a:extLst>
          </p:cNvPr>
          <p:cNvSpPr txBox="1"/>
          <p:nvPr/>
        </p:nvSpPr>
        <p:spPr>
          <a:xfrm>
            <a:off x="6809544" y="1709866"/>
            <a:ext cx="4986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/>
              <a:t>CQL è utile per cercare: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b="1"/>
              <a:t>lessico complesso</a:t>
            </a:r>
            <a:endParaRPr lang="it-IT" sz="240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it-IT" sz="2400" b="1"/>
              <a:t>strutture grammaticali </a:t>
            </a:r>
          </a:p>
          <a:p>
            <a:pPr lvl="1" algn="just"/>
            <a:r>
              <a:rPr lang="it-IT" sz="2400"/>
              <a:t>(es. </a:t>
            </a:r>
            <a:r>
              <a:rPr lang="it-IT" sz="2400" i="1"/>
              <a:t>have + a + Agg + time </a:t>
            </a:r>
            <a:r>
              <a:rPr lang="it-IT" sz="2400">
                <a:sym typeface="Wingdings" panose="05000000000000000000" pitchFamily="2" charset="2"/>
              </a:rPr>
              <a:t> </a:t>
            </a:r>
            <a:r>
              <a:rPr lang="it-IT" sz="2400" i="1">
                <a:sym typeface="Wingdings" panose="05000000000000000000" pitchFamily="2" charset="2"/>
              </a:rPr>
              <a:t>have a greate time</a:t>
            </a:r>
            <a:r>
              <a:rPr lang="it-IT" sz="2400">
                <a:sym typeface="Wingdings" panose="05000000000000000000" pitchFamily="2" charset="2"/>
              </a:rPr>
              <a:t>, </a:t>
            </a:r>
            <a:r>
              <a:rPr lang="it-IT" sz="2400" i="1">
                <a:sym typeface="Wingdings" panose="05000000000000000000" pitchFamily="2" charset="2"/>
              </a:rPr>
              <a:t>have a bad time</a:t>
            </a:r>
            <a:r>
              <a:rPr lang="it-IT" sz="2400">
                <a:sym typeface="Wingdings" panose="05000000000000000000" pitchFamily="2" charset="2"/>
              </a:rPr>
              <a:t>, </a:t>
            </a:r>
            <a:r>
              <a:rPr lang="it-IT" sz="2400" i="1">
                <a:sym typeface="Wingdings" panose="05000000000000000000" pitchFamily="2" charset="2"/>
              </a:rPr>
              <a:t>ecc.</a:t>
            </a:r>
            <a:r>
              <a:rPr lang="it-IT" sz="2400"/>
              <a:t>).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it-IT" sz="24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/>
              <a:t>Può </a:t>
            </a:r>
            <a:r>
              <a:rPr lang="it-IT" sz="2400" b="1"/>
              <a:t>combinare</a:t>
            </a:r>
            <a:r>
              <a:rPr lang="it-IT" sz="2400"/>
              <a:t> in un’unica ricerca parole, tags di parti del discorso (nomi, verbi, aggettivi, ecc.), strutture del corpus (s, p, doc; es. inizi e terminazioni di frasi), o anche criteri non specificati.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1C1C1F0-A45C-00BF-3B18-ED8FEA76D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548" b="8073"/>
          <a:stretch/>
        </p:blipFill>
        <p:spPr>
          <a:xfrm>
            <a:off x="202910" y="2022897"/>
            <a:ext cx="6474554" cy="414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25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F29A4-DB72-F33C-6934-51423AB9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3497"/>
            <a:ext cx="9905998" cy="1478570"/>
          </a:xfrm>
        </p:spPr>
        <p:txBody>
          <a:bodyPr/>
          <a:lstStyle/>
          <a:p>
            <a:r>
              <a:rPr lang="it-IT" dirty="0"/>
              <a:t>CQL (1)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0AE9AF6-FA29-B640-29E7-608114F8404C}"/>
              </a:ext>
            </a:extLst>
          </p:cNvPr>
          <p:cNvSpPr txBox="1"/>
          <p:nvPr/>
        </p:nvSpPr>
        <p:spPr>
          <a:xfrm>
            <a:off x="1141413" y="1274154"/>
            <a:ext cx="10249676" cy="4032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Font typeface="+mj-lt"/>
              <a:buAutoNum type="arabicPeriod"/>
            </a:pPr>
            <a:r>
              <a:rPr lang="it-IT" sz="2400" b="1" dirty="0"/>
              <a:t>[ ]</a:t>
            </a:r>
            <a:r>
              <a:rPr lang="it-IT" sz="2400" dirty="0"/>
              <a:t> </a:t>
            </a:r>
            <a:r>
              <a:rPr lang="it-IT" sz="2400" dirty="0">
                <a:sym typeface="Wingdings" panose="05000000000000000000" pitchFamily="2" charset="2"/>
              </a:rPr>
              <a:t> qualsiasi parola; le parentesi quadre devono racchiudere tutte le informazioni del token che stiamo cercando.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>
                <a:sym typeface="Wingdings" panose="05000000000000000000" pitchFamily="2" charset="2"/>
              </a:rPr>
              <a:t>Dobbiamo sempre indicare se il token che stiamo cercando è: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ym typeface="Wingdings" panose="05000000000000000000" pitchFamily="2" charset="2"/>
              </a:rPr>
              <a:t>word</a:t>
            </a:r>
            <a:r>
              <a:rPr lang="it-IT" sz="2400" dirty="0">
                <a:sym typeface="Wingdings" panose="05000000000000000000" pitchFamily="2" charset="2"/>
              </a:rPr>
              <a:t>  una forma precisa di parola (es. </a:t>
            </a:r>
            <a:r>
              <a:rPr lang="it-IT" sz="2400" i="1" dirty="0">
                <a:sym typeface="Wingdings" panose="05000000000000000000" pitchFamily="2" charset="2"/>
              </a:rPr>
              <a:t>bere</a:t>
            </a:r>
            <a:r>
              <a:rPr lang="it-IT" sz="2400" dirty="0">
                <a:sym typeface="Wingdings" panose="05000000000000000000" pitchFamily="2" charset="2"/>
              </a:rPr>
              <a:t>  </a:t>
            </a:r>
            <a:r>
              <a:rPr lang="it-IT" sz="2400" i="1" dirty="0">
                <a:sym typeface="Wingdings" panose="05000000000000000000" pitchFamily="2" charset="2"/>
              </a:rPr>
              <a:t>bere</a:t>
            </a:r>
            <a:r>
              <a:rPr lang="it-IT" sz="2400" dirty="0">
                <a:sym typeface="Wingdings" panose="05000000000000000000" pitchFamily="2" charset="2"/>
              </a:rPr>
              <a:t>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it-IT" sz="2400" b="1" dirty="0">
                <a:sym typeface="Wingdings" panose="05000000000000000000" pitchFamily="2" charset="2"/>
              </a:rPr>
              <a:t>lemma</a:t>
            </a:r>
            <a:r>
              <a:rPr lang="it-IT" sz="2400" dirty="0">
                <a:sym typeface="Wingdings" panose="05000000000000000000" pitchFamily="2" charset="2"/>
              </a:rPr>
              <a:t>  una qualsiasi forma di quella parola (es. </a:t>
            </a:r>
            <a:r>
              <a:rPr lang="it-IT" sz="2400" i="1" dirty="0">
                <a:sym typeface="Wingdings" panose="05000000000000000000" pitchFamily="2" charset="2"/>
              </a:rPr>
              <a:t>bere</a:t>
            </a:r>
            <a:r>
              <a:rPr lang="it-IT" sz="2400" dirty="0">
                <a:sym typeface="Wingdings" panose="05000000000000000000" pitchFamily="2" charset="2"/>
              </a:rPr>
              <a:t>  </a:t>
            </a:r>
            <a:r>
              <a:rPr lang="it-IT" sz="2400" i="1" dirty="0">
                <a:sym typeface="Wingdings" panose="05000000000000000000" pitchFamily="2" charset="2"/>
              </a:rPr>
              <a:t>bevevo, berranno, bevuto, ecc.</a:t>
            </a:r>
            <a:r>
              <a:rPr lang="it-IT" sz="2400" dirty="0">
                <a:sym typeface="Wingdings" panose="05000000000000000000" pitchFamily="2" charset="2"/>
              </a:rPr>
              <a:t>).</a:t>
            </a:r>
          </a:p>
          <a:p>
            <a:pPr marL="800100" lvl="1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ym typeface="Wingdings" panose="05000000000000000000" pitchFamily="2" charset="2"/>
              </a:rPr>
              <a:t>tag</a:t>
            </a:r>
            <a:r>
              <a:rPr lang="it-IT" sz="2400" dirty="0">
                <a:sym typeface="Wingdings" panose="05000000000000000000" pitchFamily="2" charset="2"/>
              </a:rPr>
              <a:t>  un tipo di parola (es. nome, verbo, aggettivo, ecc.) </a:t>
            </a:r>
            <a:r>
              <a:rPr lang="it-IT" sz="2400" u="sng" dirty="0">
                <a:sym typeface="Wingdings" panose="05000000000000000000" pitchFamily="2" charset="2"/>
              </a:rPr>
              <a:t>*</a:t>
            </a:r>
            <a:r>
              <a:rPr lang="it-IT" u="sng" dirty="0">
                <a:sym typeface="Wingdings" panose="05000000000000000000" pitchFamily="2" charset="2"/>
              </a:rPr>
              <a:t>VEDI SLIDE SEGUENTE</a:t>
            </a:r>
            <a:endParaRPr lang="it-IT" sz="2400" u="sng" dirty="0">
              <a:sym typeface="Wingdings" panose="05000000000000000000" pitchFamily="2" charset="2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t-IT" sz="2400" b="1" dirty="0">
                <a:sym typeface="Wingdings" panose="05000000000000000000" pitchFamily="2" charset="2"/>
              </a:rPr>
              <a:t>=</a:t>
            </a:r>
            <a:r>
              <a:rPr lang="it-IT" sz="2400" dirty="0">
                <a:sym typeface="Wingdings" panose="05000000000000000000" pitchFamily="2" charset="2"/>
              </a:rPr>
              <a:t>  segue sempre l’indicazione di token (word, lemma, tag).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400" b="1" dirty="0">
                <a:sym typeface="Wingdings" panose="05000000000000000000" pitchFamily="2" charset="2"/>
              </a:rPr>
              <a:t>" "</a:t>
            </a:r>
            <a:r>
              <a:rPr lang="it-IT" sz="2400" dirty="0">
                <a:sym typeface="Wingdings" panose="05000000000000000000" pitchFamily="2" charset="2"/>
              </a:rPr>
              <a:t>  devono contenere il token che stiamo cercando.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B94A288-6A28-8EB0-2B29-BD832EE041F2}"/>
              </a:ext>
            </a:extLst>
          </p:cNvPr>
          <p:cNvSpPr txBox="1"/>
          <p:nvPr/>
        </p:nvSpPr>
        <p:spPr>
          <a:xfrm>
            <a:off x="1762378" y="5583846"/>
            <a:ext cx="8664067" cy="11237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[lemma=</a:t>
            </a:r>
            <a:r>
              <a:rPr lang="it-IT" sz="3200" dirty="0">
                <a:sym typeface="Wingdings" panose="05000000000000000000" pitchFamily="2" charset="2"/>
              </a:rPr>
              <a:t>"andare"] [tag="</a:t>
            </a:r>
            <a:r>
              <a:rPr lang="it-IT" sz="3200" dirty="0" err="1">
                <a:sym typeface="Wingdings" panose="05000000000000000000" pitchFamily="2" charset="2"/>
              </a:rPr>
              <a:t>Avv</a:t>
            </a:r>
            <a:r>
              <a:rPr lang="it-IT" sz="3200" dirty="0">
                <a:sym typeface="Wingdings" panose="05000000000000000000" pitchFamily="2" charset="2"/>
              </a:rPr>
              <a:t>"] [ ] [word="casa"]</a:t>
            </a:r>
          </a:p>
          <a:p>
            <a:pPr algn="ctr"/>
            <a:r>
              <a:rPr lang="it-IT" sz="2800" dirty="0">
                <a:sym typeface="Wingdings" panose="05000000000000000000" pitchFamily="2" charset="2"/>
              </a:rPr>
              <a:t>«trova il sintagma </a:t>
            </a:r>
            <a:r>
              <a:rPr lang="it-IT" sz="2800" i="1" dirty="0">
                <a:sym typeface="Wingdings" panose="05000000000000000000" pitchFamily="2" charset="2"/>
              </a:rPr>
              <a:t>andare in/fuori/verso… casa</a:t>
            </a:r>
            <a:r>
              <a:rPr lang="it-IT" sz="2800" dirty="0">
                <a:sym typeface="Wingdings" panose="05000000000000000000" pitchFamily="2" charset="2"/>
              </a:rPr>
              <a:t>»</a:t>
            </a:r>
            <a:endParaRPr lang="it-IT" sz="2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B4B4F22-F348-412F-C8F6-5A6487891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93" t="14623" r="22549" b="16038"/>
          <a:stretch/>
        </p:blipFill>
        <p:spPr bwMode="auto">
          <a:xfrm>
            <a:off x="8360113" y="4687923"/>
            <a:ext cx="1252188" cy="75711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1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2F29A4-DB72-F33C-6934-51423AB9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3497"/>
            <a:ext cx="9905998" cy="1478570"/>
          </a:xfrm>
        </p:spPr>
        <p:txBody>
          <a:bodyPr/>
          <a:lstStyle/>
          <a:p>
            <a:r>
              <a:rPr lang="it-IT" dirty="0" err="1"/>
              <a:t>cql</a:t>
            </a:r>
            <a:r>
              <a:rPr lang="it-IT" dirty="0"/>
              <a:t> (1.1)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6B3B57-0BAF-9E1E-77F5-65CBA7D64AF4}"/>
              </a:ext>
            </a:extLst>
          </p:cNvPr>
          <p:cNvSpPr txBox="1"/>
          <p:nvPr/>
        </p:nvSpPr>
        <p:spPr>
          <a:xfrm>
            <a:off x="1008484" y="1293580"/>
            <a:ext cx="10171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NB: se non sappiamo come si chiama un tag possiamo selezionarlo direttamente dall’elenco dei tag del corpus che stiamo usando.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92E6A6B-1C5D-2DC1-AA3C-3A500EA99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8" y="2812595"/>
            <a:ext cx="6576630" cy="2423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3026C3-CBE4-D2E5-228D-54F14DB37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" t="2355" r="1561" b="3194"/>
          <a:stretch/>
        </p:blipFill>
        <p:spPr>
          <a:xfrm>
            <a:off x="7062615" y="2124681"/>
            <a:ext cx="4704977" cy="464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606CB16-2BA9-0A75-02AD-D628DA8CFB30}"/>
              </a:ext>
            </a:extLst>
          </p:cNvPr>
          <p:cNvSpPr/>
          <p:nvPr/>
        </p:nvSpPr>
        <p:spPr>
          <a:xfrm>
            <a:off x="10496145" y="2812595"/>
            <a:ext cx="551266" cy="353956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43389E74-1467-5704-B45A-40BE2C27AF8A}"/>
              </a:ext>
            </a:extLst>
          </p:cNvPr>
          <p:cNvSpPr/>
          <p:nvPr/>
        </p:nvSpPr>
        <p:spPr>
          <a:xfrm>
            <a:off x="4896531" y="3551143"/>
            <a:ext cx="640669" cy="4673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81F9121-9782-935B-9149-B9CF81A809F7}"/>
              </a:ext>
            </a:extLst>
          </p:cNvPr>
          <p:cNvCxnSpPr/>
          <p:nvPr/>
        </p:nvCxnSpPr>
        <p:spPr>
          <a:xfrm flipV="1">
            <a:off x="5537200" y="2842940"/>
            <a:ext cx="1666240" cy="7385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82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2</TotalTime>
  <Words>1489</Words>
  <Application>Microsoft Office PowerPoint</Application>
  <PresentationFormat>Widescreen</PresentationFormat>
  <Paragraphs>167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Tw Cen MT</vt:lpstr>
      <vt:lpstr>Wingdings</vt:lpstr>
      <vt:lpstr>Circuito</vt:lpstr>
      <vt:lpstr>Linguistica Digitale: esercizi</vt:lpstr>
      <vt:lpstr>Gli strumenti di Sketch Engine</vt:lpstr>
      <vt:lpstr>CONCORDANCE</vt:lpstr>
      <vt:lpstr>Concordance - Basic</vt:lpstr>
      <vt:lpstr>ConcorDANCE – ADVANCED (1)</vt:lpstr>
      <vt:lpstr>ConcorDANCE – ADVANCED (2)</vt:lpstr>
      <vt:lpstr>CQL (Corpus Query Language)</vt:lpstr>
      <vt:lpstr>CQL (1)</vt:lpstr>
      <vt:lpstr>cql (1.1)</vt:lpstr>
      <vt:lpstr>Presentazione standard di PowerPoint</vt:lpstr>
      <vt:lpstr>cql (2)</vt:lpstr>
      <vt:lpstr>Presentazione standard di PowerPoint</vt:lpstr>
      <vt:lpstr>Presentazione standard di PowerPoint</vt:lpstr>
      <vt:lpstr>Cql (3) – LE STRUTTURE </vt:lpstr>
      <vt:lpstr>Cql (3.1) – LE STRUTTURE </vt:lpstr>
      <vt:lpstr>CQL (3.2) – Scheda informativa del corpus</vt:lpstr>
      <vt:lpstr>CQL (3.2.1) – SCHEDA INFORMATIVA DEL CORPUS</vt:lpstr>
      <vt:lpstr>CQL (3.3)</vt:lpstr>
      <vt:lpstr>CQL (3.4)</vt:lpstr>
      <vt:lpstr>CQL (5) – containing e within</vt:lpstr>
      <vt:lpstr>Presentazione standard di PowerPoint</vt:lpstr>
      <vt:lpstr>Frequency – Un esempio</vt:lpstr>
      <vt:lpstr>DowNload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di Linguistica Digitale -  Sketch Engine</dc:title>
  <dc:creator>Giada Parodi</dc:creator>
  <cp:lastModifiedBy>Anonimo</cp:lastModifiedBy>
  <cp:revision>2</cp:revision>
  <dcterms:created xsi:type="dcterms:W3CDTF">2023-02-07T13:10:10Z</dcterms:created>
  <dcterms:modified xsi:type="dcterms:W3CDTF">2024-05-08T09:16:02Z</dcterms:modified>
</cp:coreProperties>
</file>