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85" r:id="rId6"/>
    <p:sldId id="284" r:id="rId7"/>
    <p:sldId id="263" r:id="rId8"/>
    <p:sldId id="261" r:id="rId9"/>
    <p:sldId id="262" r:id="rId10"/>
    <p:sldId id="264" r:id="rId11"/>
    <p:sldId id="265" r:id="rId12"/>
    <p:sldId id="266" r:id="rId13"/>
    <p:sldId id="267" r:id="rId14"/>
    <p:sldId id="268" r:id="rId15"/>
    <p:sldId id="272" r:id="rId16"/>
    <p:sldId id="275" r:id="rId17"/>
    <p:sldId id="279" r:id="rId18"/>
    <p:sldId id="286" r:id="rId19"/>
    <p:sldId id="270" r:id="rId20"/>
    <p:sldId id="283" r:id="rId21"/>
    <p:sldId id="287" r:id="rId22"/>
    <p:sldId id="288" r:id="rId23"/>
    <p:sldId id="290" r:id="rId24"/>
    <p:sldId id="280" r:id="rId25"/>
    <p:sldId id="289" r:id="rId26"/>
    <p:sldId id="291" r:id="rId27"/>
    <p:sldId id="281" r:id="rId28"/>
    <p:sldId id="282" r:id="rId29"/>
    <p:sldId id="271" r:id="rId30"/>
    <p:sldId id="269" r:id="rId3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9" d="100"/>
          <a:sy n="59" d="100"/>
        </p:scale>
        <p:origin x="96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E83520B-D428-48EA-B11C-32EBADA11FFB}" type="datetimeFigureOut">
              <a:rPr lang="it-IT" smtClean="0"/>
              <a:t>09/11/2022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61E10F-E20C-4D34-ACD0-A18019D0BADD}" type="slidenum">
              <a:rPr lang="it-IT" smtClean="0"/>
              <a:t>‹N›</a:t>
            </a:fld>
            <a:endParaRPr lang="it-IT"/>
          </a:p>
        </p:txBody>
      </p:sp>
    </p:spTree>
    <p:extLst>
      <p:ext uri="{BB962C8B-B14F-4D97-AF65-F5344CB8AC3E}">
        <p14:creationId xmlns:p14="http://schemas.microsoft.com/office/powerpoint/2010/main" val="2258732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E83520B-D428-48EA-B11C-32EBADA11FFB}" type="datetimeFigureOut">
              <a:rPr lang="it-IT" smtClean="0"/>
              <a:t>09/11/2022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61E10F-E20C-4D34-ACD0-A18019D0BADD}" type="slidenum">
              <a:rPr lang="it-IT" smtClean="0"/>
              <a:t>‹N›</a:t>
            </a:fld>
            <a:endParaRPr lang="it-IT"/>
          </a:p>
        </p:txBody>
      </p:sp>
    </p:spTree>
    <p:extLst>
      <p:ext uri="{BB962C8B-B14F-4D97-AF65-F5344CB8AC3E}">
        <p14:creationId xmlns:p14="http://schemas.microsoft.com/office/powerpoint/2010/main" val="2059306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E83520B-D428-48EA-B11C-32EBADA11FFB}" type="datetimeFigureOut">
              <a:rPr lang="it-IT" smtClean="0"/>
              <a:t>09/11/2022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61E10F-E20C-4D34-ACD0-A18019D0BADD}" type="slidenum">
              <a:rPr lang="it-IT" smtClean="0"/>
              <a:t>‹N›</a:t>
            </a:fld>
            <a:endParaRPr lang="it-IT"/>
          </a:p>
        </p:txBody>
      </p:sp>
    </p:spTree>
    <p:extLst>
      <p:ext uri="{BB962C8B-B14F-4D97-AF65-F5344CB8AC3E}">
        <p14:creationId xmlns:p14="http://schemas.microsoft.com/office/powerpoint/2010/main" val="2269708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E83520B-D428-48EA-B11C-32EBADA11FFB}" type="datetimeFigureOut">
              <a:rPr lang="it-IT" smtClean="0"/>
              <a:t>09/11/2022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61E10F-E20C-4D34-ACD0-A18019D0BADD}" type="slidenum">
              <a:rPr lang="it-IT" smtClean="0"/>
              <a:t>‹N›</a:t>
            </a:fld>
            <a:endParaRPr lang="it-IT"/>
          </a:p>
        </p:txBody>
      </p:sp>
    </p:spTree>
    <p:extLst>
      <p:ext uri="{BB962C8B-B14F-4D97-AF65-F5344CB8AC3E}">
        <p14:creationId xmlns:p14="http://schemas.microsoft.com/office/powerpoint/2010/main" val="3449888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1E83520B-D428-48EA-B11C-32EBADA11FFB}" type="datetimeFigureOut">
              <a:rPr lang="it-IT" smtClean="0"/>
              <a:t>09/11/2022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61E10F-E20C-4D34-ACD0-A18019D0BADD}" type="slidenum">
              <a:rPr lang="it-IT" smtClean="0"/>
              <a:t>‹N›</a:t>
            </a:fld>
            <a:endParaRPr lang="it-IT"/>
          </a:p>
        </p:txBody>
      </p:sp>
    </p:spTree>
    <p:extLst>
      <p:ext uri="{BB962C8B-B14F-4D97-AF65-F5344CB8AC3E}">
        <p14:creationId xmlns:p14="http://schemas.microsoft.com/office/powerpoint/2010/main" val="35862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E83520B-D428-48EA-B11C-32EBADA11FFB}" type="datetimeFigureOut">
              <a:rPr lang="it-IT" smtClean="0"/>
              <a:t>09/11/2022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61E10F-E20C-4D34-ACD0-A18019D0BADD}" type="slidenum">
              <a:rPr lang="it-IT" smtClean="0"/>
              <a:t>‹N›</a:t>
            </a:fld>
            <a:endParaRPr lang="it-IT"/>
          </a:p>
        </p:txBody>
      </p:sp>
    </p:spTree>
    <p:extLst>
      <p:ext uri="{BB962C8B-B14F-4D97-AF65-F5344CB8AC3E}">
        <p14:creationId xmlns:p14="http://schemas.microsoft.com/office/powerpoint/2010/main" val="280385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E83520B-D428-48EA-B11C-32EBADA11FFB}" type="datetimeFigureOut">
              <a:rPr lang="it-IT" smtClean="0"/>
              <a:t>09/11/2022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761E10F-E20C-4D34-ACD0-A18019D0BADD}" type="slidenum">
              <a:rPr lang="it-IT" smtClean="0"/>
              <a:t>‹N›</a:t>
            </a:fld>
            <a:endParaRPr lang="it-IT"/>
          </a:p>
        </p:txBody>
      </p:sp>
    </p:spTree>
    <p:extLst>
      <p:ext uri="{BB962C8B-B14F-4D97-AF65-F5344CB8AC3E}">
        <p14:creationId xmlns:p14="http://schemas.microsoft.com/office/powerpoint/2010/main" val="298701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E83520B-D428-48EA-B11C-32EBADA11FFB}" type="datetimeFigureOut">
              <a:rPr lang="it-IT" smtClean="0"/>
              <a:t>09/11/2022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761E10F-E20C-4D34-ACD0-A18019D0BADD}" type="slidenum">
              <a:rPr lang="it-IT" smtClean="0"/>
              <a:t>‹N›</a:t>
            </a:fld>
            <a:endParaRPr lang="it-IT"/>
          </a:p>
        </p:txBody>
      </p:sp>
    </p:spTree>
    <p:extLst>
      <p:ext uri="{BB962C8B-B14F-4D97-AF65-F5344CB8AC3E}">
        <p14:creationId xmlns:p14="http://schemas.microsoft.com/office/powerpoint/2010/main" val="151417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E83520B-D428-48EA-B11C-32EBADA11FFB}" type="datetimeFigureOut">
              <a:rPr lang="it-IT" smtClean="0"/>
              <a:t>09/11/2022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761E10F-E20C-4D34-ACD0-A18019D0BADD}" type="slidenum">
              <a:rPr lang="it-IT" smtClean="0"/>
              <a:t>‹N›</a:t>
            </a:fld>
            <a:endParaRPr lang="it-IT"/>
          </a:p>
        </p:txBody>
      </p:sp>
    </p:spTree>
    <p:extLst>
      <p:ext uri="{BB962C8B-B14F-4D97-AF65-F5344CB8AC3E}">
        <p14:creationId xmlns:p14="http://schemas.microsoft.com/office/powerpoint/2010/main" val="565733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1E83520B-D428-48EA-B11C-32EBADA11FFB}" type="datetimeFigureOut">
              <a:rPr lang="it-IT" smtClean="0"/>
              <a:t>09/11/2022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61E10F-E20C-4D34-ACD0-A18019D0BADD}" type="slidenum">
              <a:rPr lang="it-IT" smtClean="0"/>
              <a:t>‹N›</a:t>
            </a:fld>
            <a:endParaRPr lang="it-IT"/>
          </a:p>
        </p:txBody>
      </p:sp>
    </p:spTree>
    <p:extLst>
      <p:ext uri="{BB962C8B-B14F-4D97-AF65-F5344CB8AC3E}">
        <p14:creationId xmlns:p14="http://schemas.microsoft.com/office/powerpoint/2010/main" val="401187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1E83520B-D428-48EA-B11C-32EBADA11FFB}" type="datetimeFigureOut">
              <a:rPr lang="it-IT" smtClean="0"/>
              <a:t>09/11/2022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61E10F-E20C-4D34-ACD0-A18019D0BADD}" type="slidenum">
              <a:rPr lang="it-IT" smtClean="0"/>
              <a:t>‹N›</a:t>
            </a:fld>
            <a:endParaRPr lang="it-IT"/>
          </a:p>
        </p:txBody>
      </p:sp>
    </p:spTree>
    <p:extLst>
      <p:ext uri="{BB962C8B-B14F-4D97-AF65-F5344CB8AC3E}">
        <p14:creationId xmlns:p14="http://schemas.microsoft.com/office/powerpoint/2010/main" val="232790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3520B-D428-48EA-B11C-32EBADA11FFB}" type="datetimeFigureOut">
              <a:rPr lang="it-IT" smtClean="0"/>
              <a:t>09/11/2022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1E10F-E20C-4D34-ACD0-A18019D0BADD}" type="slidenum">
              <a:rPr lang="it-IT" smtClean="0"/>
              <a:t>‹N›</a:t>
            </a:fld>
            <a:endParaRPr lang="it-IT"/>
          </a:p>
        </p:txBody>
      </p:sp>
    </p:spTree>
    <p:extLst>
      <p:ext uri="{BB962C8B-B14F-4D97-AF65-F5344CB8AC3E}">
        <p14:creationId xmlns:p14="http://schemas.microsoft.com/office/powerpoint/2010/main" val="3600588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696213"/>
            <a:ext cx="10515600" cy="1325563"/>
          </a:xfrm>
        </p:spPr>
        <p:txBody>
          <a:bodyPr>
            <a:noAutofit/>
          </a:bodyPr>
          <a:lstStyle/>
          <a:p>
            <a:r>
              <a:rPr lang="it-IT" sz="6000" b="1" dirty="0">
                <a:solidFill>
                  <a:schemeClr val="tx2">
                    <a:lumMod val="50000"/>
                  </a:schemeClr>
                </a:solidFill>
              </a:rPr>
              <a:t>La crisi del fordismo e la «svolta liberista»</a:t>
            </a:r>
          </a:p>
        </p:txBody>
      </p:sp>
      <p:sp>
        <p:nvSpPr>
          <p:cNvPr id="3" name="Segnaposto contenuto 2"/>
          <p:cNvSpPr>
            <a:spLocks noGrp="1"/>
          </p:cNvSpPr>
          <p:nvPr>
            <p:ph idx="1"/>
          </p:nvPr>
        </p:nvSpPr>
        <p:spPr>
          <a:xfrm>
            <a:off x="838200" y="4233159"/>
            <a:ext cx="10515600" cy="1496309"/>
          </a:xfrm>
        </p:spPr>
        <p:txBody>
          <a:bodyPr>
            <a:normAutofit lnSpcReduction="10000"/>
          </a:bodyPr>
          <a:lstStyle/>
          <a:p>
            <a:pPr marL="0" indent="0">
              <a:buNone/>
            </a:pPr>
            <a:endParaRPr lang="it-IT" dirty="0"/>
          </a:p>
          <a:p>
            <a:pPr marL="0" indent="0">
              <a:buNone/>
            </a:pPr>
            <a:r>
              <a:rPr lang="it-IT" dirty="0"/>
              <a:t>Corso di Sociologia Economica</a:t>
            </a:r>
          </a:p>
          <a:p>
            <a:pPr marL="0" indent="0">
              <a:buNone/>
            </a:pPr>
            <a:r>
              <a:rPr lang="it-IT" dirty="0">
                <a:solidFill>
                  <a:schemeClr val="tx2"/>
                </a:solidFill>
              </a:rPr>
              <a:t>MARCO FAMA, Università di Bergamo</a:t>
            </a:r>
          </a:p>
        </p:txBody>
      </p:sp>
    </p:spTree>
    <p:extLst>
      <p:ext uri="{BB962C8B-B14F-4D97-AF65-F5344CB8AC3E}">
        <p14:creationId xmlns:p14="http://schemas.microsoft.com/office/powerpoint/2010/main" val="1324419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6705" y="162046"/>
            <a:ext cx="11199471" cy="1325563"/>
          </a:xfrm>
        </p:spPr>
        <p:txBody>
          <a:bodyPr>
            <a:normAutofit/>
          </a:bodyPr>
          <a:lstStyle/>
          <a:p>
            <a:r>
              <a:rPr lang="it-IT" sz="4000" dirty="0">
                <a:solidFill>
                  <a:schemeClr val="accent1">
                    <a:lumMod val="50000"/>
                  </a:schemeClr>
                </a:solidFill>
              </a:rPr>
              <a:t>Gli «effetti perversi» dello stato sociale keynesiano</a:t>
            </a:r>
          </a:p>
        </p:txBody>
      </p:sp>
      <p:sp>
        <p:nvSpPr>
          <p:cNvPr id="3" name="Segnaposto contenuto 2"/>
          <p:cNvSpPr>
            <a:spLocks noGrp="1"/>
          </p:cNvSpPr>
          <p:nvPr>
            <p:ph idx="1"/>
          </p:nvPr>
        </p:nvSpPr>
        <p:spPr>
          <a:xfrm>
            <a:off x="722452" y="1663578"/>
            <a:ext cx="10967976" cy="4841393"/>
          </a:xfrm>
        </p:spPr>
        <p:txBody>
          <a:bodyPr>
            <a:normAutofit fontScale="85000" lnSpcReduction="20000"/>
          </a:bodyPr>
          <a:lstStyle/>
          <a:p>
            <a:r>
              <a:rPr lang="it-IT" dirty="0"/>
              <a:t>Difficoltà di </a:t>
            </a:r>
            <a:r>
              <a:rPr lang="it-IT" b="1" dirty="0"/>
              <a:t>controllo della spesa pubblica </a:t>
            </a:r>
            <a:r>
              <a:rPr lang="it-IT" dirty="0"/>
              <a:t>(utilizzata anche come strumento per il mantenimento del consenso e come «mezzo di scambio politico», oltre che sospinta da una serie di fattori quali l’innalzamento dell’aspettativa di vita e il conseguente aumento dei costi pensionistici e assistenziali, la crescita del settore pubblico ad alta intensità di lavoro, i progressi nel campo medico e il relativo aumento delle spese sanitarie)</a:t>
            </a:r>
          </a:p>
          <a:p>
            <a:endParaRPr lang="it-IT" dirty="0"/>
          </a:p>
          <a:p>
            <a:r>
              <a:rPr lang="it-IT" dirty="0"/>
              <a:t>Crescita ipertrofica della </a:t>
            </a:r>
            <a:r>
              <a:rPr lang="it-IT" b="1" dirty="0"/>
              <a:t>burocrazia</a:t>
            </a:r>
          </a:p>
          <a:p>
            <a:endParaRPr lang="it-IT" dirty="0"/>
          </a:p>
          <a:p>
            <a:r>
              <a:rPr lang="it-IT" dirty="0"/>
              <a:t>Crescita incontrollata dell’inflazione (</a:t>
            </a:r>
            <a:r>
              <a:rPr lang="it-IT" b="1" dirty="0"/>
              <a:t>spirale inflattiva</a:t>
            </a:r>
            <a:r>
              <a:rPr lang="it-IT" dirty="0"/>
              <a:t>) come espressione monetaria di un conflitto distributivo </a:t>
            </a:r>
          </a:p>
          <a:p>
            <a:endParaRPr lang="it-IT" dirty="0"/>
          </a:p>
          <a:p>
            <a:r>
              <a:rPr lang="it-IT" dirty="0"/>
              <a:t>Vi possono essere </a:t>
            </a:r>
            <a:r>
              <a:rPr lang="it-IT" b="1" dirty="0"/>
              <a:t>fattori istituzionali e culturali </a:t>
            </a:r>
            <a:r>
              <a:rPr lang="it-IT" dirty="0"/>
              <a:t>che incidono sulle capacità da parte delle autorità centrali di regolare l’economia e di tenere sotto controllo i conflitti distributivi </a:t>
            </a:r>
          </a:p>
          <a:p>
            <a:endParaRPr lang="it-IT" dirty="0"/>
          </a:p>
          <a:p>
            <a:endParaRPr lang="it-IT" dirty="0"/>
          </a:p>
        </p:txBody>
      </p:sp>
    </p:spTree>
    <p:extLst>
      <p:ext uri="{BB962C8B-B14F-4D97-AF65-F5344CB8AC3E}">
        <p14:creationId xmlns:p14="http://schemas.microsoft.com/office/powerpoint/2010/main" val="88921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5431" y="115743"/>
            <a:ext cx="11115516" cy="1325563"/>
          </a:xfrm>
        </p:spPr>
        <p:txBody>
          <a:bodyPr>
            <a:normAutofit/>
          </a:bodyPr>
          <a:lstStyle/>
          <a:p>
            <a:r>
              <a:rPr lang="it-IT" sz="4000" b="1" dirty="0">
                <a:solidFill>
                  <a:schemeClr val="tx2"/>
                </a:solidFill>
              </a:rPr>
              <a:t>La curva di Phillips e il fenomeno della «stagflazione»</a:t>
            </a:r>
          </a:p>
        </p:txBody>
      </p:sp>
      <p:pic>
        <p:nvPicPr>
          <p:cNvPr id="1026" name="Picture 2" descr="Image result for la curva di phillip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5572" y="1637219"/>
            <a:ext cx="9297812" cy="5230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429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isultati immagini per pil italia grafici dagli anni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1477"/>
            <a:ext cx="12192000" cy="558652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3067944" y="223463"/>
            <a:ext cx="6953693" cy="523220"/>
          </a:xfrm>
          <a:prstGeom prst="rect">
            <a:avLst/>
          </a:prstGeom>
          <a:noFill/>
        </p:spPr>
        <p:txBody>
          <a:bodyPr wrap="square" rtlCol="0">
            <a:spAutoFit/>
          </a:bodyPr>
          <a:lstStyle/>
          <a:p>
            <a:r>
              <a:rPr lang="it-IT" sz="2800" dirty="0">
                <a:solidFill>
                  <a:schemeClr val="tx2"/>
                </a:solidFill>
              </a:rPr>
              <a:t>Rapporto debito/PIL in Italia (%)</a:t>
            </a:r>
          </a:p>
        </p:txBody>
      </p:sp>
    </p:spTree>
    <p:extLst>
      <p:ext uri="{BB962C8B-B14F-4D97-AF65-F5344CB8AC3E}">
        <p14:creationId xmlns:p14="http://schemas.microsoft.com/office/powerpoint/2010/main" val="1757081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957" y="0"/>
            <a:ext cx="10551283" cy="688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395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992" y="307251"/>
            <a:ext cx="10678610" cy="1325563"/>
          </a:xfrm>
        </p:spPr>
        <p:txBody>
          <a:bodyPr>
            <a:normAutofit/>
          </a:bodyPr>
          <a:lstStyle/>
          <a:p>
            <a:r>
              <a:rPr lang="it-IT" sz="3200" b="1" dirty="0">
                <a:solidFill>
                  <a:schemeClr val="accent1">
                    <a:lumMod val="50000"/>
                  </a:schemeClr>
                </a:solidFill>
              </a:rPr>
              <a:t>La teoria quantitativa della moneta e l’approccio monetarista</a:t>
            </a:r>
          </a:p>
        </p:txBody>
      </p:sp>
      <p:pic>
        <p:nvPicPr>
          <p:cNvPr id="4100" name="Picture 4" descr="Image result for la teoria quantitativa della mone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718" y="2384399"/>
            <a:ext cx="10035208" cy="3345069"/>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8738886" y="5220182"/>
            <a:ext cx="2502040" cy="3472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65528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24547"/>
            <a:ext cx="11938000" cy="1325563"/>
          </a:xfrm>
        </p:spPr>
        <p:txBody>
          <a:bodyPr>
            <a:normAutofit/>
          </a:bodyPr>
          <a:lstStyle/>
          <a:p>
            <a:r>
              <a:rPr lang="it-IT" sz="3200" b="1" dirty="0">
                <a:solidFill>
                  <a:schemeClr val="tx2"/>
                </a:solidFill>
              </a:rPr>
              <a:t>Fattori che hanno inciso nella transizione verso il post-fordismo</a:t>
            </a:r>
          </a:p>
        </p:txBody>
      </p:sp>
      <p:sp>
        <p:nvSpPr>
          <p:cNvPr id="3" name="Segnaposto contenuto 2"/>
          <p:cNvSpPr>
            <a:spLocks noGrp="1"/>
          </p:cNvSpPr>
          <p:nvPr>
            <p:ph idx="1"/>
          </p:nvPr>
        </p:nvSpPr>
        <p:spPr>
          <a:xfrm>
            <a:off x="838200" y="1289916"/>
            <a:ext cx="11938000" cy="5453784"/>
          </a:xfrm>
        </p:spPr>
        <p:txBody>
          <a:bodyPr>
            <a:normAutofit fontScale="70000" lnSpcReduction="20000"/>
          </a:bodyPr>
          <a:lstStyle/>
          <a:p>
            <a:r>
              <a:rPr lang="it-IT" sz="3600" dirty="0"/>
              <a:t>Riorganizzazione delle strutture produttive (</a:t>
            </a:r>
            <a:r>
              <a:rPr lang="it-IT" sz="3600" b="1" dirty="0" err="1"/>
              <a:t>toyotismo</a:t>
            </a:r>
            <a:r>
              <a:rPr lang="it-IT" sz="3600" dirty="0"/>
              <a:t>)</a:t>
            </a:r>
          </a:p>
          <a:p>
            <a:pPr marL="0" indent="0">
              <a:buNone/>
            </a:pPr>
            <a:r>
              <a:rPr lang="it-IT" sz="3600" dirty="0"/>
              <a:t> </a:t>
            </a:r>
          </a:p>
          <a:p>
            <a:r>
              <a:rPr lang="it-IT" sz="3600" dirty="0"/>
              <a:t>Diminuzione della classe operaia e </a:t>
            </a:r>
            <a:r>
              <a:rPr lang="it-IT" sz="3600" b="1" dirty="0"/>
              <a:t>perdita di potere da parte dei sindacati</a:t>
            </a:r>
          </a:p>
          <a:p>
            <a:endParaRPr lang="it-IT" sz="3600" dirty="0"/>
          </a:p>
          <a:p>
            <a:r>
              <a:rPr lang="it-IT" sz="3600" dirty="0"/>
              <a:t>Declino delle forme di contrattazione centralizzata</a:t>
            </a:r>
          </a:p>
          <a:p>
            <a:endParaRPr lang="it-IT" sz="3600" dirty="0"/>
          </a:p>
          <a:p>
            <a:r>
              <a:rPr lang="it-IT" sz="3600" dirty="0"/>
              <a:t>Diffusione di nuovi stili di vita e </a:t>
            </a:r>
            <a:r>
              <a:rPr lang="it-IT" sz="3600" b="1" dirty="0"/>
              <a:t>modelli di consumo</a:t>
            </a:r>
          </a:p>
          <a:p>
            <a:endParaRPr lang="it-IT" sz="3600" dirty="0"/>
          </a:p>
          <a:p>
            <a:r>
              <a:rPr lang="it-IT" sz="3600" dirty="0"/>
              <a:t>Diffusione delle </a:t>
            </a:r>
            <a:r>
              <a:rPr lang="it-IT" sz="3600" b="1" dirty="0"/>
              <a:t>tecnologie di rete</a:t>
            </a:r>
          </a:p>
          <a:p>
            <a:endParaRPr lang="it-IT" sz="3600" dirty="0"/>
          </a:p>
          <a:p>
            <a:r>
              <a:rPr lang="it-IT" sz="3600" b="1" dirty="0"/>
              <a:t>Liberalizzazione dei mercati </a:t>
            </a:r>
            <a:r>
              <a:rPr lang="it-IT" sz="3600" dirty="0"/>
              <a:t>e </a:t>
            </a:r>
            <a:r>
              <a:rPr lang="it-IT" sz="3600" b="1" dirty="0"/>
              <a:t>deregolamentazione della finanza</a:t>
            </a:r>
          </a:p>
          <a:p>
            <a:endParaRPr lang="it-IT" sz="3600" dirty="0"/>
          </a:p>
          <a:p>
            <a:r>
              <a:rPr lang="it-IT" sz="3600" b="1" dirty="0"/>
              <a:t>Controrivoluzione conservatrice </a:t>
            </a:r>
            <a:r>
              <a:rPr lang="it-IT" sz="3600" dirty="0"/>
              <a:t>e ascesa del </a:t>
            </a:r>
            <a:r>
              <a:rPr lang="it-IT" sz="3600" b="1" dirty="0"/>
              <a:t>paradigma neoliberale</a:t>
            </a:r>
          </a:p>
          <a:p>
            <a:endParaRPr lang="it-IT" dirty="0"/>
          </a:p>
          <a:p>
            <a:endParaRPr lang="it-IT" dirty="0"/>
          </a:p>
        </p:txBody>
      </p:sp>
    </p:spTree>
    <p:extLst>
      <p:ext uri="{BB962C8B-B14F-4D97-AF65-F5344CB8AC3E}">
        <p14:creationId xmlns:p14="http://schemas.microsoft.com/office/powerpoint/2010/main" val="3006872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578802"/>
          </a:xfrm>
        </p:spPr>
        <p:txBody>
          <a:bodyPr>
            <a:normAutofit fontScale="90000"/>
          </a:bodyPr>
          <a:lstStyle/>
          <a:p>
            <a:pPr algn="l"/>
            <a:r>
              <a:rPr lang="it-IT" sz="3600" b="1" dirty="0">
                <a:solidFill>
                  <a:prstClr val="black"/>
                </a:solidFill>
              </a:rPr>
              <a:t>La riorganizzazione delle strutture produttive</a:t>
            </a:r>
            <a:endParaRPr lang="it-IT" dirty="0"/>
          </a:p>
        </p:txBody>
      </p:sp>
      <p:sp>
        <p:nvSpPr>
          <p:cNvPr id="3" name="Segnaposto contenuto 2"/>
          <p:cNvSpPr>
            <a:spLocks noGrp="1"/>
          </p:cNvSpPr>
          <p:nvPr>
            <p:ph idx="1"/>
          </p:nvPr>
        </p:nvSpPr>
        <p:spPr>
          <a:xfrm>
            <a:off x="139469" y="1124990"/>
            <a:ext cx="11138131" cy="5562138"/>
          </a:xfrm>
        </p:spPr>
        <p:txBody>
          <a:bodyPr>
            <a:normAutofit fontScale="55000" lnSpcReduction="20000"/>
          </a:bodyPr>
          <a:lstStyle/>
          <a:p>
            <a:pPr marL="720000" algn="just"/>
            <a:endParaRPr lang="it-IT" dirty="0"/>
          </a:p>
          <a:p>
            <a:pPr marL="720000" algn="just"/>
            <a:r>
              <a:rPr lang="it-IT" sz="3600" dirty="0"/>
              <a:t>Diffusione di </a:t>
            </a:r>
            <a:r>
              <a:rPr lang="it-IT" sz="3600" b="1" dirty="0"/>
              <a:t>strutture produttive più snelle</a:t>
            </a:r>
            <a:r>
              <a:rPr lang="it-IT" sz="3600" dirty="0"/>
              <a:t>, adattabili ai cambiamenti del mercato e in grado di soddisfare esigenze più specifiche dei consumatori  (</a:t>
            </a:r>
            <a:r>
              <a:rPr lang="it-IT" sz="3600" b="1" dirty="0" err="1"/>
              <a:t>onhismo</a:t>
            </a:r>
            <a:r>
              <a:rPr lang="it-IT" sz="3600" b="1" dirty="0"/>
              <a:t>/</a:t>
            </a:r>
            <a:r>
              <a:rPr lang="it-IT" sz="3600" b="1" dirty="0" err="1"/>
              <a:t>toyotismo</a:t>
            </a:r>
            <a:r>
              <a:rPr lang="it-IT" sz="3600" dirty="0"/>
              <a:t>)</a:t>
            </a:r>
          </a:p>
          <a:p>
            <a:pPr marL="720000" algn="just"/>
            <a:endParaRPr lang="it-IT" sz="3600" dirty="0"/>
          </a:p>
          <a:p>
            <a:pPr marL="720000"/>
            <a:r>
              <a:rPr lang="it-IT" sz="3600" dirty="0"/>
              <a:t>Riduzione delle scorte di magazzino, degli scarti e dei tempi morti e passaggio a modelli maggiormente flessibili e in grado di adattarsi rapidamente alle esigenze del mercato (dal modello </a:t>
            </a:r>
            <a:r>
              <a:rPr lang="it-IT" sz="3600" b="1" dirty="0"/>
              <a:t>«just in case» </a:t>
            </a:r>
            <a:r>
              <a:rPr lang="it-IT" sz="3600" dirty="0"/>
              <a:t>al modello </a:t>
            </a:r>
            <a:r>
              <a:rPr lang="it-IT" sz="3600" b="1" dirty="0"/>
              <a:t>«just in time»</a:t>
            </a:r>
            <a:r>
              <a:rPr lang="it-IT" sz="3600" dirty="0"/>
              <a:t>)</a:t>
            </a:r>
          </a:p>
          <a:p>
            <a:pPr marL="720000"/>
            <a:endParaRPr lang="it-IT" sz="3600" dirty="0"/>
          </a:p>
          <a:p>
            <a:pPr marL="720000"/>
            <a:r>
              <a:rPr lang="it-IT" sz="3600" dirty="0"/>
              <a:t>Uso di macchinari meno «specializzati» e più polivalenti, che richiedono lavoratori maggiormente qualificati</a:t>
            </a:r>
          </a:p>
          <a:p>
            <a:pPr marL="720000"/>
            <a:endParaRPr lang="it-IT" sz="3600" dirty="0"/>
          </a:p>
          <a:p>
            <a:pPr marL="720000"/>
            <a:r>
              <a:rPr lang="it-IT" sz="3600" dirty="0"/>
              <a:t>Decentramento dell’autorità e </a:t>
            </a:r>
            <a:r>
              <a:rPr lang="it-IT" sz="3600" b="1" dirty="0"/>
              <a:t>delocalizzazione</a:t>
            </a:r>
            <a:r>
              <a:rPr lang="it-IT" sz="3600" dirty="0"/>
              <a:t> della produzione (le imprese più grandi subappaltano la produzione a diversi fornitori, occupandosi direttamente solo delle fasi di progettazione, assemblaggio e distribuzione – cioè dei processi a più alto valore aggiunto)</a:t>
            </a:r>
          </a:p>
          <a:p>
            <a:pPr marL="720000" algn="just"/>
            <a:endParaRPr lang="it-IT" sz="3600" dirty="0"/>
          </a:p>
          <a:p>
            <a:pPr marL="720000" algn="just"/>
            <a:r>
              <a:rPr lang="it-IT" sz="3600" dirty="0"/>
              <a:t>Le grandi imprese si trasformano in </a:t>
            </a:r>
            <a:r>
              <a:rPr lang="it-IT" sz="3600" i="1" dirty="0"/>
              <a:t>holding </a:t>
            </a:r>
            <a:r>
              <a:rPr lang="it-IT" sz="3600" dirty="0"/>
              <a:t>finanziarie che controllano società specializzate in diversi settori</a:t>
            </a:r>
          </a:p>
          <a:p>
            <a:pPr marL="720000" algn="just"/>
            <a:endParaRPr lang="it-IT" sz="3600" dirty="0"/>
          </a:p>
          <a:p>
            <a:pPr marL="720000" algn="just"/>
            <a:r>
              <a:rPr lang="it-IT" sz="3600" dirty="0"/>
              <a:t>L’esempio dei distretti industriali in Italia</a:t>
            </a:r>
          </a:p>
        </p:txBody>
      </p:sp>
    </p:spTree>
    <p:extLst>
      <p:ext uri="{BB962C8B-B14F-4D97-AF65-F5344CB8AC3E}">
        <p14:creationId xmlns:p14="http://schemas.microsoft.com/office/powerpoint/2010/main" val="476379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243" t="3241" r="2075" b="1939"/>
          <a:stretch/>
        </p:blipFill>
        <p:spPr>
          <a:xfrm>
            <a:off x="1736436" y="396859"/>
            <a:ext cx="8257309" cy="6345686"/>
          </a:xfrm>
        </p:spPr>
      </p:pic>
    </p:spTree>
    <p:extLst>
      <p:ext uri="{BB962C8B-B14F-4D97-AF65-F5344CB8AC3E}">
        <p14:creationId xmlns:p14="http://schemas.microsoft.com/office/powerpoint/2010/main" val="2294660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1B32111-BA86-4726-432D-F546CBEE7386}"/>
              </a:ext>
            </a:extLst>
          </p:cNvPr>
          <p:cNvSpPr txBox="1"/>
          <p:nvPr/>
        </p:nvSpPr>
        <p:spPr>
          <a:xfrm>
            <a:off x="847724" y="1589812"/>
            <a:ext cx="9982201" cy="4247317"/>
          </a:xfrm>
          <a:prstGeom prst="rect">
            <a:avLst/>
          </a:prstGeom>
          <a:noFill/>
        </p:spPr>
        <p:txBody>
          <a:bodyPr wrap="square">
            <a:spAutoFit/>
          </a:bodyPr>
          <a:lstStyle/>
          <a:p>
            <a:r>
              <a:rPr lang="it-IT" dirty="0"/>
              <a:t>Il fordismo era basato su dei modelli verticalmente integrati, volti alla produzione di beni standardizzati destinati ad un consumo di massa, che prevedeva grossi investimenti tecnologici e che d’altra parte implicava anche l’impiego di lavoratori poco qualificati, sebbene assunti a tempo indeterminato e con una serie di garanzie.</a:t>
            </a:r>
          </a:p>
          <a:p>
            <a:endParaRPr lang="it-IT" dirty="0"/>
          </a:p>
          <a:p>
            <a:r>
              <a:rPr lang="it-IT" dirty="0"/>
              <a:t>Oggi, con la transizione al modello post-fordista, ci troviamo in un contesto in cui le aziende hanno una forma reticolare e le strutture produttive sono molto più snelle. La produzione è sempre più strutturata attorno a delle </a:t>
            </a:r>
            <a:r>
              <a:rPr lang="it-IT" b="1" dirty="0"/>
              <a:t>catene del valore globali</a:t>
            </a:r>
            <a:r>
              <a:rPr lang="it-IT" dirty="0"/>
              <a:t>. I beni sono prodotti secondo la logica del </a:t>
            </a:r>
            <a:r>
              <a:rPr lang="it-IT" b="1" dirty="0"/>
              <a:t>just in time </a:t>
            </a:r>
            <a:r>
              <a:rPr lang="it-IT" dirty="0"/>
              <a:t>secondo le richieste e i gusti del mercato, con un ricorso a tecnologie più flessibili, ma anche con una crescente pervasività delle </a:t>
            </a:r>
            <a:r>
              <a:rPr lang="it-IT" b="1" dirty="0"/>
              <a:t>tecnologie di rete </a:t>
            </a:r>
            <a:r>
              <a:rPr lang="it-IT" dirty="0"/>
              <a:t>che fungono da mezzo di connessione. In questo contesto, agli stessi lavoratori possono anche essere richieste competenze sempre più specifiche. Il lavoro può anche essere qualificato, ma viene anche reso </a:t>
            </a:r>
            <a:r>
              <a:rPr lang="it-IT" b="1" dirty="0"/>
              <a:t>flessibile</a:t>
            </a:r>
            <a:r>
              <a:rPr lang="it-IT" dirty="0"/>
              <a:t>, per non dire precario. </a:t>
            </a:r>
          </a:p>
          <a:p>
            <a:endParaRPr lang="it-IT" dirty="0"/>
          </a:p>
          <a:p>
            <a:r>
              <a:rPr lang="it-IT" dirty="0"/>
              <a:t>Se le politiche fordiste perseguivano l’obiettivo della piena occupazione, oggi ci troviamo invece a che fare con </a:t>
            </a:r>
            <a:r>
              <a:rPr lang="it-IT" b="1" dirty="0"/>
              <a:t>crescenti livelli di disoccupazione</a:t>
            </a:r>
            <a:r>
              <a:rPr lang="it-IT" dirty="0"/>
              <a:t>.</a:t>
            </a:r>
          </a:p>
        </p:txBody>
      </p:sp>
      <p:sp>
        <p:nvSpPr>
          <p:cNvPr id="4" name="CasellaDiTesto 3">
            <a:extLst>
              <a:ext uri="{FF2B5EF4-FFF2-40B4-BE49-F238E27FC236}">
                <a16:creationId xmlns:a16="http://schemas.microsoft.com/office/drawing/2014/main" id="{5C08A605-324A-D458-0084-C42E96F59695}"/>
              </a:ext>
            </a:extLst>
          </p:cNvPr>
          <p:cNvSpPr txBox="1"/>
          <p:nvPr/>
        </p:nvSpPr>
        <p:spPr>
          <a:xfrm>
            <a:off x="847724" y="431690"/>
            <a:ext cx="3933825" cy="707886"/>
          </a:xfrm>
          <a:prstGeom prst="rect">
            <a:avLst/>
          </a:prstGeom>
          <a:noFill/>
        </p:spPr>
        <p:txBody>
          <a:bodyPr wrap="square" rtlCol="0">
            <a:spAutoFit/>
          </a:bodyPr>
          <a:lstStyle/>
          <a:p>
            <a:r>
              <a:rPr lang="it-IT" sz="4000" dirty="0">
                <a:solidFill>
                  <a:schemeClr val="tx2"/>
                </a:solidFill>
              </a:rPr>
              <a:t>In sintesi…</a:t>
            </a:r>
          </a:p>
        </p:txBody>
      </p:sp>
    </p:spTree>
    <p:extLst>
      <p:ext uri="{BB962C8B-B14F-4D97-AF65-F5344CB8AC3E}">
        <p14:creationId xmlns:p14="http://schemas.microsoft.com/office/powerpoint/2010/main" val="3540202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7583054" y="996645"/>
            <a:ext cx="5190837" cy="5190837"/>
          </a:xfrm>
          <a:prstGeom prst="rect">
            <a:avLst/>
          </a:prstGeom>
        </p:spPr>
      </p:pic>
      <p:sp>
        <p:nvSpPr>
          <p:cNvPr id="4" name="Rettangolo 3"/>
          <p:cNvSpPr/>
          <p:nvPr/>
        </p:nvSpPr>
        <p:spPr>
          <a:xfrm>
            <a:off x="618835" y="899454"/>
            <a:ext cx="7620001" cy="5632311"/>
          </a:xfrm>
          <a:prstGeom prst="rect">
            <a:avLst/>
          </a:prstGeom>
        </p:spPr>
        <p:txBody>
          <a:bodyPr wrap="square">
            <a:spAutoFit/>
          </a:bodyPr>
          <a:lstStyle/>
          <a:p>
            <a:pPr marL="285750" indent="-285750">
              <a:buFont typeface="Arial" panose="020B0604020202020204" pitchFamily="34" charset="0"/>
              <a:buChar char="•"/>
            </a:pPr>
            <a:r>
              <a:rPr lang="it-IT" dirty="0"/>
              <a:t>Nel luglio del 1979 l’economista Paul </a:t>
            </a:r>
            <a:r>
              <a:rPr lang="it-IT" dirty="0" err="1"/>
              <a:t>Volcker</a:t>
            </a:r>
            <a:r>
              <a:rPr lang="it-IT" dirty="0"/>
              <a:t> assume la guida della Federal </a:t>
            </a:r>
            <a:r>
              <a:rPr lang="it-IT" dirty="0" err="1"/>
              <a:t>Reserve</a:t>
            </a:r>
            <a:r>
              <a:rPr lang="it-IT" dirty="0"/>
              <a:t> e, nel giro di pochi mesi, modifica radicalmente la politica monetaria che era stata adottata per decenni in America. Da quel momento in poi Federal </a:t>
            </a:r>
            <a:r>
              <a:rPr lang="it-IT" dirty="0" err="1"/>
              <a:t>Reserve</a:t>
            </a:r>
            <a:r>
              <a:rPr lang="it-IT" dirty="0"/>
              <a:t> condurrà la lotta all’inflazione senza alcun riguardo per le sue conseguenze sociali, e in particolare per la disoccupazione </a:t>
            </a:r>
            <a:r>
              <a:rPr lang="it-IT" b="1" dirty="0"/>
              <a:t>(svolta monetarista).</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Nel 1979 in Gran Bretagna l’esponente del Partito conservatore </a:t>
            </a:r>
            <a:r>
              <a:rPr lang="it-IT" b="1" dirty="0"/>
              <a:t>Margaret Thatcher</a:t>
            </a:r>
            <a:r>
              <a:rPr lang="it-IT" dirty="0"/>
              <a:t> viene eletta primo ministro sulla base di un programma elettorale che prevede di porre un freno al potere dei sindacati e di mettere fine alla stagnazione inflazionistica che aveva soffocato il paese nel decennio precedente. </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Nel 1980 l’esponente del Partito repubblicano </a:t>
            </a:r>
            <a:r>
              <a:rPr lang="it-IT" b="1" dirty="0"/>
              <a:t>Ronald Reagan </a:t>
            </a:r>
            <a:r>
              <a:rPr lang="it-IT" dirty="0"/>
              <a:t>diviene presidente degli Stati Uniti e avvia una politica economica fondata da un lato sul sostegno alle manovre compiute da Paul </a:t>
            </a:r>
            <a:r>
              <a:rPr lang="it-IT" dirty="0" err="1"/>
              <a:t>Volcker</a:t>
            </a:r>
            <a:r>
              <a:rPr lang="it-IT" dirty="0"/>
              <a:t> alla Fed e da un altro lato su una miscela di misure finalizzate a contenere i sindacati, a deregolamentare l’industria, l’agricoltura e lo sfruttamento delle risorse, e a liberalizzare le attività finanziarie a livello nazionale e sullo scenario mondiale </a:t>
            </a:r>
            <a:r>
              <a:rPr lang="it-IT" b="1" dirty="0"/>
              <a:t>(</a:t>
            </a:r>
            <a:r>
              <a:rPr lang="it-IT" b="1" dirty="0" err="1"/>
              <a:t>Reganomics</a:t>
            </a:r>
            <a:r>
              <a:rPr lang="it-IT" b="1" dirty="0"/>
              <a:t>; </a:t>
            </a:r>
            <a:r>
              <a:rPr lang="it-IT" b="1" dirty="0" err="1"/>
              <a:t>supply</a:t>
            </a:r>
            <a:r>
              <a:rPr lang="it-IT" b="1" dirty="0"/>
              <a:t>-side </a:t>
            </a:r>
            <a:r>
              <a:rPr lang="it-IT" b="1" dirty="0" err="1"/>
              <a:t>economics</a:t>
            </a:r>
            <a:r>
              <a:rPr lang="it-IT" b="1" dirty="0"/>
              <a:t>).</a:t>
            </a:r>
          </a:p>
        </p:txBody>
      </p:sp>
      <p:sp>
        <p:nvSpPr>
          <p:cNvPr id="5" name="Rettangolo 4"/>
          <p:cNvSpPr/>
          <p:nvPr/>
        </p:nvSpPr>
        <p:spPr>
          <a:xfrm>
            <a:off x="886690" y="219216"/>
            <a:ext cx="7721601" cy="523220"/>
          </a:xfrm>
          <a:prstGeom prst="rect">
            <a:avLst/>
          </a:prstGeom>
        </p:spPr>
        <p:txBody>
          <a:bodyPr wrap="square">
            <a:spAutoFit/>
          </a:bodyPr>
          <a:lstStyle/>
          <a:p>
            <a:r>
              <a:rPr lang="it-IT" sz="2800" dirty="0">
                <a:solidFill>
                  <a:schemeClr val="tx2">
                    <a:lumMod val="50000"/>
                  </a:schemeClr>
                </a:solidFill>
              </a:rPr>
              <a:t>L’ascesa del paradigma neoliberale</a:t>
            </a:r>
            <a:endParaRPr lang="it-IT" sz="2800" dirty="0"/>
          </a:p>
        </p:txBody>
      </p:sp>
    </p:spTree>
    <p:extLst>
      <p:ext uri="{BB962C8B-B14F-4D97-AF65-F5344CB8AC3E}">
        <p14:creationId xmlns:p14="http://schemas.microsoft.com/office/powerpoint/2010/main" val="1355285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2120" y="173038"/>
            <a:ext cx="11287760" cy="685482"/>
          </a:xfrm>
        </p:spPr>
        <p:txBody>
          <a:bodyPr/>
          <a:lstStyle/>
          <a:p>
            <a:r>
              <a:rPr lang="it-IT" sz="3600" b="1" dirty="0">
                <a:solidFill>
                  <a:schemeClr val="tx2">
                    <a:lumMod val="75000"/>
                  </a:schemeClr>
                </a:solidFill>
              </a:rPr>
              <a:t>Il modello «fordista-taylorista»</a:t>
            </a:r>
          </a:p>
        </p:txBody>
      </p:sp>
      <p:sp>
        <p:nvSpPr>
          <p:cNvPr id="3" name="Segnaposto contenuto 2"/>
          <p:cNvSpPr>
            <a:spLocks noGrp="1"/>
          </p:cNvSpPr>
          <p:nvPr>
            <p:ph idx="1"/>
          </p:nvPr>
        </p:nvSpPr>
        <p:spPr>
          <a:xfrm>
            <a:off x="182880" y="1318870"/>
            <a:ext cx="11826240" cy="5090161"/>
          </a:xfrm>
        </p:spPr>
        <p:txBody>
          <a:bodyPr>
            <a:normAutofit lnSpcReduction="10000"/>
          </a:bodyPr>
          <a:lstStyle/>
          <a:p>
            <a:pPr algn="just">
              <a:spcBef>
                <a:spcPts val="600"/>
              </a:spcBef>
            </a:pPr>
            <a:r>
              <a:rPr lang="it-IT" sz="2800" dirty="0"/>
              <a:t>Diffusione di </a:t>
            </a:r>
            <a:r>
              <a:rPr lang="it-IT" sz="2800" b="1" dirty="0"/>
              <a:t>imprese verticalmente integrate </a:t>
            </a:r>
            <a:r>
              <a:rPr lang="it-IT" sz="2800" dirty="0"/>
              <a:t>e di grandi dimensioni che </a:t>
            </a:r>
            <a:r>
              <a:rPr lang="it-IT" sz="2800" b="1" dirty="0"/>
              <a:t>i</a:t>
            </a:r>
            <a:r>
              <a:rPr lang="it-IT" sz="2800" dirty="0"/>
              <a:t>ncludono al loro interno diverse fasi produttive, dall’acquisto delle materie prime alla distribuzione del prodotto finito.</a:t>
            </a:r>
          </a:p>
          <a:p>
            <a:pPr algn="just">
              <a:spcBef>
                <a:spcPts val="600"/>
              </a:spcBef>
            </a:pPr>
            <a:endParaRPr lang="it-IT" sz="2800" dirty="0"/>
          </a:p>
          <a:p>
            <a:pPr algn="just">
              <a:spcBef>
                <a:spcPts val="600"/>
              </a:spcBef>
            </a:pPr>
            <a:r>
              <a:rPr lang="it-IT" sz="2800" b="1" dirty="0"/>
              <a:t>Produzione di massa </a:t>
            </a:r>
            <a:r>
              <a:rPr lang="it-IT" sz="2800" dirty="0"/>
              <a:t>di beni standardizzati prodotti in grande quantità con macchine specializzate, sfruttamento delle economie di scala e delle nuove tecnologie e abbattimento dei costi unitari di produzione.</a:t>
            </a:r>
          </a:p>
          <a:p>
            <a:pPr algn="just">
              <a:spcBef>
                <a:spcPts val="600"/>
              </a:spcBef>
            </a:pPr>
            <a:endParaRPr lang="it-IT" sz="2800" dirty="0"/>
          </a:p>
          <a:p>
            <a:pPr algn="just">
              <a:spcBef>
                <a:spcPts val="600"/>
              </a:spcBef>
            </a:pPr>
            <a:r>
              <a:rPr lang="it-IT" sz="2800" b="1" dirty="0"/>
              <a:t>Organizzazione del lavoro “tayloristica”, </a:t>
            </a:r>
            <a:r>
              <a:rPr lang="it-IT" sz="2800" dirty="0"/>
              <a:t>ovvero: parcellizzazione delle mansioni (lavoro diviso in compiti molto semplici e ripetitivi); separazione netta e rigida tra progettazione e realizzazione dei prodotti; impresa come grande organizzazione burocratica basata sul controllo gerarchico; separazione tra proprietà dell’impresa e gestione delle attività.</a:t>
            </a:r>
          </a:p>
        </p:txBody>
      </p:sp>
    </p:spTree>
    <p:extLst>
      <p:ext uri="{BB962C8B-B14F-4D97-AF65-F5344CB8AC3E}">
        <p14:creationId xmlns:p14="http://schemas.microsoft.com/office/powerpoint/2010/main" val="46059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1574800" y="217424"/>
            <a:ext cx="8737600" cy="6640576"/>
          </a:xfrm>
          <a:prstGeom prst="rect">
            <a:avLst/>
          </a:prstGeom>
        </p:spPr>
      </p:pic>
      <p:sp>
        <p:nvSpPr>
          <p:cNvPr id="2" name="Titolo 1"/>
          <p:cNvSpPr>
            <a:spLocks noGrp="1"/>
          </p:cNvSpPr>
          <p:nvPr>
            <p:ph type="title"/>
          </p:nvPr>
        </p:nvSpPr>
        <p:spPr>
          <a:xfrm>
            <a:off x="3695700" y="-269875"/>
            <a:ext cx="10515600" cy="1325563"/>
          </a:xfrm>
        </p:spPr>
        <p:txBody>
          <a:bodyPr>
            <a:normAutofit/>
          </a:bodyPr>
          <a:lstStyle/>
          <a:p>
            <a:r>
              <a:rPr lang="it-IT" sz="3600" b="1" dirty="0">
                <a:solidFill>
                  <a:schemeClr val="tx2">
                    <a:lumMod val="50000"/>
                  </a:schemeClr>
                </a:solidFill>
              </a:rPr>
              <a:t>La curva di Laffer</a:t>
            </a:r>
          </a:p>
        </p:txBody>
      </p:sp>
      <p:sp>
        <p:nvSpPr>
          <p:cNvPr id="5" name="Rettangolo 4"/>
          <p:cNvSpPr/>
          <p:nvPr/>
        </p:nvSpPr>
        <p:spPr>
          <a:xfrm>
            <a:off x="7874000" y="190500"/>
            <a:ext cx="3670300" cy="109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41277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5F208DF-6E3E-65B5-B32E-B36CB2B1CAC8}"/>
              </a:ext>
            </a:extLst>
          </p:cNvPr>
          <p:cNvSpPr txBox="1"/>
          <p:nvPr/>
        </p:nvSpPr>
        <p:spPr>
          <a:xfrm>
            <a:off x="1092818" y="1496267"/>
            <a:ext cx="10413382" cy="4893647"/>
          </a:xfrm>
          <a:prstGeom prst="rect">
            <a:avLst/>
          </a:prstGeom>
          <a:noFill/>
        </p:spPr>
        <p:txBody>
          <a:bodyPr wrap="square">
            <a:spAutoFit/>
          </a:bodyPr>
          <a:lstStyle/>
          <a:p>
            <a:r>
              <a:rPr lang="it-IT" sz="2400" dirty="0"/>
              <a:t>Al pari del keynesismo il neoliberismo non è soltanto una dottrina economica. Si tratta, infatti, di un </a:t>
            </a:r>
            <a:r>
              <a:rPr lang="it-IT" sz="2400" b="1" dirty="0"/>
              <a:t>complesso sistema di pensiero </a:t>
            </a:r>
            <a:r>
              <a:rPr lang="it-IT" sz="2400" dirty="0"/>
              <a:t>che incorpora una specifica visione di cos’è e cosa deve essere la società, come e da chi deve essere gestito il potere, quali libertà devono essere tutelate e come.</a:t>
            </a:r>
          </a:p>
          <a:p>
            <a:endParaRPr lang="it-IT" sz="2400" dirty="0"/>
          </a:p>
          <a:p>
            <a:r>
              <a:rPr lang="it-IT" sz="2400" dirty="0"/>
              <a:t>Da un punto di vista teorico il neoliberalismo  si basa sulle riflessioni di alcuni autori che possono essere suddivisi in due principali scuole di pensiero convergenti. Una è quella dei </a:t>
            </a:r>
            <a:r>
              <a:rPr lang="it-IT" sz="2400" b="1" dirty="0"/>
              <a:t>neoliberisti americani</a:t>
            </a:r>
            <a:r>
              <a:rPr lang="it-IT" sz="2400" dirty="0"/>
              <a:t>, attivi a partire dagli anni 60, quali Gary Becker e Milton Friedman – il cui padre putativo è l’austriaco Von Hayek (padre storico del neoliberismo novecentesco). L’altra è quella  degli </a:t>
            </a:r>
            <a:r>
              <a:rPr lang="it-IT" sz="2400" b="1" dirty="0"/>
              <a:t>ordoliberali tedeschi, </a:t>
            </a:r>
            <a:r>
              <a:rPr lang="it-IT" sz="2400" dirty="0"/>
              <a:t>nata negli anni 20 intorno a figure quali Wilhelm </a:t>
            </a:r>
            <a:r>
              <a:rPr lang="it-IT" sz="2400" dirty="0" err="1"/>
              <a:t>Ropke</a:t>
            </a:r>
            <a:r>
              <a:rPr lang="it-IT" sz="2400" dirty="0"/>
              <a:t>, Walter </a:t>
            </a:r>
            <a:r>
              <a:rPr lang="it-IT" sz="2400" dirty="0" err="1"/>
              <a:t>Euchen</a:t>
            </a:r>
            <a:r>
              <a:rPr lang="it-IT" sz="2400" dirty="0"/>
              <a:t> e anche Ludwig </a:t>
            </a:r>
            <a:r>
              <a:rPr lang="it-IT" sz="2400" dirty="0" err="1"/>
              <a:t>Ehrard</a:t>
            </a:r>
            <a:r>
              <a:rPr lang="it-IT" sz="2400" dirty="0"/>
              <a:t> che sarà anche ministro dell’economia e poi cancelliere tedesco dal 1963-1966. </a:t>
            </a:r>
          </a:p>
        </p:txBody>
      </p:sp>
      <p:sp>
        <p:nvSpPr>
          <p:cNvPr id="5" name="CasellaDiTesto 4">
            <a:extLst>
              <a:ext uri="{FF2B5EF4-FFF2-40B4-BE49-F238E27FC236}">
                <a16:creationId xmlns:a16="http://schemas.microsoft.com/office/drawing/2014/main" id="{186310FF-3B81-0CDB-831A-29B2B4351D71}"/>
              </a:ext>
            </a:extLst>
          </p:cNvPr>
          <p:cNvSpPr txBox="1"/>
          <p:nvPr/>
        </p:nvSpPr>
        <p:spPr>
          <a:xfrm>
            <a:off x="1092818" y="272534"/>
            <a:ext cx="6096000" cy="646331"/>
          </a:xfrm>
          <a:prstGeom prst="rect">
            <a:avLst/>
          </a:prstGeom>
          <a:noFill/>
        </p:spPr>
        <p:txBody>
          <a:bodyPr wrap="square">
            <a:spAutoFit/>
          </a:bodyPr>
          <a:lstStyle/>
          <a:p>
            <a:r>
              <a:rPr lang="it-IT" sz="3600" dirty="0">
                <a:solidFill>
                  <a:schemeClr val="tx2">
                    <a:lumMod val="50000"/>
                  </a:schemeClr>
                </a:solidFill>
              </a:rPr>
              <a:t>Il paradigma neoliberale</a:t>
            </a:r>
            <a:endParaRPr lang="it-IT" sz="3600" dirty="0"/>
          </a:p>
        </p:txBody>
      </p:sp>
    </p:spTree>
    <p:extLst>
      <p:ext uri="{BB962C8B-B14F-4D97-AF65-F5344CB8AC3E}">
        <p14:creationId xmlns:p14="http://schemas.microsoft.com/office/powerpoint/2010/main" val="3542318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B1C7C1CC-EA52-ADC8-D8AF-D2B484E205D3}"/>
              </a:ext>
            </a:extLst>
          </p:cNvPr>
          <p:cNvSpPr txBox="1"/>
          <p:nvPr/>
        </p:nvSpPr>
        <p:spPr>
          <a:xfrm>
            <a:off x="857250" y="1028700"/>
            <a:ext cx="10477500" cy="5355312"/>
          </a:xfrm>
          <a:prstGeom prst="rect">
            <a:avLst/>
          </a:prstGeom>
          <a:noFill/>
        </p:spPr>
        <p:txBody>
          <a:bodyPr wrap="square">
            <a:spAutoFit/>
          </a:bodyPr>
          <a:lstStyle/>
          <a:p>
            <a:r>
              <a:rPr lang="it-IT" sz="1800" dirty="0"/>
              <a:t>La concezione del mondo propugnata dai neoliberali </a:t>
            </a:r>
            <a:r>
              <a:rPr lang="it-IT" dirty="0"/>
              <a:t>americano </a:t>
            </a:r>
            <a:r>
              <a:rPr lang="it-IT" sz="1800" dirty="0"/>
              <a:t>riprende alcuni elementi del liberalismo classico, ma li mistifica e li porta agli estremi. Il mercato viene infatti posto a fondamento delle stesse libertà individuali. </a:t>
            </a:r>
            <a:r>
              <a:rPr lang="it-IT" sz="1800" b="1" dirty="0"/>
              <a:t>La società stessa deve essere improntata alle logiche di mercato</a:t>
            </a:r>
            <a:r>
              <a:rPr lang="it-IT" sz="1800" dirty="0"/>
              <a:t>, poiché il mercato è l’unico luogo virtuoso in cui può esprimersi la massima libertà degli individui. Il mercato consente di conciliare programmi e propositi individuali altrimenti inconciliabili, facendo in modo che gli individui vivano pacificamente arrecandosi mutui benefici. Ma affinché ciò avvenga deve essere lasciato libero di auto-regolarsi. Ogni interferenza esterna introduce degli elementi che rompono le regole del gioco. </a:t>
            </a:r>
          </a:p>
          <a:p>
            <a:endParaRPr lang="it-IT" dirty="0"/>
          </a:p>
          <a:p>
            <a:r>
              <a:rPr lang="it-IT" sz="1800" dirty="0"/>
              <a:t>Gli esseri umani agiscono in maniera razionale sulla base di quelli che sono i propri bisogni, e questo consente anche di effettuare delle previsioni sul comportamento degli altri, di nutrire delle aspettative su quello che noi facciamo. </a:t>
            </a:r>
            <a:r>
              <a:rPr lang="it-IT" sz="1800" i="1" dirty="0"/>
              <a:t>L’homo </a:t>
            </a:r>
            <a:r>
              <a:rPr lang="it-IT" sz="1800" i="1" dirty="0" err="1"/>
              <a:t>oeconomicus</a:t>
            </a:r>
            <a:r>
              <a:rPr lang="it-IT" sz="1800" dirty="0"/>
              <a:t> è un essere razionale che accetta la realtà. E la realtà è quella del mercato, per cui è la stessa società che si deve conformare alle logiche del mercato e non viceversa. </a:t>
            </a:r>
            <a:r>
              <a:rPr lang="it-IT" dirty="0"/>
              <a:t>T</a:t>
            </a:r>
            <a:r>
              <a:rPr lang="it-IT" sz="1800" dirty="0"/>
              <a:t>utto ciò che può fungere da ostacolo al perseguimento degli interessi del mercato deve essere rimosso. </a:t>
            </a:r>
          </a:p>
          <a:p>
            <a:endParaRPr lang="it-IT" dirty="0"/>
          </a:p>
          <a:p>
            <a:r>
              <a:rPr lang="it-IT" sz="1800" dirty="0"/>
              <a:t>L’attività economica non deve essere subordinata ad un’etica, a una morale o a un’idea di giustizia sociale. </a:t>
            </a:r>
            <a:r>
              <a:rPr lang="it-IT" sz="1800" b="1" dirty="0"/>
              <a:t>Il mercato non deve avere uno scopo politico</a:t>
            </a:r>
            <a:r>
              <a:rPr lang="it-IT" sz="1800" dirty="0"/>
              <a:t>, perché si sorregge sulla propria stessa razionalità. È qualcosa che si pone anche al di sopra del potere del sovrano politico, poiché i disegni del mercato non possono essere governati; il mercato è qualcosa di inconoscibile e di ingovernabile, come non erano conoscibili e governabili i disegni di Dio per il sovrano medioevale. </a:t>
            </a:r>
            <a:r>
              <a:rPr lang="it-IT" sz="1800" b="1" dirty="0"/>
              <a:t>Lo stato deve essere </a:t>
            </a:r>
            <a:r>
              <a:rPr lang="it-IT" b="1" dirty="0"/>
              <a:t>ridotto ai minimi termini. </a:t>
            </a:r>
            <a:endParaRPr lang="it-IT" sz="1800" b="1" dirty="0"/>
          </a:p>
        </p:txBody>
      </p:sp>
      <p:sp>
        <p:nvSpPr>
          <p:cNvPr id="7" name="CasellaDiTesto 6">
            <a:extLst>
              <a:ext uri="{FF2B5EF4-FFF2-40B4-BE49-F238E27FC236}">
                <a16:creationId xmlns:a16="http://schemas.microsoft.com/office/drawing/2014/main" id="{E967BB42-ADA5-B071-6ED1-ECDC1B78E35B}"/>
              </a:ext>
            </a:extLst>
          </p:cNvPr>
          <p:cNvSpPr txBox="1"/>
          <p:nvPr/>
        </p:nvSpPr>
        <p:spPr>
          <a:xfrm>
            <a:off x="857250" y="212378"/>
            <a:ext cx="3743325" cy="523220"/>
          </a:xfrm>
          <a:prstGeom prst="rect">
            <a:avLst/>
          </a:prstGeom>
          <a:noFill/>
        </p:spPr>
        <p:txBody>
          <a:bodyPr wrap="square" rtlCol="0">
            <a:spAutoFit/>
          </a:bodyPr>
          <a:lstStyle/>
          <a:p>
            <a:r>
              <a:rPr lang="it-IT" sz="2800" b="1" dirty="0">
                <a:solidFill>
                  <a:schemeClr val="tx2"/>
                </a:solidFill>
              </a:rPr>
              <a:t>I neoliberisti americani</a:t>
            </a:r>
            <a:endParaRPr lang="it-IT" sz="2000" b="1" dirty="0">
              <a:solidFill>
                <a:schemeClr val="tx2"/>
              </a:solidFill>
            </a:endParaRPr>
          </a:p>
        </p:txBody>
      </p:sp>
    </p:spTree>
    <p:extLst>
      <p:ext uri="{BB962C8B-B14F-4D97-AF65-F5344CB8AC3E}">
        <p14:creationId xmlns:p14="http://schemas.microsoft.com/office/powerpoint/2010/main" val="1359389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2128765-0D45-F833-D13A-779A3E370ADB}"/>
              </a:ext>
            </a:extLst>
          </p:cNvPr>
          <p:cNvSpPr txBox="1"/>
          <p:nvPr/>
        </p:nvSpPr>
        <p:spPr>
          <a:xfrm>
            <a:off x="857250" y="1182228"/>
            <a:ext cx="10316665" cy="5078313"/>
          </a:xfrm>
          <a:prstGeom prst="rect">
            <a:avLst/>
          </a:prstGeom>
          <a:noFill/>
        </p:spPr>
        <p:txBody>
          <a:bodyPr wrap="square">
            <a:spAutoFit/>
          </a:bodyPr>
          <a:lstStyle/>
          <a:p>
            <a:r>
              <a:rPr lang="it-IT" dirty="0"/>
              <a:t>S</a:t>
            </a:r>
            <a:r>
              <a:rPr lang="it-IT" sz="1800" dirty="0"/>
              <a:t>e per il neoliberisti americani lo stato deve essere ridotto ai minimi termini, per gli ordoliberali </a:t>
            </a:r>
            <a:r>
              <a:rPr lang="it-IT" sz="1800" b="1" dirty="0"/>
              <a:t>lo stato deve invece farsi un promotore attivo del mercato e della concorrenza</a:t>
            </a:r>
            <a:r>
              <a:rPr lang="it-IT" sz="1800" dirty="0"/>
              <a:t>. Lo stato deve farsi un pedagogo del mercato. Cioè deve attivarsi per rimuovere tutti quegli ostacoli che inibiscono il libero funzionamento del mercato e che rallentano non tanto gli scambi, quanto i meccanismi della competizione. Da un lato lo stesso stato deve agire come se si trattasse di un’impresa, dall’altro deve fare in modo che tutta la società sia trasformata in una grande impresa e che tutti gli individui siano spinti ad agire in base alle leggi della concorrenza e della competizione e a percepirsi come imprenditori di se stessi. </a:t>
            </a:r>
          </a:p>
          <a:p>
            <a:endParaRPr lang="it-IT" dirty="0"/>
          </a:p>
          <a:p>
            <a:r>
              <a:rPr lang="it-IT" sz="1800" dirty="0"/>
              <a:t>Concretamente lo stato deve incentivare la concorrenza, tutelando la proprietà (anche intellettuale), creando le infrastrutture necessarie e badando soprattutto alla </a:t>
            </a:r>
            <a:r>
              <a:rPr lang="it-IT" sz="1800" b="1" dirty="0"/>
              <a:t>formazione dei lavoratori</a:t>
            </a:r>
            <a:r>
              <a:rPr lang="it-IT" sz="1800" dirty="0"/>
              <a:t>. Ma deve mettere da parte tutte quelle politiche fiscali e monetarie che rischiano di interferire con l’iniziativa dei privati. Un intervento diretto nell’economia da parte dello stato, magari finanziato con politiche di deficit spending, è nocivo poiché sottrae un settore dell’economia alle leggi della concorrenza.</a:t>
            </a:r>
          </a:p>
          <a:p>
            <a:endParaRPr lang="it-IT" dirty="0"/>
          </a:p>
          <a:p>
            <a:r>
              <a:rPr lang="it-IT" sz="1800" dirty="0"/>
              <a:t>Tutto ciò che è da intralcio alla competizione deve essere eliminato</a:t>
            </a:r>
            <a:r>
              <a:rPr lang="it-IT" dirty="0"/>
              <a:t>, e se si vuole che il gioco funzioni non si può pensare di rincuorare i perdenti, ci si deve occupare di esaltare i vincitori. </a:t>
            </a:r>
            <a:r>
              <a:rPr lang="it-IT" b="1" dirty="0"/>
              <a:t>Semmai i perdenti devono essere istigati a giocare meglio</a:t>
            </a:r>
            <a:r>
              <a:rPr lang="it-IT" dirty="0"/>
              <a:t>, a darsi da fare in modo da mettere in difficoltà i vincitori.</a:t>
            </a:r>
          </a:p>
          <a:p>
            <a:endParaRPr lang="it-IT" sz="1800" dirty="0"/>
          </a:p>
        </p:txBody>
      </p:sp>
      <p:sp>
        <p:nvSpPr>
          <p:cNvPr id="4" name="CasellaDiTesto 3">
            <a:extLst>
              <a:ext uri="{FF2B5EF4-FFF2-40B4-BE49-F238E27FC236}">
                <a16:creationId xmlns:a16="http://schemas.microsoft.com/office/drawing/2014/main" id="{AF4A219B-A0CE-C2E5-43AB-67F862E495E8}"/>
              </a:ext>
            </a:extLst>
          </p:cNvPr>
          <p:cNvSpPr txBox="1"/>
          <p:nvPr/>
        </p:nvSpPr>
        <p:spPr>
          <a:xfrm>
            <a:off x="857250" y="335849"/>
            <a:ext cx="3743325" cy="523220"/>
          </a:xfrm>
          <a:prstGeom prst="rect">
            <a:avLst/>
          </a:prstGeom>
          <a:noFill/>
        </p:spPr>
        <p:txBody>
          <a:bodyPr wrap="square" rtlCol="0">
            <a:spAutoFit/>
          </a:bodyPr>
          <a:lstStyle/>
          <a:p>
            <a:r>
              <a:rPr lang="it-IT" sz="2800" b="1" dirty="0">
                <a:solidFill>
                  <a:schemeClr val="tx2"/>
                </a:solidFill>
              </a:rPr>
              <a:t>L’ordoliberalismo</a:t>
            </a:r>
            <a:endParaRPr lang="it-IT" sz="2000" b="1" dirty="0">
              <a:solidFill>
                <a:schemeClr val="tx2"/>
              </a:solidFill>
            </a:endParaRPr>
          </a:p>
        </p:txBody>
      </p:sp>
    </p:spTree>
    <p:extLst>
      <p:ext uri="{BB962C8B-B14F-4D97-AF65-F5344CB8AC3E}">
        <p14:creationId xmlns:p14="http://schemas.microsoft.com/office/powerpoint/2010/main" val="3324022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823527" y="421697"/>
            <a:ext cx="10515600" cy="1325563"/>
          </a:xfrm>
        </p:spPr>
        <p:txBody>
          <a:bodyPr>
            <a:normAutofit/>
          </a:bodyPr>
          <a:lstStyle/>
          <a:p>
            <a:r>
              <a:rPr lang="it-IT" sz="3200" b="1" dirty="0">
                <a:solidFill>
                  <a:schemeClr val="tx2">
                    <a:lumMod val="50000"/>
                  </a:schemeClr>
                </a:solidFill>
              </a:rPr>
              <a:t>La genealogia del neoliberalismo </a:t>
            </a:r>
            <a:br>
              <a:rPr lang="it-IT" sz="3200" b="1" dirty="0">
                <a:solidFill>
                  <a:schemeClr val="tx2">
                    <a:lumMod val="50000"/>
                  </a:schemeClr>
                </a:solidFill>
              </a:rPr>
            </a:br>
            <a:r>
              <a:rPr lang="it-IT" sz="3200" b="1" dirty="0">
                <a:solidFill>
                  <a:schemeClr val="tx2">
                    <a:lumMod val="50000"/>
                  </a:schemeClr>
                </a:solidFill>
              </a:rPr>
              <a:t>di Michel Foucault (1926-1984)</a:t>
            </a:r>
          </a:p>
        </p:txBody>
      </p:sp>
      <p:pic>
        <p:nvPicPr>
          <p:cNvPr id="1026" name="Picture 2" descr="Image result for nascita della biopolit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4" y="1"/>
            <a:ext cx="446663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900" y="2222500"/>
            <a:ext cx="69342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224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EF6B009-693A-55C5-B294-71EF6E75B47E}"/>
              </a:ext>
            </a:extLst>
          </p:cNvPr>
          <p:cNvSpPr txBox="1"/>
          <p:nvPr/>
        </p:nvSpPr>
        <p:spPr>
          <a:xfrm>
            <a:off x="216349" y="314087"/>
            <a:ext cx="11759301" cy="6401753"/>
          </a:xfrm>
          <a:prstGeom prst="rect">
            <a:avLst/>
          </a:prstGeom>
          <a:noFill/>
        </p:spPr>
        <p:txBody>
          <a:bodyPr wrap="square">
            <a:spAutoFit/>
          </a:bodyPr>
          <a:lstStyle/>
          <a:p>
            <a:pPr marL="285750" indent="-285750">
              <a:buFont typeface="Arial" panose="020B0604020202020204" pitchFamily="34" charset="0"/>
              <a:buChar char="•"/>
            </a:pPr>
            <a:r>
              <a:rPr lang="it-IT" sz="2800" dirty="0"/>
              <a:t>Per i neoliberali, i nazionalismi non rappresentano una soluzione tutta interna al capitalismo alla stessa crisi del mercato autoregolato (come è per </a:t>
            </a:r>
            <a:r>
              <a:rPr lang="it-IT" sz="2800" dirty="0" err="1"/>
              <a:t>Polanyi</a:t>
            </a:r>
            <a:r>
              <a:rPr lang="it-IT" sz="2800" dirty="0"/>
              <a:t>), bensì una testimonianza di quante deleterie possano arrivare ad essere le conseguenze dell’intromissione dello stato nell’economia e nella vita dei propri cittadini. </a:t>
            </a:r>
          </a:p>
          <a:p>
            <a:pPr marL="285750" indent="-285750">
              <a:buFont typeface="Arial" panose="020B0604020202020204" pitchFamily="34" charset="0"/>
              <a:buChar char="•"/>
            </a:pPr>
            <a:endParaRPr lang="it-IT" sz="2800" dirty="0"/>
          </a:p>
          <a:p>
            <a:pPr marL="285750" indent="-285750">
              <a:buFont typeface="Arial" panose="020B0604020202020204" pitchFamily="34" charset="0"/>
              <a:buChar char="•"/>
            </a:pPr>
            <a:r>
              <a:rPr lang="it-IT" sz="2800" dirty="0"/>
              <a:t>C’è però un </a:t>
            </a:r>
            <a:r>
              <a:rPr lang="it-IT" sz="2800" b="1" dirty="0"/>
              <a:t>paradosso di fondo</a:t>
            </a:r>
            <a:r>
              <a:rPr lang="it-IT" sz="2800" dirty="0"/>
              <a:t>, che emerge soprattutto nel caso dell’ordoliberalismo. Da un lato, infatti, si pretende che gli uomini siano lasciati liberi dalla morsa del potere politico e si chiede al governo di governare con frugalità. Dall’altro, si chiede al potere politico di sanzionare e rimodellare tutte quelle condotte che non si rifanno alle logiche competitive del mercato. Il governo è infatti chiamato a </a:t>
            </a:r>
            <a:r>
              <a:rPr lang="it-IT" sz="2800" b="1" dirty="0"/>
              <a:t>plasmare la popolazione </a:t>
            </a:r>
            <a:r>
              <a:rPr lang="it-IT" sz="2800" dirty="0"/>
              <a:t>(</a:t>
            </a:r>
            <a:r>
              <a:rPr lang="it-IT" sz="2800" dirty="0" err="1"/>
              <a:t>governamentalità</a:t>
            </a:r>
            <a:r>
              <a:rPr lang="it-IT" sz="2800" dirty="0"/>
              <a:t>) e ad intervenire nelle scelte di vita degli individui in modo da ricondurre ogni loro azione entro la razionalità propria del mercato. </a:t>
            </a:r>
          </a:p>
          <a:p>
            <a:endParaRPr lang="it-IT" dirty="0"/>
          </a:p>
        </p:txBody>
      </p:sp>
    </p:spTree>
    <p:extLst>
      <p:ext uri="{BB962C8B-B14F-4D97-AF65-F5344CB8AC3E}">
        <p14:creationId xmlns:p14="http://schemas.microsoft.com/office/powerpoint/2010/main" val="1877999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241E9BF-35FA-E035-90C8-30FA06DF35AB}"/>
              </a:ext>
            </a:extLst>
          </p:cNvPr>
          <p:cNvSpPr txBox="1"/>
          <p:nvPr/>
        </p:nvSpPr>
        <p:spPr>
          <a:xfrm>
            <a:off x="495300" y="390526"/>
            <a:ext cx="10760529" cy="6001643"/>
          </a:xfrm>
          <a:prstGeom prst="rect">
            <a:avLst/>
          </a:prstGeom>
          <a:noFill/>
        </p:spPr>
        <p:txBody>
          <a:bodyPr wrap="square">
            <a:spAutoFit/>
          </a:bodyPr>
          <a:lstStyle/>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La convinzione di fondo è che la società debba adattarsi al mercato e non viceversa. Gli esseri umani non devono più neppure essere intesi come cittadini depositari di diritti, bensì come soggetti della competizione. </a:t>
            </a:r>
            <a:r>
              <a:rPr lang="it-IT" sz="2400" i="1" dirty="0"/>
              <a:t>L’homo </a:t>
            </a:r>
            <a:r>
              <a:rPr lang="it-IT" sz="2400" i="1" dirty="0" err="1"/>
              <a:t>oeconomicus</a:t>
            </a:r>
            <a:r>
              <a:rPr lang="it-IT" sz="2400" i="1" dirty="0"/>
              <a:t> </a:t>
            </a:r>
            <a:r>
              <a:rPr lang="it-IT" sz="2400" dirty="0"/>
              <a:t>non è più neppure il semplice partner dello scambio, come poteva essere per i liberali classici. Diventa, semmai, il soggetto della competizione. Qualunque sia la posizione che egli occupa all’interno delle strutture produttive, egli deve iniziare a percepirsi come un imprenditore e, più precisamente, come un </a:t>
            </a:r>
            <a:r>
              <a:rPr lang="it-IT" sz="2400" b="1" dirty="0"/>
              <a:t>imprenditore di se stesso. </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In quest’ottica, anche la distinzione tra classi sociali, tra lavoratori e capitalisti, viene meno. Gli individui, infatti, vengono concepiti come depositari di un </a:t>
            </a:r>
            <a:r>
              <a:rPr lang="it-IT" sz="2400" b="1" dirty="0"/>
              <a:t>capitale umano</a:t>
            </a:r>
            <a:r>
              <a:rPr lang="it-IT" sz="2400" dirty="0"/>
              <a:t> su cui si può investire e che si può far fruttare. Quello che può fare il potere, semmai, è metterci nelle condizioni di far fiorire il nostro capitale umano, cioè, in altri termini, di </a:t>
            </a:r>
            <a:r>
              <a:rPr lang="it-IT" sz="2400" b="1" dirty="0"/>
              <a:t>incrementare la nostra produttività</a:t>
            </a:r>
            <a:r>
              <a:rPr lang="it-IT" sz="2400" dirty="0"/>
              <a:t> e il contributo che ciascuno di noi è in grado di apportare alla crescita della nazione</a:t>
            </a:r>
            <a:r>
              <a:rPr lang="it-IT" sz="2000" dirty="0"/>
              <a:t>. </a:t>
            </a:r>
          </a:p>
        </p:txBody>
      </p:sp>
    </p:spTree>
    <p:extLst>
      <p:ext uri="{BB962C8B-B14F-4D97-AF65-F5344CB8AC3E}">
        <p14:creationId xmlns:p14="http://schemas.microsoft.com/office/powerpoint/2010/main" val="3059163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700" y="-137973"/>
            <a:ext cx="14020800" cy="1325563"/>
          </a:xfrm>
        </p:spPr>
        <p:txBody>
          <a:bodyPr>
            <a:normAutofit/>
          </a:bodyPr>
          <a:lstStyle/>
          <a:p>
            <a:r>
              <a:rPr lang="it-IT" sz="3200" dirty="0"/>
              <a:t>Il neoliberismo come «restaurazione del potere di classe» (David Harvey)</a:t>
            </a:r>
          </a:p>
        </p:txBody>
      </p:sp>
      <p:pic>
        <p:nvPicPr>
          <p:cNvPr id="2054" name="Picture 6" descr="http://vocidallestero.it/wp-content/uploads/hickel_graph02a-300x1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600" y="1524000"/>
            <a:ext cx="7829336" cy="4749800"/>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2273300" y="6480730"/>
            <a:ext cx="11760200" cy="369332"/>
          </a:xfrm>
          <a:prstGeom prst="rect">
            <a:avLst/>
          </a:prstGeom>
        </p:spPr>
        <p:txBody>
          <a:bodyPr wrap="square">
            <a:spAutoFit/>
          </a:bodyPr>
          <a:lstStyle/>
          <a:p>
            <a:r>
              <a:rPr lang="it-IT" b="0" i="0" dirty="0">
                <a:solidFill>
                  <a:srgbClr val="444444"/>
                </a:solidFill>
                <a:effectLst/>
                <a:latin typeface="Open Sans"/>
              </a:rPr>
              <a:t>Fonte: </a:t>
            </a:r>
            <a:r>
              <a:rPr lang="it-IT" b="0" i="0" dirty="0" err="1">
                <a:solidFill>
                  <a:srgbClr val="444444"/>
                </a:solidFill>
                <a:effectLst/>
                <a:latin typeface="Open Sans"/>
              </a:rPr>
              <a:t>Mother</a:t>
            </a:r>
            <a:r>
              <a:rPr lang="it-IT" b="0" i="0" dirty="0">
                <a:solidFill>
                  <a:srgbClr val="444444"/>
                </a:solidFill>
                <a:effectLst/>
                <a:latin typeface="Open Sans"/>
              </a:rPr>
              <a:t> Jones Magazine, basata sui dati del censimento degli Stati Uniti</a:t>
            </a:r>
            <a:endParaRPr lang="it-IT" dirty="0"/>
          </a:p>
        </p:txBody>
      </p:sp>
      <p:sp>
        <p:nvSpPr>
          <p:cNvPr id="7" name="Rettangolo 6"/>
          <p:cNvSpPr/>
          <p:nvPr/>
        </p:nvSpPr>
        <p:spPr>
          <a:xfrm>
            <a:off x="2729770" y="1065392"/>
            <a:ext cx="6519734" cy="369332"/>
          </a:xfrm>
          <a:prstGeom prst="rect">
            <a:avLst/>
          </a:prstGeom>
        </p:spPr>
        <p:txBody>
          <a:bodyPr wrap="none">
            <a:spAutoFit/>
          </a:bodyPr>
          <a:lstStyle/>
          <a:p>
            <a:r>
              <a:rPr lang="it-IT" b="1" i="0" dirty="0">
                <a:solidFill>
                  <a:srgbClr val="444444"/>
                </a:solidFill>
                <a:effectLst/>
                <a:latin typeface="Open Sans"/>
              </a:rPr>
              <a:t>Quota del reddito nazionale per fasce di popolazione USA</a:t>
            </a:r>
            <a:endParaRPr lang="it-IT" dirty="0"/>
          </a:p>
        </p:txBody>
      </p:sp>
    </p:spTree>
    <p:extLst>
      <p:ext uri="{BB962C8B-B14F-4D97-AF65-F5344CB8AC3E}">
        <p14:creationId xmlns:p14="http://schemas.microsoft.com/office/powerpoint/2010/main" val="50753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7000" y="-142875"/>
            <a:ext cx="10515600" cy="1325563"/>
          </a:xfrm>
        </p:spPr>
        <p:txBody>
          <a:bodyPr/>
          <a:lstStyle/>
          <a:p>
            <a:r>
              <a:rPr lang="it-IT" dirty="0">
                <a:solidFill>
                  <a:schemeClr val="tx2">
                    <a:lumMod val="50000"/>
                  </a:schemeClr>
                </a:solidFill>
              </a:rPr>
              <a:t>Divario tra produttività e salari reali USA</a:t>
            </a:r>
          </a:p>
        </p:txBody>
      </p:sp>
      <p:pic>
        <p:nvPicPr>
          <p:cNvPr id="4" name="Picture 8" descr="http://vocidallestero.it/wp-content/uploads/hickel_graph01-300x18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7200" y="1014254"/>
            <a:ext cx="8559800" cy="5192945"/>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2781300" y="6395135"/>
            <a:ext cx="8001000" cy="369332"/>
          </a:xfrm>
          <a:prstGeom prst="rect">
            <a:avLst/>
          </a:prstGeom>
        </p:spPr>
        <p:txBody>
          <a:bodyPr wrap="square">
            <a:spAutoFit/>
          </a:bodyPr>
          <a:lstStyle/>
          <a:p>
            <a:r>
              <a:rPr lang="en-US" b="0" i="0" dirty="0">
                <a:solidFill>
                  <a:srgbClr val="444444"/>
                </a:solidFill>
                <a:effectLst/>
                <a:latin typeface="Open Sans"/>
              </a:rPr>
              <a:t>Fonte: R. </a:t>
            </a:r>
            <a:r>
              <a:rPr lang="en-US" b="0" i="0" dirty="0" err="1">
                <a:solidFill>
                  <a:srgbClr val="444444"/>
                </a:solidFill>
                <a:effectLst/>
                <a:latin typeface="Open Sans"/>
              </a:rPr>
              <a:t>Pollin</a:t>
            </a:r>
            <a:r>
              <a:rPr lang="en-US" b="0" i="0" dirty="0">
                <a:solidFill>
                  <a:srgbClr val="444444"/>
                </a:solidFill>
                <a:effectLst/>
                <a:latin typeface="Open Sans"/>
              </a:rPr>
              <a:t>, Contours of Descent (New York, Verso, 2005).</a:t>
            </a:r>
            <a:endParaRPr lang="it-IT" dirty="0"/>
          </a:p>
        </p:txBody>
      </p:sp>
    </p:spTree>
    <p:extLst>
      <p:ext uri="{BB962C8B-B14F-4D97-AF65-F5344CB8AC3E}">
        <p14:creationId xmlns:p14="http://schemas.microsoft.com/office/powerpoint/2010/main" val="1867735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54420"/>
            <a:ext cx="10515600" cy="1325563"/>
          </a:xfrm>
        </p:spPr>
        <p:txBody>
          <a:bodyPr/>
          <a:lstStyle/>
          <a:p>
            <a:r>
              <a:rPr lang="it-IT" dirty="0">
                <a:solidFill>
                  <a:schemeClr val="tx2">
                    <a:lumMod val="50000"/>
                  </a:schemeClr>
                </a:solidFill>
              </a:rPr>
              <a:t>La «libertà ai tempi del neoliberismo»</a:t>
            </a:r>
          </a:p>
        </p:txBody>
      </p:sp>
      <p:sp>
        <p:nvSpPr>
          <p:cNvPr id="3" name="Segnaposto contenuto 2"/>
          <p:cNvSpPr>
            <a:spLocks noGrp="1"/>
          </p:cNvSpPr>
          <p:nvPr>
            <p:ph idx="1"/>
          </p:nvPr>
        </p:nvSpPr>
        <p:spPr>
          <a:xfrm>
            <a:off x="355600" y="949324"/>
            <a:ext cx="11353800" cy="5324475"/>
          </a:xfrm>
        </p:spPr>
        <p:txBody>
          <a:bodyPr>
            <a:noAutofit/>
          </a:bodyPr>
          <a:lstStyle/>
          <a:p>
            <a:pPr marL="0" indent="0">
              <a:buNone/>
            </a:pPr>
            <a:r>
              <a:rPr lang="it-IT" sz="2200" i="1" dirty="0"/>
              <a:t>L’idea di libertà «degenera così in un mero patrocinio della libera impresa», che significa «piena libertà per coloro che non hanno bisogno di veder crescere i propri redditi, il proprio tempo libero e la propria sicurezza, e una vera e propria carenza di libertà per la gente che invano potrebbe cercare di far uso dei propri diritti democratici per trovare protezione dal potere di quanti detengono le proprietà». Ma se, come sempre accade, «non è possibile una società in cui non siano presenti il potere e la costrizione, e neppure un mondo in cui la forza non abbia una funzione», allora l’unico modo in cui questa visione utopica liberale potrà essere sostenuta è con la forza, la violenza e l’autoritarismo. L’utopismo liberale o neoliberista è condannato, nella concezione di </a:t>
            </a:r>
            <a:r>
              <a:rPr lang="it-IT" sz="2200" i="1" dirty="0" err="1"/>
              <a:t>Polanyi</a:t>
            </a:r>
            <a:r>
              <a:rPr lang="it-IT" sz="2200" i="1" dirty="0"/>
              <a:t>, a essere frustrato dall’autoritarismo, se non dal fascismo vero e proprio. [...] Trent’anni di libertà neoliberiste, dopo tutto, non hanno solo restaurato il potere di una classe capitalistica assai ben definita: hanno anche prodotto immense concentrazioni di potere aziendale nei campi dell’energia, dei media, dei prodotti farmaceutici, dei trasporti e del commercio al dettaglio. La libertà del i mercato, che secondo i proclami [del presidente americano] Bush sarebbe il vertice delle aspirazioni umane, si rivela un comodo strumento per diffondere in modo indiscriminato il potere monopolistico aziendale [...]. Grazie a un’influenza spropositata sui media e sulla politica, questa classe (con Rupert Murdoch e le sue Fox News in testa) ha oltretutto il potere di persuaderci che stiamo meglio in un regime di libertà neoliberista.</a:t>
            </a:r>
            <a:endParaRPr lang="it-IT" sz="1600" dirty="0"/>
          </a:p>
          <a:p>
            <a:pPr marL="0" indent="0">
              <a:buNone/>
            </a:pPr>
            <a:r>
              <a:rPr lang="it-IT" sz="1800" dirty="0"/>
              <a:t>David Harvey, </a:t>
            </a:r>
            <a:r>
              <a:rPr lang="it-IT" sz="1800" i="1" dirty="0"/>
              <a:t>Breve storia del neoliberismo </a:t>
            </a:r>
          </a:p>
          <a:p>
            <a:pPr marL="0" indent="0">
              <a:buNone/>
            </a:pPr>
            <a:endParaRPr lang="it-IT" sz="1400" dirty="0"/>
          </a:p>
        </p:txBody>
      </p:sp>
    </p:spTree>
    <p:extLst>
      <p:ext uri="{BB962C8B-B14F-4D97-AF65-F5344CB8AC3E}">
        <p14:creationId xmlns:p14="http://schemas.microsoft.com/office/powerpoint/2010/main" val="813643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4733" y="-180976"/>
            <a:ext cx="10889673" cy="1325563"/>
          </a:xfrm>
        </p:spPr>
        <p:txBody>
          <a:bodyPr>
            <a:normAutofit/>
          </a:bodyPr>
          <a:lstStyle/>
          <a:p>
            <a:r>
              <a:rPr lang="it-IT" sz="3200" dirty="0">
                <a:solidFill>
                  <a:schemeClr val="tx2">
                    <a:lumMod val="50000"/>
                  </a:schemeClr>
                </a:solidFill>
              </a:rPr>
              <a:t>        Dall’ «operaio di mestiere» all’ «operaio massa»</a:t>
            </a:r>
          </a:p>
        </p:txBody>
      </p:sp>
      <p:pic>
        <p:nvPicPr>
          <p:cNvPr id="2050" name="Picture 2" descr="Image result for eric droo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979" y="1144587"/>
            <a:ext cx="10889673" cy="571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946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4573" y="-88135"/>
            <a:ext cx="10515600" cy="1325563"/>
          </a:xfrm>
        </p:spPr>
        <p:txBody>
          <a:bodyPr>
            <a:normAutofit/>
          </a:bodyPr>
          <a:lstStyle/>
          <a:p>
            <a:r>
              <a:rPr lang="it-IT" sz="4000" dirty="0">
                <a:solidFill>
                  <a:schemeClr val="tx2">
                    <a:lumMod val="50000"/>
                  </a:schemeClr>
                </a:solidFill>
              </a:rPr>
              <a:t>Considerazioni conclusive…</a:t>
            </a:r>
          </a:p>
        </p:txBody>
      </p:sp>
      <p:sp>
        <p:nvSpPr>
          <p:cNvPr id="3" name="Segnaposto contenuto 2"/>
          <p:cNvSpPr>
            <a:spLocks noGrp="1"/>
          </p:cNvSpPr>
          <p:nvPr>
            <p:ph idx="1"/>
          </p:nvPr>
        </p:nvSpPr>
        <p:spPr>
          <a:xfrm>
            <a:off x="280853" y="1144721"/>
            <a:ext cx="11630293" cy="5514975"/>
          </a:xfrm>
        </p:spPr>
        <p:txBody>
          <a:bodyPr>
            <a:normAutofit fontScale="85000" lnSpcReduction="20000"/>
          </a:bodyPr>
          <a:lstStyle/>
          <a:p>
            <a:pPr marL="285750" indent="-285750"/>
            <a:r>
              <a:rPr lang="it-IT" sz="2800" dirty="0"/>
              <a:t>Un primo laboratorio del neoliberalismo è stata l’America latina con i cosiddetti </a:t>
            </a:r>
            <a:r>
              <a:rPr lang="it-IT" b="1" dirty="0"/>
              <a:t>«Chicago boys» </a:t>
            </a:r>
            <a:r>
              <a:rPr lang="it-IT" dirty="0"/>
              <a:t>e i </a:t>
            </a:r>
            <a:r>
              <a:rPr lang="it-IT" sz="2800" dirty="0"/>
              <a:t>piani di aggiustamento strutturale degli anni 80 che hanno prodotto effetti deleteri sulle popolazioni locali.</a:t>
            </a:r>
          </a:p>
          <a:p>
            <a:pPr marL="285750" indent="-285750">
              <a:buFont typeface="Arial" panose="020B0604020202020204" pitchFamily="34" charset="0"/>
              <a:buChar char="•"/>
            </a:pPr>
            <a:endParaRPr lang="it-IT" sz="2800" dirty="0"/>
          </a:p>
          <a:p>
            <a:pPr marL="285750" indent="-285750">
              <a:buFont typeface="Arial" panose="020B0604020202020204" pitchFamily="34" charset="0"/>
              <a:buChar char="•"/>
            </a:pPr>
            <a:r>
              <a:rPr lang="it-IT" sz="2800" dirty="0"/>
              <a:t>I principi del neoliberalismo sono stati mutuati direttamente anche nel progetto di costruzione </a:t>
            </a:r>
            <a:r>
              <a:rPr lang="it-IT" sz="2800" dirty="0" err="1"/>
              <a:t>dell’europa</a:t>
            </a:r>
            <a:r>
              <a:rPr lang="it-IT" sz="2800" dirty="0"/>
              <a:t> (austerità, monetarismo, ecc.), dove si assiste non a caso ad una crescita delle disuguaglianze. </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sz="2800" dirty="0"/>
              <a:t>La pandemia ha comunque mostrato quanto sia imprescindibile l’intervento diretto dello stato nell’economia.</a:t>
            </a:r>
          </a:p>
          <a:p>
            <a:pPr marL="285750" indent="-285750">
              <a:buFont typeface="Arial" panose="020B0604020202020204" pitchFamily="34" charset="0"/>
              <a:buChar char="•"/>
            </a:pPr>
            <a:endParaRPr lang="it-IT" sz="2800" dirty="0"/>
          </a:p>
          <a:p>
            <a:pPr marL="285750" indent="-285750">
              <a:buFont typeface="Arial" panose="020B0604020202020204" pitchFamily="34" charset="0"/>
              <a:buChar char="•"/>
            </a:pPr>
            <a:r>
              <a:rPr lang="it-IT" sz="2800" dirty="0"/>
              <a:t>Le crescenti tensioni geopolitiche a livello globale stanno producendo un ritorno in auge delle politiche autarchiche lasciando intravedere la nascita di un vera e propria fase di deglobalizzazione.  </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sz="2800" dirty="0"/>
              <a:t>Ci troviamo ancora all’interno di un paradigma neoliberale?</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3641391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0542" y="205189"/>
            <a:ext cx="10972800" cy="690562"/>
          </a:xfrm>
        </p:spPr>
        <p:txBody>
          <a:bodyPr/>
          <a:lstStyle/>
          <a:p>
            <a:pPr algn="l"/>
            <a:r>
              <a:rPr lang="it-IT" sz="3600" b="1" dirty="0">
                <a:solidFill>
                  <a:schemeClr val="accent1">
                    <a:lumMod val="50000"/>
                  </a:schemeClr>
                </a:solidFill>
              </a:rPr>
              <a:t>I fattori istituzionali del fordismo</a:t>
            </a:r>
            <a:endParaRPr lang="it-IT" dirty="0">
              <a:solidFill>
                <a:schemeClr val="accent1">
                  <a:lumMod val="50000"/>
                </a:schemeClr>
              </a:solidFill>
            </a:endParaRPr>
          </a:p>
        </p:txBody>
      </p:sp>
      <p:sp>
        <p:nvSpPr>
          <p:cNvPr id="3" name="Segnaposto contenuto 2"/>
          <p:cNvSpPr>
            <a:spLocks noGrp="1"/>
          </p:cNvSpPr>
          <p:nvPr>
            <p:ph idx="1"/>
          </p:nvPr>
        </p:nvSpPr>
        <p:spPr>
          <a:xfrm>
            <a:off x="609600" y="1237271"/>
            <a:ext cx="11236960" cy="5542279"/>
          </a:xfrm>
        </p:spPr>
        <p:txBody>
          <a:bodyPr>
            <a:normAutofit/>
          </a:bodyPr>
          <a:lstStyle/>
          <a:p>
            <a:r>
              <a:rPr lang="it-IT" dirty="0"/>
              <a:t>Il fordismo nasce, non a caso, negli Stati Uniti, grazie a una serie di fattori quali: esistenza di un grande mercato nazionale precocemente uniformato dalle infrastrutture di comunicazione; forte immigrazione, popolazione in crescita, società meno stratificata e maggiormente incline al consumo di beni standardizzati; forte carenza di manodopera specializzata.</a:t>
            </a:r>
          </a:p>
          <a:p>
            <a:endParaRPr lang="it-IT" dirty="0"/>
          </a:p>
          <a:p>
            <a:endParaRPr lang="it-IT" dirty="0"/>
          </a:p>
          <a:p>
            <a:r>
              <a:rPr lang="it-IT" dirty="0"/>
              <a:t>Lo stato keynesiano ha avuto un ruolo fondamentale nel favorire la diffusione del fordismo, agendo come regolatore della domanda, stabilizzando gli squilibri tra produzione e consumo, creando le condizioni favorevoli al pieno sviluppo della produzione di massa e agendo come mediatore nel compromesso tra capitale e lavoro. </a:t>
            </a:r>
          </a:p>
        </p:txBody>
      </p:sp>
    </p:spTree>
    <p:extLst>
      <p:ext uri="{BB962C8B-B14F-4D97-AF65-F5344CB8AC3E}">
        <p14:creationId xmlns:p14="http://schemas.microsoft.com/office/powerpoint/2010/main" val="533265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6E5791D-3737-90E7-3C34-82640F16C109}"/>
              </a:ext>
            </a:extLst>
          </p:cNvPr>
          <p:cNvSpPr>
            <a:spLocks noGrp="1" noChangeArrowheads="1"/>
          </p:cNvSpPr>
          <p:nvPr>
            <p:ph type="ctrTitle"/>
          </p:nvPr>
        </p:nvSpPr>
        <p:spPr>
          <a:xfrm>
            <a:off x="1884363" y="250825"/>
            <a:ext cx="7772400" cy="1296988"/>
          </a:xfrm>
        </p:spPr>
        <p:txBody>
          <a:bodyPr anchor="ctr">
            <a:normAutofit/>
          </a:bodyPr>
          <a:lstStyle/>
          <a:p>
            <a:pPr eaLnBrk="1" hangingPunct="1"/>
            <a:r>
              <a:rPr lang="it-IT" altLang="it-IT" sz="3200" dirty="0">
                <a:solidFill>
                  <a:schemeClr val="tx2"/>
                </a:solidFill>
                <a:latin typeface="+mn-lt"/>
                <a:cs typeface="Times New Roman" panose="02020603050405020304" pitchFamily="18" charset="0"/>
              </a:rPr>
              <a:t>Il Fordismo come «modo di regolazione»</a:t>
            </a:r>
            <a:br>
              <a:rPr lang="it-IT" altLang="it-IT" sz="3200" dirty="0">
                <a:solidFill>
                  <a:schemeClr val="tx2"/>
                </a:solidFill>
                <a:latin typeface="+mn-lt"/>
                <a:cs typeface="Times New Roman" panose="02020603050405020304" pitchFamily="18" charset="0"/>
              </a:rPr>
            </a:br>
            <a:endParaRPr lang="it-IT" altLang="it-IT" sz="3200" dirty="0">
              <a:solidFill>
                <a:schemeClr val="tx2"/>
              </a:solidFill>
              <a:latin typeface="+mn-lt"/>
              <a:cs typeface="Times New Roman" panose="02020603050405020304" pitchFamily="18" charset="0"/>
            </a:endParaRPr>
          </a:p>
        </p:txBody>
      </p:sp>
      <p:sp>
        <p:nvSpPr>
          <p:cNvPr id="9219" name="Rectangle 3">
            <a:extLst>
              <a:ext uri="{FF2B5EF4-FFF2-40B4-BE49-F238E27FC236}">
                <a16:creationId xmlns:a16="http://schemas.microsoft.com/office/drawing/2014/main" id="{BB3D292F-0714-3C52-2E4A-98BF05328F3C}"/>
              </a:ext>
            </a:extLst>
          </p:cNvPr>
          <p:cNvSpPr>
            <a:spLocks noGrp="1" noChangeArrowheads="1"/>
          </p:cNvSpPr>
          <p:nvPr>
            <p:ph type="subTitle" idx="1"/>
          </p:nvPr>
        </p:nvSpPr>
        <p:spPr>
          <a:xfrm>
            <a:off x="985043" y="1160463"/>
            <a:ext cx="10221913" cy="5446712"/>
          </a:xfrm>
        </p:spPr>
        <p:txBody>
          <a:bodyPr>
            <a:normAutofit fontScale="92500" lnSpcReduction="20000"/>
          </a:bodyPr>
          <a:lstStyle/>
          <a:p>
            <a:pPr marL="342900" indent="-342900" algn="l" eaLnBrk="1" hangingPunct="1">
              <a:lnSpc>
                <a:spcPct val="80000"/>
              </a:lnSpc>
              <a:buFont typeface="Arial" panose="020B0604020202020204" pitchFamily="34" charset="0"/>
              <a:buChar char="•"/>
            </a:pPr>
            <a:endParaRPr lang="it-IT" altLang="it-IT" dirty="0">
              <a:cs typeface="Times New Roman" panose="02020603050405020304" pitchFamily="18" charset="0"/>
            </a:endParaRPr>
          </a:p>
          <a:p>
            <a:pPr marL="342900" indent="-342900" algn="l" eaLnBrk="1" hangingPunct="1">
              <a:lnSpc>
                <a:spcPct val="80000"/>
              </a:lnSpc>
              <a:buFont typeface="Arial" panose="020B0604020202020204" pitchFamily="34" charset="0"/>
              <a:buChar char="•"/>
            </a:pPr>
            <a:r>
              <a:rPr lang="it-IT" altLang="it-IT" dirty="0">
                <a:cs typeface="Times New Roman" panose="02020603050405020304" pitchFamily="18" charset="0"/>
              </a:rPr>
              <a:t>Secondo la scuola della regolazione Francese, nata in Francia negli anni ’70 intorno alle figure di Michelle Aglietta e Robert Boyer, il fordismo è un modo di regolazione.</a:t>
            </a:r>
          </a:p>
          <a:p>
            <a:pPr marL="342900" indent="-342900" algn="l" eaLnBrk="1" hangingPunct="1">
              <a:lnSpc>
                <a:spcPct val="80000"/>
              </a:lnSpc>
              <a:buFont typeface="Arial" panose="020B0604020202020204" pitchFamily="34" charset="0"/>
              <a:buChar char="•"/>
            </a:pPr>
            <a:endParaRPr lang="it-IT" altLang="it-IT" dirty="0">
              <a:cs typeface="Times New Roman" panose="02020603050405020304" pitchFamily="18" charset="0"/>
            </a:endParaRPr>
          </a:p>
          <a:p>
            <a:pPr marL="342900" indent="-342900" algn="l">
              <a:lnSpc>
                <a:spcPct val="80000"/>
              </a:lnSpc>
              <a:buFont typeface="Arial" panose="020B0604020202020204" pitchFamily="34" charset="0"/>
              <a:buChar char="•"/>
            </a:pPr>
            <a:r>
              <a:rPr lang="it-IT" altLang="it-IT" dirty="0">
                <a:cs typeface="Times New Roman" panose="02020603050405020304" pitchFamily="18" charset="0"/>
              </a:rPr>
              <a:t>L’oggetto di studio della Scuola della Regolazione non è rappresentato dal fordismo in sé, ma dalle trasformazioni che investono il sistema capitalistico di produzione.</a:t>
            </a:r>
          </a:p>
          <a:p>
            <a:pPr marL="342900" indent="-342900" algn="l" eaLnBrk="1" hangingPunct="1">
              <a:lnSpc>
                <a:spcPct val="80000"/>
              </a:lnSpc>
              <a:buFont typeface="Arial" panose="020B0604020202020204" pitchFamily="34" charset="0"/>
              <a:buChar char="•"/>
            </a:pPr>
            <a:endParaRPr lang="it-IT" altLang="it-IT" dirty="0">
              <a:cs typeface="Times New Roman" panose="02020603050405020304" pitchFamily="18" charset="0"/>
            </a:endParaRPr>
          </a:p>
          <a:p>
            <a:pPr marL="342900" indent="-342900" algn="l">
              <a:lnSpc>
                <a:spcPct val="80000"/>
              </a:lnSpc>
              <a:buFont typeface="Arial" panose="020B0604020202020204" pitchFamily="34" charset="0"/>
              <a:buChar char="•"/>
            </a:pPr>
            <a:r>
              <a:rPr lang="it-IT" altLang="it-IT" dirty="0">
                <a:cs typeface="Times New Roman" panose="02020603050405020304" pitchFamily="18" charset="0"/>
              </a:rPr>
              <a:t>Per i </a:t>
            </a:r>
            <a:r>
              <a:rPr lang="it-IT" altLang="it-IT" dirty="0" err="1">
                <a:cs typeface="Times New Roman" panose="02020603050405020304" pitchFamily="18" charset="0"/>
              </a:rPr>
              <a:t>regolazionisti</a:t>
            </a:r>
            <a:r>
              <a:rPr lang="it-IT" altLang="it-IT" dirty="0">
                <a:cs typeface="Times New Roman" panose="02020603050405020304" pitchFamily="18" charset="0"/>
              </a:rPr>
              <a:t> un’</a:t>
            </a:r>
            <a:r>
              <a:rPr lang="it-IT" altLang="it-IT" i="1" dirty="0">
                <a:cs typeface="Times New Roman" panose="02020603050405020304" pitchFamily="18" charset="0"/>
              </a:rPr>
              <a:t>istituzione</a:t>
            </a:r>
            <a:r>
              <a:rPr lang="it-IT" altLang="it-IT" dirty="0">
                <a:cs typeface="Times New Roman" panose="02020603050405020304" pitchFamily="18" charset="0"/>
              </a:rPr>
              <a:t> consiste nell’insieme di mediazioni che mantengono le distorsioni prodotte dall’accumulazione del capitale entro limiti compatibili con la coesione sociale nell’ambito delle nazioni. </a:t>
            </a:r>
          </a:p>
          <a:p>
            <a:pPr marL="342900" indent="-342900" algn="l">
              <a:lnSpc>
                <a:spcPct val="80000"/>
              </a:lnSpc>
              <a:buFont typeface="Arial" panose="020B0604020202020204" pitchFamily="34" charset="0"/>
              <a:buChar char="•"/>
            </a:pPr>
            <a:endParaRPr lang="it-IT" altLang="it-IT" dirty="0">
              <a:cs typeface="Times New Roman" panose="02020603050405020304" pitchFamily="18" charset="0"/>
            </a:endParaRPr>
          </a:p>
          <a:p>
            <a:pPr marL="342900" indent="-342900" algn="l">
              <a:lnSpc>
                <a:spcPct val="80000"/>
              </a:lnSpc>
              <a:buFont typeface="Arial" panose="020B0604020202020204" pitchFamily="34" charset="0"/>
              <a:buChar char="•"/>
            </a:pPr>
            <a:r>
              <a:rPr lang="it-IT" altLang="it-IT" dirty="0">
                <a:cs typeface="Times New Roman" panose="02020603050405020304" pitchFamily="18" charset="0"/>
              </a:rPr>
              <a:t>Nel capitalismo esistono 5 istituzioni fondamentali: il regime monetario;  il mercato inteso come costruzione sociale; il lavoro; lo Stato; il sistema economico internazionale.</a:t>
            </a:r>
          </a:p>
          <a:p>
            <a:pPr marL="342900" indent="-342900" algn="l" eaLnBrk="1" hangingPunct="1">
              <a:lnSpc>
                <a:spcPct val="80000"/>
              </a:lnSpc>
              <a:buFont typeface="Arial" panose="020B0604020202020204" pitchFamily="34" charset="0"/>
              <a:buChar char="•"/>
            </a:pPr>
            <a:endParaRPr lang="it-IT" altLang="it-IT" dirty="0">
              <a:cs typeface="Times New Roman" panose="02020603050405020304" pitchFamily="18" charset="0"/>
            </a:endParaRPr>
          </a:p>
          <a:p>
            <a:pPr marL="342900" indent="-342900" algn="l" eaLnBrk="1" hangingPunct="1">
              <a:lnSpc>
                <a:spcPct val="80000"/>
              </a:lnSpc>
              <a:buFont typeface="Arial" panose="020B0604020202020204" pitchFamily="34" charset="0"/>
              <a:buChar char="•"/>
            </a:pPr>
            <a:r>
              <a:rPr lang="it-IT" altLang="it-IT" dirty="0">
                <a:cs typeface="Times New Roman" panose="02020603050405020304" pitchFamily="18" charset="0"/>
              </a:rPr>
              <a:t>Guardando alla storia del capitalismo in un’ottica di lunga durata, emergono diverse configurazioni di queste forme istituzionali che danno luogo a specifici modi di regolare i processi di accumulazione contenendo entro certi limiti socialmente accettabili le distorsioni che derivano da questi.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54E3D79-E0ED-E863-494E-0400D17F4155}"/>
              </a:ext>
            </a:extLst>
          </p:cNvPr>
          <p:cNvSpPr txBox="1"/>
          <p:nvPr/>
        </p:nvSpPr>
        <p:spPr>
          <a:xfrm>
            <a:off x="1085849" y="1489716"/>
            <a:ext cx="9867901" cy="4827155"/>
          </a:xfrm>
          <a:prstGeom prst="rect">
            <a:avLst/>
          </a:prstGeom>
          <a:noFill/>
        </p:spPr>
        <p:txBody>
          <a:bodyPr wrap="square">
            <a:spAutoFit/>
          </a:bodyPr>
          <a:lstStyle/>
          <a:p>
            <a:pPr marL="342900" indent="-342900" algn="l" eaLnBrk="1" hangingPunct="1">
              <a:lnSpc>
                <a:spcPct val="80000"/>
              </a:lnSpc>
              <a:buFont typeface="Arial" panose="020B0604020202020204" pitchFamily="34" charset="0"/>
              <a:buChar char="•"/>
            </a:pPr>
            <a:r>
              <a:rPr lang="it-IT" altLang="it-IT" sz="2400" dirty="0">
                <a:cs typeface="Times New Roman" panose="02020603050405020304" pitchFamily="18" charset="0"/>
              </a:rPr>
              <a:t>crescita parallela di produttività e domanda grazie ad una politica di alti salari (contrattazione collettiva);</a:t>
            </a:r>
            <a:r>
              <a:rPr lang="it-IT" altLang="it-IT" sz="2000" dirty="0">
                <a:cs typeface="Times New Roman" panose="02020603050405020304" pitchFamily="18" charset="0"/>
              </a:rPr>
              <a:t> </a:t>
            </a:r>
            <a:r>
              <a:rPr lang="it-IT" altLang="it-IT" sz="2400" dirty="0">
                <a:cs typeface="Times New Roman" panose="02020603050405020304" pitchFamily="18" charset="0"/>
              </a:rPr>
              <a:t>il consumo dei lavoratori salariati è il motore della crescita</a:t>
            </a:r>
            <a:r>
              <a:rPr lang="it-IT" altLang="it-IT" dirty="0">
                <a:cs typeface="Times New Roman" panose="02020603050405020304" pitchFamily="18" charset="0"/>
              </a:rPr>
              <a:t> </a:t>
            </a:r>
          </a:p>
          <a:p>
            <a:pPr marL="342900" indent="-342900" algn="l" eaLnBrk="1" hangingPunct="1">
              <a:lnSpc>
                <a:spcPct val="80000"/>
              </a:lnSpc>
              <a:buFont typeface="Arial" panose="020B0604020202020204" pitchFamily="34" charset="0"/>
              <a:buChar char="•"/>
            </a:pPr>
            <a:endParaRPr lang="it-IT" altLang="it-IT" sz="2400" dirty="0">
              <a:cs typeface="Times New Roman" panose="02020603050405020304" pitchFamily="18" charset="0"/>
            </a:endParaRPr>
          </a:p>
          <a:p>
            <a:pPr marL="342900" indent="-342900" algn="l" eaLnBrk="1" hangingPunct="1">
              <a:lnSpc>
                <a:spcPct val="80000"/>
              </a:lnSpc>
              <a:buFont typeface="Arial" panose="020B0604020202020204" pitchFamily="34" charset="0"/>
              <a:buChar char="•"/>
            </a:pPr>
            <a:r>
              <a:rPr lang="it-IT" altLang="it-IT" sz="2400" dirty="0">
                <a:cs typeface="Times New Roman" panose="02020603050405020304" pitchFamily="18" charset="0"/>
              </a:rPr>
              <a:t>struttura della produzione incentrata su beni di consumo di massa durevoli;</a:t>
            </a:r>
          </a:p>
          <a:p>
            <a:pPr marL="342900" indent="-342900" algn="l" eaLnBrk="1" hangingPunct="1">
              <a:lnSpc>
                <a:spcPct val="80000"/>
              </a:lnSpc>
              <a:buFont typeface="Arial" panose="020B0604020202020204" pitchFamily="34" charset="0"/>
              <a:buChar char="•"/>
            </a:pPr>
            <a:endParaRPr lang="it-IT" altLang="it-IT" sz="2400" dirty="0">
              <a:cs typeface="Times New Roman" panose="02020603050405020304" pitchFamily="18" charset="0"/>
            </a:endParaRPr>
          </a:p>
          <a:p>
            <a:pPr marL="342900" indent="-342900" algn="l" eaLnBrk="1" hangingPunct="1">
              <a:lnSpc>
                <a:spcPct val="80000"/>
              </a:lnSpc>
              <a:buFont typeface="Arial" panose="020B0604020202020204" pitchFamily="34" charset="0"/>
              <a:buChar char="•"/>
            </a:pPr>
            <a:r>
              <a:rPr lang="it-IT" altLang="it-IT" sz="2400" dirty="0">
                <a:cs typeface="Times New Roman" panose="02020603050405020304" pitchFamily="18" charset="0"/>
              </a:rPr>
              <a:t>volume alto e stabile di investimenti in capitale fisso; </a:t>
            </a:r>
          </a:p>
          <a:p>
            <a:pPr marL="342900" indent="-342900" algn="l" eaLnBrk="1" hangingPunct="1">
              <a:lnSpc>
                <a:spcPct val="80000"/>
              </a:lnSpc>
              <a:buFont typeface="Arial" panose="020B0604020202020204" pitchFamily="34" charset="0"/>
              <a:buChar char="•"/>
            </a:pPr>
            <a:endParaRPr lang="it-IT" altLang="it-IT" sz="2400" dirty="0">
              <a:cs typeface="Times New Roman" panose="02020603050405020304" pitchFamily="18" charset="0"/>
            </a:endParaRPr>
          </a:p>
          <a:p>
            <a:pPr marL="342900" indent="-342900" algn="l" eaLnBrk="1" hangingPunct="1">
              <a:lnSpc>
                <a:spcPct val="80000"/>
              </a:lnSpc>
              <a:buFont typeface="Arial" panose="020B0604020202020204" pitchFamily="34" charset="0"/>
              <a:buChar char="•"/>
            </a:pPr>
            <a:r>
              <a:rPr lang="it-IT" altLang="it-IT" sz="2400" dirty="0">
                <a:cs typeface="Times New Roman" panose="02020603050405020304" pitchFamily="18" charset="0"/>
              </a:rPr>
              <a:t>le banche centrali cooperano con i governi e controllano il sistema delle banche commerciali;</a:t>
            </a:r>
          </a:p>
          <a:p>
            <a:pPr marL="342900" indent="-342900" algn="l" eaLnBrk="1" hangingPunct="1">
              <a:lnSpc>
                <a:spcPct val="80000"/>
              </a:lnSpc>
              <a:buFont typeface="Arial" panose="020B0604020202020204" pitchFamily="34" charset="0"/>
              <a:buChar char="•"/>
            </a:pPr>
            <a:endParaRPr lang="it-IT" altLang="it-IT" sz="2400" dirty="0">
              <a:cs typeface="Times New Roman" panose="02020603050405020304" pitchFamily="18" charset="0"/>
            </a:endParaRPr>
          </a:p>
          <a:p>
            <a:pPr marL="342900" indent="-342900" algn="l" eaLnBrk="1" hangingPunct="1">
              <a:lnSpc>
                <a:spcPct val="80000"/>
              </a:lnSpc>
              <a:buFont typeface="Arial" panose="020B0604020202020204" pitchFamily="34" charset="0"/>
              <a:buChar char="•"/>
            </a:pPr>
            <a:r>
              <a:rPr lang="it-IT" altLang="it-IT" sz="2400" dirty="0">
                <a:cs typeface="Times New Roman" panose="02020603050405020304" pitchFamily="18" charset="0"/>
              </a:rPr>
              <a:t>le banche commerciali prevalgono come fonte di finanziamento rispetto al ricorso alla Borsa (ciò limita i movimenti di capitale); </a:t>
            </a:r>
          </a:p>
          <a:p>
            <a:pPr marL="342900" indent="-342900" algn="l" eaLnBrk="1" hangingPunct="1">
              <a:lnSpc>
                <a:spcPct val="80000"/>
              </a:lnSpc>
              <a:buFont typeface="Arial" panose="020B0604020202020204" pitchFamily="34" charset="0"/>
              <a:buChar char="•"/>
            </a:pPr>
            <a:endParaRPr lang="it-IT" altLang="it-IT" sz="2400" dirty="0">
              <a:cs typeface="Times New Roman" panose="02020603050405020304" pitchFamily="18" charset="0"/>
            </a:endParaRPr>
          </a:p>
          <a:p>
            <a:pPr marL="342900" indent="-342900" algn="l" eaLnBrk="1" hangingPunct="1">
              <a:lnSpc>
                <a:spcPct val="80000"/>
              </a:lnSpc>
              <a:buFont typeface="Arial" panose="020B0604020202020204" pitchFamily="34" charset="0"/>
              <a:buChar char="•"/>
            </a:pPr>
            <a:r>
              <a:rPr lang="it-IT" altLang="it-IT" sz="2400" dirty="0">
                <a:cs typeface="Times New Roman" panose="02020603050405020304" pitchFamily="18" charset="0"/>
              </a:rPr>
              <a:t>interventismo efficace degli stati nazionali, orientato al raggiungimento e al mantenimento del pieno impiego di lavoratori a tempo indeterminato </a:t>
            </a:r>
          </a:p>
        </p:txBody>
      </p:sp>
      <p:sp>
        <p:nvSpPr>
          <p:cNvPr id="5" name="CasellaDiTesto 4">
            <a:extLst>
              <a:ext uri="{FF2B5EF4-FFF2-40B4-BE49-F238E27FC236}">
                <a16:creationId xmlns:a16="http://schemas.microsoft.com/office/drawing/2014/main" id="{E5F5C397-4DCA-2B50-F19F-C171B969B086}"/>
              </a:ext>
            </a:extLst>
          </p:cNvPr>
          <p:cNvSpPr txBox="1"/>
          <p:nvPr/>
        </p:nvSpPr>
        <p:spPr>
          <a:xfrm>
            <a:off x="571499" y="270839"/>
            <a:ext cx="11210925" cy="1077218"/>
          </a:xfrm>
          <a:prstGeom prst="rect">
            <a:avLst/>
          </a:prstGeom>
          <a:noFill/>
        </p:spPr>
        <p:txBody>
          <a:bodyPr wrap="square">
            <a:spAutoFit/>
          </a:bodyPr>
          <a:lstStyle/>
          <a:p>
            <a:r>
              <a:rPr lang="it-IT" altLang="it-IT" sz="3200" dirty="0">
                <a:solidFill>
                  <a:schemeClr val="tx2"/>
                </a:solidFill>
                <a:cs typeface="Times New Roman" panose="02020603050405020304" pitchFamily="18" charset="0"/>
              </a:rPr>
              <a:t>Le c</a:t>
            </a:r>
            <a:r>
              <a:rPr lang="it-IT" altLang="it-IT" sz="3200" dirty="0">
                <a:solidFill>
                  <a:schemeClr val="tx2"/>
                </a:solidFill>
                <a:latin typeface="+mn-lt"/>
                <a:cs typeface="Times New Roman" panose="02020603050405020304" pitchFamily="18" charset="0"/>
              </a:rPr>
              <a:t>aratteristiche del Fordismo in quanto «modo di regolazione»</a:t>
            </a:r>
            <a:br>
              <a:rPr lang="it-IT" altLang="it-IT" sz="3200" dirty="0">
                <a:solidFill>
                  <a:schemeClr val="tx2"/>
                </a:solidFill>
                <a:latin typeface="+mn-lt"/>
                <a:cs typeface="Times New Roman" panose="02020603050405020304" pitchFamily="18" charset="0"/>
              </a:rPr>
            </a:br>
            <a:endParaRPr lang="it-IT" sz="3200" dirty="0"/>
          </a:p>
        </p:txBody>
      </p:sp>
    </p:spTree>
    <p:extLst>
      <p:ext uri="{BB962C8B-B14F-4D97-AF65-F5344CB8AC3E}">
        <p14:creationId xmlns:p14="http://schemas.microsoft.com/office/powerpoint/2010/main" val="2985981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83556" y="203080"/>
            <a:ext cx="12021273" cy="1325563"/>
          </a:xfrm>
        </p:spPr>
        <p:txBody>
          <a:bodyPr>
            <a:normAutofit/>
          </a:bodyPr>
          <a:lstStyle/>
          <a:p>
            <a:r>
              <a:rPr lang="it-IT" sz="4000" dirty="0">
                <a:solidFill>
                  <a:schemeClr val="tx2"/>
                </a:solidFill>
              </a:rPr>
              <a:t>Le critiche e le «resistenze» nei confronti del fordismo</a:t>
            </a:r>
          </a:p>
        </p:txBody>
      </p:sp>
      <p:sp>
        <p:nvSpPr>
          <p:cNvPr id="3" name="Segnaposto contenuto 2"/>
          <p:cNvSpPr>
            <a:spLocks noGrp="1"/>
          </p:cNvSpPr>
          <p:nvPr>
            <p:ph idx="1"/>
          </p:nvPr>
        </p:nvSpPr>
        <p:spPr>
          <a:xfrm>
            <a:off x="583556" y="1814050"/>
            <a:ext cx="10515600" cy="4351338"/>
          </a:xfrm>
        </p:spPr>
        <p:txBody>
          <a:bodyPr>
            <a:normAutofit/>
          </a:bodyPr>
          <a:lstStyle/>
          <a:p>
            <a:r>
              <a:rPr lang="it-IT" dirty="0"/>
              <a:t>Aumento dello </a:t>
            </a:r>
            <a:r>
              <a:rPr lang="it-IT" b="1" dirty="0"/>
              <a:t>sfruttamento</a:t>
            </a:r>
            <a:r>
              <a:rPr lang="it-IT" dirty="0"/>
              <a:t> e  dell’ </a:t>
            </a:r>
            <a:r>
              <a:rPr lang="it-IT" b="1" dirty="0"/>
              <a:t>alienazione</a:t>
            </a:r>
            <a:r>
              <a:rPr lang="it-IT" dirty="0"/>
              <a:t> e </a:t>
            </a:r>
            <a:r>
              <a:rPr lang="it-IT" b="1" dirty="0"/>
              <a:t>degradazione </a:t>
            </a:r>
            <a:r>
              <a:rPr lang="it-IT" dirty="0"/>
              <a:t>del lavoro</a:t>
            </a:r>
          </a:p>
          <a:p>
            <a:endParaRPr lang="it-IT" dirty="0"/>
          </a:p>
          <a:p>
            <a:r>
              <a:rPr lang="it-IT" dirty="0"/>
              <a:t>Taylorismo come </a:t>
            </a:r>
            <a:r>
              <a:rPr lang="it-IT" b="1" dirty="0"/>
              <a:t>utopia tecnocratica</a:t>
            </a:r>
          </a:p>
          <a:p>
            <a:endParaRPr lang="it-IT" dirty="0"/>
          </a:p>
          <a:p>
            <a:r>
              <a:rPr lang="it-IT" dirty="0"/>
              <a:t>Il fordismo come sistema altamente dissipativo (</a:t>
            </a:r>
            <a:r>
              <a:rPr lang="it-IT" b="1" dirty="0"/>
              <a:t>critica ecologica</a:t>
            </a:r>
            <a:r>
              <a:rPr lang="it-IT" dirty="0"/>
              <a:t>)</a:t>
            </a:r>
          </a:p>
          <a:p>
            <a:endParaRPr lang="it-IT" dirty="0"/>
          </a:p>
          <a:p>
            <a:r>
              <a:rPr lang="it-IT" dirty="0"/>
              <a:t>Le </a:t>
            </a:r>
            <a:r>
              <a:rPr lang="it-IT" b="1" dirty="0"/>
              <a:t>resistenze </a:t>
            </a:r>
            <a:r>
              <a:rPr lang="it-IT" dirty="0"/>
              <a:t>operaie (sabotaggi, il «salto della scocca», gli «scioperi a gatto selvaggio»)  </a:t>
            </a:r>
          </a:p>
        </p:txBody>
      </p:sp>
    </p:spTree>
    <p:extLst>
      <p:ext uri="{BB962C8B-B14F-4D97-AF65-F5344CB8AC3E}">
        <p14:creationId xmlns:p14="http://schemas.microsoft.com/office/powerpoint/2010/main" val="681174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11821" y="-144162"/>
            <a:ext cx="10515600" cy="1325563"/>
          </a:xfrm>
        </p:spPr>
        <p:txBody>
          <a:bodyPr>
            <a:normAutofit/>
          </a:bodyPr>
          <a:lstStyle/>
          <a:p>
            <a:r>
              <a:rPr lang="it-IT" sz="3600" b="1" dirty="0">
                <a:solidFill>
                  <a:schemeClr val="tx2">
                    <a:lumMod val="75000"/>
                  </a:schemeClr>
                </a:solidFill>
              </a:rPr>
              <a:t>Il capitalismo come sistema intrinsecamente instabile</a:t>
            </a:r>
          </a:p>
        </p:txBody>
      </p:sp>
      <p:pic>
        <p:nvPicPr>
          <p:cNvPr id="3074" name="Picture 2" descr="Kondratieff_cycles_long_waves_of_prosper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565" y="1027906"/>
            <a:ext cx="10064870" cy="5827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727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9120" y="151303"/>
            <a:ext cx="11145520" cy="710882"/>
          </a:xfrm>
        </p:spPr>
        <p:txBody>
          <a:bodyPr>
            <a:normAutofit/>
          </a:bodyPr>
          <a:lstStyle/>
          <a:p>
            <a:r>
              <a:rPr lang="it-IT" sz="3600" b="1" dirty="0">
                <a:solidFill>
                  <a:schemeClr val="tx2"/>
                </a:solidFill>
              </a:rPr>
              <a:t>Le cause della crisi del fordismo</a:t>
            </a:r>
          </a:p>
        </p:txBody>
      </p:sp>
      <p:sp>
        <p:nvSpPr>
          <p:cNvPr id="3" name="Segnaposto contenuto 2"/>
          <p:cNvSpPr>
            <a:spLocks noGrp="1"/>
          </p:cNvSpPr>
          <p:nvPr>
            <p:ph idx="1"/>
          </p:nvPr>
        </p:nvSpPr>
        <p:spPr>
          <a:xfrm>
            <a:off x="467360" y="1199804"/>
            <a:ext cx="11257280" cy="5547360"/>
          </a:xfrm>
        </p:spPr>
        <p:txBody>
          <a:bodyPr>
            <a:normAutofit fontScale="85000" lnSpcReduction="20000"/>
          </a:bodyPr>
          <a:lstStyle/>
          <a:p>
            <a:r>
              <a:rPr lang="it-IT" sz="2400" dirty="0"/>
              <a:t>Esaurimento della spinta propulsiva delle politiche Keynesiane e saturazione del mercato dei beni di massa</a:t>
            </a:r>
          </a:p>
          <a:p>
            <a:endParaRPr lang="it-IT" sz="2400" dirty="0"/>
          </a:p>
          <a:p>
            <a:r>
              <a:rPr lang="it-IT" sz="2400" b="1" dirty="0"/>
              <a:t>Crescita della concorrenza </a:t>
            </a:r>
            <a:r>
              <a:rPr lang="it-IT" sz="2400" dirty="0"/>
              <a:t>dei paesi di nuova industrializzazione (con più basso costo del lavoro, soprattutto nelle produzioni più semplici e di minore qualità)</a:t>
            </a:r>
          </a:p>
          <a:p>
            <a:endParaRPr lang="it-IT" sz="2400" dirty="0"/>
          </a:p>
          <a:p>
            <a:r>
              <a:rPr lang="it-IT" sz="2400" dirty="0"/>
              <a:t>Impennata dei prezzi del petrolio e delle materie prime (</a:t>
            </a:r>
            <a:r>
              <a:rPr lang="it-IT" sz="2400" b="1" dirty="0"/>
              <a:t>crisi energetica</a:t>
            </a:r>
            <a:r>
              <a:rPr lang="it-IT" sz="2400" dirty="0"/>
              <a:t>)</a:t>
            </a:r>
          </a:p>
          <a:p>
            <a:endParaRPr lang="it-IT" sz="2400" dirty="0"/>
          </a:p>
          <a:p>
            <a:r>
              <a:rPr lang="it-IT" sz="2400" dirty="0"/>
              <a:t>Maggiore instabilità dei mercati conseguente alla fine del regime di cambi fissi (</a:t>
            </a:r>
            <a:r>
              <a:rPr lang="it-IT" sz="2400" b="1" dirty="0"/>
              <a:t>abolizione del </a:t>
            </a:r>
            <a:r>
              <a:rPr lang="it-IT" sz="2400" b="1" i="1" dirty="0" err="1"/>
              <a:t>gold</a:t>
            </a:r>
            <a:r>
              <a:rPr lang="it-IT" sz="2400" b="1" i="1" dirty="0"/>
              <a:t> </a:t>
            </a:r>
            <a:r>
              <a:rPr lang="it-IT" sz="2400" b="1" i="1" dirty="0" err="1"/>
              <a:t>dollar</a:t>
            </a:r>
            <a:r>
              <a:rPr lang="it-IT" sz="2400" b="1" i="1" dirty="0"/>
              <a:t> standard</a:t>
            </a:r>
            <a:r>
              <a:rPr lang="it-IT" sz="2400" dirty="0"/>
              <a:t>)</a:t>
            </a:r>
          </a:p>
          <a:p>
            <a:endParaRPr lang="it-IT" sz="2400" dirty="0"/>
          </a:p>
          <a:p>
            <a:r>
              <a:rPr lang="it-IT" sz="2400" dirty="0"/>
              <a:t>Diffusione di nuovi stili di vita e modello di consumo</a:t>
            </a:r>
          </a:p>
          <a:p>
            <a:pPr marL="0" indent="0">
              <a:buNone/>
            </a:pPr>
            <a:endParaRPr lang="it-IT" sz="2400" dirty="0"/>
          </a:p>
          <a:p>
            <a:r>
              <a:rPr lang="it-IT" sz="2400" b="1" dirty="0"/>
              <a:t>Crisi di governabilità del patto fordista </a:t>
            </a:r>
            <a:r>
              <a:rPr lang="it-IT" sz="2400" dirty="0"/>
              <a:t>ed esplosione della conflittualità sociale nei primi anni ’70</a:t>
            </a:r>
          </a:p>
          <a:p>
            <a:pPr marL="745200" indent="-457200"/>
            <a:r>
              <a:rPr lang="it-IT" sz="1900" dirty="0"/>
              <a:t>La piena occupazione rafforza il potere della classe operaia</a:t>
            </a:r>
          </a:p>
          <a:p>
            <a:pPr marL="745200" indent="-457200"/>
            <a:r>
              <a:rPr lang="it-IT" sz="1900" dirty="0"/>
              <a:t>L’intensificazione dell’organizzazione del lavoro tayloristica, per far fronte alla crescita della competizione, peggiora le condizioni di lavoro</a:t>
            </a:r>
          </a:p>
        </p:txBody>
      </p:sp>
    </p:spTree>
    <p:extLst>
      <p:ext uri="{BB962C8B-B14F-4D97-AF65-F5344CB8AC3E}">
        <p14:creationId xmlns:p14="http://schemas.microsoft.com/office/powerpoint/2010/main" val="293459060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1053</TotalTime>
  <Words>3066</Words>
  <Application>Microsoft Office PowerPoint</Application>
  <PresentationFormat>Widescreen</PresentationFormat>
  <Paragraphs>155</Paragraphs>
  <Slides>30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30</vt:i4>
      </vt:variant>
    </vt:vector>
  </HeadingPairs>
  <TitlesOfParts>
    <vt:vector size="35" baseType="lpstr">
      <vt:lpstr>Arial</vt:lpstr>
      <vt:lpstr>Calibri</vt:lpstr>
      <vt:lpstr>Calibri Light</vt:lpstr>
      <vt:lpstr>Open Sans</vt:lpstr>
      <vt:lpstr>Tema di Office</vt:lpstr>
      <vt:lpstr>La crisi del fordismo e la «svolta liberista»</vt:lpstr>
      <vt:lpstr>Il modello «fordista-taylorista»</vt:lpstr>
      <vt:lpstr>        Dall’ «operaio di mestiere» all’ «operaio massa»</vt:lpstr>
      <vt:lpstr>I fattori istituzionali del fordismo</vt:lpstr>
      <vt:lpstr>Il Fordismo come «modo di regolazione» </vt:lpstr>
      <vt:lpstr>Presentazione standard di PowerPoint</vt:lpstr>
      <vt:lpstr>Le critiche e le «resistenze» nei confronti del fordismo</vt:lpstr>
      <vt:lpstr>Il capitalismo come sistema intrinsecamente instabile</vt:lpstr>
      <vt:lpstr>Le cause della crisi del fordismo</vt:lpstr>
      <vt:lpstr>Gli «effetti perversi» dello stato sociale keynesiano</vt:lpstr>
      <vt:lpstr>La curva di Phillips e il fenomeno della «stagflazione»</vt:lpstr>
      <vt:lpstr>Presentazione standard di PowerPoint</vt:lpstr>
      <vt:lpstr>Presentazione standard di PowerPoint</vt:lpstr>
      <vt:lpstr>La teoria quantitativa della moneta e l’approccio monetarista</vt:lpstr>
      <vt:lpstr>Fattori che hanno inciso nella transizione verso il post-fordismo</vt:lpstr>
      <vt:lpstr>La riorganizzazione delle strutture produttive</vt:lpstr>
      <vt:lpstr>Presentazione standard di PowerPoint</vt:lpstr>
      <vt:lpstr>Presentazione standard di PowerPoint</vt:lpstr>
      <vt:lpstr>Presentazione standard di PowerPoint</vt:lpstr>
      <vt:lpstr>La curva di Laffer</vt:lpstr>
      <vt:lpstr>Presentazione standard di PowerPoint</vt:lpstr>
      <vt:lpstr>Presentazione standard di PowerPoint</vt:lpstr>
      <vt:lpstr>Presentazione standard di PowerPoint</vt:lpstr>
      <vt:lpstr>La genealogia del neoliberalismo  di Michel Foucault (1926-1984)</vt:lpstr>
      <vt:lpstr>Presentazione standard di PowerPoint</vt:lpstr>
      <vt:lpstr>Presentazione standard di PowerPoint</vt:lpstr>
      <vt:lpstr>Il neoliberismo come «restaurazione del potere di classe» (David Harvey)</vt:lpstr>
      <vt:lpstr>Divario tra produttività e salari reali USA</vt:lpstr>
      <vt:lpstr>La «libertà ai tempi del neoliberismo»</vt:lpstr>
      <vt:lpstr>Considerazioni conclusive…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crisi del fordismo e la «svolta liberista»</dc:title>
  <dc:creator>marco fama</dc:creator>
  <cp:lastModifiedBy>marco fama</cp:lastModifiedBy>
  <cp:revision>20</cp:revision>
  <dcterms:created xsi:type="dcterms:W3CDTF">2019-12-05T10:41:43Z</dcterms:created>
  <dcterms:modified xsi:type="dcterms:W3CDTF">2022-11-09T16:12:16Z</dcterms:modified>
</cp:coreProperties>
</file>