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585" r:id="rId3"/>
    <p:sldId id="606" r:id="rId4"/>
    <p:sldId id="610" r:id="rId5"/>
    <p:sldId id="519" r:id="rId6"/>
    <p:sldId id="609" r:id="rId7"/>
    <p:sldId id="608" r:id="rId8"/>
    <p:sldId id="607" r:id="rId9"/>
    <p:sldId id="595" r:id="rId10"/>
    <p:sldId id="579" r:id="rId11"/>
    <p:sldId id="573" r:id="rId12"/>
    <p:sldId id="580" r:id="rId13"/>
    <p:sldId id="578" r:id="rId14"/>
    <p:sldId id="592" r:id="rId15"/>
    <p:sldId id="589" r:id="rId16"/>
    <p:sldId id="586" r:id="rId17"/>
    <p:sldId id="596" r:id="rId18"/>
    <p:sldId id="597" r:id="rId19"/>
    <p:sldId id="611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733-54FD-4EFA-897B-3054849D6FBC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AA627-C2F1-4ECC-9CED-89BF86C0232C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9-13 settembre 2025</a:t>
            </a:r>
            <a:br>
              <a:rPr lang="it-IT" sz="3600" b="1" cap="none" dirty="0"/>
            </a:br>
            <a:r>
              <a:rPr lang="it-IT" sz="3600" b="1" cap="none" dirty="0"/>
              <a:t>Lezione 4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Universita’</a:t>
            </a:r>
            <a:r>
              <a:rPr lang="it-IT" sz="2400" dirty="0"/>
              <a:t> di BERGAMO</a:t>
            </a:r>
            <a:br>
              <a:rPr lang="it-IT" sz="2400" dirty="0"/>
            </a:br>
            <a:r>
              <a:rPr lang="it-IT" sz="2400" b="1" cap="small" dirty="0"/>
              <a:t>Corsi di Italiano per Stranieri</a:t>
            </a:r>
            <a:r>
              <a:rPr lang="it-IT" sz="2400" b="1" dirty="0"/>
              <a:t> </a:t>
            </a:r>
            <a:br>
              <a:rPr lang="it-IT" sz="2400" dirty="0"/>
            </a:br>
            <a:r>
              <a:rPr lang="it-IT" sz="2400" dirty="0"/>
              <a:t>CORSI INTENSIVI </a:t>
            </a:r>
            <a:br>
              <a:rPr lang="it-IT" sz="2400" dirty="0"/>
            </a:br>
            <a:r>
              <a:rPr lang="it-IT" sz="2400" dirty="0"/>
              <a:t>II semestre </a:t>
            </a:r>
            <a:r>
              <a:rPr lang="it-IT" sz="2400" dirty="0" err="1"/>
              <a:t>a.a</a:t>
            </a:r>
            <a:r>
              <a:rPr lang="it-IT" sz="2400" dirty="0"/>
              <a:t>. 2025/26</a:t>
            </a:r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507F2C3-CBDA-354C-30E7-1463B59E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59" y="113709"/>
            <a:ext cx="8465355" cy="6630581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5B7DA7C-A798-498B-8079-7FCC53861239}"/>
              </a:ext>
            </a:extLst>
          </p:cNvPr>
          <p:cNvSpPr/>
          <p:nvPr/>
        </p:nvSpPr>
        <p:spPr>
          <a:xfrm>
            <a:off x="1748333" y="1733702"/>
            <a:ext cx="8024774" cy="1192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A686A79-F9E0-4078-BCAD-E479E32CCCD2}"/>
              </a:ext>
            </a:extLst>
          </p:cNvPr>
          <p:cNvSpPr/>
          <p:nvPr/>
        </p:nvSpPr>
        <p:spPr>
          <a:xfrm>
            <a:off x="1754429" y="3803903"/>
            <a:ext cx="8024774" cy="921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DB25E4-D15C-436A-BFC0-BF0A02ED4B26}"/>
              </a:ext>
            </a:extLst>
          </p:cNvPr>
          <p:cNvSpPr txBox="1"/>
          <p:nvPr/>
        </p:nvSpPr>
        <p:spPr>
          <a:xfrm>
            <a:off x="10365638" y="1916582"/>
            <a:ext cx="1499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Forma di cortesia:</a:t>
            </a:r>
          </a:p>
          <a:p>
            <a:r>
              <a:rPr lang="it-IT" dirty="0"/>
              <a:t>3A PERSONA SINGOLARE + FEMMINILE</a:t>
            </a:r>
          </a:p>
          <a:p>
            <a:endParaRPr lang="it-IT" dirty="0"/>
          </a:p>
          <a:p>
            <a:r>
              <a:rPr lang="it-IT" dirty="0"/>
              <a:t>Signor/a Bianchi, la chiamo domani.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D20A0CC-E12A-47FF-9635-F310C917A15A}"/>
              </a:ext>
            </a:extLst>
          </p:cNvPr>
          <p:cNvSpPr/>
          <p:nvPr/>
        </p:nvSpPr>
        <p:spPr>
          <a:xfrm>
            <a:off x="8458040" y="1953159"/>
            <a:ext cx="1755648" cy="86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TELEFONARE A qualcuno</a:t>
            </a:r>
          </a:p>
        </p:txBody>
      </p:sp>
    </p:spTree>
    <p:extLst>
      <p:ext uri="{BB962C8B-B14F-4D97-AF65-F5344CB8AC3E}">
        <p14:creationId xmlns:p14="http://schemas.microsoft.com/office/powerpoint/2010/main" val="27333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20954A-1457-F654-4B7A-990997C814FE}"/>
              </a:ext>
            </a:extLst>
          </p:cNvPr>
          <p:cNvSpPr txBox="1"/>
          <p:nvPr/>
        </p:nvSpPr>
        <p:spPr>
          <a:xfrm>
            <a:off x="283464" y="518725"/>
            <a:ext cx="10973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pronomi INDIRETTI</a:t>
            </a:r>
            <a:endParaRPr lang="it-IT" dirty="0"/>
          </a:p>
          <a:p>
            <a:r>
              <a:rPr lang="it-IT" dirty="0"/>
              <a:t> Io parlo (A CHI?) a te = io TI parlo</a:t>
            </a:r>
          </a:p>
          <a:p>
            <a:r>
              <a:rPr lang="it-IT" dirty="0"/>
              <a:t>Io vedo (CHI? CHE COSA?)  te (diretto) = io TI vedo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GLI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lui</a:t>
            </a:r>
          </a:p>
          <a:p>
            <a:r>
              <a:rPr lang="it-IT" dirty="0">
                <a:solidFill>
                  <a:srgbClr val="FF0000"/>
                </a:solidFill>
              </a:rPr>
              <a:t>LE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lei </a:t>
            </a:r>
          </a:p>
          <a:p>
            <a:r>
              <a:rPr lang="it-IT" dirty="0">
                <a:solidFill>
                  <a:srgbClr val="FF0000"/>
                </a:solidFill>
              </a:rPr>
              <a:t>GLI = </a:t>
            </a:r>
            <a:r>
              <a:rPr lang="it-IT" b="1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loro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Alcuni verbi sono sempre indiretti: mi piace, mi basta, mi serve una penna, mi manca, mi dispiace, mi sembra</a:t>
            </a:r>
          </a:p>
          <a:p>
            <a:r>
              <a:rPr lang="it-IT" b="1" dirty="0"/>
              <a:t> </a:t>
            </a:r>
          </a:p>
          <a:p>
            <a:r>
              <a:rPr lang="it-IT" dirty="0"/>
              <a:t>MANCARE</a:t>
            </a:r>
          </a:p>
          <a:p>
            <a:r>
              <a:rPr lang="it-IT" b="1" dirty="0"/>
              <a:t>Mi/ti/gli/le/ci /vi/gli manca /mancano</a:t>
            </a:r>
          </a:p>
          <a:p>
            <a:r>
              <a:rPr lang="it-IT" dirty="0"/>
              <a:t>Mi manca il </a:t>
            </a:r>
            <a:r>
              <a:rPr lang="it-IT" dirty="0" err="1"/>
              <a:t>Colacao</a:t>
            </a:r>
            <a:r>
              <a:rPr lang="it-IT" dirty="0"/>
              <a:t>. /il caldo</a:t>
            </a:r>
          </a:p>
          <a:p>
            <a:r>
              <a:rPr lang="it-IT" dirty="0"/>
              <a:t>Mi mancano i miei amici.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SERVIRE</a:t>
            </a:r>
          </a:p>
          <a:p>
            <a:r>
              <a:rPr lang="it-IT" dirty="0"/>
              <a:t>Mi/ti/gli/le/ci /vi/gli serve /servono</a:t>
            </a:r>
          </a:p>
          <a:p>
            <a:r>
              <a:rPr lang="it-IT" dirty="0"/>
              <a:t>Per fare il </a:t>
            </a:r>
            <a:r>
              <a:rPr lang="it-IT" dirty="0" err="1"/>
              <a:t>tiramisu</a:t>
            </a:r>
            <a:r>
              <a:rPr lang="it-IT" dirty="0"/>
              <a:t> mi servono i biscotti savoiardi.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BASTARE (= essere sufficiente)</a:t>
            </a:r>
          </a:p>
          <a:p>
            <a:r>
              <a:rPr lang="it-IT" dirty="0"/>
              <a:t>Mi/ti/gli/le/ci /vi/gli basta /bastano</a:t>
            </a:r>
          </a:p>
          <a:p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CFD41DB-C64B-ACE8-4066-1FEB24AA5F6D}"/>
              </a:ext>
            </a:extLst>
          </p:cNvPr>
          <p:cNvSpPr/>
          <p:nvPr/>
        </p:nvSpPr>
        <p:spPr>
          <a:xfrm>
            <a:off x="6197802" y="668688"/>
            <a:ext cx="4692702" cy="18159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FF0000"/>
                </a:solidFill>
              </a:rPr>
              <a:t>VERBI CON PRONOMI indiretti:</a:t>
            </a:r>
          </a:p>
          <a:p>
            <a:r>
              <a:rPr lang="it-IT" sz="2000" dirty="0"/>
              <a:t>TELEFONARE/PARLARE/PIACERE/ RISPONDERE / SCRIVERE / SUCCEDERE/VOLER BENE /(INSEGNARE)</a:t>
            </a:r>
          </a:p>
          <a:p>
            <a:r>
              <a:rPr lang="it-IT" sz="2000" dirty="0">
                <a:solidFill>
                  <a:srgbClr val="FF0000"/>
                </a:solidFill>
              </a:rPr>
              <a:t>A qualcuno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3B07EF2-CECD-CB8C-AAA4-37DD4CD1F183}"/>
              </a:ext>
            </a:extLst>
          </p:cNvPr>
          <p:cNvSpPr/>
          <p:nvPr/>
        </p:nvSpPr>
        <p:spPr>
          <a:xfrm>
            <a:off x="6096000" y="3307957"/>
            <a:ext cx="4617720" cy="19659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ATTENZIONE!</a:t>
            </a:r>
          </a:p>
          <a:p>
            <a:pPr algn="ctr"/>
            <a:r>
              <a:rPr lang="it-IT" dirty="0"/>
              <a:t>DIRE qualcosa A qualcuno</a:t>
            </a:r>
          </a:p>
          <a:p>
            <a:pPr algn="ctr"/>
            <a:r>
              <a:rPr lang="it-IT" dirty="0"/>
              <a:t>DARE qualcosa A qualcuno</a:t>
            </a:r>
          </a:p>
          <a:p>
            <a:pPr algn="ctr"/>
            <a:r>
              <a:rPr lang="it-IT" dirty="0"/>
              <a:t>FARE qualcosa A qualcuno</a:t>
            </a:r>
          </a:p>
          <a:p>
            <a:pPr algn="ctr"/>
            <a:r>
              <a:rPr lang="it-IT" dirty="0"/>
              <a:t>INSEGNARE qualcosa A qualcuno</a:t>
            </a:r>
          </a:p>
          <a:p>
            <a:pPr algn="ctr"/>
            <a:r>
              <a:rPr lang="it-IT" dirty="0"/>
              <a:t>MANDARE/PORTARE/REGALARE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EF8C6-146D-44D5-B4E0-D33ADFE329CB}"/>
              </a:ext>
            </a:extLst>
          </p:cNvPr>
          <p:cNvSpPr txBox="1"/>
          <p:nvPr/>
        </p:nvSpPr>
        <p:spPr>
          <a:xfrm>
            <a:off x="6096000" y="5610758"/>
            <a:ext cx="425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Pino ha insegnato </a:t>
            </a:r>
            <a:r>
              <a:rPr lang="it-IT" u="sng" dirty="0"/>
              <a:t>l’inglese</a:t>
            </a:r>
            <a:r>
              <a:rPr lang="it-IT" dirty="0"/>
              <a:t> </a:t>
            </a:r>
            <a:r>
              <a:rPr lang="it-IT" u="sng" dirty="0"/>
              <a:t>a sua sorella</a:t>
            </a:r>
            <a:r>
              <a:rPr lang="it-IT" dirty="0"/>
              <a:t>.</a:t>
            </a:r>
          </a:p>
          <a:p>
            <a:r>
              <a:rPr lang="it-IT" dirty="0"/>
              <a:t>Pino l’ha insegnato a sua sorella.</a:t>
            </a:r>
          </a:p>
          <a:p>
            <a:r>
              <a:rPr lang="it-IT" dirty="0"/>
              <a:t>Pino le ha insegnato l’inglese.</a:t>
            </a:r>
          </a:p>
        </p:txBody>
      </p:sp>
    </p:spTree>
    <p:extLst>
      <p:ext uri="{BB962C8B-B14F-4D97-AF65-F5344CB8AC3E}">
        <p14:creationId xmlns:p14="http://schemas.microsoft.com/office/powerpoint/2010/main" val="278982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141A14-AA47-A2F1-4D0A-77B6A5241A6B}"/>
              </a:ext>
            </a:extLst>
          </p:cNvPr>
          <p:cNvSpPr txBox="1"/>
          <p:nvPr/>
        </p:nvSpPr>
        <p:spPr>
          <a:xfrm>
            <a:off x="1700784" y="603504"/>
            <a:ext cx="79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ESERCIZI SU PRONOMI DIRETTI E INDIRETTI (fotocopia)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E36C5D-3CFA-97F5-DA14-3507A6561EE5}"/>
              </a:ext>
            </a:extLst>
          </p:cNvPr>
          <p:cNvSpPr txBox="1"/>
          <p:nvPr/>
        </p:nvSpPr>
        <p:spPr>
          <a:xfrm>
            <a:off x="570586" y="1527048"/>
            <a:ext cx="103948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PO’ di STORIA</a:t>
            </a:r>
          </a:p>
          <a:p>
            <a:pPr marL="342900" indent="-342900">
              <a:buAutoNum type="alphaUcParenR"/>
            </a:pPr>
            <a:r>
              <a:rPr lang="it-IT" dirty="0"/>
              <a:t>FASCISMO</a:t>
            </a:r>
          </a:p>
          <a:p>
            <a:pPr marL="342900" indent="-342900">
              <a:buAutoNum type="alphaUcParenR"/>
            </a:pPr>
            <a:r>
              <a:rPr lang="it-IT" dirty="0"/>
              <a:t>IL TERRORISMO (ANNI DI PIOMBO)</a:t>
            </a:r>
          </a:p>
          <a:p>
            <a:pPr marL="342900" indent="-342900">
              <a:buAutoNum type="alphaUcParenR"/>
            </a:pPr>
            <a:r>
              <a:rPr lang="it-IT" dirty="0"/>
              <a:t>LA DOLCE VITA</a:t>
            </a:r>
          </a:p>
          <a:p>
            <a:pPr marL="342900" indent="-342900">
              <a:buAutoNum type="alphaUcParenR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 7 su fotocopia</a:t>
            </a:r>
          </a:p>
          <a:p>
            <a:endParaRPr lang="it-IT" b="1" dirty="0"/>
          </a:p>
          <a:p>
            <a:r>
              <a:rPr lang="it-IT" b="1" dirty="0"/>
              <a:t>MARIA</a:t>
            </a:r>
            <a:endParaRPr lang="it-IT" dirty="0"/>
          </a:p>
          <a:p>
            <a:r>
              <a:rPr lang="it-IT" sz="2800" dirty="0"/>
              <a:t>Le ho chiesto (ho chiesto A Maria) …. e </a:t>
            </a:r>
            <a:r>
              <a:rPr lang="it-IT" sz="2800" dirty="0">
                <a:highlight>
                  <a:srgbClr val="00FFFF"/>
                </a:highlight>
              </a:rPr>
              <a:t>l(a</a:t>
            </a:r>
            <a:r>
              <a:rPr lang="it-IT" sz="2800" dirty="0"/>
              <a:t>)’ho invitat</a:t>
            </a:r>
            <a:r>
              <a:rPr lang="it-IT" sz="2800" dirty="0">
                <a:highlight>
                  <a:srgbClr val="00FFFF"/>
                </a:highlight>
              </a:rPr>
              <a:t>a</a:t>
            </a:r>
            <a:r>
              <a:rPr lang="it-IT" sz="2800" dirty="0"/>
              <a:t> (ho invitato lei/Maria), le ho preparato, le piace molto. </a:t>
            </a:r>
          </a:p>
          <a:p>
            <a:r>
              <a:rPr lang="it-IT" sz="2800" dirty="0"/>
              <a:t>Poi le ho raccontato…., le ho mostrato, 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Le voglio molto bene</a:t>
            </a:r>
            <a:r>
              <a:rPr lang="it-IT" sz="2800" dirty="0"/>
              <a:t>, la conosco da tanti anni</a:t>
            </a:r>
          </a:p>
          <a:p>
            <a:endParaRPr lang="it-IT" sz="2800" dirty="0"/>
          </a:p>
          <a:p>
            <a:r>
              <a:rPr lang="it-IT" sz="2800" dirty="0"/>
              <a:t>VOLERE BENE </a:t>
            </a:r>
            <a:r>
              <a:rPr lang="it-IT" sz="2800" dirty="0">
                <a:solidFill>
                  <a:srgbClr val="FF0000"/>
                </a:solidFill>
              </a:rPr>
              <a:t>A</a:t>
            </a:r>
            <a:r>
              <a:rPr lang="it-IT" sz="2800" dirty="0"/>
              <a:t> qualcuno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Il participio passato si accorda con il pronome diretto</a:t>
            </a:r>
            <a:r>
              <a:rPr lang="it-IT" dirty="0"/>
              <a:t>: Hai i libri? Sì, </a:t>
            </a:r>
            <a:r>
              <a:rPr lang="it-IT" dirty="0">
                <a:highlight>
                  <a:srgbClr val="00FFFF"/>
                </a:highlight>
              </a:rPr>
              <a:t>li</a:t>
            </a:r>
            <a:r>
              <a:rPr lang="it-IT" dirty="0"/>
              <a:t> ho </a:t>
            </a:r>
            <a:r>
              <a:rPr lang="it-IT" dirty="0" err="1"/>
              <a:t>comprat</a:t>
            </a:r>
            <a:r>
              <a:rPr lang="it-IT" dirty="0" err="1">
                <a:highlight>
                  <a:srgbClr val="00FFFF"/>
                </a:highlight>
              </a:rPr>
              <a:t>I</a:t>
            </a:r>
            <a:r>
              <a:rPr lang="it-IT" dirty="0"/>
              <a:t> ieri.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0E2656A-DB42-4DAD-AA3D-A462CEE1409E}"/>
              </a:ext>
            </a:extLst>
          </p:cNvPr>
          <p:cNvSpPr/>
          <p:nvPr/>
        </p:nvSpPr>
        <p:spPr>
          <a:xfrm>
            <a:off x="6540843" y="1828800"/>
            <a:ext cx="4094206" cy="170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 </a:t>
            </a:r>
          </a:p>
          <a:p>
            <a:pPr marL="285750" indent="-285750" algn="ctr">
              <a:buFontTx/>
              <a:buChar char="-"/>
            </a:pPr>
            <a:r>
              <a:rPr lang="it-IT" dirty="0"/>
              <a:t>POSSO APOSTROFARE: LO E LA</a:t>
            </a:r>
          </a:p>
          <a:p>
            <a:pPr algn="ctr"/>
            <a:r>
              <a:rPr lang="it-IT" dirty="0"/>
              <a:t>- CON L’IMPERATIVO E L’INFINITO IL PRONOME SEGUE IL VERBO</a:t>
            </a:r>
          </a:p>
        </p:txBody>
      </p:sp>
    </p:spTree>
    <p:extLst>
      <p:ext uri="{BB962C8B-B14F-4D97-AF65-F5344CB8AC3E}">
        <p14:creationId xmlns:p14="http://schemas.microsoft.com/office/powerpoint/2010/main" val="15258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4C422-6DCA-1B80-5E9B-0BE36F66B268}"/>
              </a:ext>
            </a:extLst>
          </p:cNvPr>
          <p:cNvSpPr txBox="1"/>
          <p:nvPr/>
        </p:nvSpPr>
        <p:spPr>
          <a:xfrm>
            <a:off x="1228954" y="672998"/>
            <a:ext cx="99486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COMPITO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 7 su fotocopia</a:t>
            </a:r>
          </a:p>
          <a:p>
            <a:r>
              <a:rPr lang="it-IT" dirty="0"/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IL CONTROLLORE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sz="2800" dirty="0"/>
              <a:t>Quando l(o)’hanno visto, </a:t>
            </a:r>
          </a:p>
          <a:p>
            <a:r>
              <a:rPr lang="it-IT" sz="2800" dirty="0"/>
              <a:t>(lui/il controllore) LI ha </a:t>
            </a:r>
            <a:r>
              <a:rPr lang="it-IT" sz="2800" dirty="0" err="1"/>
              <a:t>fermatI</a:t>
            </a:r>
            <a:r>
              <a:rPr lang="it-IT" sz="2800" dirty="0"/>
              <a:t> (ha fermato i ragazzi) e GLI ha chiesto (ha chiesto AI ragazzi), di </a:t>
            </a:r>
            <a:r>
              <a:rPr lang="it-IT" sz="2800" dirty="0" err="1"/>
              <a:t>mostrarGLI</a:t>
            </a:r>
            <a:r>
              <a:rPr lang="it-IT" sz="2800" dirty="0"/>
              <a:t> (=mostrare a lui), </a:t>
            </a:r>
          </a:p>
          <a:p>
            <a:r>
              <a:rPr lang="it-IT" sz="2800" dirty="0"/>
              <a:t>non l(o)’avevano fatto, </a:t>
            </a:r>
          </a:p>
          <a:p>
            <a:r>
              <a:rPr lang="it-IT" sz="2800" dirty="0"/>
              <a:t>gli ha detto (ha detto A loro), </a:t>
            </a:r>
          </a:p>
          <a:p>
            <a:r>
              <a:rPr lang="it-IT" sz="2800" dirty="0"/>
              <a:t>GLI (AL controllore) hanno detto, così non l(a)’hanno </a:t>
            </a:r>
            <a:r>
              <a:rPr lang="it-IT" sz="2800" dirty="0" err="1"/>
              <a:t>pagatA</a:t>
            </a:r>
            <a:r>
              <a:rPr lang="it-IT" sz="2800" dirty="0"/>
              <a:t> (= non hanno pagato </a:t>
            </a:r>
            <a:r>
              <a:rPr lang="it-IT" sz="2800" u="sng" dirty="0"/>
              <a:t>la multa</a:t>
            </a:r>
            <a:r>
              <a:rPr lang="it-IT" sz="2800" dirty="0"/>
              <a:t>)</a:t>
            </a:r>
          </a:p>
          <a:p>
            <a:endParaRPr lang="it-IT" sz="2800" dirty="0"/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04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61FBE-5A00-17D5-A25D-BA00E8F1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E42A7D-A629-AE6A-40DB-967CC8B3489A}"/>
              </a:ext>
            </a:extLst>
          </p:cNvPr>
          <p:cNvSpPr txBox="1"/>
          <p:nvPr/>
        </p:nvSpPr>
        <p:spPr>
          <a:xfrm>
            <a:off x="969264" y="6001403"/>
            <a:ext cx="937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365097-218C-AD20-47B4-FB8BFC282A7A}"/>
              </a:ext>
            </a:extLst>
          </p:cNvPr>
          <p:cNvSpPr txBox="1"/>
          <p:nvPr/>
        </p:nvSpPr>
        <p:spPr>
          <a:xfrm>
            <a:off x="662417" y="487265"/>
            <a:ext cx="10559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Peppe e Luisa</a:t>
            </a:r>
          </a:p>
          <a:p>
            <a:r>
              <a:rPr lang="it-IT" sz="2400" dirty="0">
                <a:highlight>
                  <a:srgbClr val="FFFF00"/>
                </a:highlight>
              </a:rPr>
              <a:t>LI</a:t>
            </a:r>
            <a:r>
              <a:rPr lang="it-IT" sz="2400" dirty="0"/>
              <a:t> ho conosciut</a:t>
            </a:r>
            <a:r>
              <a:rPr lang="it-IT" sz="2400" dirty="0">
                <a:highlight>
                  <a:srgbClr val="FFFF00"/>
                </a:highlight>
              </a:rPr>
              <a:t>i</a:t>
            </a:r>
            <a:r>
              <a:rPr lang="it-IT" sz="2400" dirty="0"/>
              <a:t>, </a:t>
            </a:r>
          </a:p>
          <a:p>
            <a:r>
              <a:rPr lang="it-IT" sz="2400" dirty="0"/>
              <a:t>Peppe non la amava/l’amava, che non GLI piaceva molto e che non L’avrebbe mai </a:t>
            </a:r>
            <a:r>
              <a:rPr lang="it-IT" sz="2400" dirty="0" err="1"/>
              <a:t>sposatA</a:t>
            </a:r>
            <a:r>
              <a:rPr lang="it-IT" sz="2400" dirty="0"/>
              <a:t> e infatti dopo un po’ L’ha lasciata.</a:t>
            </a:r>
          </a:p>
          <a:p>
            <a:r>
              <a:rPr lang="it-IT" sz="2400" dirty="0"/>
              <a:t>…e non l’ha più visto, non gli ha mai telefonato e non gli ha mai scritto</a:t>
            </a:r>
          </a:p>
          <a:p>
            <a:r>
              <a:rPr lang="it-IT" sz="2400" dirty="0"/>
              <a:t>Perciò è andato a Londra a </a:t>
            </a:r>
            <a:r>
              <a:rPr lang="it-IT" sz="2400" dirty="0" err="1"/>
              <a:t>cercarLA</a:t>
            </a:r>
            <a:r>
              <a:rPr lang="it-IT" sz="2400" dirty="0"/>
              <a:t>. Quando l’ha trovata, LE ha proposto di …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>
                <a:solidFill>
                  <a:srgbClr val="FF0000"/>
                </a:solidFill>
              </a:rPr>
              <a:t>Il pronome NE</a:t>
            </a:r>
          </a:p>
          <a:p>
            <a:r>
              <a:rPr lang="it-IT" sz="2400" dirty="0"/>
              <a:t>Quanti </a:t>
            </a:r>
            <a:r>
              <a:rPr lang="it-IT" sz="2400" dirty="0">
                <a:highlight>
                  <a:srgbClr val="FFFF00"/>
                </a:highlight>
              </a:rPr>
              <a:t>libri</a:t>
            </a:r>
            <a:r>
              <a:rPr lang="it-IT" sz="2400" dirty="0"/>
              <a:t> hai comprato? </a:t>
            </a:r>
            <a:r>
              <a:rPr lang="it-IT" sz="2400" u="sng" dirty="0"/>
              <a:t>NE</a:t>
            </a:r>
            <a:r>
              <a:rPr lang="it-IT" sz="2400" dirty="0"/>
              <a:t> ho comprati </a:t>
            </a:r>
            <a:r>
              <a:rPr lang="it-IT" sz="2400" u="sng" dirty="0"/>
              <a:t>due</a:t>
            </a:r>
            <a:r>
              <a:rPr lang="it-IT" sz="2400" dirty="0"/>
              <a:t>, </a:t>
            </a:r>
            <a:r>
              <a:rPr lang="it-IT" sz="2400" dirty="0">
                <a:highlight>
                  <a:srgbClr val="FFFF00"/>
                </a:highlight>
              </a:rPr>
              <a:t>LI</a:t>
            </a:r>
            <a:r>
              <a:rPr lang="it-IT" sz="2400" dirty="0"/>
              <a:t> ho presi in piazza Pontida.</a:t>
            </a:r>
          </a:p>
          <a:p>
            <a:r>
              <a:rPr lang="it-IT" sz="2400" dirty="0"/>
              <a:t>Quanti caffè bevi al giorno? Non </a:t>
            </a:r>
            <a:r>
              <a:rPr lang="it-IT" sz="2400" dirty="0">
                <a:highlight>
                  <a:srgbClr val="00FF00"/>
                </a:highlight>
              </a:rPr>
              <a:t>ne</a:t>
            </a:r>
            <a:r>
              <a:rPr lang="it-IT" sz="2400" dirty="0"/>
              <a:t> bevo </a:t>
            </a:r>
            <a:r>
              <a:rPr lang="it-IT" sz="2400" u="sng" dirty="0"/>
              <a:t>nessuno</a:t>
            </a:r>
            <a:r>
              <a:rPr lang="it-IT" sz="2400" dirty="0"/>
              <a:t>. /</a:t>
            </a:r>
            <a:r>
              <a:rPr lang="it-IT" sz="2400" dirty="0">
                <a:highlight>
                  <a:srgbClr val="00FF00"/>
                </a:highlight>
              </a:rPr>
              <a:t>Ne</a:t>
            </a:r>
            <a:r>
              <a:rPr lang="it-IT" sz="2400" dirty="0"/>
              <a:t> bevo due.</a:t>
            </a:r>
          </a:p>
          <a:p>
            <a:r>
              <a:rPr lang="it-IT" sz="2400" dirty="0"/>
              <a:t>Quante </a:t>
            </a:r>
            <a:r>
              <a:rPr lang="it-IT" sz="2400" dirty="0">
                <a:highlight>
                  <a:srgbClr val="00FF00"/>
                </a:highlight>
              </a:rPr>
              <a:t>ore</a:t>
            </a:r>
            <a:r>
              <a:rPr lang="it-IT" sz="2400" dirty="0"/>
              <a:t> di viaggio hai fatto? NE ho fatt</a:t>
            </a:r>
            <a:r>
              <a:rPr lang="it-IT" sz="2400" dirty="0">
                <a:highlight>
                  <a:srgbClr val="00FF00"/>
                </a:highlight>
              </a:rPr>
              <a:t>e</a:t>
            </a:r>
            <a:r>
              <a:rPr lang="it-IT" sz="2400" dirty="0"/>
              <a:t> 5 /poche/ tante</a:t>
            </a:r>
          </a:p>
          <a:p>
            <a:r>
              <a:rPr lang="it-IT" sz="2400" dirty="0"/>
              <a:t>Quanti eserciz</a:t>
            </a:r>
            <a:r>
              <a:rPr lang="it-IT" sz="2400" dirty="0">
                <a:highlight>
                  <a:srgbClr val="00FF00"/>
                </a:highlight>
              </a:rPr>
              <a:t>i</a:t>
            </a:r>
            <a:r>
              <a:rPr lang="it-IT" sz="2400" dirty="0"/>
              <a:t> abbiamo fatto stamattina? Ne abbiamo fatt</a:t>
            </a:r>
            <a:r>
              <a:rPr lang="it-IT" sz="2400" dirty="0">
                <a:highlight>
                  <a:srgbClr val="00FF00"/>
                </a:highlight>
              </a:rPr>
              <a:t>i</a:t>
            </a:r>
            <a:r>
              <a:rPr lang="it-IT" sz="2400" dirty="0"/>
              <a:t> venti/tanti/troppi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9335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7D0563-E130-4816-806A-AA10F87D03F5}"/>
              </a:ext>
            </a:extLst>
          </p:cNvPr>
          <p:cNvSpPr txBox="1"/>
          <p:nvPr/>
        </p:nvSpPr>
        <p:spPr>
          <a:xfrm>
            <a:off x="436605" y="854766"/>
            <a:ext cx="986033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UNA BARZELLETTA</a:t>
            </a:r>
          </a:p>
          <a:p>
            <a:r>
              <a:rPr lang="it-IT" dirty="0"/>
              <a:t>Lampione = luce della strada</a:t>
            </a:r>
          </a:p>
          <a:p>
            <a:endParaRPr lang="it-IT" dirty="0"/>
          </a:p>
          <a:p>
            <a:r>
              <a:rPr lang="it-IT" dirty="0"/>
              <a:t>Lo vede e gli domanda: «Mi scusi, Le è successo qualcosa?»</a:t>
            </a:r>
          </a:p>
          <a:p>
            <a:r>
              <a:rPr lang="it-IT" dirty="0"/>
              <a:t>Gli, Mi può aiutare a </a:t>
            </a:r>
            <a:r>
              <a:rPr lang="it-IT" dirty="0" err="1"/>
              <a:t>trovarLE</a:t>
            </a:r>
            <a:r>
              <a:rPr lang="it-IT" dirty="0"/>
              <a:t>?</a:t>
            </a:r>
          </a:p>
          <a:p>
            <a:r>
              <a:rPr lang="it-IT" dirty="0"/>
              <a:t>Dove LE ha </a:t>
            </a:r>
            <a:r>
              <a:rPr lang="it-IT" dirty="0" err="1"/>
              <a:t>persE</a:t>
            </a:r>
            <a:r>
              <a:rPr lang="it-IT" dirty="0"/>
              <a:t>? -&gt; Dove ha perso le chiavi?</a:t>
            </a:r>
          </a:p>
          <a:p>
            <a:r>
              <a:rPr lang="it-IT" dirty="0"/>
              <a:t>Perché LE cerca sotto il lampione? -&gt; Perché cerca le chiavi sotto il lampione?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Es3</a:t>
            </a:r>
          </a:p>
          <a:p>
            <a:r>
              <a:rPr lang="it-IT" dirty="0"/>
              <a:t>2 GLI piacciono, 3 LE, 4 la, 5 ti aspetto, 6 posso ringraziarLa, 7 non LI conosco. (non </a:t>
            </a:r>
            <a:r>
              <a:rPr lang="it-IT" dirty="0">
                <a:highlight>
                  <a:srgbClr val="00FFFF"/>
                </a:highlight>
              </a:rPr>
              <a:t>NE</a:t>
            </a:r>
            <a:r>
              <a:rPr lang="it-IT" dirty="0"/>
              <a:t> conosco </a:t>
            </a:r>
            <a:r>
              <a:rPr lang="it-IT" u="sng" dirty="0"/>
              <a:t>nessuno</a:t>
            </a:r>
            <a:r>
              <a:rPr lang="it-IT" dirty="0"/>
              <a:t>), 8 Devo </a:t>
            </a:r>
            <a:r>
              <a:rPr lang="it-IT" dirty="0" err="1"/>
              <a:t>comprar</a:t>
            </a:r>
            <a:r>
              <a:rPr lang="it-IT" dirty="0" err="1">
                <a:highlight>
                  <a:srgbClr val="00FFFF"/>
                </a:highlight>
              </a:rPr>
              <a:t>NE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dirty="0"/>
              <a:t>nuova, 9 non l’ha </a:t>
            </a:r>
            <a:r>
              <a:rPr lang="it-IT" dirty="0" err="1"/>
              <a:t>salutatA</a:t>
            </a:r>
            <a:r>
              <a:rPr lang="it-IT" dirty="0"/>
              <a:t>, 10 mi accompagni, ti accompagno.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ESERCIZIO 4 su fotocopia</a:t>
            </a:r>
          </a:p>
          <a:p>
            <a:endParaRPr lang="it-IT" sz="2000" dirty="0"/>
          </a:p>
          <a:p>
            <a:r>
              <a:rPr lang="it-IT" sz="2000" dirty="0"/>
              <a:t>1 non LO vedo, 2 l’hai sentito, 3 mi manda un msg, 4 ti interessa, 5 </a:t>
            </a:r>
            <a:r>
              <a:rPr lang="it-IT" sz="2000" dirty="0" err="1"/>
              <a:t>presentarLE</a:t>
            </a:r>
            <a:r>
              <a:rPr lang="it-IT" sz="2000" dirty="0"/>
              <a:t> Maurizio, 6 non GLI mandi, 7 chiamo Katia e LE dico che… 8 Gli fa piacere (= fa piacere A M), 9 LA conosco anch’io (conosco Katia) 10 LI facciamo conoscere, 11 CI ringrazieranno (= ringrazieranno noi)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3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540D-C200-2A2E-66E9-459B8F99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D25BD-9DB0-938A-5CAC-B50C1147129E}"/>
              </a:ext>
            </a:extLst>
          </p:cNvPr>
          <p:cNvSpPr txBox="1"/>
          <p:nvPr/>
        </p:nvSpPr>
        <p:spPr>
          <a:xfrm>
            <a:off x="3521474" y="96564"/>
            <a:ext cx="514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Parliamo di… CASA!! (U4)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53F927-FE7D-3DA0-28F8-C97C139CBB41}"/>
              </a:ext>
            </a:extLst>
          </p:cNvPr>
          <p:cNvSpPr txBox="1"/>
          <p:nvPr/>
        </p:nvSpPr>
        <p:spPr>
          <a:xfrm>
            <a:off x="647592" y="1346127"/>
            <a:ext cx="24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D8C37F-51B0-4172-800E-6D6AD099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88" y="1012157"/>
            <a:ext cx="6287224" cy="57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5E6542-2AA8-4E8B-885E-8B08F683038F}"/>
              </a:ext>
            </a:extLst>
          </p:cNvPr>
          <p:cNvSpPr txBox="1"/>
          <p:nvPr/>
        </p:nvSpPr>
        <p:spPr>
          <a:xfrm>
            <a:off x="1454604" y="555172"/>
            <a:ext cx="92827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Com’è la casa nuova ?  </a:t>
            </a:r>
            <a:r>
              <a:rPr lang="it-IT" sz="2400" dirty="0"/>
              <a:t>(ascolto 1 p. 91)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ASCOLTO 1 B p. 91</a:t>
            </a:r>
          </a:p>
          <a:p>
            <a:r>
              <a:rPr lang="it-IT" sz="2400" dirty="0"/>
              <a:t>1f, 2 v, 3 v, 4 f, 5f</a:t>
            </a:r>
          </a:p>
          <a:p>
            <a:endParaRPr lang="it-IT" sz="2400" dirty="0"/>
          </a:p>
          <a:p>
            <a:r>
              <a:rPr lang="it-IT" sz="2400" dirty="0"/>
              <a:t>A il bagno, B IL SOGGIORNO /LA SALA</a:t>
            </a:r>
          </a:p>
          <a:p>
            <a:r>
              <a:rPr lang="it-IT" sz="2400" dirty="0"/>
              <a:t>C la CUCINA; D la CAMERA MATRIMONIALE</a:t>
            </a:r>
          </a:p>
          <a:p>
            <a:endParaRPr lang="it-IT" sz="2400" dirty="0"/>
          </a:p>
          <a:p>
            <a:pPr marL="457200" indent="-457200">
              <a:buAutoNum type="arabicPlain" startAt="4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4485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839497-0757-4B7D-A348-5CF92905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004887"/>
            <a:ext cx="6048375" cy="51911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E43269-E4F9-4888-9E80-FC10F5541EB1}"/>
              </a:ext>
            </a:extLst>
          </p:cNvPr>
          <p:cNvSpPr txBox="1"/>
          <p:nvPr/>
        </p:nvSpPr>
        <p:spPr>
          <a:xfrm>
            <a:off x="2628900" y="195943"/>
            <a:ext cx="533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 mobili della casa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A59AE9-A286-4F6D-886C-A5481FB5D121}"/>
              </a:ext>
            </a:extLst>
          </p:cNvPr>
          <p:cNvSpPr txBox="1"/>
          <p:nvPr/>
        </p:nvSpPr>
        <p:spPr>
          <a:xfrm>
            <a:off x="7658101" y="380609"/>
            <a:ext cx="42209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doccia</a:t>
            </a:r>
          </a:p>
          <a:p>
            <a:r>
              <a:rPr lang="it-IT" sz="2400" dirty="0"/>
              <a:t>2 il divano</a:t>
            </a:r>
          </a:p>
          <a:p>
            <a:r>
              <a:rPr lang="it-IT" sz="2400" dirty="0"/>
              <a:t>3 la poltrona</a:t>
            </a:r>
          </a:p>
          <a:p>
            <a:r>
              <a:rPr lang="it-IT" sz="2400" dirty="0"/>
              <a:t>4 la credenza</a:t>
            </a:r>
          </a:p>
          <a:p>
            <a:r>
              <a:rPr lang="it-IT" sz="2400" dirty="0"/>
              <a:t>5 degli scaffali/una libreria</a:t>
            </a:r>
          </a:p>
          <a:p>
            <a:r>
              <a:rPr lang="it-IT" sz="2400" dirty="0"/>
              <a:t>6 tavolo</a:t>
            </a:r>
          </a:p>
          <a:p>
            <a:r>
              <a:rPr lang="it-IT" sz="2400" dirty="0"/>
              <a:t>7 letto (singolo, matrimoniale)</a:t>
            </a:r>
          </a:p>
          <a:p>
            <a:r>
              <a:rPr lang="it-IT" sz="2400" dirty="0"/>
              <a:t>8 armadio (guardaroba)</a:t>
            </a:r>
          </a:p>
          <a:p>
            <a:r>
              <a:rPr lang="it-IT" sz="2400" dirty="0"/>
              <a:t>9 vasca da bagno</a:t>
            </a:r>
          </a:p>
          <a:p>
            <a:r>
              <a:rPr lang="it-IT" sz="2400" dirty="0"/>
              <a:t>10 scrivania</a:t>
            </a:r>
          </a:p>
          <a:p>
            <a:endParaRPr lang="it-IT" sz="2400" dirty="0"/>
          </a:p>
          <a:p>
            <a:r>
              <a:rPr lang="it-IT" sz="2400" dirty="0"/>
              <a:t>Terrazzo, pavimento (parquet: legno)</a:t>
            </a:r>
          </a:p>
          <a:p>
            <a:r>
              <a:rPr lang="it-IT" sz="2400" dirty="0"/>
              <a:t>Cucina: FORNELLO, IL FORNO (torte)</a:t>
            </a:r>
          </a:p>
          <a:p>
            <a:r>
              <a:rPr lang="it-IT" sz="2400" dirty="0"/>
              <a:t>BAGNO: il water, il bidet, il lavabo/lavandino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6119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29A392-2EDE-4D9F-835B-A426FD948DFF}"/>
              </a:ext>
            </a:extLst>
          </p:cNvPr>
          <p:cNvSpPr txBox="1"/>
          <p:nvPr/>
        </p:nvSpPr>
        <p:spPr>
          <a:xfrm>
            <a:off x="1985319" y="1202724"/>
            <a:ext cx="6549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highlight>
                  <a:srgbClr val="FFFF00"/>
                </a:highlight>
              </a:rPr>
              <a:t>COMPITO</a:t>
            </a:r>
          </a:p>
          <a:p>
            <a:endParaRPr lang="it-IT" sz="2800" dirty="0"/>
          </a:p>
          <a:p>
            <a:r>
              <a:rPr lang="it-IT" sz="2800" dirty="0"/>
              <a:t>Ripassare il futuro</a:t>
            </a:r>
          </a:p>
          <a:p>
            <a:endParaRPr lang="it-IT" sz="2800" dirty="0"/>
          </a:p>
          <a:p>
            <a:r>
              <a:rPr lang="it-IT" sz="2800" dirty="0"/>
              <a:t>Fare esercizi 1B, 1C, 1 F, 1 G</a:t>
            </a:r>
          </a:p>
        </p:txBody>
      </p:sp>
    </p:spTree>
    <p:extLst>
      <p:ext uri="{BB962C8B-B14F-4D97-AF65-F5344CB8AC3E}">
        <p14:creationId xmlns:p14="http://schemas.microsoft.com/office/powerpoint/2010/main" val="268458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9D318C-7AE8-43BA-ACBE-84A41BC9B7FE}"/>
              </a:ext>
            </a:extLst>
          </p:cNvPr>
          <p:cNvSpPr txBox="1"/>
          <p:nvPr/>
        </p:nvSpPr>
        <p:spPr>
          <a:xfrm>
            <a:off x="1251814" y="381370"/>
            <a:ext cx="9699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ighlight>
                  <a:srgbClr val="FFFF00"/>
                </a:highlight>
              </a:rPr>
              <a:t>CORREZIONE COMPITO</a:t>
            </a:r>
          </a:p>
          <a:p>
            <a:r>
              <a:rPr lang="it-IT" sz="2400" dirty="0"/>
              <a:t>IMPERFETTO «narrativo»: DESCRIVO UNA SITUAZIONE CHE HO VISTO/VISSUTO</a:t>
            </a:r>
          </a:p>
          <a:p>
            <a:r>
              <a:rPr lang="it-IT" sz="2400" dirty="0"/>
              <a:t>C’erano 22…, aveva, portavano, faceva freddo. Correvano, prendevano a calci, c’era, suonava, guardavano e gridavano, tiravano, erano, si arrabbiavano e fischiavano</a:t>
            </a:r>
          </a:p>
          <a:p>
            <a:endParaRPr lang="it-IT" sz="2400" dirty="0"/>
          </a:p>
          <a:p>
            <a:r>
              <a:rPr lang="it-IT" sz="2400" dirty="0"/>
              <a:t>L’extraterrestre ha visto un campo da calcio, i calciatori</a:t>
            </a:r>
          </a:p>
          <a:p>
            <a:endParaRPr lang="it-IT" sz="2400" dirty="0">
              <a:highlight>
                <a:srgbClr val="FFFF00"/>
              </a:highligh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89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108479-F342-45C3-9EE7-5962C582D1D5}"/>
              </a:ext>
            </a:extLst>
          </p:cNvPr>
          <p:cNvSpPr txBox="1"/>
          <p:nvPr/>
        </p:nvSpPr>
        <p:spPr>
          <a:xfrm>
            <a:off x="3441835" y="34427"/>
            <a:ext cx="71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racconto (U5, p. 120)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24585A-364A-4E67-ACBE-47BC6E312C79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82991F-3F5C-438E-8D7F-5385C0BD2014}"/>
              </a:ext>
            </a:extLst>
          </p:cNvPr>
          <p:cNvSpPr txBox="1"/>
          <p:nvPr/>
        </p:nvSpPr>
        <p:spPr>
          <a:xfrm>
            <a:off x="985114" y="866681"/>
            <a:ext cx="11206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 descr="Immagine che contiene testo, calzature, vestiti, schermata&#10;&#10;Il contenuto generato dall'IA potrebbe non essere corretto.">
            <a:extLst>
              <a:ext uri="{FF2B5EF4-FFF2-40B4-BE49-F238E27FC236}">
                <a16:creationId xmlns:a16="http://schemas.microsoft.com/office/drawing/2014/main" id="{B6B5E6A7-97A2-0D5E-1DBB-7E8E4961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89" y="917806"/>
            <a:ext cx="7642954" cy="55933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4E0F06-156E-50CE-F94C-90DA0CB28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2" y="3035775"/>
            <a:ext cx="4125739" cy="2331940"/>
          </a:xfrm>
          <a:prstGeom prst="rect">
            <a:avLst/>
          </a:prstGeom>
        </p:spPr>
      </p:pic>
      <p:sp>
        <p:nvSpPr>
          <p:cNvPr id="9" name="Fumetto: ovale 8">
            <a:extLst>
              <a:ext uri="{FF2B5EF4-FFF2-40B4-BE49-F238E27FC236}">
                <a16:creationId xmlns:a16="http://schemas.microsoft.com/office/drawing/2014/main" id="{7E28D694-DD9E-2066-DE3A-522DE2F20BA4}"/>
              </a:ext>
            </a:extLst>
          </p:cNvPr>
          <p:cNvSpPr/>
          <p:nvPr/>
        </p:nvSpPr>
        <p:spPr>
          <a:xfrm>
            <a:off x="387813" y="1015767"/>
            <a:ext cx="3271078" cy="2321019"/>
          </a:xfrm>
          <a:prstGeom prst="wedgeEllipseCallout">
            <a:avLst>
              <a:gd name="adj1" fmla="val 26318"/>
              <a:gd name="adj2" fmla="val 689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 di voi sta seguendo  le Olimpiadi invernali</a:t>
            </a:r>
          </a:p>
          <a:p>
            <a:pPr algn="ctr"/>
            <a:r>
              <a:rPr lang="it-IT" dirty="0"/>
              <a:t>Milano-Cortina 2026?</a:t>
            </a:r>
          </a:p>
        </p:txBody>
      </p:sp>
    </p:spTree>
    <p:extLst>
      <p:ext uri="{BB962C8B-B14F-4D97-AF65-F5344CB8AC3E}">
        <p14:creationId xmlns:p14="http://schemas.microsoft.com/office/powerpoint/2010/main" val="172700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5962-B465-2F25-FFB3-3E53B376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C899D1-13E9-CC84-0328-8952893E5BE7}"/>
              </a:ext>
            </a:extLst>
          </p:cNvPr>
          <p:cNvSpPr txBox="1"/>
          <p:nvPr/>
        </p:nvSpPr>
        <p:spPr>
          <a:xfrm>
            <a:off x="2833005" y="87556"/>
            <a:ext cx="71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racconto (U5, p. 120)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3EA080-EFA8-F085-3D65-C824C0CB44F0}"/>
              </a:ext>
            </a:extLst>
          </p:cNvPr>
          <p:cNvSpPr txBox="1"/>
          <p:nvPr/>
        </p:nvSpPr>
        <p:spPr>
          <a:xfrm>
            <a:off x="781050" y="5529654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50D64E-71AC-9C84-0821-7191D989E688}"/>
              </a:ext>
            </a:extLst>
          </p:cNvPr>
          <p:cNvSpPr txBox="1"/>
          <p:nvPr/>
        </p:nvSpPr>
        <p:spPr>
          <a:xfrm>
            <a:off x="985114" y="866681"/>
            <a:ext cx="11206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è fatto male alla gamba = farsi male</a:t>
            </a:r>
          </a:p>
          <a:p>
            <a:r>
              <a:rPr lang="it-IT" dirty="0"/>
              <a:t>Mi sono rotta la caviglia = rompersi qc.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2C404F-5CFC-181C-DAF7-D51E1F295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72" y="1903445"/>
            <a:ext cx="8314802" cy="46670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F5B65B-4DA4-4029-B633-D300D950073A}"/>
              </a:ext>
            </a:extLst>
          </p:cNvPr>
          <p:cNvSpPr txBox="1"/>
          <p:nvPr/>
        </p:nvSpPr>
        <p:spPr>
          <a:xfrm>
            <a:off x="9275202" y="1433384"/>
            <a:ext cx="22245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RACCONTARE:</a:t>
            </a:r>
          </a:p>
          <a:p>
            <a:r>
              <a:rPr lang="it-IT" dirty="0"/>
              <a:t>PASSATO PROSSIMO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DESCRIVERE:</a:t>
            </a:r>
          </a:p>
          <a:p>
            <a:r>
              <a:rPr lang="it-IT" dirty="0"/>
              <a:t>Il tempo era bellissimo, nevicava, c’era nebbia, avevo voglia di sciare, non si vedeva niente, (mentre scendevo), non c’era nessuno, faceva male, ero spaventato, avevo freddo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AZIONI CHE SI RIPETONO (o durata):</a:t>
            </a:r>
          </a:p>
          <a:p>
            <a:r>
              <a:rPr lang="it-IT" dirty="0"/>
              <a:t>Sciavamo, ci fermavamo, (mentre scendevo)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08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4BD85-C087-453F-8053-2F0284FC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note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6E9D2-282B-42A6-92A8-3526F7831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99" y="2284714"/>
            <a:ext cx="5668257" cy="3424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IMPERFETTO: SITUAZIONI ABITUALI/RIPETUTE</a:t>
            </a:r>
          </a:p>
          <a:p>
            <a:r>
              <a:rPr lang="it-IT" dirty="0"/>
              <a:t>SEMPRE</a:t>
            </a:r>
          </a:p>
          <a:p>
            <a:r>
              <a:rPr lang="it-IT" dirty="0"/>
              <a:t>DA BAMBINO/A=QUANDO ERO BAMBINO/A</a:t>
            </a:r>
          </a:p>
          <a:p>
            <a:r>
              <a:rPr lang="it-IT" dirty="0"/>
              <a:t>QUALCHE VOLTA</a:t>
            </a:r>
          </a:p>
          <a:p>
            <a:r>
              <a:rPr lang="it-IT" dirty="0"/>
              <a:t>SPESSO (Andavo spesso a scuola in autobus.)</a:t>
            </a:r>
          </a:p>
          <a:p>
            <a:r>
              <a:rPr lang="it-IT" dirty="0"/>
              <a:t> UNA VOLTA/DUE VOLTE ALLA SETTIMANA, AL MESE, ALL’ANNO</a:t>
            </a:r>
          </a:p>
          <a:p>
            <a:r>
              <a:rPr lang="it-IT" dirty="0"/>
              <a:t>OGNI DOMENICA= TUTTE LE DOMENICHE</a:t>
            </a:r>
          </a:p>
          <a:p>
            <a:r>
              <a:rPr lang="it-IT" dirty="0"/>
              <a:t>DI SOLITO</a:t>
            </a:r>
          </a:p>
          <a:p>
            <a:r>
              <a:rPr lang="it-IT" dirty="0"/>
              <a:t>D’ESTATE/D’INVERNO  ANDAVO AL MARE CON I NONNI.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DCE6A0-564B-49EC-9551-A35ECB939B0C}"/>
              </a:ext>
            </a:extLst>
          </p:cNvPr>
          <p:cNvSpPr txBox="1"/>
          <p:nvPr/>
        </p:nvSpPr>
        <p:spPr>
          <a:xfrm>
            <a:off x="6392562" y="2284714"/>
            <a:ext cx="4284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PASSATO PROSSIMO:</a:t>
            </a:r>
          </a:p>
          <a:p>
            <a:r>
              <a:rPr lang="it-IT" dirty="0">
                <a:solidFill>
                  <a:srgbClr val="FF0000"/>
                </a:solidFill>
              </a:rPr>
              <a:t>SITUAZIONI «FOTOGRAFATE», DEFINITE NEL TEMPO</a:t>
            </a:r>
          </a:p>
          <a:p>
            <a:endParaRPr lang="it-IT" dirty="0"/>
          </a:p>
          <a:p>
            <a:r>
              <a:rPr lang="it-IT" b="1" dirty="0"/>
              <a:t>Dalle 3 alle 7 </a:t>
            </a:r>
            <a:r>
              <a:rPr lang="it-IT" dirty="0"/>
              <a:t>ho lavorato al computer.</a:t>
            </a:r>
          </a:p>
          <a:p>
            <a:r>
              <a:rPr lang="it-IT" dirty="0"/>
              <a:t>Ho vissuto in Francia dal 2005 al 2012. In quel periodo ho studiato linguistica.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Imperfetto e </a:t>
            </a:r>
            <a:r>
              <a:rPr lang="it-IT" dirty="0" err="1">
                <a:solidFill>
                  <a:srgbClr val="FF0000"/>
                </a:solidFill>
              </a:rPr>
              <a:t>pp</a:t>
            </a:r>
            <a:r>
              <a:rPr lang="it-IT" dirty="0">
                <a:solidFill>
                  <a:srgbClr val="FF0000"/>
                </a:solidFill>
              </a:rPr>
              <a:t> con i verbi modali (dovere, volere, potere)</a:t>
            </a:r>
          </a:p>
          <a:p>
            <a:endParaRPr lang="it-IT" dirty="0"/>
          </a:p>
          <a:p>
            <a:r>
              <a:rPr lang="it-IT" dirty="0"/>
              <a:t>Dopo un anno dovevo fare un’operazione, ma poi hanno trovato un’altra cura.</a:t>
            </a:r>
          </a:p>
          <a:p>
            <a:r>
              <a:rPr lang="it-IT" dirty="0"/>
              <a:t>Dopo un anno ho dovuto fare un’operazione.</a:t>
            </a:r>
          </a:p>
        </p:txBody>
      </p:sp>
    </p:spTree>
    <p:extLst>
      <p:ext uri="{BB962C8B-B14F-4D97-AF65-F5344CB8AC3E}">
        <p14:creationId xmlns:p14="http://schemas.microsoft.com/office/powerpoint/2010/main" val="49577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86D585-EB3B-4422-B8EC-15F48AD7D859}"/>
              </a:ext>
            </a:extLst>
          </p:cNvPr>
          <p:cNvSpPr txBox="1"/>
          <p:nvPr/>
        </p:nvSpPr>
        <p:spPr>
          <a:xfrm>
            <a:off x="2779776" y="314554"/>
            <a:ext cx="63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QUANDO….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0C9763-DDE5-4F05-9FF1-37A695A9FE12}"/>
              </a:ext>
            </a:extLst>
          </p:cNvPr>
          <p:cNvSpPr txBox="1"/>
          <p:nvPr/>
        </p:nvSpPr>
        <p:spPr>
          <a:xfrm>
            <a:off x="351130" y="1034508"/>
            <a:ext cx="10431475" cy="449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339AB7-2D60-484E-A495-47CE04693234}"/>
              </a:ext>
            </a:extLst>
          </p:cNvPr>
          <p:cNvSpPr txBox="1"/>
          <p:nvPr/>
        </p:nvSpPr>
        <p:spPr>
          <a:xfrm>
            <a:off x="1007059" y="2134641"/>
            <a:ext cx="4272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ESEMPI con IMPERFETTO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abitavo in Inghilterra mangiavo sempre dei BB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ero a giurisprudenza andavo a lezione a piedi.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(tutte le volte) ascoltavo la musica immaginavo di essere una cantante.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andavo all’università, ho iniziato a studiare l’italiano.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BEBE1-C141-49DE-815E-519121E089CB}"/>
              </a:ext>
            </a:extLst>
          </p:cNvPr>
          <p:cNvSpPr txBox="1"/>
          <p:nvPr/>
        </p:nvSpPr>
        <p:spPr>
          <a:xfrm>
            <a:off x="6627572" y="2134641"/>
            <a:ext cx="4708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ESEMPI con PASSATO PROSSIMO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sono andata al supermercato, ho visto una gattina che era molto spaventata.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i miei genitori sono venuti a trovarmi, ho bevuto il vino per la prima volta.</a:t>
            </a:r>
          </a:p>
          <a:p>
            <a:pPr marL="285750" indent="-285750">
              <a:buFontTx/>
              <a:buChar char="-"/>
            </a:pPr>
            <a:r>
              <a:rPr lang="it-IT" dirty="0"/>
              <a:t>Ieri, quando sono andato in mensa, ho rovesciato la coca cola.</a:t>
            </a:r>
          </a:p>
          <a:p>
            <a:pPr marL="285750" indent="-285750">
              <a:buFontTx/>
              <a:buChar char="-"/>
            </a:pPr>
            <a:r>
              <a:rPr lang="it-IT" dirty="0"/>
              <a:t>Quando sono andata all’università, ho incontrato Angela.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E35C22-733D-46BC-AEDA-BBE0EFBA3D87}"/>
              </a:ext>
            </a:extLst>
          </p:cNvPr>
          <p:cNvSpPr txBox="1"/>
          <p:nvPr/>
        </p:nvSpPr>
        <p:spPr>
          <a:xfrm>
            <a:off x="1365504" y="5343117"/>
            <a:ext cx="7827264" cy="1200329"/>
          </a:xfrm>
          <a:prstGeom prst="rect">
            <a:avLst/>
          </a:prstGeom>
          <a:noFill/>
          <a:ln w="603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Quando: azioni ripetute o abitudini del passato, periodi</a:t>
            </a:r>
          </a:p>
          <a:p>
            <a:endParaRPr lang="it-IT" dirty="0"/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Mentre</a:t>
            </a:r>
            <a:r>
              <a:rPr lang="it-IT" dirty="0"/>
              <a:t> (DURANTE): azione fatta una volta ma raccontata nella sua durata</a:t>
            </a:r>
          </a:p>
          <a:p>
            <a:r>
              <a:rPr lang="it-IT" dirty="0"/>
              <a:t>Un’anziana mi ha parlato mentre mangiavo la pizza.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352649-2FA2-4FA4-92C5-EF7F64FBF2C3}"/>
              </a:ext>
            </a:extLst>
          </p:cNvPr>
          <p:cNvSpPr txBox="1"/>
          <p:nvPr/>
        </p:nvSpPr>
        <p:spPr>
          <a:xfrm>
            <a:off x="716890" y="911496"/>
            <a:ext cx="1014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- </a:t>
            </a:r>
            <a:r>
              <a:rPr lang="it-IT" sz="2000" dirty="0">
                <a:solidFill>
                  <a:srgbClr val="FF0000"/>
                </a:solidFill>
              </a:rPr>
              <a:t>QUANDO (periodo, durata -&gt; IMPERFETTO</a:t>
            </a:r>
            <a:r>
              <a:rPr lang="it-IT" sz="2000" dirty="0"/>
              <a:t>) : Quando ero piccolo …. / Quando studiavo a Parigi, mi piaceva…</a:t>
            </a:r>
          </a:p>
          <a:p>
            <a:r>
              <a:rPr lang="it-IT" sz="2000" dirty="0"/>
              <a:t>-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QUANDO (= nel momento in cui -&gt; PP</a:t>
            </a:r>
            <a:r>
              <a:rPr lang="it-IT" sz="2000" dirty="0"/>
              <a:t>): Quando ha cominciato a piovere sono entrato in un bar.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8D8A057-8D5E-424F-BECC-D3CF84C6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6" y="5422282"/>
            <a:ext cx="971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0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DF4FFC3-4978-401B-9EC3-F0940716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0" y="921083"/>
            <a:ext cx="8571361" cy="229870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A3D69E-523F-4E74-B52E-22BEF77AE116}"/>
              </a:ext>
            </a:extLst>
          </p:cNvPr>
          <p:cNvSpPr txBox="1"/>
          <p:nvPr/>
        </p:nvSpPr>
        <p:spPr>
          <a:xfrm>
            <a:off x="1007259" y="3701079"/>
            <a:ext cx="7278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 Mentre guidavo, 2 giocavo, 3 è caduto,  l’abbiamo portato, 4 mi sono rotto,</a:t>
            </a:r>
          </a:p>
          <a:p>
            <a:r>
              <a:rPr lang="it-IT" sz="2800" dirty="0"/>
              <a:t>5 andavo, una volta mi ha morso, mi sono spaventato (ho avuto paura) 6 lasciava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E17A89-C397-434B-A47C-45E2BA59DC83}"/>
              </a:ext>
            </a:extLst>
          </p:cNvPr>
          <p:cNvSpPr txBox="1"/>
          <p:nvPr/>
        </p:nvSpPr>
        <p:spPr>
          <a:xfrm>
            <a:off x="9246413" y="1843431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Mordere, correre, perdere -&gt; morso, corso, perso</a:t>
            </a:r>
          </a:p>
          <a:p>
            <a:endParaRPr lang="it-IT" dirty="0"/>
          </a:p>
          <a:p>
            <a:r>
              <a:rPr lang="it-IT" dirty="0"/>
              <a:t>Spaventarsi = avere paura improvvisamente</a:t>
            </a:r>
          </a:p>
          <a:p>
            <a:r>
              <a:rPr lang="it-IT" dirty="0"/>
              <a:t>Spaventare qualcuno</a:t>
            </a:r>
          </a:p>
        </p:txBody>
      </p:sp>
    </p:spTree>
    <p:extLst>
      <p:ext uri="{BB962C8B-B14F-4D97-AF65-F5344CB8AC3E}">
        <p14:creationId xmlns:p14="http://schemas.microsoft.com/office/powerpoint/2010/main" val="73255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F124DBE-C0DD-4790-AE68-9BE7B1A2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14" y="5183323"/>
            <a:ext cx="5993839" cy="13498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4745DE9-130A-40C9-B4B9-72AEC0007D3A}"/>
              </a:ext>
            </a:extLst>
          </p:cNvPr>
          <p:cNvSpPr txBox="1"/>
          <p:nvPr/>
        </p:nvSpPr>
        <p:spPr>
          <a:xfrm>
            <a:off x="1119226" y="790041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ESERCIZI SU PP/IMP: 4 G e 4 E p. 122</a:t>
            </a:r>
          </a:p>
          <a:p>
            <a:endParaRPr lang="it-IT" dirty="0"/>
          </a:p>
          <a:p>
            <a:r>
              <a:rPr lang="it-IT" dirty="0"/>
              <a:t>Sbucciare una mela  (BUCCIA)</a:t>
            </a:r>
          </a:p>
          <a:p>
            <a:r>
              <a:rPr lang="it-IT" dirty="0"/>
              <a:t>Pelare una patata</a:t>
            </a:r>
          </a:p>
          <a:p>
            <a:endParaRPr lang="it-IT" dirty="0"/>
          </a:p>
          <a:p>
            <a:r>
              <a:rPr lang="it-IT" dirty="0"/>
              <a:t>Andare PRONTO SOCCORSO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A3D69E-523F-4E74-B52E-22BEF77AE116}"/>
              </a:ext>
            </a:extLst>
          </p:cNvPr>
          <p:cNvSpPr txBox="1"/>
          <p:nvPr/>
        </p:nvSpPr>
        <p:spPr>
          <a:xfrm>
            <a:off x="400292" y="5673594"/>
            <a:ext cx="539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22686E-FD94-4855-AC6B-CE80591A7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699" y="554249"/>
            <a:ext cx="2305677" cy="27586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0CCFAC-8530-4794-90C4-64E75F453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053" y="3327771"/>
            <a:ext cx="2674947" cy="25698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3D0C2C-9C07-4919-9B17-0753CD276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37" y="2552217"/>
            <a:ext cx="5601730" cy="1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C9F8B9-96E3-4867-A4FA-E9ED950BE109}"/>
              </a:ext>
            </a:extLst>
          </p:cNvPr>
          <p:cNvSpPr txBox="1"/>
          <p:nvPr/>
        </p:nvSpPr>
        <p:spPr>
          <a:xfrm>
            <a:off x="2794908" y="117693"/>
            <a:ext cx="79819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ESERCIZIO su fotocopia </a:t>
            </a:r>
            <a:r>
              <a:rPr lang="it-IT" sz="2400" dirty="0"/>
              <a:t>(materiali da Azione! U6)</a:t>
            </a:r>
          </a:p>
          <a:p>
            <a:r>
              <a:rPr lang="it-IT" sz="2400" dirty="0"/>
              <a:t>Vengo DALLA Francia</a:t>
            </a:r>
          </a:p>
          <a:p>
            <a:r>
              <a:rPr lang="it-IT" sz="2400" dirty="0"/>
              <a:t>DALLE 8 ALLE 10 di sera</a:t>
            </a:r>
          </a:p>
          <a:p>
            <a:r>
              <a:rPr lang="it-IT" sz="2400" dirty="0"/>
              <a:t>ALLA domenica (o LA domenica = tutte le domeniche)</a:t>
            </a:r>
          </a:p>
          <a:p>
            <a:r>
              <a:rPr lang="it-IT" sz="2400" dirty="0"/>
              <a:t>NEL 2015</a:t>
            </a:r>
          </a:p>
          <a:p>
            <a:r>
              <a:rPr lang="it-IT" sz="2400" dirty="0"/>
              <a:t>NEGLI Stati Uniti</a:t>
            </a:r>
          </a:p>
          <a:p>
            <a:r>
              <a:rPr lang="it-IT" sz="2400" dirty="0"/>
              <a:t>DEL 1929 (giorno-mese-anno MASCHILE) (il15 marzo 1998)</a:t>
            </a:r>
          </a:p>
          <a:p>
            <a:r>
              <a:rPr lang="it-IT" sz="2400" dirty="0"/>
              <a:t>NEL quartiere (il quartiere -&gt; i quartieri)</a:t>
            </a:r>
          </a:p>
          <a:p>
            <a:r>
              <a:rPr lang="it-IT" sz="2400" dirty="0"/>
              <a:t>DA Londra</a:t>
            </a:r>
          </a:p>
          <a:p>
            <a:r>
              <a:rPr lang="it-IT" sz="2400" dirty="0"/>
              <a:t>Nato ALLA fine </a:t>
            </a:r>
            <a:r>
              <a:rPr lang="it-IT" sz="2400" b="1" dirty="0"/>
              <a:t>dell’</a:t>
            </a:r>
            <a:r>
              <a:rPr lang="it-IT" sz="2400" dirty="0"/>
              <a:t>ottocento</a:t>
            </a:r>
          </a:p>
          <a:p>
            <a:r>
              <a:rPr lang="it-IT" sz="2400" dirty="0"/>
              <a:t>IN Inghilterra (luogo) (DELL’Inghilterra = specificazione)</a:t>
            </a:r>
          </a:p>
          <a:p>
            <a:r>
              <a:rPr lang="it-IT" sz="2400" dirty="0"/>
              <a:t>NELLE (dove?) /DELLE (di che cosa?) vetrine</a:t>
            </a:r>
          </a:p>
          <a:p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</a:rPr>
              <a:t>!</a:t>
            </a:r>
            <a:r>
              <a:rPr lang="it-IT" sz="2400" dirty="0">
                <a:highlight>
                  <a:srgbClr val="FFFF00"/>
                </a:highlight>
              </a:rPr>
              <a:t> Tutta LA notte</a:t>
            </a:r>
          </a:p>
          <a:p>
            <a:r>
              <a:rPr lang="it-IT" sz="2400" dirty="0"/>
              <a:t>NELLE altre città</a:t>
            </a:r>
          </a:p>
          <a:p>
            <a:r>
              <a:rPr lang="it-IT" sz="2400" dirty="0"/>
              <a:t>24 ore SU 24 (Es. 2 studenti su 10 non hanno passato l’esame)</a:t>
            </a:r>
          </a:p>
          <a:p>
            <a:r>
              <a:rPr lang="it-IT" sz="2400" dirty="0"/>
              <a:t>IN Grecia</a:t>
            </a:r>
          </a:p>
          <a:p>
            <a:r>
              <a:rPr lang="it-IT" sz="2400" dirty="0"/>
              <a:t>ALLA domenica (o LA domenica)</a:t>
            </a:r>
          </a:p>
          <a:p>
            <a:r>
              <a:rPr lang="it-IT" sz="2400" dirty="0"/>
              <a:t>NELLE località turistiche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1CB2079-81C8-4276-8087-C987558A7C92}"/>
              </a:ext>
            </a:extLst>
          </p:cNvPr>
          <p:cNvSpPr/>
          <p:nvPr/>
        </p:nvSpPr>
        <p:spPr>
          <a:xfrm>
            <a:off x="271849" y="1762897"/>
            <a:ext cx="2290119" cy="2051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PREPOSIZIONI</a:t>
            </a:r>
          </a:p>
          <a:p>
            <a:pPr algn="ctr"/>
            <a:r>
              <a:rPr lang="it-IT" dirty="0"/>
              <a:t>(vedi foglio FARE SPESE)</a:t>
            </a:r>
          </a:p>
        </p:txBody>
      </p:sp>
    </p:spTree>
    <p:extLst>
      <p:ext uri="{BB962C8B-B14F-4D97-AF65-F5344CB8AC3E}">
        <p14:creationId xmlns:p14="http://schemas.microsoft.com/office/powerpoint/2010/main" val="332985568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2696</TotalTime>
  <Words>1654</Words>
  <Application>Microsoft Office PowerPoint</Application>
  <PresentationFormat>Widescreen</PresentationFormat>
  <Paragraphs>235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Tw Cen MT</vt:lpstr>
      <vt:lpstr>Goccia</vt:lpstr>
      <vt:lpstr>                CORSO INTENSIVO Livello A2+/B1 Insegnante: Monica Piantoni (monica.piantoni@unibg.it) 9-13 settembre 2025 Lezione 4          </vt:lpstr>
      <vt:lpstr>Presentazione standard di PowerPoint</vt:lpstr>
      <vt:lpstr>Presentazione standard di PowerPoint</vt:lpstr>
      <vt:lpstr>Presentazione standard di PowerPoint</vt:lpstr>
      <vt:lpstr>Altre note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137</cp:revision>
  <cp:lastPrinted>2021-02-09T16:17:52Z</cp:lastPrinted>
  <dcterms:created xsi:type="dcterms:W3CDTF">2020-09-14T11:02:13Z</dcterms:created>
  <dcterms:modified xsi:type="dcterms:W3CDTF">2026-02-12T11:28:46Z</dcterms:modified>
</cp:coreProperties>
</file>