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8" r:id="rId1"/>
  </p:sldMasterIdLst>
  <p:sldIdLst>
    <p:sldId id="256" r:id="rId2"/>
    <p:sldId id="273" r:id="rId3"/>
    <p:sldId id="257" r:id="rId4"/>
    <p:sldId id="258" r:id="rId5"/>
    <p:sldId id="272" r:id="rId6"/>
    <p:sldId id="277" r:id="rId7"/>
    <p:sldId id="265" r:id="rId8"/>
    <p:sldId id="274" r:id="rId9"/>
    <p:sldId id="263" r:id="rId10"/>
    <p:sldId id="262" r:id="rId11"/>
    <p:sldId id="264" r:id="rId12"/>
    <p:sldId id="280" r:id="rId13"/>
    <p:sldId id="279" r:id="rId14"/>
    <p:sldId id="275" r:id="rId15"/>
    <p:sldId id="259" r:id="rId16"/>
    <p:sldId id="270" r:id="rId17"/>
    <p:sldId id="266" r:id="rId18"/>
    <p:sldId id="269" r:id="rId19"/>
    <p:sldId id="276" r:id="rId20"/>
    <p:sldId id="267" r:id="rId21"/>
    <p:sldId id="268" r:id="rId22"/>
    <p:sldId id="271" r:id="rId23"/>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99FF99"/>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9" autoAdjust="0"/>
    <p:restoredTop sz="94660"/>
  </p:normalViewPr>
  <p:slideViewPr>
    <p:cSldViewPr snapToGrid="0">
      <p:cViewPr varScale="1">
        <p:scale>
          <a:sx n="114" d="100"/>
          <a:sy n="114" d="100"/>
        </p:scale>
        <p:origin x="33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848259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8231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17766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74093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it-IT"/>
              <a:t>Fare clic per modificare lo stile del titolo</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7" name="Date Placeholder 6"/>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3482183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8" name="Date Placeholder 7"/>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9925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583436" y="3143250"/>
            <a:ext cx="4270248" cy="2596776"/>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7" name="Date Placeholder 6"/>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
        <p:nvSpPr>
          <p:cNvPr id="10" name="Title 9"/>
          <p:cNvSpPr>
            <a:spLocks noGrp="1"/>
          </p:cNvSpPr>
          <p:nvPr>
            <p:ph type="title"/>
          </p:nvPr>
        </p:nvSpPr>
        <p:spPr/>
        <p:txBody>
          <a:bodyPr/>
          <a:lstStyle/>
          <a:p>
            <a:r>
              <a:rPr lang="it-IT"/>
              <a:t>Fare clic per modificare lo stile del titolo</a:t>
            </a:r>
            <a:endParaRPr lang="en-US" dirty="0"/>
          </a:p>
        </p:txBody>
      </p:sp>
    </p:spTree>
    <p:extLst>
      <p:ext uri="{BB962C8B-B14F-4D97-AF65-F5344CB8AC3E}">
        <p14:creationId xmlns:p14="http://schemas.microsoft.com/office/powerpoint/2010/main" val="1605513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74445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1834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it-IT"/>
              <a:t>Fare clic per modificare lo stile del titolo</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9" name="Date Placeholder 8"/>
          <p:cNvSpPr>
            <a:spLocks noGrp="1"/>
          </p:cNvSpPr>
          <p:nvPr>
            <p:ph type="dt" sz="half" idx="10"/>
          </p:nvPr>
        </p:nvSpPr>
        <p:spPr/>
        <p:txBody>
          <a:bodyPr/>
          <a:lstStyle/>
          <a:p>
            <a:fld id="{B61BEF0D-F0BB-DE4B-95CE-6DB70DBA9567}" type="datetimeFigureOut">
              <a:rPr lang="en-US" smtClean="0"/>
              <a:pPr/>
              <a:t>11/17/22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94673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61BEF0D-F0BB-DE4B-95CE-6DB70DBA9567}" type="datetimeFigureOut">
              <a:rPr lang="en-US" smtClean="0"/>
              <a:pPr/>
              <a:t>11/17/22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47665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61BEF0D-F0BB-DE4B-95CE-6DB70DBA9567}" type="datetimeFigureOut">
              <a:rPr lang="en-US" smtClean="0"/>
              <a:pPr/>
              <a:t>11/17/22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8618541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portello.unibg.it/esse3/Home.do"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portello.unibg.it/esse3/Home.do"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portello.unibg.it/esse3/Home.do"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TirociniPC@unibg.it" TargetMode="External"/><Relationship Id="rId2" Type="http://schemas.openxmlformats.org/officeDocument/2006/relationships/hyperlink" Target="mailto:Tirocni_SPS@unibg.i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mailto:_____________@unibg.it" TargetMode="External"/><Relationship Id="rId2" Type="http://schemas.openxmlformats.org/officeDocument/2006/relationships/hyperlink" Target="http://www.unibg.it/campus-e-servizi/servizi-gli-studenti/orientamento/tirociniorientamento-itinere/scienze-umane-e-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solidFill>
                  <a:srgbClr val="0070C0"/>
                </a:solidFill>
              </a:rPr>
              <a:t>PERCORSI DI TIROCINIO</a:t>
            </a:r>
          </a:p>
        </p:txBody>
      </p:sp>
      <p:sp>
        <p:nvSpPr>
          <p:cNvPr id="3" name="Sottotitolo 2"/>
          <p:cNvSpPr>
            <a:spLocks noGrp="1"/>
          </p:cNvSpPr>
          <p:nvPr>
            <p:ph type="subTitle" idx="1"/>
          </p:nvPr>
        </p:nvSpPr>
        <p:spPr/>
        <p:txBody>
          <a:bodyPr/>
          <a:lstStyle/>
          <a:p>
            <a:r>
              <a:rPr lang="it-IT" dirty="0">
                <a:solidFill>
                  <a:srgbClr val="0070C0"/>
                </a:solidFill>
              </a:rPr>
              <a:t>Anno accademico 2018-2019</a:t>
            </a:r>
          </a:p>
        </p:txBody>
      </p:sp>
    </p:spTree>
    <p:extLst>
      <p:ext uri="{BB962C8B-B14F-4D97-AF65-F5344CB8AC3E}">
        <p14:creationId xmlns:p14="http://schemas.microsoft.com/office/powerpoint/2010/main" val="3121369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e 1"/>
          <p:cNvSpPr/>
          <p:nvPr/>
        </p:nvSpPr>
        <p:spPr>
          <a:xfrm>
            <a:off x="1171979" y="1687135"/>
            <a:ext cx="2596638" cy="1481069"/>
          </a:xfrm>
          <a:prstGeom prst="ellipse">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Orientamento sulla professionalità psicologica e deontologia</a:t>
            </a:r>
          </a:p>
        </p:txBody>
      </p:sp>
      <p:sp>
        <p:nvSpPr>
          <p:cNvPr id="6" name="Rettangolo 5"/>
          <p:cNvSpPr/>
          <p:nvPr/>
        </p:nvSpPr>
        <p:spPr>
          <a:xfrm>
            <a:off x="1835238" y="3380710"/>
            <a:ext cx="1519707" cy="824241"/>
          </a:xfrm>
          <a:prstGeom prst="rect">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Seminari in Università</a:t>
            </a:r>
          </a:p>
        </p:txBody>
      </p:sp>
      <p:sp>
        <p:nvSpPr>
          <p:cNvPr id="7" name="Ovale 6"/>
          <p:cNvSpPr/>
          <p:nvPr/>
        </p:nvSpPr>
        <p:spPr>
          <a:xfrm>
            <a:off x="5228018" y="1653327"/>
            <a:ext cx="2492060" cy="15068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Mappa dei ruoli e dei </a:t>
            </a:r>
            <a:r>
              <a:rPr lang="it-IT" sz="1600" dirty="0" err="1"/>
              <a:t>setting</a:t>
            </a:r>
            <a:r>
              <a:rPr lang="it-IT" sz="1600" dirty="0"/>
              <a:t> professionali dello psicologo nell’Ente</a:t>
            </a:r>
          </a:p>
        </p:txBody>
      </p:sp>
      <p:sp>
        <p:nvSpPr>
          <p:cNvPr id="8" name="Rettangolo 7"/>
          <p:cNvSpPr/>
          <p:nvPr/>
        </p:nvSpPr>
        <p:spPr>
          <a:xfrm>
            <a:off x="5801730" y="3336517"/>
            <a:ext cx="1519707" cy="77272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Incontri di gruppo</a:t>
            </a:r>
          </a:p>
        </p:txBody>
      </p:sp>
      <p:sp>
        <p:nvSpPr>
          <p:cNvPr id="10" name="Ovale 9"/>
          <p:cNvSpPr/>
          <p:nvPr/>
        </p:nvSpPr>
        <p:spPr>
          <a:xfrm>
            <a:off x="9197295" y="1647291"/>
            <a:ext cx="2534721" cy="1481069"/>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Elaborazione e progettazione di un percorso condiviso di osservazione (con la metodologia </a:t>
            </a:r>
            <a:r>
              <a:rPr lang="it-IT" sz="1400" dirty="0" err="1"/>
              <a:t>Pbl</a:t>
            </a:r>
            <a:r>
              <a:rPr lang="it-IT" sz="1400" dirty="0"/>
              <a:t>)</a:t>
            </a:r>
          </a:p>
        </p:txBody>
      </p:sp>
      <p:sp>
        <p:nvSpPr>
          <p:cNvPr id="11" name="Ovale 10"/>
          <p:cNvSpPr/>
          <p:nvPr/>
        </p:nvSpPr>
        <p:spPr>
          <a:xfrm>
            <a:off x="5267405" y="4554510"/>
            <a:ext cx="2485622" cy="14810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Osservazione e affiancamento individuale in alcuni </a:t>
            </a:r>
            <a:r>
              <a:rPr lang="it-IT" sz="1400" dirty="0" err="1"/>
              <a:t>setting</a:t>
            </a:r>
            <a:r>
              <a:rPr lang="it-IT" sz="1400" dirty="0"/>
              <a:t> dell’Ente (individuale o in coppia)</a:t>
            </a:r>
          </a:p>
        </p:txBody>
      </p:sp>
      <p:sp>
        <p:nvSpPr>
          <p:cNvPr id="14" name="Ovale 13"/>
          <p:cNvSpPr/>
          <p:nvPr/>
        </p:nvSpPr>
        <p:spPr>
          <a:xfrm>
            <a:off x="9251719" y="4608187"/>
            <a:ext cx="2485621" cy="1481069"/>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Documentazione e Costruzione della Relazione di Tirocinio</a:t>
            </a:r>
          </a:p>
        </p:txBody>
      </p:sp>
      <p:sp>
        <p:nvSpPr>
          <p:cNvPr id="15" name="Ovale 14"/>
          <p:cNvSpPr/>
          <p:nvPr/>
        </p:nvSpPr>
        <p:spPr>
          <a:xfrm>
            <a:off x="1258105" y="4349841"/>
            <a:ext cx="2510511" cy="1481069"/>
          </a:xfrm>
          <a:prstGeom prst="ellipse">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LABORATORI METODOLOGICI E LABORATORI SUGLI SKILLS</a:t>
            </a:r>
          </a:p>
        </p:txBody>
      </p:sp>
      <p:sp>
        <p:nvSpPr>
          <p:cNvPr id="17" name="Rettangolo 16"/>
          <p:cNvSpPr/>
          <p:nvPr/>
        </p:nvSpPr>
        <p:spPr>
          <a:xfrm>
            <a:off x="664628" y="2933114"/>
            <a:ext cx="793660" cy="511930"/>
          </a:xfrm>
          <a:prstGeom prst="rect">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t>30 ore</a:t>
            </a:r>
          </a:p>
        </p:txBody>
      </p:sp>
      <p:sp>
        <p:nvSpPr>
          <p:cNvPr id="18" name="Rettangolo 17"/>
          <p:cNvSpPr/>
          <p:nvPr/>
        </p:nvSpPr>
        <p:spPr>
          <a:xfrm>
            <a:off x="638125" y="4156965"/>
            <a:ext cx="847993" cy="464443"/>
          </a:xfrm>
          <a:prstGeom prst="rect">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30 ore</a:t>
            </a:r>
          </a:p>
        </p:txBody>
      </p:sp>
      <p:sp>
        <p:nvSpPr>
          <p:cNvPr id="19" name="Rettangolo 18"/>
          <p:cNvSpPr/>
          <p:nvPr/>
        </p:nvSpPr>
        <p:spPr>
          <a:xfrm>
            <a:off x="82103" y="479736"/>
            <a:ext cx="1062505" cy="714775"/>
          </a:xfrm>
          <a:prstGeom prst="rect">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TOT</a:t>
            </a:r>
          </a:p>
          <a:p>
            <a:pPr algn="ctr"/>
            <a:r>
              <a:rPr lang="it-IT" dirty="0"/>
              <a:t>60 ore</a:t>
            </a:r>
          </a:p>
        </p:txBody>
      </p:sp>
      <p:sp>
        <p:nvSpPr>
          <p:cNvPr id="20" name="Rettangolo 19"/>
          <p:cNvSpPr/>
          <p:nvPr/>
        </p:nvSpPr>
        <p:spPr>
          <a:xfrm>
            <a:off x="4161375" y="2514601"/>
            <a:ext cx="900310" cy="51193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20 ore</a:t>
            </a:r>
          </a:p>
        </p:txBody>
      </p:sp>
      <p:sp>
        <p:nvSpPr>
          <p:cNvPr id="22" name="Rettangolo 21"/>
          <p:cNvSpPr/>
          <p:nvPr/>
        </p:nvSpPr>
        <p:spPr>
          <a:xfrm>
            <a:off x="3999694" y="457199"/>
            <a:ext cx="1062505" cy="71477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TOT</a:t>
            </a:r>
          </a:p>
          <a:p>
            <a:pPr algn="ctr"/>
            <a:r>
              <a:rPr lang="it-IT" dirty="0"/>
              <a:t>60 ore</a:t>
            </a:r>
          </a:p>
        </p:txBody>
      </p:sp>
      <p:sp>
        <p:nvSpPr>
          <p:cNvPr id="25" name="Rettangolo 24"/>
          <p:cNvSpPr/>
          <p:nvPr/>
        </p:nvSpPr>
        <p:spPr>
          <a:xfrm>
            <a:off x="7970410" y="479736"/>
            <a:ext cx="1062505" cy="714775"/>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TOT</a:t>
            </a:r>
          </a:p>
          <a:p>
            <a:pPr algn="ctr"/>
            <a:r>
              <a:rPr lang="it-IT" dirty="0"/>
              <a:t>130 ore</a:t>
            </a:r>
          </a:p>
        </p:txBody>
      </p:sp>
      <p:cxnSp>
        <p:nvCxnSpPr>
          <p:cNvPr id="27" name="Connettore 1 26"/>
          <p:cNvCxnSpPr/>
          <p:nvPr/>
        </p:nvCxnSpPr>
        <p:spPr>
          <a:xfrm>
            <a:off x="3903307" y="17321"/>
            <a:ext cx="37027" cy="6858000"/>
          </a:xfrm>
          <a:prstGeom prst="line">
            <a:avLst/>
          </a:prstGeom>
          <a:ln>
            <a:solidFill>
              <a:srgbClr val="0070C0"/>
            </a:solidFill>
          </a:ln>
        </p:spPr>
        <p:style>
          <a:lnRef idx="3">
            <a:schemeClr val="accent1"/>
          </a:lnRef>
          <a:fillRef idx="0">
            <a:schemeClr val="accent1"/>
          </a:fillRef>
          <a:effectRef idx="2">
            <a:schemeClr val="accent1"/>
          </a:effectRef>
          <a:fontRef idx="minor">
            <a:schemeClr val="tx1"/>
          </a:fontRef>
        </p:style>
      </p:cxnSp>
      <p:cxnSp>
        <p:nvCxnSpPr>
          <p:cNvPr id="28" name="Connettore 1 27"/>
          <p:cNvCxnSpPr/>
          <p:nvPr/>
        </p:nvCxnSpPr>
        <p:spPr>
          <a:xfrm>
            <a:off x="7817875" y="3224"/>
            <a:ext cx="37027" cy="6858000"/>
          </a:xfrm>
          <a:prstGeom prst="line">
            <a:avLst/>
          </a:prstGeom>
          <a:ln>
            <a:solidFill>
              <a:srgbClr val="0070C0"/>
            </a:solidFill>
          </a:ln>
        </p:spPr>
        <p:style>
          <a:lnRef idx="3">
            <a:schemeClr val="accent1"/>
          </a:lnRef>
          <a:fillRef idx="0">
            <a:schemeClr val="accent1"/>
          </a:fillRef>
          <a:effectRef idx="2">
            <a:schemeClr val="accent1"/>
          </a:effectRef>
          <a:fontRef idx="minor">
            <a:schemeClr val="tx1"/>
          </a:fontRef>
        </p:style>
      </p:cxnSp>
      <p:cxnSp>
        <p:nvCxnSpPr>
          <p:cNvPr id="30" name="Connettore 1 29"/>
          <p:cNvCxnSpPr/>
          <p:nvPr/>
        </p:nvCxnSpPr>
        <p:spPr>
          <a:xfrm>
            <a:off x="0" y="1463362"/>
            <a:ext cx="12192000"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32" name="Rettangolo 31"/>
          <p:cNvSpPr/>
          <p:nvPr/>
        </p:nvSpPr>
        <p:spPr>
          <a:xfrm>
            <a:off x="4267853" y="4723810"/>
            <a:ext cx="862082" cy="47088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40 ore</a:t>
            </a:r>
          </a:p>
        </p:txBody>
      </p:sp>
      <p:sp>
        <p:nvSpPr>
          <p:cNvPr id="33" name="Rettangolo 32"/>
          <p:cNvSpPr/>
          <p:nvPr/>
        </p:nvSpPr>
        <p:spPr>
          <a:xfrm>
            <a:off x="8142361" y="4662357"/>
            <a:ext cx="880592" cy="469269"/>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30 ore</a:t>
            </a:r>
          </a:p>
        </p:txBody>
      </p:sp>
      <p:cxnSp>
        <p:nvCxnSpPr>
          <p:cNvPr id="35" name="Connettore 2 34"/>
          <p:cNvCxnSpPr/>
          <p:nvPr/>
        </p:nvCxnSpPr>
        <p:spPr>
          <a:xfrm flipV="1">
            <a:off x="4001940" y="5576713"/>
            <a:ext cx="1243615" cy="1"/>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Connettore 2 35"/>
          <p:cNvCxnSpPr/>
          <p:nvPr/>
        </p:nvCxnSpPr>
        <p:spPr>
          <a:xfrm flipV="1">
            <a:off x="3925153" y="2024876"/>
            <a:ext cx="1243615" cy="1"/>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Connettore 2 36"/>
          <p:cNvCxnSpPr/>
          <p:nvPr/>
        </p:nvCxnSpPr>
        <p:spPr>
          <a:xfrm flipV="1">
            <a:off x="7890521" y="1933042"/>
            <a:ext cx="1243615" cy="1"/>
          </a:xfrm>
          <a:prstGeom prst="straightConnector1">
            <a:avLst/>
          </a:prstGeom>
          <a:ln w="38100">
            <a:solidFill>
              <a:schemeClr val="accent2">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Connettore 2 37"/>
          <p:cNvCxnSpPr/>
          <p:nvPr/>
        </p:nvCxnSpPr>
        <p:spPr>
          <a:xfrm flipV="1">
            <a:off x="7904290" y="5581466"/>
            <a:ext cx="1243615" cy="1"/>
          </a:xfrm>
          <a:prstGeom prst="straightConnector1">
            <a:avLst/>
          </a:prstGeom>
          <a:ln w="38100">
            <a:solidFill>
              <a:schemeClr val="accent2">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 name="Connettore 2 39"/>
          <p:cNvCxnSpPr/>
          <p:nvPr/>
        </p:nvCxnSpPr>
        <p:spPr>
          <a:xfrm>
            <a:off x="633196" y="2024876"/>
            <a:ext cx="0" cy="3419572"/>
          </a:xfrm>
          <a:prstGeom prst="straightConnector1">
            <a:avLst/>
          </a:prstGeom>
          <a:ln w="38100">
            <a:solidFill>
              <a:srgbClr val="0070C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Connettore 2 47"/>
          <p:cNvCxnSpPr/>
          <p:nvPr/>
        </p:nvCxnSpPr>
        <p:spPr>
          <a:xfrm>
            <a:off x="633196" y="2024876"/>
            <a:ext cx="434562"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nettore 2 48"/>
          <p:cNvCxnSpPr/>
          <p:nvPr/>
        </p:nvCxnSpPr>
        <p:spPr>
          <a:xfrm>
            <a:off x="633196" y="5444448"/>
            <a:ext cx="434562"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50" name="Connettore 2 49"/>
          <p:cNvCxnSpPr/>
          <p:nvPr/>
        </p:nvCxnSpPr>
        <p:spPr>
          <a:xfrm flipH="1">
            <a:off x="12098058" y="2343154"/>
            <a:ext cx="8219" cy="2741591"/>
          </a:xfrm>
          <a:prstGeom prst="straightConnector1">
            <a:avLst/>
          </a:prstGeom>
          <a:ln w="38100">
            <a:solidFill>
              <a:schemeClr val="accent2">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 name="Connettore 2 50"/>
          <p:cNvCxnSpPr/>
          <p:nvPr/>
        </p:nvCxnSpPr>
        <p:spPr>
          <a:xfrm flipH="1" flipV="1">
            <a:off x="11728958" y="2320605"/>
            <a:ext cx="389460" cy="5228"/>
          </a:xfrm>
          <a:prstGeom prst="straightConnector1">
            <a:avLst/>
          </a:prstGeom>
          <a:ln w="381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Connettore 2 51"/>
          <p:cNvCxnSpPr/>
          <p:nvPr/>
        </p:nvCxnSpPr>
        <p:spPr>
          <a:xfrm flipH="1">
            <a:off x="11728958" y="5071866"/>
            <a:ext cx="349314" cy="12879"/>
          </a:xfrm>
          <a:prstGeom prst="straightConnector1">
            <a:avLst/>
          </a:prstGeom>
          <a:ln w="381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1" name="Ovale 40"/>
          <p:cNvSpPr/>
          <p:nvPr/>
        </p:nvSpPr>
        <p:spPr>
          <a:xfrm>
            <a:off x="9182833" y="3128360"/>
            <a:ext cx="2534721" cy="1481069"/>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Approfondimento teorico- metodologico anche ai fini di un raccordo tirocinio/tesi</a:t>
            </a:r>
          </a:p>
        </p:txBody>
      </p:sp>
      <p:sp>
        <p:nvSpPr>
          <p:cNvPr id="42" name="Rettangolo 41"/>
          <p:cNvSpPr/>
          <p:nvPr/>
        </p:nvSpPr>
        <p:spPr>
          <a:xfrm>
            <a:off x="8162760" y="2535932"/>
            <a:ext cx="880592" cy="469269"/>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30 ore</a:t>
            </a:r>
          </a:p>
        </p:txBody>
      </p:sp>
      <p:sp>
        <p:nvSpPr>
          <p:cNvPr id="43" name="Rettangolo 42"/>
          <p:cNvSpPr/>
          <p:nvPr/>
        </p:nvSpPr>
        <p:spPr>
          <a:xfrm>
            <a:off x="8143642" y="3589351"/>
            <a:ext cx="880592" cy="469269"/>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70 ore</a:t>
            </a:r>
          </a:p>
        </p:txBody>
      </p:sp>
      <p:sp>
        <p:nvSpPr>
          <p:cNvPr id="46" name="Freccia a destra 45"/>
          <p:cNvSpPr/>
          <p:nvPr/>
        </p:nvSpPr>
        <p:spPr>
          <a:xfrm>
            <a:off x="1195889" y="5692552"/>
            <a:ext cx="9800222" cy="1532716"/>
          </a:xfrm>
          <a:prstGeom prst="rightArrow">
            <a:avLst>
              <a:gd name="adj1" fmla="val 40663"/>
              <a:gd name="adj2" fmla="val 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rgbClr val="0070C0"/>
                </a:solidFill>
              </a:rPr>
              <a:t>TUTORING </a:t>
            </a:r>
          </a:p>
        </p:txBody>
      </p:sp>
      <p:sp>
        <p:nvSpPr>
          <p:cNvPr id="39" name="CasellaDiTesto 38"/>
          <p:cNvSpPr txBox="1"/>
          <p:nvPr/>
        </p:nvSpPr>
        <p:spPr>
          <a:xfrm>
            <a:off x="82103" y="17321"/>
            <a:ext cx="11996169" cy="369332"/>
          </a:xfrm>
          <a:prstGeom prst="rect">
            <a:avLst/>
          </a:prstGeom>
          <a:solidFill>
            <a:schemeClr val="accent2"/>
          </a:solidFill>
        </p:spPr>
        <p:txBody>
          <a:bodyPr wrap="square" rtlCol="0">
            <a:spAutoFit/>
          </a:bodyPr>
          <a:lstStyle/>
          <a:p>
            <a:pPr algn="ctr"/>
            <a:r>
              <a:rPr lang="it-IT" dirty="0">
                <a:solidFill>
                  <a:srgbClr val="FF0000"/>
                </a:solidFill>
              </a:rPr>
              <a:t>LAUREA MAGISTRALE</a:t>
            </a:r>
          </a:p>
        </p:txBody>
      </p:sp>
      <p:sp>
        <p:nvSpPr>
          <p:cNvPr id="3" name="Rettangolo arrotondato 2"/>
          <p:cNvSpPr/>
          <p:nvPr/>
        </p:nvSpPr>
        <p:spPr>
          <a:xfrm>
            <a:off x="1268567" y="315529"/>
            <a:ext cx="2562895" cy="994891"/>
          </a:xfrm>
          <a:prstGeom prst="roundRect">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PLENARIA E LABORATORI IN UNIVERSITA’</a:t>
            </a:r>
          </a:p>
        </p:txBody>
      </p:sp>
      <p:sp>
        <p:nvSpPr>
          <p:cNvPr id="4" name="Rettangolo arrotondato 3"/>
          <p:cNvSpPr/>
          <p:nvPr/>
        </p:nvSpPr>
        <p:spPr>
          <a:xfrm>
            <a:off x="5228017" y="315529"/>
            <a:ext cx="2492060" cy="994891"/>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 GRUPPO NEL TERRITORIO </a:t>
            </a:r>
          </a:p>
          <a:p>
            <a:pPr algn="ctr"/>
            <a:r>
              <a:rPr lang="it-IT" dirty="0"/>
              <a:t>(Ente – Azienda)</a:t>
            </a:r>
          </a:p>
        </p:txBody>
      </p:sp>
      <p:sp>
        <p:nvSpPr>
          <p:cNvPr id="5" name="Rettangolo arrotondato 4"/>
          <p:cNvSpPr/>
          <p:nvPr/>
        </p:nvSpPr>
        <p:spPr>
          <a:xfrm>
            <a:off x="9311421" y="325188"/>
            <a:ext cx="2343955" cy="1023870"/>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INDIVIDUALE</a:t>
            </a:r>
          </a:p>
          <a:p>
            <a:pPr algn="ctr"/>
            <a:r>
              <a:rPr lang="it-IT" dirty="0"/>
              <a:t>PICCOLO GRUPPO</a:t>
            </a:r>
          </a:p>
        </p:txBody>
      </p:sp>
      <p:sp>
        <p:nvSpPr>
          <p:cNvPr id="31" name="Rettangolo 30"/>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66599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uppo 14"/>
          <p:cNvGrpSpPr/>
          <p:nvPr/>
        </p:nvGrpSpPr>
        <p:grpSpPr>
          <a:xfrm>
            <a:off x="304797" y="435431"/>
            <a:ext cx="11524343" cy="5892800"/>
            <a:chOff x="667657" y="580571"/>
            <a:chExt cx="11524343" cy="5892800"/>
          </a:xfrm>
        </p:grpSpPr>
        <p:sp>
          <p:nvSpPr>
            <p:cNvPr id="14" name="Rettangolo 13"/>
            <p:cNvSpPr/>
            <p:nvPr/>
          </p:nvSpPr>
          <p:spPr>
            <a:xfrm>
              <a:off x="667657" y="580571"/>
              <a:ext cx="11524343" cy="5892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CasellaDiTesto 1"/>
            <p:cNvSpPr txBox="1"/>
            <p:nvPr/>
          </p:nvSpPr>
          <p:spPr>
            <a:xfrm>
              <a:off x="1145436" y="1445262"/>
              <a:ext cx="3466531" cy="1477328"/>
            </a:xfrm>
            <a:prstGeom prst="rect">
              <a:avLst/>
            </a:prstGeom>
            <a:noFill/>
            <a:ln>
              <a:solidFill>
                <a:schemeClr val="tx1"/>
              </a:solidFill>
            </a:ln>
          </p:spPr>
          <p:txBody>
            <a:bodyPr wrap="square" rtlCol="0">
              <a:spAutoFit/>
            </a:bodyPr>
            <a:lstStyle/>
            <a:p>
              <a:r>
                <a:rPr lang="it-IT" dirty="0"/>
                <a:t>PLENARIE</a:t>
              </a:r>
            </a:p>
            <a:p>
              <a:endParaRPr lang="it-IT" dirty="0"/>
            </a:p>
            <a:p>
              <a:r>
                <a:rPr lang="it-IT" dirty="0"/>
                <a:t>2 Comuni</a:t>
              </a:r>
            </a:p>
            <a:p>
              <a:endParaRPr lang="it-IT" dirty="0"/>
            </a:p>
            <a:p>
              <a:r>
                <a:rPr lang="it-IT" dirty="0"/>
                <a:t>1 Specifica per </a:t>
              </a:r>
              <a:r>
                <a:rPr lang="it-IT" dirty="0" err="1"/>
                <a:t>CdL</a:t>
              </a:r>
              <a:r>
                <a:rPr lang="it-IT" dirty="0"/>
                <a:t> Magistrale</a:t>
              </a:r>
            </a:p>
          </p:txBody>
        </p:sp>
        <p:sp>
          <p:nvSpPr>
            <p:cNvPr id="3" name="CasellaDiTesto 2"/>
            <p:cNvSpPr txBox="1"/>
            <p:nvPr/>
          </p:nvSpPr>
          <p:spPr>
            <a:xfrm>
              <a:off x="1091819" y="3298529"/>
              <a:ext cx="3466531" cy="1477328"/>
            </a:xfrm>
            <a:prstGeom prst="rect">
              <a:avLst/>
            </a:prstGeom>
            <a:noFill/>
            <a:ln>
              <a:solidFill>
                <a:schemeClr val="tx1"/>
              </a:solidFill>
            </a:ln>
          </p:spPr>
          <p:txBody>
            <a:bodyPr wrap="square" rtlCol="0">
              <a:spAutoFit/>
            </a:bodyPr>
            <a:lstStyle/>
            <a:p>
              <a:r>
                <a:rPr lang="it-IT" dirty="0"/>
                <a:t>INCONTRI DI APPROFONDIMENTO</a:t>
              </a:r>
            </a:p>
            <a:p>
              <a:endParaRPr lang="it-IT" dirty="0"/>
            </a:p>
            <a:p>
              <a:r>
                <a:rPr lang="it-IT" dirty="0"/>
                <a:t>3 a scelta per Laurea Triennale</a:t>
              </a:r>
            </a:p>
            <a:p>
              <a:r>
                <a:rPr lang="it-IT" dirty="0"/>
                <a:t>4 a scelta per Laurea Magistrale</a:t>
              </a:r>
            </a:p>
          </p:txBody>
        </p:sp>
        <p:sp>
          <p:nvSpPr>
            <p:cNvPr id="4" name="CasellaDiTesto 3"/>
            <p:cNvSpPr txBox="1"/>
            <p:nvPr/>
          </p:nvSpPr>
          <p:spPr>
            <a:xfrm>
              <a:off x="1091819" y="5048675"/>
              <a:ext cx="3466531" cy="1200329"/>
            </a:xfrm>
            <a:prstGeom prst="rect">
              <a:avLst/>
            </a:prstGeom>
            <a:noFill/>
            <a:ln>
              <a:solidFill>
                <a:schemeClr val="tx1"/>
              </a:solidFill>
            </a:ln>
          </p:spPr>
          <p:txBody>
            <a:bodyPr wrap="square" rtlCol="0">
              <a:spAutoFit/>
            </a:bodyPr>
            <a:lstStyle/>
            <a:p>
              <a:r>
                <a:rPr lang="it-IT" dirty="0"/>
                <a:t>LABORATORI</a:t>
              </a:r>
            </a:p>
            <a:p>
              <a:endParaRPr lang="it-IT" dirty="0"/>
            </a:p>
            <a:p>
              <a:r>
                <a:rPr lang="it-IT" dirty="0"/>
                <a:t>3 incontri per la Laurea Triennale</a:t>
              </a:r>
            </a:p>
            <a:p>
              <a:r>
                <a:rPr lang="it-IT" dirty="0"/>
                <a:t>6 incontri per la Laurea Magistrale</a:t>
              </a:r>
            </a:p>
          </p:txBody>
        </p:sp>
        <p:sp>
          <p:nvSpPr>
            <p:cNvPr id="5" name="CasellaDiTesto 4"/>
            <p:cNvSpPr txBox="1"/>
            <p:nvPr/>
          </p:nvSpPr>
          <p:spPr>
            <a:xfrm>
              <a:off x="6077335" y="1445262"/>
              <a:ext cx="5663604" cy="1200329"/>
            </a:xfrm>
            <a:prstGeom prst="rect">
              <a:avLst/>
            </a:prstGeom>
            <a:noFill/>
            <a:ln>
              <a:solidFill>
                <a:schemeClr val="tx1"/>
              </a:solidFill>
            </a:ln>
          </p:spPr>
          <p:txBody>
            <a:bodyPr wrap="square" rtlCol="0">
              <a:spAutoFit/>
            </a:bodyPr>
            <a:lstStyle/>
            <a:p>
              <a:r>
                <a:rPr lang="it-IT" dirty="0"/>
                <a:t>INCONTRI PRESSO GLI ENTI</a:t>
              </a:r>
            </a:p>
            <a:p>
              <a:r>
                <a:rPr lang="it-IT" dirty="0"/>
                <a:t>2 di inquadramento sulle finalità generali dell’Ente</a:t>
              </a:r>
            </a:p>
            <a:p>
              <a:r>
                <a:rPr lang="it-IT" dirty="0"/>
                <a:t>4 per settore di intervento </a:t>
              </a:r>
            </a:p>
            <a:p>
              <a:r>
                <a:rPr lang="it-IT" dirty="0"/>
                <a:t>- Percorsi di osservazione da condividere con i singoli enti</a:t>
              </a:r>
            </a:p>
          </p:txBody>
        </p:sp>
        <p:sp>
          <p:nvSpPr>
            <p:cNvPr id="6" name="CasellaDiTesto 5"/>
            <p:cNvSpPr txBox="1"/>
            <p:nvPr/>
          </p:nvSpPr>
          <p:spPr>
            <a:xfrm>
              <a:off x="5017827" y="3639666"/>
              <a:ext cx="3466531" cy="923330"/>
            </a:xfrm>
            <a:prstGeom prst="rect">
              <a:avLst/>
            </a:prstGeom>
            <a:noFill/>
            <a:ln>
              <a:solidFill>
                <a:schemeClr val="tx1"/>
              </a:solidFill>
            </a:ln>
          </p:spPr>
          <p:txBody>
            <a:bodyPr wrap="square" rtlCol="0">
              <a:spAutoFit/>
            </a:bodyPr>
            <a:lstStyle/>
            <a:p>
              <a:r>
                <a:rPr lang="it-IT" dirty="0"/>
                <a:t>PERCORSO DI APPROFONDIMENTO E OSSERVAZIONE</a:t>
              </a:r>
            </a:p>
          </p:txBody>
        </p:sp>
        <p:sp>
          <p:nvSpPr>
            <p:cNvPr id="10" name="Freccia in giù 9"/>
            <p:cNvSpPr/>
            <p:nvPr/>
          </p:nvSpPr>
          <p:spPr>
            <a:xfrm>
              <a:off x="7695325" y="4783719"/>
              <a:ext cx="777923" cy="8360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1" name="Freccia in giù 10"/>
            <p:cNvSpPr/>
            <p:nvPr/>
          </p:nvSpPr>
          <p:spPr>
            <a:xfrm rot="10800000">
              <a:off x="7677406" y="2645591"/>
              <a:ext cx="777923" cy="8799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3" name="CasellaDiTesto 12"/>
            <p:cNvSpPr txBox="1"/>
            <p:nvPr/>
          </p:nvSpPr>
          <p:spPr>
            <a:xfrm>
              <a:off x="6976103" y="5893963"/>
              <a:ext cx="3866068" cy="369332"/>
            </a:xfrm>
            <a:prstGeom prst="rect">
              <a:avLst/>
            </a:prstGeom>
            <a:noFill/>
            <a:ln>
              <a:solidFill>
                <a:schemeClr val="tx1"/>
              </a:solidFill>
            </a:ln>
          </p:spPr>
          <p:txBody>
            <a:bodyPr wrap="square" rtlCol="0">
              <a:spAutoFit/>
            </a:bodyPr>
            <a:lstStyle/>
            <a:p>
              <a:r>
                <a:rPr lang="it-IT" dirty="0"/>
                <a:t>PROVA FINALE/TESI DI LAUREA</a:t>
              </a:r>
            </a:p>
          </p:txBody>
        </p:sp>
        <p:sp>
          <p:nvSpPr>
            <p:cNvPr id="12" name="CasellaDiTesto 11"/>
            <p:cNvSpPr txBox="1"/>
            <p:nvPr/>
          </p:nvSpPr>
          <p:spPr>
            <a:xfrm>
              <a:off x="9533249" y="3860094"/>
              <a:ext cx="2484577" cy="646331"/>
            </a:xfrm>
            <a:prstGeom prst="rect">
              <a:avLst/>
            </a:prstGeom>
            <a:noFill/>
            <a:ln>
              <a:solidFill>
                <a:schemeClr val="tx1"/>
              </a:solidFill>
            </a:ln>
          </p:spPr>
          <p:txBody>
            <a:bodyPr wrap="square" rtlCol="0">
              <a:spAutoFit/>
            </a:bodyPr>
            <a:lstStyle/>
            <a:p>
              <a:r>
                <a:rPr lang="it-IT" dirty="0"/>
                <a:t>RELAZIONE  FINALE DI TIROCINIO</a:t>
              </a:r>
            </a:p>
          </p:txBody>
        </p:sp>
        <p:sp>
          <p:nvSpPr>
            <p:cNvPr id="8" name="Freccia a destra 7"/>
            <p:cNvSpPr/>
            <p:nvPr/>
          </p:nvSpPr>
          <p:spPr>
            <a:xfrm>
              <a:off x="8621485" y="3846280"/>
              <a:ext cx="911764" cy="7167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3077198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extLst>
              <p:ext uri="{D42A27DB-BD31-4B8C-83A1-F6EECF244321}">
                <p14:modId xmlns:p14="http://schemas.microsoft.com/office/powerpoint/2010/main" val="481054797"/>
              </p:ext>
            </p:extLst>
          </p:nvPr>
        </p:nvGraphicFramePr>
        <p:xfrm>
          <a:off x="3084394" y="281445"/>
          <a:ext cx="5812863" cy="6982608"/>
        </p:xfrm>
        <a:graphic>
          <a:graphicData uri="http://schemas.openxmlformats.org/drawingml/2006/table">
            <a:tbl>
              <a:tblPr>
                <a:tableStyleId>{5C22544A-7EE6-4342-B048-85BDC9FD1C3A}</a:tableStyleId>
              </a:tblPr>
              <a:tblGrid>
                <a:gridCol w="5812863">
                  <a:extLst>
                    <a:ext uri="{9D8B030D-6E8A-4147-A177-3AD203B41FA5}">
                      <a16:colId xmlns:a16="http://schemas.microsoft.com/office/drawing/2014/main" val="1947681213"/>
                    </a:ext>
                  </a:extLst>
                </a:gridCol>
              </a:tblGrid>
              <a:tr h="219357">
                <a:tc>
                  <a:txBody>
                    <a:bodyPr/>
                    <a:lstStyle/>
                    <a:p>
                      <a:pPr algn="l" fontAlgn="b"/>
                      <a:r>
                        <a:rPr lang="it-IT" sz="1600" u="none" strike="noStrike">
                          <a:effectLst/>
                        </a:rPr>
                        <a:t>ASST Pg23</a:t>
                      </a:r>
                      <a:endParaRPr lang="it-IT" sz="1600" b="0" i="0" u="none" strike="noStrike">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3755812342"/>
                  </a:ext>
                </a:extLst>
              </a:tr>
              <a:tr h="219357">
                <a:tc>
                  <a:txBody>
                    <a:bodyPr/>
                    <a:lstStyle/>
                    <a:p>
                      <a:pPr algn="l" fontAlgn="b"/>
                      <a:r>
                        <a:rPr lang="it-IT" sz="1600" u="none" strike="noStrike">
                          <a:effectLst/>
                        </a:rPr>
                        <a:t>ASST EST</a:t>
                      </a:r>
                      <a:endParaRPr lang="it-IT" sz="1600" b="0" i="0" u="none" strike="noStrike">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2142679683"/>
                  </a:ext>
                </a:extLst>
              </a:tr>
              <a:tr h="219357">
                <a:tc>
                  <a:txBody>
                    <a:bodyPr/>
                    <a:lstStyle/>
                    <a:p>
                      <a:pPr algn="l" fontAlgn="b"/>
                      <a:r>
                        <a:rPr lang="it-IT" sz="1600" u="none" strike="noStrike">
                          <a:effectLst/>
                        </a:rPr>
                        <a:t>ASST OVEST</a:t>
                      </a:r>
                      <a:endParaRPr lang="it-IT" sz="1600" b="0" i="0" u="none" strike="noStrike">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3243208217"/>
                  </a:ext>
                </a:extLst>
              </a:tr>
              <a:tr h="219357">
                <a:tc>
                  <a:txBody>
                    <a:bodyPr/>
                    <a:lstStyle/>
                    <a:p>
                      <a:pPr algn="l" fontAlgn="b"/>
                      <a:r>
                        <a:rPr lang="it-IT" sz="1600" u="none" strike="noStrike" dirty="0">
                          <a:effectLst/>
                        </a:rPr>
                        <a:t>ATS BERGAMO</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3472474996"/>
                  </a:ext>
                </a:extLst>
              </a:tr>
              <a:tr h="219357">
                <a:tc>
                  <a:txBody>
                    <a:bodyPr/>
                    <a:lstStyle/>
                    <a:p>
                      <a:pPr algn="l" fontAlgn="b"/>
                      <a:r>
                        <a:rPr lang="it-IT" sz="1600" u="none" strike="noStrike" dirty="0">
                          <a:effectLst/>
                        </a:rPr>
                        <a:t>Angelo Custode</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1439880042"/>
                  </a:ext>
                </a:extLst>
              </a:tr>
              <a:tr h="219357">
                <a:tc>
                  <a:txBody>
                    <a:bodyPr/>
                    <a:lstStyle/>
                    <a:p>
                      <a:pPr algn="l" fontAlgn="b"/>
                      <a:r>
                        <a:rPr lang="it-IT" sz="1600" u="none" strike="noStrike" dirty="0">
                          <a:effectLst/>
                        </a:rPr>
                        <a:t>Patronato </a:t>
                      </a:r>
                      <a:r>
                        <a:rPr lang="it-IT" sz="1600" u="none" strike="noStrike" dirty="0" err="1">
                          <a:effectLst/>
                        </a:rPr>
                        <a:t>S.Vincenzo</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3728415739"/>
                  </a:ext>
                </a:extLst>
              </a:tr>
              <a:tr h="219357">
                <a:tc>
                  <a:txBody>
                    <a:bodyPr/>
                    <a:lstStyle/>
                    <a:p>
                      <a:pPr algn="l" fontAlgn="b"/>
                      <a:r>
                        <a:rPr lang="it-IT" sz="1600" u="none" strike="noStrike" dirty="0">
                          <a:effectLst/>
                        </a:rPr>
                        <a:t>Azienda</a:t>
                      </a:r>
                      <a:r>
                        <a:rPr lang="it-IT" sz="1600" u="none" strike="noStrike" baseline="0" dirty="0">
                          <a:effectLst/>
                        </a:rPr>
                        <a:t> Servizi </a:t>
                      </a:r>
                      <a:r>
                        <a:rPr lang="it-IT" sz="1600" u="none" strike="noStrike" dirty="0">
                          <a:effectLst/>
                        </a:rPr>
                        <a:t>Val </a:t>
                      </a:r>
                      <a:r>
                        <a:rPr lang="it-IT" sz="1600" u="none" strike="noStrike" dirty="0" err="1">
                          <a:effectLst/>
                        </a:rPr>
                        <a:t>Seriana</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3524826519"/>
                  </a:ext>
                </a:extLst>
              </a:tr>
              <a:tr h="219357">
                <a:tc>
                  <a:txBody>
                    <a:bodyPr/>
                    <a:lstStyle/>
                    <a:p>
                      <a:pPr algn="l" fontAlgn="b"/>
                      <a:r>
                        <a:rPr lang="it-IT" sz="1600" u="none" strike="noStrike" dirty="0">
                          <a:effectLst/>
                        </a:rPr>
                        <a:t>Azienda Servizi Val Cavallina</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1697333024"/>
                  </a:ext>
                </a:extLst>
              </a:tr>
              <a:tr h="219357">
                <a:tc>
                  <a:txBody>
                    <a:bodyPr/>
                    <a:lstStyle/>
                    <a:p>
                      <a:pPr algn="l" fontAlgn="b"/>
                      <a:r>
                        <a:rPr lang="it-IT" sz="1600" u="none" strike="noStrike" dirty="0">
                          <a:effectLst/>
                        </a:rPr>
                        <a:t>Coop</a:t>
                      </a:r>
                      <a:r>
                        <a:rPr lang="it-IT" sz="1600" u="none" strike="noStrike" baseline="0" dirty="0">
                          <a:effectLst/>
                        </a:rPr>
                        <a:t> </a:t>
                      </a:r>
                      <a:r>
                        <a:rPr lang="it-IT" sz="1600" u="none" strike="noStrike" dirty="0">
                          <a:effectLst/>
                        </a:rPr>
                        <a:t>Itaca</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2814232272"/>
                  </a:ext>
                </a:extLst>
              </a:tr>
              <a:tr h="219357">
                <a:tc>
                  <a:txBody>
                    <a:bodyPr/>
                    <a:lstStyle/>
                    <a:p>
                      <a:pPr algn="l" fontAlgn="b"/>
                      <a:r>
                        <a:rPr lang="it-IT" sz="1600" u="none" strike="noStrike" dirty="0">
                          <a:effectLst/>
                        </a:rPr>
                        <a:t>Coop Città del sole</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3925759385"/>
                  </a:ext>
                </a:extLst>
              </a:tr>
              <a:tr h="219357">
                <a:tc>
                  <a:txBody>
                    <a:bodyPr/>
                    <a:lstStyle/>
                    <a:p>
                      <a:pPr algn="l" fontAlgn="b"/>
                      <a:r>
                        <a:rPr lang="it-IT" sz="1600" u="none" strike="noStrike" dirty="0">
                          <a:effectLst/>
                        </a:rPr>
                        <a:t>Coop Solco Città Aperta</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195082745"/>
                  </a:ext>
                </a:extLst>
              </a:tr>
              <a:tr h="219357">
                <a:tc>
                  <a:txBody>
                    <a:bodyPr/>
                    <a:lstStyle/>
                    <a:p>
                      <a:pPr algn="l" fontAlgn="b"/>
                      <a:r>
                        <a:rPr lang="it-IT" sz="1600" u="none" strike="noStrike" dirty="0">
                          <a:effectLst/>
                        </a:rPr>
                        <a:t>Coop Ribes</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1755797330"/>
                  </a:ext>
                </a:extLst>
              </a:tr>
              <a:tr h="219357">
                <a:tc>
                  <a:txBody>
                    <a:bodyPr/>
                    <a:lstStyle/>
                    <a:p>
                      <a:pPr algn="l" fontAlgn="b"/>
                      <a:r>
                        <a:rPr lang="it-IT" sz="1600" u="none" strike="noStrike" dirty="0">
                          <a:effectLst/>
                        </a:rPr>
                        <a:t>Azienda servizi San Donato</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1580893461"/>
                  </a:ext>
                </a:extLst>
              </a:tr>
              <a:tr h="219357">
                <a:tc>
                  <a:txBody>
                    <a:bodyPr/>
                    <a:lstStyle/>
                    <a:p>
                      <a:pPr algn="l" fontAlgn="b"/>
                      <a:r>
                        <a:rPr lang="it-IT" sz="1600" u="none" strike="noStrike" dirty="0">
                          <a:effectLst/>
                        </a:rPr>
                        <a:t>Azienda Servizi Isola</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1338029327"/>
                  </a:ext>
                </a:extLst>
              </a:tr>
              <a:tr h="219357">
                <a:tc>
                  <a:txBody>
                    <a:bodyPr/>
                    <a:lstStyle/>
                    <a:p>
                      <a:pPr algn="l" fontAlgn="b"/>
                      <a:r>
                        <a:rPr lang="it-IT" sz="1600" u="none" strike="noStrike" dirty="0">
                          <a:effectLst/>
                        </a:rPr>
                        <a:t>Comuni, Associazione</a:t>
                      </a:r>
                      <a:r>
                        <a:rPr lang="it-IT" sz="1600" u="none" strike="noStrike" baseline="0" dirty="0">
                          <a:effectLst/>
                        </a:rPr>
                        <a:t> Comuni e EE. LL.</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1626656025"/>
                  </a:ext>
                </a:extLst>
              </a:tr>
              <a:tr h="219357">
                <a:tc>
                  <a:txBody>
                    <a:bodyPr/>
                    <a:lstStyle/>
                    <a:p>
                      <a:pPr algn="l" fontAlgn="b"/>
                      <a:r>
                        <a:rPr lang="it-IT" sz="1600" u="none" strike="noStrike" dirty="0">
                          <a:effectLst/>
                        </a:rPr>
                        <a:t>Enti di Formazione ABF (Bergamo)</a:t>
                      </a:r>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147200133"/>
                  </a:ext>
                </a:extLst>
              </a:tr>
              <a:tr h="219357">
                <a:tc>
                  <a:txBody>
                    <a:bodyPr/>
                    <a:lstStyle/>
                    <a:p>
                      <a:pPr algn="l" fontAlgn="b"/>
                      <a:r>
                        <a:rPr lang="it-IT" sz="1600" u="none" strike="noStrike" dirty="0" err="1">
                          <a:effectLst/>
                        </a:rPr>
                        <a:t>Csv</a:t>
                      </a:r>
                      <a:r>
                        <a:rPr lang="it-IT" sz="1600" u="none" strike="noStrike" dirty="0">
                          <a:effectLst/>
                        </a:rPr>
                        <a:t>  servizi volontariato</a:t>
                      </a:r>
                      <a:endParaRPr lang="it-IT" sz="1600" b="1"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3702880621"/>
                  </a:ext>
                </a:extLst>
              </a:tr>
              <a:tr h="646746">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it-IT" sz="1600" b="1" i="0" u="none" strike="noStrike" dirty="0">
                          <a:solidFill>
                            <a:srgbClr val="000000"/>
                          </a:solidFill>
                          <a:effectLst/>
                          <a:latin typeface="Calibri" panose="020F0502020204030204" pitchFamily="34" charset="0"/>
                        </a:rPr>
                        <a:t>Enti della Provincia</a:t>
                      </a:r>
                      <a:r>
                        <a:rPr lang="it-IT" sz="1600" b="1" i="0" u="none" strike="noStrike" baseline="0" dirty="0">
                          <a:solidFill>
                            <a:srgbClr val="000000"/>
                          </a:solidFill>
                          <a:effectLst/>
                          <a:latin typeface="Calibri" panose="020F0502020204030204" pitchFamily="34" charset="0"/>
                        </a:rPr>
                        <a:t> di Brescia e Val Camonica, Lecco, Cremona e Crema (contatti in corso)</a:t>
                      </a:r>
                      <a:endParaRPr lang="it-IT" sz="1600" b="1" i="0" u="none" strike="noStrike" dirty="0">
                        <a:solidFill>
                          <a:srgbClr val="000000"/>
                        </a:solidFill>
                        <a:effectLst/>
                        <a:latin typeface="Calibri" panose="020F0502020204030204" pitchFamily="34" charset="0"/>
                      </a:endParaRPr>
                    </a:p>
                    <a:p>
                      <a:pPr algn="l" fontAlgn="b"/>
                      <a:r>
                        <a:rPr lang="it-IT" sz="1600" u="none" strike="noStrike" dirty="0">
                          <a:effectLst/>
                        </a:rPr>
                        <a:t>Azienda Speciale Merate</a:t>
                      </a:r>
                      <a:endParaRPr lang="it-IT" sz="1600" b="1"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2550532659"/>
                  </a:ext>
                </a:extLst>
              </a:tr>
              <a:tr h="219357">
                <a:tc>
                  <a:txBody>
                    <a:bodyPr/>
                    <a:lstStyle/>
                    <a:p>
                      <a:pPr algn="l" fontAlgn="b"/>
                      <a:r>
                        <a:rPr lang="it-IT" sz="1600" u="none" strike="noStrike" dirty="0">
                          <a:effectLst/>
                        </a:rPr>
                        <a:t>Consorzio Consolida</a:t>
                      </a:r>
                      <a:endParaRPr lang="it-IT" sz="1600" b="1"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2996257726"/>
                  </a:ext>
                </a:extLst>
              </a:tr>
              <a:tr h="219357">
                <a:tc>
                  <a:txBody>
                    <a:bodyPr/>
                    <a:lstStyle/>
                    <a:p>
                      <a:pPr algn="l" fontAlgn="b"/>
                      <a:r>
                        <a:rPr lang="it-IT" sz="1600" u="none" strike="noStrike" dirty="0" err="1">
                          <a:effectLst/>
                        </a:rPr>
                        <a:t>Anfas</a:t>
                      </a:r>
                      <a:r>
                        <a:rPr lang="it-IT" sz="1600" u="none" strike="noStrike" dirty="0">
                          <a:effectLst/>
                        </a:rPr>
                        <a:t> Crema</a:t>
                      </a:r>
                      <a:endParaRPr lang="it-IT" sz="1600" b="1"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2220878201"/>
                  </a:ext>
                </a:extLst>
              </a:tr>
              <a:tr h="646746">
                <a:tc>
                  <a:txBody>
                    <a:bodyPr/>
                    <a:lstStyle/>
                    <a:p>
                      <a:pPr algn="l" fontAlgn="b"/>
                      <a:r>
                        <a:rPr lang="it-IT" sz="1600" u="none" strike="noStrike" dirty="0">
                          <a:effectLst/>
                        </a:rPr>
                        <a:t>Cremona Solidale</a:t>
                      </a:r>
                    </a:p>
                    <a:p>
                      <a:pPr algn="l" fontAlgn="b"/>
                      <a:r>
                        <a:rPr lang="it-IT" sz="1600" b="1" i="0" u="none" strike="noStrike" dirty="0">
                          <a:solidFill>
                            <a:srgbClr val="000000"/>
                          </a:solidFill>
                          <a:effectLst/>
                          <a:latin typeface="Calibri" panose="020F0502020204030204" pitchFamily="34" charset="0"/>
                        </a:rPr>
                        <a:t>…………….</a:t>
                      </a:r>
                    </a:p>
                    <a:p>
                      <a:pPr algn="l" fontAlgn="b"/>
                      <a:r>
                        <a:rPr lang="it-IT" sz="1600" b="1" i="0" u="none" strike="noStrike" dirty="0">
                          <a:solidFill>
                            <a:srgbClr val="000000"/>
                          </a:solidFill>
                          <a:effectLst/>
                          <a:latin typeface="Calibri" panose="020F0502020204030204" pitchFamily="34" charset="0"/>
                        </a:rPr>
                        <a:t>……….</a:t>
                      </a:r>
                    </a:p>
                  </a:txBody>
                  <a:tcPr marL="6462" marR="6462" marT="6462" marB="0" anchor="b"/>
                </a:tc>
                <a:extLst>
                  <a:ext uri="{0D108BD9-81ED-4DB2-BD59-A6C34878D82A}">
                    <a16:rowId xmlns:a16="http://schemas.microsoft.com/office/drawing/2014/main" val="1347985289"/>
                  </a:ext>
                </a:extLst>
              </a:tr>
              <a:tr h="219357">
                <a:tc>
                  <a:txBody>
                    <a:bodyPr/>
                    <a:lstStyle/>
                    <a:p>
                      <a:pPr algn="l" fontAlgn="b"/>
                      <a:endParaRPr lang="it-IT" sz="1600" b="1"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3140842756"/>
                  </a:ext>
                </a:extLst>
              </a:tr>
              <a:tr h="219357">
                <a:tc>
                  <a:txBody>
                    <a:bodyPr/>
                    <a:lstStyle/>
                    <a:p>
                      <a:pPr algn="l" fontAlgn="b"/>
                      <a:endParaRPr lang="it-IT" sz="1600" b="1"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1930293328"/>
                  </a:ext>
                </a:extLst>
              </a:tr>
              <a:tr h="219357">
                <a:tc>
                  <a:txBody>
                    <a:bodyPr/>
                    <a:lstStyle/>
                    <a:p>
                      <a:pPr algn="l" fontAlgn="b"/>
                      <a:endParaRPr lang="it-IT" sz="1600" b="0" i="0" u="none" strike="noStrike" dirty="0">
                        <a:solidFill>
                          <a:srgbClr val="000000"/>
                        </a:solidFill>
                        <a:effectLst/>
                        <a:latin typeface="Calibri" panose="020F0502020204030204" pitchFamily="34" charset="0"/>
                      </a:endParaRPr>
                    </a:p>
                  </a:txBody>
                  <a:tcPr marL="6462" marR="6462" marT="6462" marB="0" anchor="b"/>
                </a:tc>
                <a:extLst>
                  <a:ext uri="{0D108BD9-81ED-4DB2-BD59-A6C34878D82A}">
                    <a16:rowId xmlns:a16="http://schemas.microsoft.com/office/drawing/2014/main" val="3355982868"/>
                  </a:ext>
                </a:extLst>
              </a:tr>
            </a:tbl>
          </a:graphicData>
        </a:graphic>
      </p:graphicFrame>
    </p:spTree>
    <p:extLst>
      <p:ext uri="{BB962C8B-B14F-4D97-AF65-F5344CB8AC3E}">
        <p14:creationId xmlns:p14="http://schemas.microsoft.com/office/powerpoint/2010/main" val="3538802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69722" y="1832267"/>
            <a:ext cx="10372299" cy="2308324"/>
          </a:xfrm>
          <a:prstGeom prst="rect">
            <a:avLst/>
          </a:prstGeom>
          <a:noFill/>
        </p:spPr>
        <p:txBody>
          <a:bodyPr wrap="square" rtlCol="0">
            <a:spAutoFit/>
          </a:bodyPr>
          <a:lstStyle/>
          <a:p>
            <a:r>
              <a:rPr lang="it-IT" sz="2400" dirty="0"/>
              <a:t>Gli studenti verranno assegnati agli enti sulla base di una </a:t>
            </a:r>
            <a:r>
              <a:rPr lang="it-IT" sz="2400" dirty="0" err="1"/>
              <a:t>precedura</a:t>
            </a:r>
            <a:r>
              <a:rPr lang="it-IT" sz="2400" dirty="0"/>
              <a:t> online di registrazione, che verrà comunicata tramite pagina web dei tirocini con congruo anticipo, fino ad esaurimento delle disponibilità per ciascun ente.</a:t>
            </a:r>
          </a:p>
          <a:p>
            <a:endParaRPr lang="it-IT" sz="2400" dirty="0"/>
          </a:p>
          <a:p>
            <a:r>
              <a:rPr lang="it-IT" sz="2400" dirty="0"/>
              <a:t>L’elenco degli enti, le loro caratteristiche e le disponibilità di posti saranno preventivamente comunicate sempre tramite pagina web dei tirocini.</a:t>
            </a:r>
          </a:p>
        </p:txBody>
      </p:sp>
    </p:spTree>
    <p:extLst>
      <p:ext uri="{BB962C8B-B14F-4D97-AF65-F5344CB8AC3E}">
        <p14:creationId xmlns:p14="http://schemas.microsoft.com/office/powerpoint/2010/main" val="1224296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46412" y="3343701"/>
            <a:ext cx="9389660" cy="954107"/>
          </a:xfrm>
          <a:prstGeom prst="rect">
            <a:avLst/>
          </a:prstGeom>
          <a:noFill/>
        </p:spPr>
        <p:txBody>
          <a:bodyPr wrap="square" rtlCol="0">
            <a:spAutoFit/>
          </a:bodyPr>
          <a:lstStyle/>
          <a:p>
            <a:r>
              <a:rPr lang="it-IT" sz="2800" dirty="0"/>
              <a:t>MODALITA’ 1I: 	PERCORSI INDIVIDUALI PRESSO ENTI </a:t>
            </a:r>
          </a:p>
          <a:p>
            <a:pPr defTabSz="2606675">
              <a:tabLst>
                <a:tab pos="2784475" algn="l"/>
              </a:tabLst>
            </a:pPr>
            <a:r>
              <a:rPr lang="it-IT" sz="2800" dirty="0"/>
              <a:t>	(tirocini tradizionali)</a:t>
            </a:r>
          </a:p>
        </p:txBody>
      </p:sp>
    </p:spTree>
    <p:extLst>
      <p:ext uri="{BB962C8B-B14F-4D97-AF65-F5344CB8AC3E}">
        <p14:creationId xmlns:p14="http://schemas.microsoft.com/office/powerpoint/2010/main" val="394431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uppo 22"/>
          <p:cNvGrpSpPr/>
          <p:nvPr/>
        </p:nvGrpSpPr>
        <p:grpSpPr>
          <a:xfrm>
            <a:off x="1495899" y="257815"/>
            <a:ext cx="9800222" cy="2319572"/>
            <a:chOff x="627514" y="273786"/>
            <a:chExt cx="9800222" cy="2319572"/>
          </a:xfrm>
          <a:solidFill>
            <a:srgbClr val="FFC000"/>
          </a:solidFill>
        </p:grpSpPr>
        <p:sp>
          <p:nvSpPr>
            <p:cNvPr id="19" name="Freccia a destra 18"/>
            <p:cNvSpPr/>
            <p:nvPr/>
          </p:nvSpPr>
          <p:spPr>
            <a:xfrm>
              <a:off x="627514" y="273786"/>
              <a:ext cx="9800222" cy="2319572"/>
            </a:xfrm>
            <a:prstGeom prst="rightArrow">
              <a:avLst>
                <a:gd name="adj1" fmla="val 40663"/>
                <a:gd name="adj2" fmla="val 44759"/>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0070C0"/>
                </a:solidFill>
              </a:endParaRPr>
            </a:p>
          </p:txBody>
        </p:sp>
        <p:sp>
          <p:nvSpPr>
            <p:cNvPr id="2" name="CasellaDiTesto 1"/>
            <p:cNvSpPr txBox="1"/>
            <p:nvPr/>
          </p:nvSpPr>
          <p:spPr>
            <a:xfrm>
              <a:off x="1397968" y="1209372"/>
              <a:ext cx="7409909" cy="369332"/>
            </a:xfrm>
            <a:prstGeom prst="rect">
              <a:avLst/>
            </a:prstGeom>
            <a:grpFill/>
          </p:spPr>
          <p:txBody>
            <a:bodyPr wrap="square" rtlCol="0">
              <a:spAutoFit/>
            </a:bodyPr>
            <a:lstStyle/>
            <a:p>
              <a:pPr algn="ctr"/>
              <a:r>
                <a:rPr lang="it-IT" dirty="0">
                  <a:solidFill>
                    <a:srgbClr val="0070C0"/>
                  </a:solidFill>
                </a:rPr>
                <a:t>Turno unico (Gennaio – Aprile)</a:t>
              </a:r>
            </a:p>
          </p:txBody>
        </p:sp>
      </p:grpSp>
      <p:grpSp>
        <p:nvGrpSpPr>
          <p:cNvPr id="24" name="Gruppo 23"/>
          <p:cNvGrpSpPr/>
          <p:nvPr/>
        </p:nvGrpSpPr>
        <p:grpSpPr>
          <a:xfrm>
            <a:off x="1916135" y="2656175"/>
            <a:ext cx="8149910" cy="3319580"/>
            <a:chOff x="1047750" y="2704920"/>
            <a:chExt cx="8149910" cy="3319580"/>
          </a:xfrm>
        </p:grpSpPr>
        <p:sp>
          <p:nvSpPr>
            <p:cNvPr id="22" name="Callout 3 21"/>
            <p:cNvSpPr/>
            <p:nvPr/>
          </p:nvSpPr>
          <p:spPr>
            <a:xfrm>
              <a:off x="1047750" y="2704920"/>
              <a:ext cx="8149910" cy="3319580"/>
            </a:xfrm>
            <a:prstGeom prst="borderCallout3">
              <a:avLst>
                <a:gd name="adj1" fmla="val -23283"/>
                <a:gd name="adj2" fmla="val 43365"/>
                <a:gd name="adj3" fmla="val -9495"/>
                <a:gd name="adj4" fmla="val 53947"/>
                <a:gd name="adj5" fmla="val -11420"/>
                <a:gd name="adj6" fmla="val 34526"/>
                <a:gd name="adj7" fmla="val -482"/>
                <a:gd name="adj8" fmla="val 43861"/>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0070C0"/>
                </a:solidFill>
              </a:endParaRPr>
            </a:p>
          </p:txBody>
        </p:sp>
        <p:sp>
          <p:nvSpPr>
            <p:cNvPr id="18" name="Rettangolo 17"/>
            <p:cNvSpPr/>
            <p:nvPr/>
          </p:nvSpPr>
          <p:spPr>
            <a:xfrm>
              <a:off x="5943600" y="2914650"/>
              <a:ext cx="1947953" cy="276225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0070C0"/>
                </a:solidFill>
              </a:endParaRPr>
            </a:p>
          </p:txBody>
        </p:sp>
        <p:grpSp>
          <p:nvGrpSpPr>
            <p:cNvPr id="16" name="Gruppo 15"/>
            <p:cNvGrpSpPr/>
            <p:nvPr/>
          </p:nvGrpSpPr>
          <p:grpSpPr>
            <a:xfrm>
              <a:off x="1167083" y="3151227"/>
              <a:ext cx="3297716" cy="2323146"/>
              <a:chOff x="3152955" y="2100560"/>
              <a:chExt cx="3297716" cy="2323146"/>
            </a:xfrm>
          </p:grpSpPr>
          <p:sp>
            <p:nvSpPr>
              <p:cNvPr id="5" name="CasellaDiTesto 4"/>
              <p:cNvSpPr txBox="1"/>
              <p:nvPr/>
            </p:nvSpPr>
            <p:spPr>
              <a:xfrm>
                <a:off x="3876675" y="2100560"/>
                <a:ext cx="1981200" cy="369332"/>
              </a:xfrm>
              <a:prstGeom prst="rect">
                <a:avLst/>
              </a:prstGeom>
              <a:noFill/>
            </p:spPr>
            <p:txBody>
              <a:bodyPr wrap="square" rtlCol="0">
                <a:spAutoFit/>
              </a:bodyPr>
              <a:lstStyle/>
              <a:p>
                <a:r>
                  <a:rPr lang="it-IT" dirty="0">
                    <a:solidFill>
                      <a:srgbClr val="0070C0"/>
                    </a:solidFill>
                  </a:rPr>
                  <a:t>Orientamento</a:t>
                </a:r>
              </a:p>
            </p:txBody>
          </p:sp>
          <p:sp>
            <p:nvSpPr>
              <p:cNvPr id="6" name="CasellaDiTesto 5"/>
              <p:cNvSpPr txBox="1"/>
              <p:nvPr/>
            </p:nvSpPr>
            <p:spPr>
              <a:xfrm>
                <a:off x="4400550" y="2815722"/>
                <a:ext cx="642937" cy="369332"/>
              </a:xfrm>
              <a:prstGeom prst="rect">
                <a:avLst/>
              </a:prstGeom>
              <a:noFill/>
            </p:spPr>
            <p:txBody>
              <a:bodyPr wrap="square" rtlCol="0">
                <a:spAutoFit/>
              </a:bodyPr>
              <a:lstStyle/>
              <a:p>
                <a:r>
                  <a:rPr lang="it-IT" dirty="0">
                    <a:solidFill>
                      <a:srgbClr val="0070C0"/>
                    </a:solidFill>
                  </a:rPr>
                  <a:t>PBL</a:t>
                </a:r>
              </a:p>
            </p:txBody>
          </p:sp>
          <p:sp>
            <p:nvSpPr>
              <p:cNvPr id="7" name="CasellaDiTesto 6"/>
              <p:cNvSpPr txBox="1"/>
              <p:nvPr/>
            </p:nvSpPr>
            <p:spPr>
              <a:xfrm>
                <a:off x="4162425" y="3530885"/>
                <a:ext cx="1478801" cy="646331"/>
              </a:xfrm>
              <a:prstGeom prst="rect">
                <a:avLst/>
              </a:prstGeom>
              <a:noFill/>
            </p:spPr>
            <p:txBody>
              <a:bodyPr wrap="square" rtlCol="0">
                <a:spAutoFit/>
              </a:bodyPr>
              <a:lstStyle/>
              <a:p>
                <a:r>
                  <a:rPr lang="it-IT" dirty="0">
                    <a:solidFill>
                      <a:srgbClr val="0070C0"/>
                    </a:solidFill>
                  </a:rPr>
                  <a:t>RELAZIONE FINALE</a:t>
                </a:r>
              </a:p>
            </p:txBody>
          </p:sp>
          <p:sp>
            <p:nvSpPr>
              <p:cNvPr id="9" name="Freccia a destra 8"/>
              <p:cNvSpPr/>
              <p:nvPr/>
            </p:nvSpPr>
            <p:spPr>
              <a:xfrm rot="5400000">
                <a:off x="2448015" y="2900570"/>
                <a:ext cx="2219325" cy="8094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rgbClr val="0070C0"/>
                    </a:solidFill>
                  </a:rPr>
                  <a:t>Affiancamento</a:t>
                </a:r>
              </a:p>
            </p:txBody>
          </p:sp>
          <p:sp>
            <p:nvSpPr>
              <p:cNvPr id="10" name="Freccia a destra 9"/>
              <p:cNvSpPr/>
              <p:nvPr/>
            </p:nvSpPr>
            <p:spPr>
              <a:xfrm rot="5400000">
                <a:off x="4936286" y="2909321"/>
                <a:ext cx="2219325" cy="8094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solidFill>
                      <a:srgbClr val="0070C0"/>
                    </a:solidFill>
                  </a:rPr>
                  <a:t>Tutorato</a:t>
                </a:r>
              </a:p>
            </p:txBody>
          </p:sp>
        </p:grpSp>
        <p:grpSp>
          <p:nvGrpSpPr>
            <p:cNvPr id="17" name="Gruppo 16"/>
            <p:cNvGrpSpPr/>
            <p:nvPr/>
          </p:nvGrpSpPr>
          <p:grpSpPr>
            <a:xfrm>
              <a:off x="6067425" y="3018277"/>
              <a:ext cx="1824128" cy="2434888"/>
              <a:chOff x="6224497" y="2432207"/>
              <a:chExt cx="1828891" cy="2434888"/>
            </a:xfrm>
          </p:grpSpPr>
          <p:sp>
            <p:nvSpPr>
              <p:cNvPr id="11" name="CasellaDiTesto 10"/>
              <p:cNvSpPr txBox="1"/>
              <p:nvPr/>
            </p:nvSpPr>
            <p:spPr>
              <a:xfrm>
                <a:off x="6272213" y="2432207"/>
                <a:ext cx="1781175" cy="369332"/>
              </a:xfrm>
              <a:prstGeom prst="rect">
                <a:avLst/>
              </a:prstGeom>
              <a:noFill/>
            </p:spPr>
            <p:txBody>
              <a:bodyPr wrap="square" rtlCol="0">
                <a:spAutoFit/>
              </a:bodyPr>
              <a:lstStyle/>
              <a:p>
                <a:r>
                  <a:rPr lang="it-IT" dirty="0">
                    <a:solidFill>
                      <a:srgbClr val="0070C0"/>
                    </a:solidFill>
                  </a:rPr>
                  <a:t>Seminari</a:t>
                </a:r>
              </a:p>
            </p:txBody>
          </p:sp>
          <p:sp>
            <p:nvSpPr>
              <p:cNvPr id="12" name="CasellaDiTesto 11"/>
              <p:cNvSpPr txBox="1"/>
              <p:nvPr/>
            </p:nvSpPr>
            <p:spPr>
              <a:xfrm>
                <a:off x="6272213" y="3079907"/>
                <a:ext cx="1781175" cy="646331"/>
              </a:xfrm>
              <a:prstGeom prst="rect">
                <a:avLst/>
              </a:prstGeom>
              <a:noFill/>
            </p:spPr>
            <p:txBody>
              <a:bodyPr wrap="square" rtlCol="0">
                <a:spAutoFit/>
              </a:bodyPr>
              <a:lstStyle/>
              <a:p>
                <a:r>
                  <a:rPr lang="it-IT" dirty="0">
                    <a:solidFill>
                      <a:srgbClr val="0070C0"/>
                    </a:solidFill>
                  </a:rPr>
                  <a:t>Laboratori sugli </a:t>
                </a:r>
                <a:r>
                  <a:rPr lang="it-IT" dirty="0" err="1">
                    <a:solidFill>
                      <a:srgbClr val="0070C0"/>
                    </a:solidFill>
                  </a:rPr>
                  <a:t>skills</a:t>
                </a:r>
                <a:r>
                  <a:rPr lang="it-IT" dirty="0">
                    <a:solidFill>
                      <a:srgbClr val="0070C0"/>
                    </a:solidFill>
                  </a:rPr>
                  <a:t> </a:t>
                </a:r>
              </a:p>
            </p:txBody>
          </p:sp>
          <p:sp>
            <p:nvSpPr>
              <p:cNvPr id="13" name="CasellaDiTesto 12"/>
              <p:cNvSpPr txBox="1"/>
              <p:nvPr/>
            </p:nvSpPr>
            <p:spPr>
              <a:xfrm>
                <a:off x="6224497" y="3943765"/>
                <a:ext cx="1781175" cy="923330"/>
              </a:xfrm>
              <a:prstGeom prst="rect">
                <a:avLst/>
              </a:prstGeom>
              <a:noFill/>
            </p:spPr>
            <p:txBody>
              <a:bodyPr wrap="square" rtlCol="0">
                <a:spAutoFit/>
              </a:bodyPr>
              <a:lstStyle/>
              <a:p>
                <a:r>
                  <a:rPr lang="it-IT" dirty="0">
                    <a:solidFill>
                      <a:srgbClr val="0070C0"/>
                    </a:solidFill>
                  </a:rPr>
                  <a:t>Laboratori pratici-metodologici</a:t>
                </a:r>
              </a:p>
            </p:txBody>
          </p:sp>
        </p:grpSp>
      </p:grpSp>
      <p:sp>
        <p:nvSpPr>
          <p:cNvPr id="26" name="CasellaDiTesto 25"/>
          <p:cNvSpPr txBox="1"/>
          <p:nvPr/>
        </p:nvSpPr>
        <p:spPr>
          <a:xfrm>
            <a:off x="339515" y="269213"/>
            <a:ext cx="2505397" cy="369332"/>
          </a:xfrm>
          <a:prstGeom prst="rect">
            <a:avLst/>
          </a:prstGeom>
          <a:noFill/>
          <a:ln>
            <a:solidFill>
              <a:schemeClr val="accent1">
                <a:shade val="50000"/>
                <a:hueMod val="94000"/>
              </a:schemeClr>
            </a:solidFill>
          </a:ln>
          <a:effectLst>
            <a:glow>
              <a:schemeClr val="accent1">
                <a:alpha val="46000"/>
              </a:schemeClr>
            </a:glow>
            <a:outerShdw blurRad="50800" dist="50800" dir="5400000" algn="ctr" rotWithShape="0">
              <a:schemeClr val="accent1">
                <a:lumMod val="50000"/>
              </a:schemeClr>
            </a:outerShdw>
            <a:reflection blurRad="6350" stA="52000" endA="300" endPos="35000" dir="5400000" sy="-100000" algn="bl" rotWithShape="0"/>
          </a:effectLst>
          <a:scene3d>
            <a:camera prst="orthographicFront"/>
            <a:lightRig rig="threePt" dir="t"/>
          </a:scene3d>
          <a:sp3d>
            <a:bevelT w="12700"/>
            <a:bevelB w="12700"/>
          </a:sp3d>
        </p:spPr>
        <p:txBody>
          <a:bodyPr wrap="square" rtlCol="0">
            <a:spAutoFit/>
          </a:bodyPr>
          <a:lstStyle/>
          <a:p>
            <a:r>
              <a:rPr lang="it-IT" b="1" dirty="0">
                <a:solidFill>
                  <a:srgbClr val="0070C0"/>
                </a:solidFill>
              </a:rPr>
              <a:t>ORGANIZZAZIONE</a:t>
            </a:r>
          </a:p>
        </p:txBody>
      </p:sp>
    </p:spTree>
    <p:extLst>
      <p:ext uri="{BB962C8B-B14F-4D97-AF65-F5344CB8AC3E}">
        <p14:creationId xmlns:p14="http://schemas.microsoft.com/office/powerpoint/2010/main" val="1294221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52461" y="391486"/>
            <a:ext cx="11048135" cy="1137063"/>
          </a:xfrm>
        </p:spPr>
        <p:txBody>
          <a:bodyPr>
            <a:normAutofit/>
          </a:bodyPr>
          <a:lstStyle/>
          <a:p>
            <a:r>
              <a:rPr lang="it-IT" b="1" i="1" dirty="0">
                <a:latin typeface="Calibri" panose="020F0502020204030204" pitchFamily="34" charset="0"/>
                <a:ea typeface="Calibri" panose="020F0502020204030204" pitchFamily="34" charset="0"/>
                <a:cs typeface="Times New Roman" panose="02020603050405020304" pitchFamily="18" charset="0"/>
              </a:rPr>
              <a:t>Modalità e articolazione del tirocinio NEL PERCORSO INDIVIDUALE PRESSO UN ENTE (tirocinio tradizionale)</a:t>
            </a:r>
            <a:endParaRPr lang="it-IT" dirty="0"/>
          </a:p>
        </p:txBody>
      </p:sp>
      <p:sp>
        <p:nvSpPr>
          <p:cNvPr id="3" name="Segnaposto contenuto 2"/>
          <p:cNvSpPr>
            <a:spLocks noGrp="1"/>
          </p:cNvSpPr>
          <p:nvPr>
            <p:ph idx="1"/>
          </p:nvPr>
        </p:nvSpPr>
        <p:spPr>
          <a:xfrm>
            <a:off x="682388" y="2033516"/>
            <a:ext cx="10508776" cy="4367284"/>
          </a:xfrm>
        </p:spPr>
        <p:txBody>
          <a:bodyPr>
            <a:normAutofit fontScale="92500"/>
          </a:bodyPr>
          <a:lstStyle/>
          <a:p>
            <a:pPr marL="0" marR="8255" indent="0">
              <a:lnSpc>
                <a:spcPct val="107000"/>
              </a:lnSpc>
              <a:spcAft>
                <a:spcPts val="800"/>
              </a:spcAft>
              <a:buNone/>
            </a:pPr>
            <a:r>
              <a:rPr lang="it-IT" dirty="0">
                <a:latin typeface="Calibri" panose="020F0502020204030204" pitchFamily="34" charset="0"/>
                <a:ea typeface="Calibri" panose="020F0502020204030204" pitchFamily="34" charset="0"/>
                <a:cs typeface="Times New Roman" panose="02020603050405020304" pitchFamily="18" charset="0"/>
              </a:rPr>
              <a:t> Agli studenti ammessi alla modalità di tirocinio tradizionale verrà assegnato un tutor e un docente supervisore, con cui dovranno prendere tempestivamente contatto. </a:t>
            </a:r>
          </a:p>
          <a:p>
            <a:pPr marL="0" marR="8255" indent="0">
              <a:lnSpc>
                <a:spcPct val="107000"/>
              </a:lnSpc>
              <a:spcAft>
                <a:spcPts val="800"/>
              </a:spcAft>
              <a:buNone/>
            </a:pPr>
            <a:r>
              <a:rPr lang="it-IT" dirty="0">
                <a:latin typeface="Calibri" panose="020F0502020204030204" pitchFamily="34" charset="0"/>
                <a:ea typeface="Calibri" panose="020F0502020204030204" pitchFamily="34" charset="0"/>
                <a:cs typeface="Times New Roman" panose="02020603050405020304" pitchFamily="18" charset="0"/>
              </a:rPr>
              <a:t>Lo studente – in collaborazione con il tutor universitario di riferimento – individua l’Ente ospitante –  e lo psicologo disponibile a seguirlo – presso il quale effettuare il proprio tirocinio. Nel caso in cui l’Ente non risulti convenzionato con l’Ateneo, è possibile attivare una nuova convenzione attraverso il sistema informatizzato attivato dall’Ateneo </a:t>
            </a:r>
            <a:r>
              <a:rPr lang="it-IT"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a:t>
            </a:r>
            <a:r>
              <a:rPr lang="it-IT"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http://sportello.unibg.it/esse3/Home.do</a:t>
            </a:r>
            <a:r>
              <a:rPr lang="it-IT"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a:t>
            </a:r>
            <a:r>
              <a:rPr lang="it-IT" dirty="0">
                <a:latin typeface="Calibri" panose="020F0502020204030204" pitchFamily="34" charset="0"/>
                <a:ea typeface="Calibri" panose="020F0502020204030204" pitchFamily="34" charset="0"/>
                <a:cs typeface="Times New Roman" panose="02020603050405020304" pitchFamily="18" charset="0"/>
              </a:rPr>
              <a:t> </a:t>
            </a:r>
          </a:p>
          <a:p>
            <a:pPr marL="0" marR="8255" indent="0">
              <a:lnSpc>
                <a:spcPct val="107000"/>
              </a:lnSpc>
              <a:spcAft>
                <a:spcPts val="800"/>
              </a:spcAft>
              <a:buNone/>
            </a:pPr>
            <a:r>
              <a:rPr lang="it-IT" dirty="0">
                <a:latin typeface="Calibri" panose="020F0502020204030204" pitchFamily="34" charset="0"/>
                <a:ea typeface="Calibri" panose="020F0502020204030204" pitchFamily="34" charset="0"/>
                <a:cs typeface="Times New Roman" panose="02020603050405020304" pitchFamily="18" charset="0"/>
              </a:rPr>
              <a:t>Una volta individuato l’Ente ospitante, lo studente dovrà consegnare, almeno una settimana prima dell’inizio previsto per il tirocinio curriculare, il relativo progetto formativo individuale in duplice copia originale su modulo specifico </a:t>
            </a:r>
          </a:p>
          <a:p>
            <a:pPr marL="0" indent="0">
              <a:lnSpc>
                <a:spcPct val="107000"/>
              </a:lnSpc>
              <a:spcAft>
                <a:spcPts val="55"/>
              </a:spcAft>
              <a:buNone/>
            </a:pPr>
            <a:r>
              <a:rPr lang="it-IT"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a:t>
            </a:r>
            <a:r>
              <a:rPr lang="it-IT"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2"/>
              </a:rPr>
              <a:t>http://sportello.unibg.it/esse3/Home.do</a:t>
            </a:r>
            <a:r>
              <a:rPr lang="it-IT"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a:t>
            </a:r>
            <a:r>
              <a:rPr lang="it-IT" dirty="0">
                <a:latin typeface="Calibri" panose="020F0502020204030204" pitchFamily="34" charset="0"/>
                <a:ea typeface="Calibri" panose="020F0502020204030204" pitchFamily="34" charset="0"/>
                <a:cs typeface="Times New Roman" panose="02020603050405020304" pitchFamily="18" charset="0"/>
              </a:rPr>
              <a:t>  </a:t>
            </a:r>
          </a:p>
          <a:p>
            <a:pPr marL="0" marR="8255" indent="0">
              <a:lnSpc>
                <a:spcPct val="107000"/>
              </a:lnSpc>
              <a:spcAft>
                <a:spcPts val="800"/>
              </a:spcAft>
              <a:buNone/>
            </a:pPr>
            <a:r>
              <a:rPr lang="it-IT" dirty="0">
                <a:latin typeface="Calibri" panose="020F0502020204030204" pitchFamily="34" charset="0"/>
                <a:ea typeface="Calibri" panose="020F0502020204030204" pitchFamily="34" charset="0"/>
                <a:cs typeface="Times New Roman" panose="02020603050405020304" pitchFamily="18" charset="0"/>
              </a:rPr>
              <a:t>In tale progetto, che lo studente dovrà redigere con l’aiuto del tutor universitario ed in accordo con il tutor di Ente e che andrà approvato dal </a:t>
            </a:r>
            <a:r>
              <a:rPr lang="it-IT" b="1" dirty="0">
                <a:latin typeface="Calibri" panose="020F0502020204030204" pitchFamily="34" charset="0"/>
                <a:ea typeface="Calibri" panose="020F0502020204030204" pitchFamily="34" charset="0"/>
                <a:cs typeface="Times New Roman" panose="02020603050405020304" pitchFamily="18" charset="0"/>
              </a:rPr>
              <a:t>docente supervisore, </a:t>
            </a:r>
            <a:r>
              <a:rPr lang="it-IT" dirty="0">
                <a:latin typeface="Calibri" panose="020F0502020204030204" pitchFamily="34" charset="0"/>
                <a:ea typeface="Calibri" panose="020F0502020204030204" pitchFamily="34" charset="0"/>
                <a:cs typeface="Times New Roman" panose="02020603050405020304" pitchFamily="18" charset="0"/>
              </a:rPr>
              <a:t>vanno specificati l’obiettivo generale delle attività da svolgere, le modalità operative e i tempi di svolgimento. </a:t>
            </a:r>
          </a:p>
          <a:p>
            <a:pPr marL="0" indent="0">
              <a:buNone/>
            </a:pPr>
            <a:endParaRPr lang="it-IT" dirty="0"/>
          </a:p>
        </p:txBody>
      </p:sp>
    </p:spTree>
    <p:extLst>
      <p:ext uri="{BB962C8B-B14F-4D97-AF65-F5344CB8AC3E}">
        <p14:creationId xmlns:p14="http://schemas.microsoft.com/office/powerpoint/2010/main" val="2719078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a:xfrm>
            <a:off x="313899" y="2169994"/>
            <a:ext cx="11464119" cy="4353636"/>
          </a:xfrm>
        </p:spPr>
        <p:txBody>
          <a:bodyPr>
            <a:normAutofit/>
          </a:bodyPr>
          <a:lstStyle/>
          <a:p>
            <a:pPr marL="0" indent="0" algn="just">
              <a:lnSpc>
                <a:spcPct val="107000"/>
              </a:lnSpc>
              <a:spcAft>
                <a:spcPts val="800"/>
              </a:spcAft>
              <a:buNone/>
            </a:pPr>
            <a:r>
              <a:rPr lang="it-IT" dirty="0">
                <a:latin typeface="Arial" panose="020B0604020202020204" pitchFamily="34" charset="0"/>
                <a:ea typeface="Calibri" panose="020F0502020204030204" pitchFamily="34" charset="0"/>
                <a:cs typeface="Times New Roman" panose="02020603050405020304" pitchFamily="18" charset="0"/>
              </a:rPr>
              <a:t>Le 125 ore potranno iniziare a partire dal 7° giorno successivo all’avvenuta consegna del progetto all’ufficio tirocini e alla contestuale attivazione online del progetto (</a:t>
            </a:r>
            <a:r>
              <a:rPr lang="it-IT" u="sng" dirty="0">
                <a:solidFill>
                  <a:srgbClr val="0563C1"/>
                </a:solidFill>
                <a:latin typeface="Arial" panose="020B0604020202020204" pitchFamily="34" charset="0"/>
                <a:ea typeface="Calibri" panose="020F0502020204030204" pitchFamily="34" charset="0"/>
                <a:cs typeface="Times New Roman" panose="02020603050405020304" pitchFamily="18" charset="0"/>
                <a:hlinkClick r:id="rId2"/>
              </a:rPr>
              <a:t>http://sportello.unibg.it/esse3/Home.do</a:t>
            </a:r>
            <a:r>
              <a:rPr lang="it-IT" dirty="0">
                <a:latin typeface="Arial" panose="020B0604020202020204" pitchFamily="34" charset="0"/>
                <a:ea typeface="Calibri" panose="020F0502020204030204" pitchFamily="34" charset="0"/>
                <a:cs typeface="Times New Roman" panose="02020603050405020304" pitchFamily="18" charset="0"/>
              </a:rPr>
              <a:t>). </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dirty="0">
                <a:latin typeface="Arial" panose="020B0604020202020204" pitchFamily="34" charset="0"/>
                <a:ea typeface="Calibri" panose="020F0502020204030204" pitchFamily="34" charset="0"/>
                <a:cs typeface="Times New Roman" panose="02020603050405020304" pitchFamily="18" charset="0"/>
              </a:rPr>
              <a:t>La durata del tirocinio è prevista in un minimo di 2 e un massimo di 6 mesi da concordare con il tutor dell’Ente. </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u="sng" dirty="0">
                <a:latin typeface="Arial" panose="020B0604020202020204" pitchFamily="34" charset="0"/>
                <a:ea typeface="Calibri" panose="020F0502020204030204" pitchFamily="34" charset="0"/>
                <a:cs typeface="Times New Roman" panose="02020603050405020304" pitchFamily="18" charset="0"/>
              </a:rPr>
              <a:t>Articolazione del tirocinio</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u="sng" dirty="0">
                <a:latin typeface="Arial" panose="020B0604020202020204" pitchFamily="34" charset="0"/>
                <a:ea typeface="Calibri" panose="020F0502020204030204" pitchFamily="34" charset="0"/>
                <a:cs typeface="Times New Roman" panose="02020603050405020304" pitchFamily="18" charset="0"/>
              </a:rPr>
              <a:t>Corso di studi in Scienze Psicologiche</a:t>
            </a:r>
            <a:r>
              <a:rPr lang="it-IT" dirty="0">
                <a:latin typeface="Arial" panose="020B0604020202020204" pitchFamily="34" charset="0"/>
                <a:ea typeface="Calibri" panose="020F0502020204030204" pitchFamily="34" charset="0"/>
                <a:cs typeface="Times New Roman" panose="02020603050405020304" pitchFamily="18" charset="0"/>
              </a:rPr>
              <a:t>: </a:t>
            </a:r>
            <a:r>
              <a:rPr lang="it-IT" b="1" dirty="0">
                <a:latin typeface="Arial" panose="020B0604020202020204" pitchFamily="34" charset="0"/>
                <a:ea typeface="Calibri" panose="020F0502020204030204" pitchFamily="34" charset="0"/>
                <a:cs typeface="Times New Roman" panose="02020603050405020304" pitchFamily="18" charset="0"/>
              </a:rPr>
              <a:t>125</a:t>
            </a:r>
            <a:r>
              <a:rPr lang="it-IT" dirty="0">
                <a:latin typeface="Arial" panose="020B0604020202020204" pitchFamily="34" charset="0"/>
                <a:ea typeface="Calibri" panose="020F0502020204030204" pitchFamily="34" charset="0"/>
                <a:cs typeface="Times New Roman" panose="02020603050405020304" pitchFamily="18" charset="0"/>
              </a:rPr>
              <a:t> ore di tirocinio, corrispondenti a 5 CFU, così articolate:</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0" lvl="0" indent="0" algn="just">
              <a:buNone/>
            </a:pPr>
            <a:r>
              <a:rPr lang="it-IT" b="1" dirty="0">
                <a:latin typeface="Arial" panose="020B0604020202020204" pitchFamily="34" charset="0"/>
              </a:rPr>
              <a:t>n. 100 </a:t>
            </a:r>
            <a:r>
              <a:rPr lang="it-IT" dirty="0">
                <a:latin typeface="Arial" panose="020B0604020202020204" pitchFamily="34" charset="0"/>
              </a:rPr>
              <a:t>ore da svolgersi presso un Ente ospitante, in cui presti attività uno psicologo, che svolgerà funzione di tutor di Ente, iscritto all’albo professionale da almeno 3 anni;</a:t>
            </a:r>
            <a:endParaRPr lang="it-IT" dirty="0"/>
          </a:p>
          <a:p>
            <a:pPr marL="0" lvl="0" indent="0" algn="just">
              <a:buNone/>
            </a:pPr>
            <a:r>
              <a:rPr lang="it-IT" b="1" dirty="0">
                <a:latin typeface="Arial" panose="020B0604020202020204" pitchFamily="34" charset="0"/>
              </a:rPr>
              <a:t>n. 10</a:t>
            </a:r>
            <a:r>
              <a:rPr lang="it-IT" dirty="0">
                <a:latin typeface="Arial" panose="020B0604020202020204" pitchFamily="34" charset="0"/>
              </a:rPr>
              <a:t> ore di attività formativa organizzate dal Dipartimento di Scienze Umane e Sociali</a:t>
            </a:r>
            <a:endParaRPr lang="it-IT" dirty="0"/>
          </a:p>
          <a:p>
            <a:pPr marL="0" lvl="0" indent="0" algn="just">
              <a:spcAft>
                <a:spcPts val="0"/>
              </a:spcAft>
              <a:buNone/>
            </a:pPr>
            <a:r>
              <a:rPr lang="it-IT" b="1" dirty="0">
                <a:latin typeface="Arial" panose="020B0604020202020204" pitchFamily="34" charset="0"/>
              </a:rPr>
              <a:t>n. 15 </a:t>
            </a:r>
            <a:r>
              <a:rPr lang="it-IT" dirty="0">
                <a:latin typeface="Arial" panose="020B0604020202020204" pitchFamily="34" charset="0"/>
              </a:rPr>
              <a:t>ore da dedicare alla stesura del Registro di Tirocinio e della relazione finale, agli incontri con il tutor accademico e il docente supervisore</a:t>
            </a:r>
            <a:endParaRPr lang="it-IT" dirty="0"/>
          </a:p>
        </p:txBody>
      </p:sp>
      <p:sp>
        <p:nvSpPr>
          <p:cNvPr id="2" name="Titolo 1"/>
          <p:cNvSpPr>
            <a:spLocks noGrp="1"/>
          </p:cNvSpPr>
          <p:nvPr>
            <p:ph type="title"/>
          </p:nvPr>
        </p:nvSpPr>
        <p:spPr>
          <a:xfrm>
            <a:off x="2181094" y="732680"/>
            <a:ext cx="7729728" cy="1188720"/>
          </a:xfrm>
        </p:spPr>
        <p:txBody>
          <a:bodyPr/>
          <a:lstStyle/>
          <a:p>
            <a:r>
              <a:rPr lang="it-IT" dirty="0"/>
              <a:t>Laurea triennale</a:t>
            </a:r>
          </a:p>
        </p:txBody>
      </p:sp>
    </p:spTree>
    <p:extLst>
      <p:ext uri="{BB962C8B-B14F-4D97-AF65-F5344CB8AC3E}">
        <p14:creationId xmlns:p14="http://schemas.microsoft.com/office/powerpoint/2010/main" val="1554678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45720" y="405134"/>
            <a:ext cx="11009468" cy="1109767"/>
          </a:xfrm>
        </p:spPr>
        <p:txBody>
          <a:bodyPr/>
          <a:lstStyle/>
          <a:p>
            <a:r>
              <a:rPr lang="it-IT" dirty="0"/>
              <a:t>LAUREA MAGISTRALE</a:t>
            </a:r>
          </a:p>
        </p:txBody>
      </p:sp>
      <p:sp>
        <p:nvSpPr>
          <p:cNvPr id="3" name="Segnaposto contenuto 2"/>
          <p:cNvSpPr>
            <a:spLocks noGrp="1"/>
          </p:cNvSpPr>
          <p:nvPr>
            <p:ph idx="1"/>
          </p:nvPr>
        </p:nvSpPr>
        <p:spPr>
          <a:xfrm>
            <a:off x="504967" y="1965278"/>
            <a:ext cx="11150221" cy="4558352"/>
          </a:xfrm>
        </p:spPr>
        <p:txBody>
          <a:bodyPr>
            <a:normAutofit fontScale="92500" lnSpcReduction="10000"/>
          </a:bodyPr>
          <a:lstStyle/>
          <a:p>
            <a:pPr marL="0" indent="0" algn="just">
              <a:lnSpc>
                <a:spcPct val="107000"/>
              </a:lnSpc>
              <a:spcAft>
                <a:spcPts val="800"/>
              </a:spcAft>
              <a:buNone/>
            </a:pPr>
            <a:r>
              <a:rPr lang="it-IT" dirty="0">
                <a:latin typeface="Arial" panose="020B0604020202020204" pitchFamily="34" charset="0"/>
                <a:ea typeface="Calibri" panose="020F0502020204030204" pitchFamily="34" charset="0"/>
                <a:cs typeface="Times New Roman" panose="02020603050405020304" pitchFamily="18" charset="0"/>
              </a:rPr>
              <a:t>Le ore di tirocinio  potranno iniziare a partire dal 7° giorno successivo all’avvenuta consegna del progetto all’ufficio tirocini e alla contestuale attivazione online del progetto (</a:t>
            </a:r>
            <a:r>
              <a:rPr lang="it-IT" u="sng" dirty="0">
                <a:solidFill>
                  <a:srgbClr val="0563C1"/>
                </a:solidFill>
                <a:latin typeface="Arial" panose="020B0604020202020204" pitchFamily="34" charset="0"/>
                <a:ea typeface="Calibri" panose="020F0502020204030204" pitchFamily="34" charset="0"/>
                <a:cs typeface="Times New Roman" panose="02020603050405020304" pitchFamily="18" charset="0"/>
                <a:hlinkClick r:id="rId2"/>
              </a:rPr>
              <a:t>http://sportello.unibg.it/esse3/Home.do</a:t>
            </a:r>
            <a:r>
              <a:rPr lang="it-IT" dirty="0">
                <a:latin typeface="Arial" panose="020B0604020202020204" pitchFamily="34" charset="0"/>
                <a:ea typeface="Calibri" panose="020F0502020204030204" pitchFamily="34" charset="0"/>
                <a:cs typeface="Times New Roman" panose="02020603050405020304" pitchFamily="18" charset="0"/>
              </a:rPr>
              <a:t>). </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it-IT" dirty="0">
                <a:latin typeface="Arial" panose="020B0604020202020204" pitchFamily="34" charset="0"/>
                <a:ea typeface="Calibri" panose="020F0502020204030204" pitchFamily="34" charset="0"/>
                <a:cs typeface="Times New Roman" panose="02020603050405020304" pitchFamily="18" charset="0"/>
              </a:rPr>
              <a:t>La durata del tirocinio è prevista in un minimo di 2 e un massimo di 6 mesi da concordare con il tutor dell’Ente. </a:t>
            </a:r>
            <a:endParaRPr lang="it-IT"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it-IT" b="1" dirty="0"/>
              <a:t>Articolazione del tirocinio secondo la modalità tradizionale</a:t>
            </a:r>
            <a:r>
              <a:rPr lang="it-IT" dirty="0"/>
              <a:t> </a:t>
            </a:r>
          </a:p>
          <a:p>
            <a:pPr marL="0" indent="0">
              <a:buNone/>
            </a:pPr>
            <a:r>
              <a:rPr lang="it-IT" b="1" dirty="0"/>
              <a:t>250</a:t>
            </a:r>
            <a:r>
              <a:rPr lang="it-IT" dirty="0"/>
              <a:t> ore di tirocinio, corrispondenti a 10 CFU, così articolate: </a:t>
            </a:r>
          </a:p>
          <a:p>
            <a:pPr marL="0" lvl="0" indent="0" fontAlgn="base">
              <a:buNone/>
            </a:pPr>
            <a:r>
              <a:rPr lang="it-IT" b="1" dirty="0"/>
              <a:t>n. 200 </a:t>
            </a:r>
            <a:r>
              <a:rPr lang="it-IT" dirty="0"/>
              <a:t>ore da svolgersi presso un Ente ospitante, in cui presti attività uno psicologo, che svolgerà funzione di tutor di Ente, iscritto all’albo professionale da almeno 3 anni; </a:t>
            </a:r>
          </a:p>
          <a:p>
            <a:pPr marL="0" lvl="0" indent="0" fontAlgn="base">
              <a:buNone/>
            </a:pPr>
            <a:r>
              <a:rPr lang="it-IT" b="1" dirty="0"/>
              <a:t>n. 20</a:t>
            </a:r>
            <a:r>
              <a:rPr lang="it-IT" dirty="0"/>
              <a:t> ore di attività laboratoriale organizzate dal Dipartimento di Scienze Umane e Sociali per apprendere come presentarsi al territorio e in che modo valorizzare le proprie competenze all’interno del contesto di tirocinio; </a:t>
            </a:r>
          </a:p>
          <a:p>
            <a:pPr marL="0" lvl="0" indent="0" fontAlgn="base">
              <a:buNone/>
            </a:pPr>
            <a:r>
              <a:rPr lang="it-IT" b="1" dirty="0"/>
              <a:t>n. 5 </a:t>
            </a:r>
            <a:r>
              <a:rPr lang="it-IT" dirty="0"/>
              <a:t>ore di confronto con il proprio tutor universitario da dedicare alla riflessione di quanto osservato; </a:t>
            </a:r>
          </a:p>
          <a:p>
            <a:pPr marL="0" lvl="0" indent="0" fontAlgn="base">
              <a:buNone/>
            </a:pPr>
            <a:r>
              <a:rPr lang="it-IT" b="1" dirty="0"/>
              <a:t>n. 10 </a:t>
            </a:r>
            <a:r>
              <a:rPr lang="it-IT" dirty="0"/>
              <a:t>ore seminari e/o workshop organizzati dal Corso di Laurea Magistrale in Psicologia Clinica; </a:t>
            </a:r>
          </a:p>
          <a:p>
            <a:pPr marL="0" lvl="0" indent="0" fontAlgn="base">
              <a:buNone/>
            </a:pPr>
            <a:r>
              <a:rPr lang="it-IT" b="1" dirty="0"/>
              <a:t>n. 15 </a:t>
            </a:r>
            <a:r>
              <a:rPr lang="it-IT" dirty="0"/>
              <a:t>ore</a:t>
            </a:r>
            <a:r>
              <a:rPr lang="it-IT" b="1" dirty="0"/>
              <a:t> </a:t>
            </a:r>
            <a:r>
              <a:rPr lang="it-IT" dirty="0"/>
              <a:t>da dedicare alla stesura del Registro di Tirocinio e alla Relazione Finale </a:t>
            </a:r>
          </a:p>
          <a:p>
            <a:pPr marL="0" indent="0">
              <a:buNone/>
            </a:pPr>
            <a:r>
              <a:rPr lang="it-IT" dirty="0"/>
              <a:t>con l’aiuto del tutor accademico e del docente supervisore.  </a:t>
            </a:r>
          </a:p>
          <a:p>
            <a:pPr marL="0" indent="0">
              <a:buNone/>
            </a:pPr>
            <a:endParaRPr lang="it-IT" dirty="0"/>
          </a:p>
        </p:txBody>
      </p:sp>
    </p:spTree>
    <p:extLst>
      <p:ext uri="{BB962C8B-B14F-4D97-AF65-F5344CB8AC3E}">
        <p14:creationId xmlns:p14="http://schemas.microsoft.com/office/powerpoint/2010/main" val="3576214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214650" y="2838734"/>
            <a:ext cx="9389660" cy="1384995"/>
          </a:xfrm>
          <a:prstGeom prst="rect">
            <a:avLst/>
          </a:prstGeom>
          <a:noFill/>
        </p:spPr>
        <p:txBody>
          <a:bodyPr wrap="square" rtlCol="0">
            <a:spAutoFit/>
          </a:bodyPr>
          <a:lstStyle/>
          <a:p>
            <a:pPr defTabSz="2784475"/>
            <a:r>
              <a:rPr lang="it-IT" sz="2800" dirty="0"/>
              <a:t>MODALITA’ 1II: 	PERCORSI INDIVIDUALI CON ESONERO</a:t>
            </a:r>
          </a:p>
          <a:p>
            <a:pPr defTabSz="2784475"/>
            <a:r>
              <a:rPr lang="it-IT" sz="2800" dirty="0"/>
              <a:t> 	DALLE ATTIVITA’ PRESSO GLI ENTI </a:t>
            </a:r>
          </a:p>
          <a:p>
            <a:pPr defTabSz="2606675">
              <a:tabLst>
                <a:tab pos="2784475" algn="l"/>
              </a:tabLst>
            </a:pPr>
            <a:r>
              <a:rPr lang="it-IT" sz="2800" dirty="0"/>
              <a:t>	(esonero)</a:t>
            </a:r>
          </a:p>
        </p:txBody>
      </p:sp>
    </p:spTree>
    <p:extLst>
      <p:ext uri="{BB962C8B-B14F-4D97-AF65-F5344CB8AC3E}">
        <p14:creationId xmlns:p14="http://schemas.microsoft.com/office/powerpoint/2010/main" val="505010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310185" y="3289110"/>
            <a:ext cx="8967904" cy="584775"/>
          </a:xfrm>
          <a:prstGeom prst="rect">
            <a:avLst/>
          </a:prstGeom>
          <a:noFill/>
        </p:spPr>
        <p:txBody>
          <a:bodyPr wrap="none" rtlCol="0">
            <a:spAutoFit/>
          </a:bodyPr>
          <a:lstStyle/>
          <a:p>
            <a:r>
              <a:rPr lang="it-IT" sz="3200" dirty="0"/>
              <a:t>LOGICA DEL TIROCINIO E MODALITA’ COMUNI</a:t>
            </a:r>
          </a:p>
        </p:txBody>
      </p:sp>
    </p:spTree>
    <p:extLst>
      <p:ext uri="{BB962C8B-B14F-4D97-AF65-F5344CB8AC3E}">
        <p14:creationId xmlns:p14="http://schemas.microsoft.com/office/powerpoint/2010/main" val="1783507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552460" y="261527"/>
            <a:ext cx="10979897" cy="1188720"/>
          </a:xfrm>
        </p:spPr>
        <p:txBody>
          <a:bodyPr/>
          <a:lstStyle/>
          <a:p>
            <a:r>
              <a:rPr lang="it-IT" dirty="0">
                <a:latin typeface="Arial" panose="020B0604020202020204" pitchFamily="34" charset="0"/>
                <a:ea typeface="Calibri" panose="020F0502020204030204" pitchFamily="34" charset="0"/>
                <a:cs typeface="Times New Roman" panose="02020603050405020304" pitchFamily="18" charset="0"/>
              </a:rPr>
              <a:t>TIROCINIO ALL’ESTERO</a:t>
            </a:r>
            <a:endParaRPr lang="it-IT" dirty="0"/>
          </a:p>
        </p:txBody>
      </p:sp>
      <p:sp>
        <p:nvSpPr>
          <p:cNvPr id="4" name="Segnaposto contenuto 3"/>
          <p:cNvSpPr>
            <a:spLocks noGrp="1"/>
          </p:cNvSpPr>
          <p:nvPr>
            <p:ph idx="1"/>
          </p:nvPr>
        </p:nvSpPr>
        <p:spPr>
          <a:xfrm>
            <a:off x="859809" y="1992574"/>
            <a:ext cx="10263115" cy="4190006"/>
          </a:xfrm>
        </p:spPr>
        <p:txBody>
          <a:bodyPr/>
          <a:lstStyle/>
          <a:p>
            <a:r>
              <a:rPr lang="it-IT" dirty="0">
                <a:latin typeface="Arial" panose="020B0604020202020204" pitchFamily="34" charset="0"/>
                <a:ea typeface="Calibri" panose="020F0502020204030204" pitchFamily="34" charset="0"/>
                <a:cs typeface="Times New Roman" panose="02020603050405020304" pitchFamily="18" charset="0"/>
              </a:rPr>
              <a:t>Lo studente che intende svolgere il tirocinio curricolare all’estero, nell’ambito di un progetto Erasmus, deve indicarlo all'interno del </a:t>
            </a:r>
            <a:r>
              <a:rPr lang="it-IT" i="1" dirty="0">
                <a:latin typeface="Arial" panose="020B0604020202020204" pitchFamily="34" charset="0"/>
                <a:ea typeface="Calibri" panose="020F0502020204030204" pitchFamily="34" charset="0"/>
                <a:cs typeface="Times New Roman" panose="02020603050405020304" pitchFamily="18" charset="0"/>
              </a:rPr>
              <a:t>Learning Agreement</a:t>
            </a:r>
            <a:r>
              <a:rPr lang="it-IT" dirty="0">
                <a:latin typeface="Arial" panose="020B0604020202020204" pitchFamily="34" charset="0"/>
                <a:ea typeface="Calibri" panose="020F0502020204030204" pitchFamily="34" charset="0"/>
                <a:cs typeface="Times New Roman" panose="02020603050405020304" pitchFamily="18" charset="0"/>
              </a:rPr>
              <a:t>. Le ore formative possono essere svolte interamente nel paese ospitante. È necessario tuttavia che lo studente attenda l'approvazione del progetto di tirocinio anche da parte del supervisore del suo Dipartimento. Lo studente che non ha inserito in tirocinio nel </a:t>
            </a:r>
            <a:r>
              <a:rPr lang="it-IT" i="1" dirty="0">
                <a:latin typeface="Arial" panose="020B0604020202020204" pitchFamily="34" charset="0"/>
                <a:ea typeface="Calibri" panose="020F0502020204030204" pitchFamily="34" charset="0"/>
                <a:cs typeface="Times New Roman" panose="02020603050405020304" pitchFamily="18" charset="0"/>
              </a:rPr>
              <a:t>Learning Agreement, </a:t>
            </a:r>
            <a:r>
              <a:rPr lang="it-IT" dirty="0">
                <a:latin typeface="Arial" panose="020B0604020202020204" pitchFamily="34" charset="0"/>
                <a:ea typeface="Calibri" panose="020F0502020204030204" pitchFamily="34" charset="0"/>
                <a:cs typeface="Times New Roman" panose="02020603050405020304" pitchFamily="18" charset="0"/>
              </a:rPr>
              <a:t>ma che decide successivamente di svolgerlo all’estero, può farlo unicamente alla fine del progetto Erasmus, prolungando la permanenza per il periodo del tirocinio e contattando l'ufficio tirocini (tirocini@unibg.it). </a:t>
            </a:r>
          </a:p>
          <a:p>
            <a:r>
              <a:rPr lang="it-IT" sz="1600" dirty="0">
                <a:latin typeface="Arial" panose="020B0604020202020204" pitchFamily="34" charset="0"/>
                <a:ea typeface="Calibri" panose="020F0502020204030204" pitchFamily="34" charset="0"/>
                <a:cs typeface="Times New Roman" panose="02020603050405020304" pitchFamily="18" charset="0"/>
              </a:rPr>
              <a:t>Gli studenti in mobilità per i quali non sarà possibile effettuare attività di tirocinio all’estero </a:t>
            </a:r>
            <a:r>
              <a:rPr lang="it-IT" sz="1600" dirty="0" err="1">
                <a:latin typeface="Arial" panose="020B0604020202020204" pitchFamily="34" charset="0"/>
                <a:ea typeface="Calibri" panose="020F0502020204030204" pitchFamily="34" charset="0"/>
                <a:cs typeface="Times New Roman" panose="02020603050405020304" pitchFamily="18" charset="0"/>
              </a:rPr>
              <a:t>potramnno</a:t>
            </a:r>
            <a:r>
              <a:rPr lang="it-IT" sz="1600" dirty="0">
                <a:latin typeface="Arial" panose="020B0604020202020204" pitchFamily="34" charset="0"/>
                <a:ea typeface="Calibri" panose="020F0502020204030204" pitchFamily="34" charset="0"/>
                <a:cs typeface="Times New Roman" panose="02020603050405020304" pitchFamily="18" charset="0"/>
              </a:rPr>
              <a:t> fare richiesta di esonero</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793065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511517" y="309599"/>
            <a:ext cx="11184613" cy="1188720"/>
          </a:xfrm>
        </p:spPr>
        <p:txBody>
          <a:bodyPr/>
          <a:lstStyle/>
          <a:p>
            <a:r>
              <a:rPr lang="it-IT" dirty="0"/>
              <a:t>ESONERO PARZIALE DEL TIROCINIO</a:t>
            </a:r>
          </a:p>
        </p:txBody>
      </p:sp>
      <p:sp>
        <p:nvSpPr>
          <p:cNvPr id="5" name="Segnaposto contenuto 4"/>
          <p:cNvSpPr>
            <a:spLocks noGrp="1"/>
          </p:cNvSpPr>
          <p:nvPr>
            <p:ph idx="1"/>
          </p:nvPr>
        </p:nvSpPr>
        <p:spPr>
          <a:xfrm>
            <a:off x="805217" y="1637732"/>
            <a:ext cx="10658901" cy="4913194"/>
          </a:xfrm>
        </p:spPr>
        <p:txBody>
          <a:bodyPr>
            <a:normAutofit/>
          </a:bodyPr>
          <a:lstStyle/>
          <a:p>
            <a:pPr marL="0" lvl="0" indent="0">
              <a:buNone/>
            </a:pPr>
            <a:r>
              <a:rPr lang="it-IT" b="1" dirty="0"/>
              <a:t>Tirocinio per lo studente lavoratore con pregressa esperienza professionale</a:t>
            </a:r>
          </a:p>
          <a:p>
            <a:r>
              <a:rPr lang="it-IT" dirty="0"/>
              <a:t>Gli studenti in grado di certificare, per precedenti o attuali esperienze formative o professionali, il possesso di una sufficiente esperienza negli ambiti professionali nei quali abitualmente operano le figure professionali corrispondenti ai curricula previsti dal Manifesto degli Studi, possono richiedere l’</a:t>
            </a:r>
            <a:r>
              <a:rPr lang="it-IT" u="sng" dirty="0">
                <a:solidFill>
                  <a:srgbClr val="FF0000"/>
                </a:solidFill>
              </a:rPr>
              <a:t>esonero parziale</a:t>
            </a:r>
            <a:r>
              <a:rPr lang="it-IT" dirty="0"/>
              <a:t> delle attività di tirocinio, tramite specifica domanda alla Commissione tirocini.</a:t>
            </a:r>
          </a:p>
          <a:p>
            <a:pPr marL="0" lvl="0" indent="0">
              <a:buNone/>
            </a:pPr>
            <a:r>
              <a:rPr lang="it-IT" b="1" dirty="0"/>
              <a:t>Tirocinio per lo studente lavoratore senza pregressa esperienza professionale</a:t>
            </a:r>
          </a:p>
          <a:p>
            <a:r>
              <a:rPr lang="it-IT" dirty="0"/>
              <a:t>Lo studente lavoratore che non ha la possibilità di svolgere il tirocinio presso un ente, può presentare istanza alla Commissione Tirocini di poter assolvere al </a:t>
            </a:r>
            <a:r>
              <a:rPr lang="it-IT" dirty="0">
                <a:solidFill>
                  <a:srgbClr val="FF0000"/>
                </a:solidFill>
              </a:rPr>
              <a:t>tirocinio attraverso un progetto</a:t>
            </a:r>
            <a:r>
              <a:rPr lang="it-IT" dirty="0"/>
              <a:t> che verrà debitamente concordato con il docente-tutor. È necessaria la sussistenza un contratto di lavoro o di collaborazione che attesti la effettività di un rapporto lavorativo.</a:t>
            </a:r>
          </a:p>
          <a:p>
            <a:pPr marL="0" indent="0">
              <a:buNone/>
            </a:pPr>
            <a:r>
              <a:rPr lang="it-IT" b="1" dirty="0" err="1"/>
              <a:t>Tirocino</a:t>
            </a:r>
            <a:r>
              <a:rPr lang="it-IT" b="1" dirty="0"/>
              <a:t> per lo studente lavoratore con </a:t>
            </a:r>
            <a:r>
              <a:rPr lang="it-IT" b="1" dirty="0" err="1"/>
              <a:t>pregerssa</a:t>
            </a:r>
            <a:r>
              <a:rPr lang="it-IT" b="1" dirty="0"/>
              <a:t> esperienza professionale</a:t>
            </a:r>
          </a:p>
          <a:p>
            <a:r>
              <a:rPr lang="it-IT" dirty="0"/>
              <a:t>Nel caso in cui uno studente stia lavorando con un regolare contratto (non sono considerati lavori a chiamata o attività di volontariato) da almeno </a:t>
            </a:r>
            <a:r>
              <a:rPr lang="it-IT" b="1" dirty="0"/>
              <a:t>36 ore settimanali</a:t>
            </a:r>
            <a:r>
              <a:rPr lang="it-IT" dirty="0"/>
              <a:t> e solo qualora la sua attività professionale sia svolta in ambito psicologico può essere fatta richiesta di </a:t>
            </a:r>
            <a:r>
              <a:rPr lang="it-IT" u="sng" dirty="0">
                <a:solidFill>
                  <a:srgbClr val="FF0000"/>
                </a:solidFill>
              </a:rPr>
              <a:t>ESONERO TOTALE</a:t>
            </a:r>
            <a:r>
              <a:rPr lang="it-IT" dirty="0"/>
              <a:t> rispetto al di tirocinio curriculare.  </a:t>
            </a:r>
          </a:p>
          <a:p>
            <a:endParaRPr lang="it-IT" dirty="0"/>
          </a:p>
          <a:p>
            <a:endParaRPr lang="it-IT" dirty="0"/>
          </a:p>
        </p:txBody>
      </p:sp>
    </p:spTree>
    <p:extLst>
      <p:ext uri="{BB962C8B-B14F-4D97-AF65-F5344CB8AC3E}">
        <p14:creationId xmlns:p14="http://schemas.microsoft.com/office/powerpoint/2010/main" val="5174425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97869" y="323247"/>
            <a:ext cx="11239205" cy="1188720"/>
          </a:xfrm>
        </p:spPr>
        <p:txBody>
          <a:bodyPr/>
          <a:lstStyle/>
          <a:p>
            <a:pPr marL="0" indent="0"/>
            <a:r>
              <a:rPr lang="it-IT" dirty="0"/>
              <a:t>A CHI INDIRIZZARE LE RICHIESTE DI ESONERO</a:t>
            </a:r>
          </a:p>
        </p:txBody>
      </p:sp>
      <p:sp>
        <p:nvSpPr>
          <p:cNvPr id="3" name="Segnaposto contenuto 2"/>
          <p:cNvSpPr>
            <a:spLocks noGrp="1"/>
          </p:cNvSpPr>
          <p:nvPr>
            <p:ph idx="1"/>
          </p:nvPr>
        </p:nvSpPr>
        <p:spPr>
          <a:xfrm>
            <a:off x="600501" y="1992573"/>
            <a:ext cx="11013744" cy="4571999"/>
          </a:xfrm>
        </p:spPr>
        <p:txBody>
          <a:bodyPr/>
          <a:lstStyle/>
          <a:p>
            <a:pPr marL="0" indent="0">
              <a:buNone/>
            </a:pPr>
            <a:r>
              <a:rPr lang="it-IT" dirty="0"/>
              <a:t>La richiesta deve essere inviata alla commissione tirocini attraverso una mail all’indirizzo </a:t>
            </a:r>
            <a:r>
              <a:rPr lang="it-IT" dirty="0">
                <a:hlinkClick r:id="rId2"/>
              </a:rPr>
              <a:t>Tirocni_SPS@unibg.it</a:t>
            </a:r>
            <a:r>
              <a:rPr lang="it-IT" dirty="0"/>
              <a:t>, per la laurea triennale o </a:t>
            </a:r>
            <a:r>
              <a:rPr lang="it-IT" dirty="0">
                <a:hlinkClick r:id="rId3"/>
              </a:rPr>
              <a:t>TirociniPC@unibg.it</a:t>
            </a:r>
            <a:r>
              <a:rPr lang="it-IT" dirty="0"/>
              <a:t> per la Laurea Magistrale esplicitando in oggetto: </a:t>
            </a:r>
          </a:p>
          <a:p>
            <a:pPr marL="0" indent="0">
              <a:buNone/>
            </a:pPr>
            <a:r>
              <a:rPr lang="it-IT" dirty="0"/>
              <a:t>RICHIESTA ESONERO e inserendo  NOME e COGNOME e NUMERO DI MATRICOLA. </a:t>
            </a:r>
          </a:p>
          <a:p>
            <a:pPr marL="0" indent="0">
              <a:buNone/>
            </a:pPr>
            <a:endParaRPr lang="it-IT" dirty="0"/>
          </a:p>
          <a:p>
            <a:pPr marL="0" indent="0">
              <a:buNone/>
            </a:pPr>
            <a:r>
              <a:rPr lang="it-IT" dirty="0"/>
              <a:t>Alla mail è obbligatorio allegare: </a:t>
            </a:r>
          </a:p>
          <a:p>
            <a:pPr marL="0" lvl="0" indent="0" fontAlgn="base">
              <a:buNone/>
            </a:pPr>
            <a:r>
              <a:rPr lang="it-IT" dirty="0"/>
              <a:t>la certificazione del monte ore settimanale impegnato nella attività professionale (ad es. il contratto di lavoro) </a:t>
            </a:r>
          </a:p>
          <a:p>
            <a:pPr marL="0" lvl="0" indent="0" fontAlgn="base">
              <a:buNone/>
            </a:pPr>
            <a:r>
              <a:rPr lang="it-IT" dirty="0"/>
              <a:t>una sintetica descrizione della attività svolte. </a:t>
            </a:r>
          </a:p>
          <a:p>
            <a:pPr marL="0" indent="0">
              <a:buNone/>
            </a:pPr>
            <a:endParaRPr lang="it-IT" dirty="0"/>
          </a:p>
        </p:txBody>
      </p:sp>
    </p:spTree>
    <p:extLst>
      <p:ext uri="{BB962C8B-B14F-4D97-AF65-F5344CB8AC3E}">
        <p14:creationId xmlns:p14="http://schemas.microsoft.com/office/powerpoint/2010/main" val="2394562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uppo 20">
            <a:extLst>
              <a:ext uri="{FF2B5EF4-FFF2-40B4-BE49-F238E27FC236}">
                <a16:creationId xmlns:a16="http://schemas.microsoft.com/office/drawing/2014/main" id="{F9393B0E-EEA2-4AEB-8A18-D7EFA07F11E1}"/>
              </a:ext>
            </a:extLst>
          </p:cNvPr>
          <p:cNvGrpSpPr/>
          <p:nvPr/>
        </p:nvGrpSpPr>
        <p:grpSpPr>
          <a:xfrm>
            <a:off x="413530" y="3771965"/>
            <a:ext cx="2958654" cy="2423621"/>
            <a:chOff x="1404117" y="4629806"/>
            <a:chExt cx="2958654" cy="2423621"/>
          </a:xfrm>
        </p:grpSpPr>
        <p:sp>
          <p:nvSpPr>
            <p:cNvPr id="7" name="Ovale 6"/>
            <p:cNvSpPr/>
            <p:nvPr/>
          </p:nvSpPr>
          <p:spPr>
            <a:xfrm>
              <a:off x="2091563" y="4629806"/>
              <a:ext cx="1617449" cy="1511559"/>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solidFill>
                    <a:schemeClr val="bg1"/>
                  </a:solidFill>
                </a:rPr>
                <a:t>Disabilità</a:t>
              </a:r>
            </a:p>
          </p:txBody>
        </p:sp>
        <p:sp>
          <p:nvSpPr>
            <p:cNvPr id="18" name="Ovale 17"/>
            <p:cNvSpPr/>
            <p:nvPr/>
          </p:nvSpPr>
          <p:spPr>
            <a:xfrm>
              <a:off x="2589428" y="5541868"/>
              <a:ext cx="1773343" cy="1511559"/>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solidFill>
                    <a:schemeClr val="bg1"/>
                  </a:solidFill>
                </a:rPr>
                <a:t>Psicologia Scolastica e dell’educazione</a:t>
              </a:r>
            </a:p>
          </p:txBody>
        </p:sp>
        <p:sp>
          <p:nvSpPr>
            <p:cNvPr id="25" name="Ovale 24"/>
            <p:cNvSpPr/>
            <p:nvPr/>
          </p:nvSpPr>
          <p:spPr>
            <a:xfrm>
              <a:off x="1404117" y="5485130"/>
              <a:ext cx="1576874" cy="1511559"/>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solidFill>
                    <a:schemeClr val="bg1"/>
                  </a:solidFill>
                </a:rPr>
                <a:t>Neuro-psichiatria</a:t>
              </a:r>
            </a:p>
          </p:txBody>
        </p:sp>
      </p:grpSp>
      <p:grpSp>
        <p:nvGrpSpPr>
          <p:cNvPr id="41" name="Gruppo 40"/>
          <p:cNvGrpSpPr/>
          <p:nvPr/>
        </p:nvGrpSpPr>
        <p:grpSpPr>
          <a:xfrm>
            <a:off x="51675" y="663253"/>
            <a:ext cx="2600187" cy="2447602"/>
            <a:chOff x="6486964" y="4327850"/>
            <a:chExt cx="2600187" cy="2447602"/>
          </a:xfrm>
        </p:grpSpPr>
        <p:sp>
          <p:nvSpPr>
            <p:cNvPr id="23" name="Ovale 22"/>
            <p:cNvSpPr/>
            <p:nvPr/>
          </p:nvSpPr>
          <p:spPr>
            <a:xfrm>
              <a:off x="6486964" y="5053820"/>
              <a:ext cx="1576874" cy="1511559"/>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t>Carcere, ambito giuridico, giustizia minorile</a:t>
              </a:r>
            </a:p>
          </p:txBody>
        </p:sp>
        <p:sp>
          <p:nvSpPr>
            <p:cNvPr id="22" name="Ovale 21"/>
            <p:cNvSpPr/>
            <p:nvPr/>
          </p:nvSpPr>
          <p:spPr>
            <a:xfrm>
              <a:off x="7655417" y="5400428"/>
              <a:ext cx="1413538" cy="1375024"/>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t>Tutela Minori e CBF</a:t>
              </a:r>
            </a:p>
          </p:txBody>
        </p:sp>
        <p:sp>
          <p:nvSpPr>
            <p:cNvPr id="28" name="Ovale 27"/>
            <p:cNvSpPr/>
            <p:nvPr/>
          </p:nvSpPr>
          <p:spPr>
            <a:xfrm>
              <a:off x="7510277" y="4327850"/>
              <a:ext cx="1576874" cy="1511559"/>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t>Differenze di genere e violenza</a:t>
              </a:r>
            </a:p>
          </p:txBody>
        </p:sp>
      </p:grpSp>
      <p:grpSp>
        <p:nvGrpSpPr>
          <p:cNvPr id="37" name="Gruppo 36"/>
          <p:cNvGrpSpPr/>
          <p:nvPr/>
        </p:nvGrpSpPr>
        <p:grpSpPr>
          <a:xfrm>
            <a:off x="8242972" y="-14654"/>
            <a:ext cx="3879430" cy="2723875"/>
            <a:chOff x="900279" y="4043658"/>
            <a:chExt cx="3879430" cy="2723875"/>
          </a:xfrm>
        </p:grpSpPr>
        <p:sp>
          <p:nvSpPr>
            <p:cNvPr id="16" name="Ovale 15"/>
            <p:cNvSpPr/>
            <p:nvPr/>
          </p:nvSpPr>
          <p:spPr>
            <a:xfrm>
              <a:off x="2239506" y="4043658"/>
              <a:ext cx="1907720" cy="1511559"/>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200" dirty="0" err="1"/>
                <a:t>Informagiovani</a:t>
              </a:r>
              <a:r>
                <a:rPr lang="it-IT" sz="1200" dirty="0"/>
                <a:t> e orientamento</a:t>
              </a:r>
              <a:r>
                <a:rPr lang="it-IT" sz="1200" dirty="0">
                  <a:solidFill>
                    <a:srgbClr val="FF0000"/>
                  </a:solidFill>
                </a:rPr>
                <a:t> </a:t>
              </a:r>
              <a:endParaRPr lang="it-IT" sz="1200" dirty="0"/>
            </a:p>
          </p:txBody>
        </p:sp>
        <p:sp>
          <p:nvSpPr>
            <p:cNvPr id="17" name="Ovale 16"/>
            <p:cNvSpPr/>
            <p:nvPr/>
          </p:nvSpPr>
          <p:spPr>
            <a:xfrm>
              <a:off x="2976295" y="4970096"/>
              <a:ext cx="1803414" cy="1511559"/>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t>Lavoro – Occupazione</a:t>
              </a:r>
            </a:p>
          </p:txBody>
        </p:sp>
        <p:sp>
          <p:nvSpPr>
            <p:cNvPr id="27" name="Ovale 26"/>
            <p:cNvSpPr/>
            <p:nvPr/>
          </p:nvSpPr>
          <p:spPr>
            <a:xfrm>
              <a:off x="1801902" y="5255974"/>
              <a:ext cx="1604969" cy="1511559"/>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t>Organizzazione e risorse umane</a:t>
              </a:r>
            </a:p>
          </p:txBody>
        </p:sp>
        <p:sp>
          <p:nvSpPr>
            <p:cNvPr id="8" name="Ovale 7"/>
            <p:cNvSpPr/>
            <p:nvPr/>
          </p:nvSpPr>
          <p:spPr>
            <a:xfrm>
              <a:off x="900279" y="4270361"/>
              <a:ext cx="1781234" cy="1511559"/>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200" dirty="0"/>
                <a:t>Formazione e accompagnamento delle fragilità (giovani e adolescenza)</a:t>
              </a:r>
              <a:r>
                <a:rPr lang="it-IT" sz="1200" dirty="0">
                  <a:solidFill>
                    <a:srgbClr val="FF0000"/>
                  </a:solidFill>
                </a:rPr>
                <a:t> </a:t>
              </a:r>
              <a:endParaRPr lang="it-IT" sz="1200" dirty="0"/>
            </a:p>
          </p:txBody>
        </p:sp>
      </p:grpSp>
      <p:grpSp>
        <p:nvGrpSpPr>
          <p:cNvPr id="39" name="Gruppo 38"/>
          <p:cNvGrpSpPr/>
          <p:nvPr/>
        </p:nvGrpSpPr>
        <p:grpSpPr>
          <a:xfrm>
            <a:off x="4274172" y="268068"/>
            <a:ext cx="3006581" cy="1527487"/>
            <a:chOff x="5632093" y="253533"/>
            <a:chExt cx="3006581" cy="1527487"/>
          </a:xfrm>
        </p:grpSpPr>
        <p:sp>
          <p:nvSpPr>
            <p:cNvPr id="13" name="Ovale 12"/>
            <p:cNvSpPr/>
            <p:nvPr/>
          </p:nvSpPr>
          <p:spPr>
            <a:xfrm>
              <a:off x="5632093" y="253533"/>
              <a:ext cx="1594144" cy="151155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solidFill>
                    <a:srgbClr val="00B0F0"/>
                  </a:solidFill>
                </a:rPr>
                <a:t>Cooperative </a:t>
              </a:r>
              <a:r>
                <a:rPr lang="it-IT" sz="1000" dirty="0">
                  <a:solidFill>
                    <a:srgbClr val="00B0F0"/>
                  </a:solidFill>
                </a:rPr>
                <a:t>(minori, rifugiati, comunità, infanzia, educazione, disabilità ecc.)</a:t>
              </a:r>
            </a:p>
          </p:txBody>
        </p:sp>
        <p:sp>
          <p:nvSpPr>
            <p:cNvPr id="31" name="Ovale 30"/>
            <p:cNvSpPr/>
            <p:nvPr/>
          </p:nvSpPr>
          <p:spPr>
            <a:xfrm>
              <a:off x="6872904" y="269461"/>
              <a:ext cx="1765770" cy="151155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solidFill>
                    <a:srgbClr val="00B0F0"/>
                  </a:solidFill>
                </a:rPr>
                <a:t>Cooperative </a:t>
              </a:r>
              <a:r>
                <a:rPr lang="it-IT" sz="1000" dirty="0">
                  <a:solidFill>
                    <a:srgbClr val="00B0F0"/>
                  </a:solidFill>
                </a:rPr>
                <a:t>(sanità, cronicità, assistenza </a:t>
              </a:r>
              <a:r>
                <a:rPr lang="it-IT" sz="1000" dirty="0" err="1">
                  <a:solidFill>
                    <a:srgbClr val="00B0F0"/>
                  </a:solidFill>
                </a:rPr>
                <a:t>domiciliare,ecc</a:t>
              </a:r>
              <a:r>
                <a:rPr lang="it-IT" sz="1000" dirty="0">
                  <a:solidFill>
                    <a:srgbClr val="00B0F0"/>
                  </a:solidFill>
                </a:rPr>
                <a:t>.)</a:t>
              </a:r>
            </a:p>
          </p:txBody>
        </p:sp>
      </p:grpSp>
      <p:sp>
        <p:nvSpPr>
          <p:cNvPr id="32" name="CasellaDiTesto 31"/>
          <p:cNvSpPr txBox="1"/>
          <p:nvPr/>
        </p:nvSpPr>
        <p:spPr>
          <a:xfrm>
            <a:off x="20205" y="30080"/>
            <a:ext cx="4918621" cy="553998"/>
          </a:xfrm>
          <a:prstGeom prst="rect">
            <a:avLst/>
          </a:prstGeom>
          <a:noFill/>
          <a:ln>
            <a:solidFill>
              <a:schemeClr val="accent1">
                <a:shade val="50000"/>
                <a:hueMod val="94000"/>
              </a:schemeClr>
            </a:solidFill>
          </a:ln>
          <a:effectLst>
            <a:glow>
              <a:schemeClr val="accent1">
                <a:alpha val="46000"/>
              </a:schemeClr>
            </a:glow>
            <a:outerShdw blurRad="50800" dist="50800" dir="5400000" algn="ctr" rotWithShape="0">
              <a:schemeClr val="accent1">
                <a:lumMod val="50000"/>
              </a:schemeClr>
            </a:outerShdw>
            <a:reflection blurRad="6350" stA="52000" endA="300" endPos="35000" dir="5400000" sy="-100000" algn="bl" rotWithShape="0"/>
          </a:effectLst>
          <a:scene3d>
            <a:camera prst="orthographicFront"/>
            <a:lightRig rig="threePt" dir="t"/>
          </a:scene3d>
          <a:sp3d>
            <a:bevelT w="12700"/>
            <a:bevelB w="12700"/>
          </a:sp3d>
        </p:spPr>
        <p:txBody>
          <a:bodyPr wrap="square" rtlCol="0">
            <a:spAutoFit/>
          </a:bodyPr>
          <a:lstStyle/>
          <a:p>
            <a:pPr>
              <a:lnSpc>
                <a:spcPct val="150000"/>
              </a:lnSpc>
            </a:pPr>
            <a:r>
              <a:rPr lang="it-IT" sz="2000" dirty="0"/>
              <a:t>  AMBITI DI PROFESSIONALIZZAZIONE </a:t>
            </a:r>
          </a:p>
        </p:txBody>
      </p:sp>
      <p:grpSp>
        <p:nvGrpSpPr>
          <p:cNvPr id="40" name="Gruppo 39"/>
          <p:cNvGrpSpPr/>
          <p:nvPr/>
        </p:nvGrpSpPr>
        <p:grpSpPr>
          <a:xfrm>
            <a:off x="2513392" y="1795555"/>
            <a:ext cx="3249712" cy="3039146"/>
            <a:chOff x="8475749" y="2382803"/>
            <a:chExt cx="3249712" cy="3039146"/>
          </a:xfrm>
          <a:solidFill>
            <a:schemeClr val="accent3">
              <a:lumMod val="75000"/>
            </a:schemeClr>
          </a:solidFill>
        </p:grpSpPr>
        <p:sp>
          <p:nvSpPr>
            <p:cNvPr id="14" name="Ovale 13"/>
            <p:cNvSpPr/>
            <p:nvPr/>
          </p:nvSpPr>
          <p:spPr>
            <a:xfrm>
              <a:off x="8475749" y="2963674"/>
              <a:ext cx="1576874" cy="151155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200" dirty="0" err="1">
                  <a:solidFill>
                    <a:schemeClr val="bg1"/>
                  </a:solidFill>
                </a:rPr>
                <a:t>Ser.D</a:t>
              </a:r>
              <a:endParaRPr lang="it-IT" sz="1200" dirty="0">
                <a:solidFill>
                  <a:schemeClr val="bg1"/>
                </a:solidFill>
              </a:endParaRPr>
            </a:p>
          </p:txBody>
        </p:sp>
        <p:sp>
          <p:nvSpPr>
            <p:cNvPr id="24" name="Ovale 23"/>
            <p:cNvSpPr/>
            <p:nvPr/>
          </p:nvSpPr>
          <p:spPr>
            <a:xfrm>
              <a:off x="9324309" y="3910390"/>
              <a:ext cx="1576874" cy="151155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200" dirty="0">
                  <a:solidFill>
                    <a:schemeClr val="bg1"/>
                  </a:solidFill>
                </a:rPr>
                <a:t>Consultorio</a:t>
              </a:r>
            </a:p>
          </p:txBody>
        </p:sp>
        <p:sp>
          <p:nvSpPr>
            <p:cNvPr id="26" name="Ovale 25"/>
            <p:cNvSpPr/>
            <p:nvPr/>
          </p:nvSpPr>
          <p:spPr>
            <a:xfrm>
              <a:off x="10148587" y="2940123"/>
              <a:ext cx="1576874" cy="151155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dirty="0">
                  <a:solidFill>
                    <a:schemeClr val="bg1"/>
                  </a:solidFill>
                </a:rPr>
                <a:t>Psichiatria</a:t>
              </a:r>
            </a:p>
          </p:txBody>
        </p:sp>
        <p:sp>
          <p:nvSpPr>
            <p:cNvPr id="15" name="Ovale 14"/>
            <p:cNvSpPr/>
            <p:nvPr/>
          </p:nvSpPr>
          <p:spPr>
            <a:xfrm>
              <a:off x="9328896" y="2382803"/>
              <a:ext cx="1675774" cy="151155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solidFill>
                    <a:schemeClr val="bg1"/>
                  </a:solidFill>
                </a:rPr>
                <a:t>Psicologia Clinica </a:t>
              </a:r>
              <a:r>
                <a:rPr lang="it-IT" sz="1200" dirty="0" err="1">
                  <a:solidFill>
                    <a:schemeClr val="bg1"/>
                  </a:solidFill>
                </a:rPr>
                <a:t>Osped</a:t>
              </a:r>
              <a:r>
                <a:rPr lang="it-IT" sz="1200" dirty="0">
                  <a:solidFill>
                    <a:schemeClr val="bg1"/>
                  </a:solidFill>
                </a:rPr>
                <a:t>.</a:t>
              </a:r>
            </a:p>
          </p:txBody>
        </p:sp>
        <p:sp>
          <p:nvSpPr>
            <p:cNvPr id="3" name="CasellaDiTesto 2"/>
            <p:cNvSpPr txBox="1"/>
            <p:nvPr/>
          </p:nvSpPr>
          <p:spPr>
            <a:xfrm>
              <a:off x="9338620" y="3302468"/>
              <a:ext cx="1466470" cy="1323439"/>
            </a:xfrm>
            <a:prstGeom prst="rect">
              <a:avLst/>
            </a:prstGeom>
            <a:grpFill/>
          </p:spPr>
          <p:txBody>
            <a:bodyPr wrap="square" rtlCol="0">
              <a:spAutoFit/>
            </a:bodyPr>
            <a:lstStyle/>
            <a:p>
              <a:pPr algn="ctr" defTabSz="449263"/>
              <a:r>
                <a:rPr lang="it-IT" sz="1600" dirty="0">
                  <a:solidFill>
                    <a:schemeClr val="bg1"/>
                  </a:solidFill>
                </a:rPr>
                <a:t>Contesti sanitari </a:t>
              </a:r>
              <a:r>
                <a:rPr lang="it-IT" sz="1600" dirty="0" err="1">
                  <a:solidFill>
                    <a:schemeClr val="bg1"/>
                  </a:solidFill>
                </a:rPr>
                <a:t>Ospdale</a:t>
              </a:r>
              <a:r>
                <a:rPr lang="it-IT" sz="1600" dirty="0">
                  <a:solidFill>
                    <a:schemeClr val="bg1"/>
                  </a:solidFill>
                </a:rPr>
                <a:t> e Territorio (ASST)</a:t>
              </a:r>
            </a:p>
          </p:txBody>
        </p:sp>
      </p:grpSp>
      <p:grpSp>
        <p:nvGrpSpPr>
          <p:cNvPr id="19" name="Gruppo 18"/>
          <p:cNvGrpSpPr/>
          <p:nvPr/>
        </p:nvGrpSpPr>
        <p:grpSpPr>
          <a:xfrm>
            <a:off x="4186230" y="3937203"/>
            <a:ext cx="3603028" cy="2920797"/>
            <a:chOff x="1370456" y="-164417"/>
            <a:chExt cx="3603028" cy="2920797"/>
          </a:xfrm>
        </p:grpSpPr>
        <p:grpSp>
          <p:nvGrpSpPr>
            <p:cNvPr id="5" name="Gruppo 4"/>
            <p:cNvGrpSpPr/>
            <p:nvPr/>
          </p:nvGrpSpPr>
          <p:grpSpPr>
            <a:xfrm>
              <a:off x="1370456" y="-164417"/>
              <a:ext cx="3603028" cy="2920797"/>
              <a:chOff x="1816961" y="-13099"/>
              <a:chExt cx="3603028" cy="2920797"/>
            </a:xfrm>
          </p:grpSpPr>
          <p:sp>
            <p:nvSpPr>
              <p:cNvPr id="12" name="Ovale 11"/>
              <p:cNvSpPr/>
              <p:nvPr/>
            </p:nvSpPr>
            <p:spPr>
              <a:xfrm>
                <a:off x="2883576" y="-13099"/>
                <a:ext cx="1576874" cy="1511559"/>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err="1"/>
                  <a:t>Caregivers</a:t>
                </a:r>
                <a:endParaRPr lang="it-IT" sz="1200" dirty="0"/>
              </a:p>
            </p:txBody>
          </p:sp>
          <p:sp>
            <p:nvSpPr>
              <p:cNvPr id="33" name="Ovale 32"/>
              <p:cNvSpPr/>
              <p:nvPr/>
            </p:nvSpPr>
            <p:spPr>
              <a:xfrm>
                <a:off x="2961450" y="1396139"/>
                <a:ext cx="1697083" cy="1511559"/>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t>Assistenza sociosanitaria residenziale</a:t>
                </a:r>
              </a:p>
            </p:txBody>
          </p:sp>
          <p:sp>
            <p:nvSpPr>
              <p:cNvPr id="4" name="Ovale 3"/>
              <p:cNvSpPr/>
              <p:nvPr/>
            </p:nvSpPr>
            <p:spPr>
              <a:xfrm>
                <a:off x="1816961" y="666399"/>
                <a:ext cx="1921126" cy="1511559"/>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000" dirty="0" err="1"/>
                  <a:t>CeAD</a:t>
                </a:r>
                <a:endParaRPr lang="it-IT" sz="1000" dirty="0"/>
              </a:p>
              <a:p>
                <a:pPr algn="ctr"/>
                <a:r>
                  <a:rPr lang="it-IT" sz="1000" dirty="0"/>
                  <a:t>I bisogni psicologici nel servizio di assistenza domiciliare e per la cronicità e la fragilità </a:t>
                </a:r>
              </a:p>
            </p:txBody>
          </p:sp>
          <p:sp>
            <p:nvSpPr>
              <p:cNvPr id="10" name="Ovale 9"/>
              <p:cNvSpPr/>
              <p:nvPr/>
            </p:nvSpPr>
            <p:spPr>
              <a:xfrm>
                <a:off x="3843115" y="540815"/>
                <a:ext cx="1576874" cy="1511559"/>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t>Anziani e segretariato sociale</a:t>
                </a:r>
              </a:p>
              <a:p>
                <a:pPr algn="ctr"/>
                <a:r>
                  <a:rPr lang="it-IT" sz="1200" dirty="0"/>
                  <a:t>(ambiti)</a:t>
                </a:r>
              </a:p>
            </p:txBody>
          </p:sp>
        </p:grpSp>
        <p:sp>
          <p:nvSpPr>
            <p:cNvPr id="6" name="CasellaDiTesto 5"/>
            <p:cNvSpPr txBox="1"/>
            <p:nvPr/>
          </p:nvSpPr>
          <p:spPr>
            <a:xfrm>
              <a:off x="2969463" y="838652"/>
              <a:ext cx="662361" cy="830997"/>
            </a:xfrm>
            <a:prstGeom prst="rect">
              <a:avLst/>
            </a:prstGeom>
            <a:noFill/>
          </p:spPr>
          <p:txBody>
            <a:bodyPr wrap="none" rtlCol="0">
              <a:spAutoFit/>
            </a:bodyPr>
            <a:lstStyle/>
            <a:p>
              <a:pPr algn="ctr"/>
              <a:r>
                <a:rPr lang="it-IT" sz="1200" dirty="0">
                  <a:solidFill>
                    <a:srgbClr val="FFFF00"/>
                  </a:solidFill>
                </a:rPr>
                <a:t>Ambiti</a:t>
              </a:r>
            </a:p>
            <a:p>
              <a:pPr algn="ctr"/>
              <a:r>
                <a:rPr lang="it-IT" sz="1200" dirty="0">
                  <a:solidFill>
                    <a:srgbClr val="FFFF00"/>
                  </a:solidFill>
                </a:rPr>
                <a:t>ASST</a:t>
              </a:r>
            </a:p>
            <a:p>
              <a:pPr algn="ctr"/>
              <a:r>
                <a:rPr lang="it-IT" sz="1200" dirty="0">
                  <a:solidFill>
                    <a:srgbClr val="FFFF00"/>
                  </a:solidFill>
                </a:rPr>
                <a:t>FERB</a:t>
              </a:r>
            </a:p>
            <a:p>
              <a:pPr algn="ctr"/>
              <a:r>
                <a:rPr lang="it-IT" sz="1200" dirty="0">
                  <a:solidFill>
                    <a:srgbClr val="FFFF00"/>
                  </a:solidFill>
                </a:rPr>
                <a:t>Gestori</a:t>
              </a:r>
            </a:p>
          </p:txBody>
        </p:sp>
      </p:grpSp>
      <p:grpSp>
        <p:nvGrpSpPr>
          <p:cNvPr id="49" name="Gruppo 48"/>
          <p:cNvGrpSpPr/>
          <p:nvPr/>
        </p:nvGrpSpPr>
        <p:grpSpPr>
          <a:xfrm>
            <a:off x="8918244" y="4170329"/>
            <a:ext cx="3086818" cy="1767871"/>
            <a:chOff x="-18782" y="1955387"/>
            <a:chExt cx="3086818" cy="1767871"/>
          </a:xfrm>
          <a:solidFill>
            <a:schemeClr val="accent1">
              <a:lumMod val="60000"/>
              <a:lumOff val="40000"/>
            </a:schemeClr>
          </a:solidFill>
        </p:grpSpPr>
        <p:sp>
          <p:nvSpPr>
            <p:cNvPr id="9" name="Ovale 8"/>
            <p:cNvSpPr/>
            <p:nvPr/>
          </p:nvSpPr>
          <p:spPr>
            <a:xfrm>
              <a:off x="-18782" y="2735500"/>
              <a:ext cx="1743366" cy="98775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895350"/>
              <a:r>
                <a:rPr lang="it-IT" sz="1400" b="1" dirty="0">
                  <a:solidFill>
                    <a:srgbClr val="0070C0"/>
                  </a:solidFill>
                </a:rPr>
                <a:t>Progettazione urbana e ambientale</a:t>
              </a:r>
            </a:p>
          </p:txBody>
        </p:sp>
        <p:sp>
          <p:nvSpPr>
            <p:cNvPr id="11" name="Ovale 10"/>
            <p:cNvSpPr/>
            <p:nvPr/>
          </p:nvSpPr>
          <p:spPr>
            <a:xfrm>
              <a:off x="1440208" y="2661932"/>
              <a:ext cx="1627828" cy="100123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a:solidFill>
                    <a:srgbClr val="0070C0"/>
                  </a:solidFill>
                </a:rPr>
                <a:t>Arte e territorio</a:t>
              </a:r>
            </a:p>
          </p:txBody>
        </p:sp>
        <p:sp>
          <p:nvSpPr>
            <p:cNvPr id="30" name="Ovale 29"/>
            <p:cNvSpPr/>
            <p:nvPr/>
          </p:nvSpPr>
          <p:spPr>
            <a:xfrm rot="149559">
              <a:off x="634399" y="1955387"/>
              <a:ext cx="1896069" cy="107247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b="1" dirty="0">
                  <a:solidFill>
                    <a:srgbClr val="0070C0"/>
                  </a:solidFill>
                </a:rPr>
                <a:t>Sport e attività </a:t>
              </a:r>
              <a:r>
                <a:rPr lang="it-IT" sz="1200" b="1" dirty="0" err="1">
                  <a:solidFill>
                    <a:srgbClr val="0070C0"/>
                  </a:solidFill>
                </a:rPr>
                <a:t>motora</a:t>
              </a:r>
              <a:r>
                <a:rPr lang="it-IT" sz="1200" b="1" dirty="0">
                  <a:solidFill>
                    <a:srgbClr val="0070C0"/>
                  </a:solidFill>
                </a:rPr>
                <a:t> adattata</a:t>
              </a:r>
            </a:p>
            <a:p>
              <a:pPr algn="ctr"/>
              <a:r>
                <a:rPr lang="it-IT" sz="1200" b="1" dirty="0">
                  <a:solidFill>
                    <a:srgbClr val="0070C0"/>
                  </a:solidFill>
                </a:rPr>
                <a:t>CUS</a:t>
              </a:r>
            </a:p>
          </p:txBody>
        </p:sp>
      </p:grpSp>
      <p:grpSp>
        <p:nvGrpSpPr>
          <p:cNvPr id="34" name="Gruppo 33">
            <a:extLst>
              <a:ext uri="{FF2B5EF4-FFF2-40B4-BE49-F238E27FC236}">
                <a16:creationId xmlns:a16="http://schemas.microsoft.com/office/drawing/2014/main" id="{B6309494-F9A0-4E6B-ADD7-E1BC981089F7}"/>
              </a:ext>
            </a:extLst>
          </p:cNvPr>
          <p:cNvGrpSpPr/>
          <p:nvPr/>
        </p:nvGrpSpPr>
        <p:grpSpPr>
          <a:xfrm>
            <a:off x="5948146" y="1634312"/>
            <a:ext cx="3754213" cy="3056396"/>
            <a:chOff x="6509650" y="1677164"/>
            <a:chExt cx="3754213" cy="3056396"/>
          </a:xfrm>
        </p:grpSpPr>
        <p:sp>
          <p:nvSpPr>
            <p:cNvPr id="29" name="Ovale 28"/>
            <p:cNvSpPr/>
            <p:nvPr/>
          </p:nvSpPr>
          <p:spPr>
            <a:xfrm>
              <a:off x="6509650" y="2319102"/>
              <a:ext cx="1768099" cy="1511559"/>
            </a:xfrm>
            <a:prstGeom prst="ellipse">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361950"/>
              <a:r>
                <a:rPr lang="it-IT" sz="1200" dirty="0">
                  <a:solidFill>
                    <a:schemeClr val="bg1"/>
                  </a:solidFill>
                </a:rPr>
                <a:t>Cronicità e Invecchiamento Attivo</a:t>
              </a:r>
            </a:p>
          </p:txBody>
        </p:sp>
        <p:sp>
          <p:nvSpPr>
            <p:cNvPr id="68" name="Ovale 67">
              <a:extLst>
                <a:ext uri="{FF2B5EF4-FFF2-40B4-BE49-F238E27FC236}">
                  <a16:creationId xmlns:a16="http://schemas.microsoft.com/office/drawing/2014/main" id="{4177CE35-98D5-4AF6-BC6E-25CE27DD5CDA}"/>
                </a:ext>
              </a:extLst>
            </p:cNvPr>
            <p:cNvSpPr/>
            <p:nvPr/>
          </p:nvSpPr>
          <p:spPr>
            <a:xfrm>
              <a:off x="8611957" y="2386736"/>
              <a:ext cx="1651906" cy="1511559"/>
            </a:xfrm>
            <a:prstGeom prst="ellipse">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it-IT" sz="1200" dirty="0">
                  <a:solidFill>
                    <a:schemeClr val="bg1"/>
                  </a:solidFill>
                </a:rPr>
                <a:t>Salute  e  sicurezza  sul  lavoro</a:t>
              </a:r>
            </a:p>
          </p:txBody>
        </p:sp>
        <p:sp>
          <p:nvSpPr>
            <p:cNvPr id="67" name="Ovale 66">
              <a:extLst>
                <a:ext uri="{FF2B5EF4-FFF2-40B4-BE49-F238E27FC236}">
                  <a16:creationId xmlns:a16="http://schemas.microsoft.com/office/drawing/2014/main" id="{E7CA9812-27F3-4F7F-9530-104826EC3938}"/>
                </a:ext>
              </a:extLst>
            </p:cNvPr>
            <p:cNvSpPr/>
            <p:nvPr/>
          </p:nvSpPr>
          <p:spPr>
            <a:xfrm>
              <a:off x="7695997" y="1677164"/>
              <a:ext cx="1576874" cy="1768052"/>
            </a:xfrm>
            <a:prstGeom prst="ellipse">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solidFill>
                    <a:schemeClr val="bg1"/>
                  </a:solidFill>
                </a:rPr>
                <a:t>Assistenza Primaria e Pediatria di Famiglia</a:t>
              </a:r>
            </a:p>
          </p:txBody>
        </p:sp>
        <p:sp>
          <p:nvSpPr>
            <p:cNvPr id="66" name="Ovale 65">
              <a:extLst>
                <a:ext uri="{FF2B5EF4-FFF2-40B4-BE49-F238E27FC236}">
                  <a16:creationId xmlns:a16="http://schemas.microsoft.com/office/drawing/2014/main" id="{913B018C-5741-4C33-B160-0EA58F0BA8DD}"/>
                </a:ext>
              </a:extLst>
            </p:cNvPr>
            <p:cNvSpPr/>
            <p:nvPr/>
          </p:nvSpPr>
          <p:spPr>
            <a:xfrm>
              <a:off x="7619265" y="3222001"/>
              <a:ext cx="1576874" cy="1511559"/>
            </a:xfrm>
            <a:prstGeom prst="ellipse">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solidFill>
                    <a:schemeClr val="bg1"/>
                  </a:solidFill>
                </a:rPr>
                <a:t>(ATS)</a:t>
              </a:r>
            </a:p>
            <a:p>
              <a:pPr algn="ctr"/>
              <a:endParaRPr lang="it-IT" sz="1200" dirty="0">
                <a:solidFill>
                  <a:schemeClr val="bg1"/>
                </a:solidFill>
              </a:endParaRPr>
            </a:p>
            <a:p>
              <a:pPr algn="ctr"/>
              <a:r>
                <a:rPr lang="it-IT" sz="1200" dirty="0">
                  <a:solidFill>
                    <a:schemeClr val="bg1"/>
                  </a:solidFill>
                </a:rPr>
                <a:t>Prevenzione e</a:t>
              </a:r>
            </a:p>
            <a:p>
              <a:pPr algn="ctr"/>
              <a:r>
                <a:rPr lang="it-IT" sz="1200" dirty="0">
                  <a:solidFill>
                    <a:schemeClr val="bg1"/>
                  </a:solidFill>
                </a:rPr>
                <a:t>Promozione della Salute </a:t>
              </a:r>
              <a:r>
                <a:rPr lang="it-IT" sz="1000" dirty="0">
                  <a:solidFill>
                    <a:schemeClr val="bg1"/>
                  </a:solidFill>
                </a:rPr>
                <a:t>(HPH, WHP, HPS, HC)</a:t>
              </a:r>
            </a:p>
          </p:txBody>
        </p:sp>
      </p:grpSp>
    </p:spTree>
    <p:extLst>
      <p:ext uri="{BB962C8B-B14F-4D97-AF65-F5344CB8AC3E}">
        <p14:creationId xmlns:p14="http://schemas.microsoft.com/office/powerpoint/2010/main" val="2627532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uppo 13"/>
          <p:cNvGrpSpPr/>
          <p:nvPr/>
        </p:nvGrpSpPr>
        <p:grpSpPr>
          <a:xfrm>
            <a:off x="0" y="87286"/>
            <a:ext cx="4481513" cy="4102523"/>
            <a:chOff x="704850" y="800097"/>
            <a:chExt cx="4481513" cy="4102523"/>
          </a:xfrm>
        </p:grpSpPr>
        <p:sp>
          <p:nvSpPr>
            <p:cNvPr id="4" name="CasellaDiTesto 3"/>
            <p:cNvSpPr txBox="1"/>
            <p:nvPr/>
          </p:nvSpPr>
          <p:spPr>
            <a:xfrm>
              <a:off x="1140618" y="800097"/>
              <a:ext cx="3733800" cy="646331"/>
            </a:xfrm>
            <a:prstGeom prst="rect">
              <a:avLst/>
            </a:prstGeom>
            <a:noFill/>
          </p:spPr>
          <p:txBody>
            <a:bodyPr wrap="square" rtlCol="0">
              <a:spAutoFit/>
            </a:bodyPr>
            <a:lstStyle/>
            <a:p>
              <a:pPr algn="ctr"/>
              <a:r>
                <a:rPr lang="it-IT" b="1" dirty="0">
                  <a:solidFill>
                    <a:srgbClr val="0070C0"/>
                  </a:solidFill>
                </a:rPr>
                <a:t>Orientamento sui </a:t>
              </a:r>
              <a:r>
                <a:rPr lang="it-IT" b="1" dirty="0" err="1">
                  <a:solidFill>
                    <a:srgbClr val="0070C0"/>
                  </a:solidFill>
                </a:rPr>
                <a:t>positioning</a:t>
              </a:r>
              <a:r>
                <a:rPr lang="it-IT" b="1" dirty="0">
                  <a:solidFill>
                    <a:srgbClr val="0070C0"/>
                  </a:solidFill>
                </a:rPr>
                <a:t> professionali</a:t>
              </a:r>
            </a:p>
          </p:txBody>
        </p:sp>
        <p:sp>
          <p:nvSpPr>
            <p:cNvPr id="5" name="Triangolo isoscele 4"/>
            <p:cNvSpPr/>
            <p:nvPr/>
          </p:nvSpPr>
          <p:spPr>
            <a:xfrm>
              <a:off x="1724025" y="2475381"/>
              <a:ext cx="2152650" cy="178117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0070C0"/>
                </a:solidFill>
              </a:endParaRPr>
            </a:p>
          </p:txBody>
        </p:sp>
        <p:sp>
          <p:nvSpPr>
            <p:cNvPr id="6" name="CasellaDiTesto 5"/>
            <p:cNvSpPr txBox="1"/>
            <p:nvPr/>
          </p:nvSpPr>
          <p:spPr>
            <a:xfrm>
              <a:off x="704850" y="3886957"/>
              <a:ext cx="1019175" cy="707886"/>
            </a:xfrm>
            <a:prstGeom prst="rect">
              <a:avLst/>
            </a:prstGeom>
            <a:noFill/>
          </p:spPr>
          <p:txBody>
            <a:bodyPr wrap="square" rtlCol="0">
              <a:spAutoFit/>
            </a:bodyPr>
            <a:lstStyle/>
            <a:p>
              <a:r>
                <a:rPr lang="it-IT" sz="1000" dirty="0">
                  <a:solidFill>
                    <a:srgbClr val="0070C0"/>
                  </a:solidFill>
                </a:rPr>
                <a:t>Repertori professionali, metodologici e simbolici</a:t>
              </a:r>
            </a:p>
          </p:txBody>
        </p:sp>
        <p:sp>
          <p:nvSpPr>
            <p:cNvPr id="7" name="CasellaDiTesto 6"/>
            <p:cNvSpPr txBox="1"/>
            <p:nvPr/>
          </p:nvSpPr>
          <p:spPr>
            <a:xfrm>
              <a:off x="2159793" y="1613607"/>
              <a:ext cx="1524001" cy="861774"/>
            </a:xfrm>
            <a:prstGeom prst="rect">
              <a:avLst/>
            </a:prstGeom>
            <a:noFill/>
          </p:spPr>
          <p:txBody>
            <a:bodyPr wrap="square" rtlCol="0">
              <a:spAutoFit/>
            </a:bodyPr>
            <a:lstStyle/>
            <a:p>
              <a:r>
                <a:rPr lang="it-IT" sz="1000" dirty="0">
                  <a:solidFill>
                    <a:srgbClr val="0070C0"/>
                  </a:solidFill>
                </a:rPr>
                <a:t>Posizione (organizzazione, deontologia, ruoli e compiti, </a:t>
              </a:r>
              <a:r>
                <a:rPr lang="it-IT" sz="1000" dirty="0" err="1">
                  <a:solidFill>
                    <a:srgbClr val="0070C0"/>
                  </a:solidFill>
                </a:rPr>
                <a:t>interprofessionalità</a:t>
              </a:r>
              <a:r>
                <a:rPr lang="it-IT" sz="1000" dirty="0">
                  <a:solidFill>
                    <a:srgbClr val="0070C0"/>
                  </a:solidFill>
                </a:rPr>
                <a:t>) </a:t>
              </a:r>
            </a:p>
          </p:txBody>
        </p:sp>
        <p:sp>
          <p:nvSpPr>
            <p:cNvPr id="8" name="CasellaDiTesto 7"/>
            <p:cNvSpPr txBox="1"/>
            <p:nvPr/>
          </p:nvSpPr>
          <p:spPr>
            <a:xfrm>
              <a:off x="3876675" y="3886957"/>
              <a:ext cx="1309688" cy="1015663"/>
            </a:xfrm>
            <a:prstGeom prst="rect">
              <a:avLst/>
            </a:prstGeom>
            <a:noFill/>
          </p:spPr>
          <p:txBody>
            <a:bodyPr wrap="square" rtlCol="0">
              <a:spAutoFit/>
            </a:bodyPr>
            <a:lstStyle/>
            <a:p>
              <a:r>
                <a:rPr lang="it-IT" sz="1000" dirty="0" err="1">
                  <a:solidFill>
                    <a:srgbClr val="0070C0"/>
                  </a:solidFill>
                </a:rPr>
                <a:t>Storylines</a:t>
              </a:r>
              <a:r>
                <a:rPr lang="it-IT" sz="1000" dirty="0">
                  <a:solidFill>
                    <a:srgbClr val="0070C0"/>
                  </a:solidFill>
                </a:rPr>
                <a:t> (competenze, conoscenze, atteggiamenti e rappresentazioni, ecc.)</a:t>
              </a:r>
            </a:p>
          </p:txBody>
        </p:sp>
      </p:grpSp>
      <p:sp>
        <p:nvSpPr>
          <p:cNvPr id="9" name="CasellaDiTesto 8"/>
          <p:cNvSpPr txBox="1"/>
          <p:nvPr/>
        </p:nvSpPr>
        <p:spPr>
          <a:xfrm>
            <a:off x="7673382" y="-32565"/>
            <a:ext cx="3771900" cy="369332"/>
          </a:xfrm>
          <a:prstGeom prst="rect">
            <a:avLst/>
          </a:prstGeom>
          <a:noFill/>
        </p:spPr>
        <p:txBody>
          <a:bodyPr wrap="square" rtlCol="0">
            <a:spAutoFit/>
          </a:bodyPr>
          <a:lstStyle/>
          <a:p>
            <a:r>
              <a:rPr lang="it-IT" b="1" dirty="0" err="1">
                <a:solidFill>
                  <a:schemeClr val="accent3"/>
                </a:solidFill>
              </a:rPr>
              <a:t>Problem</a:t>
            </a:r>
            <a:r>
              <a:rPr lang="it-IT" b="1" dirty="0">
                <a:solidFill>
                  <a:schemeClr val="accent3"/>
                </a:solidFill>
              </a:rPr>
              <a:t> </a:t>
            </a:r>
            <a:r>
              <a:rPr lang="it-IT" b="1" dirty="0" err="1">
                <a:solidFill>
                  <a:schemeClr val="accent3"/>
                </a:solidFill>
              </a:rPr>
              <a:t>Based</a:t>
            </a:r>
            <a:r>
              <a:rPr lang="it-IT" b="1" dirty="0">
                <a:solidFill>
                  <a:schemeClr val="accent3"/>
                </a:solidFill>
              </a:rPr>
              <a:t> Learning</a:t>
            </a:r>
          </a:p>
        </p:txBody>
      </p:sp>
      <p:sp>
        <p:nvSpPr>
          <p:cNvPr id="13" name="Rettangolo 12"/>
          <p:cNvSpPr/>
          <p:nvPr/>
        </p:nvSpPr>
        <p:spPr>
          <a:xfrm>
            <a:off x="6534150" y="382429"/>
            <a:ext cx="5381231" cy="2862322"/>
          </a:xfrm>
          <a:prstGeom prst="rect">
            <a:avLst/>
          </a:prstGeom>
          <a:ln>
            <a:solidFill>
              <a:schemeClr val="accent5">
                <a:lumMod val="75000"/>
              </a:schemeClr>
            </a:solidFill>
          </a:ln>
          <a:scene3d>
            <a:camera prst="orthographicFront"/>
            <a:lightRig rig="twoPt" dir="t"/>
          </a:scene3d>
          <a:sp3d contourW="31750" prstMaterial="metal">
            <a:bevelT w="44450" h="44450"/>
            <a:bevelB w="44450" h="44450"/>
            <a:contourClr>
              <a:schemeClr val="bg2"/>
            </a:contourClr>
          </a:sp3d>
        </p:spPr>
        <p:txBody>
          <a:bodyPr wrap="square">
            <a:spAutoFit/>
          </a:bodyPr>
          <a:lstStyle/>
          <a:p>
            <a:pPr marL="228600" indent="-228600" algn="just">
              <a:buFont typeface="+mj-lt"/>
              <a:buAutoNum type="arabicPeriod"/>
            </a:pPr>
            <a:r>
              <a:rPr lang="it-IT" sz="1200" b="1" dirty="0">
                <a:solidFill>
                  <a:srgbClr val="0070C0"/>
                </a:solidFill>
              </a:rPr>
              <a:t>Chiarire il problema.</a:t>
            </a:r>
            <a:r>
              <a:rPr lang="it-IT" sz="1200" dirty="0">
                <a:solidFill>
                  <a:srgbClr val="0070C0"/>
                </a:solidFill>
              </a:rPr>
              <a:t> Ciascun gruppo di studenti condivide un problema da risolvere e cerca di comprenderlo. Vengono suddivisi i ruoli all'interno del gruppo	 </a:t>
            </a:r>
          </a:p>
          <a:p>
            <a:pPr marL="228600" indent="-228600" algn="just">
              <a:buFont typeface="+mj-lt"/>
              <a:buAutoNum type="arabicPeriod"/>
            </a:pPr>
            <a:r>
              <a:rPr lang="it-IT" sz="1200" b="1" dirty="0">
                <a:solidFill>
                  <a:srgbClr val="0070C0"/>
                </a:solidFill>
              </a:rPr>
              <a:t>Formulare domande. </a:t>
            </a:r>
            <a:r>
              <a:rPr lang="it-IT" sz="1200" dirty="0">
                <a:solidFill>
                  <a:srgbClr val="0070C0"/>
                </a:solidFill>
              </a:rPr>
              <a:t>	Brainstorming per trovare almeno 10 domande relative al problema 	  </a:t>
            </a:r>
          </a:p>
          <a:p>
            <a:pPr marL="228600" indent="-228600" algn="just">
              <a:buFont typeface="+mj-lt"/>
              <a:buAutoNum type="arabicPeriod"/>
            </a:pPr>
            <a:r>
              <a:rPr lang="it-IT" sz="1200" b="1" dirty="0">
                <a:solidFill>
                  <a:srgbClr val="0070C0"/>
                </a:solidFill>
              </a:rPr>
              <a:t>Identificare le conoscenze e i bisogni di apprendimento.</a:t>
            </a:r>
            <a:r>
              <a:rPr lang="it-IT" sz="1200" dirty="0">
                <a:solidFill>
                  <a:srgbClr val="0070C0"/>
                </a:solidFill>
              </a:rPr>
              <a:t> Il gruppo stabilisce che cosa già conosce delle risposte alle domande del passo precedente</a:t>
            </a:r>
          </a:p>
          <a:p>
            <a:pPr marL="228600" indent="-228600" algn="just">
              <a:buFont typeface="+mj-lt"/>
              <a:buAutoNum type="arabicPeriod"/>
            </a:pPr>
            <a:r>
              <a:rPr lang="it-IT" sz="1200" b="1" dirty="0">
                <a:solidFill>
                  <a:srgbClr val="0070C0"/>
                </a:solidFill>
              </a:rPr>
              <a:t>Strutturare le idee</a:t>
            </a:r>
            <a:r>
              <a:rPr lang="it-IT" sz="1200" dirty="0">
                <a:solidFill>
                  <a:srgbClr val="0070C0"/>
                </a:solidFill>
              </a:rPr>
              <a:t>. Disegnando una mappa gli studenti raggruppano le idee e decidono che cosa merita un ulteriore approfondimento</a:t>
            </a:r>
          </a:p>
          <a:p>
            <a:pPr marL="228600" indent="-228600" algn="just">
              <a:buFont typeface="+mj-lt"/>
              <a:buAutoNum type="arabicPeriod"/>
            </a:pPr>
            <a:r>
              <a:rPr lang="it-IT" sz="1200" b="1" dirty="0">
                <a:solidFill>
                  <a:srgbClr val="0070C0"/>
                </a:solidFill>
              </a:rPr>
              <a:t>Formulare gli obiettivi e distribuire i compiti.</a:t>
            </a:r>
            <a:r>
              <a:rPr lang="it-IT" sz="1200" dirty="0">
                <a:solidFill>
                  <a:srgbClr val="0070C0"/>
                </a:solidFill>
              </a:rPr>
              <a:t> Ad ogni studente è assegnata una ricerca per approfondire un particolare aspetto del problema</a:t>
            </a:r>
          </a:p>
          <a:p>
            <a:pPr marL="228600" indent="-228600" algn="just">
              <a:buFont typeface="+mj-lt"/>
              <a:buAutoNum type="arabicPeriod"/>
            </a:pPr>
            <a:r>
              <a:rPr lang="it-IT" sz="1200" b="1" dirty="0">
                <a:solidFill>
                  <a:srgbClr val="0070C0"/>
                </a:solidFill>
              </a:rPr>
              <a:t>Effettuare le ricerche. </a:t>
            </a:r>
            <a:r>
              <a:rPr lang="it-IT" sz="1200" dirty="0">
                <a:solidFill>
                  <a:srgbClr val="0070C0"/>
                </a:solidFill>
              </a:rPr>
              <a:t>Le singole ricerche proseguono individualmente	 </a:t>
            </a:r>
          </a:p>
          <a:p>
            <a:pPr marL="228600" indent="-228600" algn="just">
              <a:buFont typeface="+mj-lt"/>
              <a:buAutoNum type="arabicPeriod"/>
            </a:pPr>
            <a:r>
              <a:rPr lang="it-IT" sz="1200" b="1" dirty="0">
                <a:solidFill>
                  <a:srgbClr val="0070C0"/>
                </a:solidFill>
              </a:rPr>
              <a:t>Discutere e valutare le informazioni. </a:t>
            </a:r>
            <a:r>
              <a:rPr lang="it-IT" sz="1200" dirty="0">
                <a:solidFill>
                  <a:srgbClr val="0070C0"/>
                </a:solidFill>
              </a:rPr>
              <a:t>Gli studenti, discutendo e valutando le informazioni, trovano le soluzioni più efficaci al problema</a:t>
            </a:r>
          </a:p>
        </p:txBody>
      </p:sp>
      <p:grpSp>
        <p:nvGrpSpPr>
          <p:cNvPr id="19" name="Gruppo 18"/>
          <p:cNvGrpSpPr/>
          <p:nvPr/>
        </p:nvGrpSpPr>
        <p:grpSpPr>
          <a:xfrm>
            <a:off x="1235773" y="5054016"/>
            <a:ext cx="1782529" cy="1582484"/>
            <a:chOff x="1179745" y="4202683"/>
            <a:chExt cx="1782529" cy="1582484"/>
          </a:xfrm>
        </p:grpSpPr>
        <p:sp>
          <p:nvSpPr>
            <p:cNvPr id="16" name="CasellaDiTesto 15"/>
            <p:cNvSpPr txBox="1"/>
            <p:nvPr/>
          </p:nvSpPr>
          <p:spPr>
            <a:xfrm>
              <a:off x="1179745" y="4809259"/>
              <a:ext cx="1524776" cy="369332"/>
            </a:xfrm>
            <a:prstGeom prst="rect">
              <a:avLst/>
            </a:prstGeom>
            <a:noFill/>
          </p:spPr>
          <p:txBody>
            <a:bodyPr wrap="none" rtlCol="0">
              <a:spAutoFit/>
            </a:bodyPr>
            <a:lstStyle/>
            <a:p>
              <a:r>
                <a:rPr lang="it-IT" dirty="0">
                  <a:solidFill>
                    <a:srgbClr val="0070C0"/>
                  </a:solidFill>
                </a:rPr>
                <a:t>Affiancamento</a:t>
              </a:r>
            </a:p>
          </p:txBody>
        </p:sp>
        <p:sp>
          <p:nvSpPr>
            <p:cNvPr id="17" name="Freccia circolare in giù 16"/>
            <p:cNvSpPr/>
            <p:nvPr/>
          </p:nvSpPr>
          <p:spPr>
            <a:xfrm>
              <a:off x="1285874" y="4202683"/>
              <a:ext cx="1676400" cy="69066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0070C0"/>
                </a:solidFill>
              </a:endParaRPr>
            </a:p>
          </p:txBody>
        </p:sp>
        <p:sp>
          <p:nvSpPr>
            <p:cNvPr id="18" name="Freccia circolare in giù 17"/>
            <p:cNvSpPr/>
            <p:nvPr/>
          </p:nvSpPr>
          <p:spPr>
            <a:xfrm rot="10800000">
              <a:off x="1215463" y="5094501"/>
              <a:ext cx="1676400" cy="69066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0070C0"/>
                </a:solidFill>
              </a:endParaRPr>
            </a:p>
          </p:txBody>
        </p:sp>
      </p:grpSp>
      <p:sp>
        <p:nvSpPr>
          <p:cNvPr id="20" name="CasellaDiTesto 19"/>
          <p:cNvSpPr txBox="1"/>
          <p:nvPr/>
        </p:nvSpPr>
        <p:spPr>
          <a:xfrm>
            <a:off x="4295774" y="4820351"/>
            <a:ext cx="2809875" cy="369332"/>
          </a:xfrm>
          <a:prstGeom prst="rect">
            <a:avLst/>
          </a:prstGeom>
          <a:solidFill>
            <a:schemeClr val="accent1"/>
          </a:solidFill>
          <a:ln>
            <a:solidFill>
              <a:schemeClr val="bg1"/>
            </a:solidFill>
          </a:ln>
          <a:scene3d>
            <a:camera prst="orthographicFront"/>
            <a:lightRig rig="threePt" dir="t"/>
          </a:scene3d>
          <a:sp3d>
            <a:bevelB prst="relaxedInset"/>
          </a:sp3d>
        </p:spPr>
        <p:txBody>
          <a:bodyPr wrap="square" rtlCol="0">
            <a:spAutoFit/>
          </a:bodyPr>
          <a:lstStyle/>
          <a:p>
            <a:r>
              <a:rPr lang="it-IT" dirty="0">
                <a:solidFill>
                  <a:srgbClr val="0070C0"/>
                </a:solidFill>
              </a:rPr>
              <a:t>LAVORO INDIVIDUALE</a:t>
            </a:r>
          </a:p>
        </p:txBody>
      </p:sp>
      <p:grpSp>
        <p:nvGrpSpPr>
          <p:cNvPr id="25" name="Gruppo 24"/>
          <p:cNvGrpSpPr/>
          <p:nvPr/>
        </p:nvGrpSpPr>
        <p:grpSpPr>
          <a:xfrm>
            <a:off x="8264650" y="5154592"/>
            <a:ext cx="1746811" cy="1582484"/>
            <a:chOff x="6979443" y="4809259"/>
            <a:chExt cx="1746811" cy="1582484"/>
          </a:xfrm>
        </p:grpSpPr>
        <p:sp>
          <p:nvSpPr>
            <p:cNvPr id="22" name="CasellaDiTesto 21"/>
            <p:cNvSpPr txBox="1"/>
            <p:nvPr/>
          </p:nvSpPr>
          <p:spPr>
            <a:xfrm>
              <a:off x="7140564" y="5323502"/>
              <a:ext cx="1378262" cy="461665"/>
            </a:xfrm>
            <a:prstGeom prst="rect">
              <a:avLst/>
            </a:prstGeom>
            <a:noFill/>
          </p:spPr>
          <p:txBody>
            <a:bodyPr wrap="none" rtlCol="0">
              <a:spAutoFit/>
            </a:bodyPr>
            <a:lstStyle/>
            <a:p>
              <a:r>
                <a:rPr lang="it-IT" sz="1200" dirty="0">
                  <a:solidFill>
                    <a:srgbClr val="0070C0"/>
                  </a:solidFill>
                </a:rPr>
                <a:t>Coordinamento </a:t>
              </a:r>
            </a:p>
            <a:p>
              <a:r>
                <a:rPr lang="it-IT" sz="1200" dirty="0">
                  <a:solidFill>
                    <a:srgbClr val="0070C0"/>
                  </a:solidFill>
                </a:rPr>
                <a:t>con Laboratori Tesi</a:t>
              </a:r>
            </a:p>
          </p:txBody>
        </p:sp>
        <p:sp>
          <p:nvSpPr>
            <p:cNvPr id="23" name="Freccia circolare in giù 22"/>
            <p:cNvSpPr/>
            <p:nvPr/>
          </p:nvSpPr>
          <p:spPr>
            <a:xfrm>
              <a:off x="7049854" y="4809259"/>
              <a:ext cx="1676400" cy="69066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0070C0"/>
                </a:solidFill>
              </a:endParaRPr>
            </a:p>
          </p:txBody>
        </p:sp>
        <p:sp>
          <p:nvSpPr>
            <p:cNvPr id="24" name="Freccia circolare in giù 23"/>
            <p:cNvSpPr/>
            <p:nvPr/>
          </p:nvSpPr>
          <p:spPr>
            <a:xfrm rot="10800000">
              <a:off x="6979443" y="5701077"/>
              <a:ext cx="1676400" cy="69066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0070C0"/>
                </a:solidFill>
              </a:endParaRPr>
            </a:p>
          </p:txBody>
        </p:sp>
      </p:grpSp>
      <p:sp>
        <p:nvSpPr>
          <p:cNvPr id="26" name="Freccia a destra 25"/>
          <p:cNvSpPr/>
          <p:nvPr/>
        </p:nvSpPr>
        <p:spPr>
          <a:xfrm rot="5400000">
            <a:off x="5331191" y="5423580"/>
            <a:ext cx="561975" cy="5464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rgbClr val="0070C0"/>
              </a:solidFill>
            </a:endParaRPr>
          </a:p>
        </p:txBody>
      </p:sp>
      <p:sp>
        <p:nvSpPr>
          <p:cNvPr id="27" name="Freccia a destra 26"/>
          <p:cNvSpPr/>
          <p:nvPr/>
        </p:nvSpPr>
        <p:spPr>
          <a:xfrm>
            <a:off x="4702878" y="2081142"/>
            <a:ext cx="676276" cy="81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8" name="Freccia a destra 27"/>
          <p:cNvSpPr/>
          <p:nvPr/>
        </p:nvSpPr>
        <p:spPr>
          <a:xfrm rot="5400000">
            <a:off x="8632141" y="4336791"/>
            <a:ext cx="676276" cy="81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9" name="CasellaDiTesto 28"/>
          <p:cNvSpPr txBox="1"/>
          <p:nvPr/>
        </p:nvSpPr>
        <p:spPr>
          <a:xfrm>
            <a:off x="4093369" y="6025395"/>
            <a:ext cx="2943226" cy="646331"/>
          </a:xfrm>
          <a:prstGeom prst="rect">
            <a:avLst/>
          </a:prstGeom>
          <a:noFill/>
        </p:spPr>
        <p:txBody>
          <a:bodyPr wrap="square" rtlCol="0">
            <a:spAutoFit/>
          </a:bodyPr>
          <a:lstStyle/>
          <a:p>
            <a:pPr algn="ctr"/>
            <a:r>
              <a:rPr lang="it-IT" dirty="0">
                <a:solidFill>
                  <a:srgbClr val="0070C0"/>
                </a:solidFill>
              </a:rPr>
              <a:t>RELAZIONE FINALE DI TIROCINIO</a:t>
            </a:r>
          </a:p>
        </p:txBody>
      </p:sp>
      <p:sp>
        <p:nvSpPr>
          <p:cNvPr id="30" name="Freccia a destra 29"/>
          <p:cNvSpPr/>
          <p:nvPr/>
        </p:nvSpPr>
        <p:spPr>
          <a:xfrm rot="5400000">
            <a:off x="1835869" y="4277677"/>
            <a:ext cx="676276" cy="81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2" name="Freccia a destra 31"/>
          <p:cNvSpPr/>
          <p:nvPr/>
        </p:nvSpPr>
        <p:spPr>
          <a:xfrm rot="10800000">
            <a:off x="4683963" y="2303252"/>
            <a:ext cx="676276" cy="81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3" name="Freccia a destra 32"/>
          <p:cNvSpPr/>
          <p:nvPr/>
        </p:nvSpPr>
        <p:spPr>
          <a:xfrm rot="16200000">
            <a:off x="2011161" y="4285211"/>
            <a:ext cx="676276" cy="81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4" name="Freccia a destra 33"/>
          <p:cNvSpPr/>
          <p:nvPr/>
        </p:nvSpPr>
        <p:spPr>
          <a:xfrm rot="16200000">
            <a:off x="8794174" y="4326266"/>
            <a:ext cx="676276" cy="81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5" name="Freccia a destra 34"/>
          <p:cNvSpPr/>
          <p:nvPr/>
        </p:nvSpPr>
        <p:spPr>
          <a:xfrm>
            <a:off x="3318900" y="4972118"/>
            <a:ext cx="676276" cy="81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6" name="Freccia a destra 35"/>
          <p:cNvSpPr/>
          <p:nvPr/>
        </p:nvSpPr>
        <p:spPr>
          <a:xfrm rot="10800000">
            <a:off x="7406247" y="4961236"/>
            <a:ext cx="676276" cy="81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7" name="CasellaDiTesto 36"/>
          <p:cNvSpPr txBox="1"/>
          <p:nvPr/>
        </p:nvSpPr>
        <p:spPr>
          <a:xfrm>
            <a:off x="4169568" y="467666"/>
            <a:ext cx="1977087" cy="923330"/>
          </a:xfrm>
          <a:prstGeom prst="rect">
            <a:avLst/>
          </a:prstGeom>
          <a:noFill/>
          <a:ln>
            <a:solidFill>
              <a:schemeClr val="accent1">
                <a:shade val="50000"/>
                <a:hueMod val="94000"/>
              </a:schemeClr>
            </a:solidFill>
          </a:ln>
          <a:effectLst>
            <a:glow>
              <a:schemeClr val="accent1">
                <a:alpha val="46000"/>
              </a:schemeClr>
            </a:glow>
            <a:outerShdw blurRad="50800" dist="50800" dir="5400000" algn="ctr" rotWithShape="0">
              <a:schemeClr val="accent1">
                <a:lumMod val="50000"/>
              </a:schemeClr>
            </a:outerShdw>
            <a:reflection blurRad="6350" stA="52000" endA="300" endPos="35000" dir="5400000" sy="-100000" algn="bl" rotWithShape="0"/>
          </a:effectLst>
          <a:scene3d>
            <a:camera prst="orthographicFront"/>
            <a:lightRig rig="threePt" dir="t"/>
          </a:scene3d>
          <a:sp3d>
            <a:bevelT w="12700"/>
            <a:bevelB w="12700"/>
          </a:sp3d>
        </p:spPr>
        <p:txBody>
          <a:bodyPr wrap="square" rtlCol="0">
            <a:spAutoFit/>
          </a:bodyPr>
          <a:lstStyle/>
          <a:p>
            <a:r>
              <a:rPr lang="it-IT" b="1" dirty="0">
                <a:solidFill>
                  <a:srgbClr val="0070C0"/>
                </a:solidFill>
              </a:rPr>
              <a:t>COMPONENTI</a:t>
            </a:r>
          </a:p>
          <a:p>
            <a:r>
              <a:rPr lang="it-IT" b="1" dirty="0">
                <a:solidFill>
                  <a:srgbClr val="0070C0"/>
                </a:solidFill>
              </a:rPr>
              <a:t>E BLOCCHI LOGICI</a:t>
            </a:r>
          </a:p>
        </p:txBody>
      </p:sp>
    </p:spTree>
    <p:extLst>
      <p:ext uri="{BB962C8B-B14F-4D97-AF65-F5344CB8AC3E}">
        <p14:creationId xmlns:p14="http://schemas.microsoft.com/office/powerpoint/2010/main" val="2629132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425587" y="818865"/>
            <a:ext cx="5117748" cy="369332"/>
          </a:xfrm>
          <a:prstGeom prst="rect">
            <a:avLst/>
          </a:prstGeom>
          <a:noFill/>
        </p:spPr>
        <p:txBody>
          <a:bodyPr wrap="none" rtlCol="0">
            <a:spAutoFit/>
          </a:bodyPr>
          <a:lstStyle/>
          <a:p>
            <a:r>
              <a:rPr lang="it-IT" dirty="0"/>
              <a:t>MODALITA’ DI EFFETTUAZIONE DEL TIROCINIO</a:t>
            </a:r>
          </a:p>
        </p:txBody>
      </p:sp>
      <p:sp>
        <p:nvSpPr>
          <p:cNvPr id="3" name="CasellaDiTesto 2"/>
          <p:cNvSpPr txBox="1"/>
          <p:nvPr/>
        </p:nvSpPr>
        <p:spPr>
          <a:xfrm>
            <a:off x="1105469" y="1937982"/>
            <a:ext cx="4682051" cy="369332"/>
          </a:xfrm>
          <a:prstGeom prst="rect">
            <a:avLst/>
          </a:prstGeom>
          <a:noFill/>
        </p:spPr>
        <p:txBody>
          <a:bodyPr wrap="none" rtlCol="0">
            <a:spAutoFit/>
          </a:bodyPr>
          <a:lstStyle/>
          <a:p>
            <a:r>
              <a:rPr lang="it-IT" dirty="0"/>
              <a:t>LABORATORI DI PROFESSIONALIZZAZIONE</a:t>
            </a:r>
          </a:p>
        </p:txBody>
      </p:sp>
      <p:sp>
        <p:nvSpPr>
          <p:cNvPr id="4" name="CasellaDiTesto 3"/>
          <p:cNvSpPr txBox="1"/>
          <p:nvPr/>
        </p:nvSpPr>
        <p:spPr>
          <a:xfrm>
            <a:off x="1084561" y="3057099"/>
            <a:ext cx="6988452" cy="369332"/>
          </a:xfrm>
          <a:prstGeom prst="rect">
            <a:avLst/>
          </a:prstGeom>
          <a:noFill/>
        </p:spPr>
        <p:txBody>
          <a:bodyPr wrap="none" rtlCol="0">
            <a:spAutoFit/>
          </a:bodyPr>
          <a:lstStyle/>
          <a:p>
            <a:r>
              <a:rPr lang="it-IT" dirty="0"/>
              <a:t>TIROCINI INDIVIDUALI PRESSO ENTI (MODALITA’ TRADIZIONALE)</a:t>
            </a:r>
          </a:p>
        </p:txBody>
      </p:sp>
      <p:sp>
        <p:nvSpPr>
          <p:cNvPr id="5" name="CasellaDiTesto 4"/>
          <p:cNvSpPr txBox="1"/>
          <p:nvPr/>
        </p:nvSpPr>
        <p:spPr>
          <a:xfrm>
            <a:off x="1105469" y="4399302"/>
            <a:ext cx="1207959" cy="369332"/>
          </a:xfrm>
          <a:prstGeom prst="rect">
            <a:avLst/>
          </a:prstGeom>
          <a:noFill/>
        </p:spPr>
        <p:txBody>
          <a:bodyPr wrap="none" rtlCol="0">
            <a:spAutoFit/>
          </a:bodyPr>
          <a:lstStyle/>
          <a:p>
            <a:r>
              <a:rPr lang="it-IT" dirty="0"/>
              <a:t>ESONERO</a:t>
            </a:r>
          </a:p>
        </p:txBody>
      </p:sp>
      <p:sp>
        <p:nvSpPr>
          <p:cNvPr id="6" name="CasellaDiTesto 5"/>
          <p:cNvSpPr txBox="1"/>
          <p:nvPr/>
        </p:nvSpPr>
        <p:spPr>
          <a:xfrm>
            <a:off x="3807726" y="3820533"/>
            <a:ext cx="3521122" cy="369332"/>
          </a:xfrm>
          <a:prstGeom prst="rect">
            <a:avLst/>
          </a:prstGeom>
          <a:noFill/>
        </p:spPr>
        <p:txBody>
          <a:bodyPr wrap="square" rtlCol="0">
            <a:spAutoFit/>
          </a:bodyPr>
          <a:lstStyle/>
          <a:p>
            <a:r>
              <a:rPr lang="it-IT" dirty="0"/>
              <a:t>Studenti in mobilità</a:t>
            </a:r>
          </a:p>
        </p:txBody>
      </p:sp>
      <p:sp>
        <p:nvSpPr>
          <p:cNvPr id="7" name="CasellaDiTesto 6"/>
          <p:cNvSpPr txBox="1"/>
          <p:nvPr/>
        </p:nvSpPr>
        <p:spPr>
          <a:xfrm>
            <a:off x="3821374" y="4399301"/>
            <a:ext cx="3521122" cy="369332"/>
          </a:xfrm>
          <a:prstGeom prst="rect">
            <a:avLst/>
          </a:prstGeom>
          <a:noFill/>
        </p:spPr>
        <p:txBody>
          <a:bodyPr wrap="square" rtlCol="0">
            <a:spAutoFit/>
          </a:bodyPr>
          <a:lstStyle/>
          <a:p>
            <a:r>
              <a:rPr lang="it-IT" dirty="0"/>
              <a:t>Studenti lavoratori</a:t>
            </a:r>
          </a:p>
        </p:txBody>
      </p:sp>
      <p:sp>
        <p:nvSpPr>
          <p:cNvPr id="8" name="CasellaDiTesto 7"/>
          <p:cNvSpPr txBox="1"/>
          <p:nvPr/>
        </p:nvSpPr>
        <p:spPr>
          <a:xfrm>
            <a:off x="3807726" y="4978069"/>
            <a:ext cx="3521122" cy="923330"/>
          </a:xfrm>
          <a:prstGeom prst="rect">
            <a:avLst/>
          </a:prstGeom>
          <a:noFill/>
        </p:spPr>
        <p:txBody>
          <a:bodyPr wrap="square" rtlCol="0">
            <a:spAutoFit/>
          </a:bodyPr>
          <a:lstStyle/>
          <a:p>
            <a:r>
              <a:rPr lang="it-IT" dirty="0"/>
              <a:t>Riconoscimento (parziale) per attività in settori analoghi o servizio civile</a:t>
            </a:r>
          </a:p>
        </p:txBody>
      </p:sp>
      <p:cxnSp>
        <p:nvCxnSpPr>
          <p:cNvPr id="10" name="Connettore 2 9"/>
          <p:cNvCxnSpPr/>
          <p:nvPr/>
        </p:nvCxnSpPr>
        <p:spPr>
          <a:xfrm>
            <a:off x="2439604" y="4768633"/>
            <a:ext cx="1255594" cy="4631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ttore 2 11"/>
          <p:cNvCxnSpPr/>
          <p:nvPr/>
        </p:nvCxnSpPr>
        <p:spPr>
          <a:xfrm flipV="1">
            <a:off x="2439604" y="4005199"/>
            <a:ext cx="1177053" cy="3941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2439604" y="4583967"/>
            <a:ext cx="117705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2590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241945" y="2906973"/>
            <a:ext cx="9389660" cy="523220"/>
          </a:xfrm>
          <a:prstGeom prst="rect">
            <a:avLst/>
          </a:prstGeom>
          <a:noFill/>
        </p:spPr>
        <p:txBody>
          <a:bodyPr wrap="square" rtlCol="0">
            <a:spAutoFit/>
          </a:bodyPr>
          <a:lstStyle/>
          <a:p>
            <a:pPr defTabSz="2784475"/>
            <a:r>
              <a:rPr lang="it-IT" sz="2800" dirty="0"/>
              <a:t>ATTIVAZIONE DEL TIROCINIO IN MODALITA’ 1 e II</a:t>
            </a:r>
          </a:p>
        </p:txBody>
      </p:sp>
    </p:spTree>
    <p:extLst>
      <p:ext uri="{BB962C8B-B14F-4D97-AF65-F5344CB8AC3E}">
        <p14:creationId xmlns:p14="http://schemas.microsoft.com/office/powerpoint/2010/main" val="1863105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444500" y="418592"/>
            <a:ext cx="11264900" cy="1188720"/>
          </a:xfrm>
        </p:spPr>
        <p:txBody>
          <a:bodyPr/>
          <a:lstStyle/>
          <a:p>
            <a:r>
              <a:rPr lang="it-IT" dirty="0">
                <a:latin typeface="Calibri" panose="020F0502020204030204" pitchFamily="34" charset="0"/>
                <a:ea typeface="Calibri" panose="020F0502020204030204" pitchFamily="34" charset="0"/>
                <a:cs typeface="Times New Roman" panose="02020603050405020304" pitchFamily="18" charset="0"/>
              </a:rPr>
              <a:t>Attivazione del tirocinio</a:t>
            </a:r>
            <a:br>
              <a:rPr lang="it-IT" dirty="0">
                <a:latin typeface="Calibri" panose="020F0502020204030204" pitchFamily="34" charset="0"/>
                <a:ea typeface="Calibri" panose="020F0502020204030204" pitchFamily="34" charset="0"/>
                <a:cs typeface="Times New Roman" panose="02020603050405020304" pitchFamily="18" charset="0"/>
              </a:rPr>
            </a:br>
            <a:endParaRPr lang="it-IT" dirty="0"/>
          </a:p>
        </p:txBody>
      </p:sp>
      <p:sp>
        <p:nvSpPr>
          <p:cNvPr id="4" name="Segnaposto contenuto 3"/>
          <p:cNvSpPr>
            <a:spLocks noGrp="1"/>
          </p:cNvSpPr>
          <p:nvPr>
            <p:ph idx="1"/>
          </p:nvPr>
        </p:nvSpPr>
        <p:spPr>
          <a:xfrm>
            <a:off x="444500" y="2247900"/>
            <a:ext cx="11417300" cy="4470400"/>
          </a:xfrm>
        </p:spPr>
        <p:txBody>
          <a:bodyPr>
            <a:normAutofit/>
          </a:bodyPr>
          <a:lstStyle/>
          <a:p>
            <a:pPr marL="0" marR="8255" indent="0">
              <a:lnSpc>
                <a:spcPct val="107000"/>
              </a:lnSpc>
              <a:spcAft>
                <a:spcPts val="800"/>
              </a:spcAft>
              <a:buNone/>
            </a:pPr>
            <a:r>
              <a:rPr lang="it-IT" dirty="0">
                <a:latin typeface="Calibri" panose="020F0502020204030204" pitchFamily="34" charset="0"/>
                <a:ea typeface="Calibri" panose="020F0502020204030204" pitchFamily="34" charset="0"/>
                <a:cs typeface="Times New Roman" panose="02020603050405020304" pitchFamily="18" charset="0"/>
              </a:rPr>
              <a:t>Le modalità di attivazione saranno descritte dettagliatamente nella pagina web dedicata ai tirocini </a:t>
            </a:r>
          </a:p>
          <a:p>
            <a:pPr marL="0" marR="8255" indent="0">
              <a:lnSpc>
                <a:spcPct val="107000"/>
              </a:lnSpc>
              <a:spcAft>
                <a:spcPts val="800"/>
              </a:spcAft>
              <a:buNone/>
            </a:pPr>
            <a:r>
              <a:rPr lang="it-IT" dirty="0">
                <a:latin typeface="Calibri" panose="020F0502020204030204" pitchFamily="34" charset="0"/>
                <a:ea typeface="Calibri" panose="020F0502020204030204" pitchFamily="34" charset="0"/>
                <a:cs typeface="Times New Roman" panose="02020603050405020304" pitchFamily="18" charset="0"/>
              </a:rPr>
              <a:t>(</a:t>
            </a:r>
            <a:r>
              <a:rPr lang="it-IT"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http://www.unibg.it/campus-e-servizi/servizi-gli-studenti/orientamento/</a:t>
            </a:r>
            <a:r>
              <a:rPr lang="it-IT" u="sng" dirty="0" err="1">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tirociniorientamento</a:t>
            </a:r>
            <a:r>
              <a:rPr lang="it-IT"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-itinere/scienze-umane-e-1)</a:t>
            </a:r>
            <a:r>
              <a:rPr lang="it-IT"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0"/>
              </a:spcAft>
              <a:buNone/>
            </a:pPr>
            <a:r>
              <a:rPr lang="it-IT" sz="2000" b="1" i="1" dirty="0">
                <a:solidFill>
                  <a:srgbClr val="000000"/>
                </a:solidFill>
                <a:latin typeface="Arial" panose="020B0604020202020204" pitchFamily="34" charset="0"/>
                <a:ea typeface="Arial" panose="020B0604020202020204" pitchFamily="34" charset="0"/>
              </a:rPr>
              <a:t> </a:t>
            </a:r>
            <a:r>
              <a:rPr lang="it-IT" dirty="0">
                <a:latin typeface="Calibri" panose="020F0502020204030204" pitchFamily="34" charset="0"/>
                <a:ea typeface="Calibri" panose="020F0502020204030204" pitchFamily="34" charset="0"/>
                <a:cs typeface="Times New Roman" panose="02020603050405020304" pitchFamily="18" charset="0"/>
              </a:rPr>
              <a:t>A partire </a:t>
            </a:r>
            <a:r>
              <a:rPr lang="it-IT" b="1" dirty="0">
                <a:latin typeface="Calibri" panose="020F0502020204030204" pitchFamily="34" charset="0"/>
                <a:ea typeface="Calibri" panose="020F0502020204030204" pitchFamily="34" charset="0"/>
                <a:cs typeface="Times New Roman" panose="02020603050405020304" pitchFamily="18" charset="0"/>
              </a:rPr>
              <a:t>dal 15 Novembre ed entro il 30 Novembre </a:t>
            </a:r>
            <a:r>
              <a:rPr lang="it-IT" dirty="0">
                <a:latin typeface="Calibri" panose="020F0502020204030204" pitchFamily="34" charset="0"/>
                <a:ea typeface="Calibri" panose="020F0502020204030204" pitchFamily="34" charset="0"/>
                <a:cs typeface="Times New Roman" panose="02020603050405020304" pitchFamily="18" charset="0"/>
              </a:rPr>
              <a:t>potranno essere effettuate le richieste di attivazione del tirocinio. A questo scopo, ogni studente in possesso dei requisiti, potrà inviare una mail con oggetto “richiesta di attivazione tirocinio”, allegando la propria carriera universitaria (attestazione dei 30 CFU conseguiti), al seguente indirizzo di posta elettronica: Tirocini_Sps</a:t>
            </a:r>
            <a:r>
              <a:rPr lang="it-IT"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@unibg.it</a:t>
            </a:r>
            <a:r>
              <a:rPr lang="it-IT" dirty="0">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0"/>
              </a:spcAft>
              <a:buNone/>
            </a:pPr>
            <a:r>
              <a:rPr lang="it-IT" dirty="0">
                <a:latin typeface="Calibri" panose="020F0502020204030204" pitchFamily="34" charset="0"/>
                <a:ea typeface="Calibri" panose="020F0502020204030204" pitchFamily="34" charset="0"/>
                <a:cs typeface="Times New Roman" panose="02020603050405020304" pitchFamily="18" charset="0"/>
              </a:rPr>
              <a:t> TirociniPC@unibg.it</a:t>
            </a:r>
          </a:p>
          <a:p>
            <a:pPr marL="0" indent="0">
              <a:lnSpc>
                <a:spcPct val="107000"/>
              </a:lnSpc>
              <a:spcAft>
                <a:spcPts val="0"/>
              </a:spcAft>
              <a:buNone/>
            </a:pPr>
            <a:r>
              <a:rPr lang="it-IT" dirty="0">
                <a:latin typeface="Calibri" panose="020F0502020204030204" pitchFamily="34" charset="0"/>
                <a:ea typeface="Calibri" panose="020F0502020204030204" pitchFamily="34" charset="0"/>
                <a:cs typeface="Times New Roman" panose="02020603050405020304" pitchFamily="18" charset="0"/>
              </a:rPr>
              <a:t>Qualora lo studente non faccia nella email esplicita e motivata richiesta di essere inserito nella modalità tradizionale di tirocinio, verrà ammesso di default alla modalità sperimentale.</a:t>
            </a:r>
          </a:p>
          <a:p>
            <a:pPr marL="0" indent="0">
              <a:lnSpc>
                <a:spcPct val="107000"/>
              </a:lnSpc>
              <a:spcAft>
                <a:spcPts val="0"/>
              </a:spcAft>
              <a:buNone/>
            </a:pPr>
            <a:r>
              <a:rPr lang="it-IT" dirty="0">
                <a:latin typeface="Calibri" panose="020F0502020204030204" pitchFamily="34" charset="0"/>
                <a:ea typeface="Calibri" panose="020F0502020204030204" pitchFamily="34" charset="0"/>
                <a:cs typeface="Times New Roman" panose="02020603050405020304" pitchFamily="18" charset="0"/>
              </a:rPr>
              <a:t>Agli studenti verrà assegnato un tutor che assisterà individualmente o in gruppo nelle fasi di attivazione del processo</a:t>
            </a:r>
          </a:p>
          <a:p>
            <a:pPr marL="0" indent="0">
              <a:buNone/>
            </a:pPr>
            <a:endParaRPr lang="it-IT" dirty="0"/>
          </a:p>
        </p:txBody>
      </p:sp>
    </p:spTree>
    <p:extLst>
      <p:ext uri="{BB962C8B-B14F-4D97-AF65-F5344CB8AC3E}">
        <p14:creationId xmlns:p14="http://schemas.microsoft.com/office/powerpoint/2010/main" val="3245553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46412" y="3343701"/>
            <a:ext cx="9389660" cy="523220"/>
          </a:xfrm>
          <a:prstGeom prst="rect">
            <a:avLst/>
          </a:prstGeom>
          <a:noFill/>
        </p:spPr>
        <p:txBody>
          <a:bodyPr wrap="square" rtlCol="0">
            <a:spAutoFit/>
          </a:bodyPr>
          <a:lstStyle/>
          <a:p>
            <a:r>
              <a:rPr lang="it-IT" sz="2800" dirty="0"/>
              <a:t>MODALITA’ 1: LABORATORI DI PROFESSIONALIZZAZIONE</a:t>
            </a:r>
          </a:p>
        </p:txBody>
      </p:sp>
    </p:spTree>
    <p:extLst>
      <p:ext uri="{BB962C8B-B14F-4D97-AF65-F5344CB8AC3E}">
        <p14:creationId xmlns:p14="http://schemas.microsoft.com/office/powerpoint/2010/main" val="2094509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e 1"/>
          <p:cNvSpPr/>
          <p:nvPr/>
        </p:nvSpPr>
        <p:spPr>
          <a:xfrm>
            <a:off x="1171979" y="1687135"/>
            <a:ext cx="2596638" cy="1481069"/>
          </a:xfrm>
          <a:prstGeom prst="ellipse">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Orientamento sulla professionalità psicologica e deontologia</a:t>
            </a:r>
          </a:p>
        </p:txBody>
      </p:sp>
      <p:sp>
        <p:nvSpPr>
          <p:cNvPr id="6" name="Rettangolo 5"/>
          <p:cNvSpPr/>
          <p:nvPr/>
        </p:nvSpPr>
        <p:spPr>
          <a:xfrm>
            <a:off x="1835238" y="3380710"/>
            <a:ext cx="1519707" cy="824241"/>
          </a:xfrm>
          <a:prstGeom prst="rect">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Seminari in Università</a:t>
            </a:r>
          </a:p>
        </p:txBody>
      </p:sp>
      <p:sp>
        <p:nvSpPr>
          <p:cNvPr id="7" name="Ovale 6"/>
          <p:cNvSpPr/>
          <p:nvPr/>
        </p:nvSpPr>
        <p:spPr>
          <a:xfrm>
            <a:off x="5228018" y="1653327"/>
            <a:ext cx="2492060" cy="150682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Mappa dei ruoli e dei </a:t>
            </a:r>
            <a:r>
              <a:rPr lang="it-IT" sz="1600" dirty="0" err="1"/>
              <a:t>setting</a:t>
            </a:r>
            <a:r>
              <a:rPr lang="it-IT" sz="1600" dirty="0"/>
              <a:t> professionali dello psicologo nell’Ente</a:t>
            </a:r>
          </a:p>
        </p:txBody>
      </p:sp>
      <p:sp>
        <p:nvSpPr>
          <p:cNvPr id="8" name="Rettangolo 7"/>
          <p:cNvSpPr/>
          <p:nvPr/>
        </p:nvSpPr>
        <p:spPr>
          <a:xfrm>
            <a:off x="5801730" y="3336517"/>
            <a:ext cx="1519707" cy="77272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Incontri di gruppo</a:t>
            </a:r>
          </a:p>
        </p:txBody>
      </p:sp>
      <p:sp>
        <p:nvSpPr>
          <p:cNvPr id="10" name="Ovale 9"/>
          <p:cNvSpPr/>
          <p:nvPr/>
        </p:nvSpPr>
        <p:spPr>
          <a:xfrm>
            <a:off x="9197295" y="1647291"/>
            <a:ext cx="2534721" cy="1481069"/>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Elaborazione e progettazione di un percorso condiviso di osservazione (con la metodologia </a:t>
            </a:r>
            <a:r>
              <a:rPr lang="it-IT" sz="1400" dirty="0" err="1"/>
              <a:t>Pbl</a:t>
            </a:r>
            <a:r>
              <a:rPr lang="it-IT" sz="1400" dirty="0"/>
              <a:t>)</a:t>
            </a:r>
          </a:p>
        </p:txBody>
      </p:sp>
      <p:sp>
        <p:nvSpPr>
          <p:cNvPr id="11" name="Ovale 10"/>
          <p:cNvSpPr/>
          <p:nvPr/>
        </p:nvSpPr>
        <p:spPr>
          <a:xfrm>
            <a:off x="5267405" y="4554510"/>
            <a:ext cx="2485622" cy="14810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Osservazione e affiancamento individuale in alcuni </a:t>
            </a:r>
            <a:r>
              <a:rPr lang="it-IT" sz="1400" dirty="0" err="1"/>
              <a:t>setting</a:t>
            </a:r>
            <a:r>
              <a:rPr lang="it-IT" sz="1400" dirty="0"/>
              <a:t> dell’Ente (individuale o in coppia)</a:t>
            </a:r>
          </a:p>
        </p:txBody>
      </p:sp>
      <p:sp>
        <p:nvSpPr>
          <p:cNvPr id="14" name="Ovale 13"/>
          <p:cNvSpPr/>
          <p:nvPr/>
        </p:nvSpPr>
        <p:spPr>
          <a:xfrm>
            <a:off x="9216221" y="4612540"/>
            <a:ext cx="2485621" cy="1481069"/>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Documentazione e Costruzione della Relazione di Tirocinio</a:t>
            </a:r>
          </a:p>
        </p:txBody>
      </p:sp>
      <p:sp>
        <p:nvSpPr>
          <p:cNvPr id="15" name="Ovale 14"/>
          <p:cNvSpPr/>
          <p:nvPr/>
        </p:nvSpPr>
        <p:spPr>
          <a:xfrm>
            <a:off x="1258105" y="4349841"/>
            <a:ext cx="2510511" cy="1481069"/>
          </a:xfrm>
          <a:prstGeom prst="ellipse">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LABORATORI METODOLOGICI E LABORATORI SUGLI SKILLS</a:t>
            </a:r>
          </a:p>
        </p:txBody>
      </p:sp>
      <p:sp>
        <p:nvSpPr>
          <p:cNvPr id="17" name="Rettangolo 16"/>
          <p:cNvSpPr/>
          <p:nvPr/>
        </p:nvSpPr>
        <p:spPr>
          <a:xfrm>
            <a:off x="785208" y="3451548"/>
            <a:ext cx="793660" cy="511930"/>
          </a:xfrm>
          <a:prstGeom prst="rect">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200" dirty="0"/>
              <a:t>30 ore</a:t>
            </a:r>
          </a:p>
        </p:txBody>
      </p:sp>
      <p:sp>
        <p:nvSpPr>
          <p:cNvPr id="19" name="Rettangolo 18"/>
          <p:cNvSpPr/>
          <p:nvPr/>
        </p:nvSpPr>
        <p:spPr>
          <a:xfrm>
            <a:off x="82103" y="479736"/>
            <a:ext cx="1062505" cy="714775"/>
          </a:xfrm>
          <a:prstGeom prst="rect">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TOT</a:t>
            </a:r>
          </a:p>
          <a:p>
            <a:pPr algn="ctr"/>
            <a:r>
              <a:rPr lang="it-IT" dirty="0"/>
              <a:t>30 ore</a:t>
            </a:r>
          </a:p>
        </p:txBody>
      </p:sp>
      <p:sp>
        <p:nvSpPr>
          <p:cNvPr id="20" name="Rettangolo 19"/>
          <p:cNvSpPr/>
          <p:nvPr/>
        </p:nvSpPr>
        <p:spPr>
          <a:xfrm>
            <a:off x="4336550" y="2800357"/>
            <a:ext cx="900310" cy="51193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10 ore</a:t>
            </a:r>
          </a:p>
        </p:txBody>
      </p:sp>
      <p:sp>
        <p:nvSpPr>
          <p:cNvPr id="22" name="Rettangolo 21"/>
          <p:cNvSpPr/>
          <p:nvPr/>
        </p:nvSpPr>
        <p:spPr>
          <a:xfrm>
            <a:off x="3999694" y="457199"/>
            <a:ext cx="1062505" cy="71477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TOT</a:t>
            </a:r>
          </a:p>
          <a:p>
            <a:pPr algn="ctr"/>
            <a:r>
              <a:rPr lang="it-IT" dirty="0"/>
              <a:t>30 ore</a:t>
            </a:r>
          </a:p>
        </p:txBody>
      </p:sp>
      <p:sp>
        <p:nvSpPr>
          <p:cNvPr id="25" name="Rettangolo 24"/>
          <p:cNvSpPr/>
          <p:nvPr/>
        </p:nvSpPr>
        <p:spPr>
          <a:xfrm>
            <a:off x="7970410" y="479736"/>
            <a:ext cx="1062505" cy="714775"/>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TOT</a:t>
            </a:r>
          </a:p>
          <a:p>
            <a:pPr algn="ctr"/>
            <a:r>
              <a:rPr lang="it-IT" dirty="0"/>
              <a:t>65 ore</a:t>
            </a:r>
          </a:p>
        </p:txBody>
      </p:sp>
      <p:cxnSp>
        <p:nvCxnSpPr>
          <p:cNvPr id="27" name="Connettore 1 26"/>
          <p:cNvCxnSpPr/>
          <p:nvPr/>
        </p:nvCxnSpPr>
        <p:spPr>
          <a:xfrm>
            <a:off x="3903307" y="17321"/>
            <a:ext cx="37027" cy="6858000"/>
          </a:xfrm>
          <a:prstGeom prst="line">
            <a:avLst/>
          </a:prstGeom>
          <a:ln>
            <a:solidFill>
              <a:srgbClr val="0070C0"/>
            </a:solidFill>
          </a:ln>
        </p:spPr>
        <p:style>
          <a:lnRef idx="3">
            <a:schemeClr val="accent1"/>
          </a:lnRef>
          <a:fillRef idx="0">
            <a:schemeClr val="accent1"/>
          </a:fillRef>
          <a:effectRef idx="2">
            <a:schemeClr val="accent1"/>
          </a:effectRef>
          <a:fontRef idx="minor">
            <a:schemeClr val="tx1"/>
          </a:fontRef>
        </p:style>
      </p:cxnSp>
      <p:cxnSp>
        <p:nvCxnSpPr>
          <p:cNvPr id="28" name="Connettore 1 27"/>
          <p:cNvCxnSpPr/>
          <p:nvPr/>
        </p:nvCxnSpPr>
        <p:spPr>
          <a:xfrm>
            <a:off x="7817875" y="3224"/>
            <a:ext cx="37027" cy="6858000"/>
          </a:xfrm>
          <a:prstGeom prst="line">
            <a:avLst/>
          </a:prstGeom>
          <a:ln>
            <a:solidFill>
              <a:srgbClr val="0070C0"/>
            </a:solidFill>
          </a:ln>
        </p:spPr>
        <p:style>
          <a:lnRef idx="3">
            <a:schemeClr val="accent1"/>
          </a:lnRef>
          <a:fillRef idx="0">
            <a:schemeClr val="accent1"/>
          </a:fillRef>
          <a:effectRef idx="2">
            <a:schemeClr val="accent1"/>
          </a:effectRef>
          <a:fontRef idx="minor">
            <a:schemeClr val="tx1"/>
          </a:fontRef>
        </p:style>
      </p:cxnSp>
      <p:cxnSp>
        <p:nvCxnSpPr>
          <p:cNvPr id="30" name="Connettore 1 29"/>
          <p:cNvCxnSpPr/>
          <p:nvPr/>
        </p:nvCxnSpPr>
        <p:spPr>
          <a:xfrm>
            <a:off x="0" y="1463362"/>
            <a:ext cx="12192000" cy="0"/>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sp>
        <p:nvSpPr>
          <p:cNvPr id="32" name="Rettangolo 31"/>
          <p:cNvSpPr/>
          <p:nvPr/>
        </p:nvSpPr>
        <p:spPr>
          <a:xfrm>
            <a:off x="4304510" y="4726956"/>
            <a:ext cx="862082" cy="47088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20 ore</a:t>
            </a:r>
          </a:p>
        </p:txBody>
      </p:sp>
      <p:sp>
        <p:nvSpPr>
          <p:cNvPr id="33" name="Rettangolo 32"/>
          <p:cNvSpPr/>
          <p:nvPr/>
        </p:nvSpPr>
        <p:spPr>
          <a:xfrm>
            <a:off x="8142361" y="4662357"/>
            <a:ext cx="880592" cy="469269"/>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600" dirty="0"/>
              <a:t>20 ore</a:t>
            </a:r>
          </a:p>
        </p:txBody>
      </p:sp>
      <p:cxnSp>
        <p:nvCxnSpPr>
          <p:cNvPr id="35" name="Connettore 2 34"/>
          <p:cNvCxnSpPr/>
          <p:nvPr/>
        </p:nvCxnSpPr>
        <p:spPr>
          <a:xfrm flipV="1">
            <a:off x="4001940" y="5576713"/>
            <a:ext cx="1243615" cy="1"/>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Connettore 2 35"/>
          <p:cNvCxnSpPr/>
          <p:nvPr/>
        </p:nvCxnSpPr>
        <p:spPr>
          <a:xfrm flipV="1">
            <a:off x="3925153" y="2024876"/>
            <a:ext cx="1243615" cy="1"/>
          </a:xfrm>
          <a:prstGeom prst="straightConnector1">
            <a:avLst/>
          </a:prstGeom>
          <a:ln w="38100">
            <a:solidFill>
              <a:srgbClr val="0070C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7" name="Connettore 2 36"/>
          <p:cNvCxnSpPr/>
          <p:nvPr/>
        </p:nvCxnSpPr>
        <p:spPr>
          <a:xfrm flipV="1">
            <a:off x="7890521" y="1933042"/>
            <a:ext cx="1243615" cy="1"/>
          </a:xfrm>
          <a:prstGeom prst="straightConnector1">
            <a:avLst/>
          </a:prstGeom>
          <a:ln w="38100">
            <a:solidFill>
              <a:schemeClr val="accent2">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Connettore 2 37"/>
          <p:cNvCxnSpPr/>
          <p:nvPr/>
        </p:nvCxnSpPr>
        <p:spPr>
          <a:xfrm flipV="1">
            <a:off x="7904290" y="5581466"/>
            <a:ext cx="1243615" cy="1"/>
          </a:xfrm>
          <a:prstGeom prst="straightConnector1">
            <a:avLst/>
          </a:prstGeom>
          <a:ln w="38100">
            <a:solidFill>
              <a:schemeClr val="accent2">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0" name="Connettore 2 39"/>
          <p:cNvCxnSpPr/>
          <p:nvPr/>
        </p:nvCxnSpPr>
        <p:spPr>
          <a:xfrm flipH="1">
            <a:off x="634117" y="2361663"/>
            <a:ext cx="8219" cy="2741591"/>
          </a:xfrm>
          <a:prstGeom prst="straightConnector1">
            <a:avLst/>
          </a:prstGeom>
          <a:ln w="38100">
            <a:solidFill>
              <a:srgbClr val="0070C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Connettore 2 47"/>
          <p:cNvCxnSpPr/>
          <p:nvPr/>
        </p:nvCxnSpPr>
        <p:spPr>
          <a:xfrm>
            <a:off x="633196" y="2351206"/>
            <a:ext cx="434562"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nettore 2 48"/>
          <p:cNvCxnSpPr/>
          <p:nvPr/>
        </p:nvCxnSpPr>
        <p:spPr>
          <a:xfrm>
            <a:off x="629457" y="5103254"/>
            <a:ext cx="434562"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50" name="Connettore 2 49"/>
          <p:cNvCxnSpPr/>
          <p:nvPr/>
        </p:nvCxnSpPr>
        <p:spPr>
          <a:xfrm flipH="1">
            <a:off x="12098058" y="2343154"/>
            <a:ext cx="8219" cy="2741591"/>
          </a:xfrm>
          <a:prstGeom prst="straightConnector1">
            <a:avLst/>
          </a:prstGeom>
          <a:ln w="38100">
            <a:solidFill>
              <a:schemeClr val="accent2">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 name="Connettore 2 50"/>
          <p:cNvCxnSpPr/>
          <p:nvPr/>
        </p:nvCxnSpPr>
        <p:spPr>
          <a:xfrm flipH="1" flipV="1">
            <a:off x="11728958" y="2320605"/>
            <a:ext cx="389460" cy="5228"/>
          </a:xfrm>
          <a:prstGeom prst="straightConnector1">
            <a:avLst/>
          </a:prstGeom>
          <a:ln w="381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Connettore 2 51"/>
          <p:cNvCxnSpPr/>
          <p:nvPr/>
        </p:nvCxnSpPr>
        <p:spPr>
          <a:xfrm flipH="1">
            <a:off x="11728958" y="5071866"/>
            <a:ext cx="349314" cy="12879"/>
          </a:xfrm>
          <a:prstGeom prst="straightConnector1">
            <a:avLst/>
          </a:prstGeom>
          <a:ln w="38100">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1" name="Ovale 40"/>
          <p:cNvSpPr/>
          <p:nvPr/>
        </p:nvSpPr>
        <p:spPr>
          <a:xfrm>
            <a:off x="9182833" y="3128360"/>
            <a:ext cx="2534721" cy="1481069"/>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dirty="0"/>
              <a:t>Approfondimento teorico- metodologico anche ai fini di un raccordo tirocinio/tesi</a:t>
            </a:r>
          </a:p>
        </p:txBody>
      </p:sp>
      <p:sp>
        <p:nvSpPr>
          <p:cNvPr id="42" name="Rettangolo 41"/>
          <p:cNvSpPr/>
          <p:nvPr/>
        </p:nvSpPr>
        <p:spPr>
          <a:xfrm>
            <a:off x="8162760" y="2535932"/>
            <a:ext cx="880592" cy="469269"/>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20 ore</a:t>
            </a:r>
          </a:p>
        </p:txBody>
      </p:sp>
      <p:sp>
        <p:nvSpPr>
          <p:cNvPr id="43" name="Rettangolo 42"/>
          <p:cNvSpPr/>
          <p:nvPr/>
        </p:nvSpPr>
        <p:spPr>
          <a:xfrm>
            <a:off x="8143642" y="3589351"/>
            <a:ext cx="880592" cy="469269"/>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25 ore</a:t>
            </a:r>
          </a:p>
        </p:txBody>
      </p:sp>
      <p:sp>
        <p:nvSpPr>
          <p:cNvPr id="39" name="Freccia a destra 38"/>
          <p:cNvSpPr/>
          <p:nvPr/>
        </p:nvSpPr>
        <p:spPr>
          <a:xfrm>
            <a:off x="1195889" y="5692552"/>
            <a:ext cx="9800222" cy="1532716"/>
          </a:xfrm>
          <a:prstGeom prst="rightArrow">
            <a:avLst>
              <a:gd name="adj1" fmla="val 40663"/>
              <a:gd name="adj2" fmla="val 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rgbClr val="0070C0"/>
                </a:solidFill>
              </a:rPr>
              <a:t>TUTORING</a:t>
            </a:r>
          </a:p>
        </p:txBody>
      </p:sp>
      <p:sp>
        <p:nvSpPr>
          <p:cNvPr id="12" name="CasellaDiTesto 11"/>
          <p:cNvSpPr txBox="1"/>
          <p:nvPr/>
        </p:nvSpPr>
        <p:spPr>
          <a:xfrm>
            <a:off x="82103" y="-20779"/>
            <a:ext cx="11996169" cy="369332"/>
          </a:xfrm>
          <a:prstGeom prst="rect">
            <a:avLst/>
          </a:prstGeom>
          <a:solidFill>
            <a:schemeClr val="accent2"/>
          </a:solidFill>
        </p:spPr>
        <p:txBody>
          <a:bodyPr wrap="square" rtlCol="0">
            <a:spAutoFit/>
          </a:bodyPr>
          <a:lstStyle/>
          <a:p>
            <a:pPr algn="ctr"/>
            <a:r>
              <a:rPr lang="it-IT" dirty="0">
                <a:solidFill>
                  <a:srgbClr val="FF0000"/>
                </a:solidFill>
              </a:rPr>
              <a:t>LAUREA TRIENNALE</a:t>
            </a:r>
          </a:p>
        </p:txBody>
      </p:sp>
      <p:sp>
        <p:nvSpPr>
          <p:cNvPr id="3" name="Rettangolo arrotondato 2"/>
          <p:cNvSpPr/>
          <p:nvPr/>
        </p:nvSpPr>
        <p:spPr>
          <a:xfrm>
            <a:off x="1268567" y="315529"/>
            <a:ext cx="2562895" cy="994891"/>
          </a:xfrm>
          <a:prstGeom prst="roundRect">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PLENARIA E LABORATORI IN UNIVERSITA’</a:t>
            </a:r>
          </a:p>
        </p:txBody>
      </p:sp>
      <p:sp>
        <p:nvSpPr>
          <p:cNvPr id="31" name="Rettangolo 30"/>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Rettangolo arrotondato 3"/>
          <p:cNvSpPr/>
          <p:nvPr/>
        </p:nvSpPr>
        <p:spPr>
          <a:xfrm>
            <a:off x="5228017" y="315529"/>
            <a:ext cx="2492060" cy="994891"/>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 GRUPPO NEL TERRITORIO </a:t>
            </a:r>
          </a:p>
          <a:p>
            <a:pPr algn="ctr"/>
            <a:r>
              <a:rPr lang="it-IT" dirty="0"/>
              <a:t>(Ente – Azienda)</a:t>
            </a:r>
          </a:p>
        </p:txBody>
      </p:sp>
      <p:sp>
        <p:nvSpPr>
          <p:cNvPr id="5" name="Rettangolo arrotondato 4"/>
          <p:cNvSpPr/>
          <p:nvPr/>
        </p:nvSpPr>
        <p:spPr>
          <a:xfrm>
            <a:off x="9311421" y="325188"/>
            <a:ext cx="2343955" cy="1023870"/>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INDIVIDUALE</a:t>
            </a:r>
          </a:p>
          <a:p>
            <a:pPr algn="ctr"/>
            <a:r>
              <a:rPr lang="it-IT" dirty="0"/>
              <a:t>PICCOLO GRUPPO</a:t>
            </a:r>
          </a:p>
        </p:txBody>
      </p:sp>
    </p:spTree>
    <p:extLst>
      <p:ext uri="{BB962C8B-B14F-4D97-AF65-F5344CB8AC3E}">
        <p14:creationId xmlns:p14="http://schemas.microsoft.com/office/powerpoint/2010/main" val="1513905318"/>
      </p:ext>
    </p:extLst>
  </p:cSld>
  <p:clrMapOvr>
    <a:masterClrMapping/>
  </p:clrMapOvr>
</p:sld>
</file>

<file path=ppt/theme/theme1.xml><?xml version="1.0" encoding="utf-8"?>
<a:theme xmlns:a="http://schemas.openxmlformats.org/drawingml/2006/main" name="Pacco">
  <a:themeElements>
    <a:clrScheme name="Pacco">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cco">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cco">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Pacco</Template>
  <TotalTime>9655</TotalTime>
  <Words>2104</Words>
  <Application>Microsoft Macintosh PowerPoint</Application>
  <PresentationFormat>Widescreen</PresentationFormat>
  <Paragraphs>238</Paragraphs>
  <Slides>22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22</vt:i4>
      </vt:variant>
    </vt:vector>
  </HeadingPairs>
  <TitlesOfParts>
    <vt:vector size="26" baseType="lpstr">
      <vt:lpstr>Arial</vt:lpstr>
      <vt:lpstr>Calibri</vt:lpstr>
      <vt:lpstr>Gill Sans MT</vt:lpstr>
      <vt:lpstr>Pacco</vt:lpstr>
      <vt:lpstr>PERCORSI DI TIROCINIO</vt:lpstr>
      <vt:lpstr>Presentazione standard di PowerPoint</vt:lpstr>
      <vt:lpstr>Presentazione standard di PowerPoint</vt:lpstr>
      <vt:lpstr>Presentazione standard di PowerPoint</vt:lpstr>
      <vt:lpstr>Presentazione standard di PowerPoint</vt:lpstr>
      <vt:lpstr>Presentazione standard di PowerPoint</vt:lpstr>
      <vt:lpstr>Attivazione del tirocinio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Modalità e articolazione del tirocinio NEL PERCORSO INDIVIDUALE PRESSO UN ENTE (tirocinio tradizionale)</vt:lpstr>
      <vt:lpstr>Laurea triennale</vt:lpstr>
      <vt:lpstr>LAUREA MAGISTRALE</vt:lpstr>
      <vt:lpstr>Presentazione standard di PowerPoint</vt:lpstr>
      <vt:lpstr>TIROCINIO ALL’ESTERO</vt:lpstr>
      <vt:lpstr>ESONERO PARZIALE DEL TIROCINIO</vt:lpstr>
      <vt:lpstr>A CHI INDIRIZZARE LE RICHIESTE DI ESONERO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PERCORSI DI TIROCINIO</dc:title>
  <dc:creator>BRAIBANTI PARIDE</dc:creator>
  <cp:lastModifiedBy>Paride Braibanti</cp:lastModifiedBy>
  <cp:revision>62</cp:revision>
  <cp:lastPrinted>2017-08-24T10:48:32Z</cp:lastPrinted>
  <dcterms:created xsi:type="dcterms:W3CDTF">2017-05-26T13:50:51Z</dcterms:created>
  <dcterms:modified xsi:type="dcterms:W3CDTF">2022-11-17T17:36:36Z</dcterms:modified>
</cp:coreProperties>
</file>