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5" r:id="rId7"/>
    <p:sldId id="262" r:id="rId8"/>
    <p:sldId id="263" r:id="rId9"/>
    <p:sldId id="264" r:id="rId10"/>
    <p:sldId id="266" r:id="rId11"/>
    <p:sldId id="267" r:id="rId12"/>
    <p:sldId id="268" r:id="rId13"/>
    <p:sldId id="274" r:id="rId14"/>
    <p:sldId id="269" r:id="rId15"/>
    <p:sldId id="270" r:id="rId16"/>
    <p:sldId id="261" r:id="rId17"/>
    <p:sldId id="271" r:id="rId18"/>
    <p:sldId id="272" r:id="rId19"/>
    <p:sldId id="273" r:id="rId20"/>
    <p:sldId id="278" r:id="rId21"/>
    <p:sldId id="275" r:id="rId22"/>
    <p:sldId id="276" r:id="rId23"/>
    <p:sldId id="277" r:id="rId24"/>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67" d="100"/>
          <a:sy n="67" d="100"/>
        </p:scale>
        <p:origin x="64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19D403E-167C-E94E-CAEC-260299D3A704}"/>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A65FF4CF-4AAE-B998-50E5-224CD74DCA5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8EC4698A-34B6-8F77-F137-C6AB700767BE}"/>
              </a:ext>
            </a:extLst>
          </p:cNvPr>
          <p:cNvSpPr>
            <a:spLocks noGrp="1"/>
          </p:cNvSpPr>
          <p:nvPr>
            <p:ph type="dt" sz="half" idx="10"/>
          </p:nvPr>
        </p:nvSpPr>
        <p:spPr/>
        <p:txBody>
          <a:bodyPr/>
          <a:lstStyle/>
          <a:p>
            <a:fld id="{C14DC89F-F80C-406C-9F79-BE70901D3DB9}" type="datetimeFigureOut">
              <a:rPr lang="it-IT" smtClean="0"/>
              <a:t>28/11/2022</a:t>
            </a:fld>
            <a:endParaRPr lang="it-IT"/>
          </a:p>
        </p:txBody>
      </p:sp>
      <p:sp>
        <p:nvSpPr>
          <p:cNvPr id="5" name="Segnaposto piè di pagina 4">
            <a:extLst>
              <a:ext uri="{FF2B5EF4-FFF2-40B4-BE49-F238E27FC236}">
                <a16:creationId xmlns:a16="http://schemas.microsoft.com/office/drawing/2014/main" id="{D2DD0F28-D83C-9E74-F4C6-7F769706928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678E2AA-7DFF-FF61-5DDF-924F6BE457A4}"/>
              </a:ext>
            </a:extLst>
          </p:cNvPr>
          <p:cNvSpPr>
            <a:spLocks noGrp="1"/>
          </p:cNvSpPr>
          <p:nvPr>
            <p:ph type="sldNum" sz="quarter" idx="12"/>
          </p:nvPr>
        </p:nvSpPr>
        <p:spPr/>
        <p:txBody>
          <a:bodyPr/>
          <a:lstStyle/>
          <a:p>
            <a:fld id="{200D5AE3-148E-4B40-8468-17DF50CD167A}" type="slidenum">
              <a:rPr lang="it-IT" smtClean="0"/>
              <a:t>‹N›</a:t>
            </a:fld>
            <a:endParaRPr lang="it-IT"/>
          </a:p>
        </p:txBody>
      </p:sp>
    </p:spTree>
    <p:extLst>
      <p:ext uri="{BB962C8B-B14F-4D97-AF65-F5344CB8AC3E}">
        <p14:creationId xmlns:p14="http://schemas.microsoft.com/office/powerpoint/2010/main" val="2159855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572033F-B1C9-49E6-58DE-ECE191ECE9E3}"/>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F7A2F324-7AEC-8F88-33AC-28494F48EB31}"/>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165CA2B6-2201-2199-B94E-BB7039D5BD2B}"/>
              </a:ext>
            </a:extLst>
          </p:cNvPr>
          <p:cNvSpPr>
            <a:spLocks noGrp="1"/>
          </p:cNvSpPr>
          <p:nvPr>
            <p:ph type="dt" sz="half" idx="10"/>
          </p:nvPr>
        </p:nvSpPr>
        <p:spPr/>
        <p:txBody>
          <a:bodyPr/>
          <a:lstStyle/>
          <a:p>
            <a:fld id="{C14DC89F-F80C-406C-9F79-BE70901D3DB9}" type="datetimeFigureOut">
              <a:rPr lang="it-IT" smtClean="0"/>
              <a:t>28/11/2022</a:t>
            </a:fld>
            <a:endParaRPr lang="it-IT"/>
          </a:p>
        </p:txBody>
      </p:sp>
      <p:sp>
        <p:nvSpPr>
          <p:cNvPr id="5" name="Segnaposto piè di pagina 4">
            <a:extLst>
              <a:ext uri="{FF2B5EF4-FFF2-40B4-BE49-F238E27FC236}">
                <a16:creationId xmlns:a16="http://schemas.microsoft.com/office/drawing/2014/main" id="{185DDD7B-7671-08B5-626D-2A1426476F1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4715D23-73BE-1C50-D5EB-F0AB3C64D9BA}"/>
              </a:ext>
            </a:extLst>
          </p:cNvPr>
          <p:cNvSpPr>
            <a:spLocks noGrp="1"/>
          </p:cNvSpPr>
          <p:nvPr>
            <p:ph type="sldNum" sz="quarter" idx="12"/>
          </p:nvPr>
        </p:nvSpPr>
        <p:spPr/>
        <p:txBody>
          <a:bodyPr/>
          <a:lstStyle/>
          <a:p>
            <a:fld id="{200D5AE3-148E-4B40-8468-17DF50CD167A}" type="slidenum">
              <a:rPr lang="it-IT" smtClean="0"/>
              <a:t>‹N›</a:t>
            </a:fld>
            <a:endParaRPr lang="it-IT"/>
          </a:p>
        </p:txBody>
      </p:sp>
    </p:spTree>
    <p:extLst>
      <p:ext uri="{BB962C8B-B14F-4D97-AF65-F5344CB8AC3E}">
        <p14:creationId xmlns:p14="http://schemas.microsoft.com/office/powerpoint/2010/main" val="2807430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819641FC-BD79-2AAC-F757-7C9CEF93082E}"/>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42C4697F-DC65-50F3-2B69-85B0758FF2A2}"/>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FEC6B9D-2D18-4B80-C2A6-CC448A620E6B}"/>
              </a:ext>
            </a:extLst>
          </p:cNvPr>
          <p:cNvSpPr>
            <a:spLocks noGrp="1"/>
          </p:cNvSpPr>
          <p:nvPr>
            <p:ph type="dt" sz="half" idx="10"/>
          </p:nvPr>
        </p:nvSpPr>
        <p:spPr/>
        <p:txBody>
          <a:bodyPr/>
          <a:lstStyle/>
          <a:p>
            <a:fld id="{C14DC89F-F80C-406C-9F79-BE70901D3DB9}" type="datetimeFigureOut">
              <a:rPr lang="it-IT" smtClean="0"/>
              <a:t>28/11/2022</a:t>
            </a:fld>
            <a:endParaRPr lang="it-IT"/>
          </a:p>
        </p:txBody>
      </p:sp>
      <p:sp>
        <p:nvSpPr>
          <p:cNvPr id="5" name="Segnaposto piè di pagina 4">
            <a:extLst>
              <a:ext uri="{FF2B5EF4-FFF2-40B4-BE49-F238E27FC236}">
                <a16:creationId xmlns:a16="http://schemas.microsoft.com/office/drawing/2014/main" id="{CBEBA497-BF4F-3F08-033D-8CF54A5F6B27}"/>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FD4C575-B384-7239-159B-CA7FF6155C2D}"/>
              </a:ext>
            </a:extLst>
          </p:cNvPr>
          <p:cNvSpPr>
            <a:spLocks noGrp="1"/>
          </p:cNvSpPr>
          <p:nvPr>
            <p:ph type="sldNum" sz="quarter" idx="12"/>
          </p:nvPr>
        </p:nvSpPr>
        <p:spPr/>
        <p:txBody>
          <a:bodyPr/>
          <a:lstStyle/>
          <a:p>
            <a:fld id="{200D5AE3-148E-4B40-8468-17DF50CD167A}" type="slidenum">
              <a:rPr lang="it-IT" smtClean="0"/>
              <a:t>‹N›</a:t>
            </a:fld>
            <a:endParaRPr lang="it-IT"/>
          </a:p>
        </p:txBody>
      </p:sp>
    </p:spTree>
    <p:extLst>
      <p:ext uri="{BB962C8B-B14F-4D97-AF65-F5344CB8AC3E}">
        <p14:creationId xmlns:p14="http://schemas.microsoft.com/office/powerpoint/2010/main" val="3085528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C25AD23-3531-5373-B6F7-986A695AF791}"/>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5971DC82-69C4-08DA-E045-BB0BE203B16A}"/>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4EA3426-67F4-2D46-FC23-06FF070A1808}"/>
              </a:ext>
            </a:extLst>
          </p:cNvPr>
          <p:cNvSpPr>
            <a:spLocks noGrp="1"/>
          </p:cNvSpPr>
          <p:nvPr>
            <p:ph type="dt" sz="half" idx="10"/>
          </p:nvPr>
        </p:nvSpPr>
        <p:spPr/>
        <p:txBody>
          <a:bodyPr/>
          <a:lstStyle/>
          <a:p>
            <a:fld id="{C14DC89F-F80C-406C-9F79-BE70901D3DB9}" type="datetimeFigureOut">
              <a:rPr lang="it-IT" smtClean="0"/>
              <a:t>28/11/2022</a:t>
            </a:fld>
            <a:endParaRPr lang="it-IT"/>
          </a:p>
        </p:txBody>
      </p:sp>
      <p:sp>
        <p:nvSpPr>
          <p:cNvPr id="5" name="Segnaposto piè di pagina 4">
            <a:extLst>
              <a:ext uri="{FF2B5EF4-FFF2-40B4-BE49-F238E27FC236}">
                <a16:creationId xmlns:a16="http://schemas.microsoft.com/office/drawing/2014/main" id="{C3FF2BD8-CB74-3F21-AEE4-59047B08D14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0DFA634-D87E-C5CE-E147-9E9B91D9BF1A}"/>
              </a:ext>
            </a:extLst>
          </p:cNvPr>
          <p:cNvSpPr>
            <a:spLocks noGrp="1"/>
          </p:cNvSpPr>
          <p:nvPr>
            <p:ph type="sldNum" sz="quarter" idx="12"/>
          </p:nvPr>
        </p:nvSpPr>
        <p:spPr/>
        <p:txBody>
          <a:bodyPr/>
          <a:lstStyle/>
          <a:p>
            <a:fld id="{200D5AE3-148E-4B40-8468-17DF50CD167A}" type="slidenum">
              <a:rPr lang="it-IT" smtClean="0"/>
              <a:t>‹N›</a:t>
            </a:fld>
            <a:endParaRPr lang="it-IT"/>
          </a:p>
        </p:txBody>
      </p:sp>
    </p:spTree>
    <p:extLst>
      <p:ext uri="{BB962C8B-B14F-4D97-AF65-F5344CB8AC3E}">
        <p14:creationId xmlns:p14="http://schemas.microsoft.com/office/powerpoint/2010/main" val="27197994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1C7F14F-031F-A6D1-ABA5-5232927ED271}"/>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9E133800-5C9D-FCD6-2DF6-5FFEDA0E405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92F8A6A4-C5E9-1DEF-73C5-F480AC16ACDF}"/>
              </a:ext>
            </a:extLst>
          </p:cNvPr>
          <p:cNvSpPr>
            <a:spLocks noGrp="1"/>
          </p:cNvSpPr>
          <p:nvPr>
            <p:ph type="dt" sz="half" idx="10"/>
          </p:nvPr>
        </p:nvSpPr>
        <p:spPr/>
        <p:txBody>
          <a:bodyPr/>
          <a:lstStyle/>
          <a:p>
            <a:fld id="{C14DC89F-F80C-406C-9F79-BE70901D3DB9}" type="datetimeFigureOut">
              <a:rPr lang="it-IT" smtClean="0"/>
              <a:t>28/11/2022</a:t>
            </a:fld>
            <a:endParaRPr lang="it-IT"/>
          </a:p>
        </p:txBody>
      </p:sp>
      <p:sp>
        <p:nvSpPr>
          <p:cNvPr id="5" name="Segnaposto piè di pagina 4">
            <a:extLst>
              <a:ext uri="{FF2B5EF4-FFF2-40B4-BE49-F238E27FC236}">
                <a16:creationId xmlns:a16="http://schemas.microsoft.com/office/drawing/2014/main" id="{688C4F6D-7D10-4E51-9A6E-FD8395CA43A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A808A214-E30F-464B-F603-1C90D2B6BDC7}"/>
              </a:ext>
            </a:extLst>
          </p:cNvPr>
          <p:cNvSpPr>
            <a:spLocks noGrp="1"/>
          </p:cNvSpPr>
          <p:nvPr>
            <p:ph type="sldNum" sz="quarter" idx="12"/>
          </p:nvPr>
        </p:nvSpPr>
        <p:spPr/>
        <p:txBody>
          <a:bodyPr/>
          <a:lstStyle/>
          <a:p>
            <a:fld id="{200D5AE3-148E-4B40-8468-17DF50CD167A}" type="slidenum">
              <a:rPr lang="it-IT" smtClean="0"/>
              <a:t>‹N›</a:t>
            </a:fld>
            <a:endParaRPr lang="it-IT"/>
          </a:p>
        </p:txBody>
      </p:sp>
    </p:spTree>
    <p:extLst>
      <p:ext uri="{BB962C8B-B14F-4D97-AF65-F5344CB8AC3E}">
        <p14:creationId xmlns:p14="http://schemas.microsoft.com/office/powerpoint/2010/main" val="24905751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F914F83-7248-75D0-B4E0-081B7149BA2C}"/>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BBDC1755-57E3-FAEA-F5FB-4E935BFE995C}"/>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C196C1AF-FD5C-18F5-D053-BD8BDC0C1F7A}"/>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6CA3CE31-74AF-8728-4870-9B76B40C5653}"/>
              </a:ext>
            </a:extLst>
          </p:cNvPr>
          <p:cNvSpPr>
            <a:spLocks noGrp="1"/>
          </p:cNvSpPr>
          <p:nvPr>
            <p:ph type="dt" sz="half" idx="10"/>
          </p:nvPr>
        </p:nvSpPr>
        <p:spPr/>
        <p:txBody>
          <a:bodyPr/>
          <a:lstStyle/>
          <a:p>
            <a:fld id="{C14DC89F-F80C-406C-9F79-BE70901D3DB9}" type="datetimeFigureOut">
              <a:rPr lang="it-IT" smtClean="0"/>
              <a:t>28/11/2022</a:t>
            </a:fld>
            <a:endParaRPr lang="it-IT"/>
          </a:p>
        </p:txBody>
      </p:sp>
      <p:sp>
        <p:nvSpPr>
          <p:cNvPr id="6" name="Segnaposto piè di pagina 5">
            <a:extLst>
              <a:ext uri="{FF2B5EF4-FFF2-40B4-BE49-F238E27FC236}">
                <a16:creationId xmlns:a16="http://schemas.microsoft.com/office/drawing/2014/main" id="{571E3BE8-8D62-FEC2-E3A8-6D5CE063592F}"/>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AC066190-8F78-6D52-CD8A-0CE54ED6CCCB}"/>
              </a:ext>
            </a:extLst>
          </p:cNvPr>
          <p:cNvSpPr>
            <a:spLocks noGrp="1"/>
          </p:cNvSpPr>
          <p:nvPr>
            <p:ph type="sldNum" sz="quarter" idx="12"/>
          </p:nvPr>
        </p:nvSpPr>
        <p:spPr/>
        <p:txBody>
          <a:bodyPr/>
          <a:lstStyle/>
          <a:p>
            <a:fld id="{200D5AE3-148E-4B40-8468-17DF50CD167A}" type="slidenum">
              <a:rPr lang="it-IT" smtClean="0"/>
              <a:t>‹N›</a:t>
            </a:fld>
            <a:endParaRPr lang="it-IT"/>
          </a:p>
        </p:txBody>
      </p:sp>
    </p:spTree>
    <p:extLst>
      <p:ext uri="{BB962C8B-B14F-4D97-AF65-F5344CB8AC3E}">
        <p14:creationId xmlns:p14="http://schemas.microsoft.com/office/powerpoint/2010/main" val="16954764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6B79F1C-71F3-88E6-8AC2-AE50F11CCEBB}"/>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C9A9A715-521B-74A6-D41E-E2D788414F0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2E4351FE-CCC6-80EC-E9C5-78D24201DC4D}"/>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C15B022B-9EFE-AE31-1089-DA0371E3B4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7768C414-5986-4B72-E371-57668731E778}"/>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95A2275C-D94D-4F8F-F449-42A7D824B329}"/>
              </a:ext>
            </a:extLst>
          </p:cNvPr>
          <p:cNvSpPr>
            <a:spLocks noGrp="1"/>
          </p:cNvSpPr>
          <p:nvPr>
            <p:ph type="dt" sz="half" idx="10"/>
          </p:nvPr>
        </p:nvSpPr>
        <p:spPr/>
        <p:txBody>
          <a:bodyPr/>
          <a:lstStyle/>
          <a:p>
            <a:fld id="{C14DC89F-F80C-406C-9F79-BE70901D3DB9}" type="datetimeFigureOut">
              <a:rPr lang="it-IT" smtClean="0"/>
              <a:t>28/11/2022</a:t>
            </a:fld>
            <a:endParaRPr lang="it-IT"/>
          </a:p>
        </p:txBody>
      </p:sp>
      <p:sp>
        <p:nvSpPr>
          <p:cNvPr id="8" name="Segnaposto piè di pagina 7">
            <a:extLst>
              <a:ext uri="{FF2B5EF4-FFF2-40B4-BE49-F238E27FC236}">
                <a16:creationId xmlns:a16="http://schemas.microsoft.com/office/drawing/2014/main" id="{CD44C9B4-2644-9E83-102A-4D70DA7E3924}"/>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51E0F28A-3AE2-C6FB-E72E-8CA812BC70DA}"/>
              </a:ext>
            </a:extLst>
          </p:cNvPr>
          <p:cNvSpPr>
            <a:spLocks noGrp="1"/>
          </p:cNvSpPr>
          <p:nvPr>
            <p:ph type="sldNum" sz="quarter" idx="12"/>
          </p:nvPr>
        </p:nvSpPr>
        <p:spPr/>
        <p:txBody>
          <a:bodyPr/>
          <a:lstStyle/>
          <a:p>
            <a:fld id="{200D5AE3-148E-4B40-8468-17DF50CD167A}" type="slidenum">
              <a:rPr lang="it-IT" smtClean="0"/>
              <a:t>‹N›</a:t>
            </a:fld>
            <a:endParaRPr lang="it-IT"/>
          </a:p>
        </p:txBody>
      </p:sp>
    </p:spTree>
    <p:extLst>
      <p:ext uri="{BB962C8B-B14F-4D97-AF65-F5344CB8AC3E}">
        <p14:creationId xmlns:p14="http://schemas.microsoft.com/office/powerpoint/2010/main" val="2070750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4338CB2-7B37-7B0B-39FD-60DDC3D7CC99}"/>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152060C7-BFEA-300A-739A-7313A0C9FB34}"/>
              </a:ext>
            </a:extLst>
          </p:cNvPr>
          <p:cNvSpPr>
            <a:spLocks noGrp="1"/>
          </p:cNvSpPr>
          <p:nvPr>
            <p:ph type="dt" sz="half" idx="10"/>
          </p:nvPr>
        </p:nvSpPr>
        <p:spPr/>
        <p:txBody>
          <a:bodyPr/>
          <a:lstStyle/>
          <a:p>
            <a:fld id="{C14DC89F-F80C-406C-9F79-BE70901D3DB9}" type="datetimeFigureOut">
              <a:rPr lang="it-IT" smtClean="0"/>
              <a:t>28/11/2022</a:t>
            </a:fld>
            <a:endParaRPr lang="it-IT"/>
          </a:p>
        </p:txBody>
      </p:sp>
      <p:sp>
        <p:nvSpPr>
          <p:cNvPr id="4" name="Segnaposto piè di pagina 3">
            <a:extLst>
              <a:ext uri="{FF2B5EF4-FFF2-40B4-BE49-F238E27FC236}">
                <a16:creationId xmlns:a16="http://schemas.microsoft.com/office/drawing/2014/main" id="{7FD67CA7-BEFB-0F43-B4A9-74846E016330}"/>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0F0A57E4-CB6B-7BCC-C501-98501FB8A81E}"/>
              </a:ext>
            </a:extLst>
          </p:cNvPr>
          <p:cNvSpPr>
            <a:spLocks noGrp="1"/>
          </p:cNvSpPr>
          <p:nvPr>
            <p:ph type="sldNum" sz="quarter" idx="12"/>
          </p:nvPr>
        </p:nvSpPr>
        <p:spPr/>
        <p:txBody>
          <a:bodyPr/>
          <a:lstStyle/>
          <a:p>
            <a:fld id="{200D5AE3-148E-4B40-8468-17DF50CD167A}" type="slidenum">
              <a:rPr lang="it-IT" smtClean="0"/>
              <a:t>‹N›</a:t>
            </a:fld>
            <a:endParaRPr lang="it-IT"/>
          </a:p>
        </p:txBody>
      </p:sp>
    </p:spTree>
    <p:extLst>
      <p:ext uri="{BB962C8B-B14F-4D97-AF65-F5344CB8AC3E}">
        <p14:creationId xmlns:p14="http://schemas.microsoft.com/office/powerpoint/2010/main" val="8384105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F30B1F9C-8FF3-233B-7009-F66FC1AA562D}"/>
              </a:ext>
            </a:extLst>
          </p:cNvPr>
          <p:cNvSpPr>
            <a:spLocks noGrp="1"/>
          </p:cNvSpPr>
          <p:nvPr>
            <p:ph type="dt" sz="half" idx="10"/>
          </p:nvPr>
        </p:nvSpPr>
        <p:spPr/>
        <p:txBody>
          <a:bodyPr/>
          <a:lstStyle/>
          <a:p>
            <a:fld id="{C14DC89F-F80C-406C-9F79-BE70901D3DB9}" type="datetimeFigureOut">
              <a:rPr lang="it-IT" smtClean="0"/>
              <a:t>28/11/2022</a:t>
            </a:fld>
            <a:endParaRPr lang="it-IT"/>
          </a:p>
        </p:txBody>
      </p:sp>
      <p:sp>
        <p:nvSpPr>
          <p:cNvPr id="3" name="Segnaposto piè di pagina 2">
            <a:extLst>
              <a:ext uri="{FF2B5EF4-FFF2-40B4-BE49-F238E27FC236}">
                <a16:creationId xmlns:a16="http://schemas.microsoft.com/office/drawing/2014/main" id="{6E8D6EA2-8120-9771-127B-9E8F06CFEEAB}"/>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60D0819F-6A55-FA92-9491-FECB1FBEACA4}"/>
              </a:ext>
            </a:extLst>
          </p:cNvPr>
          <p:cNvSpPr>
            <a:spLocks noGrp="1"/>
          </p:cNvSpPr>
          <p:nvPr>
            <p:ph type="sldNum" sz="quarter" idx="12"/>
          </p:nvPr>
        </p:nvSpPr>
        <p:spPr/>
        <p:txBody>
          <a:bodyPr/>
          <a:lstStyle/>
          <a:p>
            <a:fld id="{200D5AE3-148E-4B40-8468-17DF50CD167A}" type="slidenum">
              <a:rPr lang="it-IT" smtClean="0"/>
              <a:t>‹N›</a:t>
            </a:fld>
            <a:endParaRPr lang="it-IT"/>
          </a:p>
        </p:txBody>
      </p:sp>
    </p:spTree>
    <p:extLst>
      <p:ext uri="{BB962C8B-B14F-4D97-AF65-F5344CB8AC3E}">
        <p14:creationId xmlns:p14="http://schemas.microsoft.com/office/powerpoint/2010/main" val="20001752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5C191D4-6969-7E7C-0449-5F6E4869C202}"/>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18BE4B7E-84BE-284A-0454-2A46A87C6FB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D1604CEA-AADA-6271-B334-4B68BA138B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A9A9535B-A5E6-D2F7-4FA1-DEA95BB8C45F}"/>
              </a:ext>
            </a:extLst>
          </p:cNvPr>
          <p:cNvSpPr>
            <a:spLocks noGrp="1"/>
          </p:cNvSpPr>
          <p:nvPr>
            <p:ph type="dt" sz="half" idx="10"/>
          </p:nvPr>
        </p:nvSpPr>
        <p:spPr/>
        <p:txBody>
          <a:bodyPr/>
          <a:lstStyle/>
          <a:p>
            <a:fld id="{C14DC89F-F80C-406C-9F79-BE70901D3DB9}" type="datetimeFigureOut">
              <a:rPr lang="it-IT" smtClean="0"/>
              <a:t>28/11/2022</a:t>
            </a:fld>
            <a:endParaRPr lang="it-IT"/>
          </a:p>
        </p:txBody>
      </p:sp>
      <p:sp>
        <p:nvSpPr>
          <p:cNvPr id="6" name="Segnaposto piè di pagina 5">
            <a:extLst>
              <a:ext uri="{FF2B5EF4-FFF2-40B4-BE49-F238E27FC236}">
                <a16:creationId xmlns:a16="http://schemas.microsoft.com/office/drawing/2014/main" id="{6A20C11E-84C0-EA10-885F-C4EF736E2C3D}"/>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4C31E312-8607-E42F-7E6C-C29049E26A66}"/>
              </a:ext>
            </a:extLst>
          </p:cNvPr>
          <p:cNvSpPr>
            <a:spLocks noGrp="1"/>
          </p:cNvSpPr>
          <p:nvPr>
            <p:ph type="sldNum" sz="quarter" idx="12"/>
          </p:nvPr>
        </p:nvSpPr>
        <p:spPr/>
        <p:txBody>
          <a:bodyPr/>
          <a:lstStyle/>
          <a:p>
            <a:fld id="{200D5AE3-148E-4B40-8468-17DF50CD167A}" type="slidenum">
              <a:rPr lang="it-IT" smtClean="0"/>
              <a:t>‹N›</a:t>
            </a:fld>
            <a:endParaRPr lang="it-IT"/>
          </a:p>
        </p:txBody>
      </p:sp>
    </p:spTree>
    <p:extLst>
      <p:ext uri="{BB962C8B-B14F-4D97-AF65-F5344CB8AC3E}">
        <p14:creationId xmlns:p14="http://schemas.microsoft.com/office/powerpoint/2010/main" val="35573816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348D37F-6754-0D74-330C-3931390D7686}"/>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FE059E46-C09D-A318-A932-E9236A6DD72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8266EDBC-2403-CF7F-0107-EF68009A31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836C1C97-2BD0-C359-100D-09F008510152}"/>
              </a:ext>
            </a:extLst>
          </p:cNvPr>
          <p:cNvSpPr>
            <a:spLocks noGrp="1"/>
          </p:cNvSpPr>
          <p:nvPr>
            <p:ph type="dt" sz="half" idx="10"/>
          </p:nvPr>
        </p:nvSpPr>
        <p:spPr/>
        <p:txBody>
          <a:bodyPr/>
          <a:lstStyle/>
          <a:p>
            <a:fld id="{C14DC89F-F80C-406C-9F79-BE70901D3DB9}" type="datetimeFigureOut">
              <a:rPr lang="it-IT" smtClean="0"/>
              <a:t>28/11/2022</a:t>
            </a:fld>
            <a:endParaRPr lang="it-IT"/>
          </a:p>
        </p:txBody>
      </p:sp>
      <p:sp>
        <p:nvSpPr>
          <p:cNvPr id="6" name="Segnaposto piè di pagina 5">
            <a:extLst>
              <a:ext uri="{FF2B5EF4-FFF2-40B4-BE49-F238E27FC236}">
                <a16:creationId xmlns:a16="http://schemas.microsoft.com/office/drawing/2014/main" id="{37CFB3D9-1233-4BFC-D084-5B6271F6BC3A}"/>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5D3C6CC0-41E3-CE99-15AA-09889C2DC808}"/>
              </a:ext>
            </a:extLst>
          </p:cNvPr>
          <p:cNvSpPr>
            <a:spLocks noGrp="1"/>
          </p:cNvSpPr>
          <p:nvPr>
            <p:ph type="sldNum" sz="quarter" idx="12"/>
          </p:nvPr>
        </p:nvSpPr>
        <p:spPr/>
        <p:txBody>
          <a:bodyPr/>
          <a:lstStyle/>
          <a:p>
            <a:fld id="{200D5AE3-148E-4B40-8468-17DF50CD167A}" type="slidenum">
              <a:rPr lang="it-IT" smtClean="0"/>
              <a:t>‹N›</a:t>
            </a:fld>
            <a:endParaRPr lang="it-IT"/>
          </a:p>
        </p:txBody>
      </p:sp>
    </p:spTree>
    <p:extLst>
      <p:ext uri="{BB962C8B-B14F-4D97-AF65-F5344CB8AC3E}">
        <p14:creationId xmlns:p14="http://schemas.microsoft.com/office/powerpoint/2010/main" val="11599618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F5233041-A3E5-55BC-2ADA-66C28DCE51F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201B5430-C392-1E32-ECF9-9C1BFC15C7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1684D18E-2B1B-2FAD-2A9D-A2D807476F8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4DC89F-F80C-406C-9F79-BE70901D3DB9}" type="datetimeFigureOut">
              <a:rPr lang="it-IT" smtClean="0"/>
              <a:t>28/11/2022</a:t>
            </a:fld>
            <a:endParaRPr lang="it-IT"/>
          </a:p>
        </p:txBody>
      </p:sp>
      <p:sp>
        <p:nvSpPr>
          <p:cNvPr id="5" name="Segnaposto piè di pagina 4">
            <a:extLst>
              <a:ext uri="{FF2B5EF4-FFF2-40B4-BE49-F238E27FC236}">
                <a16:creationId xmlns:a16="http://schemas.microsoft.com/office/drawing/2014/main" id="{E32CC557-9E5A-8742-1BE1-0EB152863D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461F601B-7303-108A-CD6E-FDB0A0D6538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0D5AE3-148E-4B40-8468-17DF50CD167A}" type="slidenum">
              <a:rPr lang="it-IT" smtClean="0"/>
              <a:t>‹N›</a:t>
            </a:fld>
            <a:endParaRPr lang="it-IT"/>
          </a:p>
        </p:txBody>
      </p:sp>
    </p:spTree>
    <p:extLst>
      <p:ext uri="{BB962C8B-B14F-4D97-AF65-F5344CB8AC3E}">
        <p14:creationId xmlns:p14="http://schemas.microsoft.com/office/powerpoint/2010/main" val="5795398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70F6347-0FA0-5421-B2D3-9A88FBE4377D}"/>
              </a:ext>
            </a:extLst>
          </p:cNvPr>
          <p:cNvSpPr>
            <a:spLocks noGrp="1"/>
          </p:cNvSpPr>
          <p:nvPr>
            <p:ph type="ctrTitle"/>
          </p:nvPr>
        </p:nvSpPr>
        <p:spPr>
          <a:xfrm>
            <a:off x="1524000" y="1122363"/>
            <a:ext cx="10058400" cy="2387600"/>
          </a:xfrm>
        </p:spPr>
        <p:txBody>
          <a:bodyPr>
            <a:normAutofit/>
          </a:bodyPr>
          <a:lstStyle/>
          <a:p>
            <a:pPr algn="l"/>
            <a:r>
              <a:rPr lang="it-IT" sz="4400" dirty="0">
                <a:solidFill>
                  <a:schemeClr val="accent2"/>
                </a:solidFill>
              </a:rPr>
              <a:t>3. La geografia dell’innovazione</a:t>
            </a:r>
          </a:p>
        </p:txBody>
      </p:sp>
      <p:sp>
        <p:nvSpPr>
          <p:cNvPr id="3" name="Sottotitolo 2">
            <a:extLst>
              <a:ext uri="{FF2B5EF4-FFF2-40B4-BE49-F238E27FC236}">
                <a16:creationId xmlns:a16="http://schemas.microsoft.com/office/drawing/2014/main" id="{66A96DB9-316E-986A-7C2E-4192B659886E}"/>
              </a:ext>
            </a:extLst>
          </p:cNvPr>
          <p:cNvSpPr>
            <a:spLocks noGrp="1"/>
          </p:cNvSpPr>
          <p:nvPr>
            <p:ph type="subTitle" idx="1"/>
          </p:nvPr>
        </p:nvSpPr>
        <p:spPr/>
        <p:txBody>
          <a:bodyPr/>
          <a:lstStyle/>
          <a:p>
            <a:pPr algn="l"/>
            <a:r>
              <a:rPr lang="it-IT" dirty="0"/>
              <a:t>Corso di Sociologia dell’Innovazione</a:t>
            </a:r>
          </a:p>
          <a:p>
            <a:pPr algn="l"/>
            <a:r>
              <a:rPr lang="it-IT" dirty="0"/>
              <a:t>Marco Fama, Università di Bergamo</a:t>
            </a:r>
          </a:p>
        </p:txBody>
      </p:sp>
    </p:spTree>
    <p:extLst>
      <p:ext uri="{BB962C8B-B14F-4D97-AF65-F5344CB8AC3E}">
        <p14:creationId xmlns:p14="http://schemas.microsoft.com/office/powerpoint/2010/main" val="20137780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8E09CB7D-8244-7C9E-B1C5-F6979915D725}"/>
              </a:ext>
            </a:extLst>
          </p:cNvPr>
          <p:cNvSpPr txBox="1"/>
          <p:nvPr/>
        </p:nvSpPr>
        <p:spPr>
          <a:xfrm>
            <a:off x="762000" y="919699"/>
            <a:ext cx="10401300" cy="6186309"/>
          </a:xfrm>
          <a:prstGeom prst="rect">
            <a:avLst/>
          </a:prstGeom>
          <a:noFill/>
        </p:spPr>
        <p:txBody>
          <a:bodyPr wrap="square">
            <a:spAutoFit/>
          </a:bodyPr>
          <a:lstStyle/>
          <a:p>
            <a:r>
              <a:rPr lang="it-IT" sz="2000" dirty="0"/>
              <a:t>Con diversi metodi, e partendo da diverse domande di ricerca, gli studi sugli spillover di conoscenza hanno messo in luce che:</a:t>
            </a:r>
          </a:p>
          <a:p>
            <a:endParaRPr lang="it-IT" sz="2000" dirty="0"/>
          </a:p>
          <a:p>
            <a:pPr marL="285750" indent="-285750">
              <a:buFont typeface="Arial" panose="020B0604020202020204" pitchFamily="34" charset="0"/>
              <a:buChar char="•"/>
            </a:pPr>
            <a:r>
              <a:rPr lang="it-IT" sz="2000" dirty="0"/>
              <a:t>Gli spillover sono mediati geograficamente e coinvolgono diversi attori (sia pubblici che privati).</a:t>
            </a:r>
          </a:p>
          <a:p>
            <a:pPr marL="285750" indent="-285750">
              <a:buFont typeface="Arial" panose="020B0604020202020204" pitchFamily="34" charset="0"/>
              <a:buChar char="•"/>
            </a:pPr>
            <a:r>
              <a:rPr lang="it-IT" sz="2000" dirty="0"/>
              <a:t>In alcuni settori in particolare, le università esercitano un forte impatto sia diretto che indiretto sull’innovazione locale (tramite la formazione del capitale umano, ma anche tramite creazione di spin-off ed effetti di spillover di vario tipo). </a:t>
            </a:r>
          </a:p>
          <a:p>
            <a:pPr marL="285750" indent="-285750">
              <a:buFont typeface="Arial" panose="020B0604020202020204" pitchFamily="34" charset="0"/>
              <a:buChar char="•"/>
            </a:pPr>
            <a:r>
              <a:rPr lang="it-IT" sz="2000" dirty="0"/>
              <a:t>Le attività innovative tendono ad agglomerarsi, poiché i costi di trasferimento della conoscenza aumentano con la distanza territoriale.</a:t>
            </a:r>
          </a:p>
          <a:p>
            <a:pPr marL="285750" indent="-285750">
              <a:buFont typeface="Arial" panose="020B0604020202020204" pitchFamily="34" charset="0"/>
              <a:buChar char="•"/>
            </a:pPr>
            <a:r>
              <a:rPr lang="it-IT" sz="2000" dirty="0"/>
              <a:t>Gli spillover locali tendono a travalicare i settori e le specializzazioni.</a:t>
            </a:r>
          </a:p>
          <a:p>
            <a:pPr marL="285750" indent="-285750">
              <a:buFont typeface="Arial" panose="020B0604020202020204" pitchFamily="34" charset="0"/>
              <a:buChar char="•"/>
            </a:pPr>
            <a:r>
              <a:rPr lang="it-IT" sz="2000" dirty="0"/>
              <a:t>Il capitale umano di cui sono portatori alcuni ricercatori particolarmente produttivi e innovatovi (star scientist) gioca un ruolo rilevante nella localizzazione dei processi di innovazione e di trasferimento della conoscenza.</a:t>
            </a:r>
          </a:p>
          <a:p>
            <a:pPr marL="285750" indent="-285750">
              <a:buFont typeface="Arial" panose="020B0604020202020204" pitchFamily="34" charset="0"/>
              <a:buChar char="•"/>
            </a:pPr>
            <a:r>
              <a:rPr lang="it-IT" sz="2000" dirty="0"/>
              <a:t>La mobilità del capitale umano può essere legata a meccanismi di mercato, tuttavia l’assetto normativo e i contesti socio-istituzionali contano molto nello stabilire dei modelli di trasferimento della conoscenza, delle relazioni tra mondo della ricerca e mondo produttivo, delle pratiche di cooperazione e dei meccanismo di commercializzazione che variano da paese a paese.  </a:t>
            </a:r>
          </a:p>
          <a:p>
            <a:endParaRPr lang="it-IT" dirty="0"/>
          </a:p>
          <a:p>
            <a:r>
              <a:rPr lang="it-IT" dirty="0"/>
              <a:t> </a:t>
            </a:r>
          </a:p>
        </p:txBody>
      </p:sp>
      <p:sp>
        <p:nvSpPr>
          <p:cNvPr id="5" name="CasellaDiTesto 4">
            <a:extLst>
              <a:ext uri="{FF2B5EF4-FFF2-40B4-BE49-F238E27FC236}">
                <a16:creationId xmlns:a16="http://schemas.microsoft.com/office/drawing/2014/main" id="{5CBDA557-2608-5D2E-7F77-8629FBB382F9}"/>
              </a:ext>
            </a:extLst>
          </p:cNvPr>
          <p:cNvSpPr txBox="1"/>
          <p:nvPr/>
        </p:nvSpPr>
        <p:spPr>
          <a:xfrm>
            <a:off x="762000" y="253484"/>
            <a:ext cx="6096000" cy="461665"/>
          </a:xfrm>
          <a:prstGeom prst="rect">
            <a:avLst/>
          </a:prstGeom>
          <a:noFill/>
        </p:spPr>
        <p:txBody>
          <a:bodyPr wrap="square">
            <a:spAutoFit/>
          </a:bodyPr>
          <a:lstStyle/>
          <a:p>
            <a:r>
              <a:rPr lang="it-IT" sz="2400" dirty="0">
                <a:solidFill>
                  <a:schemeClr val="accent2"/>
                </a:solidFill>
              </a:rPr>
              <a:t>Gli spillover di conoscenza</a:t>
            </a:r>
          </a:p>
        </p:txBody>
      </p:sp>
    </p:spTree>
    <p:extLst>
      <p:ext uri="{BB962C8B-B14F-4D97-AF65-F5344CB8AC3E}">
        <p14:creationId xmlns:p14="http://schemas.microsoft.com/office/powerpoint/2010/main" val="7472774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3C544E3F-54D7-B702-2D26-7008F3431884}"/>
              </a:ext>
            </a:extLst>
          </p:cNvPr>
          <p:cNvSpPr txBox="1"/>
          <p:nvPr/>
        </p:nvSpPr>
        <p:spPr>
          <a:xfrm>
            <a:off x="676275" y="428625"/>
            <a:ext cx="6010275" cy="523220"/>
          </a:xfrm>
          <a:prstGeom prst="rect">
            <a:avLst/>
          </a:prstGeom>
          <a:noFill/>
        </p:spPr>
        <p:txBody>
          <a:bodyPr wrap="square" rtlCol="0">
            <a:spAutoFit/>
          </a:bodyPr>
          <a:lstStyle/>
          <a:p>
            <a:r>
              <a:rPr lang="it-IT" sz="2800" dirty="0">
                <a:solidFill>
                  <a:schemeClr val="accent2"/>
                </a:solidFill>
              </a:rPr>
              <a:t>I Sistemi di Innovazione Regionali</a:t>
            </a:r>
          </a:p>
        </p:txBody>
      </p:sp>
      <p:sp>
        <p:nvSpPr>
          <p:cNvPr id="3" name="CasellaDiTesto 2">
            <a:extLst>
              <a:ext uri="{FF2B5EF4-FFF2-40B4-BE49-F238E27FC236}">
                <a16:creationId xmlns:a16="http://schemas.microsoft.com/office/drawing/2014/main" id="{77D901EF-A1AF-C98B-8FB6-962E84CE7046}"/>
              </a:ext>
            </a:extLst>
          </p:cNvPr>
          <p:cNvSpPr txBox="1"/>
          <p:nvPr/>
        </p:nvSpPr>
        <p:spPr>
          <a:xfrm>
            <a:off x="676275" y="1714500"/>
            <a:ext cx="10182226" cy="4401205"/>
          </a:xfrm>
          <a:prstGeom prst="rect">
            <a:avLst/>
          </a:prstGeom>
          <a:noFill/>
        </p:spPr>
        <p:txBody>
          <a:bodyPr wrap="square" rtlCol="0">
            <a:spAutoFit/>
          </a:bodyPr>
          <a:lstStyle/>
          <a:p>
            <a:r>
              <a:rPr lang="it-IT" sz="2800" dirty="0"/>
              <a:t>Le imprese innovative tendono ad essere collocate all’interno di reti regionali dove interagiscono e cooperano non solo con i fornitori i concorrenti e i clienti, ma anche con le organizzazioni formative, i centri di ricerca, le agenzie di intermediazione tecnologica e finanziaria, gli enti pubblici.</a:t>
            </a:r>
          </a:p>
          <a:p>
            <a:endParaRPr lang="it-IT" sz="2800" dirty="0"/>
          </a:p>
          <a:p>
            <a:endParaRPr lang="it-IT" sz="2800" dirty="0"/>
          </a:p>
          <a:p>
            <a:r>
              <a:rPr lang="it-IT" sz="2800" dirty="0"/>
              <a:t>Le autorità regionali possono giocare un ruolo importante per sostenere i processi di innovazione, offrendo servizi e promuovendo l’interconnessione tra tutti gli attori del sistema.</a:t>
            </a:r>
          </a:p>
        </p:txBody>
      </p:sp>
    </p:spTree>
    <p:extLst>
      <p:ext uri="{BB962C8B-B14F-4D97-AF65-F5344CB8AC3E}">
        <p14:creationId xmlns:p14="http://schemas.microsoft.com/office/powerpoint/2010/main" val="40365442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52A9D4D5-46AD-BA2C-9FF3-EC36272C4043}"/>
              </a:ext>
            </a:extLst>
          </p:cNvPr>
          <p:cNvSpPr txBox="1"/>
          <p:nvPr/>
        </p:nvSpPr>
        <p:spPr>
          <a:xfrm>
            <a:off x="733425" y="501134"/>
            <a:ext cx="6096000" cy="523220"/>
          </a:xfrm>
          <a:prstGeom prst="rect">
            <a:avLst/>
          </a:prstGeom>
          <a:noFill/>
        </p:spPr>
        <p:txBody>
          <a:bodyPr wrap="square">
            <a:spAutoFit/>
          </a:bodyPr>
          <a:lstStyle/>
          <a:p>
            <a:r>
              <a:rPr lang="it-IT" sz="2800" dirty="0">
                <a:solidFill>
                  <a:schemeClr val="accent2"/>
                </a:solidFill>
              </a:rPr>
              <a:t>I Sistemi di Innovazione Regionali</a:t>
            </a:r>
          </a:p>
        </p:txBody>
      </p:sp>
      <p:sp>
        <p:nvSpPr>
          <p:cNvPr id="4" name="CasellaDiTesto 3">
            <a:extLst>
              <a:ext uri="{FF2B5EF4-FFF2-40B4-BE49-F238E27FC236}">
                <a16:creationId xmlns:a16="http://schemas.microsoft.com/office/drawing/2014/main" id="{CDB54789-0F55-7497-4D48-F5E1A452F964}"/>
              </a:ext>
            </a:extLst>
          </p:cNvPr>
          <p:cNvSpPr txBox="1"/>
          <p:nvPr/>
        </p:nvSpPr>
        <p:spPr>
          <a:xfrm>
            <a:off x="895349" y="1581150"/>
            <a:ext cx="10563226" cy="4154984"/>
          </a:xfrm>
          <a:prstGeom prst="rect">
            <a:avLst/>
          </a:prstGeom>
          <a:noFill/>
        </p:spPr>
        <p:txBody>
          <a:bodyPr wrap="square" rtlCol="0">
            <a:spAutoFit/>
          </a:bodyPr>
          <a:lstStyle/>
          <a:p>
            <a:r>
              <a:rPr lang="it-IT" sz="2400" dirty="0"/>
              <a:t>In base alla dimensione della governance (riferita alle politiche pubbliche e alle infrastrutture conoscitive che sostengono l’innovazione) e a quella dell’innovazione aziendale (riferita alla struttura economica, alla cultura produttiva e alla capacità di innovazione delle imprese è possibile distinguere tre sistemi di innovazione regionali (</a:t>
            </a:r>
            <a:r>
              <a:rPr lang="it-IT" sz="2400" dirty="0" err="1"/>
              <a:t>idealtipici</a:t>
            </a:r>
            <a:r>
              <a:rPr lang="it-IT" sz="2400" dirty="0"/>
              <a:t>):</a:t>
            </a:r>
          </a:p>
          <a:p>
            <a:endParaRPr lang="it-IT" sz="2400" dirty="0"/>
          </a:p>
          <a:p>
            <a:pPr marL="285750" indent="-285750">
              <a:buFont typeface="Arial" panose="020B0604020202020204" pitchFamily="34" charset="0"/>
              <a:buChar char="•"/>
            </a:pPr>
            <a:r>
              <a:rPr lang="it-IT" sz="2400" dirty="0"/>
              <a:t>Sistema </a:t>
            </a:r>
            <a:r>
              <a:rPr lang="it-IT" sz="2400" b="1" dirty="0" err="1"/>
              <a:t>grassroots</a:t>
            </a:r>
            <a:r>
              <a:rPr lang="it-IT" sz="2400" dirty="0"/>
              <a:t> (la «Terza Italia»)</a:t>
            </a:r>
          </a:p>
          <a:p>
            <a:pPr marL="285750" indent="-285750">
              <a:buFont typeface="Arial" panose="020B0604020202020204" pitchFamily="34" charset="0"/>
              <a:buChar char="•"/>
            </a:pPr>
            <a:endParaRPr lang="it-IT" sz="2400" dirty="0"/>
          </a:p>
          <a:p>
            <a:pPr marL="285750" indent="-285750">
              <a:buFont typeface="Arial" panose="020B0604020202020204" pitchFamily="34" charset="0"/>
              <a:buChar char="•"/>
            </a:pPr>
            <a:r>
              <a:rPr lang="it-IT" sz="2400" dirty="0"/>
              <a:t>Sistema </a:t>
            </a:r>
            <a:r>
              <a:rPr lang="it-IT" sz="2400" b="1" dirty="0"/>
              <a:t>network</a:t>
            </a:r>
            <a:r>
              <a:rPr lang="it-IT" sz="2400" dirty="0"/>
              <a:t> (il </a:t>
            </a:r>
            <a:r>
              <a:rPr lang="it-IT" sz="2400" dirty="0" err="1"/>
              <a:t>land</a:t>
            </a:r>
            <a:r>
              <a:rPr lang="it-IT" sz="2400" dirty="0"/>
              <a:t> tedesco del Baden-</a:t>
            </a:r>
            <a:r>
              <a:rPr lang="it-IT" sz="2400" dirty="0" err="1"/>
              <a:t>Wurttemeberg</a:t>
            </a:r>
            <a:r>
              <a:rPr lang="it-IT" sz="2400" dirty="0"/>
              <a:t>)</a:t>
            </a:r>
          </a:p>
          <a:p>
            <a:pPr marL="285750" indent="-285750">
              <a:buFont typeface="Arial" panose="020B0604020202020204" pitchFamily="34" charset="0"/>
              <a:buChar char="•"/>
            </a:pPr>
            <a:endParaRPr lang="it-IT" sz="2400" dirty="0"/>
          </a:p>
          <a:p>
            <a:pPr marL="285750" indent="-285750">
              <a:buFont typeface="Arial" panose="020B0604020202020204" pitchFamily="34" charset="0"/>
              <a:buChar char="•"/>
            </a:pPr>
            <a:r>
              <a:rPr lang="it-IT" sz="2400" dirty="0"/>
              <a:t>Sistema </a:t>
            </a:r>
            <a:r>
              <a:rPr lang="it-IT" sz="2400" b="1" dirty="0"/>
              <a:t>dirigista</a:t>
            </a:r>
            <a:r>
              <a:rPr lang="it-IT" sz="2400" dirty="0"/>
              <a:t> (la regione francese </a:t>
            </a:r>
            <a:r>
              <a:rPr lang="it-IT" sz="2400" dirty="0" err="1"/>
              <a:t>Rhone</a:t>
            </a:r>
            <a:r>
              <a:rPr lang="it-IT" sz="2400" dirty="0"/>
              <a:t>-Alpes)</a:t>
            </a:r>
          </a:p>
        </p:txBody>
      </p:sp>
    </p:spTree>
    <p:extLst>
      <p:ext uri="{BB962C8B-B14F-4D97-AF65-F5344CB8AC3E}">
        <p14:creationId xmlns:p14="http://schemas.microsoft.com/office/powerpoint/2010/main" val="25431400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a:extLst>
              <a:ext uri="{FF2B5EF4-FFF2-40B4-BE49-F238E27FC236}">
                <a16:creationId xmlns:a16="http://schemas.microsoft.com/office/drawing/2014/main" id="{5EF1C5C3-F38A-CD68-1544-068C25DF0F2A}"/>
              </a:ext>
            </a:extLst>
          </p:cNvPr>
          <p:cNvPicPr>
            <a:picLocks noChangeAspect="1"/>
          </p:cNvPicPr>
          <p:nvPr/>
        </p:nvPicPr>
        <p:blipFill>
          <a:blip r:embed="rId2"/>
          <a:stretch>
            <a:fillRect/>
          </a:stretch>
        </p:blipFill>
        <p:spPr>
          <a:xfrm>
            <a:off x="4514851" y="313913"/>
            <a:ext cx="6535008" cy="6251757"/>
          </a:xfrm>
          <a:prstGeom prst="rect">
            <a:avLst/>
          </a:prstGeom>
        </p:spPr>
      </p:pic>
      <p:sp>
        <p:nvSpPr>
          <p:cNvPr id="4" name="CasellaDiTesto 3">
            <a:extLst>
              <a:ext uri="{FF2B5EF4-FFF2-40B4-BE49-F238E27FC236}">
                <a16:creationId xmlns:a16="http://schemas.microsoft.com/office/drawing/2014/main" id="{CF09AFD7-E1BA-D292-43A7-E3B341BBFEBF}"/>
              </a:ext>
            </a:extLst>
          </p:cNvPr>
          <p:cNvSpPr txBox="1"/>
          <p:nvPr/>
        </p:nvSpPr>
        <p:spPr>
          <a:xfrm>
            <a:off x="790574" y="609599"/>
            <a:ext cx="4105275" cy="584775"/>
          </a:xfrm>
          <a:prstGeom prst="rect">
            <a:avLst/>
          </a:prstGeom>
          <a:noFill/>
        </p:spPr>
        <p:txBody>
          <a:bodyPr wrap="square" rtlCol="0">
            <a:spAutoFit/>
          </a:bodyPr>
          <a:lstStyle/>
          <a:p>
            <a:r>
              <a:rPr lang="it-IT" sz="3200" dirty="0">
                <a:solidFill>
                  <a:schemeClr val="accent2"/>
                </a:solidFill>
              </a:rPr>
              <a:t>Le «Tre Italie»</a:t>
            </a:r>
          </a:p>
        </p:txBody>
      </p:sp>
    </p:spTree>
    <p:extLst>
      <p:ext uri="{BB962C8B-B14F-4D97-AF65-F5344CB8AC3E}">
        <p14:creationId xmlns:p14="http://schemas.microsoft.com/office/powerpoint/2010/main" val="27016893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5BCAF146-BA0D-FD6A-10CA-5686663B323D}"/>
              </a:ext>
            </a:extLst>
          </p:cNvPr>
          <p:cNvSpPr txBox="1"/>
          <p:nvPr/>
        </p:nvSpPr>
        <p:spPr>
          <a:xfrm>
            <a:off x="733424" y="1800225"/>
            <a:ext cx="10029825" cy="3539430"/>
          </a:xfrm>
          <a:prstGeom prst="rect">
            <a:avLst/>
          </a:prstGeom>
          <a:noFill/>
        </p:spPr>
        <p:txBody>
          <a:bodyPr wrap="square" rtlCol="0">
            <a:spAutoFit/>
          </a:bodyPr>
          <a:lstStyle/>
          <a:p>
            <a:r>
              <a:rPr lang="it-IT" sz="2800" dirty="0"/>
              <a:t>Il distretto industriale può essere definito come «un’entità </a:t>
            </a:r>
            <a:r>
              <a:rPr lang="it-IT" sz="2800" dirty="0" err="1"/>
              <a:t>socioterritoriale</a:t>
            </a:r>
            <a:r>
              <a:rPr lang="it-IT" sz="2800" dirty="0"/>
              <a:t> caratterizzata dalla compresenza attiva, in un’area territoriale circoscritta, naturalisticamente e storicamente determinata, di una </a:t>
            </a:r>
            <a:r>
              <a:rPr lang="it-IT" sz="2800" b="1" dirty="0"/>
              <a:t>comunità di persone</a:t>
            </a:r>
            <a:r>
              <a:rPr lang="it-IT" sz="2800" dirty="0"/>
              <a:t> e di una </a:t>
            </a:r>
            <a:r>
              <a:rPr lang="it-IT" sz="2800" b="1" dirty="0"/>
              <a:t>popolazione di imprese industriali</a:t>
            </a:r>
            <a:r>
              <a:rPr lang="it-IT" sz="2800" dirty="0"/>
              <a:t>. Nel distretto, a differenza di quanto accade in altri ambienti (ad es. la citta manifatturiera) le comunità e le imprese tendono, per così dire, a interpenetrarsi a vicenda». (</a:t>
            </a:r>
            <a:r>
              <a:rPr lang="it-IT" sz="2800" dirty="0" err="1"/>
              <a:t>Beccattini</a:t>
            </a:r>
            <a:r>
              <a:rPr lang="it-IT" sz="2800" dirty="0"/>
              <a:t> 2000, 58-59).</a:t>
            </a:r>
          </a:p>
        </p:txBody>
      </p:sp>
      <p:sp>
        <p:nvSpPr>
          <p:cNvPr id="3" name="CasellaDiTesto 2">
            <a:extLst>
              <a:ext uri="{FF2B5EF4-FFF2-40B4-BE49-F238E27FC236}">
                <a16:creationId xmlns:a16="http://schemas.microsoft.com/office/drawing/2014/main" id="{E1C5FCF2-CCD5-BDE2-7178-6701F30E06EF}"/>
              </a:ext>
            </a:extLst>
          </p:cNvPr>
          <p:cNvSpPr txBox="1"/>
          <p:nvPr/>
        </p:nvSpPr>
        <p:spPr>
          <a:xfrm>
            <a:off x="733425" y="342900"/>
            <a:ext cx="5534025" cy="584775"/>
          </a:xfrm>
          <a:prstGeom prst="rect">
            <a:avLst/>
          </a:prstGeom>
          <a:noFill/>
        </p:spPr>
        <p:txBody>
          <a:bodyPr wrap="square" rtlCol="0">
            <a:spAutoFit/>
          </a:bodyPr>
          <a:lstStyle/>
          <a:p>
            <a:r>
              <a:rPr lang="it-IT" sz="3200" dirty="0">
                <a:solidFill>
                  <a:schemeClr val="accent2"/>
                </a:solidFill>
              </a:rPr>
              <a:t>I distretti industriali</a:t>
            </a:r>
          </a:p>
        </p:txBody>
      </p:sp>
    </p:spTree>
    <p:extLst>
      <p:ext uri="{BB962C8B-B14F-4D97-AF65-F5344CB8AC3E}">
        <p14:creationId xmlns:p14="http://schemas.microsoft.com/office/powerpoint/2010/main" val="26544193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23B35CCE-9908-8F34-EC2B-CFDDE8B2DE08}"/>
              </a:ext>
            </a:extLst>
          </p:cNvPr>
          <p:cNvSpPr txBox="1"/>
          <p:nvPr/>
        </p:nvSpPr>
        <p:spPr>
          <a:xfrm>
            <a:off x="590550" y="1428750"/>
            <a:ext cx="5705475" cy="3385542"/>
          </a:xfrm>
          <a:prstGeom prst="rect">
            <a:avLst/>
          </a:prstGeom>
          <a:noFill/>
        </p:spPr>
        <p:txBody>
          <a:bodyPr wrap="square" rtlCol="0">
            <a:spAutoFit/>
          </a:bodyPr>
          <a:lstStyle/>
          <a:p>
            <a:r>
              <a:rPr lang="it-IT" sz="2000" dirty="0"/>
              <a:t>Alfred Marshall (1842-1924) riteneva che le economia di scala non fossero appannaggio esclusivo delle grandi imprese. Nel caso di prodotti per i quali è possibile scomporre il processo produttivo in diverse fasi, la concentrazione di un gran numero di piccole aziende, specializzate in diverse singole fasi della lavorazione, può apportare nei notevoli vantaggi competitivi.</a:t>
            </a:r>
          </a:p>
          <a:p>
            <a:endParaRPr lang="it-IT" dirty="0"/>
          </a:p>
          <a:p>
            <a:endParaRPr lang="it-IT" dirty="0"/>
          </a:p>
          <a:p>
            <a:r>
              <a:rPr lang="it-IT" dirty="0"/>
              <a:t>   </a:t>
            </a:r>
          </a:p>
        </p:txBody>
      </p:sp>
      <p:sp>
        <p:nvSpPr>
          <p:cNvPr id="4" name="CasellaDiTesto 3">
            <a:extLst>
              <a:ext uri="{FF2B5EF4-FFF2-40B4-BE49-F238E27FC236}">
                <a16:creationId xmlns:a16="http://schemas.microsoft.com/office/drawing/2014/main" id="{948BA431-C123-429D-A2B2-E97B02499061}"/>
              </a:ext>
            </a:extLst>
          </p:cNvPr>
          <p:cNvSpPr txBox="1"/>
          <p:nvPr/>
        </p:nvSpPr>
        <p:spPr>
          <a:xfrm>
            <a:off x="590550" y="348050"/>
            <a:ext cx="6096000" cy="523220"/>
          </a:xfrm>
          <a:prstGeom prst="rect">
            <a:avLst/>
          </a:prstGeom>
          <a:noFill/>
        </p:spPr>
        <p:txBody>
          <a:bodyPr wrap="square">
            <a:spAutoFit/>
          </a:bodyPr>
          <a:lstStyle/>
          <a:p>
            <a:r>
              <a:rPr lang="it-IT" sz="2800" dirty="0">
                <a:solidFill>
                  <a:schemeClr val="accent2"/>
                </a:solidFill>
              </a:rPr>
              <a:t>I distretti industriali</a:t>
            </a:r>
            <a:endParaRPr lang="it-IT" sz="2800" dirty="0"/>
          </a:p>
        </p:txBody>
      </p:sp>
      <p:pic>
        <p:nvPicPr>
          <p:cNvPr id="1026" name="Picture 2" descr="Alfred Marshall on The Ordinary Business of Life – The Ideas of Economists">
            <a:extLst>
              <a:ext uri="{FF2B5EF4-FFF2-40B4-BE49-F238E27FC236}">
                <a16:creationId xmlns:a16="http://schemas.microsoft.com/office/drawing/2014/main" id="{303C5BDD-2827-E2FF-4900-F61DD816EF9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16882" y="867638"/>
            <a:ext cx="4879831" cy="2971800"/>
          </a:xfrm>
          <a:prstGeom prst="rect">
            <a:avLst/>
          </a:prstGeom>
          <a:noFill/>
          <a:extLst>
            <a:ext uri="{909E8E84-426E-40DD-AFC4-6F175D3DCCD1}">
              <a14:hiddenFill xmlns:a14="http://schemas.microsoft.com/office/drawing/2010/main">
                <a:solidFill>
                  <a:srgbClr val="FFFFFF"/>
                </a:solidFill>
              </a14:hiddenFill>
            </a:ext>
          </a:extLst>
        </p:spPr>
      </p:pic>
      <p:sp>
        <p:nvSpPr>
          <p:cNvPr id="6" name="CasellaDiTesto 5">
            <a:extLst>
              <a:ext uri="{FF2B5EF4-FFF2-40B4-BE49-F238E27FC236}">
                <a16:creationId xmlns:a16="http://schemas.microsoft.com/office/drawing/2014/main" id="{42DF6A2D-6128-7247-B530-2B803714D142}"/>
              </a:ext>
            </a:extLst>
          </p:cNvPr>
          <p:cNvSpPr txBox="1"/>
          <p:nvPr/>
        </p:nvSpPr>
        <p:spPr>
          <a:xfrm>
            <a:off x="1042987" y="4494609"/>
            <a:ext cx="10506075" cy="1754326"/>
          </a:xfrm>
          <a:prstGeom prst="rect">
            <a:avLst/>
          </a:prstGeom>
          <a:noFill/>
        </p:spPr>
        <p:txBody>
          <a:bodyPr wrap="square">
            <a:spAutoFit/>
          </a:bodyPr>
          <a:lstStyle/>
          <a:p>
            <a:pPr marL="285750" indent="-285750">
              <a:buFont typeface="Arial" panose="020B0604020202020204" pitchFamily="34" charset="0"/>
              <a:buChar char="•"/>
            </a:pPr>
            <a:r>
              <a:rPr lang="it-IT" dirty="0"/>
              <a:t>Il primo vantaggio è legato alle cosiddette economie di specializzazione derivanti dalla presenza di un gran numero di fornitori qualificati e di industrie sussidiarie.</a:t>
            </a:r>
          </a:p>
          <a:p>
            <a:pPr marL="285750" indent="-285750">
              <a:buFont typeface="Arial" panose="020B0604020202020204" pitchFamily="34" charset="0"/>
              <a:buChar char="•"/>
            </a:pPr>
            <a:endParaRPr lang="it-IT" dirty="0"/>
          </a:p>
          <a:p>
            <a:pPr marL="285750" indent="-285750">
              <a:buFont typeface="Arial" panose="020B0604020202020204" pitchFamily="34" charset="0"/>
              <a:buChar char="•"/>
            </a:pPr>
            <a:r>
              <a:rPr lang="it-IT" dirty="0"/>
              <a:t>Il secondo vantaggio è connesso alla presenza di un mercato del lavoro specializzato.</a:t>
            </a:r>
          </a:p>
          <a:p>
            <a:pPr marL="285750" indent="-285750">
              <a:buFont typeface="Arial" panose="020B0604020202020204" pitchFamily="34" charset="0"/>
              <a:buChar char="•"/>
            </a:pPr>
            <a:endParaRPr lang="it-IT" dirty="0"/>
          </a:p>
          <a:p>
            <a:pPr marL="285750" indent="-285750">
              <a:buFont typeface="Arial" panose="020B0604020202020204" pitchFamily="34" charset="0"/>
              <a:buChar char="•"/>
            </a:pPr>
            <a:r>
              <a:rPr lang="it-IT" dirty="0"/>
              <a:t>Il terzo vantaggio concerne la circolazione delle informazioni e gli spillover di conoscenza.  </a:t>
            </a:r>
          </a:p>
        </p:txBody>
      </p:sp>
    </p:spTree>
    <p:extLst>
      <p:ext uri="{BB962C8B-B14F-4D97-AF65-F5344CB8AC3E}">
        <p14:creationId xmlns:p14="http://schemas.microsoft.com/office/powerpoint/2010/main" val="32128427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D0EA8DD8-450A-4780-B2B2-425990FC535E}"/>
              </a:ext>
            </a:extLst>
          </p:cNvPr>
          <p:cNvSpPr txBox="1"/>
          <p:nvPr/>
        </p:nvSpPr>
        <p:spPr>
          <a:xfrm>
            <a:off x="690562" y="1231523"/>
            <a:ext cx="10810875" cy="5816977"/>
          </a:xfrm>
          <a:prstGeom prst="rect">
            <a:avLst/>
          </a:prstGeom>
          <a:noFill/>
        </p:spPr>
        <p:txBody>
          <a:bodyPr wrap="square">
            <a:spAutoFit/>
          </a:bodyPr>
          <a:lstStyle/>
          <a:p>
            <a:r>
              <a:rPr lang="it-IT" sz="2800" dirty="0"/>
              <a:t>Uno dei vantaggi principali dei distretti industriali è quello di ridurre i </a:t>
            </a:r>
            <a:r>
              <a:rPr lang="it-IT" sz="2800" b="1" dirty="0"/>
              <a:t>costi di transazione</a:t>
            </a:r>
            <a:r>
              <a:rPr lang="it-IT" sz="2800" dirty="0"/>
              <a:t>, favorendo l’istaurazione di un clima generale di fiducia e alimentando una </a:t>
            </a:r>
            <a:r>
              <a:rPr lang="it-IT" sz="2800" b="1" dirty="0"/>
              <a:t>conoscenza contestuale </a:t>
            </a:r>
            <a:r>
              <a:rPr lang="it-IT" sz="2800" dirty="0"/>
              <a:t>(per lo più tacita e informale) che agevola la produzione e la circolazione delle idee.</a:t>
            </a:r>
          </a:p>
          <a:p>
            <a:endParaRPr lang="it-IT" sz="2800" dirty="0"/>
          </a:p>
          <a:p>
            <a:r>
              <a:rPr lang="it-IT" sz="2800" dirty="0"/>
              <a:t>Se l’impresa fordista non poteva fare altro che decidere se e quanto produrre, le imprese moderne (con l’imporsi di un nuovo modello produttivo, caratterizzato da: </a:t>
            </a:r>
            <a:r>
              <a:rPr lang="it-IT" sz="2800" dirty="0" err="1"/>
              <a:t>deverticalizzazione</a:t>
            </a:r>
            <a:r>
              <a:rPr lang="it-IT" sz="2800" dirty="0"/>
              <a:t>, decentramento, delocalizzazione, subappalto, catene del valore ecc.) possono decidere anche di acquistare all’esterno ciò di cui hanno bisogno (</a:t>
            </a:r>
            <a:r>
              <a:rPr lang="it-IT" sz="2800" i="1" dirty="0"/>
              <a:t>to make or to </a:t>
            </a:r>
            <a:r>
              <a:rPr lang="it-IT" sz="2800" i="1" dirty="0" err="1"/>
              <a:t>buy</a:t>
            </a:r>
            <a:r>
              <a:rPr lang="it-IT" sz="2800" dirty="0"/>
              <a:t>).</a:t>
            </a:r>
          </a:p>
          <a:p>
            <a:pPr marL="285750" indent="-285750">
              <a:buFont typeface="Arial" panose="020B0604020202020204" pitchFamily="34" charset="0"/>
              <a:buChar char="•"/>
            </a:pPr>
            <a:endParaRPr lang="it-IT" sz="3200" dirty="0"/>
          </a:p>
          <a:p>
            <a:pPr marL="285750" indent="-285750">
              <a:buFont typeface="Arial" panose="020B0604020202020204" pitchFamily="34" charset="0"/>
              <a:buChar char="•"/>
            </a:pPr>
            <a:endParaRPr lang="it-IT" sz="3200" dirty="0"/>
          </a:p>
        </p:txBody>
      </p:sp>
      <p:sp>
        <p:nvSpPr>
          <p:cNvPr id="2" name="CasellaDiTesto 1">
            <a:extLst>
              <a:ext uri="{FF2B5EF4-FFF2-40B4-BE49-F238E27FC236}">
                <a16:creationId xmlns:a16="http://schemas.microsoft.com/office/drawing/2014/main" id="{5B296DFE-CEE4-6233-B0FF-17453C5B8188}"/>
              </a:ext>
            </a:extLst>
          </p:cNvPr>
          <p:cNvSpPr txBox="1"/>
          <p:nvPr/>
        </p:nvSpPr>
        <p:spPr>
          <a:xfrm>
            <a:off x="690562" y="276225"/>
            <a:ext cx="5091113" cy="646331"/>
          </a:xfrm>
          <a:prstGeom prst="rect">
            <a:avLst/>
          </a:prstGeom>
          <a:noFill/>
        </p:spPr>
        <p:txBody>
          <a:bodyPr wrap="square" rtlCol="0">
            <a:spAutoFit/>
          </a:bodyPr>
          <a:lstStyle/>
          <a:p>
            <a:r>
              <a:rPr lang="it-IT" sz="3600" dirty="0">
                <a:solidFill>
                  <a:schemeClr val="accent2"/>
                </a:solidFill>
              </a:rPr>
              <a:t>I costi di transazione</a:t>
            </a:r>
          </a:p>
        </p:txBody>
      </p:sp>
    </p:spTree>
    <p:extLst>
      <p:ext uri="{BB962C8B-B14F-4D97-AF65-F5344CB8AC3E}">
        <p14:creationId xmlns:p14="http://schemas.microsoft.com/office/powerpoint/2010/main" val="21808183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7C0989FF-BE59-E44D-D5DF-512DD2EFA306}"/>
              </a:ext>
            </a:extLst>
          </p:cNvPr>
          <p:cNvSpPr txBox="1"/>
          <p:nvPr/>
        </p:nvSpPr>
        <p:spPr>
          <a:xfrm>
            <a:off x="666748" y="948690"/>
            <a:ext cx="11134726" cy="5909310"/>
          </a:xfrm>
          <a:prstGeom prst="rect">
            <a:avLst/>
          </a:prstGeom>
          <a:noFill/>
        </p:spPr>
        <p:txBody>
          <a:bodyPr wrap="square">
            <a:spAutoFit/>
          </a:bodyPr>
          <a:lstStyle/>
          <a:p>
            <a:r>
              <a:rPr lang="it-IT" sz="2400" dirty="0"/>
              <a:t>Come messo in luce da Oliver Williamson (1930-2020), la scelta di rivolgersi al mercato implica dei costi. Le transazioni, infatti, avvengono in contesti dominati dall’</a:t>
            </a:r>
            <a:r>
              <a:rPr lang="it-IT" sz="2400" b="1" dirty="0"/>
              <a:t>incertezza</a:t>
            </a:r>
            <a:r>
              <a:rPr lang="it-IT" sz="2400" dirty="0"/>
              <a:t>, in cui: la </a:t>
            </a:r>
            <a:r>
              <a:rPr lang="it-IT" sz="2400" b="1" dirty="0"/>
              <a:t>razionalità degli attori economici è limitata</a:t>
            </a:r>
            <a:r>
              <a:rPr lang="it-IT" sz="2400" dirty="0"/>
              <a:t>, posto che le loro azioni e le loro previsioni sono sempre soggette ad errori di calcolo; esiste sempre la </a:t>
            </a:r>
            <a:r>
              <a:rPr lang="it-IT" sz="2400" b="1" dirty="0"/>
              <a:t>possibilità di comportamenti opportunistici</a:t>
            </a:r>
            <a:r>
              <a:rPr lang="it-IT" sz="2400" dirty="0"/>
              <a:t>, per cui le persone possono essere spinte a fare i propri interessi usando mezzi illeciti come l’inganno o la frode.</a:t>
            </a:r>
          </a:p>
          <a:p>
            <a:endParaRPr lang="it-IT" sz="2400" dirty="0"/>
          </a:p>
          <a:p>
            <a:r>
              <a:rPr lang="it-IT" sz="2400" dirty="0"/>
              <a:t>I costi che una impresa effettua per stipulare e gestire un contratto sono i </a:t>
            </a:r>
            <a:r>
              <a:rPr lang="it-IT" sz="2400" b="1" dirty="0"/>
              <a:t>costi di transazione</a:t>
            </a:r>
            <a:r>
              <a:rPr lang="it-IT" sz="2400" dirty="0"/>
              <a:t>. Sono in un certo senso i costi che una impresa si accolla per via della situazione di incertezza in cui i contratti sono stipulati (costi legali, costi di controllo, costi di salvaguardia).</a:t>
            </a:r>
          </a:p>
          <a:p>
            <a:endParaRPr lang="it-IT" sz="2400" dirty="0"/>
          </a:p>
          <a:p>
            <a:r>
              <a:rPr lang="it-IT" sz="2400" dirty="0"/>
              <a:t>L’esigenza di economizzare su questi costi è uno dei problemi centrali che si pone a chi è chiamato a governare l’assetto di un’impresa, specialmente nell’ipotesi in cui i costi di produzione siano uguali e costanti. </a:t>
            </a:r>
          </a:p>
          <a:p>
            <a:pPr marL="285750" indent="-285750">
              <a:buFont typeface="Arial" panose="020B0604020202020204" pitchFamily="34" charset="0"/>
              <a:buChar char="•"/>
            </a:pPr>
            <a:endParaRPr lang="it-IT" sz="1800" dirty="0"/>
          </a:p>
        </p:txBody>
      </p:sp>
      <p:sp>
        <p:nvSpPr>
          <p:cNvPr id="5" name="CasellaDiTesto 4">
            <a:extLst>
              <a:ext uri="{FF2B5EF4-FFF2-40B4-BE49-F238E27FC236}">
                <a16:creationId xmlns:a16="http://schemas.microsoft.com/office/drawing/2014/main" id="{8DD27B9C-E332-D7AA-12DB-8CD2B5AA2E02}"/>
              </a:ext>
            </a:extLst>
          </p:cNvPr>
          <p:cNvSpPr txBox="1"/>
          <p:nvPr/>
        </p:nvSpPr>
        <p:spPr>
          <a:xfrm>
            <a:off x="647699" y="184666"/>
            <a:ext cx="6096000" cy="584775"/>
          </a:xfrm>
          <a:prstGeom prst="rect">
            <a:avLst/>
          </a:prstGeom>
          <a:noFill/>
        </p:spPr>
        <p:txBody>
          <a:bodyPr wrap="square">
            <a:spAutoFit/>
          </a:bodyPr>
          <a:lstStyle/>
          <a:p>
            <a:r>
              <a:rPr lang="it-IT" sz="3200" dirty="0">
                <a:solidFill>
                  <a:schemeClr val="accent2"/>
                </a:solidFill>
              </a:rPr>
              <a:t>I costi di transazione</a:t>
            </a:r>
          </a:p>
        </p:txBody>
      </p:sp>
    </p:spTree>
    <p:extLst>
      <p:ext uri="{BB962C8B-B14F-4D97-AF65-F5344CB8AC3E}">
        <p14:creationId xmlns:p14="http://schemas.microsoft.com/office/powerpoint/2010/main" val="31608094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EFFD817D-9CBA-BB28-D1C2-EC4FD609791A}"/>
              </a:ext>
            </a:extLst>
          </p:cNvPr>
          <p:cNvSpPr txBox="1"/>
          <p:nvPr/>
        </p:nvSpPr>
        <p:spPr>
          <a:xfrm>
            <a:off x="1285875" y="1819781"/>
            <a:ext cx="9982200" cy="3539430"/>
          </a:xfrm>
          <a:prstGeom prst="rect">
            <a:avLst/>
          </a:prstGeom>
          <a:noFill/>
        </p:spPr>
        <p:txBody>
          <a:bodyPr wrap="square" rtlCol="0">
            <a:spAutoFit/>
          </a:bodyPr>
          <a:lstStyle/>
          <a:p>
            <a:r>
              <a:rPr lang="it-IT" sz="2800" dirty="0"/>
              <a:t>I distretti industriali rappresentano un ambiente particolarmente favorevole per l’innovazione per </a:t>
            </a:r>
            <a:r>
              <a:rPr lang="it-IT" sz="2800" b="1" dirty="0"/>
              <a:t>ragioni di carattere economico</a:t>
            </a:r>
            <a:r>
              <a:rPr lang="it-IT" sz="2800" dirty="0"/>
              <a:t> (legate alla competizione e alla divisione specialistica del lavoro), </a:t>
            </a:r>
            <a:r>
              <a:rPr lang="it-IT" sz="2800" b="1" dirty="0"/>
              <a:t>ragioni normative </a:t>
            </a:r>
            <a:r>
              <a:rPr lang="it-IT" sz="2800" dirty="0"/>
              <a:t>(connesse all’etica del lavoro, alla reputazione professionale e al particolare apprezzamento che ricevono le idee innovative), </a:t>
            </a:r>
            <a:r>
              <a:rPr lang="it-IT" sz="2800" b="1" dirty="0"/>
              <a:t>ragioni sociali </a:t>
            </a:r>
            <a:r>
              <a:rPr lang="it-IT" sz="2800" dirty="0"/>
              <a:t>(connesse alle reti relazionali che innervano l’economia locale, agevolando sia la fertilizzazione incrociata delle idee che la diffusione imitativa delle innovazioni.</a:t>
            </a:r>
          </a:p>
        </p:txBody>
      </p:sp>
      <p:sp>
        <p:nvSpPr>
          <p:cNvPr id="3" name="CasellaDiTesto 2">
            <a:extLst>
              <a:ext uri="{FF2B5EF4-FFF2-40B4-BE49-F238E27FC236}">
                <a16:creationId xmlns:a16="http://schemas.microsoft.com/office/drawing/2014/main" id="{0EBB6799-4183-F337-1436-2E9D280DDA21}"/>
              </a:ext>
            </a:extLst>
          </p:cNvPr>
          <p:cNvSpPr txBox="1"/>
          <p:nvPr/>
        </p:nvSpPr>
        <p:spPr>
          <a:xfrm>
            <a:off x="1285875" y="457199"/>
            <a:ext cx="3362325" cy="646331"/>
          </a:xfrm>
          <a:prstGeom prst="rect">
            <a:avLst/>
          </a:prstGeom>
          <a:noFill/>
        </p:spPr>
        <p:txBody>
          <a:bodyPr wrap="square" rtlCol="0">
            <a:spAutoFit/>
          </a:bodyPr>
          <a:lstStyle/>
          <a:p>
            <a:r>
              <a:rPr lang="it-IT" sz="3600" dirty="0">
                <a:solidFill>
                  <a:schemeClr val="accent2"/>
                </a:solidFill>
              </a:rPr>
              <a:t>In sintesi…</a:t>
            </a:r>
            <a:endParaRPr lang="it-IT" dirty="0">
              <a:solidFill>
                <a:schemeClr val="accent2"/>
              </a:solidFill>
            </a:endParaRPr>
          </a:p>
        </p:txBody>
      </p:sp>
    </p:spTree>
    <p:extLst>
      <p:ext uri="{BB962C8B-B14F-4D97-AF65-F5344CB8AC3E}">
        <p14:creationId xmlns:p14="http://schemas.microsoft.com/office/powerpoint/2010/main" val="13424132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DE12FF51-90D9-7D76-A21D-8683B0CD771E}"/>
              </a:ext>
            </a:extLst>
          </p:cNvPr>
          <p:cNvSpPr txBox="1"/>
          <p:nvPr/>
        </p:nvSpPr>
        <p:spPr>
          <a:xfrm>
            <a:off x="500062" y="975480"/>
            <a:ext cx="11191875" cy="5509200"/>
          </a:xfrm>
          <a:prstGeom prst="rect">
            <a:avLst/>
          </a:prstGeom>
          <a:noFill/>
        </p:spPr>
        <p:txBody>
          <a:bodyPr wrap="square" rtlCol="0">
            <a:spAutoFit/>
          </a:bodyPr>
          <a:lstStyle/>
          <a:p>
            <a:r>
              <a:rPr lang="it-IT" sz="2200" dirty="0"/>
              <a:t>I distretti industriali favoriscono la nascita di una </a:t>
            </a:r>
            <a:r>
              <a:rPr lang="it-IT" sz="2200" b="1" dirty="0"/>
              <a:t>capacità innovativa diffusa</a:t>
            </a:r>
            <a:r>
              <a:rPr lang="it-IT" sz="2200" dirty="0"/>
              <a:t> fondata su pratiche di apprendimento decentralizzate maturate operativamente dai produttori (</a:t>
            </a:r>
            <a:r>
              <a:rPr lang="it-IT" sz="2200" i="1" dirty="0"/>
              <a:t>learning by </a:t>
            </a:r>
            <a:r>
              <a:rPr lang="it-IT" sz="2200" i="1" dirty="0" err="1"/>
              <a:t>doing</a:t>
            </a:r>
            <a:r>
              <a:rPr lang="it-IT" sz="2200" dirty="0"/>
              <a:t>), dagli utilizzatori (</a:t>
            </a:r>
            <a:r>
              <a:rPr lang="it-IT" sz="2200" i="1" dirty="0"/>
              <a:t>learning by </a:t>
            </a:r>
            <a:r>
              <a:rPr lang="it-IT" sz="2200" i="1" dirty="0" err="1"/>
              <a:t>using</a:t>
            </a:r>
            <a:r>
              <a:rPr lang="it-IT" sz="2200" dirty="0"/>
              <a:t>) o scaturenti dalle interazioni tra i diversi attori (</a:t>
            </a:r>
            <a:r>
              <a:rPr lang="it-IT" sz="2200" i="1" dirty="0"/>
              <a:t>learning by </a:t>
            </a:r>
            <a:r>
              <a:rPr lang="it-IT" sz="2200" i="1" dirty="0" err="1"/>
              <a:t>interacting</a:t>
            </a:r>
            <a:r>
              <a:rPr lang="it-IT" sz="2200" dirty="0"/>
              <a:t>).</a:t>
            </a:r>
          </a:p>
          <a:p>
            <a:endParaRPr lang="it-IT" sz="2200" dirty="0"/>
          </a:p>
          <a:p>
            <a:r>
              <a:rPr lang="it-IT" sz="2200" dirty="0"/>
              <a:t>Le ricerche sui distretti industriali della «Terza Italia» (Bagnasco, </a:t>
            </a:r>
            <a:r>
              <a:rPr lang="it-IT" sz="2200" dirty="0" err="1"/>
              <a:t>Pyke</a:t>
            </a:r>
            <a:r>
              <a:rPr lang="it-IT" sz="2200" dirty="0"/>
              <a:t> e </a:t>
            </a:r>
            <a:r>
              <a:rPr lang="it-IT" sz="2200" dirty="0" err="1"/>
              <a:t>Sengenberger</a:t>
            </a:r>
            <a:r>
              <a:rPr lang="it-IT" sz="2200" dirty="0"/>
              <a:t>, </a:t>
            </a:r>
            <a:r>
              <a:rPr lang="it-IT" sz="2200" dirty="0" err="1"/>
              <a:t>Trigilia</a:t>
            </a:r>
            <a:r>
              <a:rPr lang="it-IT" sz="2200" dirty="0"/>
              <a:t>, Becattini) hanno messo in luce l’importanza di </a:t>
            </a:r>
            <a:r>
              <a:rPr lang="it-IT" sz="2200" b="1" dirty="0"/>
              <a:t>fattori non economici</a:t>
            </a:r>
            <a:r>
              <a:rPr lang="it-IT" sz="2200" dirty="0"/>
              <a:t>, quali la storia e gli assetti istituzionali, nella determinazione dei processi di innovazione e di sviluppo locale.</a:t>
            </a:r>
          </a:p>
          <a:p>
            <a:endParaRPr lang="it-IT" sz="2200" dirty="0"/>
          </a:p>
          <a:p>
            <a:r>
              <a:rPr lang="it-IT" sz="2200" dirty="0"/>
              <a:t>Le motivazioni e gli incentivi personali di natura non economica, le strutture agrarie preesistenti, i modelli di urbanizzazione, le funzioni economiche della famiglia estesa, il ruolo delle relazioni parentali nella proprietà delle imprese e nei rapporti tra di esse, l’approccio più o meno interventista dei governi locali, sono </a:t>
            </a:r>
            <a:r>
              <a:rPr lang="it-IT" sz="2200" b="1" dirty="0"/>
              <a:t>variabili importanti</a:t>
            </a:r>
            <a:r>
              <a:rPr lang="it-IT" sz="2200" dirty="0"/>
              <a:t>, che è stato possibile mettere meglio a fuoco da una prospettiva sociologica.   </a:t>
            </a:r>
          </a:p>
          <a:p>
            <a:endParaRPr lang="it-IT" sz="2200" dirty="0"/>
          </a:p>
          <a:p>
            <a:r>
              <a:rPr lang="it-IT" sz="2200" dirty="0"/>
              <a:t>Cosa ha da dire la sociologia rispetto alla crisi dei distretti industriali?</a:t>
            </a:r>
          </a:p>
        </p:txBody>
      </p:sp>
      <p:sp>
        <p:nvSpPr>
          <p:cNvPr id="3" name="CasellaDiTesto 2">
            <a:extLst>
              <a:ext uri="{FF2B5EF4-FFF2-40B4-BE49-F238E27FC236}">
                <a16:creationId xmlns:a16="http://schemas.microsoft.com/office/drawing/2014/main" id="{C8831B80-D9F2-A36F-9A33-AF446DA4237D}"/>
              </a:ext>
            </a:extLst>
          </p:cNvPr>
          <p:cNvSpPr txBox="1"/>
          <p:nvPr/>
        </p:nvSpPr>
        <p:spPr>
          <a:xfrm>
            <a:off x="500062" y="201870"/>
            <a:ext cx="5895975" cy="584775"/>
          </a:xfrm>
          <a:prstGeom prst="rect">
            <a:avLst/>
          </a:prstGeom>
          <a:noFill/>
        </p:spPr>
        <p:txBody>
          <a:bodyPr wrap="square" rtlCol="0">
            <a:spAutoFit/>
          </a:bodyPr>
          <a:lstStyle/>
          <a:p>
            <a:r>
              <a:rPr lang="it-IT" sz="3200" dirty="0">
                <a:solidFill>
                  <a:schemeClr val="accent2"/>
                </a:solidFill>
              </a:rPr>
              <a:t>In sintesi…</a:t>
            </a:r>
          </a:p>
        </p:txBody>
      </p:sp>
    </p:spTree>
    <p:extLst>
      <p:ext uri="{BB962C8B-B14F-4D97-AF65-F5344CB8AC3E}">
        <p14:creationId xmlns:p14="http://schemas.microsoft.com/office/powerpoint/2010/main" val="35077029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23C2AC2D-5287-5EE8-ED20-8F749523769D}"/>
              </a:ext>
            </a:extLst>
          </p:cNvPr>
          <p:cNvSpPr txBox="1"/>
          <p:nvPr/>
        </p:nvSpPr>
        <p:spPr>
          <a:xfrm>
            <a:off x="914400" y="1238250"/>
            <a:ext cx="10582275" cy="4832092"/>
          </a:xfrm>
          <a:prstGeom prst="rect">
            <a:avLst/>
          </a:prstGeom>
          <a:noFill/>
        </p:spPr>
        <p:txBody>
          <a:bodyPr wrap="square" rtlCol="0">
            <a:spAutoFit/>
          </a:bodyPr>
          <a:lstStyle/>
          <a:p>
            <a:r>
              <a:rPr lang="it-IT" sz="2800" dirty="0"/>
              <a:t>Nei decenni passati si è spesso parlato di </a:t>
            </a:r>
            <a:r>
              <a:rPr lang="it-IT" sz="2800" b="1" dirty="0"/>
              <a:t>«fine della geografia», </a:t>
            </a:r>
            <a:r>
              <a:rPr lang="it-IT" sz="2800" dirty="0"/>
              <a:t>in riferimento alla globalizzazione e ad un presunto declino dell’importanza delle località come generatrici delle diversità socio-cultuali e delle identità.</a:t>
            </a:r>
          </a:p>
          <a:p>
            <a:endParaRPr lang="it-IT" sz="2800" dirty="0"/>
          </a:p>
          <a:p>
            <a:r>
              <a:rPr lang="it-IT" sz="2800" dirty="0"/>
              <a:t>Le trasformazioni del capitalismo, con la riorganizzazione spaziale delle attività produttivi e la diffusione di quella che alcuni definiscono come «economia della conoscenza», cioè di un modello di sviluppo sempre più basato sull’utilizzo di conoscenze e di beni immateriali, sembrano aver prefigurato la nascita di un </a:t>
            </a:r>
            <a:r>
              <a:rPr lang="it-IT" sz="2800" b="1" dirty="0"/>
              <a:t>«mondo liscio», </a:t>
            </a:r>
            <a:r>
              <a:rPr lang="it-IT" sz="2800" dirty="0"/>
              <a:t>in cui le differenze geografiche si stanno appiattendo sempre di più.</a:t>
            </a:r>
          </a:p>
        </p:txBody>
      </p:sp>
      <p:sp>
        <p:nvSpPr>
          <p:cNvPr id="3" name="CasellaDiTesto 2">
            <a:extLst>
              <a:ext uri="{FF2B5EF4-FFF2-40B4-BE49-F238E27FC236}">
                <a16:creationId xmlns:a16="http://schemas.microsoft.com/office/drawing/2014/main" id="{6AA97A59-95E6-6F25-F683-4D9026F90C10}"/>
              </a:ext>
            </a:extLst>
          </p:cNvPr>
          <p:cNvSpPr txBox="1"/>
          <p:nvPr/>
        </p:nvSpPr>
        <p:spPr>
          <a:xfrm>
            <a:off x="914400" y="333375"/>
            <a:ext cx="5667375" cy="523220"/>
          </a:xfrm>
          <a:prstGeom prst="rect">
            <a:avLst/>
          </a:prstGeom>
          <a:noFill/>
        </p:spPr>
        <p:txBody>
          <a:bodyPr wrap="square" rtlCol="0">
            <a:spAutoFit/>
          </a:bodyPr>
          <a:lstStyle/>
          <a:p>
            <a:r>
              <a:rPr lang="it-IT" sz="2800" dirty="0">
                <a:solidFill>
                  <a:schemeClr val="accent2"/>
                </a:solidFill>
              </a:rPr>
              <a:t>Considerazioni preliminari</a:t>
            </a:r>
          </a:p>
        </p:txBody>
      </p:sp>
    </p:spTree>
    <p:extLst>
      <p:ext uri="{BB962C8B-B14F-4D97-AF65-F5344CB8AC3E}">
        <p14:creationId xmlns:p14="http://schemas.microsoft.com/office/powerpoint/2010/main" val="17284151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a:extLst>
              <a:ext uri="{FF2B5EF4-FFF2-40B4-BE49-F238E27FC236}">
                <a16:creationId xmlns:a16="http://schemas.microsoft.com/office/drawing/2014/main" id="{33EECFC0-7116-F78C-8745-C3C22ED416CD}"/>
              </a:ext>
            </a:extLst>
          </p:cNvPr>
          <p:cNvPicPr>
            <a:picLocks noChangeAspect="1"/>
          </p:cNvPicPr>
          <p:nvPr/>
        </p:nvPicPr>
        <p:blipFill>
          <a:blip r:embed="rId2"/>
          <a:stretch>
            <a:fillRect/>
          </a:stretch>
        </p:blipFill>
        <p:spPr>
          <a:xfrm>
            <a:off x="1095375" y="196860"/>
            <a:ext cx="9496425" cy="5693111"/>
          </a:xfrm>
          <a:prstGeom prst="rect">
            <a:avLst/>
          </a:prstGeom>
        </p:spPr>
      </p:pic>
      <p:sp>
        <p:nvSpPr>
          <p:cNvPr id="5" name="CasellaDiTesto 4">
            <a:extLst>
              <a:ext uri="{FF2B5EF4-FFF2-40B4-BE49-F238E27FC236}">
                <a16:creationId xmlns:a16="http://schemas.microsoft.com/office/drawing/2014/main" id="{47502E2F-530F-553F-EC6F-5C27834BCA05}"/>
              </a:ext>
            </a:extLst>
          </p:cNvPr>
          <p:cNvSpPr txBox="1"/>
          <p:nvPr/>
        </p:nvSpPr>
        <p:spPr>
          <a:xfrm>
            <a:off x="2038349" y="6291808"/>
            <a:ext cx="8429625" cy="369332"/>
          </a:xfrm>
          <a:prstGeom prst="rect">
            <a:avLst/>
          </a:prstGeom>
          <a:noFill/>
        </p:spPr>
        <p:txBody>
          <a:bodyPr wrap="square">
            <a:spAutoFit/>
          </a:bodyPr>
          <a:lstStyle/>
          <a:p>
            <a:r>
              <a:rPr lang="it-IT" dirty="0"/>
              <a:t>https://ec.europa.eu/eurostat/web/science-technology-innovation/data/database</a:t>
            </a:r>
          </a:p>
        </p:txBody>
      </p:sp>
    </p:spTree>
    <p:extLst>
      <p:ext uri="{BB962C8B-B14F-4D97-AF65-F5344CB8AC3E}">
        <p14:creationId xmlns:p14="http://schemas.microsoft.com/office/powerpoint/2010/main" val="10165379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a:extLst>
              <a:ext uri="{FF2B5EF4-FFF2-40B4-BE49-F238E27FC236}">
                <a16:creationId xmlns:a16="http://schemas.microsoft.com/office/drawing/2014/main" id="{E86FEF5F-4C4D-1047-F1AD-74F7B57C1AC4}"/>
              </a:ext>
            </a:extLst>
          </p:cNvPr>
          <p:cNvPicPr>
            <a:picLocks noChangeAspect="1"/>
          </p:cNvPicPr>
          <p:nvPr/>
        </p:nvPicPr>
        <p:blipFill>
          <a:blip r:embed="rId2"/>
          <a:stretch>
            <a:fillRect/>
          </a:stretch>
        </p:blipFill>
        <p:spPr>
          <a:xfrm>
            <a:off x="3938156" y="199748"/>
            <a:ext cx="8046026" cy="6458504"/>
          </a:xfrm>
          <a:prstGeom prst="rect">
            <a:avLst/>
          </a:prstGeom>
        </p:spPr>
      </p:pic>
      <p:sp>
        <p:nvSpPr>
          <p:cNvPr id="5" name="CasellaDiTesto 4">
            <a:extLst>
              <a:ext uri="{FF2B5EF4-FFF2-40B4-BE49-F238E27FC236}">
                <a16:creationId xmlns:a16="http://schemas.microsoft.com/office/drawing/2014/main" id="{75244A92-DC87-649D-D814-E85C0009E842}"/>
              </a:ext>
            </a:extLst>
          </p:cNvPr>
          <p:cNvSpPr txBox="1"/>
          <p:nvPr/>
        </p:nvSpPr>
        <p:spPr>
          <a:xfrm>
            <a:off x="0" y="1200329"/>
            <a:ext cx="6096000" cy="369332"/>
          </a:xfrm>
          <a:prstGeom prst="rect">
            <a:avLst/>
          </a:prstGeom>
          <a:noFill/>
        </p:spPr>
        <p:txBody>
          <a:bodyPr wrap="square">
            <a:spAutoFit/>
          </a:bodyPr>
          <a:lstStyle/>
          <a:p>
            <a:r>
              <a:rPr lang="en-US" b="0" i="0" dirty="0">
                <a:solidFill>
                  <a:srgbClr val="212121"/>
                </a:solidFill>
                <a:effectLst/>
                <a:latin typeface="eui-default"/>
              </a:rPr>
              <a:t>(Percentage of gross domestic product)</a:t>
            </a:r>
            <a:endParaRPr lang="it-IT" dirty="0"/>
          </a:p>
        </p:txBody>
      </p:sp>
      <p:sp>
        <p:nvSpPr>
          <p:cNvPr id="7" name="CasellaDiTesto 6">
            <a:extLst>
              <a:ext uri="{FF2B5EF4-FFF2-40B4-BE49-F238E27FC236}">
                <a16:creationId xmlns:a16="http://schemas.microsoft.com/office/drawing/2014/main" id="{9AD07195-24FE-BDAD-948A-92A51EDD1BC9}"/>
              </a:ext>
            </a:extLst>
          </p:cNvPr>
          <p:cNvSpPr txBox="1"/>
          <p:nvPr/>
        </p:nvSpPr>
        <p:spPr>
          <a:xfrm>
            <a:off x="0" y="0"/>
            <a:ext cx="3657600" cy="1200329"/>
          </a:xfrm>
          <a:prstGeom prst="rect">
            <a:avLst/>
          </a:prstGeom>
          <a:noFill/>
        </p:spPr>
        <p:txBody>
          <a:bodyPr wrap="square">
            <a:spAutoFit/>
          </a:bodyPr>
          <a:lstStyle/>
          <a:p>
            <a:pPr algn="l" fontAlgn="base"/>
            <a:r>
              <a:rPr lang="en-US" sz="2400" b="1" i="0" u="none" strike="noStrike" dirty="0">
                <a:solidFill>
                  <a:schemeClr val="accent2"/>
                </a:solidFill>
                <a:effectLst/>
                <a:latin typeface="inherit"/>
              </a:rPr>
              <a:t>Total government budget allocations for R&amp;D (GBARD)</a:t>
            </a:r>
            <a:endParaRPr lang="en-US" sz="2400" b="1" i="0" dirty="0">
              <a:solidFill>
                <a:schemeClr val="accent2"/>
              </a:solidFill>
              <a:effectLst/>
              <a:latin typeface="inherit"/>
            </a:endParaRPr>
          </a:p>
        </p:txBody>
      </p:sp>
      <p:sp>
        <p:nvSpPr>
          <p:cNvPr id="8" name="CasellaDiTesto 7">
            <a:extLst>
              <a:ext uri="{FF2B5EF4-FFF2-40B4-BE49-F238E27FC236}">
                <a16:creationId xmlns:a16="http://schemas.microsoft.com/office/drawing/2014/main" id="{73701727-FCD6-5DAF-73E7-0D438A3FF821}"/>
              </a:ext>
            </a:extLst>
          </p:cNvPr>
          <p:cNvSpPr txBox="1"/>
          <p:nvPr/>
        </p:nvSpPr>
        <p:spPr>
          <a:xfrm>
            <a:off x="316491" y="2983983"/>
            <a:ext cx="3305175" cy="3693319"/>
          </a:xfrm>
          <a:prstGeom prst="rect">
            <a:avLst/>
          </a:prstGeom>
          <a:noFill/>
        </p:spPr>
        <p:txBody>
          <a:bodyPr wrap="square" rtlCol="0">
            <a:spAutoFit/>
          </a:bodyPr>
          <a:lstStyle/>
          <a:p>
            <a:r>
              <a:rPr lang="it-IT" dirty="0"/>
              <a:t>Japan = 1,51</a:t>
            </a:r>
          </a:p>
          <a:p>
            <a:endParaRPr lang="it-IT" dirty="0"/>
          </a:p>
          <a:p>
            <a:r>
              <a:rPr lang="it-IT" dirty="0"/>
              <a:t>South Korea = 1,33</a:t>
            </a:r>
          </a:p>
          <a:p>
            <a:endParaRPr lang="it-IT" dirty="0"/>
          </a:p>
          <a:p>
            <a:r>
              <a:rPr lang="it-IT" dirty="0"/>
              <a:t>Germany = 1,09</a:t>
            </a:r>
          </a:p>
          <a:p>
            <a:endParaRPr lang="it-IT" dirty="0"/>
          </a:p>
          <a:p>
            <a:r>
              <a:rPr lang="it-IT" dirty="0"/>
              <a:t>United States = 0,72</a:t>
            </a:r>
          </a:p>
          <a:p>
            <a:endParaRPr lang="it-IT" dirty="0"/>
          </a:p>
          <a:p>
            <a:r>
              <a:rPr lang="it-IT" dirty="0"/>
              <a:t>Media UE 27 = 0,75</a:t>
            </a:r>
          </a:p>
          <a:p>
            <a:endParaRPr lang="it-IT" dirty="0"/>
          </a:p>
          <a:p>
            <a:r>
              <a:rPr lang="it-IT" dirty="0" err="1"/>
              <a:t>Italy</a:t>
            </a:r>
            <a:r>
              <a:rPr lang="it-IT" dirty="0"/>
              <a:t> = 0,65</a:t>
            </a:r>
          </a:p>
          <a:p>
            <a:endParaRPr lang="it-IT" dirty="0"/>
          </a:p>
          <a:p>
            <a:endParaRPr lang="it-IT" dirty="0"/>
          </a:p>
        </p:txBody>
      </p:sp>
    </p:spTree>
    <p:extLst>
      <p:ext uri="{BB962C8B-B14F-4D97-AF65-F5344CB8AC3E}">
        <p14:creationId xmlns:p14="http://schemas.microsoft.com/office/powerpoint/2010/main" val="10414900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a:extLst>
              <a:ext uri="{FF2B5EF4-FFF2-40B4-BE49-F238E27FC236}">
                <a16:creationId xmlns:a16="http://schemas.microsoft.com/office/drawing/2014/main" id="{15A628B8-7CA5-2A19-E105-580518506CCF}"/>
              </a:ext>
            </a:extLst>
          </p:cNvPr>
          <p:cNvPicPr>
            <a:picLocks noChangeAspect="1"/>
          </p:cNvPicPr>
          <p:nvPr/>
        </p:nvPicPr>
        <p:blipFill>
          <a:blip r:embed="rId2"/>
          <a:stretch>
            <a:fillRect/>
          </a:stretch>
        </p:blipFill>
        <p:spPr>
          <a:xfrm>
            <a:off x="134069" y="2424431"/>
            <a:ext cx="11923861" cy="2217455"/>
          </a:xfrm>
          <a:prstGeom prst="rect">
            <a:avLst/>
          </a:prstGeom>
        </p:spPr>
      </p:pic>
      <p:sp>
        <p:nvSpPr>
          <p:cNvPr id="7" name="CasellaDiTesto 6">
            <a:extLst>
              <a:ext uri="{FF2B5EF4-FFF2-40B4-BE49-F238E27FC236}">
                <a16:creationId xmlns:a16="http://schemas.microsoft.com/office/drawing/2014/main" id="{65C42503-5972-4BE4-7ED7-F8C4A8868068}"/>
              </a:ext>
            </a:extLst>
          </p:cNvPr>
          <p:cNvSpPr txBox="1"/>
          <p:nvPr/>
        </p:nvSpPr>
        <p:spPr>
          <a:xfrm>
            <a:off x="723900" y="381685"/>
            <a:ext cx="8705850" cy="954107"/>
          </a:xfrm>
          <a:prstGeom prst="rect">
            <a:avLst/>
          </a:prstGeom>
          <a:noFill/>
        </p:spPr>
        <p:txBody>
          <a:bodyPr wrap="square">
            <a:spAutoFit/>
          </a:bodyPr>
          <a:lstStyle/>
          <a:p>
            <a:pPr algn="l" fontAlgn="base"/>
            <a:r>
              <a:rPr lang="en-US" sz="2800" b="0" i="0" dirty="0">
                <a:solidFill>
                  <a:schemeClr val="accent2"/>
                </a:solidFill>
                <a:effectLst/>
                <a:latin typeface="eui-default"/>
              </a:rPr>
              <a:t>Enterprises that introduced new or improved processes by type of innovation </a:t>
            </a:r>
            <a:r>
              <a:rPr lang="en-US" sz="2000" b="0" i="0" dirty="0">
                <a:solidFill>
                  <a:schemeClr val="accent2"/>
                </a:solidFill>
                <a:effectLst/>
                <a:latin typeface="eui-default"/>
              </a:rPr>
              <a:t>(percentage)</a:t>
            </a:r>
          </a:p>
        </p:txBody>
      </p:sp>
    </p:spTree>
    <p:extLst>
      <p:ext uri="{BB962C8B-B14F-4D97-AF65-F5344CB8AC3E}">
        <p14:creationId xmlns:p14="http://schemas.microsoft.com/office/powerpoint/2010/main" val="8607442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a:extLst>
              <a:ext uri="{FF2B5EF4-FFF2-40B4-BE49-F238E27FC236}">
                <a16:creationId xmlns:a16="http://schemas.microsoft.com/office/drawing/2014/main" id="{0046C1A2-C70E-1001-5D7C-21C5705CDC0A}"/>
              </a:ext>
            </a:extLst>
          </p:cNvPr>
          <p:cNvPicPr>
            <a:picLocks noChangeAspect="1"/>
          </p:cNvPicPr>
          <p:nvPr/>
        </p:nvPicPr>
        <p:blipFill>
          <a:blip r:embed="rId2"/>
          <a:stretch>
            <a:fillRect/>
          </a:stretch>
        </p:blipFill>
        <p:spPr>
          <a:xfrm>
            <a:off x="4486617" y="537344"/>
            <a:ext cx="6831358" cy="5783312"/>
          </a:xfrm>
          <a:prstGeom prst="rect">
            <a:avLst/>
          </a:prstGeom>
        </p:spPr>
      </p:pic>
      <p:pic>
        <p:nvPicPr>
          <p:cNvPr id="5" name="Immagine 4">
            <a:extLst>
              <a:ext uri="{FF2B5EF4-FFF2-40B4-BE49-F238E27FC236}">
                <a16:creationId xmlns:a16="http://schemas.microsoft.com/office/drawing/2014/main" id="{A449068E-A60F-AA1B-3C3C-807044B3FFE0}"/>
              </a:ext>
            </a:extLst>
          </p:cNvPr>
          <p:cNvPicPr>
            <a:picLocks noChangeAspect="1"/>
          </p:cNvPicPr>
          <p:nvPr/>
        </p:nvPicPr>
        <p:blipFill>
          <a:blip r:embed="rId3"/>
          <a:stretch>
            <a:fillRect/>
          </a:stretch>
        </p:blipFill>
        <p:spPr>
          <a:xfrm>
            <a:off x="612267" y="3429000"/>
            <a:ext cx="1740407" cy="2394121"/>
          </a:xfrm>
          <a:prstGeom prst="rect">
            <a:avLst/>
          </a:prstGeom>
        </p:spPr>
      </p:pic>
      <p:sp>
        <p:nvSpPr>
          <p:cNvPr id="7" name="CasellaDiTesto 6">
            <a:extLst>
              <a:ext uri="{FF2B5EF4-FFF2-40B4-BE49-F238E27FC236}">
                <a16:creationId xmlns:a16="http://schemas.microsoft.com/office/drawing/2014/main" id="{BA715F2F-2D69-C49E-1A5C-BDADED2B1941}"/>
              </a:ext>
            </a:extLst>
          </p:cNvPr>
          <p:cNvSpPr txBox="1"/>
          <p:nvPr/>
        </p:nvSpPr>
        <p:spPr>
          <a:xfrm>
            <a:off x="447675" y="419699"/>
            <a:ext cx="3705225" cy="830997"/>
          </a:xfrm>
          <a:prstGeom prst="rect">
            <a:avLst/>
          </a:prstGeom>
          <a:noFill/>
        </p:spPr>
        <p:txBody>
          <a:bodyPr wrap="square">
            <a:spAutoFit/>
          </a:bodyPr>
          <a:lstStyle/>
          <a:p>
            <a:pPr algn="l" fontAlgn="base"/>
            <a:r>
              <a:rPr lang="en-US" sz="2800" i="0" dirty="0">
                <a:solidFill>
                  <a:schemeClr val="accent2"/>
                </a:solidFill>
                <a:effectLst/>
              </a:rPr>
              <a:t>Researchers </a:t>
            </a:r>
          </a:p>
          <a:p>
            <a:pPr algn="l" fontAlgn="base"/>
            <a:r>
              <a:rPr lang="en-US" sz="2000" i="0" dirty="0">
                <a:solidFill>
                  <a:schemeClr val="accent2"/>
                </a:solidFill>
                <a:effectLst/>
              </a:rPr>
              <a:t>(</a:t>
            </a:r>
            <a:r>
              <a:rPr lang="it-IT" sz="2000" i="0" dirty="0" err="1">
                <a:solidFill>
                  <a:schemeClr val="accent2"/>
                </a:solidFill>
                <a:effectLst/>
              </a:rPr>
              <a:t>Percentage</a:t>
            </a:r>
            <a:r>
              <a:rPr lang="it-IT" sz="2000" i="0" dirty="0">
                <a:solidFill>
                  <a:schemeClr val="accent2"/>
                </a:solidFill>
                <a:effectLst/>
              </a:rPr>
              <a:t> of </a:t>
            </a:r>
            <a:r>
              <a:rPr lang="it-IT" sz="2000" i="0" dirty="0" err="1">
                <a:solidFill>
                  <a:schemeClr val="accent2"/>
                </a:solidFill>
                <a:effectLst/>
              </a:rPr>
              <a:t>total</a:t>
            </a:r>
            <a:r>
              <a:rPr lang="it-IT" sz="2000" i="0" dirty="0">
                <a:solidFill>
                  <a:schemeClr val="accent2"/>
                </a:solidFill>
                <a:effectLst/>
              </a:rPr>
              <a:t> </a:t>
            </a:r>
            <a:r>
              <a:rPr lang="it-IT" sz="2000" i="0" dirty="0" err="1">
                <a:solidFill>
                  <a:schemeClr val="accent2"/>
                </a:solidFill>
                <a:effectLst/>
              </a:rPr>
              <a:t>employment</a:t>
            </a:r>
            <a:r>
              <a:rPr lang="it-IT" sz="2000" i="0" dirty="0">
                <a:solidFill>
                  <a:schemeClr val="accent2"/>
                </a:solidFill>
                <a:effectLst/>
              </a:rPr>
              <a:t>)</a:t>
            </a:r>
            <a:endParaRPr lang="en-US" sz="2800" i="0" dirty="0">
              <a:solidFill>
                <a:schemeClr val="accent2"/>
              </a:solidFill>
              <a:effectLst/>
            </a:endParaRPr>
          </a:p>
        </p:txBody>
      </p:sp>
    </p:spTree>
    <p:extLst>
      <p:ext uri="{BB962C8B-B14F-4D97-AF65-F5344CB8AC3E}">
        <p14:creationId xmlns:p14="http://schemas.microsoft.com/office/powerpoint/2010/main" val="38364977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F6E95751-3736-BD2D-1C57-21C13CF5B6F1}"/>
              </a:ext>
            </a:extLst>
          </p:cNvPr>
          <p:cNvSpPr txBox="1"/>
          <p:nvPr/>
        </p:nvSpPr>
        <p:spPr>
          <a:xfrm>
            <a:off x="914400" y="1577459"/>
            <a:ext cx="9505950" cy="3908762"/>
          </a:xfrm>
          <a:prstGeom prst="rect">
            <a:avLst/>
          </a:prstGeom>
          <a:noFill/>
        </p:spPr>
        <p:txBody>
          <a:bodyPr wrap="square" rtlCol="0">
            <a:spAutoFit/>
          </a:bodyPr>
          <a:lstStyle/>
          <a:p>
            <a:r>
              <a:rPr lang="it-IT" sz="2800" dirty="0"/>
              <a:t>Da un punto di vista empirico emergono comunque una serie di dati che contraddicono la tesi della «fine della geografia».</a:t>
            </a:r>
          </a:p>
          <a:p>
            <a:endParaRPr lang="it-IT" sz="2800" dirty="0"/>
          </a:p>
          <a:p>
            <a:r>
              <a:rPr lang="it-IT" sz="2800" dirty="0"/>
              <a:t>Per quel che ci interessa in questa sede, cioè i processi di innovazione, va constato come questi ultimi tendano ad essere fortemente localizzati e ad agglomerarsi in determinati luoghi ricchi di risorse strettamente legate al contesto socio-istituzionale (università, centri di ricerca, servizi avanzati ecc.).</a:t>
            </a:r>
          </a:p>
          <a:p>
            <a:endParaRPr lang="it-IT" sz="2400" dirty="0"/>
          </a:p>
        </p:txBody>
      </p:sp>
      <p:sp>
        <p:nvSpPr>
          <p:cNvPr id="3" name="CasellaDiTesto 2">
            <a:extLst>
              <a:ext uri="{FF2B5EF4-FFF2-40B4-BE49-F238E27FC236}">
                <a16:creationId xmlns:a16="http://schemas.microsoft.com/office/drawing/2014/main" id="{65908592-A317-EE21-836D-ABD8DAA2A34A}"/>
              </a:ext>
            </a:extLst>
          </p:cNvPr>
          <p:cNvSpPr txBox="1"/>
          <p:nvPr/>
        </p:nvSpPr>
        <p:spPr>
          <a:xfrm>
            <a:off x="914400" y="333375"/>
            <a:ext cx="5667375" cy="523220"/>
          </a:xfrm>
          <a:prstGeom prst="rect">
            <a:avLst/>
          </a:prstGeom>
          <a:noFill/>
        </p:spPr>
        <p:txBody>
          <a:bodyPr wrap="square" rtlCol="0">
            <a:spAutoFit/>
          </a:bodyPr>
          <a:lstStyle/>
          <a:p>
            <a:r>
              <a:rPr lang="it-IT" sz="2800" dirty="0">
                <a:solidFill>
                  <a:schemeClr val="accent2"/>
                </a:solidFill>
              </a:rPr>
              <a:t>Considerazioni preliminari</a:t>
            </a:r>
          </a:p>
        </p:txBody>
      </p:sp>
    </p:spTree>
    <p:extLst>
      <p:ext uri="{BB962C8B-B14F-4D97-AF65-F5344CB8AC3E}">
        <p14:creationId xmlns:p14="http://schemas.microsoft.com/office/powerpoint/2010/main" val="20078220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4ED2D227-F0EA-E5DA-E175-54E56C7CE7B3}"/>
              </a:ext>
            </a:extLst>
          </p:cNvPr>
          <p:cNvSpPr txBox="1"/>
          <p:nvPr/>
        </p:nvSpPr>
        <p:spPr>
          <a:xfrm>
            <a:off x="971549" y="1397675"/>
            <a:ext cx="9801226" cy="4093428"/>
          </a:xfrm>
          <a:prstGeom prst="rect">
            <a:avLst/>
          </a:prstGeom>
          <a:noFill/>
        </p:spPr>
        <p:txBody>
          <a:bodyPr wrap="square">
            <a:spAutoFit/>
          </a:bodyPr>
          <a:lstStyle/>
          <a:p>
            <a:r>
              <a:rPr lang="it-IT" sz="2000" dirty="0"/>
              <a:t>In effetti, </a:t>
            </a:r>
            <a:r>
              <a:rPr lang="it-IT" sz="2000" b="1" dirty="0"/>
              <a:t>la dimensione spaziale è importante per l’innovazione</a:t>
            </a:r>
            <a:r>
              <a:rPr lang="it-IT" sz="2000" dirty="0"/>
              <a:t>, posto che: l’introduzione di nuovi prodotti e processi produttivi implica </a:t>
            </a:r>
            <a:r>
              <a:rPr lang="it-IT" sz="2000" b="1" dirty="0"/>
              <a:t>l’interazione tra una pluralità di attori</a:t>
            </a:r>
            <a:r>
              <a:rPr lang="it-IT" sz="2000" dirty="0"/>
              <a:t> (università, centri di ricerca, servizi avanzati ecc.), la quale risulta agevolata dalla prossimità territoriale; la circolazione, più o meno volontaria, delle informazioni e della conoscenza (</a:t>
            </a:r>
            <a:r>
              <a:rPr lang="it-IT" sz="2000" b="1" dirty="0"/>
              <a:t>spillover</a:t>
            </a:r>
            <a:r>
              <a:rPr lang="it-IT" sz="2000" dirty="0"/>
              <a:t>) producono </a:t>
            </a:r>
            <a:r>
              <a:rPr lang="it-IT" sz="2000" b="1" dirty="0"/>
              <a:t>esternalità positive </a:t>
            </a:r>
            <a:r>
              <a:rPr lang="it-IT" sz="2000" dirty="0"/>
              <a:t>di cui beneficiano anche gli attori che non hanno contribuito a produrre le conoscenze, ma che si trovano vicini alla sorgente.</a:t>
            </a:r>
          </a:p>
          <a:p>
            <a:endParaRPr lang="it-IT" sz="2000" dirty="0"/>
          </a:p>
          <a:p>
            <a:endParaRPr lang="it-IT" sz="2000" dirty="0"/>
          </a:p>
          <a:p>
            <a:r>
              <a:rPr lang="it-IT" sz="2000" dirty="0"/>
              <a:t>Da quanto sopra, si evince che alcuni territori forniscono specifici </a:t>
            </a:r>
            <a:r>
              <a:rPr lang="it-IT" sz="2000" b="1" dirty="0"/>
              <a:t>vantaggi localizzativi </a:t>
            </a:r>
            <a:r>
              <a:rPr lang="it-IT" sz="2000" dirty="0"/>
              <a:t>che facilitano i processi di innovazione e la competitività delle imprese. Le attività innovative tendono infatti ad essere radicate all’interno di reti interpersonali e </a:t>
            </a:r>
            <a:r>
              <a:rPr lang="it-IT" sz="2000" dirty="0" err="1"/>
              <a:t>interorganizzative</a:t>
            </a:r>
            <a:r>
              <a:rPr lang="it-IT" sz="2000" dirty="0"/>
              <a:t> che implicano una relazione di prossimità. La rilevanza dei luoghi tuttavia, non deve oscurare il carattere multidimensionale dello stesso concetto di «prossimità». </a:t>
            </a:r>
          </a:p>
        </p:txBody>
      </p:sp>
      <p:sp>
        <p:nvSpPr>
          <p:cNvPr id="4" name="CasellaDiTesto 3">
            <a:extLst>
              <a:ext uri="{FF2B5EF4-FFF2-40B4-BE49-F238E27FC236}">
                <a16:creationId xmlns:a16="http://schemas.microsoft.com/office/drawing/2014/main" id="{4FC6A864-0A1C-B34A-0A9B-7388AC50AC32}"/>
              </a:ext>
            </a:extLst>
          </p:cNvPr>
          <p:cNvSpPr txBox="1"/>
          <p:nvPr/>
        </p:nvSpPr>
        <p:spPr>
          <a:xfrm>
            <a:off x="914400" y="333375"/>
            <a:ext cx="5667375" cy="523220"/>
          </a:xfrm>
          <a:prstGeom prst="rect">
            <a:avLst/>
          </a:prstGeom>
          <a:noFill/>
        </p:spPr>
        <p:txBody>
          <a:bodyPr wrap="square" rtlCol="0">
            <a:spAutoFit/>
          </a:bodyPr>
          <a:lstStyle/>
          <a:p>
            <a:r>
              <a:rPr lang="it-IT" sz="2800" dirty="0">
                <a:solidFill>
                  <a:schemeClr val="accent2"/>
                </a:solidFill>
              </a:rPr>
              <a:t>Considerazioni preliminari</a:t>
            </a:r>
          </a:p>
        </p:txBody>
      </p:sp>
    </p:spTree>
    <p:extLst>
      <p:ext uri="{BB962C8B-B14F-4D97-AF65-F5344CB8AC3E}">
        <p14:creationId xmlns:p14="http://schemas.microsoft.com/office/powerpoint/2010/main" val="23404005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56622C7D-577D-D2E0-FF18-7A3A77750AF6}"/>
              </a:ext>
            </a:extLst>
          </p:cNvPr>
          <p:cNvSpPr txBox="1"/>
          <p:nvPr/>
        </p:nvSpPr>
        <p:spPr>
          <a:xfrm>
            <a:off x="800100" y="323850"/>
            <a:ext cx="4152900" cy="584775"/>
          </a:xfrm>
          <a:prstGeom prst="rect">
            <a:avLst/>
          </a:prstGeom>
          <a:noFill/>
        </p:spPr>
        <p:txBody>
          <a:bodyPr wrap="square" rtlCol="0">
            <a:spAutoFit/>
          </a:bodyPr>
          <a:lstStyle/>
          <a:p>
            <a:r>
              <a:rPr lang="it-IT" sz="3200" dirty="0">
                <a:solidFill>
                  <a:schemeClr val="accent2"/>
                </a:solidFill>
              </a:rPr>
              <a:t>La conoscenza tacita</a:t>
            </a:r>
          </a:p>
        </p:txBody>
      </p:sp>
      <p:sp>
        <p:nvSpPr>
          <p:cNvPr id="3" name="CasellaDiTesto 2">
            <a:extLst>
              <a:ext uri="{FF2B5EF4-FFF2-40B4-BE49-F238E27FC236}">
                <a16:creationId xmlns:a16="http://schemas.microsoft.com/office/drawing/2014/main" id="{813DE50D-9631-C7A8-6910-4CDA64B6B8C8}"/>
              </a:ext>
            </a:extLst>
          </p:cNvPr>
          <p:cNvSpPr txBox="1"/>
          <p:nvPr/>
        </p:nvSpPr>
        <p:spPr>
          <a:xfrm>
            <a:off x="885824" y="1828800"/>
            <a:ext cx="8810625" cy="3416320"/>
          </a:xfrm>
          <a:prstGeom prst="rect">
            <a:avLst/>
          </a:prstGeom>
          <a:noFill/>
        </p:spPr>
        <p:txBody>
          <a:bodyPr wrap="square" rtlCol="0">
            <a:spAutoFit/>
          </a:bodyPr>
          <a:lstStyle/>
          <a:p>
            <a:r>
              <a:rPr lang="it-IT" sz="2400" dirty="0"/>
              <a:t>Come osservato dal filosofo Michael </a:t>
            </a:r>
            <a:r>
              <a:rPr lang="it-IT" sz="2400" dirty="0" err="1"/>
              <a:t>Polanyi</a:t>
            </a:r>
            <a:r>
              <a:rPr lang="it-IT" sz="2400" dirty="0"/>
              <a:t>, fratello di Karl, «</a:t>
            </a:r>
            <a:r>
              <a:rPr lang="it-IT" sz="2400" dirty="0" err="1"/>
              <a:t>we</a:t>
            </a:r>
            <a:r>
              <a:rPr lang="it-IT" sz="2400" dirty="0"/>
              <a:t> can know more </a:t>
            </a:r>
            <a:r>
              <a:rPr lang="it-IT" sz="2400" dirty="0" err="1"/>
              <a:t>than</a:t>
            </a:r>
            <a:r>
              <a:rPr lang="it-IT" sz="2400" dirty="0"/>
              <a:t> </a:t>
            </a:r>
            <a:r>
              <a:rPr lang="it-IT" sz="2400" dirty="0" err="1"/>
              <a:t>we</a:t>
            </a:r>
            <a:r>
              <a:rPr lang="it-IT" sz="2400" dirty="0"/>
              <a:t> can tell».</a:t>
            </a:r>
          </a:p>
          <a:p>
            <a:endParaRPr lang="it-IT" sz="2400" dirty="0"/>
          </a:p>
          <a:p>
            <a:r>
              <a:rPr lang="it-IT" sz="2400" dirty="0"/>
              <a:t>Esistono alcune competenze e prestazioni che sono padroneggiate senza sapere esattamente quale regole vengono seguite.  In alcuni casi, l’apprendimento pratico, che si giova dell’esperienza e dell’esempio di coloro che sono già esperti in un determinato settore, è indispensabile, specialmente quando si ha a che fare con conoscenze non codificate.   </a:t>
            </a:r>
          </a:p>
        </p:txBody>
      </p:sp>
    </p:spTree>
    <p:extLst>
      <p:ext uri="{BB962C8B-B14F-4D97-AF65-F5344CB8AC3E}">
        <p14:creationId xmlns:p14="http://schemas.microsoft.com/office/powerpoint/2010/main" val="9283642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6DEC9EBD-726E-EC44-08BB-ADB75D3ED904}"/>
              </a:ext>
            </a:extLst>
          </p:cNvPr>
          <p:cNvSpPr txBox="1"/>
          <p:nvPr/>
        </p:nvSpPr>
        <p:spPr>
          <a:xfrm>
            <a:off x="933450" y="1028700"/>
            <a:ext cx="9086850" cy="923330"/>
          </a:xfrm>
          <a:prstGeom prst="rect">
            <a:avLst/>
          </a:prstGeom>
          <a:noFill/>
        </p:spPr>
        <p:txBody>
          <a:bodyPr wrap="square" rtlCol="0">
            <a:spAutoFit/>
          </a:bodyPr>
          <a:lstStyle/>
          <a:p>
            <a:r>
              <a:rPr lang="it-IT" dirty="0"/>
              <a:t>Per gli economisti la conoscenza è un bene che possiede un grade valore economico, essendo alla base della competitività dei paesi.</a:t>
            </a:r>
          </a:p>
          <a:p>
            <a:endParaRPr lang="it-IT" dirty="0"/>
          </a:p>
        </p:txBody>
      </p:sp>
      <p:pic>
        <p:nvPicPr>
          <p:cNvPr id="1026" name="Picture 2">
            <a:extLst>
              <a:ext uri="{FF2B5EF4-FFF2-40B4-BE49-F238E27FC236}">
                <a16:creationId xmlns:a16="http://schemas.microsoft.com/office/drawing/2014/main" id="{B52B20BB-FA20-9350-39AA-35E248636B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3450" y="1799035"/>
            <a:ext cx="8929687" cy="3748860"/>
          </a:xfrm>
          <a:prstGeom prst="rect">
            <a:avLst/>
          </a:prstGeom>
          <a:noFill/>
          <a:extLst>
            <a:ext uri="{909E8E84-426E-40DD-AFC4-6F175D3DCCD1}">
              <a14:hiddenFill xmlns:a14="http://schemas.microsoft.com/office/drawing/2010/main">
                <a:solidFill>
                  <a:srgbClr val="FFFFFF"/>
                </a:solidFill>
              </a14:hiddenFill>
            </a:ext>
          </a:extLst>
        </p:spPr>
      </p:pic>
      <p:sp>
        <p:nvSpPr>
          <p:cNvPr id="4" name="CasellaDiTesto 3">
            <a:extLst>
              <a:ext uri="{FF2B5EF4-FFF2-40B4-BE49-F238E27FC236}">
                <a16:creationId xmlns:a16="http://schemas.microsoft.com/office/drawing/2014/main" id="{850FA0FB-EB9F-3FA1-0049-6AE330E87382}"/>
              </a:ext>
            </a:extLst>
          </p:cNvPr>
          <p:cNvSpPr txBox="1"/>
          <p:nvPr/>
        </p:nvSpPr>
        <p:spPr>
          <a:xfrm>
            <a:off x="933450" y="5991163"/>
            <a:ext cx="8162925" cy="646331"/>
          </a:xfrm>
          <a:prstGeom prst="rect">
            <a:avLst/>
          </a:prstGeom>
          <a:noFill/>
        </p:spPr>
        <p:txBody>
          <a:bodyPr wrap="square">
            <a:spAutoFit/>
          </a:bodyPr>
          <a:lstStyle/>
          <a:p>
            <a:r>
              <a:rPr lang="it-IT" dirty="0"/>
              <a:t>rivalità nel consumo= la fruizione da parte di un attore ne riduce la disponibilità </a:t>
            </a:r>
          </a:p>
          <a:p>
            <a:r>
              <a:rPr lang="it-IT" dirty="0"/>
              <a:t>escludibilità dei benefici=possibilità di escludere altre persone dalla fruizione</a:t>
            </a:r>
          </a:p>
        </p:txBody>
      </p:sp>
      <p:sp>
        <p:nvSpPr>
          <p:cNvPr id="5" name="Rettangolo 4">
            <a:extLst>
              <a:ext uri="{FF2B5EF4-FFF2-40B4-BE49-F238E27FC236}">
                <a16:creationId xmlns:a16="http://schemas.microsoft.com/office/drawing/2014/main" id="{53EB79CC-533E-1A20-00B3-062497685185}"/>
              </a:ext>
            </a:extLst>
          </p:cNvPr>
          <p:cNvSpPr/>
          <p:nvPr/>
        </p:nvSpPr>
        <p:spPr>
          <a:xfrm>
            <a:off x="1152525" y="1807965"/>
            <a:ext cx="914400" cy="9144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solidFill>
                <a:schemeClr val="accent2"/>
              </a:solidFill>
            </a:endParaRPr>
          </a:p>
        </p:txBody>
      </p:sp>
      <p:sp>
        <p:nvSpPr>
          <p:cNvPr id="6" name="CasellaDiTesto 5">
            <a:extLst>
              <a:ext uri="{FF2B5EF4-FFF2-40B4-BE49-F238E27FC236}">
                <a16:creationId xmlns:a16="http://schemas.microsoft.com/office/drawing/2014/main" id="{517FCE55-F99D-5060-E04E-9B0F11ECD0ED}"/>
              </a:ext>
            </a:extLst>
          </p:cNvPr>
          <p:cNvSpPr txBox="1"/>
          <p:nvPr/>
        </p:nvSpPr>
        <p:spPr>
          <a:xfrm>
            <a:off x="933450" y="220506"/>
            <a:ext cx="7743825" cy="461665"/>
          </a:xfrm>
          <a:prstGeom prst="rect">
            <a:avLst/>
          </a:prstGeom>
          <a:noFill/>
        </p:spPr>
        <p:txBody>
          <a:bodyPr wrap="square" rtlCol="0">
            <a:spAutoFit/>
          </a:bodyPr>
          <a:lstStyle/>
          <a:p>
            <a:r>
              <a:rPr lang="it-IT" sz="2400" dirty="0">
                <a:solidFill>
                  <a:schemeClr val="accent2"/>
                </a:solidFill>
              </a:rPr>
              <a:t>La conoscenza come «bene economico»</a:t>
            </a:r>
          </a:p>
        </p:txBody>
      </p:sp>
    </p:spTree>
    <p:extLst>
      <p:ext uri="{BB962C8B-B14F-4D97-AF65-F5344CB8AC3E}">
        <p14:creationId xmlns:p14="http://schemas.microsoft.com/office/powerpoint/2010/main" val="27231739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E3B5B3F6-9C6A-16F8-1CA2-D51862135CAE}"/>
              </a:ext>
            </a:extLst>
          </p:cNvPr>
          <p:cNvSpPr txBox="1"/>
          <p:nvPr/>
        </p:nvSpPr>
        <p:spPr>
          <a:xfrm>
            <a:off x="914399" y="1353740"/>
            <a:ext cx="10487025" cy="5078313"/>
          </a:xfrm>
          <a:prstGeom prst="rect">
            <a:avLst/>
          </a:prstGeom>
          <a:noFill/>
        </p:spPr>
        <p:txBody>
          <a:bodyPr wrap="square">
            <a:spAutoFit/>
          </a:bodyPr>
          <a:lstStyle/>
          <a:p>
            <a:r>
              <a:rPr lang="it-IT" dirty="0"/>
              <a:t>Secondo Kenneth Arrow (1921-2017) la concorrenza di mercato non fornisce ai privati incentivi sufficienti per investire risorse nella ricerca e nelle invenzioni, cioè nella produzione di nuova conoscenza. Quest’ultima, infatti, si prefigurerebbe come un «bene pubblico» caratterizzato dalla «non rivalità nel consumo» (la fruizione da parte di un attore non ne riduce la disponibilità) e dalla «non escludibilità dei benefici» (difficoltà di escludere altre persone dalla fruizione.</a:t>
            </a:r>
          </a:p>
          <a:p>
            <a:endParaRPr lang="it-IT" dirty="0"/>
          </a:p>
          <a:p>
            <a:r>
              <a:rPr lang="it-IT" dirty="0"/>
              <a:t>Quando un’impresa sostiene privatamente i costi di della produzione di nuova conoscenza, difficilmente riesce ad appropriarsi appieno dei relativi benefici. Esisterebbe pertanto un deficit di remunerazione, da cui derivano scarsi incentivi all’investimento.</a:t>
            </a:r>
          </a:p>
          <a:p>
            <a:endParaRPr lang="it-IT" dirty="0"/>
          </a:p>
          <a:p>
            <a:r>
              <a:rPr lang="it-IT" dirty="0"/>
              <a:t>Vista la divergenza tra benefici sociali e benefici privati, e considerata la elevata trasferibilità della conoscenza e la bassa </a:t>
            </a:r>
            <a:r>
              <a:rPr lang="it-IT" dirty="0" err="1"/>
              <a:t>appropriabilità</a:t>
            </a:r>
            <a:r>
              <a:rPr lang="it-IT" dirty="0"/>
              <a:t> dei suoi benefici, è difficile, secondo Arrow, organizzare un mercato efficiente della conoscenza (da cui l’importanza attribuita al finanziamento pubblico della ricerca).</a:t>
            </a:r>
          </a:p>
          <a:p>
            <a:endParaRPr lang="it-IT" dirty="0"/>
          </a:p>
          <a:p>
            <a:r>
              <a:rPr lang="it-IT" dirty="0"/>
              <a:t>A partire dai lavori di un altro premio Nobel, Elinor Ostrom (1933-2012), è possibile guardare alla conoscenza come un «bene comune» da gestire all’interno di comunità definite secondo specifici criteri. Le più recenti teorie sul «capitalismo cognitivo» estendono oltre il concetto di bene comune, facendo riferimento al carattere immediatamente produttivo della conoscenza. </a:t>
            </a:r>
          </a:p>
        </p:txBody>
      </p:sp>
      <p:sp>
        <p:nvSpPr>
          <p:cNvPr id="4" name="CasellaDiTesto 3">
            <a:extLst>
              <a:ext uri="{FF2B5EF4-FFF2-40B4-BE49-F238E27FC236}">
                <a16:creationId xmlns:a16="http://schemas.microsoft.com/office/drawing/2014/main" id="{20A9EAA4-8AA3-35E4-F839-53C5FEE8C661}"/>
              </a:ext>
            </a:extLst>
          </p:cNvPr>
          <p:cNvSpPr txBox="1"/>
          <p:nvPr/>
        </p:nvSpPr>
        <p:spPr>
          <a:xfrm>
            <a:off x="914399" y="489735"/>
            <a:ext cx="7477125" cy="523220"/>
          </a:xfrm>
          <a:prstGeom prst="rect">
            <a:avLst/>
          </a:prstGeom>
          <a:noFill/>
        </p:spPr>
        <p:txBody>
          <a:bodyPr wrap="square" rtlCol="0">
            <a:spAutoFit/>
          </a:bodyPr>
          <a:lstStyle/>
          <a:p>
            <a:r>
              <a:rPr lang="it-IT" sz="2800" dirty="0">
                <a:solidFill>
                  <a:schemeClr val="accent2"/>
                </a:solidFill>
              </a:rPr>
              <a:t>La conoscenza come bene pubblico (o comune)</a:t>
            </a:r>
          </a:p>
        </p:txBody>
      </p:sp>
    </p:spTree>
    <p:extLst>
      <p:ext uri="{BB962C8B-B14F-4D97-AF65-F5344CB8AC3E}">
        <p14:creationId xmlns:p14="http://schemas.microsoft.com/office/powerpoint/2010/main" val="13261286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CB130CCC-BDF3-B834-5419-65D448276E70}"/>
              </a:ext>
            </a:extLst>
          </p:cNvPr>
          <p:cNvSpPr txBox="1"/>
          <p:nvPr/>
        </p:nvSpPr>
        <p:spPr>
          <a:xfrm>
            <a:off x="1095375" y="1809750"/>
            <a:ext cx="9439275" cy="3785652"/>
          </a:xfrm>
          <a:prstGeom prst="rect">
            <a:avLst/>
          </a:prstGeom>
          <a:noFill/>
        </p:spPr>
        <p:txBody>
          <a:bodyPr wrap="square" rtlCol="0">
            <a:spAutoFit/>
          </a:bodyPr>
          <a:lstStyle/>
          <a:p>
            <a:r>
              <a:rPr lang="it-IT" sz="2400" dirty="0"/>
              <a:t>Altri autori mettono in discussione il «teorema di Arrow», evidenziando come l’apprendimento e il trasferimento delle conoscenze abbia dei costi specifici, che sono spesso legati alla prossimità tra i soggetti coinvolti. Le nuove conoscenze presentano </a:t>
            </a:r>
            <a:r>
              <a:rPr lang="it-IT" sz="2400" b="1" dirty="0"/>
              <a:t>rilevanti barriere di accesso e asimmetrie informative</a:t>
            </a:r>
            <a:r>
              <a:rPr lang="it-IT" sz="2400" dirty="0"/>
              <a:t>. Persino l’appropriazione della conoscenza pubblica richiede forti investimenti nel </a:t>
            </a:r>
            <a:r>
              <a:rPr lang="it-IT" sz="2400" b="1" dirty="0"/>
              <a:t>capitale umano</a:t>
            </a:r>
            <a:r>
              <a:rPr lang="it-IT" sz="2400" dirty="0"/>
              <a:t> interno alle imprese.</a:t>
            </a:r>
          </a:p>
          <a:p>
            <a:endParaRPr lang="it-IT" sz="2400" dirty="0"/>
          </a:p>
          <a:p>
            <a:r>
              <a:rPr lang="it-IT" sz="2400" dirty="0"/>
              <a:t>In base a quanto sopra, dunque, la conoscenza si configurerebbe piuttosto come un «bene di club», in cui entrano in gioco dei meccanismi di trasferimento e di esclusione. </a:t>
            </a:r>
          </a:p>
        </p:txBody>
      </p:sp>
      <p:sp>
        <p:nvSpPr>
          <p:cNvPr id="5" name="CasellaDiTesto 4">
            <a:extLst>
              <a:ext uri="{FF2B5EF4-FFF2-40B4-BE49-F238E27FC236}">
                <a16:creationId xmlns:a16="http://schemas.microsoft.com/office/drawing/2014/main" id="{EB47E033-CBFF-7F4E-94E5-B51B02081DD3}"/>
              </a:ext>
            </a:extLst>
          </p:cNvPr>
          <p:cNvSpPr txBox="1"/>
          <p:nvPr/>
        </p:nvSpPr>
        <p:spPr>
          <a:xfrm>
            <a:off x="1095375" y="533400"/>
            <a:ext cx="5591175" cy="523220"/>
          </a:xfrm>
          <a:prstGeom prst="rect">
            <a:avLst/>
          </a:prstGeom>
          <a:noFill/>
        </p:spPr>
        <p:txBody>
          <a:bodyPr wrap="square" rtlCol="0">
            <a:spAutoFit/>
          </a:bodyPr>
          <a:lstStyle/>
          <a:p>
            <a:r>
              <a:rPr lang="it-IT" sz="2800" dirty="0">
                <a:solidFill>
                  <a:schemeClr val="accent2"/>
                </a:solidFill>
              </a:rPr>
              <a:t>La conoscenza come «bene di club»</a:t>
            </a:r>
          </a:p>
        </p:txBody>
      </p:sp>
    </p:spTree>
    <p:extLst>
      <p:ext uri="{BB962C8B-B14F-4D97-AF65-F5344CB8AC3E}">
        <p14:creationId xmlns:p14="http://schemas.microsoft.com/office/powerpoint/2010/main" val="8186733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0343B5E1-8952-0685-6003-4A361C9A6406}"/>
              </a:ext>
            </a:extLst>
          </p:cNvPr>
          <p:cNvSpPr txBox="1"/>
          <p:nvPr/>
        </p:nvSpPr>
        <p:spPr>
          <a:xfrm>
            <a:off x="952500" y="428625"/>
            <a:ext cx="5819775" cy="523220"/>
          </a:xfrm>
          <a:prstGeom prst="rect">
            <a:avLst/>
          </a:prstGeom>
          <a:noFill/>
        </p:spPr>
        <p:txBody>
          <a:bodyPr wrap="square" rtlCol="0">
            <a:spAutoFit/>
          </a:bodyPr>
          <a:lstStyle/>
          <a:p>
            <a:r>
              <a:rPr lang="it-IT" sz="2800" dirty="0">
                <a:solidFill>
                  <a:schemeClr val="accent2"/>
                </a:solidFill>
              </a:rPr>
              <a:t>Gli spillover di conoscenza</a:t>
            </a:r>
          </a:p>
        </p:txBody>
      </p:sp>
      <p:sp>
        <p:nvSpPr>
          <p:cNvPr id="4" name="CasellaDiTesto 3">
            <a:extLst>
              <a:ext uri="{FF2B5EF4-FFF2-40B4-BE49-F238E27FC236}">
                <a16:creationId xmlns:a16="http://schemas.microsoft.com/office/drawing/2014/main" id="{B649025B-368C-99DF-3979-49D3F98DBD4D}"/>
              </a:ext>
            </a:extLst>
          </p:cNvPr>
          <p:cNvSpPr txBox="1"/>
          <p:nvPr/>
        </p:nvSpPr>
        <p:spPr>
          <a:xfrm>
            <a:off x="1114424" y="1781174"/>
            <a:ext cx="9534525" cy="3816429"/>
          </a:xfrm>
          <a:prstGeom prst="rect">
            <a:avLst/>
          </a:prstGeom>
          <a:noFill/>
        </p:spPr>
        <p:txBody>
          <a:bodyPr wrap="square" rtlCol="0">
            <a:spAutoFit/>
          </a:bodyPr>
          <a:lstStyle/>
          <a:p>
            <a:r>
              <a:rPr lang="it-IT" sz="2800" dirty="0"/>
              <a:t>Uno spillover conoscitivo è rappresentato dalle «idee che i team di ricerca dell’industria X prendono a prestito dai risultati di ricerca dell’industria Y».</a:t>
            </a:r>
          </a:p>
          <a:p>
            <a:endParaRPr lang="it-IT" sz="2800" dirty="0"/>
          </a:p>
          <a:p>
            <a:r>
              <a:rPr lang="it-IT" sz="2800" dirty="0"/>
              <a:t>Il tema degli spillover di conoscenza chiama in causa l’importanza dell’esistenza di un </a:t>
            </a:r>
            <a:r>
              <a:rPr lang="it-IT" sz="2800" b="1" dirty="0"/>
              <a:t>«capitale di conoscenza» </a:t>
            </a:r>
            <a:r>
              <a:rPr lang="it-IT" sz="2800" dirty="0"/>
              <a:t>esterno alle singole imprese e degli scambi di conoscenze che avvengono tra queste all’interno di un dato territorio.  </a:t>
            </a:r>
          </a:p>
          <a:p>
            <a:endParaRPr lang="it-IT" dirty="0"/>
          </a:p>
        </p:txBody>
      </p:sp>
    </p:spTree>
    <p:extLst>
      <p:ext uri="{BB962C8B-B14F-4D97-AF65-F5344CB8AC3E}">
        <p14:creationId xmlns:p14="http://schemas.microsoft.com/office/powerpoint/2010/main" val="3461955219"/>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366</TotalTime>
  <Words>2093</Words>
  <Application>Microsoft Office PowerPoint</Application>
  <PresentationFormat>Widescreen</PresentationFormat>
  <Paragraphs>114</Paragraphs>
  <Slides>23</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23</vt:i4>
      </vt:variant>
    </vt:vector>
  </HeadingPairs>
  <TitlesOfParts>
    <vt:vector size="29" baseType="lpstr">
      <vt:lpstr>Arial</vt:lpstr>
      <vt:lpstr>Calibri</vt:lpstr>
      <vt:lpstr>Calibri Light</vt:lpstr>
      <vt:lpstr>eui-default</vt:lpstr>
      <vt:lpstr>inherit</vt:lpstr>
      <vt:lpstr>Tema di Office</vt:lpstr>
      <vt:lpstr>3. La geografia dell’innovazione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 La geografia dell’innovazione</dc:title>
  <dc:creator>marco fama</dc:creator>
  <cp:lastModifiedBy>marco fama</cp:lastModifiedBy>
  <cp:revision>11</cp:revision>
  <dcterms:created xsi:type="dcterms:W3CDTF">2022-11-23T07:37:03Z</dcterms:created>
  <dcterms:modified xsi:type="dcterms:W3CDTF">2022-11-28T19:07:59Z</dcterms:modified>
</cp:coreProperties>
</file>