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8" r:id="rId2"/>
    <p:sldId id="263" r:id="rId3"/>
    <p:sldId id="276" r:id="rId4"/>
    <p:sldId id="277" r:id="rId5"/>
    <p:sldId id="260" r:id="rId6"/>
    <p:sldId id="261" r:id="rId7"/>
    <p:sldId id="269" r:id="rId8"/>
    <p:sldId id="264" r:id="rId9"/>
    <p:sldId id="266" r:id="rId10"/>
    <p:sldId id="278" r:id="rId11"/>
    <p:sldId id="274" r:id="rId12"/>
    <p:sldId id="275" r:id="rId13"/>
    <p:sldId id="267" r:id="rId14"/>
    <p:sldId id="270" r:id="rId15"/>
    <p:sldId id="279" r:id="rId16"/>
    <p:sldId id="280" r:id="rId17"/>
    <p:sldId id="281" r:id="rId18"/>
  </p:sldIdLst>
  <p:sldSz cx="12192000" cy="6858000"/>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4" d="100"/>
          <a:sy n="74" d="100"/>
        </p:scale>
        <p:origin x="84"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F142C13D-EDA8-44A1-964B-29D5BA450489}" type="datetimeFigureOut">
              <a:rPr lang="it-IT" smtClean="0"/>
              <a:t>05/12/2018</a:t>
            </a:fld>
            <a:endParaRPr lang="it-IT"/>
          </a:p>
        </p:txBody>
      </p:sp>
      <p:sp>
        <p:nvSpPr>
          <p:cNvPr id="4" name="Segnaposto piè di pagina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686B9E35-22DC-4D7C-9FAE-65842DD773DA}" type="slidenum">
              <a:rPr lang="it-IT" smtClean="0"/>
              <a:t>‹N›</a:t>
            </a:fld>
            <a:endParaRPr lang="it-IT"/>
          </a:p>
        </p:txBody>
      </p:sp>
    </p:spTree>
    <p:extLst>
      <p:ext uri="{BB962C8B-B14F-4D97-AF65-F5344CB8AC3E}">
        <p14:creationId xmlns:p14="http://schemas.microsoft.com/office/powerpoint/2010/main" val="36918624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7B9DE1D-AF3B-4215-94ED-7963989610A9}" type="datetimeFigureOut">
              <a:rPr lang="it-IT" smtClean="0"/>
              <a:t>05/12/2018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16001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7B9DE1D-AF3B-4215-94ED-7963989610A9}" type="datetimeFigureOut">
              <a:rPr lang="it-IT" smtClean="0"/>
              <a:t>05/12/2018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3118654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7B9DE1D-AF3B-4215-94ED-7963989610A9}" type="datetimeFigureOut">
              <a:rPr lang="it-IT" smtClean="0"/>
              <a:t>05/12/2018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4150625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7B9DE1D-AF3B-4215-94ED-7963989610A9}" type="datetimeFigureOut">
              <a:rPr lang="it-IT" smtClean="0"/>
              <a:t>05/12/2018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2831652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7B9DE1D-AF3B-4215-94ED-7963989610A9}" type="datetimeFigureOut">
              <a:rPr lang="it-IT" smtClean="0"/>
              <a:t>05/12/2018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156696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7B9DE1D-AF3B-4215-94ED-7963989610A9}" type="datetimeFigureOut">
              <a:rPr lang="it-IT" smtClean="0"/>
              <a:t>05/12/2018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3774206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7B9DE1D-AF3B-4215-94ED-7963989610A9}" type="datetimeFigureOut">
              <a:rPr lang="it-IT" smtClean="0"/>
              <a:t>05/12/2018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248212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7B9DE1D-AF3B-4215-94ED-7963989610A9}" type="datetimeFigureOut">
              <a:rPr lang="it-IT" smtClean="0"/>
              <a:t>05/12/2018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3084321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7B9DE1D-AF3B-4215-94ED-7963989610A9}" type="datetimeFigureOut">
              <a:rPr lang="it-IT" smtClean="0"/>
              <a:t>05/12/2018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1893493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7B9DE1D-AF3B-4215-94ED-7963989610A9}" type="datetimeFigureOut">
              <a:rPr lang="it-IT" smtClean="0"/>
              <a:t>05/12/2018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3699096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7B9DE1D-AF3B-4215-94ED-7963989610A9}" type="datetimeFigureOut">
              <a:rPr lang="it-IT" smtClean="0"/>
              <a:t>05/12/2018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D75774-AB7E-4E08-BC44-3AA46784616D}" type="slidenum">
              <a:rPr lang="it-IT" smtClean="0"/>
              <a:t>‹N›</a:t>
            </a:fld>
            <a:endParaRPr lang="it-IT"/>
          </a:p>
        </p:txBody>
      </p:sp>
    </p:spTree>
    <p:extLst>
      <p:ext uri="{BB962C8B-B14F-4D97-AF65-F5344CB8AC3E}">
        <p14:creationId xmlns:p14="http://schemas.microsoft.com/office/powerpoint/2010/main" val="3413782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B9DE1D-AF3B-4215-94ED-7963989610A9}" type="datetimeFigureOut">
              <a:rPr lang="it-IT" smtClean="0"/>
              <a:t>05/12/2018</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D75774-AB7E-4E08-BC44-3AA46784616D}" type="slidenum">
              <a:rPr lang="it-IT" smtClean="0"/>
              <a:t>‹N›</a:t>
            </a:fld>
            <a:endParaRPr lang="it-IT"/>
          </a:p>
        </p:txBody>
      </p:sp>
    </p:spTree>
    <p:extLst>
      <p:ext uri="{BB962C8B-B14F-4D97-AF65-F5344CB8AC3E}">
        <p14:creationId xmlns:p14="http://schemas.microsoft.com/office/powerpoint/2010/main" val="722742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60.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280.png"/><Relationship Id="rId4" Type="http://schemas.openxmlformats.org/officeDocument/2006/relationships/image" Target="../media/image270.png"/></Relationships>
</file>

<file path=ppt/slides/_rels/slide11.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0.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933302" y="603638"/>
            <a:ext cx="10058399" cy="1938992"/>
          </a:xfrm>
          <a:prstGeom prst="rect">
            <a:avLst/>
          </a:prstGeom>
          <a:noFill/>
        </p:spPr>
        <p:txBody>
          <a:bodyPr wrap="square" rtlCol="0">
            <a:spAutoFit/>
          </a:bodyPr>
          <a:lstStyle/>
          <a:p>
            <a:r>
              <a:rPr lang="it-IT" sz="2400" dirty="0"/>
              <a:t>Gli enzimi sono i catalizzatori dei processi biologici.</a:t>
            </a:r>
          </a:p>
          <a:p>
            <a:endParaRPr lang="it-IT" sz="2400" dirty="0"/>
          </a:p>
          <a:p>
            <a:r>
              <a:rPr lang="it-IT" sz="2400" dirty="0" smtClean="0"/>
              <a:t>Sono </a:t>
            </a:r>
            <a:r>
              <a:rPr lang="it-IT" sz="2400" dirty="0"/>
              <a:t>in grado di aumentare la velocità dei processi catalizzati fino a 10</a:t>
            </a:r>
            <a:r>
              <a:rPr lang="it-IT" sz="2400" baseline="30000" dirty="0"/>
              <a:t>15</a:t>
            </a:r>
            <a:r>
              <a:rPr lang="it-IT" sz="2400" dirty="0"/>
              <a:t> volte.</a:t>
            </a:r>
          </a:p>
          <a:p>
            <a:endParaRPr lang="it-IT" sz="2400" dirty="0"/>
          </a:p>
          <a:p>
            <a:r>
              <a:rPr lang="it-IT" sz="2400" dirty="0"/>
              <a:t>Sono molto specifici per un particolare substrato o classe di substrati</a:t>
            </a:r>
          </a:p>
        </p:txBody>
      </p:sp>
      <p:sp>
        <p:nvSpPr>
          <p:cNvPr id="3" name="CasellaDiTesto 2"/>
          <p:cNvSpPr txBox="1"/>
          <p:nvPr/>
        </p:nvSpPr>
        <p:spPr>
          <a:xfrm>
            <a:off x="919808" y="2895128"/>
            <a:ext cx="10349205" cy="3539430"/>
          </a:xfrm>
          <a:prstGeom prst="rect">
            <a:avLst/>
          </a:prstGeom>
          <a:noFill/>
        </p:spPr>
        <p:txBody>
          <a:bodyPr wrap="square" rtlCol="0">
            <a:spAutoFit/>
          </a:bodyPr>
          <a:lstStyle/>
          <a:p>
            <a:r>
              <a:rPr lang="it-IT" sz="2800" dirty="0"/>
              <a:t>SPECIFICITA</a:t>
            </a:r>
            <a:r>
              <a:rPr lang="it-IT" sz="2800" dirty="0" smtClean="0"/>
              <a:t>’</a:t>
            </a:r>
          </a:p>
          <a:p>
            <a:endParaRPr lang="it-IT" sz="2800" dirty="0"/>
          </a:p>
          <a:p>
            <a:pPr marL="285750" indent="-285750">
              <a:buFont typeface="Arial" panose="020B0604020202020204" pitchFamily="34" charset="0"/>
              <a:buChar char="•"/>
            </a:pPr>
            <a:r>
              <a:rPr lang="it-IT" sz="2800" dirty="0"/>
              <a:t>assoluta	(un solo substrato)</a:t>
            </a:r>
          </a:p>
          <a:p>
            <a:pPr marL="285750" indent="-285750">
              <a:buFont typeface="Arial" panose="020B0604020202020204" pitchFamily="34" charset="0"/>
              <a:buChar char="•"/>
            </a:pPr>
            <a:r>
              <a:rPr lang="it-IT" sz="2800" dirty="0"/>
              <a:t>di gruppo (catalizza la reazione di uno specifico gruppo funzionale)</a:t>
            </a:r>
          </a:p>
          <a:p>
            <a:pPr marL="285750" indent="-285750">
              <a:buFont typeface="Arial" panose="020B0604020202020204" pitchFamily="34" charset="0"/>
              <a:buChar char="•"/>
            </a:pPr>
            <a:r>
              <a:rPr lang="it-IT" sz="2800" dirty="0"/>
              <a:t>di legame (catalizza la formazione o rottura di un solo tipo di legame, es. peptidico)</a:t>
            </a:r>
          </a:p>
          <a:p>
            <a:pPr marL="285750" indent="-285750">
              <a:buFont typeface="Arial" panose="020B0604020202020204" pitchFamily="34" charset="0"/>
              <a:buChar char="•"/>
            </a:pPr>
            <a:r>
              <a:rPr lang="it-IT" sz="2800" dirty="0"/>
              <a:t>stereochimica	(distingue un enantiomero dall’altro di una stessa molecola)</a:t>
            </a:r>
          </a:p>
        </p:txBody>
      </p:sp>
    </p:spTree>
    <p:extLst>
      <p:ext uri="{BB962C8B-B14F-4D97-AF65-F5344CB8AC3E}">
        <p14:creationId xmlns:p14="http://schemas.microsoft.com/office/powerpoint/2010/main" val="2351385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0004AA74-5A22-416A-8014-EA82AB745332}" type="slidenum">
              <a:rPr lang="it-IT" smtClean="0"/>
              <a:pPr/>
              <a:t>10</a:t>
            </a:fld>
            <a:endParaRPr lang="it-IT"/>
          </a:p>
        </p:txBody>
      </p:sp>
      <mc:AlternateContent xmlns:mc="http://schemas.openxmlformats.org/markup-compatibility/2006" xmlns:a14="http://schemas.microsoft.com/office/drawing/2010/main">
        <mc:Choice Requires="a14">
          <p:sp>
            <p:nvSpPr>
              <p:cNvPr id="11" name="CasellaDiTesto 10"/>
              <p:cNvSpPr txBox="1"/>
              <p:nvPr/>
            </p:nvSpPr>
            <p:spPr>
              <a:xfrm>
                <a:off x="6487864" y="0"/>
                <a:ext cx="2696507" cy="104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sz="3265" i="1">
                              <a:latin typeface="Cambria Math" panose="02040503050406030204" pitchFamily="18" charset="0"/>
                            </a:rPr>
                          </m:ctrlPr>
                        </m:sSubPr>
                        <m:e>
                          <m:r>
                            <a:rPr lang="it-IT" sz="3265" i="1">
                              <a:latin typeface="Cambria Math" panose="02040503050406030204" pitchFamily="18" charset="0"/>
                            </a:rPr>
                            <m:t>𝑣</m:t>
                          </m:r>
                        </m:e>
                        <m:sub>
                          <m:r>
                            <a:rPr lang="it-IT" sz="3265" i="1">
                              <a:latin typeface="Cambria Math" panose="02040503050406030204" pitchFamily="18" charset="0"/>
                            </a:rPr>
                            <m:t>0</m:t>
                          </m:r>
                        </m:sub>
                      </m:sSub>
                      <m:r>
                        <a:rPr lang="it-IT" sz="3265" i="1">
                          <a:latin typeface="Cambria Math" panose="02040503050406030204" pitchFamily="18" charset="0"/>
                        </a:rPr>
                        <m:t>=</m:t>
                      </m:r>
                      <m:f>
                        <m:fPr>
                          <m:ctrlPr>
                            <a:rPr lang="it-IT" sz="3265" i="1">
                              <a:latin typeface="Cambria Math" panose="02040503050406030204" pitchFamily="18" charset="0"/>
                            </a:rPr>
                          </m:ctrlPr>
                        </m:fPr>
                        <m:num>
                          <m:sSub>
                            <m:sSubPr>
                              <m:ctrlPr>
                                <a:rPr lang="it-IT" sz="3265" i="1">
                                  <a:latin typeface="Cambria Math" panose="02040503050406030204" pitchFamily="18" charset="0"/>
                                </a:rPr>
                              </m:ctrlPr>
                            </m:sSubPr>
                            <m:e>
                              <m:r>
                                <a:rPr lang="it-IT" sz="3265" i="1">
                                  <a:latin typeface="Cambria Math" panose="02040503050406030204" pitchFamily="18" charset="0"/>
                                </a:rPr>
                                <m:t>𝑣</m:t>
                              </m:r>
                            </m:e>
                            <m:sub>
                              <m:r>
                                <a:rPr lang="it-IT" sz="3265" i="1">
                                  <a:latin typeface="Cambria Math" panose="02040503050406030204" pitchFamily="18" charset="0"/>
                                </a:rPr>
                                <m:t>𝑚𝑎𝑥</m:t>
                              </m:r>
                            </m:sub>
                          </m:sSub>
                          <m:r>
                            <a:rPr lang="it-IT" sz="3265" i="1">
                              <a:latin typeface="Cambria Math" panose="02040503050406030204" pitchFamily="18" charset="0"/>
                            </a:rPr>
                            <m:t> [</m:t>
                          </m:r>
                          <m:r>
                            <a:rPr lang="it-IT" sz="3265" i="1">
                              <a:latin typeface="Cambria Math" panose="02040503050406030204" pitchFamily="18" charset="0"/>
                            </a:rPr>
                            <m:t>𝑆</m:t>
                          </m:r>
                          <m:r>
                            <a:rPr lang="it-IT" sz="3265" i="1">
                              <a:latin typeface="Cambria Math" panose="02040503050406030204" pitchFamily="18" charset="0"/>
                            </a:rPr>
                            <m:t>]</m:t>
                          </m:r>
                        </m:num>
                        <m:den>
                          <m:sSub>
                            <m:sSubPr>
                              <m:ctrlPr>
                                <a:rPr lang="it-IT" sz="3265" i="1">
                                  <a:latin typeface="Cambria Math" panose="02040503050406030204" pitchFamily="18" charset="0"/>
                                </a:rPr>
                              </m:ctrlPr>
                            </m:sSubPr>
                            <m:e>
                              <m:r>
                                <a:rPr lang="it-IT" sz="3265" i="1">
                                  <a:latin typeface="Cambria Math" panose="02040503050406030204" pitchFamily="18" charset="0"/>
                                </a:rPr>
                                <m:t>𝐾</m:t>
                              </m:r>
                            </m:e>
                            <m:sub>
                              <m:r>
                                <a:rPr lang="it-IT" sz="3265" i="1">
                                  <a:latin typeface="Cambria Math" panose="02040503050406030204" pitchFamily="18" charset="0"/>
                                </a:rPr>
                                <m:t>𝑀</m:t>
                              </m:r>
                              <m:r>
                                <a:rPr lang="it-IT" sz="3265" i="1">
                                  <a:latin typeface="Cambria Math" panose="02040503050406030204" pitchFamily="18" charset="0"/>
                                </a:rPr>
                                <m:t> </m:t>
                              </m:r>
                            </m:sub>
                          </m:sSub>
                          <m:r>
                            <a:rPr lang="it-IT" sz="3265" i="1">
                              <a:latin typeface="Cambria Math" panose="02040503050406030204" pitchFamily="18" charset="0"/>
                            </a:rPr>
                            <m:t>+[</m:t>
                          </m:r>
                          <m:r>
                            <a:rPr lang="it-IT" sz="3265" i="1">
                              <a:latin typeface="Cambria Math" panose="02040503050406030204" pitchFamily="18" charset="0"/>
                            </a:rPr>
                            <m:t>𝑆</m:t>
                          </m:r>
                          <m:r>
                            <a:rPr lang="it-IT" sz="3265" i="1">
                              <a:latin typeface="Cambria Math" panose="02040503050406030204" pitchFamily="18" charset="0"/>
                            </a:rPr>
                            <m:t>]</m:t>
                          </m:r>
                        </m:den>
                      </m:f>
                    </m:oMath>
                  </m:oMathPara>
                </a14:m>
                <a:endParaRPr lang="it-IT" sz="3265" dirty="0" err="1"/>
              </a:p>
            </p:txBody>
          </p:sp>
        </mc:Choice>
        <mc:Fallback xmlns="">
          <p:sp>
            <p:nvSpPr>
              <p:cNvPr id="11" name="CasellaDiTesto 10"/>
              <p:cNvSpPr txBox="1">
                <a:spLocks noRot="1" noChangeAspect="1" noMove="1" noResize="1" noEditPoints="1" noAdjustHandles="1" noChangeArrowheads="1" noChangeShapeType="1" noTextEdit="1"/>
              </p:cNvSpPr>
              <p:nvPr/>
            </p:nvSpPr>
            <p:spPr>
              <a:xfrm>
                <a:off x="5778748" y="0"/>
                <a:ext cx="3000501" cy="1155701"/>
              </a:xfrm>
              <a:prstGeom prst="rect">
                <a:avLst/>
              </a:prstGeom>
              <a:blipFill rotWithShape="0">
                <a:blip r:embed="rId2"/>
                <a:stretch>
                  <a:fillRect/>
                </a:stretch>
              </a:blipFill>
            </p:spPr>
            <p:txBody>
              <a:bodyPr/>
              <a:lstStyle/>
              <a:p>
                <a:r>
                  <a:rPr lang="it-IT">
                    <a:noFill/>
                  </a:rPr>
                  <a:t> </a:t>
                </a:r>
              </a:p>
            </p:txBody>
          </p:sp>
        </mc:Fallback>
      </mc:AlternateContent>
      <p:sp>
        <p:nvSpPr>
          <p:cNvPr id="12" name="CasellaDiTesto 11"/>
          <p:cNvSpPr txBox="1"/>
          <p:nvPr/>
        </p:nvSpPr>
        <p:spPr>
          <a:xfrm>
            <a:off x="1274025" y="228779"/>
            <a:ext cx="4310502" cy="371512"/>
          </a:xfrm>
          <a:prstGeom prst="rect">
            <a:avLst/>
          </a:prstGeom>
          <a:noFill/>
        </p:spPr>
        <p:txBody>
          <a:bodyPr wrap="square" rtlCol="0">
            <a:spAutoFit/>
          </a:bodyPr>
          <a:lstStyle/>
          <a:p>
            <a:r>
              <a:rPr lang="it-IT" sz="1814" b="1" dirty="0">
                <a:solidFill>
                  <a:srgbClr val="7030A0"/>
                </a:solidFill>
              </a:rPr>
              <a:t>EQUAZIONE DI MICHAELIS-MENTEN</a:t>
            </a:r>
          </a:p>
        </p:txBody>
      </p:sp>
      <p:sp>
        <p:nvSpPr>
          <p:cNvPr id="15" name="CasellaDiTesto 14"/>
          <p:cNvSpPr txBox="1"/>
          <p:nvPr/>
        </p:nvSpPr>
        <p:spPr>
          <a:xfrm>
            <a:off x="1524255" y="881886"/>
            <a:ext cx="2416494" cy="427361"/>
          </a:xfrm>
          <a:prstGeom prst="rect">
            <a:avLst/>
          </a:prstGeom>
          <a:noFill/>
        </p:spPr>
        <p:txBody>
          <a:bodyPr wrap="square" rtlCol="0">
            <a:spAutoFit/>
          </a:bodyPr>
          <a:lstStyle/>
          <a:p>
            <a:pPr algn="just"/>
            <a:r>
              <a:rPr lang="it-IT" sz="2177" dirty="0">
                <a:latin typeface="Calibri" panose="020F0502020204030204" pitchFamily="34" charset="0"/>
              </a:rPr>
              <a:t>quando v</a:t>
            </a:r>
            <a:r>
              <a:rPr lang="it-IT" sz="2177" baseline="-25000" dirty="0">
                <a:latin typeface="Calibri" panose="020F0502020204030204" pitchFamily="34" charset="0"/>
              </a:rPr>
              <a:t>0</a:t>
            </a:r>
            <a:r>
              <a:rPr lang="it-IT" sz="2177" dirty="0">
                <a:latin typeface="Calibri" panose="020F0502020204030204" pitchFamily="34" charset="0"/>
              </a:rPr>
              <a:t> = ½ </a:t>
            </a:r>
            <a:r>
              <a:rPr lang="it-IT" sz="2177" dirty="0" err="1">
                <a:latin typeface="Calibri" panose="020F0502020204030204" pitchFamily="34" charset="0"/>
              </a:rPr>
              <a:t>v</a:t>
            </a:r>
            <a:r>
              <a:rPr lang="it-IT" sz="2177" baseline="-25000" dirty="0" err="1">
                <a:latin typeface="Calibri" panose="020F0502020204030204" pitchFamily="34" charset="0"/>
              </a:rPr>
              <a:t>max</a:t>
            </a:r>
            <a:endParaRPr lang="it-IT" sz="2177" baseline="-25000" dirty="0">
              <a:latin typeface="Calibri" panose="020F0502020204030204" pitchFamily="34" charset="0"/>
            </a:endParaRPr>
          </a:p>
        </p:txBody>
      </p:sp>
      <mc:AlternateContent xmlns:mc="http://schemas.openxmlformats.org/markup-compatibility/2006" xmlns:a14="http://schemas.microsoft.com/office/drawing/2010/main">
        <mc:Choice Requires="a14">
          <p:sp>
            <p:nvSpPr>
              <p:cNvPr id="17" name="CasellaDiTesto 16"/>
              <p:cNvSpPr txBox="1"/>
              <p:nvPr/>
            </p:nvSpPr>
            <p:spPr>
              <a:xfrm>
                <a:off x="1524256" y="1600302"/>
                <a:ext cx="3165162" cy="104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it-IT" sz="3265" i="1">
                              <a:latin typeface="Cambria Math" panose="02040503050406030204" pitchFamily="18" charset="0"/>
                            </a:rPr>
                          </m:ctrlPr>
                        </m:fPr>
                        <m:num>
                          <m:sSub>
                            <m:sSubPr>
                              <m:ctrlPr>
                                <a:rPr lang="it-IT" sz="3265" i="1">
                                  <a:latin typeface="Cambria Math" panose="02040503050406030204" pitchFamily="18" charset="0"/>
                                </a:rPr>
                              </m:ctrlPr>
                            </m:sSubPr>
                            <m:e>
                              <m:r>
                                <a:rPr lang="it-IT" sz="3265" i="1">
                                  <a:latin typeface="Cambria Math" panose="02040503050406030204" pitchFamily="18" charset="0"/>
                                </a:rPr>
                                <m:t>𝑣</m:t>
                              </m:r>
                            </m:e>
                            <m:sub>
                              <m:r>
                                <a:rPr lang="it-IT" sz="3265" i="1">
                                  <a:latin typeface="Cambria Math" panose="02040503050406030204" pitchFamily="18" charset="0"/>
                                </a:rPr>
                                <m:t>𝑚𝑎𝑥</m:t>
                              </m:r>
                            </m:sub>
                          </m:sSub>
                        </m:num>
                        <m:den>
                          <m:r>
                            <a:rPr lang="it-IT" sz="3265" i="1">
                              <a:latin typeface="Cambria Math" panose="02040503050406030204" pitchFamily="18" charset="0"/>
                            </a:rPr>
                            <m:t>2</m:t>
                          </m:r>
                        </m:den>
                      </m:f>
                      <m:r>
                        <a:rPr lang="it-IT" sz="3265" i="1">
                          <a:latin typeface="Cambria Math" panose="02040503050406030204" pitchFamily="18" charset="0"/>
                        </a:rPr>
                        <m:t>=</m:t>
                      </m:r>
                      <m:f>
                        <m:fPr>
                          <m:ctrlPr>
                            <a:rPr lang="it-IT" sz="3265" i="1">
                              <a:latin typeface="Cambria Math" panose="02040503050406030204" pitchFamily="18" charset="0"/>
                            </a:rPr>
                          </m:ctrlPr>
                        </m:fPr>
                        <m:num>
                          <m:sSub>
                            <m:sSubPr>
                              <m:ctrlPr>
                                <a:rPr lang="it-IT" sz="3265" i="1">
                                  <a:latin typeface="Cambria Math" panose="02040503050406030204" pitchFamily="18" charset="0"/>
                                </a:rPr>
                              </m:ctrlPr>
                            </m:sSubPr>
                            <m:e>
                              <m:r>
                                <a:rPr lang="it-IT" sz="3265" i="1">
                                  <a:latin typeface="Cambria Math" panose="02040503050406030204" pitchFamily="18" charset="0"/>
                                </a:rPr>
                                <m:t>𝑣</m:t>
                              </m:r>
                            </m:e>
                            <m:sub>
                              <m:r>
                                <a:rPr lang="it-IT" sz="3265" i="1">
                                  <a:latin typeface="Cambria Math" panose="02040503050406030204" pitchFamily="18" charset="0"/>
                                </a:rPr>
                                <m:t>𝑚𝑎𝑥</m:t>
                              </m:r>
                            </m:sub>
                          </m:sSub>
                          <m:r>
                            <a:rPr lang="it-IT" sz="3265" i="1">
                              <a:latin typeface="Cambria Math" panose="02040503050406030204" pitchFamily="18" charset="0"/>
                            </a:rPr>
                            <m:t> [</m:t>
                          </m:r>
                          <m:r>
                            <a:rPr lang="it-IT" sz="3265" i="1">
                              <a:latin typeface="Cambria Math" panose="02040503050406030204" pitchFamily="18" charset="0"/>
                            </a:rPr>
                            <m:t>𝑆</m:t>
                          </m:r>
                          <m:r>
                            <a:rPr lang="it-IT" sz="3265" i="1">
                              <a:latin typeface="Cambria Math" panose="02040503050406030204" pitchFamily="18" charset="0"/>
                            </a:rPr>
                            <m:t>]</m:t>
                          </m:r>
                        </m:num>
                        <m:den>
                          <m:sSub>
                            <m:sSubPr>
                              <m:ctrlPr>
                                <a:rPr lang="it-IT" sz="3265" i="1">
                                  <a:latin typeface="Cambria Math" panose="02040503050406030204" pitchFamily="18" charset="0"/>
                                </a:rPr>
                              </m:ctrlPr>
                            </m:sSubPr>
                            <m:e>
                              <m:r>
                                <a:rPr lang="it-IT" sz="3265" i="1">
                                  <a:latin typeface="Cambria Math" panose="02040503050406030204" pitchFamily="18" charset="0"/>
                                </a:rPr>
                                <m:t>𝐾</m:t>
                              </m:r>
                            </m:e>
                            <m:sub>
                              <m:r>
                                <a:rPr lang="it-IT" sz="3265" i="1">
                                  <a:latin typeface="Cambria Math" panose="02040503050406030204" pitchFamily="18" charset="0"/>
                                </a:rPr>
                                <m:t>𝑀</m:t>
                              </m:r>
                              <m:r>
                                <a:rPr lang="it-IT" sz="3265" i="1">
                                  <a:latin typeface="Cambria Math" panose="02040503050406030204" pitchFamily="18" charset="0"/>
                                </a:rPr>
                                <m:t> </m:t>
                              </m:r>
                            </m:sub>
                          </m:sSub>
                          <m:r>
                            <a:rPr lang="it-IT" sz="3265" i="1">
                              <a:latin typeface="Cambria Math" panose="02040503050406030204" pitchFamily="18" charset="0"/>
                            </a:rPr>
                            <m:t>+[</m:t>
                          </m:r>
                          <m:r>
                            <a:rPr lang="it-IT" sz="3265" i="1">
                              <a:latin typeface="Cambria Math" panose="02040503050406030204" pitchFamily="18" charset="0"/>
                            </a:rPr>
                            <m:t>𝑆</m:t>
                          </m:r>
                          <m:r>
                            <a:rPr lang="it-IT" sz="3265" i="1">
                              <a:latin typeface="Cambria Math" panose="02040503050406030204" pitchFamily="18" charset="0"/>
                            </a:rPr>
                            <m:t>]</m:t>
                          </m:r>
                        </m:den>
                      </m:f>
                    </m:oMath>
                  </m:oMathPara>
                </a14:m>
                <a:endParaRPr lang="it-IT" sz="3265" dirty="0" err="1"/>
              </a:p>
            </p:txBody>
          </p:sp>
        </mc:Choice>
        <mc:Fallback xmlns="">
          <p:sp>
            <p:nvSpPr>
              <p:cNvPr id="17" name="CasellaDiTesto 16"/>
              <p:cNvSpPr txBox="1">
                <a:spLocks noRot="1" noChangeAspect="1" noMove="1" noResize="1" noEditPoints="1" noAdjustHandles="1" noChangeArrowheads="1" noChangeShapeType="1" noTextEdit="1"/>
              </p:cNvSpPr>
              <p:nvPr/>
            </p:nvSpPr>
            <p:spPr>
              <a:xfrm>
                <a:off x="306140" y="1764407"/>
                <a:ext cx="3515963" cy="1155701"/>
              </a:xfrm>
              <a:prstGeom prst="rect">
                <a:avLst/>
              </a:prstGeom>
              <a:blipFill rotWithShape="0">
                <a:blip r:embed="rId4"/>
                <a:stretch>
                  <a:fillRect/>
                </a:stretch>
              </a:blipFill>
            </p:spPr>
            <p:txBody>
              <a:bodyPr/>
              <a:lstStyle/>
              <a:p>
                <a:r>
                  <a:rPr lang="it-IT">
                    <a:noFill/>
                  </a:rPr>
                  <a:t> </a:t>
                </a:r>
              </a:p>
            </p:txBody>
          </p:sp>
        </mc:Fallback>
      </mc:AlternateContent>
      <p:grpSp>
        <p:nvGrpSpPr>
          <p:cNvPr id="6" name="Gruppo 5"/>
          <p:cNvGrpSpPr/>
          <p:nvPr/>
        </p:nvGrpSpPr>
        <p:grpSpPr>
          <a:xfrm>
            <a:off x="1431461" y="1665613"/>
            <a:ext cx="2416494" cy="522485"/>
            <a:chOff x="203830" y="1836415"/>
            <a:chExt cx="2664296" cy="576064"/>
          </a:xfrm>
        </p:grpSpPr>
        <p:cxnSp>
          <p:nvCxnSpPr>
            <p:cNvPr id="5" name="Connettore 1 4"/>
            <p:cNvCxnSpPr/>
            <p:nvPr/>
          </p:nvCxnSpPr>
          <p:spPr bwMode="auto">
            <a:xfrm flipV="1">
              <a:off x="203830" y="1908423"/>
              <a:ext cx="864096" cy="504056"/>
            </a:xfrm>
            <a:prstGeom prst="line">
              <a:avLst/>
            </a:prstGeom>
            <a:solidFill>
              <a:srgbClr val="008152"/>
            </a:solidFill>
            <a:ln w="44450" cap="flat" cmpd="sng" algn="ctr">
              <a:solidFill>
                <a:srgbClr val="FF0000"/>
              </a:solidFill>
              <a:prstDash val="solid"/>
              <a:round/>
              <a:headEnd type="none" w="med" len="med"/>
              <a:tailEnd type="none" w="med" len="med"/>
            </a:ln>
            <a:effectLst/>
          </p:spPr>
        </p:cxnSp>
        <p:cxnSp>
          <p:nvCxnSpPr>
            <p:cNvPr id="19" name="Connettore 1 18"/>
            <p:cNvCxnSpPr/>
            <p:nvPr/>
          </p:nvCxnSpPr>
          <p:spPr bwMode="auto">
            <a:xfrm flipV="1">
              <a:off x="2004030" y="1836415"/>
              <a:ext cx="864096" cy="504056"/>
            </a:xfrm>
            <a:prstGeom prst="line">
              <a:avLst/>
            </a:prstGeom>
            <a:solidFill>
              <a:srgbClr val="008152"/>
            </a:solidFill>
            <a:ln w="44450" cap="flat" cmpd="sng" algn="ctr">
              <a:solidFill>
                <a:srgbClr val="FF0000"/>
              </a:solidFill>
              <a:prstDash val="solid"/>
              <a:round/>
              <a:headEnd type="none" w="med" len="med"/>
              <a:tailEnd type="none" w="med" len="med"/>
            </a:ln>
            <a:effectLst/>
          </p:spPr>
        </p:cxnSp>
      </p:grpSp>
      <mc:AlternateContent xmlns:mc="http://schemas.openxmlformats.org/markup-compatibility/2006" xmlns:a14="http://schemas.microsoft.com/office/drawing/2010/main">
        <mc:Choice Requires="a14">
          <p:sp>
            <p:nvSpPr>
              <p:cNvPr id="21" name="CasellaDiTesto 20"/>
              <p:cNvSpPr txBox="1"/>
              <p:nvPr/>
            </p:nvSpPr>
            <p:spPr>
              <a:xfrm>
                <a:off x="1589567" y="2971826"/>
                <a:ext cx="2511713" cy="104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it-IT" sz="3265" i="1">
                              <a:latin typeface="Cambria Math" panose="02040503050406030204" pitchFamily="18" charset="0"/>
                            </a:rPr>
                          </m:ctrlPr>
                        </m:fPr>
                        <m:num>
                          <m:r>
                            <a:rPr lang="it-IT" sz="3265" i="1">
                              <a:latin typeface="Cambria Math" panose="02040503050406030204" pitchFamily="18" charset="0"/>
                            </a:rPr>
                            <m:t>1</m:t>
                          </m:r>
                        </m:num>
                        <m:den>
                          <m:r>
                            <a:rPr lang="it-IT" sz="3265" i="1">
                              <a:latin typeface="Cambria Math" panose="02040503050406030204" pitchFamily="18" charset="0"/>
                            </a:rPr>
                            <m:t>2</m:t>
                          </m:r>
                        </m:den>
                      </m:f>
                      <m:r>
                        <a:rPr lang="it-IT" sz="3265" i="1">
                          <a:latin typeface="Cambria Math" panose="02040503050406030204" pitchFamily="18" charset="0"/>
                        </a:rPr>
                        <m:t>=</m:t>
                      </m:r>
                      <m:f>
                        <m:fPr>
                          <m:ctrlPr>
                            <a:rPr lang="it-IT" sz="3265" i="1">
                              <a:latin typeface="Cambria Math" panose="02040503050406030204" pitchFamily="18" charset="0"/>
                            </a:rPr>
                          </m:ctrlPr>
                        </m:fPr>
                        <m:num>
                          <m:r>
                            <a:rPr lang="it-IT" sz="3265" i="1">
                              <a:latin typeface="Cambria Math" panose="02040503050406030204" pitchFamily="18" charset="0"/>
                            </a:rPr>
                            <m:t> [</m:t>
                          </m:r>
                          <m:r>
                            <a:rPr lang="it-IT" sz="3265" i="1">
                              <a:latin typeface="Cambria Math" panose="02040503050406030204" pitchFamily="18" charset="0"/>
                            </a:rPr>
                            <m:t>𝑆</m:t>
                          </m:r>
                          <m:r>
                            <a:rPr lang="it-IT" sz="3265" i="1">
                              <a:latin typeface="Cambria Math" panose="02040503050406030204" pitchFamily="18" charset="0"/>
                            </a:rPr>
                            <m:t>]</m:t>
                          </m:r>
                        </m:num>
                        <m:den>
                          <m:sSub>
                            <m:sSubPr>
                              <m:ctrlPr>
                                <a:rPr lang="it-IT" sz="3265" i="1">
                                  <a:latin typeface="Cambria Math" panose="02040503050406030204" pitchFamily="18" charset="0"/>
                                </a:rPr>
                              </m:ctrlPr>
                            </m:sSubPr>
                            <m:e>
                              <m:r>
                                <a:rPr lang="it-IT" sz="3265" i="1">
                                  <a:latin typeface="Cambria Math" panose="02040503050406030204" pitchFamily="18" charset="0"/>
                                </a:rPr>
                                <m:t>𝐾</m:t>
                              </m:r>
                            </m:e>
                            <m:sub>
                              <m:r>
                                <a:rPr lang="it-IT" sz="3265" i="1">
                                  <a:latin typeface="Cambria Math" panose="02040503050406030204" pitchFamily="18" charset="0"/>
                                </a:rPr>
                                <m:t>𝑀</m:t>
                              </m:r>
                              <m:r>
                                <a:rPr lang="it-IT" sz="3265" i="1">
                                  <a:latin typeface="Cambria Math" panose="02040503050406030204" pitchFamily="18" charset="0"/>
                                </a:rPr>
                                <m:t> </m:t>
                              </m:r>
                            </m:sub>
                          </m:sSub>
                          <m:r>
                            <a:rPr lang="it-IT" sz="3265" i="1">
                              <a:latin typeface="Cambria Math" panose="02040503050406030204" pitchFamily="18" charset="0"/>
                            </a:rPr>
                            <m:t>+[</m:t>
                          </m:r>
                          <m:r>
                            <a:rPr lang="it-IT" sz="3265" i="1">
                              <a:latin typeface="Cambria Math" panose="02040503050406030204" pitchFamily="18" charset="0"/>
                            </a:rPr>
                            <m:t>𝑆</m:t>
                          </m:r>
                          <m:r>
                            <a:rPr lang="it-IT" sz="3265" i="1">
                              <a:latin typeface="Cambria Math" panose="02040503050406030204" pitchFamily="18" charset="0"/>
                            </a:rPr>
                            <m:t>]</m:t>
                          </m:r>
                        </m:den>
                      </m:f>
                    </m:oMath>
                  </m:oMathPara>
                </a14:m>
                <a:endParaRPr lang="it-IT" sz="3265" dirty="0" err="1"/>
              </a:p>
            </p:txBody>
          </p:sp>
        </mc:Choice>
        <mc:Fallback xmlns="">
          <p:sp>
            <p:nvSpPr>
              <p:cNvPr id="21" name="CasellaDiTesto 20"/>
              <p:cNvSpPr txBox="1">
                <a:spLocks noRot="1" noChangeAspect="1" noMove="1" noResize="1" noEditPoints="1" noAdjustHandles="1" noChangeArrowheads="1" noChangeShapeType="1" noTextEdit="1"/>
              </p:cNvSpPr>
              <p:nvPr/>
            </p:nvSpPr>
            <p:spPr>
              <a:xfrm>
                <a:off x="378148" y="3276575"/>
                <a:ext cx="2793457" cy="1155701"/>
              </a:xfrm>
              <a:prstGeom prst="rect">
                <a:avLst/>
              </a:prstGeom>
              <a:blipFill rotWithShape="0">
                <a:blip r:embed="rId5"/>
                <a:stretch>
                  <a:fillRect/>
                </a:stretch>
              </a:blipFill>
            </p:spPr>
            <p:txBody>
              <a:bodyPr/>
              <a:lstStyle/>
              <a:p>
                <a:r>
                  <a:rPr lang="it-IT">
                    <a:noFill/>
                  </a:rPr>
                  <a:t> </a:t>
                </a:r>
              </a:p>
            </p:txBody>
          </p:sp>
        </mc:Fallback>
      </mc:AlternateContent>
      <p:sp>
        <p:nvSpPr>
          <p:cNvPr id="24" name="CasellaDiTesto 23"/>
          <p:cNvSpPr txBox="1"/>
          <p:nvPr/>
        </p:nvSpPr>
        <p:spPr>
          <a:xfrm>
            <a:off x="1589566" y="4343349"/>
            <a:ext cx="1894008" cy="427361"/>
          </a:xfrm>
          <a:prstGeom prst="rect">
            <a:avLst/>
          </a:prstGeom>
          <a:noFill/>
        </p:spPr>
        <p:txBody>
          <a:bodyPr wrap="square" rtlCol="0">
            <a:spAutoFit/>
          </a:bodyPr>
          <a:lstStyle/>
          <a:p>
            <a:pPr algn="just"/>
            <a:r>
              <a:rPr lang="it-IT" sz="2177" dirty="0">
                <a:latin typeface="Calibri" panose="020F0502020204030204" pitchFamily="34" charset="0"/>
              </a:rPr>
              <a:t>da cui si ricava</a:t>
            </a:r>
          </a:p>
        </p:txBody>
      </p:sp>
      <p:sp>
        <p:nvSpPr>
          <p:cNvPr id="25" name="CasellaDiTesto 24"/>
          <p:cNvSpPr txBox="1"/>
          <p:nvPr/>
        </p:nvSpPr>
        <p:spPr>
          <a:xfrm>
            <a:off x="3483575" y="4278038"/>
            <a:ext cx="1632766" cy="594778"/>
          </a:xfrm>
          <a:prstGeom prst="rect">
            <a:avLst/>
          </a:prstGeom>
          <a:noFill/>
        </p:spPr>
        <p:txBody>
          <a:bodyPr wrap="square" rtlCol="0">
            <a:spAutoFit/>
          </a:bodyPr>
          <a:lstStyle/>
          <a:p>
            <a:pPr algn="just"/>
            <a:r>
              <a:rPr lang="it-IT" sz="3265" b="1" dirty="0">
                <a:solidFill>
                  <a:srgbClr val="FF0000"/>
                </a:solidFill>
                <a:latin typeface="Calibri" panose="020F0502020204030204" pitchFamily="34" charset="0"/>
              </a:rPr>
              <a:t>K</a:t>
            </a:r>
            <a:r>
              <a:rPr lang="it-IT" sz="3265" b="1" baseline="-25000" dirty="0">
                <a:solidFill>
                  <a:srgbClr val="FF0000"/>
                </a:solidFill>
                <a:latin typeface="Calibri" panose="020F0502020204030204" pitchFamily="34" charset="0"/>
              </a:rPr>
              <a:t>M</a:t>
            </a:r>
            <a:r>
              <a:rPr lang="it-IT" sz="3265" b="1" dirty="0">
                <a:solidFill>
                  <a:srgbClr val="FF0000"/>
                </a:solidFill>
                <a:latin typeface="Calibri" panose="020F0502020204030204" pitchFamily="34" charset="0"/>
              </a:rPr>
              <a:t> = [S]</a:t>
            </a:r>
          </a:p>
        </p:txBody>
      </p:sp>
      <p:sp>
        <p:nvSpPr>
          <p:cNvPr id="26" name="CasellaDiTesto 25"/>
          <p:cNvSpPr txBox="1"/>
          <p:nvPr/>
        </p:nvSpPr>
        <p:spPr>
          <a:xfrm>
            <a:off x="1603362" y="5265996"/>
            <a:ext cx="8947557" cy="1097416"/>
          </a:xfrm>
          <a:prstGeom prst="rect">
            <a:avLst/>
          </a:prstGeom>
          <a:noFill/>
        </p:spPr>
        <p:txBody>
          <a:bodyPr wrap="square" rtlCol="0">
            <a:spAutoFit/>
          </a:bodyPr>
          <a:lstStyle/>
          <a:p>
            <a:pPr algn="just"/>
            <a:r>
              <a:rPr lang="it-IT" sz="2177" dirty="0">
                <a:latin typeface="Calibri" panose="020F0502020204030204" pitchFamily="34" charset="0"/>
              </a:rPr>
              <a:t>ovvero, la costante di </a:t>
            </a:r>
            <a:r>
              <a:rPr lang="it-IT" sz="2177" dirty="0" err="1">
                <a:latin typeface="Calibri" panose="020F0502020204030204" pitchFamily="34" charset="0"/>
              </a:rPr>
              <a:t>Michaelis-Menten</a:t>
            </a:r>
            <a:r>
              <a:rPr lang="it-IT" sz="2177" dirty="0">
                <a:latin typeface="Calibri" panose="020F0502020204030204" pitchFamily="34" charset="0"/>
              </a:rPr>
              <a:t> K</a:t>
            </a:r>
            <a:r>
              <a:rPr lang="it-IT" sz="2177" baseline="-25000" dirty="0">
                <a:latin typeface="Calibri" panose="020F0502020204030204" pitchFamily="34" charset="0"/>
              </a:rPr>
              <a:t>M</a:t>
            </a:r>
            <a:r>
              <a:rPr lang="it-IT" sz="2177" dirty="0">
                <a:latin typeface="Calibri" panose="020F0502020204030204" pitchFamily="34" charset="0"/>
              </a:rPr>
              <a:t> rappresenta la concentrazione di substrato per la quale v</a:t>
            </a:r>
            <a:r>
              <a:rPr lang="it-IT" sz="2177" baseline="-25000" dirty="0">
                <a:latin typeface="Calibri" panose="020F0502020204030204" pitchFamily="34" charset="0"/>
              </a:rPr>
              <a:t>0</a:t>
            </a:r>
            <a:r>
              <a:rPr lang="it-IT" sz="2177" dirty="0">
                <a:latin typeface="Calibri" panose="020F0502020204030204" pitchFamily="34" charset="0"/>
              </a:rPr>
              <a:t> = ½ </a:t>
            </a:r>
            <a:r>
              <a:rPr lang="it-IT" sz="2177" dirty="0" err="1">
                <a:latin typeface="Calibri" panose="020F0502020204030204" pitchFamily="34" charset="0"/>
              </a:rPr>
              <a:t>v</a:t>
            </a:r>
            <a:r>
              <a:rPr lang="it-IT" sz="2177" baseline="-25000" dirty="0" err="1">
                <a:latin typeface="Calibri" panose="020F0502020204030204" pitchFamily="34" charset="0"/>
              </a:rPr>
              <a:t>max</a:t>
            </a:r>
            <a:r>
              <a:rPr lang="it-IT" sz="2177" dirty="0" smtClean="0">
                <a:latin typeface="Calibri" panose="020F0502020204030204" pitchFamily="34" charset="0"/>
              </a:rPr>
              <a:t>.</a:t>
            </a:r>
            <a:r>
              <a:rPr lang="it-IT" sz="2177" b="1" dirty="0" smtClean="0">
                <a:latin typeface="Calibri" panose="020F0502020204030204" pitchFamily="34" charset="0"/>
              </a:rPr>
              <a:t> </a:t>
            </a:r>
            <a:r>
              <a:rPr lang="it-IT" sz="2177" b="1" dirty="0">
                <a:latin typeface="Calibri" panose="020F0502020204030204" pitchFamily="34" charset="0"/>
              </a:rPr>
              <a:t>Quanto maggiore è </a:t>
            </a:r>
            <a:r>
              <a:rPr lang="it-IT" sz="2177" b="1" dirty="0">
                <a:latin typeface="Calibri" panose="020F0502020204030204" pitchFamily="34" charset="0"/>
              </a:rPr>
              <a:t>K</a:t>
            </a:r>
            <a:r>
              <a:rPr lang="it-IT" sz="2177" b="1" baseline="-25000" dirty="0">
                <a:latin typeface="Calibri" panose="020F0502020204030204" pitchFamily="34" charset="0"/>
              </a:rPr>
              <a:t>M</a:t>
            </a:r>
            <a:r>
              <a:rPr lang="it-IT" sz="2177" b="1" dirty="0">
                <a:latin typeface="Calibri" panose="020F0502020204030204" pitchFamily="34" charset="0"/>
              </a:rPr>
              <a:t>, tanto </a:t>
            </a:r>
            <a:r>
              <a:rPr lang="it-IT" sz="2177" b="1" dirty="0">
                <a:solidFill>
                  <a:srgbClr val="FF0000"/>
                </a:solidFill>
                <a:latin typeface="Calibri" panose="020F0502020204030204" pitchFamily="34" charset="0"/>
              </a:rPr>
              <a:t>minore</a:t>
            </a:r>
            <a:r>
              <a:rPr lang="it-IT" sz="2177" b="1" dirty="0">
                <a:latin typeface="Calibri" panose="020F0502020204030204" pitchFamily="34" charset="0"/>
              </a:rPr>
              <a:t> è l’affinità del substrato per l’enzima.</a:t>
            </a:r>
            <a:endParaRPr lang="it-IT" sz="2177" dirty="0">
              <a:latin typeface="Calibri" panose="020F0502020204030204" pitchFamily="34" charset="0"/>
            </a:endParaRPr>
          </a:p>
        </p:txBody>
      </p:sp>
      <p:pic>
        <p:nvPicPr>
          <p:cNvPr id="16" name="Immagine 15"/>
          <p:cNvPicPr>
            <a:picLocks noChangeAspect="1"/>
          </p:cNvPicPr>
          <p:nvPr/>
        </p:nvPicPr>
        <p:blipFill>
          <a:blip r:embed="rId6"/>
          <a:stretch>
            <a:fillRect/>
          </a:stretch>
        </p:blipFill>
        <p:spPr>
          <a:xfrm>
            <a:off x="5312272" y="1404371"/>
            <a:ext cx="5166178" cy="3395164"/>
          </a:xfrm>
          <a:prstGeom prst="rect">
            <a:avLst/>
          </a:prstGeom>
        </p:spPr>
      </p:pic>
    </p:spTree>
    <p:extLst>
      <p:ext uri="{BB962C8B-B14F-4D97-AF65-F5344CB8AC3E}">
        <p14:creationId xmlns:p14="http://schemas.microsoft.com/office/powerpoint/2010/main" val="57679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fltVal val="0"/>
                                          </p:val>
                                        </p:tav>
                                        <p:tav tm="100000">
                                          <p:val>
                                            <p:strVal val="#ppt_h"/>
                                          </p:val>
                                        </p:tav>
                                      </p:tavLst>
                                    </p:anim>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additive="base">
                                        <p:cTn id="20" dur="500" fill="hold"/>
                                        <p:tgtEl>
                                          <p:spTgt spid="15"/>
                                        </p:tgtEl>
                                        <p:attrNameLst>
                                          <p:attrName>ppt_x</p:attrName>
                                        </p:attrNameLst>
                                      </p:cBhvr>
                                      <p:tavLst>
                                        <p:tav tm="0">
                                          <p:val>
                                            <p:strVal val="0-#ppt_w/2"/>
                                          </p:val>
                                        </p:tav>
                                        <p:tav tm="100000">
                                          <p:val>
                                            <p:strVal val="#ppt_x"/>
                                          </p:val>
                                        </p:tav>
                                      </p:tavLst>
                                    </p:anim>
                                    <p:anim calcmode="lin" valueType="num">
                                      <p:cBhvr additive="base">
                                        <p:cTn id="21"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 calcmode="lin" valueType="num">
                                      <p:cBhvr>
                                        <p:cTn id="26" dur="500" fill="hold"/>
                                        <p:tgtEl>
                                          <p:spTgt spid="17"/>
                                        </p:tgtEl>
                                        <p:attrNameLst>
                                          <p:attrName>ppt_w</p:attrName>
                                        </p:attrNameLst>
                                      </p:cBhvr>
                                      <p:tavLst>
                                        <p:tav tm="0">
                                          <p:val>
                                            <p:fltVal val="0"/>
                                          </p:val>
                                        </p:tav>
                                        <p:tav tm="100000">
                                          <p:val>
                                            <p:strVal val="#ppt_w"/>
                                          </p:val>
                                        </p:tav>
                                      </p:tavLst>
                                    </p:anim>
                                    <p:anim calcmode="lin" valueType="num">
                                      <p:cBhvr>
                                        <p:cTn id="27" dur="500" fill="hold"/>
                                        <p:tgtEl>
                                          <p:spTgt spid="17"/>
                                        </p:tgtEl>
                                        <p:attrNameLst>
                                          <p:attrName>ppt_h</p:attrName>
                                        </p:attrNameLst>
                                      </p:cBhvr>
                                      <p:tavLst>
                                        <p:tav tm="0">
                                          <p:val>
                                            <p:fltVal val="0"/>
                                          </p:val>
                                        </p:tav>
                                        <p:tav tm="100000">
                                          <p:val>
                                            <p:strVal val="#ppt_h"/>
                                          </p:val>
                                        </p:tav>
                                      </p:tavLst>
                                    </p:anim>
                                    <p:animEffect transition="in" filter="fade">
                                      <p:cBhvr>
                                        <p:cTn id="28" dur="500"/>
                                        <p:tgtEl>
                                          <p:spTgt spid="1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21"/>
                                        </p:tgtEl>
                                        <p:attrNameLst>
                                          <p:attrName>style.visibility</p:attrName>
                                        </p:attrNameLst>
                                      </p:cBhvr>
                                      <p:to>
                                        <p:strVal val="visible"/>
                                      </p:to>
                                    </p:set>
                                    <p:anim calcmode="lin" valueType="num">
                                      <p:cBhvr>
                                        <p:cTn id="38" dur="500" fill="hold"/>
                                        <p:tgtEl>
                                          <p:spTgt spid="21"/>
                                        </p:tgtEl>
                                        <p:attrNameLst>
                                          <p:attrName>ppt_w</p:attrName>
                                        </p:attrNameLst>
                                      </p:cBhvr>
                                      <p:tavLst>
                                        <p:tav tm="0">
                                          <p:val>
                                            <p:fltVal val="0"/>
                                          </p:val>
                                        </p:tav>
                                        <p:tav tm="100000">
                                          <p:val>
                                            <p:strVal val="#ppt_w"/>
                                          </p:val>
                                        </p:tav>
                                      </p:tavLst>
                                    </p:anim>
                                    <p:anim calcmode="lin" valueType="num">
                                      <p:cBhvr>
                                        <p:cTn id="39" dur="500" fill="hold"/>
                                        <p:tgtEl>
                                          <p:spTgt spid="21"/>
                                        </p:tgtEl>
                                        <p:attrNameLst>
                                          <p:attrName>ppt_h</p:attrName>
                                        </p:attrNameLst>
                                      </p:cBhvr>
                                      <p:tavLst>
                                        <p:tav tm="0">
                                          <p:val>
                                            <p:fltVal val="0"/>
                                          </p:val>
                                        </p:tav>
                                        <p:tav tm="100000">
                                          <p:val>
                                            <p:strVal val="#ppt_h"/>
                                          </p:val>
                                        </p:tav>
                                      </p:tavLst>
                                    </p:anim>
                                    <p:animEffect transition="in" filter="fade">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barn(inVertical)">
                                      <p:cBhvr>
                                        <p:cTn id="45" dur="500"/>
                                        <p:tgtEl>
                                          <p:spTgt spid="24"/>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barn(inVertical)">
                                      <p:cBhvr>
                                        <p:cTn id="50" dur="500"/>
                                        <p:tgtEl>
                                          <p:spTgt spid="25"/>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barn(inVertical)">
                                      <p:cBhvr>
                                        <p:cTn id="55" dur="500"/>
                                        <p:tgtEl>
                                          <p:spTgt spid="26"/>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6"/>
                                        </p:tgtEl>
                                        <p:attrNameLst>
                                          <p:attrName>style.visibility</p:attrName>
                                        </p:attrNameLst>
                                      </p:cBhvr>
                                      <p:to>
                                        <p:strVal val="visible"/>
                                      </p:to>
                                    </p:set>
                                    <p:animEffect transition="in" filter="fade">
                                      <p:cBhvr>
                                        <p:cTn id="6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5" grpId="0"/>
      <p:bldP spid="17" grpId="0"/>
      <p:bldP spid="21" grpId="0"/>
      <p:bldP spid="24" grpId="0"/>
      <p:bldP spid="25"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996225" y="489397"/>
            <a:ext cx="5834130" cy="369332"/>
          </a:xfrm>
          <a:prstGeom prst="rect">
            <a:avLst/>
          </a:prstGeom>
          <a:noFill/>
        </p:spPr>
        <p:txBody>
          <a:bodyPr wrap="square" rtlCol="0">
            <a:spAutoFit/>
          </a:bodyPr>
          <a:lstStyle/>
          <a:p>
            <a:r>
              <a:rPr lang="it-IT" dirty="0" smtClean="0"/>
              <a:t>EQUAZIONE DEI DOPPI RECIPROCI O DI LINEWEAVER-BURK</a:t>
            </a:r>
            <a:endParaRPr lang="it-IT" dirty="0"/>
          </a:p>
        </p:txBody>
      </p:sp>
      <mc:AlternateContent xmlns:mc="http://schemas.openxmlformats.org/markup-compatibility/2006" xmlns:a14="http://schemas.microsoft.com/office/drawing/2010/main">
        <mc:Choice Requires="a14">
          <p:sp>
            <p:nvSpPr>
              <p:cNvPr id="3" name="CasellaDiTesto 2"/>
              <p:cNvSpPr txBox="1"/>
              <p:nvPr/>
            </p:nvSpPr>
            <p:spPr>
              <a:xfrm>
                <a:off x="897229" y="1515414"/>
                <a:ext cx="2268828" cy="730906"/>
              </a:xfrm>
              <a:prstGeom prst="rect">
                <a:avLst/>
              </a:prstGeom>
              <a:noFill/>
            </p:spPr>
            <p:txBody>
              <a:bodyPr wrap="square" rtlCol="0">
                <a:spAutoFit/>
              </a:bodyPr>
              <a:lstStyle/>
              <a:p>
                <a:r>
                  <a:rPr lang="it-IT" sz="2400" dirty="0" smtClean="0"/>
                  <a:t>v</a:t>
                </a:r>
                <a:r>
                  <a:rPr lang="it-IT" sz="2400" baseline="-25000" dirty="0" smtClean="0"/>
                  <a:t>0</a:t>
                </a:r>
                <a:r>
                  <a:rPr lang="it-IT" sz="2400" dirty="0" smtClean="0"/>
                  <a:t> = </a:t>
                </a:r>
                <a14:m>
                  <m:oMath xmlns:m="http://schemas.openxmlformats.org/officeDocument/2006/math">
                    <m:f>
                      <m:fPr>
                        <m:ctrlPr>
                          <a:rPr lang="it-IT" sz="2400" i="1" smtClean="0">
                            <a:latin typeface="Cambria Math" panose="02040503050406030204" pitchFamily="18" charset="0"/>
                          </a:rPr>
                        </m:ctrlPr>
                      </m:fPr>
                      <m:num>
                        <m:r>
                          <m:rPr>
                            <m:nor/>
                          </m:rPr>
                          <a:rPr lang="it-IT" sz="2400" b="0" i="0" dirty="0" smtClean="0"/>
                          <m:t>v</m:t>
                        </m:r>
                        <m:r>
                          <m:rPr>
                            <m:nor/>
                          </m:rPr>
                          <a:rPr lang="it-IT" sz="2400" b="0" i="0" baseline="-25000" dirty="0" smtClean="0"/>
                          <m:t>max</m:t>
                        </m:r>
                        <m:r>
                          <m:rPr>
                            <m:nor/>
                          </m:rPr>
                          <a:rPr lang="it-IT" sz="2400" dirty="0" smtClean="0"/>
                          <m:t> [</m:t>
                        </m:r>
                        <m:r>
                          <m:rPr>
                            <m:nor/>
                          </m:rPr>
                          <a:rPr lang="it-IT" sz="2400" dirty="0" smtClean="0"/>
                          <m:t>S</m:t>
                        </m:r>
                        <m:r>
                          <m:rPr>
                            <m:nor/>
                          </m:rPr>
                          <a:rPr lang="it-IT" sz="2400" dirty="0" smtClean="0"/>
                          <m:t>]</m:t>
                        </m:r>
                      </m:num>
                      <m:den>
                        <m:r>
                          <m:rPr>
                            <m:nor/>
                          </m:rPr>
                          <a:rPr lang="it-IT" sz="2400" dirty="0" smtClean="0"/>
                          <m:t>K</m:t>
                        </m:r>
                        <m:r>
                          <m:rPr>
                            <m:nor/>
                          </m:rPr>
                          <a:rPr lang="it-IT" sz="2400" baseline="-25000" dirty="0" smtClean="0"/>
                          <m:t>M</m:t>
                        </m:r>
                        <m:r>
                          <m:rPr>
                            <m:nor/>
                          </m:rPr>
                          <a:rPr lang="it-IT" sz="2400" b="0" i="0" baseline="-25000" dirty="0" smtClean="0"/>
                          <m:t> </m:t>
                        </m:r>
                        <m:r>
                          <m:rPr>
                            <m:nor/>
                          </m:rPr>
                          <a:rPr lang="it-IT" sz="2400" dirty="0" smtClean="0"/>
                          <m:t>+ [</m:t>
                        </m:r>
                        <m:r>
                          <m:rPr>
                            <m:nor/>
                          </m:rPr>
                          <a:rPr lang="it-IT" sz="2400" dirty="0" smtClean="0"/>
                          <m:t>S</m:t>
                        </m:r>
                        <m:r>
                          <m:rPr>
                            <m:nor/>
                          </m:rPr>
                          <a:rPr lang="it-IT" sz="2400" dirty="0" smtClean="0"/>
                          <m:t>] </m:t>
                        </m:r>
                      </m:den>
                    </m:f>
                  </m:oMath>
                </a14:m>
                <a:endParaRPr lang="it-IT" sz="2400" dirty="0" smtClean="0"/>
              </a:p>
            </p:txBody>
          </p:sp>
        </mc:Choice>
        <mc:Fallback xmlns="">
          <p:sp>
            <p:nvSpPr>
              <p:cNvPr id="3" name="CasellaDiTesto 2"/>
              <p:cNvSpPr txBox="1">
                <a:spLocks noRot="1" noChangeAspect="1" noMove="1" noResize="1" noEditPoints="1" noAdjustHandles="1" noChangeArrowheads="1" noChangeShapeType="1" noTextEdit="1"/>
              </p:cNvSpPr>
              <p:nvPr/>
            </p:nvSpPr>
            <p:spPr>
              <a:xfrm>
                <a:off x="897229" y="1515414"/>
                <a:ext cx="2268828" cy="730906"/>
              </a:xfrm>
              <a:prstGeom prst="rect">
                <a:avLst/>
              </a:prstGeom>
              <a:blipFill rotWithShape="0">
                <a:blip r:embed="rId2"/>
                <a:stretch>
                  <a:fillRect l="-4032" b="-2521"/>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4" name="CasellaDiTesto 3"/>
              <p:cNvSpPr txBox="1"/>
              <p:nvPr/>
            </p:nvSpPr>
            <p:spPr>
              <a:xfrm>
                <a:off x="4146995" y="1558343"/>
                <a:ext cx="1893195" cy="586892"/>
              </a:xfrm>
              <a:prstGeom prst="rect">
                <a:avLst/>
              </a:prstGeom>
              <a:noFill/>
            </p:spPr>
            <p:txBody>
              <a:bodyPr wrap="square" lIns="0" tIns="0" rIns="0" bIns="0" rtlCol="0">
                <a:spAutoFit/>
              </a:bodyPr>
              <a:lstStyle/>
              <a:p>
                <a14:m>
                  <m:oMath xmlns:m="http://schemas.openxmlformats.org/officeDocument/2006/math">
                    <m:f>
                      <m:fPr>
                        <m:ctrlPr>
                          <a:rPr lang="it-IT" sz="2400" i="1" smtClean="0">
                            <a:latin typeface="Cambria Math" panose="02040503050406030204" pitchFamily="18" charset="0"/>
                          </a:rPr>
                        </m:ctrlPr>
                      </m:fPr>
                      <m:num>
                        <m:r>
                          <a:rPr lang="it-IT" sz="2400" b="0" i="1" smtClean="0">
                            <a:latin typeface="Cambria Math" panose="02040503050406030204" pitchFamily="18" charset="0"/>
                          </a:rPr>
                          <m:t>1</m:t>
                        </m:r>
                      </m:num>
                      <m:den>
                        <m:sSub>
                          <m:sSubPr>
                            <m:ctrlPr>
                              <a:rPr lang="it-IT" sz="2400" b="0" i="1" smtClean="0">
                                <a:latin typeface="Cambria Math" panose="02040503050406030204" pitchFamily="18" charset="0"/>
                              </a:rPr>
                            </m:ctrlPr>
                          </m:sSubPr>
                          <m:e>
                            <m:r>
                              <a:rPr lang="it-IT" sz="2400" b="0" i="1" smtClean="0">
                                <a:latin typeface="Cambria Math" panose="02040503050406030204" pitchFamily="18" charset="0"/>
                              </a:rPr>
                              <m:t>𝑣</m:t>
                            </m:r>
                          </m:e>
                          <m:sub>
                            <m:r>
                              <a:rPr lang="it-IT" sz="2400" b="0" i="1" smtClean="0">
                                <a:latin typeface="Cambria Math" panose="02040503050406030204" pitchFamily="18" charset="0"/>
                              </a:rPr>
                              <m:t>𝑜</m:t>
                            </m:r>
                          </m:sub>
                        </m:sSub>
                      </m:den>
                    </m:f>
                  </m:oMath>
                </a14:m>
                <a:r>
                  <a:rPr lang="it-IT" sz="2400" dirty="0" smtClean="0"/>
                  <a:t> = </a:t>
                </a:r>
                <a14:m>
                  <m:oMath xmlns:m="http://schemas.openxmlformats.org/officeDocument/2006/math">
                    <m:f>
                      <m:fPr>
                        <m:ctrlPr>
                          <a:rPr lang="it-IT" sz="2400" i="1" smtClean="0">
                            <a:latin typeface="Cambria Math" panose="02040503050406030204" pitchFamily="18" charset="0"/>
                          </a:rPr>
                        </m:ctrlPr>
                      </m:fPr>
                      <m:num>
                        <m:sSub>
                          <m:sSubPr>
                            <m:ctrlPr>
                              <a:rPr lang="it-IT" sz="2400" i="1" smtClean="0">
                                <a:latin typeface="Cambria Math" panose="02040503050406030204" pitchFamily="18" charset="0"/>
                              </a:rPr>
                            </m:ctrlPr>
                          </m:sSubPr>
                          <m:e>
                            <m:r>
                              <a:rPr lang="it-IT" sz="2400" b="0" i="1" smtClean="0">
                                <a:latin typeface="Cambria Math" panose="02040503050406030204" pitchFamily="18" charset="0"/>
                              </a:rPr>
                              <m:t>𝐾</m:t>
                            </m:r>
                          </m:e>
                          <m:sub>
                            <m:r>
                              <a:rPr lang="it-IT" sz="2400" b="0" i="1" smtClean="0">
                                <a:latin typeface="Cambria Math" panose="02040503050406030204" pitchFamily="18" charset="0"/>
                              </a:rPr>
                              <m:t>𝑀</m:t>
                            </m:r>
                            <m:r>
                              <a:rPr lang="it-IT" sz="2400" b="0" i="1" smtClean="0">
                                <a:latin typeface="Cambria Math" panose="02040503050406030204" pitchFamily="18" charset="0"/>
                              </a:rPr>
                              <m:t> </m:t>
                            </m:r>
                          </m:sub>
                        </m:sSub>
                        <m:r>
                          <a:rPr lang="it-IT" sz="2400" b="0" i="1" smtClean="0">
                            <a:latin typeface="Cambria Math" panose="02040503050406030204" pitchFamily="18" charset="0"/>
                          </a:rPr>
                          <m:t>+[</m:t>
                        </m:r>
                        <m:r>
                          <a:rPr lang="it-IT" sz="2400" b="0" i="1" smtClean="0">
                            <a:latin typeface="Cambria Math" panose="02040503050406030204" pitchFamily="18" charset="0"/>
                          </a:rPr>
                          <m:t>𝑆</m:t>
                        </m:r>
                        <m:r>
                          <a:rPr lang="it-IT" sz="2400" b="0" i="1" smtClean="0">
                            <a:latin typeface="Cambria Math" panose="02040503050406030204" pitchFamily="18" charset="0"/>
                          </a:rPr>
                          <m:t>]</m:t>
                        </m:r>
                      </m:num>
                      <m:den>
                        <m:sSub>
                          <m:sSubPr>
                            <m:ctrlPr>
                              <a:rPr lang="it-IT" sz="2400" i="1" smtClean="0">
                                <a:latin typeface="Cambria Math" panose="02040503050406030204" pitchFamily="18" charset="0"/>
                              </a:rPr>
                            </m:ctrlPr>
                          </m:sSubPr>
                          <m:e>
                            <m:r>
                              <a:rPr lang="it-IT" sz="2400" b="0" i="1" smtClean="0">
                                <a:latin typeface="Cambria Math" panose="02040503050406030204" pitchFamily="18" charset="0"/>
                              </a:rPr>
                              <m:t>𝑣</m:t>
                            </m:r>
                          </m:e>
                          <m:sub>
                            <m:r>
                              <a:rPr lang="it-IT" sz="2400" b="0" i="1" smtClean="0">
                                <a:latin typeface="Cambria Math" panose="02040503050406030204" pitchFamily="18" charset="0"/>
                              </a:rPr>
                              <m:t>𝑚𝑎𝑥</m:t>
                            </m:r>
                          </m:sub>
                        </m:sSub>
                        <m:r>
                          <a:rPr lang="it-IT" sz="2400" b="0" i="1" smtClean="0">
                            <a:latin typeface="Cambria Math" panose="02040503050406030204" pitchFamily="18" charset="0"/>
                          </a:rPr>
                          <m:t> [</m:t>
                        </m:r>
                        <m:r>
                          <a:rPr lang="it-IT" sz="2400" b="0" i="1" smtClean="0">
                            <a:latin typeface="Cambria Math" panose="02040503050406030204" pitchFamily="18" charset="0"/>
                          </a:rPr>
                          <m:t>𝑆</m:t>
                        </m:r>
                        <m:r>
                          <a:rPr lang="it-IT" sz="2400" b="0" i="1" smtClean="0">
                            <a:latin typeface="Cambria Math" panose="02040503050406030204" pitchFamily="18" charset="0"/>
                          </a:rPr>
                          <m:t>]</m:t>
                        </m:r>
                      </m:den>
                    </m:f>
                  </m:oMath>
                </a14:m>
                <a:endParaRPr lang="it-IT" sz="2400" dirty="0"/>
              </a:p>
            </p:txBody>
          </p:sp>
        </mc:Choice>
        <mc:Fallback xmlns="">
          <p:sp>
            <p:nvSpPr>
              <p:cNvPr id="4" name="CasellaDiTesto 3"/>
              <p:cNvSpPr txBox="1">
                <a:spLocks noRot="1" noChangeAspect="1" noMove="1" noResize="1" noEditPoints="1" noAdjustHandles="1" noChangeArrowheads="1" noChangeShapeType="1" noTextEdit="1"/>
              </p:cNvSpPr>
              <p:nvPr/>
            </p:nvSpPr>
            <p:spPr>
              <a:xfrm>
                <a:off x="4146995" y="1558343"/>
                <a:ext cx="1893195" cy="586892"/>
              </a:xfrm>
              <a:prstGeom prst="rect">
                <a:avLst/>
              </a:prstGeom>
              <a:blipFill rotWithShape="0">
                <a:blip r:embed="rId3"/>
                <a:stretch>
                  <a:fillRect t="-1042" b="-9375"/>
                </a:stretch>
              </a:blipFill>
            </p:spPr>
            <p:txBody>
              <a:bodyPr/>
              <a:lstStyle/>
              <a:p>
                <a:r>
                  <a:rPr lang="it-IT">
                    <a:noFill/>
                  </a:rPr>
                  <a:t> </a:t>
                </a:r>
              </a:p>
            </p:txBody>
          </p:sp>
        </mc:Fallback>
      </mc:AlternateContent>
      <p:sp>
        <p:nvSpPr>
          <p:cNvPr id="5" name="Freccia a destra 4"/>
          <p:cNvSpPr/>
          <p:nvPr/>
        </p:nvSpPr>
        <p:spPr>
          <a:xfrm>
            <a:off x="2949262" y="1790163"/>
            <a:ext cx="772733" cy="1545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mc:AlternateContent xmlns:mc="http://schemas.openxmlformats.org/markup-compatibility/2006" xmlns:a14="http://schemas.microsoft.com/office/drawing/2010/main">
        <mc:Choice Requires="a14">
          <p:sp>
            <p:nvSpPr>
              <p:cNvPr id="11" name="CasellaDiTesto 10"/>
              <p:cNvSpPr txBox="1"/>
              <p:nvPr/>
            </p:nvSpPr>
            <p:spPr>
              <a:xfrm>
                <a:off x="7300173" y="1607712"/>
                <a:ext cx="1893195" cy="586892"/>
              </a:xfrm>
              <a:prstGeom prst="rect">
                <a:avLst/>
              </a:prstGeom>
              <a:noFill/>
            </p:spPr>
            <p:txBody>
              <a:bodyPr wrap="square" lIns="0" tIns="0" rIns="0" bIns="0" rtlCol="0">
                <a:spAutoFit/>
              </a:bodyPr>
              <a:lstStyle/>
              <a:p>
                <a14:m>
                  <m:oMath xmlns:m="http://schemas.openxmlformats.org/officeDocument/2006/math">
                    <m:f>
                      <m:fPr>
                        <m:ctrlPr>
                          <a:rPr lang="it-IT" sz="2400" i="1" smtClean="0">
                            <a:latin typeface="Cambria Math" panose="02040503050406030204" pitchFamily="18" charset="0"/>
                          </a:rPr>
                        </m:ctrlPr>
                      </m:fPr>
                      <m:num>
                        <m:r>
                          <a:rPr lang="it-IT" sz="2400" b="0" i="1" smtClean="0">
                            <a:latin typeface="Cambria Math" panose="02040503050406030204" pitchFamily="18" charset="0"/>
                          </a:rPr>
                          <m:t>1</m:t>
                        </m:r>
                      </m:num>
                      <m:den>
                        <m:sSub>
                          <m:sSubPr>
                            <m:ctrlPr>
                              <a:rPr lang="it-IT" sz="2400" b="0" i="1" smtClean="0">
                                <a:latin typeface="Cambria Math" panose="02040503050406030204" pitchFamily="18" charset="0"/>
                              </a:rPr>
                            </m:ctrlPr>
                          </m:sSubPr>
                          <m:e>
                            <m:r>
                              <a:rPr lang="it-IT" sz="2400" b="0" i="1" smtClean="0">
                                <a:latin typeface="Cambria Math" panose="02040503050406030204" pitchFamily="18" charset="0"/>
                              </a:rPr>
                              <m:t>𝑣</m:t>
                            </m:r>
                          </m:e>
                          <m:sub>
                            <m:r>
                              <a:rPr lang="it-IT" sz="2400" b="0" i="1" smtClean="0">
                                <a:latin typeface="Cambria Math" panose="02040503050406030204" pitchFamily="18" charset="0"/>
                              </a:rPr>
                              <m:t>𝑜</m:t>
                            </m:r>
                          </m:sub>
                        </m:sSub>
                      </m:den>
                    </m:f>
                  </m:oMath>
                </a14:m>
                <a:r>
                  <a:rPr lang="it-IT" sz="2400" dirty="0" smtClean="0"/>
                  <a:t> = </a:t>
                </a:r>
                <a14:m>
                  <m:oMath xmlns:m="http://schemas.openxmlformats.org/officeDocument/2006/math">
                    <m:f>
                      <m:fPr>
                        <m:ctrlPr>
                          <a:rPr lang="it-IT" sz="2400" i="1" smtClean="0">
                            <a:latin typeface="Cambria Math" panose="02040503050406030204" pitchFamily="18" charset="0"/>
                          </a:rPr>
                        </m:ctrlPr>
                      </m:fPr>
                      <m:num>
                        <m:sSub>
                          <m:sSubPr>
                            <m:ctrlPr>
                              <a:rPr lang="it-IT" sz="2400" i="1" smtClean="0">
                                <a:latin typeface="Cambria Math" panose="02040503050406030204" pitchFamily="18" charset="0"/>
                              </a:rPr>
                            </m:ctrlPr>
                          </m:sSubPr>
                          <m:e>
                            <m:r>
                              <a:rPr lang="it-IT" sz="2400" b="0" i="1" smtClean="0">
                                <a:latin typeface="Cambria Math" panose="02040503050406030204" pitchFamily="18" charset="0"/>
                              </a:rPr>
                              <m:t>𝐾</m:t>
                            </m:r>
                          </m:e>
                          <m:sub>
                            <m:r>
                              <a:rPr lang="it-IT" sz="2400" b="0" i="1" smtClean="0">
                                <a:latin typeface="Cambria Math" panose="02040503050406030204" pitchFamily="18" charset="0"/>
                              </a:rPr>
                              <m:t>𝑀</m:t>
                            </m:r>
                            <m:r>
                              <a:rPr lang="it-IT" sz="2400" b="0" i="1" smtClean="0">
                                <a:latin typeface="Cambria Math" panose="02040503050406030204" pitchFamily="18" charset="0"/>
                              </a:rPr>
                              <m:t> </m:t>
                            </m:r>
                          </m:sub>
                        </m:sSub>
                      </m:num>
                      <m:den>
                        <m:sSub>
                          <m:sSubPr>
                            <m:ctrlPr>
                              <a:rPr lang="it-IT" sz="2400" i="1" smtClean="0">
                                <a:latin typeface="Cambria Math" panose="02040503050406030204" pitchFamily="18" charset="0"/>
                              </a:rPr>
                            </m:ctrlPr>
                          </m:sSubPr>
                          <m:e>
                            <m:r>
                              <a:rPr lang="it-IT" sz="2400" b="0" i="1" smtClean="0">
                                <a:latin typeface="Cambria Math" panose="02040503050406030204" pitchFamily="18" charset="0"/>
                              </a:rPr>
                              <m:t>𝑣</m:t>
                            </m:r>
                          </m:e>
                          <m:sub>
                            <m:r>
                              <a:rPr lang="it-IT" sz="2400" b="0" i="1" smtClean="0">
                                <a:latin typeface="Cambria Math" panose="02040503050406030204" pitchFamily="18" charset="0"/>
                              </a:rPr>
                              <m:t>𝑚𝑎𝑥</m:t>
                            </m:r>
                          </m:sub>
                        </m:sSub>
                        <m:r>
                          <a:rPr lang="it-IT" sz="2400" b="0" i="1" smtClean="0">
                            <a:latin typeface="Cambria Math" panose="02040503050406030204" pitchFamily="18" charset="0"/>
                          </a:rPr>
                          <m:t> [</m:t>
                        </m:r>
                        <m:r>
                          <a:rPr lang="it-IT" sz="2400" b="0" i="1" smtClean="0">
                            <a:latin typeface="Cambria Math" panose="02040503050406030204" pitchFamily="18" charset="0"/>
                          </a:rPr>
                          <m:t>𝑆</m:t>
                        </m:r>
                        <m:r>
                          <a:rPr lang="it-IT" sz="2400" b="0" i="1" smtClean="0">
                            <a:latin typeface="Cambria Math" panose="02040503050406030204" pitchFamily="18" charset="0"/>
                          </a:rPr>
                          <m:t>]</m:t>
                        </m:r>
                      </m:den>
                    </m:f>
                  </m:oMath>
                </a14:m>
                <a:endParaRPr lang="it-IT" sz="2400" dirty="0"/>
              </a:p>
            </p:txBody>
          </p:sp>
        </mc:Choice>
        <mc:Fallback xmlns="">
          <p:sp>
            <p:nvSpPr>
              <p:cNvPr id="11" name="CasellaDiTesto 10"/>
              <p:cNvSpPr txBox="1">
                <a:spLocks noRot="1" noChangeAspect="1" noMove="1" noResize="1" noEditPoints="1" noAdjustHandles="1" noChangeArrowheads="1" noChangeShapeType="1" noTextEdit="1"/>
              </p:cNvSpPr>
              <p:nvPr/>
            </p:nvSpPr>
            <p:spPr>
              <a:xfrm>
                <a:off x="7300173" y="1607712"/>
                <a:ext cx="1893195" cy="586892"/>
              </a:xfrm>
              <a:prstGeom prst="rect">
                <a:avLst/>
              </a:prstGeom>
              <a:blipFill rotWithShape="0">
                <a:blip r:embed="rId4"/>
                <a:stretch>
                  <a:fillRect l="-323" t="-3125" b="-7292"/>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13" name="CasellaDiTesto 12"/>
              <p:cNvSpPr txBox="1"/>
              <p:nvPr/>
            </p:nvSpPr>
            <p:spPr>
              <a:xfrm>
                <a:off x="8897153" y="1581954"/>
                <a:ext cx="1341551" cy="586892"/>
              </a:xfrm>
              <a:prstGeom prst="rect">
                <a:avLst/>
              </a:prstGeom>
              <a:noFill/>
            </p:spPr>
            <p:txBody>
              <a:bodyPr wrap="square" lIns="0" tIns="0" rIns="0" bIns="0" rtlCol="0">
                <a:spAutoFit/>
              </a:bodyPr>
              <a:lstStyle/>
              <a:p>
                <a:r>
                  <a:rPr lang="it-IT" sz="2400" dirty="0" smtClean="0"/>
                  <a:t>+ </a:t>
                </a:r>
                <a14:m>
                  <m:oMath xmlns:m="http://schemas.openxmlformats.org/officeDocument/2006/math">
                    <m:f>
                      <m:fPr>
                        <m:ctrlPr>
                          <a:rPr lang="it-IT" sz="2400" i="1" smtClean="0">
                            <a:latin typeface="Cambria Math" panose="02040503050406030204" pitchFamily="18" charset="0"/>
                          </a:rPr>
                        </m:ctrlPr>
                      </m:fPr>
                      <m:num>
                        <m:r>
                          <a:rPr lang="it-IT" sz="2400" i="1" smtClean="0">
                            <a:latin typeface="Cambria Math" panose="02040503050406030204" pitchFamily="18" charset="0"/>
                          </a:rPr>
                          <m:t>[</m:t>
                        </m:r>
                        <m:r>
                          <a:rPr lang="it-IT" sz="2400" b="0" i="1" smtClean="0">
                            <a:latin typeface="Cambria Math" panose="02040503050406030204" pitchFamily="18" charset="0"/>
                          </a:rPr>
                          <m:t>𝑆</m:t>
                        </m:r>
                        <m:r>
                          <a:rPr lang="it-IT" sz="2400" b="0" i="1" smtClean="0">
                            <a:latin typeface="Cambria Math" panose="02040503050406030204" pitchFamily="18" charset="0"/>
                          </a:rPr>
                          <m:t>]</m:t>
                        </m:r>
                      </m:num>
                      <m:den>
                        <m:sSub>
                          <m:sSubPr>
                            <m:ctrlPr>
                              <a:rPr lang="it-IT" sz="2400" i="1" smtClean="0">
                                <a:latin typeface="Cambria Math" panose="02040503050406030204" pitchFamily="18" charset="0"/>
                              </a:rPr>
                            </m:ctrlPr>
                          </m:sSubPr>
                          <m:e>
                            <m:r>
                              <a:rPr lang="it-IT" sz="2400" b="0" i="1" smtClean="0">
                                <a:latin typeface="Cambria Math" panose="02040503050406030204" pitchFamily="18" charset="0"/>
                              </a:rPr>
                              <m:t>𝑣</m:t>
                            </m:r>
                          </m:e>
                          <m:sub>
                            <m:r>
                              <a:rPr lang="it-IT" sz="2400" b="0" i="1" smtClean="0">
                                <a:latin typeface="Cambria Math" panose="02040503050406030204" pitchFamily="18" charset="0"/>
                              </a:rPr>
                              <m:t>𝑚𝑎𝑥</m:t>
                            </m:r>
                          </m:sub>
                        </m:sSub>
                        <m:r>
                          <a:rPr lang="it-IT" sz="2400" b="0" i="1" smtClean="0">
                            <a:latin typeface="Cambria Math" panose="02040503050406030204" pitchFamily="18" charset="0"/>
                          </a:rPr>
                          <m:t> [</m:t>
                        </m:r>
                        <m:r>
                          <a:rPr lang="it-IT" sz="2400" b="0" i="1" smtClean="0">
                            <a:latin typeface="Cambria Math" panose="02040503050406030204" pitchFamily="18" charset="0"/>
                          </a:rPr>
                          <m:t>𝑆</m:t>
                        </m:r>
                        <m:r>
                          <a:rPr lang="it-IT" sz="2400" b="0" i="1" smtClean="0">
                            <a:latin typeface="Cambria Math" panose="02040503050406030204" pitchFamily="18" charset="0"/>
                          </a:rPr>
                          <m:t>]</m:t>
                        </m:r>
                      </m:den>
                    </m:f>
                  </m:oMath>
                </a14:m>
                <a:endParaRPr lang="it-IT" sz="2400" dirty="0"/>
              </a:p>
            </p:txBody>
          </p:sp>
        </mc:Choice>
        <mc:Fallback xmlns="">
          <p:sp>
            <p:nvSpPr>
              <p:cNvPr id="13" name="CasellaDiTesto 12"/>
              <p:cNvSpPr txBox="1">
                <a:spLocks noRot="1" noChangeAspect="1" noMove="1" noResize="1" noEditPoints="1" noAdjustHandles="1" noChangeArrowheads="1" noChangeShapeType="1" noTextEdit="1"/>
              </p:cNvSpPr>
              <p:nvPr/>
            </p:nvSpPr>
            <p:spPr>
              <a:xfrm>
                <a:off x="8897153" y="1581954"/>
                <a:ext cx="1341551" cy="586892"/>
              </a:xfrm>
              <a:prstGeom prst="rect">
                <a:avLst/>
              </a:prstGeom>
              <a:blipFill rotWithShape="0">
                <a:blip r:embed="rId5"/>
                <a:stretch>
                  <a:fillRect l="-14091" t="-1042" b="-9375"/>
                </a:stretch>
              </a:blipFill>
            </p:spPr>
            <p:txBody>
              <a:bodyPr/>
              <a:lstStyle/>
              <a:p>
                <a:r>
                  <a:rPr lang="it-IT">
                    <a:noFill/>
                  </a:rPr>
                  <a:t> </a:t>
                </a:r>
              </a:p>
            </p:txBody>
          </p:sp>
        </mc:Fallback>
      </mc:AlternateContent>
      <p:sp>
        <p:nvSpPr>
          <p:cNvPr id="14" name="Freccia a destra 13"/>
          <p:cNvSpPr/>
          <p:nvPr/>
        </p:nvSpPr>
        <p:spPr>
          <a:xfrm rot="5400000">
            <a:off x="8472151" y="2575773"/>
            <a:ext cx="401393" cy="1395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mc:AlternateContent xmlns:mc="http://schemas.openxmlformats.org/markup-compatibility/2006" xmlns:a14="http://schemas.microsoft.com/office/drawing/2010/main">
        <mc:Choice Requires="a14">
          <p:sp>
            <p:nvSpPr>
              <p:cNvPr id="16" name="CasellaDiTesto 15"/>
              <p:cNvSpPr txBox="1"/>
              <p:nvPr/>
            </p:nvSpPr>
            <p:spPr>
              <a:xfrm>
                <a:off x="7516966" y="3189667"/>
                <a:ext cx="1893195" cy="586892"/>
              </a:xfrm>
              <a:prstGeom prst="rect">
                <a:avLst/>
              </a:prstGeom>
              <a:noFill/>
            </p:spPr>
            <p:txBody>
              <a:bodyPr wrap="square" lIns="0" tIns="0" rIns="0" bIns="0" rtlCol="0">
                <a:spAutoFit/>
              </a:bodyPr>
              <a:lstStyle/>
              <a:p>
                <a14:m>
                  <m:oMath xmlns:m="http://schemas.openxmlformats.org/officeDocument/2006/math">
                    <m:f>
                      <m:fPr>
                        <m:ctrlPr>
                          <a:rPr lang="it-IT" sz="2400" i="1" smtClean="0">
                            <a:latin typeface="Cambria Math" panose="02040503050406030204" pitchFamily="18" charset="0"/>
                          </a:rPr>
                        </m:ctrlPr>
                      </m:fPr>
                      <m:num>
                        <m:r>
                          <a:rPr lang="it-IT" sz="2400" b="0" i="1" smtClean="0">
                            <a:latin typeface="Cambria Math" panose="02040503050406030204" pitchFamily="18" charset="0"/>
                          </a:rPr>
                          <m:t>1</m:t>
                        </m:r>
                      </m:num>
                      <m:den>
                        <m:sSub>
                          <m:sSubPr>
                            <m:ctrlPr>
                              <a:rPr lang="it-IT" sz="2400" b="0" i="1" smtClean="0">
                                <a:latin typeface="Cambria Math" panose="02040503050406030204" pitchFamily="18" charset="0"/>
                              </a:rPr>
                            </m:ctrlPr>
                          </m:sSubPr>
                          <m:e>
                            <m:r>
                              <a:rPr lang="it-IT" sz="2400" b="0" i="1" smtClean="0">
                                <a:latin typeface="Cambria Math" panose="02040503050406030204" pitchFamily="18" charset="0"/>
                              </a:rPr>
                              <m:t>𝑣</m:t>
                            </m:r>
                          </m:e>
                          <m:sub>
                            <m:r>
                              <a:rPr lang="it-IT" sz="2400" b="0" i="1" smtClean="0">
                                <a:latin typeface="Cambria Math" panose="02040503050406030204" pitchFamily="18" charset="0"/>
                              </a:rPr>
                              <m:t>𝑜</m:t>
                            </m:r>
                          </m:sub>
                        </m:sSub>
                      </m:den>
                    </m:f>
                  </m:oMath>
                </a14:m>
                <a:r>
                  <a:rPr lang="it-IT" sz="2400" dirty="0" smtClean="0"/>
                  <a:t> = </a:t>
                </a:r>
                <a14:m>
                  <m:oMath xmlns:m="http://schemas.openxmlformats.org/officeDocument/2006/math">
                    <m:f>
                      <m:fPr>
                        <m:ctrlPr>
                          <a:rPr lang="it-IT" sz="2400" i="1" smtClean="0">
                            <a:latin typeface="Cambria Math" panose="02040503050406030204" pitchFamily="18" charset="0"/>
                          </a:rPr>
                        </m:ctrlPr>
                      </m:fPr>
                      <m:num>
                        <m:sSub>
                          <m:sSubPr>
                            <m:ctrlPr>
                              <a:rPr lang="it-IT" sz="2400" i="1" smtClean="0">
                                <a:latin typeface="Cambria Math" panose="02040503050406030204" pitchFamily="18" charset="0"/>
                              </a:rPr>
                            </m:ctrlPr>
                          </m:sSubPr>
                          <m:e>
                            <m:r>
                              <a:rPr lang="it-IT" sz="2400" b="0" i="1" smtClean="0">
                                <a:latin typeface="Cambria Math" panose="02040503050406030204" pitchFamily="18" charset="0"/>
                              </a:rPr>
                              <m:t>𝐾</m:t>
                            </m:r>
                          </m:e>
                          <m:sub>
                            <m:r>
                              <a:rPr lang="it-IT" sz="2400" b="0" i="1" smtClean="0">
                                <a:latin typeface="Cambria Math" panose="02040503050406030204" pitchFamily="18" charset="0"/>
                              </a:rPr>
                              <m:t>𝑀</m:t>
                            </m:r>
                            <m:r>
                              <a:rPr lang="it-IT" sz="2400" b="0" i="1" smtClean="0">
                                <a:latin typeface="Cambria Math" panose="02040503050406030204" pitchFamily="18" charset="0"/>
                              </a:rPr>
                              <m:t> </m:t>
                            </m:r>
                          </m:sub>
                        </m:sSub>
                      </m:num>
                      <m:den>
                        <m:sSub>
                          <m:sSubPr>
                            <m:ctrlPr>
                              <a:rPr lang="it-IT" sz="2400" i="1" smtClean="0">
                                <a:latin typeface="Cambria Math" panose="02040503050406030204" pitchFamily="18" charset="0"/>
                              </a:rPr>
                            </m:ctrlPr>
                          </m:sSubPr>
                          <m:e>
                            <m:r>
                              <a:rPr lang="it-IT" sz="2400" b="0" i="1" smtClean="0">
                                <a:latin typeface="Cambria Math" panose="02040503050406030204" pitchFamily="18" charset="0"/>
                              </a:rPr>
                              <m:t>𝑣</m:t>
                            </m:r>
                          </m:e>
                          <m:sub>
                            <m:r>
                              <a:rPr lang="it-IT" sz="2400" b="0" i="1" smtClean="0">
                                <a:latin typeface="Cambria Math" panose="02040503050406030204" pitchFamily="18" charset="0"/>
                              </a:rPr>
                              <m:t>𝑚𝑎𝑥</m:t>
                            </m:r>
                          </m:sub>
                        </m:sSub>
                        <m:r>
                          <a:rPr lang="it-IT" sz="2400" b="0" i="1" smtClean="0">
                            <a:latin typeface="Cambria Math" panose="02040503050406030204" pitchFamily="18" charset="0"/>
                          </a:rPr>
                          <m:t> [</m:t>
                        </m:r>
                        <m:r>
                          <a:rPr lang="it-IT" sz="2400" b="0" i="1" smtClean="0">
                            <a:latin typeface="Cambria Math" panose="02040503050406030204" pitchFamily="18" charset="0"/>
                          </a:rPr>
                          <m:t>𝑆</m:t>
                        </m:r>
                        <m:r>
                          <a:rPr lang="it-IT" sz="2400" b="0" i="1" smtClean="0">
                            <a:latin typeface="Cambria Math" panose="02040503050406030204" pitchFamily="18" charset="0"/>
                          </a:rPr>
                          <m:t>]</m:t>
                        </m:r>
                      </m:den>
                    </m:f>
                  </m:oMath>
                </a14:m>
                <a:endParaRPr lang="it-IT" sz="2400" dirty="0"/>
              </a:p>
            </p:txBody>
          </p:sp>
        </mc:Choice>
        <mc:Fallback xmlns="">
          <p:sp>
            <p:nvSpPr>
              <p:cNvPr id="16" name="CasellaDiTesto 15"/>
              <p:cNvSpPr txBox="1">
                <a:spLocks noRot="1" noChangeAspect="1" noMove="1" noResize="1" noEditPoints="1" noAdjustHandles="1" noChangeArrowheads="1" noChangeShapeType="1" noTextEdit="1"/>
              </p:cNvSpPr>
              <p:nvPr/>
            </p:nvSpPr>
            <p:spPr>
              <a:xfrm>
                <a:off x="7516966" y="3189667"/>
                <a:ext cx="1893195" cy="586892"/>
              </a:xfrm>
              <a:prstGeom prst="rect">
                <a:avLst/>
              </a:prstGeom>
              <a:blipFill rotWithShape="0">
                <a:blip r:embed="rId6"/>
                <a:stretch>
                  <a:fillRect t="-2062" b="-721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17" name="CasellaDiTesto 16"/>
              <p:cNvSpPr txBox="1"/>
              <p:nvPr/>
            </p:nvSpPr>
            <p:spPr>
              <a:xfrm>
                <a:off x="9062431" y="3138151"/>
                <a:ext cx="1341551" cy="586892"/>
              </a:xfrm>
              <a:prstGeom prst="rect">
                <a:avLst/>
              </a:prstGeom>
              <a:noFill/>
            </p:spPr>
            <p:txBody>
              <a:bodyPr wrap="square" lIns="0" tIns="0" rIns="0" bIns="0" rtlCol="0">
                <a:spAutoFit/>
              </a:bodyPr>
              <a:lstStyle/>
              <a:p>
                <a:r>
                  <a:rPr lang="it-IT" sz="2400" dirty="0" smtClean="0"/>
                  <a:t>+ </a:t>
                </a:r>
                <a14:m>
                  <m:oMath xmlns:m="http://schemas.openxmlformats.org/officeDocument/2006/math">
                    <m:f>
                      <m:fPr>
                        <m:ctrlPr>
                          <a:rPr lang="it-IT" sz="2400" i="1" smtClean="0">
                            <a:latin typeface="Cambria Math" panose="02040503050406030204" pitchFamily="18" charset="0"/>
                          </a:rPr>
                        </m:ctrlPr>
                      </m:fPr>
                      <m:num>
                        <m:r>
                          <a:rPr lang="it-IT" sz="2400" i="1" smtClean="0">
                            <a:latin typeface="Cambria Math" panose="02040503050406030204" pitchFamily="18" charset="0"/>
                          </a:rPr>
                          <m:t>1</m:t>
                        </m:r>
                      </m:num>
                      <m:den>
                        <m:sSub>
                          <m:sSubPr>
                            <m:ctrlPr>
                              <a:rPr lang="it-IT" sz="2400" i="1" smtClean="0">
                                <a:latin typeface="Cambria Math" panose="02040503050406030204" pitchFamily="18" charset="0"/>
                              </a:rPr>
                            </m:ctrlPr>
                          </m:sSubPr>
                          <m:e>
                            <m:r>
                              <a:rPr lang="it-IT" sz="2400" b="0" i="1" smtClean="0">
                                <a:latin typeface="Cambria Math" panose="02040503050406030204" pitchFamily="18" charset="0"/>
                              </a:rPr>
                              <m:t>𝑣</m:t>
                            </m:r>
                          </m:e>
                          <m:sub>
                            <m:r>
                              <a:rPr lang="it-IT" sz="2400" b="0" i="1" smtClean="0">
                                <a:latin typeface="Cambria Math" panose="02040503050406030204" pitchFamily="18" charset="0"/>
                              </a:rPr>
                              <m:t>𝑚𝑎𝑥</m:t>
                            </m:r>
                          </m:sub>
                        </m:sSub>
                        <m:r>
                          <a:rPr lang="it-IT" sz="2400" b="0" i="1" smtClean="0">
                            <a:latin typeface="Cambria Math" panose="02040503050406030204" pitchFamily="18" charset="0"/>
                          </a:rPr>
                          <m:t> </m:t>
                        </m:r>
                      </m:den>
                    </m:f>
                  </m:oMath>
                </a14:m>
                <a:endParaRPr lang="it-IT" sz="2400" dirty="0"/>
              </a:p>
            </p:txBody>
          </p:sp>
        </mc:Choice>
        <mc:Fallback xmlns="">
          <p:sp>
            <p:nvSpPr>
              <p:cNvPr id="17" name="CasellaDiTesto 16"/>
              <p:cNvSpPr txBox="1">
                <a:spLocks noRot="1" noChangeAspect="1" noMove="1" noResize="1" noEditPoints="1" noAdjustHandles="1" noChangeArrowheads="1" noChangeShapeType="1" noTextEdit="1"/>
              </p:cNvSpPr>
              <p:nvPr/>
            </p:nvSpPr>
            <p:spPr>
              <a:xfrm>
                <a:off x="9062431" y="3138151"/>
                <a:ext cx="1341551" cy="586892"/>
              </a:xfrm>
              <a:prstGeom prst="rect">
                <a:avLst/>
              </a:prstGeom>
              <a:blipFill rotWithShape="0">
                <a:blip r:embed="rId7"/>
                <a:stretch>
                  <a:fillRect l="-14091" t="-3125" b="-7292"/>
                </a:stretch>
              </a:blipFill>
            </p:spPr>
            <p:txBody>
              <a:bodyPr/>
              <a:lstStyle/>
              <a:p>
                <a:r>
                  <a:rPr lang="it-IT">
                    <a:noFill/>
                  </a:rPr>
                  <a:t> </a:t>
                </a:r>
              </a:p>
            </p:txBody>
          </p:sp>
        </mc:Fallback>
      </mc:AlternateContent>
      <p:sp>
        <p:nvSpPr>
          <p:cNvPr id="18" name="Freccia a destra 17"/>
          <p:cNvSpPr/>
          <p:nvPr/>
        </p:nvSpPr>
        <p:spPr>
          <a:xfrm>
            <a:off x="5960772" y="1749380"/>
            <a:ext cx="772733" cy="1545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9" name="Immagine 18"/>
          <p:cNvPicPr>
            <a:picLocks noChangeAspect="1"/>
          </p:cNvPicPr>
          <p:nvPr/>
        </p:nvPicPr>
        <p:blipFill>
          <a:blip r:embed="rId8"/>
          <a:stretch>
            <a:fillRect/>
          </a:stretch>
        </p:blipFill>
        <p:spPr>
          <a:xfrm>
            <a:off x="618187" y="2574534"/>
            <a:ext cx="6428838" cy="3807149"/>
          </a:xfrm>
          <a:prstGeom prst="rect">
            <a:avLst/>
          </a:prstGeom>
        </p:spPr>
      </p:pic>
      <p:sp>
        <p:nvSpPr>
          <p:cNvPr id="20" name="CasellaDiTesto 19"/>
          <p:cNvSpPr txBox="1"/>
          <p:nvPr/>
        </p:nvSpPr>
        <p:spPr>
          <a:xfrm>
            <a:off x="721217" y="4456090"/>
            <a:ext cx="1429555" cy="369332"/>
          </a:xfrm>
          <a:prstGeom prst="rect">
            <a:avLst/>
          </a:prstGeom>
          <a:solidFill>
            <a:schemeClr val="bg1"/>
          </a:solidFill>
        </p:spPr>
        <p:txBody>
          <a:bodyPr wrap="square" rtlCol="0">
            <a:spAutoFit/>
          </a:bodyPr>
          <a:lstStyle/>
          <a:p>
            <a:r>
              <a:rPr lang="it-IT" dirty="0" smtClean="0"/>
              <a:t>INTERCETTA</a:t>
            </a:r>
            <a:endParaRPr lang="it-IT" dirty="0"/>
          </a:p>
        </p:txBody>
      </p:sp>
      <p:sp>
        <p:nvSpPr>
          <p:cNvPr id="21" name="CasellaDiTesto 20"/>
          <p:cNvSpPr txBox="1"/>
          <p:nvPr/>
        </p:nvSpPr>
        <p:spPr>
          <a:xfrm>
            <a:off x="3900152" y="5110766"/>
            <a:ext cx="1429555" cy="369332"/>
          </a:xfrm>
          <a:prstGeom prst="rect">
            <a:avLst/>
          </a:prstGeom>
          <a:solidFill>
            <a:schemeClr val="bg1"/>
          </a:solidFill>
        </p:spPr>
        <p:txBody>
          <a:bodyPr wrap="square" rtlCol="0">
            <a:spAutoFit/>
          </a:bodyPr>
          <a:lstStyle/>
          <a:p>
            <a:r>
              <a:rPr lang="it-IT" dirty="0" smtClean="0"/>
              <a:t>INTERCETTA</a:t>
            </a:r>
            <a:endParaRPr lang="it-IT" dirty="0"/>
          </a:p>
        </p:txBody>
      </p:sp>
      <p:sp>
        <p:nvSpPr>
          <p:cNvPr id="22" name="CasellaDiTesto 21"/>
          <p:cNvSpPr txBox="1"/>
          <p:nvPr/>
        </p:nvSpPr>
        <p:spPr>
          <a:xfrm>
            <a:off x="3449391" y="3103809"/>
            <a:ext cx="980941" cy="305630"/>
          </a:xfrm>
          <a:prstGeom prst="rect">
            <a:avLst/>
          </a:prstGeom>
          <a:solidFill>
            <a:schemeClr val="bg1"/>
          </a:solidFill>
        </p:spPr>
        <p:txBody>
          <a:bodyPr wrap="square" rtlCol="0">
            <a:spAutoFit/>
          </a:bodyPr>
          <a:lstStyle/>
          <a:p>
            <a:r>
              <a:rPr lang="it-IT" sz="1400" dirty="0" smtClean="0"/>
              <a:t>PENDENZA</a:t>
            </a:r>
            <a:endParaRPr lang="it-IT" sz="1400" dirty="0"/>
          </a:p>
        </p:txBody>
      </p:sp>
      <p:sp>
        <p:nvSpPr>
          <p:cNvPr id="23" name="Triangolo isoscele 22"/>
          <p:cNvSpPr/>
          <p:nvPr/>
        </p:nvSpPr>
        <p:spPr>
          <a:xfrm>
            <a:off x="3245474" y="2537138"/>
            <a:ext cx="236457" cy="270456"/>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Triangolo isoscele 24"/>
          <p:cNvSpPr/>
          <p:nvPr/>
        </p:nvSpPr>
        <p:spPr>
          <a:xfrm rot="5400000">
            <a:off x="6214056" y="5840571"/>
            <a:ext cx="244699" cy="334850"/>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57636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506828" y="695459"/>
            <a:ext cx="2871989" cy="461665"/>
          </a:xfrm>
          <a:prstGeom prst="rect">
            <a:avLst/>
          </a:prstGeom>
          <a:noFill/>
        </p:spPr>
        <p:txBody>
          <a:bodyPr wrap="square" rtlCol="0">
            <a:spAutoFit/>
          </a:bodyPr>
          <a:lstStyle/>
          <a:p>
            <a:r>
              <a:rPr lang="it-IT" sz="2400" dirty="0" smtClean="0"/>
              <a:t>ENZIMI ALLOSTERICI</a:t>
            </a:r>
            <a:endParaRPr lang="it-IT" sz="2400" dirty="0"/>
          </a:p>
        </p:txBody>
      </p:sp>
      <p:sp>
        <p:nvSpPr>
          <p:cNvPr id="3" name="CasellaDiTesto 2"/>
          <p:cNvSpPr txBox="1"/>
          <p:nvPr/>
        </p:nvSpPr>
        <p:spPr>
          <a:xfrm>
            <a:off x="1403797" y="1378039"/>
            <a:ext cx="8422783" cy="4524315"/>
          </a:xfrm>
          <a:prstGeom prst="rect">
            <a:avLst/>
          </a:prstGeom>
          <a:noFill/>
        </p:spPr>
        <p:txBody>
          <a:bodyPr wrap="square" rtlCol="0">
            <a:spAutoFit/>
          </a:bodyPr>
          <a:lstStyle/>
          <a:p>
            <a:r>
              <a:rPr lang="it-IT" dirty="0" smtClean="0"/>
              <a:t>Sono enzimi che hanno più di un sito di legame. Legandosi a piccole molecole dette </a:t>
            </a:r>
            <a:r>
              <a:rPr lang="it-IT" b="1" dirty="0" smtClean="0"/>
              <a:t>effettori</a:t>
            </a:r>
            <a:r>
              <a:rPr lang="it-IT" dirty="0" smtClean="0"/>
              <a:t>, questi enzimi cambiano la loro conformazione diventando più attivi (</a:t>
            </a:r>
            <a:r>
              <a:rPr lang="it-IT" dirty="0" err="1" smtClean="0"/>
              <a:t>allosterismo</a:t>
            </a:r>
            <a:r>
              <a:rPr lang="it-IT" dirty="0" smtClean="0"/>
              <a:t> positivo) oppure inattivi</a:t>
            </a:r>
            <a:r>
              <a:rPr lang="it-IT" dirty="0"/>
              <a:t> (</a:t>
            </a:r>
            <a:r>
              <a:rPr lang="it-IT" dirty="0" err="1"/>
              <a:t>allosterismo</a:t>
            </a:r>
            <a:r>
              <a:rPr lang="it-IT" dirty="0"/>
              <a:t> </a:t>
            </a:r>
            <a:r>
              <a:rPr lang="it-IT" dirty="0" smtClean="0"/>
              <a:t>negativo</a:t>
            </a:r>
            <a:r>
              <a:rPr lang="it-IT" dirty="0"/>
              <a:t>)</a:t>
            </a:r>
            <a:r>
              <a:rPr lang="it-IT" dirty="0" smtClean="0"/>
              <a:t> rispetto alla reazione che devono catalizzare. Il secondo caso comprende l’inibizione a feedback, in cui una via metabolica come la seguente:</a:t>
            </a:r>
          </a:p>
          <a:p>
            <a:endParaRPr lang="it-IT" dirty="0" smtClean="0"/>
          </a:p>
          <a:p>
            <a:pPr algn="ctr"/>
            <a:endParaRPr lang="it-IT" dirty="0" smtClean="0"/>
          </a:p>
          <a:p>
            <a:pPr algn="ctr"/>
            <a:endParaRPr lang="it-IT" dirty="0"/>
          </a:p>
          <a:p>
            <a:pPr algn="ctr"/>
            <a:r>
              <a:rPr lang="it-IT" dirty="0" smtClean="0"/>
              <a:t>A </a:t>
            </a:r>
            <a:r>
              <a:rPr lang="it-IT" dirty="0" smtClean="0">
                <a:sym typeface="Wingdings" panose="05000000000000000000" pitchFamily="2" charset="2"/>
              </a:rPr>
              <a:t> B  C  D  E  F</a:t>
            </a:r>
          </a:p>
          <a:p>
            <a:pPr algn="ctr"/>
            <a:endParaRPr lang="it-IT" dirty="0">
              <a:sym typeface="Wingdings" panose="05000000000000000000" pitchFamily="2" charset="2"/>
            </a:endParaRPr>
          </a:p>
          <a:p>
            <a:pPr algn="just"/>
            <a:r>
              <a:rPr lang="it-IT" dirty="0" smtClean="0">
                <a:sym typeface="Wingdings" panose="05000000000000000000" pitchFamily="2" charset="2"/>
              </a:rPr>
              <a:t>dove ogni passaggio è catalizzato da un diverso enzima, può essere soppressa quando la cellula disponga di una sufficiente quantità del prodotto F. Tale prodotto costituisce infatti un effettore negativo per l’enzima che catalizza la prima reazione, A  B. In tal modo si evita di sprecare risorse per produrre un metabolita non necessario. Quando la concentrazione di F diminuisce, questo si dissocia dal sito di legame sull’enzima riattivando la via metabolica.</a:t>
            </a:r>
            <a:endParaRPr lang="it-IT" dirty="0"/>
          </a:p>
        </p:txBody>
      </p:sp>
      <p:pic>
        <p:nvPicPr>
          <p:cNvPr id="4" name="Immagine 3"/>
          <p:cNvPicPr>
            <a:picLocks noChangeAspect="1"/>
          </p:cNvPicPr>
          <p:nvPr/>
        </p:nvPicPr>
        <p:blipFill>
          <a:blip r:embed="rId2"/>
          <a:stretch>
            <a:fillRect/>
          </a:stretch>
        </p:blipFill>
        <p:spPr>
          <a:xfrm>
            <a:off x="3557587" y="2886075"/>
            <a:ext cx="5076825" cy="1085850"/>
          </a:xfrm>
          <a:prstGeom prst="rect">
            <a:avLst/>
          </a:prstGeom>
        </p:spPr>
      </p:pic>
    </p:spTree>
    <p:extLst>
      <p:ext uri="{BB962C8B-B14F-4D97-AF65-F5344CB8AC3E}">
        <p14:creationId xmlns:p14="http://schemas.microsoft.com/office/powerpoint/2010/main" val="958075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http://images.slideplayer.it/2/931841/slides/slide_1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4608" y="147339"/>
            <a:ext cx="8343900" cy="6257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82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317494" y="1021617"/>
            <a:ext cx="3524541" cy="584775"/>
          </a:xfrm>
          <a:prstGeom prst="rect">
            <a:avLst/>
          </a:prstGeom>
          <a:noFill/>
        </p:spPr>
        <p:txBody>
          <a:bodyPr wrap="square" rtlCol="0">
            <a:spAutoFit/>
          </a:bodyPr>
          <a:lstStyle/>
          <a:p>
            <a:r>
              <a:rPr lang="it-IT" sz="3200" dirty="0"/>
              <a:t>INIBIZIONE</a:t>
            </a:r>
          </a:p>
        </p:txBody>
      </p:sp>
      <p:sp>
        <p:nvSpPr>
          <p:cNvPr id="5" name="CasellaDiTesto 4"/>
          <p:cNvSpPr txBox="1"/>
          <p:nvPr/>
        </p:nvSpPr>
        <p:spPr>
          <a:xfrm>
            <a:off x="4462111" y="956926"/>
            <a:ext cx="4242502" cy="1077218"/>
          </a:xfrm>
          <a:prstGeom prst="rect">
            <a:avLst/>
          </a:prstGeom>
          <a:noFill/>
        </p:spPr>
        <p:txBody>
          <a:bodyPr wrap="square" rtlCol="0">
            <a:spAutoFit/>
          </a:bodyPr>
          <a:lstStyle/>
          <a:p>
            <a:r>
              <a:rPr lang="it-IT" sz="3200" dirty="0"/>
              <a:t>REVERSIBILE</a:t>
            </a:r>
          </a:p>
          <a:p>
            <a:r>
              <a:rPr lang="it-IT" sz="3200" dirty="0"/>
              <a:t>IRREVERSIBILE</a:t>
            </a:r>
          </a:p>
        </p:txBody>
      </p:sp>
      <p:sp>
        <p:nvSpPr>
          <p:cNvPr id="6" name="CasellaDiTesto 5"/>
          <p:cNvSpPr txBox="1"/>
          <p:nvPr/>
        </p:nvSpPr>
        <p:spPr>
          <a:xfrm>
            <a:off x="1278855" y="3196000"/>
            <a:ext cx="6885904" cy="584775"/>
          </a:xfrm>
          <a:prstGeom prst="rect">
            <a:avLst/>
          </a:prstGeom>
          <a:noFill/>
        </p:spPr>
        <p:txBody>
          <a:bodyPr wrap="square" rtlCol="0">
            <a:spAutoFit/>
          </a:bodyPr>
          <a:lstStyle/>
          <a:p>
            <a:r>
              <a:rPr lang="it-IT" sz="3200" dirty="0"/>
              <a:t>INIBIZIONE REVERSIBILE</a:t>
            </a:r>
          </a:p>
        </p:txBody>
      </p:sp>
      <p:sp>
        <p:nvSpPr>
          <p:cNvPr id="7" name="CasellaDiTesto 6"/>
          <p:cNvSpPr txBox="1"/>
          <p:nvPr/>
        </p:nvSpPr>
        <p:spPr>
          <a:xfrm>
            <a:off x="4213650" y="4073799"/>
            <a:ext cx="2923504" cy="830997"/>
          </a:xfrm>
          <a:prstGeom prst="rect">
            <a:avLst/>
          </a:prstGeom>
          <a:noFill/>
        </p:spPr>
        <p:txBody>
          <a:bodyPr wrap="square" rtlCol="0">
            <a:spAutoFit/>
          </a:bodyPr>
          <a:lstStyle/>
          <a:p>
            <a:r>
              <a:rPr lang="it-IT" sz="2400" dirty="0">
                <a:solidFill>
                  <a:srgbClr val="FF0000"/>
                </a:solidFill>
              </a:rPr>
              <a:t>COMPETITIVA</a:t>
            </a:r>
          </a:p>
          <a:p>
            <a:r>
              <a:rPr lang="it-IT" sz="2400" dirty="0" smtClean="0">
                <a:solidFill>
                  <a:srgbClr val="0070C0"/>
                </a:solidFill>
              </a:rPr>
              <a:t>NON </a:t>
            </a:r>
            <a:r>
              <a:rPr lang="it-IT" sz="2400" dirty="0">
                <a:solidFill>
                  <a:srgbClr val="0070C0"/>
                </a:solidFill>
              </a:rPr>
              <a:t>COMPETITIVA</a:t>
            </a:r>
          </a:p>
        </p:txBody>
      </p:sp>
    </p:spTree>
    <p:extLst>
      <p:ext uri="{BB962C8B-B14F-4D97-AF65-F5344CB8AC3E}">
        <p14:creationId xmlns:p14="http://schemas.microsoft.com/office/powerpoint/2010/main" val="3336746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246589" y="163469"/>
            <a:ext cx="4114570" cy="427361"/>
          </a:xfrm>
          <a:prstGeom prst="rect">
            <a:avLst/>
          </a:prstGeom>
          <a:noFill/>
        </p:spPr>
        <p:txBody>
          <a:bodyPr wrap="square" rtlCol="0">
            <a:spAutoFit/>
          </a:bodyPr>
          <a:lstStyle/>
          <a:p>
            <a:r>
              <a:rPr lang="it-IT" sz="2177" b="1" dirty="0">
                <a:solidFill>
                  <a:srgbClr val="FF0000"/>
                </a:solidFill>
              </a:rPr>
              <a:t>INIBIZIONE COMPETITIVA</a:t>
            </a:r>
          </a:p>
        </p:txBody>
      </p:sp>
      <p:sp>
        <p:nvSpPr>
          <p:cNvPr id="6" name="CasellaDiTesto 5"/>
          <p:cNvSpPr txBox="1"/>
          <p:nvPr/>
        </p:nvSpPr>
        <p:spPr>
          <a:xfrm>
            <a:off x="1524256" y="5061766"/>
            <a:ext cx="8555693" cy="1323439"/>
          </a:xfrm>
          <a:prstGeom prst="rect">
            <a:avLst/>
          </a:prstGeom>
          <a:noFill/>
        </p:spPr>
        <p:txBody>
          <a:bodyPr wrap="square" rtlCol="0">
            <a:spAutoFit/>
          </a:bodyPr>
          <a:lstStyle/>
          <a:p>
            <a:pPr algn="just"/>
            <a:r>
              <a:rPr lang="it-IT" sz="2000" dirty="0"/>
              <a:t>L’inibitore compete con il substrato per il sito attivo. Aumentando [S] è il substrato che va a occupare il sito attivo riducendo l’effetto di inibizione (viene spostato a destra l’equilibrio E + S = ES).   </a:t>
            </a:r>
            <a:r>
              <a:rPr lang="it-IT" sz="2000" dirty="0" err="1"/>
              <a:t>v</a:t>
            </a:r>
            <a:r>
              <a:rPr lang="it-IT" sz="2000" baseline="-25000" dirty="0" err="1"/>
              <a:t>max</a:t>
            </a:r>
            <a:r>
              <a:rPr lang="it-IT" sz="2000" dirty="0"/>
              <a:t> rimane uguale, mentre K</a:t>
            </a:r>
            <a:r>
              <a:rPr lang="it-IT" sz="2000" baseline="-25000" dirty="0"/>
              <a:t>M</a:t>
            </a:r>
            <a:r>
              <a:rPr lang="it-IT" sz="2000" dirty="0"/>
              <a:t> </a:t>
            </a:r>
            <a:r>
              <a:rPr lang="it-IT" sz="2000" dirty="0" smtClean="0"/>
              <a:t>aumenta (</a:t>
            </a:r>
            <a:r>
              <a:rPr lang="it-IT" sz="2000" dirty="0"/>
              <a:t>aumenta il valore di [S] per il quale v = ½ </a:t>
            </a:r>
            <a:r>
              <a:rPr lang="it-IT" sz="2000" dirty="0" err="1" smtClean="0"/>
              <a:t>v</a:t>
            </a:r>
            <a:r>
              <a:rPr lang="it-IT" sz="2000" baseline="-25000" dirty="0" err="1" smtClean="0"/>
              <a:t>max</a:t>
            </a:r>
            <a:r>
              <a:rPr lang="it-IT" sz="2000" dirty="0" smtClean="0"/>
              <a:t>)</a:t>
            </a:r>
            <a:r>
              <a:rPr lang="it-IT" sz="1814" dirty="0" smtClean="0"/>
              <a:t>.</a:t>
            </a:r>
            <a:endParaRPr lang="it-IT" sz="1814"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9566" y="1012506"/>
            <a:ext cx="4665047" cy="3265532"/>
          </a:xfrm>
          <a:prstGeom prst="rect">
            <a:avLst/>
          </a:prstGeom>
        </p:spPr>
      </p:pic>
      <p:pic>
        <p:nvPicPr>
          <p:cNvPr id="14" name="Immagin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3796" y="1992166"/>
            <a:ext cx="3722706" cy="2578750"/>
          </a:xfrm>
          <a:prstGeom prst="rect">
            <a:avLst/>
          </a:prstGeom>
        </p:spPr>
      </p:pic>
    </p:spTree>
    <p:extLst>
      <p:ext uri="{BB962C8B-B14F-4D97-AF65-F5344CB8AC3E}">
        <p14:creationId xmlns:p14="http://schemas.microsoft.com/office/powerpoint/2010/main" val="1772796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out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129824" y="163469"/>
            <a:ext cx="4834765" cy="427361"/>
          </a:xfrm>
          <a:prstGeom prst="rect">
            <a:avLst/>
          </a:prstGeom>
          <a:noFill/>
        </p:spPr>
        <p:txBody>
          <a:bodyPr wrap="square" rtlCol="0">
            <a:spAutoFit/>
          </a:bodyPr>
          <a:lstStyle/>
          <a:p>
            <a:r>
              <a:rPr lang="it-IT" sz="2177" b="1" dirty="0">
                <a:solidFill>
                  <a:srgbClr val="0070C0"/>
                </a:solidFill>
              </a:rPr>
              <a:t>INIBIZIONE NON COMPETITIVA</a:t>
            </a:r>
          </a:p>
        </p:txBody>
      </p:sp>
      <p:sp>
        <p:nvSpPr>
          <p:cNvPr id="6" name="CasellaDiTesto 5"/>
          <p:cNvSpPr txBox="1"/>
          <p:nvPr/>
        </p:nvSpPr>
        <p:spPr>
          <a:xfrm>
            <a:off x="1654877" y="5061766"/>
            <a:ext cx="8490383" cy="929870"/>
          </a:xfrm>
          <a:prstGeom prst="rect">
            <a:avLst/>
          </a:prstGeom>
          <a:noFill/>
        </p:spPr>
        <p:txBody>
          <a:bodyPr wrap="square" rtlCol="0">
            <a:spAutoFit/>
          </a:bodyPr>
          <a:lstStyle/>
          <a:p>
            <a:pPr algn="just"/>
            <a:r>
              <a:rPr lang="it-IT" sz="1814" dirty="0"/>
              <a:t>L’inibitore può legarsi al complesso ES, oppure all’enzima libero. Diminuisce </a:t>
            </a:r>
            <a:r>
              <a:rPr lang="it-IT" sz="1814" dirty="0" err="1"/>
              <a:t>v</a:t>
            </a:r>
            <a:r>
              <a:rPr lang="it-IT" sz="1814" baseline="-25000" dirty="0" err="1"/>
              <a:t>max</a:t>
            </a:r>
            <a:r>
              <a:rPr lang="it-IT" sz="1814" dirty="0"/>
              <a:t> mentre K</a:t>
            </a:r>
            <a:r>
              <a:rPr lang="it-IT" sz="1814" baseline="-25000" dirty="0"/>
              <a:t>M</a:t>
            </a:r>
            <a:r>
              <a:rPr lang="it-IT" sz="1814" dirty="0"/>
              <a:t> rimane costante, dato che l’inibitore sottrae parte del complesso ES alla reazione, ma non influenza l’affinità del substrato per l’enzima.</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6741" y="841856"/>
            <a:ext cx="4310502" cy="3893357"/>
          </a:xfrm>
          <a:prstGeom prst="rect">
            <a:avLst/>
          </a:prstGeom>
        </p:spPr>
      </p:pic>
      <p:pic>
        <p:nvPicPr>
          <p:cNvPr id="7" name="Immagine 6"/>
          <p:cNvPicPr>
            <a:picLocks noChangeAspect="1"/>
          </p:cNvPicPr>
          <p:nvPr/>
        </p:nvPicPr>
        <p:blipFill>
          <a:blip r:embed="rId3"/>
          <a:stretch>
            <a:fillRect/>
          </a:stretch>
        </p:blipFill>
        <p:spPr>
          <a:xfrm>
            <a:off x="6683796" y="1534992"/>
            <a:ext cx="3749366" cy="2807705"/>
          </a:xfrm>
          <a:prstGeom prst="rect">
            <a:avLst/>
          </a:prstGeom>
        </p:spPr>
      </p:pic>
    </p:spTree>
    <p:extLst>
      <p:ext uri="{BB962C8B-B14F-4D97-AF65-F5344CB8AC3E}">
        <p14:creationId xmlns:p14="http://schemas.microsoft.com/office/powerpoint/2010/main" val="2456418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out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asellaDiTesto 11"/>
          <p:cNvSpPr txBox="1"/>
          <p:nvPr/>
        </p:nvSpPr>
        <p:spPr>
          <a:xfrm>
            <a:off x="900537" y="164384"/>
            <a:ext cx="4920713" cy="461665"/>
          </a:xfrm>
          <a:prstGeom prst="rect">
            <a:avLst/>
          </a:prstGeom>
          <a:noFill/>
        </p:spPr>
        <p:txBody>
          <a:bodyPr wrap="square" rtlCol="0">
            <a:spAutoFit/>
          </a:bodyPr>
          <a:lstStyle/>
          <a:p>
            <a:r>
              <a:rPr lang="it-IT" sz="2400" b="1" dirty="0">
                <a:solidFill>
                  <a:srgbClr val="7030A0"/>
                </a:solidFill>
              </a:rPr>
              <a:t>EQUAZIONE DI LINEWEAVER-BURK</a:t>
            </a:r>
          </a:p>
        </p:txBody>
      </p:sp>
      <p:sp>
        <p:nvSpPr>
          <p:cNvPr id="6" name="CasellaDiTesto 5"/>
          <p:cNvSpPr txBox="1"/>
          <p:nvPr/>
        </p:nvSpPr>
        <p:spPr>
          <a:xfrm>
            <a:off x="1524255" y="3951485"/>
            <a:ext cx="4179881" cy="400110"/>
          </a:xfrm>
          <a:prstGeom prst="rect">
            <a:avLst/>
          </a:prstGeom>
          <a:noFill/>
        </p:spPr>
        <p:txBody>
          <a:bodyPr wrap="square" rtlCol="0">
            <a:spAutoFit/>
          </a:bodyPr>
          <a:lstStyle/>
          <a:p>
            <a:r>
              <a:rPr lang="it-IT" sz="2000" dirty="0"/>
              <a:t>nel caso di inibizione </a:t>
            </a:r>
            <a:r>
              <a:rPr lang="it-IT" sz="2000" b="1" dirty="0">
                <a:solidFill>
                  <a:srgbClr val="0070C0"/>
                </a:solidFill>
              </a:rPr>
              <a:t>non competitiva </a:t>
            </a:r>
          </a:p>
        </p:txBody>
      </p:sp>
      <p:sp>
        <p:nvSpPr>
          <p:cNvPr id="19" name="CasellaDiTesto 18"/>
          <p:cNvSpPr txBox="1"/>
          <p:nvPr/>
        </p:nvSpPr>
        <p:spPr>
          <a:xfrm>
            <a:off x="6030689" y="3951485"/>
            <a:ext cx="4179881" cy="400110"/>
          </a:xfrm>
          <a:prstGeom prst="rect">
            <a:avLst/>
          </a:prstGeom>
          <a:noFill/>
        </p:spPr>
        <p:txBody>
          <a:bodyPr wrap="square" rtlCol="0">
            <a:spAutoFit/>
          </a:bodyPr>
          <a:lstStyle/>
          <a:p>
            <a:r>
              <a:rPr lang="it-IT" sz="2000" dirty="0"/>
              <a:t>nel caso di inibizione </a:t>
            </a:r>
            <a:r>
              <a:rPr lang="it-IT" sz="2000" b="1" dirty="0">
                <a:solidFill>
                  <a:srgbClr val="FF0000"/>
                </a:solidFill>
              </a:rPr>
              <a:t>competitiva</a:t>
            </a:r>
            <a:r>
              <a:rPr lang="it-IT" sz="2000" b="1" dirty="0">
                <a:solidFill>
                  <a:srgbClr val="0070C0"/>
                </a:solidFill>
              </a:rPr>
              <a:t> </a:t>
            </a:r>
          </a:p>
        </p:txBody>
      </p:sp>
      <p:grpSp>
        <p:nvGrpSpPr>
          <p:cNvPr id="3" name="Gruppo 2"/>
          <p:cNvGrpSpPr/>
          <p:nvPr/>
        </p:nvGrpSpPr>
        <p:grpSpPr>
          <a:xfrm>
            <a:off x="1785498" y="947196"/>
            <a:ext cx="3956705" cy="2695397"/>
            <a:chOff x="1170236" y="1044327"/>
            <a:chExt cx="4362450" cy="2971800"/>
          </a:xfrm>
        </p:grpSpPr>
        <p:pic>
          <p:nvPicPr>
            <p:cNvPr id="2" name="Immagine 1"/>
            <p:cNvPicPr>
              <a:picLocks noChangeAspect="1"/>
            </p:cNvPicPr>
            <p:nvPr/>
          </p:nvPicPr>
          <p:blipFill>
            <a:blip r:embed="rId2"/>
            <a:stretch>
              <a:fillRect/>
            </a:stretch>
          </p:blipFill>
          <p:spPr>
            <a:xfrm>
              <a:off x="1170236" y="1044327"/>
              <a:ext cx="4362450" cy="2971800"/>
            </a:xfrm>
            <a:prstGeom prst="rect">
              <a:avLst/>
            </a:prstGeom>
          </p:spPr>
        </p:pic>
        <p:sp>
          <p:nvSpPr>
            <p:cNvPr id="20" name="CasellaDiTesto 19"/>
            <p:cNvSpPr txBox="1"/>
            <p:nvPr/>
          </p:nvSpPr>
          <p:spPr>
            <a:xfrm>
              <a:off x="1314252" y="2340471"/>
              <a:ext cx="144016" cy="317281"/>
            </a:xfrm>
            <a:prstGeom prst="rect">
              <a:avLst/>
            </a:prstGeom>
            <a:solidFill>
              <a:schemeClr val="bg1">
                <a:lumMod val="95000"/>
              </a:schemeClr>
            </a:solidFill>
          </p:spPr>
          <p:txBody>
            <a:bodyPr wrap="square" rtlCol="0">
              <a:spAutoFit/>
            </a:bodyPr>
            <a:lstStyle/>
            <a:p>
              <a:r>
                <a:rPr lang="it-IT" sz="1270" b="1" dirty="0">
                  <a:solidFill>
                    <a:srgbClr val="FF0066"/>
                  </a:solidFill>
                </a:rPr>
                <a:t>1</a:t>
              </a:r>
            </a:p>
          </p:txBody>
        </p:sp>
      </p:grpSp>
      <p:pic>
        <p:nvPicPr>
          <p:cNvPr id="5" name="Immagine 4"/>
          <p:cNvPicPr>
            <a:picLocks noChangeAspect="1"/>
          </p:cNvPicPr>
          <p:nvPr/>
        </p:nvPicPr>
        <p:blipFill>
          <a:blip r:embed="rId3"/>
          <a:stretch>
            <a:fillRect/>
          </a:stretch>
        </p:blipFill>
        <p:spPr>
          <a:xfrm>
            <a:off x="6161310" y="1012507"/>
            <a:ext cx="3766645" cy="2531254"/>
          </a:xfrm>
          <a:prstGeom prst="rect">
            <a:avLst/>
          </a:prstGeom>
        </p:spPr>
      </p:pic>
      <p:sp>
        <p:nvSpPr>
          <p:cNvPr id="4" name="Rettangolo 3"/>
          <p:cNvSpPr/>
          <p:nvPr/>
        </p:nvSpPr>
        <p:spPr>
          <a:xfrm>
            <a:off x="2796798" y="4473970"/>
            <a:ext cx="1814920" cy="707886"/>
          </a:xfrm>
          <a:prstGeom prst="rect">
            <a:avLst/>
          </a:prstGeom>
        </p:spPr>
        <p:txBody>
          <a:bodyPr wrap="none">
            <a:spAutoFit/>
          </a:bodyPr>
          <a:lstStyle/>
          <a:p>
            <a:r>
              <a:rPr lang="it-IT" sz="2000" b="1" dirty="0" err="1">
                <a:solidFill>
                  <a:srgbClr val="0070C0"/>
                </a:solidFill>
              </a:rPr>
              <a:t>v</a:t>
            </a:r>
            <a:r>
              <a:rPr lang="it-IT" sz="2000" b="1" baseline="-25000" dirty="0" err="1">
                <a:solidFill>
                  <a:srgbClr val="0070C0"/>
                </a:solidFill>
              </a:rPr>
              <a:t>max</a:t>
            </a:r>
            <a:r>
              <a:rPr lang="it-IT" sz="2000" b="1" dirty="0">
                <a:solidFill>
                  <a:srgbClr val="0070C0"/>
                </a:solidFill>
              </a:rPr>
              <a:t> </a:t>
            </a:r>
            <a:r>
              <a:rPr lang="it-IT" sz="2000" b="1" dirty="0">
                <a:solidFill>
                  <a:srgbClr val="0070C0"/>
                </a:solidFill>
              </a:rPr>
              <a:t>diminuisce</a:t>
            </a:r>
          </a:p>
          <a:p>
            <a:r>
              <a:rPr lang="it-IT" sz="2000" b="1" dirty="0">
                <a:solidFill>
                  <a:srgbClr val="0070C0"/>
                </a:solidFill>
              </a:rPr>
              <a:t>K</a:t>
            </a:r>
            <a:r>
              <a:rPr lang="it-IT" sz="2000" b="1" baseline="-25000" dirty="0">
                <a:solidFill>
                  <a:srgbClr val="0070C0"/>
                </a:solidFill>
              </a:rPr>
              <a:t>M</a:t>
            </a:r>
            <a:r>
              <a:rPr lang="it-IT" sz="2000" b="1" dirty="0">
                <a:solidFill>
                  <a:srgbClr val="0070C0"/>
                </a:solidFill>
              </a:rPr>
              <a:t> costante</a:t>
            </a:r>
            <a:endParaRPr lang="it-IT" sz="2000" b="1" dirty="0">
              <a:solidFill>
                <a:srgbClr val="0070C0"/>
              </a:solidFill>
            </a:endParaRPr>
          </a:p>
        </p:txBody>
      </p:sp>
      <p:sp>
        <p:nvSpPr>
          <p:cNvPr id="10" name="Rettangolo 9"/>
          <p:cNvSpPr/>
          <p:nvPr/>
        </p:nvSpPr>
        <p:spPr>
          <a:xfrm>
            <a:off x="7271592" y="4539281"/>
            <a:ext cx="1571905" cy="707886"/>
          </a:xfrm>
          <a:prstGeom prst="rect">
            <a:avLst/>
          </a:prstGeom>
        </p:spPr>
        <p:txBody>
          <a:bodyPr wrap="none">
            <a:spAutoFit/>
          </a:bodyPr>
          <a:lstStyle/>
          <a:p>
            <a:r>
              <a:rPr lang="it-IT" sz="2000" b="1" dirty="0" err="1">
                <a:solidFill>
                  <a:srgbClr val="FF0000"/>
                </a:solidFill>
              </a:rPr>
              <a:t>v</a:t>
            </a:r>
            <a:r>
              <a:rPr lang="it-IT" sz="2000" b="1" baseline="-25000" dirty="0" err="1">
                <a:solidFill>
                  <a:srgbClr val="FF0000"/>
                </a:solidFill>
              </a:rPr>
              <a:t>max</a:t>
            </a:r>
            <a:r>
              <a:rPr lang="it-IT" sz="2000" b="1" dirty="0">
                <a:solidFill>
                  <a:srgbClr val="FF0000"/>
                </a:solidFill>
              </a:rPr>
              <a:t> </a:t>
            </a:r>
            <a:r>
              <a:rPr lang="it-IT" sz="2000" b="1" dirty="0">
                <a:solidFill>
                  <a:srgbClr val="FF0000"/>
                </a:solidFill>
              </a:rPr>
              <a:t>costante</a:t>
            </a:r>
          </a:p>
          <a:p>
            <a:r>
              <a:rPr lang="it-IT" sz="2000" b="1" dirty="0">
                <a:solidFill>
                  <a:srgbClr val="FF0000"/>
                </a:solidFill>
              </a:rPr>
              <a:t>K</a:t>
            </a:r>
            <a:r>
              <a:rPr lang="it-IT" sz="2000" b="1" baseline="-25000" dirty="0">
                <a:solidFill>
                  <a:srgbClr val="FF0000"/>
                </a:solidFill>
              </a:rPr>
              <a:t>M</a:t>
            </a:r>
            <a:r>
              <a:rPr lang="it-IT" sz="2000" b="1" dirty="0">
                <a:solidFill>
                  <a:srgbClr val="FF0000"/>
                </a:solidFill>
              </a:rPr>
              <a:t> </a:t>
            </a:r>
            <a:r>
              <a:rPr lang="it-IT" sz="2000" b="1" dirty="0">
                <a:solidFill>
                  <a:srgbClr val="FF0000"/>
                </a:solidFill>
              </a:rPr>
              <a:t>aumenta</a:t>
            </a:r>
          </a:p>
        </p:txBody>
      </p:sp>
    </p:spTree>
    <p:extLst>
      <p:ext uri="{BB962C8B-B14F-4D97-AF65-F5344CB8AC3E}">
        <p14:creationId xmlns:p14="http://schemas.microsoft.com/office/powerpoint/2010/main" val="1350002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500"/>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9"/>
                                        </p:tgtEl>
                                        <p:attrNameLst>
                                          <p:attrName>style.visibility</p:attrName>
                                        </p:attrNameLst>
                                      </p:cBhvr>
                                      <p:to>
                                        <p:strVal val="visible"/>
                                      </p:to>
                                    </p:set>
                                    <p:anim calcmode="lin" valueType="num">
                                      <p:cBhvr additive="base">
                                        <p:cTn id="34" dur="500" fill="hold"/>
                                        <p:tgtEl>
                                          <p:spTgt spid="19"/>
                                        </p:tgtEl>
                                        <p:attrNameLst>
                                          <p:attrName>ppt_x</p:attrName>
                                        </p:attrNameLst>
                                      </p:cBhvr>
                                      <p:tavLst>
                                        <p:tav tm="0">
                                          <p:val>
                                            <p:strVal val="#ppt_x"/>
                                          </p:val>
                                        </p:tav>
                                        <p:tav tm="100000">
                                          <p:val>
                                            <p:strVal val="#ppt_x"/>
                                          </p:val>
                                        </p:tav>
                                      </p:tavLst>
                                    </p:anim>
                                    <p:anim calcmode="lin" valueType="num">
                                      <p:cBhvr additive="base">
                                        <p:cTn id="35"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37"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barn(outVertical)">
                                      <p:cBhvr>
                                        <p:cTn id="4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6" grpId="0"/>
      <p:bldP spid="19" grpId="0"/>
      <p:bldP spid="4"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a:stretch>
            <a:fillRect/>
          </a:stretch>
        </p:blipFill>
        <p:spPr>
          <a:xfrm>
            <a:off x="5934007" y="2237905"/>
            <a:ext cx="5114925" cy="3000375"/>
          </a:xfrm>
          <a:prstGeom prst="rect">
            <a:avLst/>
          </a:prstGeom>
        </p:spPr>
      </p:pic>
      <p:sp>
        <p:nvSpPr>
          <p:cNvPr id="3" name="CasellaDiTesto 2"/>
          <p:cNvSpPr txBox="1"/>
          <p:nvPr/>
        </p:nvSpPr>
        <p:spPr>
          <a:xfrm>
            <a:off x="824249" y="334851"/>
            <a:ext cx="5950038" cy="461665"/>
          </a:xfrm>
          <a:prstGeom prst="rect">
            <a:avLst/>
          </a:prstGeom>
          <a:noFill/>
        </p:spPr>
        <p:txBody>
          <a:bodyPr wrap="square" rtlCol="0">
            <a:spAutoFit/>
          </a:bodyPr>
          <a:lstStyle/>
          <a:p>
            <a:r>
              <a:rPr lang="it-IT" sz="2400" dirty="0" smtClean="0"/>
              <a:t>MODELLO DELL’ ADATTAMENTO INDOTTO</a:t>
            </a:r>
            <a:endParaRPr lang="it-IT" sz="2400" dirty="0"/>
          </a:p>
        </p:txBody>
      </p:sp>
      <p:sp>
        <p:nvSpPr>
          <p:cNvPr id="4" name="CasellaDiTesto 3"/>
          <p:cNvSpPr txBox="1"/>
          <p:nvPr/>
        </p:nvSpPr>
        <p:spPr>
          <a:xfrm>
            <a:off x="682580" y="2279561"/>
            <a:ext cx="4726546" cy="3046988"/>
          </a:xfrm>
          <a:prstGeom prst="rect">
            <a:avLst/>
          </a:prstGeom>
          <a:noFill/>
        </p:spPr>
        <p:txBody>
          <a:bodyPr wrap="square" rtlCol="0">
            <a:spAutoFit/>
          </a:bodyPr>
          <a:lstStyle/>
          <a:p>
            <a:pPr algn="just"/>
            <a:r>
              <a:rPr lang="it-IT" sz="2400" dirty="0" smtClean="0"/>
              <a:t>Il sito attivo non è rigido e perfettamente complementare alla forma del substrato (modello chiave-serratura), il che renderebbe energeticamente non conveniente la trasformazione del substrato, ma viene modificato dall’interazione con il substrato.</a:t>
            </a:r>
            <a:endParaRPr lang="it-IT" sz="2400" dirty="0"/>
          </a:p>
        </p:txBody>
      </p:sp>
    </p:spTree>
    <p:extLst>
      <p:ext uri="{BB962C8B-B14F-4D97-AF65-F5344CB8AC3E}">
        <p14:creationId xmlns:p14="http://schemas.microsoft.com/office/powerpoint/2010/main" val="719748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2052" y="751264"/>
            <a:ext cx="7694014" cy="3669453"/>
          </a:xfrm>
          <a:prstGeom prst="rect">
            <a:avLst/>
          </a:prstGeom>
        </p:spPr>
      </p:pic>
      <p:sp>
        <p:nvSpPr>
          <p:cNvPr id="3" name="CasellaDiTesto 2"/>
          <p:cNvSpPr txBox="1"/>
          <p:nvPr/>
        </p:nvSpPr>
        <p:spPr>
          <a:xfrm>
            <a:off x="1720188" y="163469"/>
            <a:ext cx="4963608" cy="427361"/>
          </a:xfrm>
          <a:prstGeom prst="rect">
            <a:avLst/>
          </a:prstGeom>
          <a:noFill/>
        </p:spPr>
        <p:txBody>
          <a:bodyPr wrap="square" rtlCol="0">
            <a:spAutoFit/>
          </a:bodyPr>
          <a:lstStyle/>
          <a:p>
            <a:pPr algn="just"/>
            <a:r>
              <a:rPr lang="it-IT" sz="2177" b="1" dirty="0">
                <a:solidFill>
                  <a:srgbClr val="7030A0"/>
                </a:solidFill>
              </a:rPr>
              <a:t>CLASSIFICAZIONE DEGLI ENZIMI</a:t>
            </a:r>
          </a:p>
        </p:txBody>
      </p:sp>
      <p:pic>
        <p:nvPicPr>
          <p:cNvPr id="4" name="Immagin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7643" y="4278038"/>
            <a:ext cx="5416711" cy="1796931"/>
          </a:xfrm>
          <a:prstGeom prst="rect">
            <a:avLst/>
          </a:prstGeom>
        </p:spPr>
      </p:pic>
    </p:spTree>
    <p:extLst>
      <p:ext uri="{BB962C8B-B14F-4D97-AF65-F5344CB8AC3E}">
        <p14:creationId xmlns:p14="http://schemas.microsoft.com/office/powerpoint/2010/main" val="238393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0004AA74-5A22-416A-8014-EA82AB745332}" type="slidenum">
              <a:rPr lang="it-IT" smtClean="0"/>
              <a:pPr/>
              <a:t>4</a:t>
            </a:fld>
            <a:endParaRPr lang="it-IT"/>
          </a:p>
        </p:txBody>
      </p:sp>
      <p:sp>
        <p:nvSpPr>
          <p:cNvPr id="3" name="CasellaDiTesto 2"/>
          <p:cNvSpPr txBox="1"/>
          <p:nvPr/>
        </p:nvSpPr>
        <p:spPr>
          <a:xfrm>
            <a:off x="476518" y="1404370"/>
            <a:ext cx="7083381" cy="2308324"/>
          </a:xfrm>
          <a:prstGeom prst="rect">
            <a:avLst/>
          </a:prstGeom>
          <a:noFill/>
        </p:spPr>
        <p:txBody>
          <a:bodyPr wrap="square" rtlCol="0">
            <a:spAutoFit/>
          </a:bodyPr>
          <a:lstStyle/>
          <a:p>
            <a:pPr algn="just"/>
            <a:r>
              <a:rPr lang="it-IT" sz="2400" dirty="0"/>
              <a:t>Per il loro funzionamento gli enzimi possono richiedere la presenza di </a:t>
            </a:r>
            <a:r>
              <a:rPr lang="it-IT" sz="2400" b="1" dirty="0"/>
              <a:t> cofattori</a:t>
            </a:r>
            <a:r>
              <a:rPr lang="it-IT" sz="2400" dirty="0"/>
              <a:t>, piccole molecole (</a:t>
            </a:r>
            <a:r>
              <a:rPr lang="it-IT" sz="2400" b="1" dirty="0"/>
              <a:t>coenzimi</a:t>
            </a:r>
            <a:r>
              <a:rPr lang="it-IT" sz="2400" dirty="0"/>
              <a:t>) o ioni metallici associati all’enzima e che prendono parte alla reazione.</a:t>
            </a:r>
          </a:p>
          <a:p>
            <a:pPr algn="just"/>
            <a:r>
              <a:rPr lang="it-IT" sz="2400" dirty="0"/>
              <a:t>L’enzima da solo è detto </a:t>
            </a:r>
            <a:r>
              <a:rPr lang="it-IT" sz="2400" b="1" dirty="0"/>
              <a:t>apoenzima</a:t>
            </a:r>
            <a:r>
              <a:rPr lang="it-IT" sz="2400" dirty="0"/>
              <a:t>, mentre l’insieme di apoenzima e coenzima è detto </a:t>
            </a:r>
            <a:r>
              <a:rPr lang="it-IT" sz="2400" b="1" dirty="0" err="1"/>
              <a:t>oloenzima</a:t>
            </a:r>
            <a:r>
              <a:rPr lang="it-IT" sz="2400" dirty="0"/>
              <a:t>.</a:t>
            </a:r>
          </a:p>
        </p:txBody>
      </p:sp>
      <p:sp>
        <p:nvSpPr>
          <p:cNvPr id="4" name="CasellaDiTesto 3"/>
          <p:cNvSpPr txBox="1"/>
          <p:nvPr/>
        </p:nvSpPr>
        <p:spPr>
          <a:xfrm>
            <a:off x="392746" y="3770316"/>
            <a:ext cx="6935331" cy="1200329"/>
          </a:xfrm>
          <a:prstGeom prst="rect">
            <a:avLst/>
          </a:prstGeom>
          <a:noFill/>
        </p:spPr>
        <p:txBody>
          <a:bodyPr wrap="square" rtlCol="0">
            <a:spAutoFit/>
          </a:bodyPr>
          <a:lstStyle/>
          <a:p>
            <a:pPr algn="just"/>
            <a:r>
              <a:rPr lang="it-IT" sz="2400" dirty="0"/>
              <a:t>Vi sono in tutto circa una ventina di coenzimi; fra i principali ci sono ATP, ADP, piridossalfosfato, coenzima A, coenzima Q (</a:t>
            </a:r>
            <a:r>
              <a:rPr lang="it-IT" sz="2400" dirty="0" err="1"/>
              <a:t>ubichinone</a:t>
            </a:r>
            <a:r>
              <a:rPr lang="it-IT" sz="2400" dirty="0"/>
              <a:t>), NAD, NADP e FAD. </a:t>
            </a:r>
          </a:p>
        </p:txBody>
      </p:sp>
      <p:sp>
        <p:nvSpPr>
          <p:cNvPr id="5" name="CasellaDiTesto 4"/>
          <p:cNvSpPr txBox="1"/>
          <p:nvPr/>
        </p:nvSpPr>
        <p:spPr>
          <a:xfrm>
            <a:off x="481982" y="5359864"/>
            <a:ext cx="6459730" cy="1200329"/>
          </a:xfrm>
          <a:prstGeom prst="rect">
            <a:avLst/>
          </a:prstGeom>
          <a:noFill/>
        </p:spPr>
        <p:txBody>
          <a:bodyPr wrap="square" rtlCol="0">
            <a:spAutoFit/>
          </a:bodyPr>
          <a:lstStyle/>
          <a:p>
            <a:pPr algn="just"/>
            <a:r>
              <a:rPr lang="it-IT" sz="2400" dirty="0"/>
              <a:t>Alcuni di essi sono vitamine. Il </a:t>
            </a:r>
            <a:r>
              <a:rPr lang="it-IT" sz="2400" dirty="0"/>
              <a:t>loro ruolo è in genere di trasferire atomi o gruppi di atomi da una molecola all’altra.</a:t>
            </a:r>
          </a:p>
        </p:txBody>
      </p:sp>
      <p:pic>
        <p:nvPicPr>
          <p:cNvPr id="7" name="Immagine 6"/>
          <p:cNvPicPr>
            <a:picLocks noChangeAspect="1"/>
          </p:cNvPicPr>
          <p:nvPr/>
        </p:nvPicPr>
        <p:blipFill>
          <a:blip r:embed="rId2"/>
          <a:stretch>
            <a:fillRect/>
          </a:stretch>
        </p:blipFill>
        <p:spPr>
          <a:xfrm>
            <a:off x="8666175" y="3039885"/>
            <a:ext cx="2635332" cy="2040896"/>
          </a:xfrm>
          <a:prstGeom prst="rect">
            <a:avLst/>
          </a:prstGeom>
        </p:spPr>
      </p:pic>
      <p:sp>
        <p:nvSpPr>
          <p:cNvPr id="8" name="CasellaDiTesto 7"/>
          <p:cNvSpPr txBox="1"/>
          <p:nvPr/>
        </p:nvSpPr>
        <p:spPr>
          <a:xfrm>
            <a:off x="450760" y="228779"/>
            <a:ext cx="9530365" cy="1200329"/>
          </a:xfrm>
          <a:prstGeom prst="rect">
            <a:avLst/>
          </a:prstGeom>
          <a:noFill/>
        </p:spPr>
        <p:txBody>
          <a:bodyPr wrap="square" rtlCol="0">
            <a:spAutoFit/>
          </a:bodyPr>
          <a:lstStyle/>
          <a:p>
            <a:pPr algn="just"/>
            <a:r>
              <a:rPr lang="it-IT" sz="2400" dirty="0"/>
              <a:t>Gli enzimi sono molecole </a:t>
            </a:r>
            <a:r>
              <a:rPr lang="it-IT" sz="2400" b="1" dirty="0"/>
              <a:t>proteiche</a:t>
            </a:r>
            <a:r>
              <a:rPr lang="it-IT" sz="2400" dirty="0"/>
              <a:t>, generalmente proteine globulari il cui ripiegamento è fatto in modo tale da lasciare un sito interno, nel quale la molecola del substrato si può inserire per subire la reazione. </a:t>
            </a:r>
          </a:p>
        </p:txBody>
      </p:sp>
    </p:spTree>
    <p:extLst>
      <p:ext uri="{BB962C8B-B14F-4D97-AF65-F5344CB8AC3E}">
        <p14:creationId xmlns:p14="http://schemas.microsoft.com/office/powerpoint/2010/main" val="333824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additive="base">
                                        <p:cTn id="30" dur="500" fill="hold"/>
                                        <p:tgtEl>
                                          <p:spTgt spid="5"/>
                                        </p:tgtEl>
                                        <p:attrNameLst>
                                          <p:attrName>ppt_x</p:attrName>
                                        </p:attrNameLst>
                                      </p:cBhvr>
                                      <p:tavLst>
                                        <p:tav tm="0">
                                          <p:val>
                                            <p:strVal val="#ppt_x"/>
                                          </p:val>
                                        </p:tav>
                                        <p:tav tm="100000">
                                          <p:val>
                                            <p:strVal val="#ppt_x"/>
                                          </p:val>
                                        </p:tav>
                                      </p:tavLst>
                                    </p:anim>
                                    <p:anim calcmode="lin" valueType="num">
                                      <p:cBhvr additive="base">
                                        <p:cTn id="3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asellaDiTesto 15"/>
          <p:cNvSpPr txBox="1"/>
          <p:nvPr/>
        </p:nvSpPr>
        <p:spPr>
          <a:xfrm>
            <a:off x="290850" y="563099"/>
            <a:ext cx="6998594" cy="2677656"/>
          </a:xfrm>
          <a:prstGeom prst="rect">
            <a:avLst/>
          </a:prstGeom>
          <a:noFill/>
        </p:spPr>
        <p:txBody>
          <a:bodyPr wrap="square" rtlCol="0">
            <a:spAutoFit/>
          </a:bodyPr>
          <a:lstStyle/>
          <a:p>
            <a:pPr algn="just"/>
            <a:r>
              <a:rPr lang="it-IT" sz="2800" dirty="0"/>
              <a:t>L’enzima, in quanto catalizzatore, agisce facendo avvenire il processo per una via con energia di attivazione più bassa. Nessun enzima può catalizzare una reazione non spontanea, ne’ far formare più prodotto di quanto previsto dalla costante d’equilibrio.</a:t>
            </a:r>
          </a:p>
        </p:txBody>
      </p:sp>
      <p:pic>
        <p:nvPicPr>
          <p:cNvPr id="1026" name="Picture 2" descr="Risultati immagini per CATALISI ENZIMATIC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1237" y="347730"/>
            <a:ext cx="3948783" cy="3089924"/>
          </a:xfrm>
          <a:prstGeom prst="rect">
            <a:avLst/>
          </a:prstGeom>
          <a:noFill/>
          <a:extLst>
            <a:ext uri="{909E8E84-426E-40DD-AFC4-6F175D3DCCD1}">
              <a14:hiddenFill xmlns:a14="http://schemas.microsoft.com/office/drawing/2010/main">
                <a:solidFill>
                  <a:srgbClr val="FFFFFF"/>
                </a:solidFill>
              </a14:hiddenFill>
            </a:ext>
          </a:extLst>
        </p:spPr>
      </p:pic>
      <p:sp>
        <p:nvSpPr>
          <p:cNvPr id="18" name="CasellaDiTesto 17"/>
          <p:cNvSpPr txBox="1"/>
          <p:nvPr/>
        </p:nvSpPr>
        <p:spPr>
          <a:xfrm>
            <a:off x="437277" y="4518855"/>
            <a:ext cx="9073008" cy="1569660"/>
          </a:xfrm>
          <a:prstGeom prst="rect">
            <a:avLst/>
          </a:prstGeom>
          <a:noFill/>
        </p:spPr>
        <p:txBody>
          <a:bodyPr wrap="square" rtlCol="0">
            <a:spAutoFit/>
          </a:bodyPr>
          <a:lstStyle/>
          <a:p>
            <a:pPr algn="just"/>
            <a:r>
              <a:rPr lang="it-IT" sz="2400" baseline="0" dirty="0" smtClean="0"/>
              <a:t>L’</a:t>
            </a:r>
            <a:r>
              <a:rPr lang="it-IT" sz="2400" b="1" baseline="0" dirty="0" smtClean="0"/>
              <a:t>attività</a:t>
            </a:r>
            <a:r>
              <a:rPr lang="it-IT" sz="2400" baseline="0" dirty="0" smtClean="0"/>
              <a:t> dell’enzima dipende dal pH, dalla temperatura, dalla quantità di substrato presente e dalla presenza di </a:t>
            </a:r>
            <a:r>
              <a:rPr lang="it-IT" sz="2400" b="1" baseline="0" dirty="0" smtClean="0"/>
              <a:t>inibitori</a:t>
            </a:r>
            <a:r>
              <a:rPr lang="it-IT" sz="2400" baseline="0" dirty="0" smtClean="0"/>
              <a:t>. Infatti, perché l’enzima sia attivo, occorre che sia presente nella conformazione opportuna perché il sito attivo abbia la forma richiesta.</a:t>
            </a:r>
          </a:p>
        </p:txBody>
      </p:sp>
    </p:spTree>
    <p:extLst>
      <p:ext uri="{BB962C8B-B14F-4D97-AF65-F5344CB8AC3E}">
        <p14:creationId xmlns:p14="http://schemas.microsoft.com/office/powerpoint/2010/main" val="263871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out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isultati immagini per enzimi temperatu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4673" y="2025941"/>
            <a:ext cx="3371850" cy="2733676"/>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p:cNvSpPr txBox="1"/>
          <p:nvPr/>
        </p:nvSpPr>
        <p:spPr>
          <a:xfrm>
            <a:off x="1313645" y="618186"/>
            <a:ext cx="9066727" cy="461665"/>
          </a:xfrm>
          <a:prstGeom prst="rect">
            <a:avLst/>
          </a:prstGeom>
          <a:noFill/>
        </p:spPr>
        <p:txBody>
          <a:bodyPr wrap="square" rtlCol="0">
            <a:spAutoFit/>
          </a:bodyPr>
          <a:lstStyle/>
          <a:p>
            <a:r>
              <a:rPr lang="it-IT" sz="2400" dirty="0" smtClean="0"/>
              <a:t>EFFETTO DELLA TEMPERATURA E DEL pH SULL’ATTIVITA’ DI UN ENZIMA</a:t>
            </a:r>
            <a:endParaRPr lang="it-IT" sz="2400" dirty="0"/>
          </a:p>
        </p:txBody>
      </p:sp>
      <p:sp>
        <p:nvSpPr>
          <p:cNvPr id="4" name="CasellaDiTesto 3"/>
          <p:cNvSpPr txBox="1"/>
          <p:nvPr/>
        </p:nvSpPr>
        <p:spPr>
          <a:xfrm>
            <a:off x="1068946" y="5383369"/>
            <a:ext cx="9800823" cy="830997"/>
          </a:xfrm>
          <a:prstGeom prst="rect">
            <a:avLst/>
          </a:prstGeom>
          <a:noFill/>
        </p:spPr>
        <p:txBody>
          <a:bodyPr wrap="square" rtlCol="0">
            <a:spAutoFit/>
          </a:bodyPr>
          <a:lstStyle/>
          <a:p>
            <a:r>
              <a:rPr lang="it-IT" sz="2400" dirty="0" smtClean="0"/>
              <a:t>Perché l’enzima agisca, occorre che si trovi nella conformazione corretta. Tale conformazione è stabile entro un certo intervallo di temperatura e di pH.</a:t>
            </a:r>
            <a:endParaRPr lang="it-IT" sz="2400" dirty="0"/>
          </a:p>
        </p:txBody>
      </p:sp>
      <p:pic>
        <p:nvPicPr>
          <p:cNvPr id="3074" name="Picture 2" descr="Risultati immagini per enzyme ph grap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8981" y="1168744"/>
            <a:ext cx="4739247" cy="4181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4827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isultati immagini per enzimi concentrazi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941" y="1088801"/>
            <a:ext cx="6896100" cy="484822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p:cNvSpPr txBox="1"/>
          <p:nvPr/>
        </p:nvSpPr>
        <p:spPr>
          <a:xfrm>
            <a:off x="7482625" y="2485623"/>
            <a:ext cx="3335628" cy="646331"/>
          </a:xfrm>
          <a:prstGeom prst="rect">
            <a:avLst/>
          </a:prstGeom>
          <a:noFill/>
        </p:spPr>
        <p:txBody>
          <a:bodyPr wrap="square" rtlCol="0">
            <a:spAutoFit/>
          </a:bodyPr>
          <a:lstStyle/>
          <a:p>
            <a:r>
              <a:rPr lang="it-IT" dirty="0" smtClean="0"/>
              <a:t>SATURAZIONE del sito attivo dell’enzima</a:t>
            </a:r>
            <a:endParaRPr lang="it-IT" dirty="0"/>
          </a:p>
        </p:txBody>
      </p:sp>
      <p:sp>
        <p:nvSpPr>
          <p:cNvPr id="5" name="CasellaDiTesto 4"/>
          <p:cNvSpPr txBox="1"/>
          <p:nvPr/>
        </p:nvSpPr>
        <p:spPr>
          <a:xfrm>
            <a:off x="1056069" y="154546"/>
            <a:ext cx="7225048" cy="369332"/>
          </a:xfrm>
          <a:prstGeom prst="rect">
            <a:avLst/>
          </a:prstGeom>
          <a:noFill/>
        </p:spPr>
        <p:txBody>
          <a:bodyPr wrap="square" rtlCol="0">
            <a:spAutoFit/>
          </a:bodyPr>
          <a:lstStyle/>
          <a:p>
            <a:r>
              <a:rPr lang="it-IT" dirty="0" smtClean="0"/>
              <a:t>DIPENDENZA DELLA VELOCITA’ DALLA CONCENTRAZIONE DEL SUBSTRATO</a:t>
            </a:r>
            <a:endParaRPr lang="it-IT" dirty="0"/>
          </a:p>
        </p:txBody>
      </p:sp>
    </p:spTree>
    <p:extLst>
      <p:ext uri="{BB962C8B-B14F-4D97-AF65-F5344CB8AC3E}">
        <p14:creationId xmlns:p14="http://schemas.microsoft.com/office/powerpoint/2010/main" val="1455743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198513" y="141668"/>
            <a:ext cx="3065172" cy="461665"/>
          </a:xfrm>
          <a:prstGeom prst="rect">
            <a:avLst/>
          </a:prstGeom>
          <a:noFill/>
        </p:spPr>
        <p:txBody>
          <a:bodyPr wrap="square" rtlCol="0">
            <a:spAutoFit/>
          </a:bodyPr>
          <a:lstStyle/>
          <a:p>
            <a:r>
              <a:rPr lang="it-IT" sz="2400" dirty="0" smtClean="0"/>
              <a:t>CINETICA ENZIMATICA</a:t>
            </a:r>
            <a:endParaRPr lang="it-IT" sz="2400" dirty="0"/>
          </a:p>
        </p:txBody>
      </p:sp>
      <p:grpSp>
        <p:nvGrpSpPr>
          <p:cNvPr id="6" name="Gruppo 5"/>
          <p:cNvGrpSpPr/>
          <p:nvPr/>
        </p:nvGrpSpPr>
        <p:grpSpPr>
          <a:xfrm>
            <a:off x="759854" y="1208470"/>
            <a:ext cx="6218349" cy="1028335"/>
            <a:chOff x="759854" y="1208470"/>
            <a:chExt cx="6218349" cy="1028335"/>
          </a:xfrm>
        </p:grpSpPr>
        <p:cxnSp>
          <p:nvCxnSpPr>
            <p:cNvPr id="3" name="Connettore 2 2"/>
            <p:cNvCxnSpPr/>
            <p:nvPr/>
          </p:nvCxnSpPr>
          <p:spPr>
            <a:xfrm>
              <a:off x="2034862" y="1687133"/>
              <a:ext cx="629393" cy="60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Connettore 2 3"/>
            <p:cNvCxnSpPr/>
            <p:nvPr/>
          </p:nvCxnSpPr>
          <p:spPr>
            <a:xfrm flipH="1" flipV="1">
              <a:off x="1944710" y="1764406"/>
              <a:ext cx="680908" cy="60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 name="Connettore 2 4"/>
            <p:cNvCxnSpPr/>
            <p:nvPr/>
          </p:nvCxnSpPr>
          <p:spPr>
            <a:xfrm>
              <a:off x="3436844" y="1703886"/>
              <a:ext cx="826063" cy="90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CasellaDiTesto 6"/>
            <p:cNvSpPr txBox="1"/>
            <p:nvPr/>
          </p:nvSpPr>
          <p:spPr>
            <a:xfrm>
              <a:off x="759854" y="1455313"/>
              <a:ext cx="875763" cy="461665"/>
            </a:xfrm>
            <a:prstGeom prst="rect">
              <a:avLst/>
            </a:prstGeom>
            <a:noFill/>
          </p:spPr>
          <p:txBody>
            <a:bodyPr wrap="square" rtlCol="0">
              <a:spAutoFit/>
            </a:bodyPr>
            <a:lstStyle/>
            <a:p>
              <a:r>
                <a:rPr lang="it-IT" sz="2400" dirty="0" smtClean="0"/>
                <a:t>E + S</a:t>
              </a:r>
              <a:endParaRPr lang="it-IT" sz="2400" dirty="0"/>
            </a:p>
          </p:txBody>
        </p:sp>
        <p:sp>
          <p:nvSpPr>
            <p:cNvPr id="8" name="CasellaDiTesto 7"/>
            <p:cNvSpPr txBox="1"/>
            <p:nvPr/>
          </p:nvSpPr>
          <p:spPr>
            <a:xfrm>
              <a:off x="2844085" y="1504682"/>
              <a:ext cx="517302" cy="461665"/>
            </a:xfrm>
            <a:prstGeom prst="rect">
              <a:avLst/>
            </a:prstGeom>
            <a:noFill/>
          </p:spPr>
          <p:txBody>
            <a:bodyPr wrap="square" rtlCol="0">
              <a:spAutoFit/>
            </a:bodyPr>
            <a:lstStyle/>
            <a:p>
              <a:r>
                <a:rPr lang="it-IT" sz="2400" dirty="0" smtClean="0"/>
                <a:t>ES</a:t>
              </a:r>
              <a:endParaRPr lang="it-IT" sz="2400" dirty="0"/>
            </a:p>
          </p:txBody>
        </p:sp>
        <p:sp>
          <p:nvSpPr>
            <p:cNvPr id="9" name="CasellaDiTesto 8"/>
            <p:cNvSpPr txBox="1"/>
            <p:nvPr/>
          </p:nvSpPr>
          <p:spPr>
            <a:xfrm>
              <a:off x="6102440" y="1530439"/>
              <a:ext cx="875763" cy="461665"/>
            </a:xfrm>
            <a:prstGeom prst="rect">
              <a:avLst/>
            </a:prstGeom>
            <a:noFill/>
          </p:spPr>
          <p:txBody>
            <a:bodyPr wrap="square" rtlCol="0">
              <a:spAutoFit/>
            </a:bodyPr>
            <a:lstStyle/>
            <a:p>
              <a:r>
                <a:rPr lang="it-IT" sz="2400" dirty="0" smtClean="0"/>
                <a:t>E + P</a:t>
              </a:r>
              <a:endParaRPr lang="it-IT" sz="2400" dirty="0"/>
            </a:p>
          </p:txBody>
        </p:sp>
        <p:sp>
          <p:nvSpPr>
            <p:cNvPr id="14" name="CasellaDiTesto 13"/>
            <p:cNvSpPr txBox="1"/>
            <p:nvPr/>
          </p:nvSpPr>
          <p:spPr>
            <a:xfrm>
              <a:off x="2099257" y="1210616"/>
              <a:ext cx="437881" cy="461665"/>
            </a:xfrm>
            <a:prstGeom prst="rect">
              <a:avLst/>
            </a:prstGeom>
            <a:noFill/>
          </p:spPr>
          <p:txBody>
            <a:bodyPr wrap="square" rtlCol="0">
              <a:spAutoFit/>
            </a:bodyPr>
            <a:lstStyle/>
            <a:p>
              <a:r>
                <a:rPr lang="it-IT" sz="2400" dirty="0" smtClean="0"/>
                <a:t>k</a:t>
              </a:r>
              <a:r>
                <a:rPr lang="it-IT" sz="2400" baseline="-25000" dirty="0" smtClean="0"/>
                <a:t>1</a:t>
              </a:r>
              <a:endParaRPr lang="it-IT" sz="2400" dirty="0"/>
            </a:p>
          </p:txBody>
        </p:sp>
        <p:sp>
          <p:nvSpPr>
            <p:cNvPr id="15" name="CasellaDiTesto 14"/>
            <p:cNvSpPr txBox="1"/>
            <p:nvPr/>
          </p:nvSpPr>
          <p:spPr>
            <a:xfrm>
              <a:off x="2135747" y="1775140"/>
              <a:ext cx="517301" cy="461665"/>
            </a:xfrm>
            <a:prstGeom prst="rect">
              <a:avLst/>
            </a:prstGeom>
            <a:noFill/>
          </p:spPr>
          <p:txBody>
            <a:bodyPr wrap="square" rtlCol="0">
              <a:spAutoFit/>
            </a:bodyPr>
            <a:lstStyle/>
            <a:p>
              <a:r>
                <a:rPr lang="it-IT" sz="2400" dirty="0" smtClean="0"/>
                <a:t>k</a:t>
              </a:r>
              <a:r>
                <a:rPr lang="it-IT" sz="2400" baseline="-25000" dirty="0" smtClean="0"/>
                <a:t>-1</a:t>
              </a:r>
              <a:endParaRPr lang="it-IT" sz="2400" dirty="0"/>
            </a:p>
          </p:txBody>
        </p:sp>
        <p:sp>
          <p:nvSpPr>
            <p:cNvPr id="16" name="CasellaDiTesto 15"/>
            <p:cNvSpPr txBox="1"/>
            <p:nvPr/>
          </p:nvSpPr>
          <p:spPr>
            <a:xfrm>
              <a:off x="3668333" y="1208470"/>
              <a:ext cx="437881" cy="461665"/>
            </a:xfrm>
            <a:prstGeom prst="rect">
              <a:avLst/>
            </a:prstGeom>
            <a:noFill/>
          </p:spPr>
          <p:txBody>
            <a:bodyPr wrap="square" rtlCol="0">
              <a:spAutoFit/>
            </a:bodyPr>
            <a:lstStyle/>
            <a:p>
              <a:r>
                <a:rPr lang="it-IT" sz="2400" dirty="0" smtClean="0"/>
                <a:t>k</a:t>
              </a:r>
              <a:r>
                <a:rPr lang="it-IT" sz="2400" baseline="-25000" dirty="0" smtClean="0"/>
                <a:t>2</a:t>
              </a:r>
              <a:endParaRPr lang="it-IT" sz="2400" dirty="0"/>
            </a:p>
          </p:txBody>
        </p:sp>
      </p:grpSp>
      <p:cxnSp>
        <p:nvCxnSpPr>
          <p:cNvPr id="22" name="Connettore 2 21"/>
          <p:cNvCxnSpPr/>
          <p:nvPr/>
        </p:nvCxnSpPr>
        <p:spPr>
          <a:xfrm>
            <a:off x="5134709" y="1727498"/>
            <a:ext cx="826063" cy="90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CasellaDiTesto 22"/>
          <p:cNvSpPr txBox="1"/>
          <p:nvPr/>
        </p:nvSpPr>
        <p:spPr>
          <a:xfrm>
            <a:off x="4464677" y="1502537"/>
            <a:ext cx="517302" cy="461665"/>
          </a:xfrm>
          <a:prstGeom prst="rect">
            <a:avLst/>
          </a:prstGeom>
          <a:noFill/>
        </p:spPr>
        <p:txBody>
          <a:bodyPr wrap="square" rtlCol="0">
            <a:spAutoFit/>
          </a:bodyPr>
          <a:lstStyle/>
          <a:p>
            <a:r>
              <a:rPr lang="it-IT" sz="2400" dirty="0" smtClean="0"/>
              <a:t>EP</a:t>
            </a:r>
            <a:endParaRPr lang="it-IT" sz="2400" dirty="0"/>
          </a:p>
        </p:txBody>
      </p:sp>
      <p:sp>
        <p:nvSpPr>
          <p:cNvPr id="24" name="CasellaDiTesto 23"/>
          <p:cNvSpPr txBox="1"/>
          <p:nvPr/>
        </p:nvSpPr>
        <p:spPr>
          <a:xfrm>
            <a:off x="399246" y="3013656"/>
            <a:ext cx="1571222" cy="461665"/>
          </a:xfrm>
          <a:prstGeom prst="rect">
            <a:avLst/>
          </a:prstGeom>
          <a:noFill/>
        </p:spPr>
        <p:txBody>
          <a:bodyPr wrap="square" rtlCol="0">
            <a:spAutoFit/>
          </a:bodyPr>
          <a:lstStyle/>
          <a:p>
            <a:r>
              <a:rPr lang="it-IT" sz="2400" dirty="0" smtClean="0"/>
              <a:t>Il </a:t>
            </a:r>
            <a:r>
              <a:rPr lang="it-IT" sz="2400" dirty="0" smtClean="0"/>
              <a:t>rapporto</a:t>
            </a:r>
            <a:endParaRPr lang="it-IT" sz="2400" dirty="0"/>
          </a:p>
        </p:txBody>
      </p:sp>
      <mc:AlternateContent xmlns:mc="http://schemas.openxmlformats.org/markup-compatibility/2006">
        <mc:Choice xmlns:a14="http://schemas.microsoft.com/office/drawing/2010/main" Requires="a14">
          <p:sp>
            <p:nvSpPr>
              <p:cNvPr id="25" name="CasellaDiTesto 24"/>
              <p:cNvSpPr txBox="1"/>
              <p:nvPr/>
            </p:nvSpPr>
            <p:spPr>
              <a:xfrm>
                <a:off x="1996226" y="3000776"/>
                <a:ext cx="686085" cy="52059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it-IT" i="1" smtClean="0">
                              <a:latin typeface="Cambria Math" panose="02040503050406030204" pitchFamily="18" charset="0"/>
                            </a:rPr>
                          </m:ctrlPr>
                        </m:fPr>
                        <m:num>
                          <m:r>
                            <m:rPr>
                              <m:nor/>
                            </m:rPr>
                            <a:rPr lang="it-IT" dirty="0" smtClean="0"/>
                            <m:t>k</m:t>
                          </m:r>
                          <m:r>
                            <m:rPr>
                              <m:nor/>
                            </m:rPr>
                            <a:rPr lang="it-IT" baseline="-25000" dirty="0" smtClean="0"/>
                            <m:t>−1</m:t>
                          </m:r>
                          <m:r>
                            <m:rPr>
                              <m:nor/>
                            </m:rPr>
                            <a:rPr lang="it-IT" dirty="0" smtClean="0"/>
                            <m:t> + </m:t>
                          </m:r>
                          <m:r>
                            <m:rPr>
                              <m:nor/>
                            </m:rPr>
                            <a:rPr lang="it-IT" dirty="0" smtClean="0"/>
                            <m:t>k</m:t>
                          </m:r>
                          <m:r>
                            <m:rPr>
                              <m:nor/>
                            </m:rPr>
                            <a:rPr lang="it-IT" baseline="-25000" dirty="0" smtClean="0"/>
                            <m:t>2</m:t>
                          </m:r>
                        </m:num>
                        <m:den>
                          <m:r>
                            <m:rPr>
                              <m:nor/>
                            </m:rPr>
                            <a:rPr lang="it-IT" dirty="0" smtClean="0"/>
                            <m:t>k</m:t>
                          </m:r>
                          <m:r>
                            <m:rPr>
                              <m:nor/>
                            </m:rPr>
                            <a:rPr lang="it-IT" baseline="-25000" dirty="0" smtClean="0"/>
                            <m:t>1</m:t>
                          </m:r>
                        </m:den>
                      </m:f>
                    </m:oMath>
                  </m:oMathPara>
                </a14:m>
                <a:endParaRPr lang="it-IT" dirty="0"/>
              </a:p>
            </p:txBody>
          </p:sp>
        </mc:Choice>
        <mc:Fallback>
          <p:sp>
            <p:nvSpPr>
              <p:cNvPr id="25" name="CasellaDiTesto 24"/>
              <p:cNvSpPr txBox="1">
                <a:spLocks noRot="1" noChangeAspect="1" noMove="1" noResize="1" noEditPoints="1" noAdjustHandles="1" noChangeArrowheads="1" noChangeShapeType="1" noTextEdit="1"/>
              </p:cNvSpPr>
              <p:nvPr/>
            </p:nvSpPr>
            <p:spPr>
              <a:xfrm>
                <a:off x="1996226" y="3000776"/>
                <a:ext cx="686085" cy="520592"/>
              </a:xfrm>
              <a:prstGeom prst="rect">
                <a:avLst/>
              </a:prstGeom>
              <a:blipFill rotWithShape="0">
                <a:blip r:embed="rId2"/>
                <a:stretch>
                  <a:fillRect b="-8140"/>
                </a:stretch>
              </a:blipFill>
            </p:spPr>
            <p:txBody>
              <a:bodyPr/>
              <a:lstStyle/>
              <a:p>
                <a:r>
                  <a:rPr lang="it-IT">
                    <a:noFill/>
                  </a:rPr>
                  <a:t> </a:t>
                </a:r>
              </a:p>
            </p:txBody>
          </p:sp>
        </mc:Fallback>
      </mc:AlternateContent>
      <p:sp>
        <p:nvSpPr>
          <p:cNvPr id="26" name="CasellaDiTesto 25"/>
          <p:cNvSpPr txBox="1"/>
          <p:nvPr/>
        </p:nvSpPr>
        <p:spPr>
          <a:xfrm>
            <a:off x="2741054" y="3050146"/>
            <a:ext cx="8141594" cy="2308324"/>
          </a:xfrm>
          <a:prstGeom prst="rect">
            <a:avLst/>
          </a:prstGeom>
          <a:noFill/>
        </p:spPr>
        <p:txBody>
          <a:bodyPr wrap="square" rtlCol="0">
            <a:spAutoFit/>
          </a:bodyPr>
          <a:lstStyle/>
          <a:p>
            <a:r>
              <a:rPr lang="it-IT" sz="2400" dirty="0" smtClean="0"/>
              <a:t>= K</a:t>
            </a:r>
            <a:r>
              <a:rPr lang="it-IT" sz="2400" baseline="-25000" dirty="0" smtClean="0"/>
              <a:t>M</a:t>
            </a:r>
            <a:r>
              <a:rPr lang="it-IT" sz="2400" dirty="0" smtClean="0"/>
              <a:t>  </a:t>
            </a:r>
            <a:r>
              <a:rPr lang="it-IT" sz="2400" dirty="0" smtClean="0"/>
              <a:t>	è </a:t>
            </a:r>
            <a:r>
              <a:rPr lang="it-IT" sz="2400" dirty="0" smtClean="0"/>
              <a:t>detto COSTANTE DI MICHAELIS-MENTEN, </a:t>
            </a:r>
            <a:r>
              <a:rPr lang="it-IT" sz="2400" dirty="0" smtClean="0"/>
              <a:t>ed è 		</a:t>
            </a:r>
            <a:r>
              <a:rPr lang="it-IT" sz="2400" b="1" dirty="0" smtClean="0"/>
              <a:t>inversamente proporzionale</a:t>
            </a:r>
            <a:r>
              <a:rPr lang="it-IT" sz="2400" dirty="0" smtClean="0"/>
              <a:t>	</a:t>
            </a:r>
            <a:r>
              <a:rPr lang="it-IT" sz="2400" dirty="0" smtClean="0"/>
              <a:t>all’affinità </a:t>
            </a:r>
            <a:r>
              <a:rPr lang="it-IT" sz="2400" dirty="0" smtClean="0"/>
              <a:t>dell’enzima per il </a:t>
            </a:r>
            <a:r>
              <a:rPr lang="it-IT" sz="2400" dirty="0" smtClean="0"/>
              <a:t>	suo substrato</a:t>
            </a:r>
          </a:p>
          <a:p>
            <a:endParaRPr lang="it-IT" sz="2400" dirty="0" smtClean="0"/>
          </a:p>
          <a:p>
            <a:r>
              <a:rPr lang="it-IT" sz="2400" dirty="0" smtClean="0"/>
              <a:t>Infatti k</a:t>
            </a:r>
            <a:r>
              <a:rPr lang="it-IT" sz="2400" baseline="-25000" dirty="0" smtClean="0"/>
              <a:t>-1</a:t>
            </a:r>
            <a:r>
              <a:rPr lang="it-IT" sz="2400" dirty="0" smtClean="0"/>
              <a:t> e k</a:t>
            </a:r>
            <a:r>
              <a:rPr lang="it-IT" sz="2400" baseline="-25000" dirty="0" smtClean="0"/>
              <a:t>2</a:t>
            </a:r>
            <a:r>
              <a:rPr lang="it-IT" sz="2400" dirty="0" smtClean="0"/>
              <a:t> sono le costanti di velocità di consumo del complesso ES, mentre k</a:t>
            </a:r>
            <a:r>
              <a:rPr lang="it-IT" sz="2400" baseline="-25000" dirty="0" smtClean="0"/>
              <a:t>1</a:t>
            </a:r>
            <a:r>
              <a:rPr lang="it-IT" sz="2400" dirty="0" smtClean="0"/>
              <a:t> è la costante di velocità di formazione.</a:t>
            </a:r>
            <a:endParaRPr lang="it-IT" sz="2400" dirty="0"/>
          </a:p>
        </p:txBody>
      </p:sp>
    </p:spTree>
    <p:extLst>
      <p:ext uri="{BB962C8B-B14F-4D97-AF65-F5344CB8AC3E}">
        <p14:creationId xmlns:p14="http://schemas.microsoft.com/office/powerpoint/2010/main" val="4214208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p:cNvSpPr txBox="1"/>
          <p:nvPr/>
        </p:nvSpPr>
        <p:spPr>
          <a:xfrm>
            <a:off x="759854" y="412124"/>
            <a:ext cx="5100034" cy="461665"/>
          </a:xfrm>
          <a:prstGeom prst="rect">
            <a:avLst/>
          </a:prstGeom>
          <a:noFill/>
        </p:spPr>
        <p:txBody>
          <a:bodyPr wrap="square" rtlCol="0">
            <a:spAutoFit/>
          </a:bodyPr>
          <a:lstStyle/>
          <a:p>
            <a:r>
              <a:rPr lang="it-IT" sz="2400" dirty="0" smtClean="0"/>
              <a:t>L’equazione di MICHAELIS-MENTEN</a:t>
            </a:r>
            <a:r>
              <a:rPr lang="it-IT" sz="2400" dirty="0" smtClean="0"/>
              <a:t>:</a:t>
            </a:r>
            <a:endParaRPr lang="it-IT" sz="2400" dirty="0"/>
          </a:p>
        </p:txBody>
      </p:sp>
      <mc:AlternateContent xmlns:mc="http://schemas.openxmlformats.org/markup-compatibility/2006">
        <mc:Choice xmlns:a14="http://schemas.microsoft.com/office/drawing/2010/main" Requires="a14">
          <p:sp>
            <p:nvSpPr>
              <p:cNvPr id="7" name="CasellaDiTesto 6"/>
              <p:cNvSpPr txBox="1"/>
              <p:nvPr/>
            </p:nvSpPr>
            <p:spPr>
              <a:xfrm>
                <a:off x="2494208" y="1270716"/>
                <a:ext cx="2747493" cy="1050159"/>
              </a:xfrm>
              <a:prstGeom prst="rect">
                <a:avLst/>
              </a:prstGeom>
              <a:noFill/>
            </p:spPr>
            <p:txBody>
              <a:bodyPr wrap="square" rtlCol="0">
                <a:spAutoFit/>
              </a:bodyPr>
              <a:lstStyle/>
              <a:p>
                <a:r>
                  <a:rPr lang="it-IT" sz="3600" dirty="0" smtClean="0"/>
                  <a:t>v</a:t>
                </a:r>
                <a:r>
                  <a:rPr lang="it-IT" sz="3600" baseline="-25000" dirty="0" smtClean="0"/>
                  <a:t>0</a:t>
                </a:r>
                <a:r>
                  <a:rPr lang="it-IT" sz="3600" dirty="0" smtClean="0"/>
                  <a:t> = </a:t>
                </a:r>
                <a14:m>
                  <m:oMath xmlns:m="http://schemas.openxmlformats.org/officeDocument/2006/math">
                    <m:f>
                      <m:fPr>
                        <m:ctrlPr>
                          <a:rPr lang="it-IT" sz="3600" i="1" smtClean="0">
                            <a:latin typeface="Cambria Math" panose="02040503050406030204" pitchFamily="18" charset="0"/>
                          </a:rPr>
                        </m:ctrlPr>
                      </m:fPr>
                      <m:num>
                        <m:r>
                          <m:rPr>
                            <m:nor/>
                          </m:rPr>
                          <a:rPr lang="it-IT" sz="3600" b="0" i="0" dirty="0" smtClean="0"/>
                          <m:t>v</m:t>
                        </m:r>
                        <m:r>
                          <m:rPr>
                            <m:nor/>
                          </m:rPr>
                          <a:rPr lang="it-IT" sz="3600" b="0" i="0" baseline="-25000" dirty="0" smtClean="0"/>
                          <m:t>max</m:t>
                        </m:r>
                        <m:r>
                          <m:rPr>
                            <m:nor/>
                          </m:rPr>
                          <a:rPr lang="it-IT" sz="3600" dirty="0" smtClean="0"/>
                          <m:t> [</m:t>
                        </m:r>
                        <m:r>
                          <m:rPr>
                            <m:nor/>
                          </m:rPr>
                          <a:rPr lang="it-IT" sz="3600" dirty="0" smtClean="0"/>
                          <m:t>S</m:t>
                        </m:r>
                        <m:r>
                          <m:rPr>
                            <m:nor/>
                          </m:rPr>
                          <a:rPr lang="it-IT" sz="3600" dirty="0" smtClean="0"/>
                          <m:t>]</m:t>
                        </m:r>
                      </m:num>
                      <m:den>
                        <m:r>
                          <m:rPr>
                            <m:nor/>
                          </m:rPr>
                          <a:rPr lang="it-IT" sz="3600" dirty="0" smtClean="0"/>
                          <m:t>K</m:t>
                        </m:r>
                        <m:r>
                          <m:rPr>
                            <m:nor/>
                          </m:rPr>
                          <a:rPr lang="it-IT" sz="3600" baseline="-25000" dirty="0" smtClean="0"/>
                          <m:t>M</m:t>
                        </m:r>
                        <m:r>
                          <m:rPr>
                            <m:nor/>
                          </m:rPr>
                          <a:rPr lang="it-IT" sz="3600" b="0" i="0" baseline="-25000" dirty="0" smtClean="0"/>
                          <m:t> </m:t>
                        </m:r>
                        <m:r>
                          <m:rPr>
                            <m:nor/>
                          </m:rPr>
                          <a:rPr lang="it-IT" sz="3600" dirty="0" smtClean="0"/>
                          <m:t>+ [</m:t>
                        </m:r>
                        <m:r>
                          <m:rPr>
                            <m:nor/>
                          </m:rPr>
                          <a:rPr lang="it-IT" sz="3600" dirty="0" smtClean="0"/>
                          <m:t>S</m:t>
                        </m:r>
                        <m:r>
                          <m:rPr>
                            <m:nor/>
                          </m:rPr>
                          <a:rPr lang="it-IT" sz="3600" dirty="0" smtClean="0"/>
                          <m:t>] </m:t>
                        </m:r>
                      </m:den>
                    </m:f>
                  </m:oMath>
                </a14:m>
                <a:endParaRPr lang="it-IT" sz="3600" dirty="0" smtClean="0"/>
              </a:p>
            </p:txBody>
          </p:sp>
        </mc:Choice>
        <mc:Fallback>
          <p:sp>
            <p:nvSpPr>
              <p:cNvPr id="7" name="CasellaDiTesto 6"/>
              <p:cNvSpPr txBox="1">
                <a:spLocks noRot="1" noChangeAspect="1" noMove="1" noResize="1" noEditPoints="1" noAdjustHandles="1" noChangeArrowheads="1" noChangeShapeType="1" noTextEdit="1"/>
              </p:cNvSpPr>
              <p:nvPr/>
            </p:nvSpPr>
            <p:spPr>
              <a:xfrm>
                <a:off x="2494208" y="1270716"/>
                <a:ext cx="2747493" cy="1050159"/>
              </a:xfrm>
              <a:prstGeom prst="rect">
                <a:avLst/>
              </a:prstGeom>
              <a:blipFill rotWithShape="0">
                <a:blip r:embed="rId2"/>
                <a:stretch>
                  <a:fillRect l="-6652" b="-3468"/>
                </a:stretch>
              </a:blipFill>
            </p:spPr>
            <p:txBody>
              <a:bodyPr/>
              <a:lstStyle/>
              <a:p>
                <a:r>
                  <a:rPr lang="it-IT">
                    <a:noFill/>
                  </a:rPr>
                  <a:t> </a:t>
                </a:r>
              </a:p>
            </p:txBody>
          </p:sp>
        </mc:Fallback>
      </mc:AlternateContent>
      <p:pic>
        <p:nvPicPr>
          <p:cNvPr id="1026" name="Picture 2" descr="Risultati immagini per michaelis ment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0181" y="850006"/>
            <a:ext cx="4935380" cy="3701536"/>
          </a:xfrm>
          <a:prstGeom prst="rect">
            <a:avLst/>
          </a:prstGeom>
          <a:noFill/>
          <a:extLst>
            <a:ext uri="{909E8E84-426E-40DD-AFC4-6F175D3DCCD1}">
              <a14:hiddenFill xmlns:a14="http://schemas.microsoft.com/office/drawing/2010/main">
                <a:solidFill>
                  <a:srgbClr val="FFFFFF"/>
                </a:solidFill>
              </a14:hiddenFill>
            </a:ext>
          </a:extLst>
        </p:spPr>
      </p:pic>
      <p:sp>
        <p:nvSpPr>
          <p:cNvPr id="3" name="Rettangolo 2"/>
          <p:cNvSpPr/>
          <p:nvPr/>
        </p:nvSpPr>
        <p:spPr>
          <a:xfrm>
            <a:off x="7379594" y="1017432"/>
            <a:ext cx="3129566" cy="3606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p:cNvSpPr txBox="1"/>
          <p:nvPr/>
        </p:nvSpPr>
        <p:spPr>
          <a:xfrm>
            <a:off x="257577" y="3050146"/>
            <a:ext cx="6117465" cy="3046988"/>
          </a:xfrm>
          <a:prstGeom prst="rect">
            <a:avLst/>
          </a:prstGeom>
          <a:noFill/>
        </p:spPr>
        <p:txBody>
          <a:bodyPr wrap="square" rtlCol="0">
            <a:spAutoFit/>
          </a:bodyPr>
          <a:lstStyle/>
          <a:p>
            <a:pPr algn="just"/>
            <a:r>
              <a:rPr lang="it-IT" sz="2400" dirty="0" smtClean="0"/>
              <a:t>mette in relazione la velocità di reazione negli istanti iniziali (v</a:t>
            </a:r>
            <a:r>
              <a:rPr lang="it-IT" sz="2400" baseline="-25000" dirty="0" smtClean="0"/>
              <a:t>0</a:t>
            </a:r>
            <a:r>
              <a:rPr lang="it-IT" sz="2400" dirty="0" smtClean="0"/>
              <a:t>) con la concentrazione del substrato [S].</a:t>
            </a:r>
          </a:p>
          <a:p>
            <a:pPr algn="just"/>
            <a:r>
              <a:rPr lang="it-IT" sz="2400" dirty="0" smtClean="0"/>
              <a:t>Nell’equazione </a:t>
            </a:r>
            <a:r>
              <a:rPr lang="it-IT" sz="2400" dirty="0" err="1" smtClean="0"/>
              <a:t>v</a:t>
            </a:r>
            <a:r>
              <a:rPr lang="it-IT" sz="2400" baseline="-25000" dirty="0" err="1" smtClean="0"/>
              <a:t>max</a:t>
            </a:r>
            <a:r>
              <a:rPr lang="it-IT" sz="2400" dirty="0" smtClean="0"/>
              <a:t> rappresenta la velocità massima, corrispondente alla condizione di saturazione dell’enzima (tutte le molecole di enzima sono nella forma ES, ulteriore substrato non trova enzima libero su cui legarsi.</a:t>
            </a:r>
            <a:endParaRPr lang="it-IT" sz="2400" dirty="0"/>
          </a:p>
        </p:txBody>
      </p:sp>
    </p:spTree>
    <p:extLst>
      <p:ext uri="{BB962C8B-B14F-4D97-AF65-F5344CB8AC3E}">
        <p14:creationId xmlns:p14="http://schemas.microsoft.com/office/powerpoint/2010/main" val="137891938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623</TotalTime>
  <Words>796</Words>
  <Application>Microsoft Office PowerPoint</Application>
  <PresentationFormat>Widescreen</PresentationFormat>
  <Paragraphs>88</Paragraphs>
  <Slides>17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Arial</vt:lpstr>
      <vt:lpstr>Calibri</vt:lpstr>
      <vt:lpstr>Calibri Light</vt:lpstr>
      <vt:lpstr>Cambria Math</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Fontana</dc:creator>
  <cp:lastModifiedBy>Fontana</cp:lastModifiedBy>
  <cp:revision>21</cp:revision>
  <cp:lastPrinted>2016-12-14T13:54:17Z</cp:lastPrinted>
  <dcterms:created xsi:type="dcterms:W3CDTF">2016-12-12T09:56:54Z</dcterms:created>
  <dcterms:modified xsi:type="dcterms:W3CDTF">2018-12-05T09:27:57Z</dcterms:modified>
</cp:coreProperties>
</file>