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sldIdLst>
    <p:sldId id="256" r:id="rId3"/>
    <p:sldId id="297" r:id="rId4"/>
    <p:sldId id="294" r:id="rId5"/>
    <p:sldId id="298" r:id="rId6"/>
    <p:sldId id="299" r:id="rId7"/>
    <p:sldId id="270" r:id="rId8"/>
    <p:sldId id="295" r:id="rId9"/>
    <p:sldId id="296" r:id="rId10"/>
    <p:sldId id="300" r:id="rId11"/>
    <p:sldId id="301" r:id="rId12"/>
    <p:sldId id="303" r:id="rId13"/>
    <p:sldId id="306" r:id="rId14"/>
    <p:sldId id="302" r:id="rId15"/>
    <p:sldId id="304" r:id="rId16"/>
    <p:sldId id="307" r:id="rId17"/>
    <p:sldId id="305" r:id="rId18"/>
    <p:sldId id="308" r:id="rId19"/>
    <p:sldId id="310" r:id="rId20"/>
    <p:sldId id="309" r:id="rId21"/>
    <p:sldId id="311" r:id="rId22"/>
    <p:sldId id="312" r:id="rId23"/>
    <p:sldId id="313" r:id="rId24"/>
    <p:sldId id="314" r:id="rId25"/>
    <p:sldId id="316" r:id="rId26"/>
    <p:sldId id="317" r:id="rId27"/>
    <p:sldId id="325" r:id="rId28"/>
    <p:sldId id="315" r:id="rId29"/>
    <p:sldId id="318" r:id="rId30"/>
    <p:sldId id="319" r:id="rId31"/>
    <p:sldId id="324" r:id="rId32"/>
    <p:sldId id="320" r:id="rId33"/>
    <p:sldId id="326" r:id="rId34"/>
    <p:sldId id="321" r:id="rId35"/>
    <p:sldId id="322" r:id="rId36"/>
    <p:sldId id="323" r:id="rId37"/>
    <p:sldId id="27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33C0"/>
    <a:srgbClr val="C022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69F753-1455-5641-97BC-9D4117A31E40}" v="1" dt="2025-03-18T08:38:29.7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93"/>
    <p:restoredTop sz="94694"/>
  </p:normalViewPr>
  <p:slideViewPr>
    <p:cSldViewPr snapToGrid="0" snapToObjects="1">
      <p:cViewPr>
        <p:scale>
          <a:sx n="130" d="100"/>
          <a:sy n="130" d="100"/>
        </p:scale>
        <p:origin x="23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Muratori" userId="13c00726-746c-419a-aa4d-26311b1f6382" providerId="ADAL" clId="{4B69F753-1455-5641-97BC-9D4117A31E40}"/>
    <pc:docChg chg="addSld modSld">
      <pc:chgData name="Cecilia Muratori" userId="13c00726-746c-419a-aa4d-26311b1f6382" providerId="ADAL" clId="{4B69F753-1455-5641-97BC-9D4117A31E40}" dt="2025-03-18T08:49:03.834" v="201" actId="1076"/>
      <pc:docMkLst>
        <pc:docMk/>
      </pc:docMkLst>
      <pc:sldChg chg="modSp mod">
        <pc:chgData name="Cecilia Muratori" userId="13c00726-746c-419a-aa4d-26311b1f6382" providerId="ADAL" clId="{4B69F753-1455-5641-97BC-9D4117A31E40}" dt="2025-03-18T08:40:45.354" v="147" actId="20577"/>
        <pc:sldMkLst>
          <pc:docMk/>
          <pc:sldMk cId="3482025186" sldId="319"/>
        </pc:sldMkLst>
        <pc:spChg chg="mod">
          <ac:chgData name="Cecilia Muratori" userId="13c00726-746c-419a-aa4d-26311b1f6382" providerId="ADAL" clId="{4B69F753-1455-5641-97BC-9D4117A31E40}" dt="2025-03-18T08:40:45.354" v="147" actId="20577"/>
          <ac:spMkLst>
            <pc:docMk/>
            <pc:sldMk cId="3482025186" sldId="319"/>
            <ac:spMk id="6" creationId="{4C2C97F0-2FE6-B27F-4A06-499FB70FADB6}"/>
          </ac:spMkLst>
        </pc:spChg>
      </pc:sldChg>
      <pc:sldChg chg="modSp mod">
        <pc:chgData name="Cecilia Muratori" userId="13c00726-746c-419a-aa4d-26311b1f6382" providerId="ADAL" clId="{4B69F753-1455-5641-97BC-9D4117A31E40}" dt="2025-03-18T08:49:03.834" v="201" actId="1076"/>
        <pc:sldMkLst>
          <pc:docMk/>
          <pc:sldMk cId="1916968539" sldId="320"/>
        </pc:sldMkLst>
        <pc:spChg chg="mod">
          <ac:chgData name="Cecilia Muratori" userId="13c00726-746c-419a-aa4d-26311b1f6382" providerId="ADAL" clId="{4B69F753-1455-5641-97BC-9D4117A31E40}" dt="2025-03-18T08:49:03.834" v="201" actId="1076"/>
          <ac:spMkLst>
            <pc:docMk/>
            <pc:sldMk cId="1916968539" sldId="320"/>
            <ac:spMk id="6" creationId="{4C2C97F0-2FE6-B27F-4A06-499FB70FADB6}"/>
          </ac:spMkLst>
        </pc:spChg>
        <pc:picChg chg="mod">
          <ac:chgData name="Cecilia Muratori" userId="13c00726-746c-419a-aa4d-26311b1f6382" providerId="ADAL" clId="{4B69F753-1455-5641-97BC-9D4117A31E40}" dt="2025-03-18T08:49:01.778" v="200" actId="1076"/>
          <ac:picMkLst>
            <pc:docMk/>
            <pc:sldMk cId="1916968539" sldId="320"/>
            <ac:picMk id="3" creationId="{684CCCBB-7083-9E5E-F545-D318FD181D3C}"/>
          </ac:picMkLst>
        </pc:picChg>
      </pc:sldChg>
      <pc:sldChg chg="modSp add mod">
        <pc:chgData name="Cecilia Muratori" userId="13c00726-746c-419a-aa4d-26311b1f6382" providerId="ADAL" clId="{4B69F753-1455-5641-97BC-9D4117A31E40}" dt="2025-03-18T08:40:38.847" v="146" actId="255"/>
        <pc:sldMkLst>
          <pc:docMk/>
          <pc:sldMk cId="1384892627" sldId="324"/>
        </pc:sldMkLst>
        <pc:spChg chg="mod">
          <ac:chgData name="Cecilia Muratori" userId="13c00726-746c-419a-aa4d-26311b1f6382" providerId="ADAL" clId="{4B69F753-1455-5641-97BC-9D4117A31E40}" dt="2025-03-18T08:40:38.847" v="146" actId="255"/>
          <ac:spMkLst>
            <pc:docMk/>
            <pc:sldMk cId="1384892627" sldId="324"/>
            <ac:spMk id="6" creationId="{B93E2DFD-ABD1-142B-71F1-C88B1CC338E9}"/>
          </ac:spMkLst>
        </pc:spChg>
      </pc:sldChg>
      <pc:sldChg chg="modSp add mod">
        <pc:chgData name="Cecilia Muratori" userId="13c00726-746c-419a-aa4d-26311b1f6382" providerId="ADAL" clId="{4B69F753-1455-5641-97BC-9D4117A31E40}" dt="2025-03-18T08:47:11.639" v="151" actId="20577"/>
        <pc:sldMkLst>
          <pc:docMk/>
          <pc:sldMk cId="3410944623" sldId="325"/>
        </pc:sldMkLst>
        <pc:spChg chg="mod">
          <ac:chgData name="Cecilia Muratori" userId="13c00726-746c-419a-aa4d-26311b1f6382" providerId="ADAL" clId="{4B69F753-1455-5641-97BC-9D4117A31E40}" dt="2025-03-18T08:47:11.639" v="151" actId="20577"/>
          <ac:spMkLst>
            <pc:docMk/>
            <pc:sldMk cId="3410944623" sldId="325"/>
            <ac:spMk id="6" creationId="{E828674D-33FF-4027-FE5E-4EB6B0A7A292}"/>
          </ac:spMkLst>
        </pc:spChg>
      </pc:sldChg>
      <pc:sldChg chg="modSp add mod">
        <pc:chgData name="Cecilia Muratori" userId="13c00726-746c-419a-aa4d-26311b1f6382" providerId="ADAL" clId="{4B69F753-1455-5641-97BC-9D4117A31E40}" dt="2025-03-18T08:48:50.584" v="199" actId="20577"/>
        <pc:sldMkLst>
          <pc:docMk/>
          <pc:sldMk cId="3585758578" sldId="326"/>
        </pc:sldMkLst>
        <pc:spChg chg="mod">
          <ac:chgData name="Cecilia Muratori" userId="13c00726-746c-419a-aa4d-26311b1f6382" providerId="ADAL" clId="{4B69F753-1455-5641-97BC-9D4117A31E40}" dt="2025-03-18T08:48:50.584" v="199" actId="20577"/>
          <ac:spMkLst>
            <pc:docMk/>
            <pc:sldMk cId="3585758578" sldId="326"/>
            <ac:spMk id="6" creationId="{AA673AA9-AF49-B4DE-57F7-2A2997AC7BFB}"/>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524523-69C7-49FD-951E-35EA1D6CAAF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de-DE"/>
        </a:p>
      </dgm:t>
    </dgm:pt>
    <dgm:pt modelId="{9C91EE28-CCA5-4DE3-8D5A-FA1533330A11}">
      <dgm:prSet phldrT="[Text]"/>
      <dgm:spPr>
        <a:xfrm>
          <a:off x="5451689" y="764984"/>
          <a:ext cx="2585144" cy="2070028"/>
        </a:xfrm>
        <a:prstGeom prst="rect">
          <a:avLst/>
        </a:prstGeom>
        <a:blipFill rotWithShape="0">
          <a:blip xmlns:r="http://schemas.openxmlformats.org/officeDocument/2006/relationships" r:embed="rId1">
            <a:lum bright="10000"/>
          </a:blip>
          <a:stretch>
            <a:fillRect/>
          </a:stretch>
        </a:blipFill>
        <a:ln>
          <a:noFill/>
        </a:ln>
        <a:effectLst/>
      </dgm:spPr>
      <dgm:t>
        <a:bodyPr/>
        <a:lstStyle/>
        <a:p>
          <a:endParaRPr lang="de-DE">
            <a:solidFill>
              <a:sysClr val="windowText" lastClr="000000">
                <a:hueOff val="0"/>
                <a:satOff val="0"/>
                <a:lumOff val="0"/>
                <a:alphaOff val="0"/>
              </a:sysClr>
            </a:solidFill>
            <a:latin typeface="Calibri"/>
            <a:ea typeface="+mn-ea"/>
            <a:cs typeface="+mn-cs"/>
          </a:endParaRPr>
        </a:p>
      </dgm:t>
    </dgm:pt>
    <dgm:pt modelId="{45F94CB6-AAB7-4E5B-8D3A-AAC02AF3C3DE}" type="parTrans" cxnId="{E8320D44-F995-4DBB-A8E1-20D42D472F14}">
      <dgm:prSet/>
      <dgm:spPr/>
      <dgm:t>
        <a:bodyPr/>
        <a:lstStyle/>
        <a:p>
          <a:endParaRPr lang="de-DE"/>
        </a:p>
      </dgm:t>
    </dgm:pt>
    <dgm:pt modelId="{F5531B58-3E60-4EFF-AEF4-6986173DC8A1}" type="sibTrans" cxnId="{E8320D44-F995-4DBB-A8E1-20D42D472F14}">
      <dgm:prSet/>
      <dgm:spPr>
        <a:xfrm>
          <a:off x="1517576" y="-269"/>
          <a:ext cx="6108846" cy="6108846"/>
        </a:xfrm>
        <a:prstGeom prst="circularArrow">
          <a:avLst>
            <a:gd name="adj1" fmla="val 8252"/>
            <a:gd name="adj2" fmla="val 576421"/>
            <a:gd name="adj3" fmla="val 4091050"/>
            <a:gd name="adj4" fmla="val 21299274"/>
            <a:gd name="adj5" fmla="val 9627"/>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de-DE"/>
        </a:p>
      </dgm:t>
    </dgm:pt>
    <dgm:pt modelId="{689E430F-30CE-419E-A862-C4A1ED397CF9}">
      <dgm:prSet phldrT="[Text]"/>
      <dgm:spPr>
        <a:xfrm>
          <a:off x="4041554" y="4269893"/>
          <a:ext cx="1060891" cy="2585144"/>
        </a:xfrm>
        <a:prstGeom prst="rect">
          <a:avLst/>
        </a:prstGeom>
        <a:blipFill rotWithShape="0">
          <a:blip xmlns:r="http://schemas.openxmlformats.org/officeDocument/2006/relationships" r:embed="rId2"/>
          <a:stretch>
            <a:fillRect/>
          </a:stretch>
        </a:blipFill>
        <a:ln>
          <a:noFill/>
        </a:ln>
        <a:effectLst/>
      </dgm:spPr>
      <dgm:t>
        <a:bodyPr/>
        <a:lstStyle/>
        <a:p>
          <a:endParaRPr lang="de-DE">
            <a:solidFill>
              <a:sysClr val="windowText" lastClr="000000">
                <a:hueOff val="0"/>
                <a:satOff val="0"/>
                <a:lumOff val="0"/>
                <a:alphaOff val="0"/>
              </a:sysClr>
            </a:solidFill>
            <a:latin typeface="Calibri"/>
            <a:ea typeface="+mn-ea"/>
            <a:cs typeface="+mn-cs"/>
          </a:endParaRPr>
        </a:p>
      </dgm:t>
    </dgm:pt>
    <dgm:pt modelId="{0E5E893A-EA02-4844-BF48-BDD80D82BA14}" type="parTrans" cxnId="{19414622-4187-47CD-BBE2-42E61ED28BE4}">
      <dgm:prSet/>
      <dgm:spPr/>
      <dgm:t>
        <a:bodyPr/>
        <a:lstStyle/>
        <a:p>
          <a:endParaRPr lang="de-DE"/>
        </a:p>
      </dgm:t>
    </dgm:pt>
    <dgm:pt modelId="{3F939B4B-874A-44D9-B059-E91BD8833606}" type="sibTrans" cxnId="{19414622-4187-47CD-BBE2-42E61ED28BE4}">
      <dgm:prSet/>
      <dgm:spPr>
        <a:xfrm>
          <a:off x="1517576" y="-269"/>
          <a:ext cx="6108846" cy="6108846"/>
        </a:xfrm>
        <a:prstGeom prst="circularArrow">
          <a:avLst>
            <a:gd name="adj1" fmla="val 8252"/>
            <a:gd name="adj2" fmla="val 576421"/>
            <a:gd name="adj3" fmla="val 10170926"/>
            <a:gd name="adj4" fmla="val 6132529"/>
            <a:gd name="adj5" fmla="val 9627"/>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de-DE"/>
        </a:p>
      </dgm:t>
    </dgm:pt>
    <dgm:pt modelId="{81B3D0CD-4BB2-411E-8A7F-D95DAE57303A}">
      <dgm:prSet phldrT="[Text]"/>
      <dgm:spPr>
        <a:xfrm>
          <a:off x="1376654" y="507426"/>
          <a:ext cx="2046167" cy="2585144"/>
        </a:xfrm>
        <a:prstGeom prst="rect">
          <a:avLst/>
        </a:prstGeom>
        <a:blipFill rotWithShape="0">
          <a:blip xmlns:r="http://schemas.openxmlformats.org/officeDocument/2006/relationships" r:embed="rId3"/>
          <a:stretch>
            <a:fillRect/>
          </a:stretch>
        </a:blipFill>
        <a:ln>
          <a:noFill/>
        </a:ln>
        <a:effectLst/>
      </dgm:spPr>
      <dgm:t>
        <a:bodyPr/>
        <a:lstStyle/>
        <a:p>
          <a:endParaRPr lang="de-DE">
            <a:solidFill>
              <a:sysClr val="windowText" lastClr="000000">
                <a:hueOff val="0"/>
                <a:satOff val="0"/>
                <a:lumOff val="0"/>
                <a:alphaOff val="0"/>
              </a:sysClr>
            </a:solidFill>
            <a:latin typeface="Calibri"/>
            <a:ea typeface="+mn-ea"/>
            <a:cs typeface="+mn-cs"/>
          </a:endParaRPr>
        </a:p>
      </dgm:t>
    </dgm:pt>
    <dgm:pt modelId="{30E2EDD1-1ACD-4E2A-A0A1-35FDB31A6756}" type="parTrans" cxnId="{1E6031A4-6DE2-4B18-A1CB-FFFF8689ACD1}">
      <dgm:prSet/>
      <dgm:spPr/>
      <dgm:t>
        <a:bodyPr/>
        <a:lstStyle/>
        <a:p>
          <a:endParaRPr lang="de-DE"/>
        </a:p>
      </dgm:t>
    </dgm:pt>
    <dgm:pt modelId="{A51AF55E-F608-4FF9-97B5-13068B93E824}" type="sibTrans" cxnId="{1E6031A4-6DE2-4B18-A1CB-FFFF8689ACD1}">
      <dgm:prSet/>
      <dgm:spPr>
        <a:xfrm>
          <a:off x="1517576" y="-269"/>
          <a:ext cx="6108846" cy="6108846"/>
        </a:xfrm>
        <a:prstGeom prst="circularArrow">
          <a:avLst>
            <a:gd name="adj1" fmla="val 8252"/>
            <a:gd name="adj2" fmla="val 576421"/>
            <a:gd name="adj3" fmla="val 17071265"/>
            <a:gd name="adj4" fmla="val 14563941"/>
            <a:gd name="adj5" fmla="val 9627"/>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de-DE"/>
        </a:p>
      </dgm:t>
    </dgm:pt>
    <dgm:pt modelId="{8940D4EA-F902-4C5C-88D3-FBE3F26D770F}" type="pres">
      <dgm:prSet presAssocID="{24524523-69C7-49FD-951E-35EA1D6CAAFD}" presName="cycle" presStyleCnt="0">
        <dgm:presLayoutVars>
          <dgm:dir/>
          <dgm:resizeHandles val="exact"/>
        </dgm:presLayoutVars>
      </dgm:prSet>
      <dgm:spPr/>
    </dgm:pt>
    <dgm:pt modelId="{E1B3CD64-186D-45AD-BFD3-B2A28ED3FB34}" type="pres">
      <dgm:prSet presAssocID="{9C91EE28-CCA5-4DE3-8D5A-FA1533330A11}" presName="dummy" presStyleCnt="0"/>
      <dgm:spPr/>
    </dgm:pt>
    <dgm:pt modelId="{49F3DDA0-1684-4E78-9CAA-6766CA017402}" type="pres">
      <dgm:prSet presAssocID="{9C91EE28-CCA5-4DE3-8D5A-FA1533330A11}" presName="node" presStyleLbl="revTx" presStyleIdx="0" presStyleCnt="3" custScaleY="80074" custRadScaleRad="108346" custRadScaleInc="-1429">
        <dgm:presLayoutVars>
          <dgm:bulletEnabled val="1"/>
        </dgm:presLayoutVars>
      </dgm:prSet>
      <dgm:spPr/>
    </dgm:pt>
    <dgm:pt modelId="{92413107-E886-4B30-A029-D8A9FD216671}" type="pres">
      <dgm:prSet presAssocID="{F5531B58-3E60-4EFF-AEF4-6986173DC8A1}" presName="sibTrans" presStyleLbl="node1" presStyleIdx="0" presStyleCnt="3"/>
      <dgm:spPr/>
    </dgm:pt>
    <dgm:pt modelId="{49F14E15-63E9-4448-8CD0-AE8368AE2D9F}" type="pres">
      <dgm:prSet presAssocID="{689E430F-30CE-419E-A862-C4A1ED397CF9}" presName="dummy" presStyleCnt="0"/>
      <dgm:spPr/>
    </dgm:pt>
    <dgm:pt modelId="{555A80EF-4FDD-4D5B-84D0-706CCC9131C9}" type="pres">
      <dgm:prSet presAssocID="{689E430F-30CE-419E-A862-C4A1ED397CF9}" presName="node" presStyleLbl="revTx" presStyleIdx="1" presStyleCnt="3" custScaleX="41038">
        <dgm:presLayoutVars>
          <dgm:bulletEnabled val="1"/>
        </dgm:presLayoutVars>
      </dgm:prSet>
      <dgm:spPr/>
    </dgm:pt>
    <dgm:pt modelId="{A9FE05C5-CB8D-49EB-A3C3-5EB8C8975CE3}" type="pres">
      <dgm:prSet presAssocID="{3F939B4B-874A-44D9-B059-E91BD8833606}" presName="sibTrans" presStyleLbl="node1" presStyleIdx="1" presStyleCnt="3"/>
      <dgm:spPr/>
    </dgm:pt>
    <dgm:pt modelId="{77AEBE17-5DBA-4FA4-8739-CA99819F8780}" type="pres">
      <dgm:prSet presAssocID="{81B3D0CD-4BB2-411E-8A7F-D95DAE57303A}" presName="dummy" presStyleCnt="0"/>
      <dgm:spPr/>
    </dgm:pt>
    <dgm:pt modelId="{8513CC9B-8067-4656-AAD1-98F8A3D9BFCB}" type="pres">
      <dgm:prSet presAssocID="{81B3D0CD-4BB2-411E-8A7F-D95DAE57303A}" presName="node" presStyleLbl="revTx" presStyleIdx="2" presStyleCnt="3" custScaleX="79151" custRadScaleRad="109014" custRadScaleInc="-9557">
        <dgm:presLayoutVars>
          <dgm:bulletEnabled val="1"/>
        </dgm:presLayoutVars>
      </dgm:prSet>
      <dgm:spPr/>
    </dgm:pt>
    <dgm:pt modelId="{4A720353-5D41-492F-8AAF-18FF4B6C8D9F}" type="pres">
      <dgm:prSet presAssocID="{A51AF55E-F608-4FF9-97B5-13068B93E824}" presName="sibTrans" presStyleLbl="node1" presStyleIdx="2" presStyleCnt="3"/>
      <dgm:spPr/>
    </dgm:pt>
  </dgm:ptLst>
  <dgm:cxnLst>
    <dgm:cxn modelId="{1BD5E512-5639-DE45-A23D-BF44E09F0B25}" type="presOf" srcId="{24524523-69C7-49FD-951E-35EA1D6CAAFD}" destId="{8940D4EA-F902-4C5C-88D3-FBE3F26D770F}" srcOrd="0" destOrd="0" presId="urn:microsoft.com/office/officeart/2005/8/layout/cycle1"/>
    <dgm:cxn modelId="{19414622-4187-47CD-BBE2-42E61ED28BE4}" srcId="{24524523-69C7-49FD-951E-35EA1D6CAAFD}" destId="{689E430F-30CE-419E-A862-C4A1ED397CF9}" srcOrd="1" destOrd="0" parTransId="{0E5E893A-EA02-4844-BF48-BDD80D82BA14}" sibTransId="{3F939B4B-874A-44D9-B059-E91BD8833606}"/>
    <dgm:cxn modelId="{E8320D44-F995-4DBB-A8E1-20D42D472F14}" srcId="{24524523-69C7-49FD-951E-35EA1D6CAAFD}" destId="{9C91EE28-CCA5-4DE3-8D5A-FA1533330A11}" srcOrd="0" destOrd="0" parTransId="{45F94CB6-AAB7-4E5B-8D3A-AAC02AF3C3DE}" sibTransId="{F5531B58-3E60-4EFF-AEF4-6986173DC8A1}"/>
    <dgm:cxn modelId="{9E203967-680A-AA42-846C-BE2263F17A73}" type="presOf" srcId="{81B3D0CD-4BB2-411E-8A7F-D95DAE57303A}" destId="{8513CC9B-8067-4656-AAD1-98F8A3D9BFCB}" srcOrd="0" destOrd="0" presId="urn:microsoft.com/office/officeart/2005/8/layout/cycle1"/>
    <dgm:cxn modelId="{B0CFA295-9131-BA4B-A00B-B5D527600BBC}" type="presOf" srcId="{A51AF55E-F608-4FF9-97B5-13068B93E824}" destId="{4A720353-5D41-492F-8AAF-18FF4B6C8D9F}" srcOrd="0" destOrd="0" presId="urn:microsoft.com/office/officeart/2005/8/layout/cycle1"/>
    <dgm:cxn modelId="{1E6031A4-6DE2-4B18-A1CB-FFFF8689ACD1}" srcId="{24524523-69C7-49FD-951E-35EA1D6CAAFD}" destId="{81B3D0CD-4BB2-411E-8A7F-D95DAE57303A}" srcOrd="2" destOrd="0" parTransId="{30E2EDD1-1ACD-4E2A-A0A1-35FDB31A6756}" sibTransId="{A51AF55E-F608-4FF9-97B5-13068B93E824}"/>
    <dgm:cxn modelId="{0F3399AD-D08F-9945-96A8-BC67F941C41E}" type="presOf" srcId="{3F939B4B-874A-44D9-B059-E91BD8833606}" destId="{A9FE05C5-CB8D-49EB-A3C3-5EB8C8975CE3}" srcOrd="0" destOrd="0" presId="urn:microsoft.com/office/officeart/2005/8/layout/cycle1"/>
    <dgm:cxn modelId="{8C4675C4-DFC5-474F-B024-BA4ED55758C7}" type="presOf" srcId="{9C91EE28-CCA5-4DE3-8D5A-FA1533330A11}" destId="{49F3DDA0-1684-4E78-9CAA-6766CA017402}" srcOrd="0" destOrd="0" presId="urn:microsoft.com/office/officeart/2005/8/layout/cycle1"/>
    <dgm:cxn modelId="{C0AFA0D2-9BDB-2845-AB6E-6F7ED7B759F1}" type="presOf" srcId="{689E430F-30CE-419E-A862-C4A1ED397CF9}" destId="{555A80EF-4FDD-4D5B-84D0-706CCC9131C9}" srcOrd="0" destOrd="0" presId="urn:microsoft.com/office/officeart/2005/8/layout/cycle1"/>
    <dgm:cxn modelId="{0FCF4AFF-6735-5146-B8F8-B0F945A4E399}" type="presOf" srcId="{F5531B58-3E60-4EFF-AEF4-6986173DC8A1}" destId="{92413107-E886-4B30-A029-D8A9FD216671}" srcOrd="0" destOrd="0" presId="urn:microsoft.com/office/officeart/2005/8/layout/cycle1"/>
    <dgm:cxn modelId="{6BA56D4E-1539-3D44-8415-20E767887A7E}" type="presParOf" srcId="{8940D4EA-F902-4C5C-88D3-FBE3F26D770F}" destId="{E1B3CD64-186D-45AD-BFD3-B2A28ED3FB34}" srcOrd="0" destOrd="0" presId="urn:microsoft.com/office/officeart/2005/8/layout/cycle1"/>
    <dgm:cxn modelId="{D4FB1FBE-1E02-1F46-8E60-92FD73647CC0}" type="presParOf" srcId="{8940D4EA-F902-4C5C-88D3-FBE3F26D770F}" destId="{49F3DDA0-1684-4E78-9CAA-6766CA017402}" srcOrd="1" destOrd="0" presId="urn:microsoft.com/office/officeart/2005/8/layout/cycle1"/>
    <dgm:cxn modelId="{CB0FBBB9-9B9A-7049-9DE2-93416F04C030}" type="presParOf" srcId="{8940D4EA-F902-4C5C-88D3-FBE3F26D770F}" destId="{92413107-E886-4B30-A029-D8A9FD216671}" srcOrd="2" destOrd="0" presId="urn:microsoft.com/office/officeart/2005/8/layout/cycle1"/>
    <dgm:cxn modelId="{CACD4085-4663-B64C-94A2-B0769A9D4987}" type="presParOf" srcId="{8940D4EA-F902-4C5C-88D3-FBE3F26D770F}" destId="{49F14E15-63E9-4448-8CD0-AE8368AE2D9F}" srcOrd="3" destOrd="0" presId="urn:microsoft.com/office/officeart/2005/8/layout/cycle1"/>
    <dgm:cxn modelId="{E313E019-85BE-2C4E-AF43-C5B4A87E829E}" type="presParOf" srcId="{8940D4EA-F902-4C5C-88D3-FBE3F26D770F}" destId="{555A80EF-4FDD-4D5B-84D0-706CCC9131C9}" srcOrd="4" destOrd="0" presId="urn:microsoft.com/office/officeart/2005/8/layout/cycle1"/>
    <dgm:cxn modelId="{18947081-2798-584C-AED5-4FBC0E73D783}" type="presParOf" srcId="{8940D4EA-F902-4C5C-88D3-FBE3F26D770F}" destId="{A9FE05C5-CB8D-49EB-A3C3-5EB8C8975CE3}" srcOrd="5" destOrd="0" presId="urn:microsoft.com/office/officeart/2005/8/layout/cycle1"/>
    <dgm:cxn modelId="{70DA3928-5613-9248-AB47-DD055CDB93C2}" type="presParOf" srcId="{8940D4EA-F902-4C5C-88D3-FBE3F26D770F}" destId="{77AEBE17-5DBA-4FA4-8739-CA99819F8780}" srcOrd="6" destOrd="0" presId="urn:microsoft.com/office/officeart/2005/8/layout/cycle1"/>
    <dgm:cxn modelId="{306E5A47-422F-7C47-A2FF-D9949342B454}" type="presParOf" srcId="{8940D4EA-F902-4C5C-88D3-FBE3F26D770F}" destId="{8513CC9B-8067-4656-AAD1-98F8A3D9BFCB}" srcOrd="7" destOrd="0" presId="urn:microsoft.com/office/officeart/2005/8/layout/cycle1"/>
    <dgm:cxn modelId="{1C8D7939-552B-2343-B6BF-9D1950AD4FE0}" type="presParOf" srcId="{8940D4EA-F902-4C5C-88D3-FBE3F26D770F}" destId="{4A720353-5D41-492F-8AAF-18FF4B6C8D9F}" srcOrd="8" destOrd="0" presId="urn:microsoft.com/office/officeart/2005/8/layout/cycle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3DDA0-1684-4E78-9CAA-6766CA017402}">
      <dsp:nvSpPr>
        <dsp:cNvPr id="0" name=""/>
        <dsp:cNvSpPr/>
      </dsp:nvSpPr>
      <dsp:spPr>
        <a:xfrm>
          <a:off x="4445546" y="463672"/>
          <a:ext cx="1890253" cy="1513601"/>
        </a:xfrm>
        <a:prstGeom prst="rect">
          <a:avLst/>
        </a:prstGeom>
        <a:blipFill rotWithShape="0">
          <a:blip xmlns:r="http://schemas.openxmlformats.org/officeDocument/2006/relationships" r:embed="rId1">
            <a:lum bright="10000"/>
          </a:blip>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de-DE" sz="6500" kern="1200">
            <a:solidFill>
              <a:sysClr val="windowText" lastClr="000000">
                <a:hueOff val="0"/>
                <a:satOff val="0"/>
                <a:lumOff val="0"/>
                <a:alphaOff val="0"/>
              </a:sysClr>
            </a:solidFill>
            <a:latin typeface="Calibri"/>
            <a:ea typeface="+mn-ea"/>
            <a:cs typeface="+mn-cs"/>
          </a:endParaRPr>
        </a:p>
      </dsp:txBody>
      <dsp:txXfrm>
        <a:off x="4445546" y="463672"/>
        <a:ext cx="1890253" cy="1513601"/>
      </dsp:txXfrm>
    </dsp:sp>
    <dsp:sp modelId="{92413107-E886-4B30-A029-D8A9FD216671}">
      <dsp:nvSpPr>
        <dsp:cNvPr id="0" name=""/>
        <dsp:cNvSpPr/>
      </dsp:nvSpPr>
      <dsp:spPr>
        <a:xfrm>
          <a:off x="1597611" y="-28280"/>
          <a:ext cx="4466493" cy="4466493"/>
        </a:xfrm>
        <a:prstGeom prst="circularArrow">
          <a:avLst>
            <a:gd name="adj1" fmla="val 8252"/>
            <a:gd name="adj2" fmla="val 576421"/>
            <a:gd name="adj3" fmla="val 4091050"/>
            <a:gd name="adj4" fmla="val 21299274"/>
            <a:gd name="adj5" fmla="val 9627"/>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5A80EF-4FDD-4D5B-84D0-706CCC9131C9}">
      <dsp:nvSpPr>
        <dsp:cNvPr id="0" name=""/>
        <dsp:cNvSpPr/>
      </dsp:nvSpPr>
      <dsp:spPr>
        <a:xfrm>
          <a:off x="3292024" y="3119889"/>
          <a:ext cx="775722" cy="1890253"/>
        </a:xfrm>
        <a:prstGeom prst="rect">
          <a:avLst/>
        </a:prstGeom>
        <a:blipFill rotWithShape="0">
          <a:blip xmlns:r="http://schemas.openxmlformats.org/officeDocument/2006/relationships" r:embed="rId2"/>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endParaRPr lang="de-DE" sz="6400" kern="1200">
            <a:solidFill>
              <a:sysClr val="windowText" lastClr="000000">
                <a:hueOff val="0"/>
                <a:satOff val="0"/>
                <a:lumOff val="0"/>
                <a:alphaOff val="0"/>
              </a:sysClr>
            </a:solidFill>
            <a:latin typeface="Calibri"/>
            <a:ea typeface="+mn-ea"/>
            <a:cs typeface="+mn-cs"/>
          </a:endParaRPr>
        </a:p>
      </dsp:txBody>
      <dsp:txXfrm>
        <a:off x="3292024" y="3119889"/>
        <a:ext cx="775722" cy="1890253"/>
      </dsp:txXfrm>
    </dsp:sp>
    <dsp:sp modelId="{A9FE05C5-CB8D-49EB-A3C3-5EB8C8975CE3}">
      <dsp:nvSpPr>
        <dsp:cNvPr id="0" name=""/>
        <dsp:cNvSpPr/>
      </dsp:nvSpPr>
      <dsp:spPr>
        <a:xfrm>
          <a:off x="1280055" y="-30246"/>
          <a:ext cx="4466493" cy="4466493"/>
        </a:xfrm>
        <a:prstGeom prst="circularArrow">
          <a:avLst>
            <a:gd name="adj1" fmla="val 8252"/>
            <a:gd name="adj2" fmla="val 576421"/>
            <a:gd name="adj3" fmla="val 10170926"/>
            <a:gd name="adj4" fmla="val 6132529"/>
            <a:gd name="adj5" fmla="val 9627"/>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13CC9B-8067-4656-AAD1-98F8A3D9BFCB}">
      <dsp:nvSpPr>
        <dsp:cNvPr id="0" name=""/>
        <dsp:cNvSpPr/>
      </dsp:nvSpPr>
      <dsp:spPr>
        <a:xfrm>
          <a:off x="1137621" y="403996"/>
          <a:ext cx="1496154" cy="1890253"/>
        </a:xfrm>
        <a:prstGeom prst="rect">
          <a:avLst/>
        </a:prstGeom>
        <a:blipFill rotWithShape="0">
          <a:blip xmlns:r="http://schemas.openxmlformats.org/officeDocument/2006/relationships" r:embed="rId3"/>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de-DE" sz="6500" kern="1200">
            <a:solidFill>
              <a:sysClr val="windowText" lastClr="000000">
                <a:hueOff val="0"/>
                <a:satOff val="0"/>
                <a:lumOff val="0"/>
                <a:alphaOff val="0"/>
              </a:sysClr>
            </a:solidFill>
            <a:latin typeface="Calibri"/>
            <a:ea typeface="+mn-ea"/>
            <a:cs typeface="+mn-cs"/>
          </a:endParaRPr>
        </a:p>
      </dsp:txBody>
      <dsp:txXfrm>
        <a:off x="1137621" y="403996"/>
        <a:ext cx="1496154" cy="1890253"/>
      </dsp:txXfrm>
    </dsp:sp>
    <dsp:sp modelId="{4A720353-5D41-492F-8AAF-18FF4B6C8D9F}">
      <dsp:nvSpPr>
        <dsp:cNvPr id="0" name=""/>
        <dsp:cNvSpPr/>
      </dsp:nvSpPr>
      <dsp:spPr>
        <a:xfrm>
          <a:off x="1428121" y="-186870"/>
          <a:ext cx="4466493" cy="4466493"/>
        </a:xfrm>
        <a:prstGeom prst="circularArrow">
          <a:avLst>
            <a:gd name="adj1" fmla="val 8252"/>
            <a:gd name="adj2" fmla="val 576421"/>
            <a:gd name="adj3" fmla="val 17071265"/>
            <a:gd name="adj4" fmla="val 14563941"/>
            <a:gd name="adj5" fmla="val 9627"/>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A30B0-8215-7F43-983E-B32B713CD0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A2C0175-11AC-524C-82AC-DE04FF6337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05A7EEC-F754-EC4F-8BF0-2A8B5B9B17D4}"/>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5" name="Footer Placeholder 4">
            <a:extLst>
              <a:ext uri="{FF2B5EF4-FFF2-40B4-BE49-F238E27FC236}">
                <a16:creationId xmlns:a16="http://schemas.microsoft.com/office/drawing/2014/main" id="{D715CF2A-5FC5-A944-B643-B042ABBE5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07288-F229-D349-91AD-AE8701B0D563}"/>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364978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D87C9-3158-8D4C-BBD9-3169CF05610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34EF742-8E22-384D-B275-9B18349A47E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495EF1-E27F-7E4D-A786-F0CC60C14886}"/>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5" name="Footer Placeholder 4">
            <a:extLst>
              <a:ext uri="{FF2B5EF4-FFF2-40B4-BE49-F238E27FC236}">
                <a16:creationId xmlns:a16="http://schemas.microsoft.com/office/drawing/2014/main" id="{7E988F14-295F-D447-9F6F-F244E07EA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EEB11-278E-AC43-945C-F9CFFCCF2751}"/>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2378286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1CD06-7A13-DE41-B598-8BB64129F1C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B5B8A7B-ACEF-334B-90A0-6FB2BC2E2DD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661365C-9D93-B045-9BED-5018A2B455FA}"/>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5" name="Footer Placeholder 4">
            <a:extLst>
              <a:ext uri="{FF2B5EF4-FFF2-40B4-BE49-F238E27FC236}">
                <a16:creationId xmlns:a16="http://schemas.microsoft.com/office/drawing/2014/main" id="{7EC20B18-2E30-424C-BC7F-62F5023B1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DE219-6A37-804F-9BAF-11EA6759D8DC}"/>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2453414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E2C8E0-A651-AE09-CC7F-C1219A912BC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6580486-E422-873C-9DCE-9AD7BAE2E1B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D4B1014-FBD0-2B63-CEFB-81895B102EE4}"/>
              </a:ext>
            </a:extLst>
          </p:cNvPr>
          <p:cNvSpPr>
            <a:spLocks noGrp="1"/>
          </p:cNvSpPr>
          <p:nvPr>
            <p:ph type="dt" sz="half" idx="10"/>
          </p:nvPr>
        </p:nvSpPr>
        <p:spPr/>
        <p:txBody>
          <a:bodyPr/>
          <a:lstStyle/>
          <a:p>
            <a:fld id="{54600580-BDAC-4549-B0EA-4487F7BD7ABD}" type="datetimeFigureOut">
              <a:rPr lang="it-IT" smtClean="0"/>
              <a:t>18/03/25</a:t>
            </a:fld>
            <a:endParaRPr lang="it-IT"/>
          </a:p>
        </p:txBody>
      </p:sp>
      <p:sp>
        <p:nvSpPr>
          <p:cNvPr id="5" name="Segnaposto piè di pagina 4">
            <a:extLst>
              <a:ext uri="{FF2B5EF4-FFF2-40B4-BE49-F238E27FC236}">
                <a16:creationId xmlns:a16="http://schemas.microsoft.com/office/drawing/2014/main" id="{B6D8E9A1-217B-ED0E-FC58-2348C958690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9587BD1-FC7B-A831-CABB-EDD53F5CB1BB}"/>
              </a:ext>
            </a:extLst>
          </p:cNvPr>
          <p:cNvSpPr>
            <a:spLocks noGrp="1"/>
          </p:cNvSpPr>
          <p:nvPr>
            <p:ph type="sldNum" sz="quarter" idx="12"/>
          </p:nvPr>
        </p:nvSpPr>
        <p:spPr/>
        <p:txBody>
          <a:bodyPr/>
          <a:lstStyle/>
          <a:p>
            <a:fld id="{B00D51E8-BDF1-4122-95F1-3C029E0CF2F6}" type="slidenum">
              <a:rPr lang="it-IT" smtClean="0"/>
              <a:t>‹#›</a:t>
            </a:fld>
            <a:endParaRPr lang="it-IT"/>
          </a:p>
        </p:txBody>
      </p:sp>
    </p:spTree>
    <p:extLst>
      <p:ext uri="{BB962C8B-B14F-4D97-AF65-F5344CB8AC3E}">
        <p14:creationId xmlns:p14="http://schemas.microsoft.com/office/powerpoint/2010/main" val="459839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43B7D-23A1-C042-BAAB-9352666F2E8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152AB82-2173-3043-B2C1-DAEFC231703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9A6EEB-7888-DB4F-A09E-FFD22120DF27}"/>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5" name="Footer Placeholder 4">
            <a:extLst>
              <a:ext uri="{FF2B5EF4-FFF2-40B4-BE49-F238E27FC236}">
                <a16:creationId xmlns:a16="http://schemas.microsoft.com/office/drawing/2014/main" id="{E7702B73-025F-3248-BCF1-90822626BE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6D1A64-2FF2-3145-A0F4-789DC8B7B2CD}"/>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1018785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2ECE-EF05-9B41-AF27-65152494DFA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7E1C00C-496D-6348-978D-5F15EB0220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A3CD3AC-3223-BD47-AB11-DCA3683053FA}"/>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5" name="Footer Placeholder 4">
            <a:extLst>
              <a:ext uri="{FF2B5EF4-FFF2-40B4-BE49-F238E27FC236}">
                <a16:creationId xmlns:a16="http://schemas.microsoft.com/office/drawing/2014/main" id="{4290B12B-FE37-264A-A75F-8F2E657F9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E6CFD-8991-1C43-93AE-D0AE45365270}"/>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3735827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505D-8544-FC48-B666-DB7F06360FD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95CFC65-E330-C641-A189-FC4B7F63EB5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E958B9D-238F-0545-A8D2-005475CE317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5A472A1-3E08-C546-BE47-94FE040F783D}"/>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6" name="Footer Placeholder 5">
            <a:extLst>
              <a:ext uri="{FF2B5EF4-FFF2-40B4-BE49-F238E27FC236}">
                <a16:creationId xmlns:a16="http://schemas.microsoft.com/office/drawing/2014/main" id="{41D5266D-B76F-D945-9781-ED4C10134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7DBAF3-8BC3-7A4D-86E6-C9C4EC5E8DF0}"/>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387578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6FB6D-AE44-DD44-AA83-1C9AB628873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30743BA-1880-2C45-956E-D7EBB51AC5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6F35EBE-4EE1-BA4B-9AF7-4BCDCCF34A8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26B0F24-F0F0-7D43-BCBD-A6B23B4D0D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B03EA5A-F37A-934F-93DD-B9EC1C4AAE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23BD4CA-B362-694C-8DDB-894EAFE71ADD}"/>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8" name="Footer Placeholder 7">
            <a:extLst>
              <a:ext uri="{FF2B5EF4-FFF2-40B4-BE49-F238E27FC236}">
                <a16:creationId xmlns:a16="http://schemas.microsoft.com/office/drawing/2014/main" id="{D84F1DBF-AC9E-F94A-B29B-69946BEA99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AD4405-77D8-E94D-B63E-6A651AAB4112}"/>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933626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24900-1A62-5945-A33F-11E4CBDBD4E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1A614FA-C620-E84B-9702-49EC1F9D4EAF}"/>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4" name="Footer Placeholder 3">
            <a:extLst>
              <a:ext uri="{FF2B5EF4-FFF2-40B4-BE49-F238E27FC236}">
                <a16:creationId xmlns:a16="http://schemas.microsoft.com/office/drawing/2014/main" id="{3D7BA067-62C6-DE48-AB7B-6008A5E97B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6B694E-77ED-344C-A9B1-5D6F524A6225}"/>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712062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1342D4-4CEC-A644-A27E-8C1B6E974D7B}"/>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3" name="Footer Placeholder 2">
            <a:extLst>
              <a:ext uri="{FF2B5EF4-FFF2-40B4-BE49-F238E27FC236}">
                <a16:creationId xmlns:a16="http://schemas.microsoft.com/office/drawing/2014/main" id="{7FAC23A6-ABD1-624E-81CC-B38991D5B8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3D2CE7-2825-ED46-BE78-49E455446707}"/>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2789412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6F0FB-FED8-9548-9B72-6E4F581E9AE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8B0E286-49B3-9C49-80FA-FB40C5C1D8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6E8C997-E1AA-CE4F-AC72-D536ADC106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D367ED8-A4EF-544D-9522-69C1AF3EDD4B}"/>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6" name="Footer Placeholder 5">
            <a:extLst>
              <a:ext uri="{FF2B5EF4-FFF2-40B4-BE49-F238E27FC236}">
                <a16:creationId xmlns:a16="http://schemas.microsoft.com/office/drawing/2014/main" id="{B0B7E8D8-AC2A-6A41-9069-DB535A6B95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AA2CC-DEF8-0D48-885E-44FADCF9420B}"/>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718787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D781-A8FD-C145-B405-9B9B9802298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E6224F5-B44F-C84C-B058-BE533B27EB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97E417-84E2-1448-B2CE-EF9A9E57D2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AAE14A9-480C-E848-8E26-FCB3928761D2}"/>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6" name="Footer Placeholder 5">
            <a:extLst>
              <a:ext uri="{FF2B5EF4-FFF2-40B4-BE49-F238E27FC236}">
                <a16:creationId xmlns:a16="http://schemas.microsoft.com/office/drawing/2014/main" id="{832F0143-2D28-084B-A890-04D2C7AA8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3DA835-8428-834F-94E4-DA94CD13BBE2}"/>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1526607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11EA4-7551-B043-95BC-458B0420A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AA0828D-C706-FC46-8D2C-2B1CCCE4E9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660EA8D-6651-E742-8FB8-57EE345A44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2D7F4-5552-B941-B13F-D259EA5D517C}" type="datetimeFigureOut">
              <a:rPr lang="en-US" smtClean="0"/>
              <a:t>3/18/25</a:t>
            </a:fld>
            <a:endParaRPr lang="en-US"/>
          </a:p>
        </p:txBody>
      </p:sp>
      <p:sp>
        <p:nvSpPr>
          <p:cNvPr id="5" name="Footer Placeholder 4">
            <a:extLst>
              <a:ext uri="{FF2B5EF4-FFF2-40B4-BE49-F238E27FC236}">
                <a16:creationId xmlns:a16="http://schemas.microsoft.com/office/drawing/2014/main" id="{8547EABF-EA19-F54B-B9BE-BDB977977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745D85-BD35-2A4C-8CD0-4626DD526E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1FE302-9C69-2E45-8BC2-ACD1DF22E29B}" type="slidenum">
              <a:rPr lang="en-US" smtClean="0"/>
              <a:t>‹#›</a:t>
            </a:fld>
            <a:endParaRPr lang="en-US"/>
          </a:p>
        </p:txBody>
      </p:sp>
    </p:spTree>
    <p:extLst>
      <p:ext uri="{BB962C8B-B14F-4D97-AF65-F5344CB8AC3E}">
        <p14:creationId xmlns:p14="http://schemas.microsoft.com/office/powerpoint/2010/main" val="3435043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3EA5C3A-77A0-56E7-FB4B-69672D4103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C0783D2-1CFF-AE0A-48DB-B542175EB5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A955C37-ACCC-AB7D-450D-F4B6DC0CC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600580-BDAC-4549-B0EA-4487F7BD7ABD}" type="datetimeFigureOut">
              <a:rPr lang="it-IT" smtClean="0"/>
              <a:t>18/03/25</a:t>
            </a:fld>
            <a:endParaRPr lang="it-IT"/>
          </a:p>
        </p:txBody>
      </p:sp>
      <p:sp>
        <p:nvSpPr>
          <p:cNvPr id="5" name="Segnaposto piè di pagina 4">
            <a:extLst>
              <a:ext uri="{FF2B5EF4-FFF2-40B4-BE49-F238E27FC236}">
                <a16:creationId xmlns:a16="http://schemas.microsoft.com/office/drawing/2014/main" id="{B6D6126D-D412-C221-EC83-698CA487F3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61752C6E-8B45-8273-AC28-DA1CC0E089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0D51E8-BDF1-4122-95F1-3C029E0CF2F6}" type="slidenum">
              <a:rPr lang="it-IT" smtClean="0"/>
              <a:t>‹#›</a:t>
            </a:fld>
            <a:endParaRPr lang="it-IT"/>
          </a:p>
        </p:txBody>
      </p:sp>
    </p:spTree>
    <p:extLst>
      <p:ext uri="{BB962C8B-B14F-4D97-AF65-F5344CB8AC3E}">
        <p14:creationId xmlns:p14="http://schemas.microsoft.com/office/powerpoint/2010/main" val="200782783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Layout" Target="../diagrams/layout1.xml"/><Relationship Id="rId7" Type="http://schemas.openxmlformats.org/officeDocument/2006/relationships/image" Target="../media/image46.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si=nVD922Z_NxSyE_o3&amp;v=Zto299cA8nM&amp;feature=youtu.be" TargetMode="External"/><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6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B23A33-C3A1-5C41-AEE9-F22D3052AB1D}"/>
              </a:ext>
            </a:extLst>
          </p:cNvPr>
          <p:cNvSpPr>
            <a:spLocks noGrp="1"/>
          </p:cNvSpPr>
          <p:nvPr>
            <p:ph type="ctrTitle"/>
          </p:nvPr>
        </p:nvSpPr>
        <p:spPr>
          <a:xfrm>
            <a:off x="1524000" y="521670"/>
            <a:ext cx="9144000" cy="1553104"/>
          </a:xfrm>
        </p:spPr>
        <p:txBody>
          <a:bodyPr>
            <a:normAutofit fontScale="90000"/>
          </a:bodyPr>
          <a:lstStyle/>
          <a:p>
            <a:r>
              <a:rPr lang="en-US" dirty="0">
                <a:latin typeface="Cochin" panose="02000603020000020003" pitchFamily="2" charset="0"/>
              </a:rPr>
              <a:t>History of Philosophical Thought and Aesthetics</a:t>
            </a:r>
          </a:p>
        </p:txBody>
      </p:sp>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1614311" y="2231408"/>
            <a:ext cx="9144000" cy="1655762"/>
          </a:xfrm>
        </p:spPr>
        <p:txBody>
          <a:bodyPr/>
          <a:lstStyle/>
          <a:p>
            <a:r>
              <a:rPr lang="en-US" i="1" dirty="0">
                <a:latin typeface="Cochin" panose="02000603020000020003" pitchFamily="2" charset="0"/>
              </a:rPr>
              <a:t>Nature, Ecology, and the Environment in Early Modernity</a:t>
            </a:r>
          </a:p>
          <a:p>
            <a:r>
              <a:rPr lang="en-US" dirty="0">
                <a:latin typeface="Cochin" panose="02000603020000020003" pitchFamily="2" charset="0"/>
              </a:rPr>
              <a:t>Part A</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9" name="TextBox 8">
            <a:extLst>
              <a:ext uri="{FF2B5EF4-FFF2-40B4-BE49-F238E27FC236}">
                <a16:creationId xmlns:a16="http://schemas.microsoft.com/office/drawing/2014/main" id="{A36093F7-2C1A-5E46-A649-FF82367EB3B4}"/>
              </a:ext>
            </a:extLst>
          </p:cNvPr>
          <p:cNvSpPr txBox="1"/>
          <p:nvPr/>
        </p:nvSpPr>
        <p:spPr>
          <a:xfrm>
            <a:off x="4176889" y="6321778"/>
            <a:ext cx="7006648" cy="369332"/>
          </a:xfrm>
          <a:prstGeom prst="rect">
            <a:avLst/>
          </a:prstGeom>
          <a:noFill/>
        </p:spPr>
        <p:txBody>
          <a:bodyPr wrap="square" rtlCol="0">
            <a:spAutoFit/>
          </a:bodyPr>
          <a:lstStyle/>
          <a:p>
            <a:pPr algn="ctr"/>
            <a:r>
              <a:rPr lang="en-US" dirty="0">
                <a:latin typeface="Cochin" panose="02000603020000020003" pitchFamily="2" charset="0"/>
              </a:rPr>
              <a:t>cecilia.Muratori@unipv.it</a:t>
            </a:r>
          </a:p>
        </p:txBody>
      </p:sp>
      <p:sp>
        <p:nvSpPr>
          <p:cNvPr id="5" name="CasellaDiTesto 4">
            <a:extLst>
              <a:ext uri="{FF2B5EF4-FFF2-40B4-BE49-F238E27FC236}">
                <a16:creationId xmlns:a16="http://schemas.microsoft.com/office/drawing/2014/main" id="{F53E09C4-5CA8-1FD9-C2BB-803E5BD1B0F8}"/>
              </a:ext>
            </a:extLst>
          </p:cNvPr>
          <p:cNvSpPr txBox="1"/>
          <p:nvPr/>
        </p:nvSpPr>
        <p:spPr>
          <a:xfrm>
            <a:off x="965200" y="3769360"/>
            <a:ext cx="10800080" cy="553998"/>
          </a:xfrm>
          <a:prstGeom prst="rect">
            <a:avLst/>
          </a:prstGeom>
          <a:noFill/>
        </p:spPr>
        <p:txBody>
          <a:bodyPr wrap="square" rtlCol="0">
            <a:spAutoFit/>
          </a:bodyPr>
          <a:lstStyle/>
          <a:p>
            <a:pPr algn="ctr"/>
            <a:r>
              <a:rPr lang="it-IT" sz="3000" b="1" dirty="0">
                <a:latin typeface="Cochin" panose="02000603020000020003"/>
              </a:rPr>
              <a:t>Part 2: Utopia – A Renaissance (</a:t>
            </a:r>
            <a:r>
              <a:rPr lang="it-IT" sz="3000" b="1" dirty="0" err="1">
                <a:latin typeface="Cochin" panose="02000603020000020003"/>
              </a:rPr>
              <a:t>ecological</a:t>
            </a:r>
            <a:r>
              <a:rPr lang="it-IT" sz="3000" b="1" dirty="0">
                <a:latin typeface="Cochin" panose="02000603020000020003"/>
              </a:rPr>
              <a:t>) concept</a:t>
            </a:r>
          </a:p>
        </p:txBody>
      </p:sp>
    </p:spTree>
    <p:extLst>
      <p:ext uri="{BB962C8B-B14F-4D97-AF65-F5344CB8AC3E}">
        <p14:creationId xmlns:p14="http://schemas.microsoft.com/office/powerpoint/2010/main" val="4283983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65760" y="492919"/>
            <a:ext cx="10573173" cy="4045214"/>
          </a:xfrm>
        </p:spPr>
        <p:txBody>
          <a:bodyPr>
            <a:normAutofit/>
          </a:bodyPr>
          <a:lstStyle/>
          <a:p>
            <a:pPr algn="l"/>
            <a:r>
              <a:rPr lang="en-US" b="1" dirty="0">
                <a:latin typeface="Cochin" panose="02000603020000020003" pitchFamily="2" charset="0"/>
              </a:rPr>
              <a:t>Utopia, </a:t>
            </a:r>
            <a:r>
              <a:rPr lang="en-US" b="1" dirty="0" err="1">
                <a:latin typeface="Cochin" panose="02000603020000020003" pitchFamily="2" charset="0"/>
              </a:rPr>
              <a:t>Nusquama</a:t>
            </a:r>
            <a:r>
              <a:rPr lang="en-US" b="1" dirty="0">
                <a:latin typeface="Cochin" panose="02000603020000020003" pitchFamily="2" charset="0"/>
              </a:rPr>
              <a:t>, Eutopia</a:t>
            </a:r>
          </a:p>
          <a:p>
            <a:pPr algn="l"/>
            <a:endParaRPr lang="en-US" b="1" dirty="0">
              <a:latin typeface="Cochin" panose="02000603020000020003" pitchFamily="2" charset="0"/>
            </a:endParaRPr>
          </a:p>
          <a:p>
            <a:pPr marL="717550"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8" name="Immagine 7">
            <a:extLst>
              <a:ext uri="{FF2B5EF4-FFF2-40B4-BE49-F238E27FC236}">
                <a16:creationId xmlns:a16="http://schemas.microsoft.com/office/drawing/2014/main" id="{CE5FA918-1DB9-65AE-15E1-9239993F694B}"/>
              </a:ext>
            </a:extLst>
          </p:cNvPr>
          <p:cNvPicPr>
            <a:picLocks noChangeAspect="1"/>
          </p:cNvPicPr>
          <p:nvPr/>
        </p:nvPicPr>
        <p:blipFill>
          <a:blip r:embed="rId3"/>
          <a:stretch>
            <a:fillRect/>
          </a:stretch>
        </p:blipFill>
        <p:spPr>
          <a:xfrm>
            <a:off x="8576790" y="1567113"/>
            <a:ext cx="3249450" cy="4797968"/>
          </a:xfrm>
          <a:prstGeom prst="rect">
            <a:avLst/>
          </a:prstGeom>
        </p:spPr>
      </p:pic>
      <p:pic>
        <p:nvPicPr>
          <p:cNvPr id="5" name="Immagine 4">
            <a:extLst>
              <a:ext uri="{FF2B5EF4-FFF2-40B4-BE49-F238E27FC236}">
                <a16:creationId xmlns:a16="http://schemas.microsoft.com/office/drawing/2014/main" id="{99B09D8D-8873-3DC7-45D1-BB45FBA5DD2C}"/>
              </a:ext>
            </a:extLst>
          </p:cNvPr>
          <p:cNvPicPr>
            <a:picLocks noChangeAspect="1"/>
          </p:cNvPicPr>
          <p:nvPr/>
        </p:nvPicPr>
        <p:blipFill>
          <a:blip r:embed="rId4"/>
          <a:stretch>
            <a:fillRect/>
          </a:stretch>
        </p:blipFill>
        <p:spPr>
          <a:xfrm>
            <a:off x="2003574" y="1567113"/>
            <a:ext cx="7297544" cy="4797968"/>
          </a:xfrm>
          <a:prstGeom prst="rect">
            <a:avLst/>
          </a:prstGeom>
        </p:spPr>
      </p:pic>
    </p:spTree>
    <p:extLst>
      <p:ext uri="{BB962C8B-B14F-4D97-AF65-F5344CB8AC3E}">
        <p14:creationId xmlns:p14="http://schemas.microsoft.com/office/powerpoint/2010/main" val="172067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65760" y="492919"/>
            <a:ext cx="10573173" cy="4045214"/>
          </a:xfrm>
        </p:spPr>
        <p:txBody>
          <a:bodyPr>
            <a:normAutofit/>
          </a:bodyPr>
          <a:lstStyle/>
          <a:p>
            <a:pPr algn="l"/>
            <a:r>
              <a:rPr lang="en-US" b="1" dirty="0">
                <a:latin typeface="Cochin" panose="02000603020000020003" pitchFamily="2" charset="0"/>
              </a:rPr>
              <a:t>Utopia, an idea between architecture, literature, philosophy</a:t>
            </a:r>
          </a:p>
          <a:p>
            <a:pPr marL="717550"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7" name="Immagine 6">
            <a:extLst>
              <a:ext uri="{FF2B5EF4-FFF2-40B4-BE49-F238E27FC236}">
                <a16:creationId xmlns:a16="http://schemas.microsoft.com/office/drawing/2014/main" id="{5E7EC47D-C0FF-F0F5-EE23-08929FC7CEAF}"/>
              </a:ext>
            </a:extLst>
          </p:cNvPr>
          <p:cNvPicPr>
            <a:picLocks noChangeAspect="1"/>
          </p:cNvPicPr>
          <p:nvPr/>
        </p:nvPicPr>
        <p:blipFill>
          <a:blip r:embed="rId3"/>
          <a:stretch>
            <a:fillRect/>
          </a:stretch>
        </p:blipFill>
        <p:spPr>
          <a:xfrm>
            <a:off x="4705572" y="1078052"/>
            <a:ext cx="7120668" cy="5598535"/>
          </a:xfrm>
          <a:prstGeom prst="rect">
            <a:avLst/>
          </a:prstGeom>
        </p:spPr>
      </p:pic>
      <p:sp>
        <p:nvSpPr>
          <p:cNvPr id="9" name="CasellaDiTesto 8">
            <a:extLst>
              <a:ext uri="{FF2B5EF4-FFF2-40B4-BE49-F238E27FC236}">
                <a16:creationId xmlns:a16="http://schemas.microsoft.com/office/drawing/2014/main" id="{79BF6C26-2971-761D-647F-6A8C9F208928}"/>
              </a:ext>
            </a:extLst>
          </p:cNvPr>
          <p:cNvSpPr txBox="1"/>
          <p:nvPr/>
        </p:nvSpPr>
        <p:spPr>
          <a:xfrm>
            <a:off x="284480" y="1574800"/>
            <a:ext cx="4233732" cy="2585323"/>
          </a:xfrm>
          <a:prstGeom prst="rect">
            <a:avLst/>
          </a:prstGeom>
          <a:noFill/>
        </p:spPr>
        <p:txBody>
          <a:bodyPr wrap="square" rtlCol="0">
            <a:spAutoFit/>
          </a:bodyPr>
          <a:lstStyle/>
          <a:p>
            <a:r>
              <a:rPr lang="it-IT" dirty="0"/>
              <a:t>Bartolomeo Del Bene (</a:t>
            </a:r>
            <a:r>
              <a:rPr lang="it-IT" dirty="0" err="1"/>
              <a:t>born</a:t>
            </a:r>
            <a:r>
              <a:rPr lang="it-IT" dirty="0"/>
              <a:t> 1514), </a:t>
            </a:r>
            <a:r>
              <a:rPr lang="it-IT" i="1" dirty="0"/>
              <a:t>Civitas Veri</a:t>
            </a:r>
          </a:p>
          <a:p>
            <a:endParaRPr lang="it-IT" i="1" dirty="0"/>
          </a:p>
          <a:p>
            <a:r>
              <a:rPr lang="it-IT" dirty="0"/>
              <a:t>An </a:t>
            </a:r>
            <a:r>
              <a:rPr lang="it-IT" dirty="0" err="1"/>
              <a:t>allegory</a:t>
            </a:r>
            <a:r>
              <a:rPr lang="it-IT" dirty="0"/>
              <a:t> </a:t>
            </a:r>
            <a:r>
              <a:rPr lang="it-IT" dirty="0" err="1"/>
              <a:t>based</a:t>
            </a:r>
            <a:r>
              <a:rPr lang="it-IT" dirty="0"/>
              <a:t> on </a:t>
            </a:r>
            <a:r>
              <a:rPr lang="it-IT" dirty="0" err="1"/>
              <a:t>Aristotle’s</a:t>
            </a:r>
            <a:r>
              <a:rPr lang="it-IT" dirty="0"/>
              <a:t> </a:t>
            </a:r>
            <a:r>
              <a:rPr lang="it-IT" dirty="0" err="1"/>
              <a:t>Nicomachean</a:t>
            </a:r>
            <a:r>
              <a:rPr lang="it-IT" dirty="0"/>
              <a:t> Ethics, </a:t>
            </a:r>
            <a:r>
              <a:rPr lang="it-IT" dirty="0" err="1"/>
              <a:t>about</a:t>
            </a:r>
            <a:r>
              <a:rPr lang="it-IT" dirty="0"/>
              <a:t> the progressive </a:t>
            </a:r>
            <a:r>
              <a:rPr lang="it-IT" dirty="0" err="1"/>
              <a:t>elevation</a:t>
            </a:r>
            <a:r>
              <a:rPr lang="it-IT" dirty="0"/>
              <a:t> of the </a:t>
            </a:r>
            <a:r>
              <a:rPr lang="it-IT" dirty="0" err="1"/>
              <a:t>philosopher</a:t>
            </a:r>
            <a:r>
              <a:rPr lang="it-IT" dirty="0"/>
              <a:t> to </a:t>
            </a:r>
            <a:r>
              <a:rPr lang="it-IT" dirty="0" err="1"/>
              <a:t>virtue</a:t>
            </a:r>
            <a:r>
              <a:rPr lang="it-IT" dirty="0"/>
              <a:t>. The </a:t>
            </a:r>
            <a:r>
              <a:rPr lang="it-IT" dirty="0" err="1"/>
              <a:t>aim</a:t>
            </a:r>
            <a:r>
              <a:rPr lang="it-IT" dirty="0"/>
              <a:t> </a:t>
            </a:r>
            <a:r>
              <a:rPr lang="it-IT" dirty="0" err="1"/>
              <a:t>is</a:t>
            </a:r>
            <a:r>
              <a:rPr lang="it-IT" dirty="0"/>
              <a:t> </a:t>
            </a:r>
            <a:r>
              <a:rPr lang="it-IT" dirty="0" err="1"/>
              <a:t>reaching</a:t>
            </a:r>
            <a:r>
              <a:rPr lang="it-IT" dirty="0"/>
              <a:t> </a:t>
            </a:r>
            <a:r>
              <a:rPr lang="it-IT" dirty="0" err="1"/>
              <a:t>philosophical</a:t>
            </a:r>
            <a:r>
              <a:rPr lang="it-IT" dirty="0"/>
              <a:t> </a:t>
            </a:r>
            <a:r>
              <a:rPr lang="it-IT" dirty="0" err="1"/>
              <a:t>wisdom</a:t>
            </a:r>
            <a:r>
              <a:rPr lang="it-IT" dirty="0"/>
              <a:t> (</a:t>
            </a:r>
            <a:r>
              <a:rPr lang="it-IT" dirty="0" err="1"/>
              <a:t>subdivision</a:t>
            </a:r>
            <a:r>
              <a:rPr lang="it-IT" dirty="0"/>
              <a:t> in 30 days or </a:t>
            </a:r>
            <a:r>
              <a:rPr lang="it-IT" dirty="0" err="1"/>
              <a:t>allegorical</a:t>
            </a:r>
            <a:r>
              <a:rPr lang="it-IT" dirty="0"/>
              <a:t> panels)</a:t>
            </a:r>
          </a:p>
        </p:txBody>
      </p:sp>
    </p:spTree>
    <p:extLst>
      <p:ext uri="{BB962C8B-B14F-4D97-AF65-F5344CB8AC3E}">
        <p14:creationId xmlns:p14="http://schemas.microsoft.com/office/powerpoint/2010/main" val="3873501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65760" y="492919"/>
            <a:ext cx="10573173" cy="4045214"/>
          </a:xfrm>
        </p:spPr>
        <p:txBody>
          <a:bodyPr>
            <a:normAutofit/>
          </a:bodyPr>
          <a:lstStyle/>
          <a:p>
            <a:pPr algn="l"/>
            <a:r>
              <a:rPr lang="en-US" b="1" dirty="0">
                <a:latin typeface="Cochin" panose="02000603020000020003" pitchFamily="2" charset="0"/>
              </a:rPr>
              <a:t>Utopia, an idea between architecture, literature, philosophy</a:t>
            </a:r>
          </a:p>
          <a:p>
            <a:pPr marL="717550"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2A0F9630-E1D2-4B45-36E6-CE1931218FDB}"/>
              </a:ext>
            </a:extLst>
          </p:cNvPr>
          <p:cNvPicPr>
            <a:picLocks noChangeAspect="1"/>
          </p:cNvPicPr>
          <p:nvPr/>
        </p:nvPicPr>
        <p:blipFill>
          <a:blip r:embed="rId3"/>
          <a:stretch>
            <a:fillRect/>
          </a:stretch>
        </p:blipFill>
        <p:spPr>
          <a:xfrm>
            <a:off x="7989736" y="2038438"/>
            <a:ext cx="3562183" cy="3792298"/>
          </a:xfrm>
          <a:prstGeom prst="rect">
            <a:avLst/>
          </a:prstGeom>
        </p:spPr>
      </p:pic>
      <p:pic>
        <p:nvPicPr>
          <p:cNvPr id="8" name="Immagine 7">
            <a:extLst>
              <a:ext uri="{FF2B5EF4-FFF2-40B4-BE49-F238E27FC236}">
                <a16:creationId xmlns:a16="http://schemas.microsoft.com/office/drawing/2014/main" id="{21FBF60A-849C-3745-DC9D-B9181E8BE511}"/>
              </a:ext>
            </a:extLst>
          </p:cNvPr>
          <p:cNvPicPr>
            <a:picLocks noChangeAspect="1"/>
          </p:cNvPicPr>
          <p:nvPr/>
        </p:nvPicPr>
        <p:blipFill>
          <a:blip r:embed="rId4"/>
          <a:stretch>
            <a:fillRect/>
          </a:stretch>
        </p:blipFill>
        <p:spPr>
          <a:xfrm>
            <a:off x="378267" y="1788160"/>
            <a:ext cx="7256719" cy="1981200"/>
          </a:xfrm>
          <a:prstGeom prst="rect">
            <a:avLst/>
          </a:prstGeom>
        </p:spPr>
      </p:pic>
      <p:sp>
        <p:nvSpPr>
          <p:cNvPr id="9" name="CasellaDiTesto 8">
            <a:extLst>
              <a:ext uri="{FF2B5EF4-FFF2-40B4-BE49-F238E27FC236}">
                <a16:creationId xmlns:a16="http://schemas.microsoft.com/office/drawing/2014/main" id="{B75EEFC6-F5DA-2A06-7A00-08280F201A9D}"/>
              </a:ext>
            </a:extLst>
          </p:cNvPr>
          <p:cNvSpPr txBox="1"/>
          <p:nvPr/>
        </p:nvSpPr>
        <p:spPr>
          <a:xfrm>
            <a:off x="378267" y="4019638"/>
            <a:ext cx="7170613" cy="646331"/>
          </a:xfrm>
          <a:prstGeom prst="rect">
            <a:avLst/>
          </a:prstGeom>
          <a:noFill/>
        </p:spPr>
        <p:txBody>
          <a:bodyPr wrap="square" rtlCol="0">
            <a:spAutoFit/>
          </a:bodyPr>
          <a:lstStyle/>
          <a:p>
            <a:r>
              <a:rPr lang="it-IT" dirty="0"/>
              <a:t>La città ideale, Galleria nazionale delle Marche, Urbino (end of the 15th </a:t>
            </a:r>
            <a:r>
              <a:rPr lang="it-IT" dirty="0" err="1"/>
              <a:t>century</a:t>
            </a:r>
            <a:r>
              <a:rPr lang="it-IT" dirty="0"/>
              <a:t>)</a:t>
            </a:r>
          </a:p>
        </p:txBody>
      </p:sp>
      <p:sp>
        <p:nvSpPr>
          <p:cNvPr id="10" name="CasellaDiTesto 9">
            <a:extLst>
              <a:ext uri="{FF2B5EF4-FFF2-40B4-BE49-F238E27FC236}">
                <a16:creationId xmlns:a16="http://schemas.microsoft.com/office/drawing/2014/main" id="{176DB6BA-D770-493B-A5ED-12D6AAEB3766}"/>
              </a:ext>
            </a:extLst>
          </p:cNvPr>
          <p:cNvSpPr txBox="1"/>
          <p:nvPr/>
        </p:nvSpPr>
        <p:spPr>
          <a:xfrm>
            <a:off x="7989736" y="6083652"/>
            <a:ext cx="3684104" cy="369332"/>
          </a:xfrm>
          <a:prstGeom prst="rect">
            <a:avLst/>
          </a:prstGeom>
          <a:noFill/>
        </p:spPr>
        <p:txBody>
          <a:bodyPr wrap="square" rtlCol="0">
            <a:spAutoFit/>
          </a:bodyPr>
          <a:lstStyle/>
          <a:p>
            <a:r>
              <a:rPr lang="it-IT" dirty="0"/>
              <a:t>Palmanova (end of the 16th </a:t>
            </a:r>
            <a:r>
              <a:rPr lang="it-IT" dirty="0" err="1"/>
              <a:t>century</a:t>
            </a:r>
            <a:r>
              <a:rPr lang="it-IT" dirty="0"/>
              <a:t>)</a:t>
            </a:r>
          </a:p>
        </p:txBody>
      </p:sp>
    </p:spTree>
    <p:extLst>
      <p:ext uri="{BB962C8B-B14F-4D97-AF65-F5344CB8AC3E}">
        <p14:creationId xmlns:p14="http://schemas.microsoft.com/office/powerpoint/2010/main" val="2437791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65760" y="492919"/>
            <a:ext cx="10573173" cy="4045214"/>
          </a:xfrm>
        </p:spPr>
        <p:txBody>
          <a:bodyPr>
            <a:normAutofit/>
          </a:bodyPr>
          <a:lstStyle/>
          <a:p>
            <a:pPr algn="l"/>
            <a:r>
              <a:rPr lang="en-US" b="1" dirty="0">
                <a:latin typeface="Cochin" panose="02000603020000020003" pitchFamily="2" charset="0"/>
              </a:rPr>
              <a:t>Utopia, an idea between architecture, literature, philosophy</a:t>
            </a:r>
          </a:p>
          <a:p>
            <a:pPr marL="717550"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11" name="Immagine 10">
            <a:extLst>
              <a:ext uri="{FF2B5EF4-FFF2-40B4-BE49-F238E27FC236}">
                <a16:creationId xmlns:a16="http://schemas.microsoft.com/office/drawing/2014/main" id="{0E4A476A-CAD2-2422-EB0E-47120FE3649A}"/>
              </a:ext>
            </a:extLst>
          </p:cNvPr>
          <p:cNvPicPr>
            <a:picLocks noChangeAspect="1"/>
          </p:cNvPicPr>
          <p:nvPr/>
        </p:nvPicPr>
        <p:blipFill>
          <a:blip r:embed="rId3"/>
          <a:stretch>
            <a:fillRect/>
          </a:stretch>
        </p:blipFill>
        <p:spPr>
          <a:xfrm>
            <a:off x="3615466" y="1635305"/>
            <a:ext cx="8109174" cy="4062761"/>
          </a:xfrm>
          <a:prstGeom prst="rect">
            <a:avLst/>
          </a:prstGeom>
        </p:spPr>
      </p:pic>
      <p:sp>
        <p:nvSpPr>
          <p:cNvPr id="13" name="CasellaDiTesto 12">
            <a:extLst>
              <a:ext uri="{FF2B5EF4-FFF2-40B4-BE49-F238E27FC236}">
                <a16:creationId xmlns:a16="http://schemas.microsoft.com/office/drawing/2014/main" id="{0C3FB349-8DF1-4426-1D2D-1044C0A36534}"/>
              </a:ext>
            </a:extLst>
          </p:cNvPr>
          <p:cNvSpPr txBox="1"/>
          <p:nvPr/>
        </p:nvSpPr>
        <p:spPr>
          <a:xfrm>
            <a:off x="467360" y="1317909"/>
            <a:ext cx="2905760" cy="646331"/>
          </a:xfrm>
          <a:prstGeom prst="rect">
            <a:avLst/>
          </a:prstGeom>
          <a:noFill/>
        </p:spPr>
        <p:txBody>
          <a:bodyPr wrap="square" rtlCol="0">
            <a:spAutoFit/>
          </a:bodyPr>
          <a:lstStyle/>
          <a:p>
            <a:r>
              <a:rPr lang="it-IT" dirty="0"/>
              <a:t>Johann Valentin Andreae,</a:t>
            </a:r>
          </a:p>
          <a:p>
            <a:r>
              <a:rPr lang="it-IT" i="1" dirty="0" err="1"/>
              <a:t>Christianopolis</a:t>
            </a:r>
            <a:r>
              <a:rPr lang="it-IT" dirty="0"/>
              <a:t> (1619)</a:t>
            </a:r>
          </a:p>
        </p:txBody>
      </p:sp>
    </p:spTree>
    <p:extLst>
      <p:ext uri="{BB962C8B-B14F-4D97-AF65-F5344CB8AC3E}">
        <p14:creationId xmlns:p14="http://schemas.microsoft.com/office/powerpoint/2010/main" val="3814009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4064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65761" y="492919"/>
            <a:ext cx="6502400" cy="4045214"/>
          </a:xfrm>
        </p:spPr>
        <p:txBody>
          <a:bodyPr>
            <a:normAutofit/>
          </a:bodyPr>
          <a:lstStyle/>
          <a:p>
            <a:pPr algn="l"/>
            <a:r>
              <a:rPr lang="en-US" b="1" dirty="0">
                <a:latin typeface="Cochin" panose="02000603020000020003" pitchFamily="2" charset="0"/>
              </a:rPr>
              <a:t>Thomas More (1478-1535)</a:t>
            </a:r>
          </a:p>
          <a:p>
            <a:pPr algn="l"/>
            <a:r>
              <a:rPr lang="en-US" sz="2000" b="1" dirty="0">
                <a:latin typeface="Cochin" panose="02000603020000020003" pitchFamily="2" charset="0"/>
              </a:rPr>
              <a:t>1517: civil servant to Henry VIII </a:t>
            </a:r>
            <a:r>
              <a:rPr lang="en-US" sz="2000" dirty="0">
                <a:latin typeface="Cochin" panose="02000603020000020003" pitchFamily="2" charset="0"/>
              </a:rPr>
              <a:t>(secretary, diplomat)</a:t>
            </a:r>
          </a:p>
          <a:p>
            <a:pPr algn="l"/>
            <a:r>
              <a:rPr lang="en-US" sz="2000" b="1" dirty="0">
                <a:latin typeface="Cochin" panose="02000603020000020003" pitchFamily="2" charset="0"/>
              </a:rPr>
              <a:t>1535: </a:t>
            </a:r>
            <a:r>
              <a:rPr lang="en-US" sz="2000" dirty="0">
                <a:latin typeface="Cochin" panose="02000603020000020003" pitchFamily="2" charset="0"/>
              </a:rPr>
              <a:t>executed</a:t>
            </a:r>
            <a:r>
              <a:rPr lang="en-US" sz="2000" b="1" dirty="0">
                <a:latin typeface="Cochin" panose="02000603020000020003" pitchFamily="2" charset="0"/>
              </a:rPr>
              <a:t> </a:t>
            </a:r>
            <a:r>
              <a:rPr lang="en-US" sz="2000" dirty="0">
                <a:latin typeface="Cochin" panose="02000603020000020003" pitchFamily="2" charset="0"/>
              </a:rPr>
              <a:t>for refusing to accept the annulation of Henry’s marriage to Catherine of Aragon and severing from Rome</a:t>
            </a:r>
          </a:p>
          <a:p>
            <a:pPr algn="l"/>
            <a:r>
              <a:rPr lang="en-US" sz="2000" b="1" dirty="0">
                <a:latin typeface="Cochin" panose="02000603020000020003" pitchFamily="2" charset="0"/>
              </a:rPr>
              <a:t>1534: </a:t>
            </a:r>
            <a:r>
              <a:rPr lang="en-US" sz="2000" dirty="0">
                <a:latin typeface="Cochin" panose="02000603020000020003" pitchFamily="2" charset="0"/>
              </a:rPr>
              <a:t>Act of supremacy (Henry VIII head of the Church of England)</a:t>
            </a:r>
          </a:p>
          <a:p>
            <a:pPr algn="l"/>
            <a:endParaRPr lang="en-US" b="1"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E97BC8DC-9D2D-3F48-0256-73C38EF86A4F}"/>
              </a:ext>
            </a:extLst>
          </p:cNvPr>
          <p:cNvPicPr>
            <a:picLocks noChangeAspect="1"/>
          </p:cNvPicPr>
          <p:nvPr/>
        </p:nvPicPr>
        <p:blipFill>
          <a:blip r:embed="rId3"/>
          <a:stretch>
            <a:fillRect/>
          </a:stretch>
        </p:blipFill>
        <p:spPr>
          <a:xfrm>
            <a:off x="7709761" y="82374"/>
            <a:ext cx="3147333" cy="3170195"/>
          </a:xfrm>
          <a:prstGeom prst="rect">
            <a:avLst/>
          </a:prstGeom>
        </p:spPr>
      </p:pic>
      <p:sp>
        <p:nvSpPr>
          <p:cNvPr id="8" name="CasellaDiTesto 7">
            <a:extLst>
              <a:ext uri="{FF2B5EF4-FFF2-40B4-BE49-F238E27FC236}">
                <a16:creationId xmlns:a16="http://schemas.microsoft.com/office/drawing/2014/main" id="{A24623A0-A2B5-695C-9475-2857B8CC28BC}"/>
              </a:ext>
            </a:extLst>
          </p:cNvPr>
          <p:cNvSpPr txBox="1"/>
          <p:nvPr/>
        </p:nvSpPr>
        <p:spPr>
          <a:xfrm>
            <a:off x="3331640" y="3789382"/>
            <a:ext cx="8748599" cy="2585323"/>
          </a:xfrm>
          <a:prstGeom prst="rect">
            <a:avLst/>
          </a:prstGeom>
          <a:noFill/>
        </p:spPr>
        <p:txBody>
          <a:bodyPr wrap="square">
            <a:spAutoFit/>
          </a:bodyPr>
          <a:lstStyle/>
          <a:p>
            <a:r>
              <a:rPr lang="it-IT" b="1" dirty="0" err="1"/>
              <a:t>Historical</a:t>
            </a:r>
            <a:r>
              <a:rPr lang="it-IT" b="1" dirty="0"/>
              <a:t> </a:t>
            </a:r>
            <a:r>
              <a:rPr lang="it-IT" b="1" dirty="0" err="1"/>
              <a:t>context</a:t>
            </a:r>
            <a:r>
              <a:rPr lang="it-IT" b="1" dirty="0"/>
              <a:t> for </a:t>
            </a:r>
            <a:r>
              <a:rPr lang="it-IT" b="1" i="1" dirty="0"/>
              <a:t>Utopia</a:t>
            </a:r>
          </a:p>
          <a:p>
            <a:endParaRPr lang="it-IT" b="1" i="1" dirty="0"/>
          </a:p>
          <a:p>
            <a:r>
              <a:rPr lang="it-IT" dirty="0" err="1"/>
              <a:t>Reformation</a:t>
            </a:r>
            <a:r>
              <a:rPr lang="it-IT" dirty="0"/>
              <a:t> </a:t>
            </a:r>
            <a:r>
              <a:rPr lang="it-IT" dirty="0" err="1"/>
              <a:t>still</a:t>
            </a:r>
            <a:r>
              <a:rPr lang="it-IT" dirty="0"/>
              <a:t> to </a:t>
            </a:r>
            <a:r>
              <a:rPr lang="it-IT" dirty="0" err="1"/>
              <a:t>happen</a:t>
            </a:r>
            <a:r>
              <a:rPr lang="it-IT" dirty="0"/>
              <a:t> (1517/18)</a:t>
            </a:r>
          </a:p>
          <a:p>
            <a:r>
              <a:rPr lang="it-IT" dirty="0"/>
              <a:t>First french </a:t>
            </a:r>
            <a:r>
              <a:rPr lang="it-IT" dirty="0" err="1"/>
              <a:t>edition</a:t>
            </a:r>
            <a:r>
              <a:rPr lang="it-IT" dirty="0"/>
              <a:t> 1550; English </a:t>
            </a:r>
            <a:r>
              <a:rPr lang="it-IT" dirty="0" err="1"/>
              <a:t>edition</a:t>
            </a:r>
            <a:r>
              <a:rPr lang="it-IT" dirty="0"/>
              <a:t> 1551</a:t>
            </a:r>
          </a:p>
          <a:p>
            <a:r>
              <a:rPr lang="it-IT" dirty="0"/>
              <a:t>Of the </a:t>
            </a:r>
            <a:r>
              <a:rPr lang="it-IT" dirty="0" err="1"/>
              <a:t>early</a:t>
            </a:r>
            <a:r>
              <a:rPr lang="it-IT" dirty="0"/>
              <a:t> Latin </a:t>
            </a:r>
            <a:r>
              <a:rPr lang="it-IT" dirty="0" err="1"/>
              <a:t>editions</a:t>
            </a:r>
            <a:r>
              <a:rPr lang="it-IT" dirty="0"/>
              <a:t> (</a:t>
            </a:r>
            <a:r>
              <a:rPr lang="it-IT" i="1" dirty="0"/>
              <a:t>De </a:t>
            </a:r>
            <a:r>
              <a:rPr lang="it-IT" i="1" dirty="0" err="1"/>
              <a:t>optimo</a:t>
            </a:r>
            <a:r>
              <a:rPr lang="it-IT" i="1" dirty="0"/>
              <a:t> rei </a:t>
            </a:r>
            <a:r>
              <a:rPr lang="it-IT" i="1" dirty="0" err="1"/>
              <a:t>publicae</a:t>
            </a:r>
            <a:r>
              <a:rPr lang="it-IT" i="1" dirty="0"/>
              <a:t> statu </a:t>
            </a:r>
            <a:r>
              <a:rPr lang="it-IT" i="1" dirty="0" err="1"/>
              <a:t>deque</a:t>
            </a:r>
            <a:r>
              <a:rPr lang="it-IT" i="1" dirty="0"/>
              <a:t> nova insula Utopia</a:t>
            </a:r>
            <a:r>
              <a:rPr lang="it-IT" dirty="0"/>
              <a:t>) none </a:t>
            </a:r>
            <a:r>
              <a:rPr lang="it-IT" dirty="0" err="1"/>
              <a:t>were</a:t>
            </a:r>
            <a:r>
              <a:rPr lang="it-IT" dirty="0"/>
              <a:t> </a:t>
            </a:r>
            <a:r>
              <a:rPr lang="it-IT" dirty="0" err="1"/>
              <a:t>published</a:t>
            </a:r>
            <a:r>
              <a:rPr lang="it-IT" dirty="0"/>
              <a:t> in </a:t>
            </a:r>
            <a:r>
              <a:rPr lang="it-IT" dirty="0" err="1"/>
              <a:t>England</a:t>
            </a:r>
            <a:endParaRPr lang="it-IT" dirty="0"/>
          </a:p>
          <a:p>
            <a:r>
              <a:rPr lang="it-IT" dirty="0"/>
              <a:t>1548: </a:t>
            </a:r>
            <a:r>
              <a:rPr lang="it-IT" dirty="0" err="1"/>
              <a:t>Italian</a:t>
            </a:r>
            <a:r>
              <a:rPr lang="it-IT" dirty="0"/>
              <a:t> </a:t>
            </a:r>
            <a:r>
              <a:rPr lang="it-IT" dirty="0" err="1"/>
              <a:t>edition</a:t>
            </a:r>
            <a:r>
              <a:rPr lang="it-IT" dirty="0"/>
              <a:t> (</a:t>
            </a:r>
            <a:r>
              <a:rPr lang="it-IT" i="1" dirty="0"/>
              <a:t>La </a:t>
            </a:r>
            <a:r>
              <a:rPr lang="it-IT" i="1" dirty="0" err="1"/>
              <a:t>republica</a:t>
            </a:r>
            <a:r>
              <a:rPr lang="it-IT" i="1" dirty="0"/>
              <a:t> nuovamente ritrovata</a:t>
            </a:r>
            <a:r>
              <a:rPr lang="it-IT" dirty="0"/>
              <a:t>)</a:t>
            </a:r>
          </a:p>
          <a:p>
            <a:r>
              <a:rPr lang="it-IT" dirty="0"/>
              <a:t>1550: French </a:t>
            </a:r>
            <a:r>
              <a:rPr lang="it-IT" dirty="0" err="1"/>
              <a:t>edition</a:t>
            </a:r>
            <a:r>
              <a:rPr lang="it-IT" dirty="0"/>
              <a:t> (</a:t>
            </a:r>
            <a:r>
              <a:rPr lang="it-IT" i="1" dirty="0" err="1"/>
              <a:t>Description</a:t>
            </a:r>
            <a:r>
              <a:rPr lang="it-IT" i="1" dirty="0"/>
              <a:t> de l’</a:t>
            </a:r>
            <a:r>
              <a:rPr lang="it-IT" i="1" dirty="0" err="1"/>
              <a:t>Isle</a:t>
            </a:r>
            <a:r>
              <a:rPr lang="it-IT" i="1" dirty="0"/>
              <a:t> d’Utopie</a:t>
            </a:r>
            <a:r>
              <a:rPr lang="it-IT" dirty="0"/>
              <a:t>)</a:t>
            </a:r>
          </a:p>
          <a:p>
            <a:r>
              <a:rPr lang="it-IT" i="1" dirty="0"/>
              <a:t>Gargantua &amp; Pantagruel </a:t>
            </a:r>
            <a:r>
              <a:rPr lang="it-IT" dirty="0"/>
              <a:t>(use of the </a:t>
            </a:r>
            <a:r>
              <a:rPr lang="it-IT" dirty="0" err="1"/>
              <a:t>term</a:t>
            </a:r>
            <a:r>
              <a:rPr lang="it-IT" dirty="0"/>
              <a:t> </a:t>
            </a:r>
            <a:r>
              <a:rPr lang="it-IT" i="1" dirty="0"/>
              <a:t>Utopia</a:t>
            </a:r>
            <a:r>
              <a:rPr lang="it-IT" dirty="0"/>
              <a:t>): 1534</a:t>
            </a:r>
          </a:p>
        </p:txBody>
      </p:sp>
    </p:spTree>
    <p:extLst>
      <p:ext uri="{BB962C8B-B14F-4D97-AF65-F5344CB8AC3E}">
        <p14:creationId xmlns:p14="http://schemas.microsoft.com/office/powerpoint/2010/main" val="883050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4064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65761" y="492919"/>
            <a:ext cx="6502400" cy="4045214"/>
          </a:xfrm>
        </p:spPr>
        <p:txBody>
          <a:bodyPr>
            <a:normAutofit/>
          </a:bodyPr>
          <a:lstStyle/>
          <a:p>
            <a:pPr algn="l"/>
            <a:r>
              <a:rPr lang="en-US" b="1" dirty="0">
                <a:latin typeface="Cochin" panose="02000603020000020003" pitchFamily="2" charset="0"/>
              </a:rPr>
              <a:t>Utopia: sources of inspiration</a:t>
            </a:r>
          </a:p>
          <a:p>
            <a:pPr algn="l"/>
            <a:endParaRPr lang="en-US" b="1"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7" name="CasellaDiTesto 6">
            <a:extLst>
              <a:ext uri="{FF2B5EF4-FFF2-40B4-BE49-F238E27FC236}">
                <a16:creationId xmlns:a16="http://schemas.microsoft.com/office/drawing/2014/main" id="{C2749E23-B347-C80B-63EA-FFF7E9E07391}"/>
              </a:ext>
            </a:extLst>
          </p:cNvPr>
          <p:cNvSpPr txBox="1"/>
          <p:nvPr/>
        </p:nvSpPr>
        <p:spPr>
          <a:xfrm>
            <a:off x="127000" y="1132564"/>
            <a:ext cx="11938000" cy="3647152"/>
          </a:xfrm>
          <a:prstGeom prst="rect">
            <a:avLst/>
          </a:prstGeom>
          <a:noFill/>
        </p:spPr>
        <p:txBody>
          <a:bodyPr wrap="square">
            <a:spAutoFit/>
          </a:bodyPr>
          <a:lstStyle/>
          <a:p>
            <a:r>
              <a:rPr lang="en-US" dirty="0"/>
              <a:t>- </a:t>
            </a:r>
            <a:r>
              <a:rPr lang="en-US" b="1" dirty="0"/>
              <a:t>Lucian</a:t>
            </a:r>
            <a:r>
              <a:rPr lang="en-US" dirty="0"/>
              <a:t>, </a:t>
            </a:r>
            <a:r>
              <a:rPr lang="en-US" i="1" dirty="0"/>
              <a:t>True History </a:t>
            </a:r>
            <a:r>
              <a:rPr lang="en-US" dirty="0"/>
              <a:t>(2 century). First ‘science fiction’. Parody of travel writing. The heroes travel beyond the Pillars of Hercules. Satire on what is true and what is fiction. Lucian is an author loved by Erasmus and Thomas More (they translate Lucian in 1505, publication in 1506). The aim is to entertain and to provide interesting material (same for </a:t>
            </a:r>
            <a:r>
              <a:rPr lang="en-US" i="1" dirty="0"/>
              <a:t>Utopia</a:t>
            </a:r>
            <a:r>
              <a:rPr lang="en-US" dirty="0"/>
              <a:t>?). The protagonist of True History arrives on the island of the Blessed where he encounters many great figures from the past, apart from Plato, who is allegedly living in his imaginary, ideal city.</a:t>
            </a:r>
          </a:p>
          <a:p>
            <a:endParaRPr lang="en-US" sz="500" dirty="0"/>
          </a:p>
          <a:p>
            <a:r>
              <a:rPr lang="en-US" dirty="0"/>
              <a:t>- </a:t>
            </a:r>
            <a:r>
              <a:rPr lang="en-US" b="1" dirty="0"/>
              <a:t>Vespucci</a:t>
            </a:r>
            <a:r>
              <a:rPr lang="en-US" dirty="0"/>
              <a:t>’s travels (basis for the imaginary journey are real journeys): </a:t>
            </a:r>
            <a:r>
              <a:rPr lang="en-US" i="1" dirty="0"/>
              <a:t>Mundus novus</a:t>
            </a:r>
            <a:r>
              <a:rPr lang="en-US" dirty="0"/>
              <a:t>, 1504 (in the form of a letter to </a:t>
            </a:r>
            <a:r>
              <a:rPr lang="en-US" dirty="0" err="1"/>
              <a:t>Pierfrancesco</a:t>
            </a:r>
            <a:r>
              <a:rPr lang="en-US" dirty="0"/>
              <a:t> de’ Medici)</a:t>
            </a:r>
          </a:p>
          <a:p>
            <a:r>
              <a:rPr lang="en-US" dirty="0"/>
              <a:t>1492: first voyage</a:t>
            </a:r>
          </a:p>
          <a:p>
            <a:r>
              <a:rPr lang="en-US" dirty="0"/>
              <a:t>1493 Bull by Pope Alexander VI dividing in two hemispheres: time of negotiations between maritime powers </a:t>
            </a:r>
          </a:p>
          <a:p>
            <a:endParaRPr lang="en-US" sz="500" dirty="0"/>
          </a:p>
          <a:p>
            <a:pPr marL="285750" indent="-285750">
              <a:buFontTx/>
              <a:buChar char="-"/>
            </a:pPr>
            <a:r>
              <a:rPr lang="en-US" b="1" dirty="0"/>
              <a:t>Bible</a:t>
            </a:r>
          </a:p>
          <a:p>
            <a:pPr marL="285750" indent="-285750">
              <a:buFontTx/>
              <a:buChar char="-"/>
            </a:pPr>
            <a:endParaRPr lang="en-US" sz="500" b="1" dirty="0"/>
          </a:p>
          <a:p>
            <a:pPr marL="285750" indent="-285750">
              <a:buFontTx/>
              <a:buChar char="-"/>
            </a:pPr>
            <a:r>
              <a:rPr lang="en-US" b="1" dirty="0"/>
              <a:t>Plato</a:t>
            </a:r>
          </a:p>
          <a:p>
            <a:endParaRPr lang="en-US" dirty="0"/>
          </a:p>
        </p:txBody>
      </p:sp>
    </p:spTree>
    <p:extLst>
      <p:ext uri="{BB962C8B-B14F-4D97-AF65-F5344CB8AC3E}">
        <p14:creationId xmlns:p14="http://schemas.microsoft.com/office/powerpoint/2010/main" val="573471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65760" y="492919"/>
            <a:ext cx="10573173" cy="4045214"/>
          </a:xfrm>
        </p:spPr>
        <p:txBody>
          <a:bodyPr>
            <a:normAutofit/>
          </a:bodyPr>
          <a:lstStyle/>
          <a:p>
            <a:pPr algn="l"/>
            <a:r>
              <a:rPr lang="en-US" b="1" dirty="0">
                <a:latin typeface="Cochin" panose="02000603020000020003" pitchFamily="2" charset="0"/>
              </a:rPr>
              <a:t>The ideal state as thought experiment: </a:t>
            </a:r>
          </a:p>
          <a:p>
            <a:pPr algn="l"/>
            <a:r>
              <a:rPr lang="en-US" b="1" dirty="0">
                <a:latin typeface="Cochin" panose="02000603020000020003" pitchFamily="2" charset="0"/>
              </a:rPr>
              <a:t>Plato, </a:t>
            </a:r>
            <a:r>
              <a:rPr lang="en-US" b="1" i="1" dirty="0">
                <a:latin typeface="Cochin" panose="02000603020000020003" pitchFamily="2" charset="0"/>
              </a:rPr>
              <a:t>Republic</a:t>
            </a:r>
            <a:r>
              <a:rPr lang="en-US" b="1" dirty="0">
                <a:latin typeface="Cochin" panose="02000603020000020003" pitchFamily="2" charset="0"/>
              </a:rPr>
              <a:t> 369-373 (tr. B. Jowett)</a:t>
            </a:r>
          </a:p>
          <a:p>
            <a:pPr algn="l"/>
            <a:endParaRPr lang="en-US" b="1" dirty="0">
              <a:latin typeface="Cochin" panose="02000603020000020003" pitchFamily="2" charset="0"/>
            </a:endParaRPr>
          </a:p>
          <a:p>
            <a:pPr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DA24081D-7D87-9E9D-B8BF-4CAA5A06991A}"/>
              </a:ext>
            </a:extLst>
          </p:cNvPr>
          <p:cNvPicPr>
            <a:picLocks noChangeAspect="1"/>
          </p:cNvPicPr>
          <p:nvPr/>
        </p:nvPicPr>
        <p:blipFill>
          <a:blip r:embed="rId3"/>
          <a:stretch>
            <a:fillRect/>
          </a:stretch>
        </p:blipFill>
        <p:spPr>
          <a:xfrm>
            <a:off x="2606458" y="1356636"/>
            <a:ext cx="4165600" cy="3374537"/>
          </a:xfrm>
          <a:prstGeom prst="rect">
            <a:avLst/>
          </a:prstGeom>
        </p:spPr>
      </p:pic>
      <p:pic>
        <p:nvPicPr>
          <p:cNvPr id="8" name="Immagine 7">
            <a:extLst>
              <a:ext uri="{FF2B5EF4-FFF2-40B4-BE49-F238E27FC236}">
                <a16:creationId xmlns:a16="http://schemas.microsoft.com/office/drawing/2014/main" id="{C97A470A-06F7-5467-B49D-BFFDE47714C1}"/>
              </a:ext>
            </a:extLst>
          </p:cNvPr>
          <p:cNvPicPr>
            <a:picLocks noChangeAspect="1"/>
          </p:cNvPicPr>
          <p:nvPr/>
        </p:nvPicPr>
        <p:blipFill>
          <a:blip r:embed="rId4"/>
          <a:stretch>
            <a:fillRect/>
          </a:stretch>
        </p:blipFill>
        <p:spPr>
          <a:xfrm>
            <a:off x="6918960" y="0"/>
            <a:ext cx="4165600" cy="6875877"/>
          </a:xfrm>
          <a:prstGeom prst="rect">
            <a:avLst/>
          </a:prstGeom>
        </p:spPr>
      </p:pic>
    </p:spTree>
    <p:extLst>
      <p:ext uri="{BB962C8B-B14F-4D97-AF65-F5344CB8AC3E}">
        <p14:creationId xmlns:p14="http://schemas.microsoft.com/office/powerpoint/2010/main" val="3876367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65760" y="492919"/>
            <a:ext cx="10573173" cy="4045214"/>
          </a:xfrm>
        </p:spPr>
        <p:txBody>
          <a:bodyPr>
            <a:normAutofit/>
          </a:bodyPr>
          <a:lstStyle/>
          <a:p>
            <a:pPr algn="l"/>
            <a:r>
              <a:rPr lang="en-US" b="1" dirty="0">
                <a:latin typeface="Cochin" panose="02000603020000020003" pitchFamily="2" charset="0"/>
              </a:rPr>
              <a:t>The ideal state as thought experiment: </a:t>
            </a:r>
          </a:p>
          <a:p>
            <a:pPr algn="l"/>
            <a:r>
              <a:rPr lang="en-US" b="1" dirty="0">
                <a:latin typeface="Cochin" panose="02000603020000020003" pitchFamily="2" charset="0"/>
              </a:rPr>
              <a:t>Plato, </a:t>
            </a:r>
            <a:r>
              <a:rPr lang="en-US" b="1" i="1" dirty="0">
                <a:latin typeface="Cochin" panose="02000603020000020003" pitchFamily="2" charset="0"/>
              </a:rPr>
              <a:t>Republic</a:t>
            </a:r>
            <a:r>
              <a:rPr lang="en-US" b="1" dirty="0">
                <a:latin typeface="Cochin" panose="02000603020000020003" pitchFamily="2" charset="0"/>
              </a:rPr>
              <a:t> 369-373</a:t>
            </a:r>
          </a:p>
          <a:p>
            <a:pPr algn="l"/>
            <a:endParaRPr lang="en-US" b="1" dirty="0">
              <a:latin typeface="Cochin" panose="02000603020000020003" pitchFamily="2" charset="0"/>
            </a:endParaRPr>
          </a:p>
          <a:p>
            <a:pPr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7" name="Immagine 6">
            <a:extLst>
              <a:ext uri="{FF2B5EF4-FFF2-40B4-BE49-F238E27FC236}">
                <a16:creationId xmlns:a16="http://schemas.microsoft.com/office/drawing/2014/main" id="{C5583AB0-B6A4-D5D0-0DC0-445D0A02D866}"/>
              </a:ext>
            </a:extLst>
          </p:cNvPr>
          <p:cNvPicPr>
            <a:picLocks noChangeAspect="1"/>
          </p:cNvPicPr>
          <p:nvPr/>
        </p:nvPicPr>
        <p:blipFill>
          <a:blip r:embed="rId3"/>
          <a:stretch>
            <a:fillRect/>
          </a:stretch>
        </p:blipFill>
        <p:spPr>
          <a:xfrm>
            <a:off x="3272610" y="1534160"/>
            <a:ext cx="4182246" cy="4439920"/>
          </a:xfrm>
          <a:prstGeom prst="rect">
            <a:avLst/>
          </a:prstGeom>
        </p:spPr>
      </p:pic>
      <p:pic>
        <p:nvPicPr>
          <p:cNvPr id="10" name="Immagine 9">
            <a:extLst>
              <a:ext uri="{FF2B5EF4-FFF2-40B4-BE49-F238E27FC236}">
                <a16:creationId xmlns:a16="http://schemas.microsoft.com/office/drawing/2014/main" id="{F12FC2A6-F9C8-F3D0-67B8-71717E052F25}"/>
              </a:ext>
            </a:extLst>
          </p:cNvPr>
          <p:cNvPicPr>
            <a:picLocks noChangeAspect="1"/>
          </p:cNvPicPr>
          <p:nvPr/>
        </p:nvPicPr>
        <p:blipFill>
          <a:blip r:embed="rId4"/>
          <a:stretch>
            <a:fillRect/>
          </a:stretch>
        </p:blipFill>
        <p:spPr>
          <a:xfrm>
            <a:off x="7559040" y="-23364"/>
            <a:ext cx="4185920" cy="6817360"/>
          </a:xfrm>
          <a:prstGeom prst="rect">
            <a:avLst/>
          </a:prstGeom>
        </p:spPr>
      </p:pic>
    </p:spTree>
    <p:extLst>
      <p:ext uri="{BB962C8B-B14F-4D97-AF65-F5344CB8AC3E}">
        <p14:creationId xmlns:p14="http://schemas.microsoft.com/office/powerpoint/2010/main" val="931407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65760" y="492919"/>
            <a:ext cx="10573173" cy="4045214"/>
          </a:xfrm>
        </p:spPr>
        <p:txBody>
          <a:bodyPr>
            <a:normAutofit/>
          </a:bodyPr>
          <a:lstStyle/>
          <a:p>
            <a:pPr algn="l"/>
            <a:r>
              <a:rPr lang="en-US" b="1" dirty="0">
                <a:latin typeface="Cochin" panose="02000603020000020003" pitchFamily="2" charset="0"/>
              </a:rPr>
              <a:t>Plato, the myth of Atlantis</a:t>
            </a:r>
          </a:p>
          <a:p>
            <a:pPr algn="l"/>
            <a:r>
              <a:rPr lang="en-US" b="1" i="1" dirty="0">
                <a:latin typeface="Cochin" panose="02000603020000020003" pitchFamily="2" charset="0"/>
              </a:rPr>
              <a:t>Timaeus</a:t>
            </a:r>
            <a:r>
              <a:rPr lang="en-US" b="1" dirty="0">
                <a:latin typeface="Cochin" panose="02000603020000020003" pitchFamily="2" charset="0"/>
              </a:rPr>
              <a:t>, 24-25</a:t>
            </a:r>
          </a:p>
          <a:p>
            <a:pPr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3B4400D7-4FFB-03D5-B0B9-9CF3D708F935}"/>
              </a:ext>
            </a:extLst>
          </p:cNvPr>
          <p:cNvPicPr>
            <a:picLocks noChangeAspect="1"/>
          </p:cNvPicPr>
          <p:nvPr/>
        </p:nvPicPr>
        <p:blipFill>
          <a:blip r:embed="rId3"/>
          <a:stretch>
            <a:fillRect/>
          </a:stretch>
        </p:blipFill>
        <p:spPr>
          <a:xfrm>
            <a:off x="5041772" y="23363"/>
            <a:ext cx="4081908" cy="2728321"/>
          </a:xfrm>
          <a:prstGeom prst="rect">
            <a:avLst/>
          </a:prstGeom>
        </p:spPr>
      </p:pic>
      <p:pic>
        <p:nvPicPr>
          <p:cNvPr id="9" name="Immagine 8">
            <a:extLst>
              <a:ext uri="{FF2B5EF4-FFF2-40B4-BE49-F238E27FC236}">
                <a16:creationId xmlns:a16="http://schemas.microsoft.com/office/drawing/2014/main" id="{FC96842E-BECD-705F-62A5-6A35213DB13E}"/>
              </a:ext>
            </a:extLst>
          </p:cNvPr>
          <p:cNvPicPr>
            <a:picLocks noChangeAspect="1"/>
          </p:cNvPicPr>
          <p:nvPr/>
        </p:nvPicPr>
        <p:blipFill>
          <a:blip r:embed="rId4"/>
          <a:stretch>
            <a:fillRect/>
          </a:stretch>
        </p:blipFill>
        <p:spPr>
          <a:xfrm>
            <a:off x="5041772" y="2701832"/>
            <a:ext cx="4081908" cy="4132805"/>
          </a:xfrm>
          <a:prstGeom prst="rect">
            <a:avLst/>
          </a:prstGeom>
        </p:spPr>
      </p:pic>
    </p:spTree>
    <p:extLst>
      <p:ext uri="{BB962C8B-B14F-4D97-AF65-F5344CB8AC3E}">
        <p14:creationId xmlns:p14="http://schemas.microsoft.com/office/powerpoint/2010/main" val="1244070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65762" y="152260"/>
            <a:ext cx="7723820" cy="4045214"/>
          </a:xfrm>
        </p:spPr>
        <p:txBody>
          <a:bodyPr>
            <a:noAutofit/>
          </a:bodyPr>
          <a:lstStyle/>
          <a:p>
            <a:pPr algn="l"/>
            <a:r>
              <a:rPr lang="en-US" sz="2000" b="1" dirty="0">
                <a:latin typeface="Cochin" panose="02000603020000020003" pitchFamily="2" charset="0"/>
              </a:rPr>
              <a:t>More’s </a:t>
            </a:r>
            <a:r>
              <a:rPr lang="en-US" sz="2000" b="1" i="1" dirty="0">
                <a:latin typeface="Cochin" panose="02000603020000020003" pitchFamily="2" charset="0"/>
              </a:rPr>
              <a:t>Utopia</a:t>
            </a:r>
            <a:r>
              <a:rPr lang="en-US" sz="2000" b="1" dirty="0">
                <a:latin typeface="Cochin" panose="02000603020000020003" pitchFamily="2" charset="0"/>
              </a:rPr>
              <a:t>: the setting</a:t>
            </a:r>
            <a:endParaRPr lang="en-US" sz="2000" b="1" i="1" dirty="0">
              <a:latin typeface="Cochin" panose="02000603020000020003" pitchFamily="2" charset="0"/>
            </a:endParaRPr>
          </a:p>
          <a:p>
            <a:pPr algn="l"/>
            <a:endParaRPr lang="en-US" sz="500" b="1" i="1" dirty="0">
              <a:latin typeface="Cochin" panose="02000603020000020003" pitchFamily="2" charset="0"/>
            </a:endParaRPr>
          </a:p>
          <a:p>
            <a:pPr algn="l"/>
            <a:r>
              <a:rPr lang="en-US" sz="2000" b="1" i="1" dirty="0">
                <a:latin typeface="Cochin" panose="02000603020000020003" pitchFamily="2" charset="0"/>
              </a:rPr>
              <a:t>Peter Giles</a:t>
            </a:r>
            <a:r>
              <a:rPr lang="en-US" sz="2000" dirty="0">
                <a:latin typeface="Cochin" panose="02000603020000020003" pitchFamily="2" charset="0"/>
              </a:rPr>
              <a:t>, real person</a:t>
            </a:r>
          </a:p>
          <a:p>
            <a:pPr algn="l"/>
            <a:r>
              <a:rPr lang="en-US" sz="2000" b="1" i="1" dirty="0">
                <a:latin typeface="Cochin" panose="02000603020000020003" pitchFamily="2" charset="0"/>
              </a:rPr>
              <a:t>Raphael </a:t>
            </a:r>
            <a:r>
              <a:rPr lang="en-US" sz="2000" b="1" i="1" dirty="0" err="1">
                <a:latin typeface="Cochin" panose="02000603020000020003" pitchFamily="2" charset="0"/>
              </a:rPr>
              <a:t>Hythlodaeus</a:t>
            </a:r>
            <a:r>
              <a:rPr lang="en-US" sz="2000" b="1" i="1" dirty="0">
                <a:latin typeface="Cochin" panose="02000603020000020003" pitchFamily="2" charset="0"/>
              </a:rPr>
              <a:t> </a:t>
            </a:r>
            <a:r>
              <a:rPr lang="en-US" sz="2000" dirty="0">
                <a:latin typeface="Cochin" panose="02000603020000020003" pitchFamily="2" charset="0"/>
              </a:rPr>
              <a:t>(Rafael, ‘divine’ guide; </a:t>
            </a:r>
            <a:r>
              <a:rPr lang="en-US" sz="2000" dirty="0" err="1">
                <a:latin typeface="Cochin" panose="02000603020000020003" pitchFamily="2" charset="0"/>
              </a:rPr>
              <a:t>Hythlodaeus</a:t>
            </a:r>
            <a:r>
              <a:rPr lang="en-US" sz="2000" dirty="0">
                <a:latin typeface="Cochin" panose="02000603020000020003" pitchFamily="2" charset="0"/>
              </a:rPr>
              <a:t>: dispenser of nonsense)</a:t>
            </a:r>
          </a:p>
          <a:p>
            <a:pPr algn="l"/>
            <a:r>
              <a:rPr lang="en-US" sz="2000" b="1" i="1" dirty="0">
                <a:latin typeface="Cochin" panose="02000603020000020003" pitchFamily="2" charset="0"/>
              </a:rPr>
              <a:t>Thomas More</a:t>
            </a:r>
          </a:p>
          <a:p>
            <a:pPr algn="l"/>
            <a:r>
              <a:rPr lang="en-US" sz="2000" dirty="0">
                <a:latin typeface="Cochin" panose="02000603020000020003" pitchFamily="2" charset="0"/>
              </a:rPr>
              <a:t>“as my business required, I made my way to Antwerp. [...] One day, after I had heard mass at the church of St. Mary, which is remarkable for its beautiful architecture and its large congregation, when the service was over and I was getting ready to return to my lodgings, I happened to see Giles conversing with a stranger who was getting up in years. His face was sunburned, his beard untrimmed, his cloak hanging carelessly from his shoulder; from his face and bearing I thought he looked like a sea captain.”</a:t>
            </a:r>
          </a:p>
          <a:p>
            <a:pPr algn="l"/>
            <a:endParaRPr lang="en-US" b="1" i="1" dirty="0">
              <a:latin typeface="Cochin" panose="02000603020000020003" pitchFamily="2" charset="0"/>
            </a:endParaRPr>
          </a:p>
          <a:p>
            <a:pPr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517A2F90-8BC9-5126-F3B8-DA8499F4C579}"/>
              </a:ext>
            </a:extLst>
          </p:cNvPr>
          <p:cNvPicPr>
            <a:picLocks noChangeAspect="1"/>
          </p:cNvPicPr>
          <p:nvPr/>
        </p:nvPicPr>
        <p:blipFill>
          <a:blip r:embed="rId3"/>
          <a:stretch>
            <a:fillRect/>
          </a:stretch>
        </p:blipFill>
        <p:spPr>
          <a:xfrm>
            <a:off x="10313160" y="321107"/>
            <a:ext cx="1878840" cy="3107893"/>
          </a:xfrm>
          <a:prstGeom prst="rect">
            <a:avLst/>
          </a:prstGeom>
        </p:spPr>
      </p:pic>
      <p:pic>
        <p:nvPicPr>
          <p:cNvPr id="9" name="Immagine 8">
            <a:extLst>
              <a:ext uri="{FF2B5EF4-FFF2-40B4-BE49-F238E27FC236}">
                <a16:creationId xmlns:a16="http://schemas.microsoft.com/office/drawing/2014/main" id="{2D21C1FC-3D37-FB0D-124A-1D5294A07B8C}"/>
              </a:ext>
            </a:extLst>
          </p:cNvPr>
          <p:cNvPicPr>
            <a:picLocks noChangeAspect="1"/>
          </p:cNvPicPr>
          <p:nvPr/>
        </p:nvPicPr>
        <p:blipFill>
          <a:blip r:embed="rId4"/>
          <a:stretch>
            <a:fillRect/>
          </a:stretch>
        </p:blipFill>
        <p:spPr>
          <a:xfrm>
            <a:off x="8089581" y="3786555"/>
            <a:ext cx="4102419" cy="3107893"/>
          </a:xfrm>
          <a:prstGeom prst="rect">
            <a:avLst/>
          </a:prstGeom>
        </p:spPr>
      </p:pic>
    </p:spTree>
    <p:extLst>
      <p:ext uri="{BB962C8B-B14F-4D97-AF65-F5344CB8AC3E}">
        <p14:creationId xmlns:p14="http://schemas.microsoft.com/office/powerpoint/2010/main" val="938145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1332089" y="492919"/>
            <a:ext cx="9606844" cy="4045214"/>
          </a:xfrm>
        </p:spPr>
        <p:txBody>
          <a:bodyPr>
            <a:normAutofit/>
          </a:bodyPr>
          <a:lstStyle/>
          <a:p>
            <a:pPr algn="l"/>
            <a:r>
              <a:rPr lang="en-US" dirty="0">
                <a:latin typeface="Cochin" panose="02000603020000020003" pitchFamily="2" charset="0"/>
              </a:rPr>
              <a:t>Carolyn Merchant, American ecofeminist philosopher</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9B17D0FE-A299-8E2E-9D13-B30FE799E8F5}"/>
              </a:ext>
            </a:extLst>
          </p:cNvPr>
          <p:cNvPicPr>
            <a:picLocks noChangeAspect="1"/>
          </p:cNvPicPr>
          <p:nvPr/>
        </p:nvPicPr>
        <p:blipFill>
          <a:blip r:embed="rId3"/>
          <a:stretch>
            <a:fillRect/>
          </a:stretch>
        </p:blipFill>
        <p:spPr>
          <a:xfrm>
            <a:off x="3583588" y="1377153"/>
            <a:ext cx="5966977" cy="4320914"/>
          </a:xfrm>
          <a:prstGeom prst="rect">
            <a:avLst/>
          </a:prstGeom>
        </p:spPr>
      </p:pic>
    </p:spTree>
    <p:extLst>
      <p:ext uri="{BB962C8B-B14F-4D97-AF65-F5344CB8AC3E}">
        <p14:creationId xmlns:p14="http://schemas.microsoft.com/office/powerpoint/2010/main" val="2931907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65761" y="492919"/>
            <a:ext cx="9845039" cy="4045214"/>
          </a:xfrm>
        </p:spPr>
        <p:txBody>
          <a:bodyPr>
            <a:noAutofit/>
          </a:bodyPr>
          <a:lstStyle/>
          <a:p>
            <a:pPr algn="l"/>
            <a:endParaRPr lang="en-US" sz="2200" b="1" i="1" dirty="0">
              <a:latin typeface="Cochin" panose="02000603020000020003" pitchFamily="2" charset="0"/>
            </a:endParaRPr>
          </a:p>
          <a:p>
            <a:pPr algn="l"/>
            <a:endParaRPr lang="en-US" b="1" i="1" dirty="0">
              <a:latin typeface="Cochin" panose="02000603020000020003" pitchFamily="2" charset="0"/>
            </a:endParaRPr>
          </a:p>
          <a:p>
            <a:pPr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8" name="CasellaDiTesto 7">
            <a:extLst>
              <a:ext uri="{FF2B5EF4-FFF2-40B4-BE49-F238E27FC236}">
                <a16:creationId xmlns:a16="http://schemas.microsoft.com/office/drawing/2014/main" id="{09E8CDED-3AD8-7311-B729-35A94CA567E5}"/>
              </a:ext>
            </a:extLst>
          </p:cNvPr>
          <p:cNvSpPr txBox="1"/>
          <p:nvPr/>
        </p:nvSpPr>
        <p:spPr>
          <a:xfrm>
            <a:off x="365761" y="492919"/>
            <a:ext cx="11019415" cy="3477875"/>
          </a:xfrm>
          <a:prstGeom prst="rect">
            <a:avLst/>
          </a:prstGeom>
          <a:noFill/>
        </p:spPr>
        <p:txBody>
          <a:bodyPr wrap="square" rtlCol="0">
            <a:spAutoFit/>
          </a:bodyPr>
          <a:lstStyle/>
          <a:p>
            <a:r>
              <a:rPr lang="it-IT" sz="2200" b="1" dirty="0"/>
              <a:t>More to Raphael</a:t>
            </a:r>
            <a:r>
              <a:rPr lang="it-IT" sz="2200" dirty="0"/>
              <a:t>: «</a:t>
            </a:r>
            <a:r>
              <a:rPr lang="it-IT" sz="2200" dirty="0" err="1"/>
              <a:t>Then</a:t>
            </a:r>
            <a:r>
              <a:rPr lang="it-IT" sz="2200" dirty="0"/>
              <a:t> </a:t>
            </a:r>
            <a:r>
              <a:rPr lang="it-IT" sz="2200" dirty="0" err="1"/>
              <a:t>too</a:t>
            </a:r>
            <a:r>
              <a:rPr lang="it-IT" sz="2200" dirty="0"/>
              <a:t>, </a:t>
            </a:r>
            <a:r>
              <a:rPr lang="it-IT" sz="2200" dirty="0" err="1"/>
              <a:t>since</a:t>
            </a:r>
            <a:r>
              <a:rPr lang="it-IT" sz="2200" dirty="0"/>
              <a:t> </a:t>
            </a:r>
            <a:r>
              <a:rPr lang="it-IT" sz="2200" dirty="0" err="1"/>
              <a:t>your</a:t>
            </a:r>
            <a:r>
              <a:rPr lang="it-IT" sz="2200" dirty="0"/>
              <a:t> friend Plato </a:t>
            </a:r>
            <a:r>
              <a:rPr lang="it-IT" sz="2200" dirty="0" err="1"/>
              <a:t>thinks</a:t>
            </a:r>
            <a:r>
              <a:rPr lang="it-IT" sz="2200" dirty="0"/>
              <a:t> </a:t>
            </a:r>
            <a:r>
              <a:rPr lang="it-IT" sz="2200" dirty="0" err="1"/>
              <a:t>that</a:t>
            </a:r>
            <a:r>
              <a:rPr lang="it-IT" sz="2200" dirty="0"/>
              <a:t> </a:t>
            </a:r>
            <a:r>
              <a:rPr lang="it-IT" sz="2200" dirty="0" err="1"/>
              <a:t>commonwealths</a:t>
            </a:r>
            <a:r>
              <a:rPr lang="it-IT" sz="2200" dirty="0"/>
              <a:t> </a:t>
            </a:r>
            <a:r>
              <a:rPr lang="it-IT" sz="2200" dirty="0" err="1"/>
              <a:t>will</a:t>
            </a:r>
            <a:r>
              <a:rPr lang="it-IT" sz="2200" dirty="0"/>
              <a:t> be happy </a:t>
            </a:r>
            <a:r>
              <a:rPr lang="it-IT" sz="2200" dirty="0" err="1"/>
              <a:t>only</a:t>
            </a:r>
            <a:r>
              <a:rPr lang="it-IT" sz="2200" dirty="0"/>
              <a:t> </a:t>
            </a:r>
            <a:r>
              <a:rPr lang="it-IT" sz="2200" dirty="0" err="1"/>
              <a:t>when</a:t>
            </a:r>
            <a:r>
              <a:rPr lang="it-IT" sz="2200" dirty="0"/>
              <a:t> </a:t>
            </a:r>
            <a:r>
              <a:rPr lang="it-IT" sz="2200" dirty="0" err="1"/>
              <a:t>philosophers</a:t>
            </a:r>
            <a:r>
              <a:rPr lang="it-IT" sz="2200" dirty="0"/>
              <a:t> </a:t>
            </a:r>
            <a:r>
              <a:rPr lang="it-IT" sz="2200" dirty="0" err="1"/>
              <a:t>become</a:t>
            </a:r>
            <a:r>
              <a:rPr lang="it-IT" sz="2200" dirty="0"/>
              <a:t> kings or kings </a:t>
            </a:r>
            <a:r>
              <a:rPr lang="it-IT" sz="2200" dirty="0" err="1"/>
              <a:t>become</a:t>
            </a:r>
            <a:r>
              <a:rPr lang="it-IT" sz="2200" dirty="0"/>
              <a:t> </a:t>
            </a:r>
            <a:r>
              <a:rPr lang="it-IT" sz="2200" dirty="0" err="1"/>
              <a:t>philosophers</a:t>
            </a:r>
            <a:r>
              <a:rPr lang="it-IT" sz="2200" dirty="0"/>
              <a:t>, </a:t>
            </a:r>
            <a:r>
              <a:rPr lang="it-IT" sz="2200" dirty="0" err="1"/>
              <a:t>how</a:t>
            </a:r>
            <a:r>
              <a:rPr lang="it-IT" sz="2200" dirty="0"/>
              <a:t> far </a:t>
            </a:r>
            <a:r>
              <a:rPr lang="it-IT" sz="2200" dirty="0" err="1"/>
              <a:t>will</a:t>
            </a:r>
            <a:r>
              <a:rPr lang="it-IT" sz="2200" dirty="0"/>
              <a:t> be from </a:t>
            </a:r>
            <a:r>
              <a:rPr lang="it-IT" sz="2200" dirty="0" err="1"/>
              <a:t>happiness</a:t>
            </a:r>
            <a:r>
              <a:rPr lang="it-IT" sz="2200" dirty="0"/>
              <a:t> </a:t>
            </a:r>
            <a:r>
              <a:rPr lang="it-IT" sz="2200" dirty="0" err="1"/>
              <a:t>if</a:t>
            </a:r>
            <a:r>
              <a:rPr lang="it-IT" sz="2200" dirty="0"/>
              <a:t> </a:t>
            </a:r>
            <a:r>
              <a:rPr lang="it-IT" sz="2200" dirty="0" err="1"/>
              <a:t>philosophers</a:t>
            </a:r>
            <a:r>
              <a:rPr lang="it-IT" sz="2200" dirty="0"/>
              <a:t> </a:t>
            </a:r>
            <a:r>
              <a:rPr lang="it-IT" sz="2200" dirty="0" err="1"/>
              <a:t>will</a:t>
            </a:r>
            <a:r>
              <a:rPr lang="it-IT" sz="2200" dirty="0"/>
              <a:t> </a:t>
            </a:r>
            <a:r>
              <a:rPr lang="it-IT" sz="2200" dirty="0" err="1"/>
              <a:t>not</a:t>
            </a:r>
            <a:r>
              <a:rPr lang="it-IT" sz="2200" dirty="0"/>
              <a:t> </a:t>
            </a:r>
            <a:r>
              <a:rPr lang="it-IT" sz="2200" dirty="0" err="1"/>
              <a:t>even</a:t>
            </a:r>
            <a:r>
              <a:rPr lang="it-IT" sz="2200" dirty="0"/>
              <a:t> </a:t>
            </a:r>
            <a:r>
              <a:rPr lang="it-IT" sz="2200" dirty="0" err="1"/>
              <a:t>deign</a:t>
            </a:r>
            <a:r>
              <a:rPr lang="it-IT" sz="2200" dirty="0"/>
              <a:t> to </a:t>
            </a:r>
            <a:r>
              <a:rPr lang="it-IT" sz="2200" dirty="0" err="1"/>
              <a:t>impart</a:t>
            </a:r>
            <a:r>
              <a:rPr lang="it-IT" sz="2200" dirty="0"/>
              <a:t> </a:t>
            </a:r>
            <a:r>
              <a:rPr lang="it-IT" sz="2200" dirty="0" err="1"/>
              <a:t>their</a:t>
            </a:r>
            <a:r>
              <a:rPr lang="it-IT" sz="2200" dirty="0"/>
              <a:t> </a:t>
            </a:r>
            <a:r>
              <a:rPr lang="it-IT" sz="2200" dirty="0" err="1"/>
              <a:t>advice</a:t>
            </a:r>
            <a:r>
              <a:rPr lang="it-IT" sz="2200" dirty="0"/>
              <a:t> to kings. […] But </a:t>
            </a:r>
            <a:r>
              <a:rPr lang="it-IT" sz="2200" dirty="0" err="1"/>
              <a:t>undoubtedly</a:t>
            </a:r>
            <a:r>
              <a:rPr lang="it-IT" sz="2200" dirty="0"/>
              <a:t> Plato </a:t>
            </a:r>
            <a:r>
              <a:rPr lang="it-IT" sz="2200" dirty="0" err="1"/>
              <a:t>clearly</a:t>
            </a:r>
            <a:r>
              <a:rPr lang="it-IT" sz="2200" dirty="0"/>
              <a:t> </a:t>
            </a:r>
            <a:r>
              <a:rPr lang="it-IT" sz="2200" dirty="0" err="1"/>
              <a:t>foresaw</a:t>
            </a:r>
            <a:r>
              <a:rPr lang="it-IT" sz="2200" dirty="0"/>
              <a:t> </a:t>
            </a:r>
            <a:r>
              <a:rPr lang="it-IT" sz="2200" dirty="0" err="1"/>
              <a:t>that</a:t>
            </a:r>
            <a:r>
              <a:rPr lang="it-IT" sz="2200" dirty="0"/>
              <a:t> </a:t>
            </a:r>
            <a:r>
              <a:rPr lang="it-IT" sz="2200" dirty="0" err="1"/>
              <a:t>unless</a:t>
            </a:r>
            <a:r>
              <a:rPr lang="it-IT" sz="2200" dirty="0"/>
              <a:t> kings </a:t>
            </a:r>
            <a:r>
              <a:rPr lang="it-IT" sz="2200" dirty="0" err="1"/>
              <a:t>became</a:t>
            </a:r>
            <a:r>
              <a:rPr lang="it-IT" sz="2200" dirty="0"/>
              <a:t> </a:t>
            </a:r>
            <a:r>
              <a:rPr lang="it-IT" sz="2200" dirty="0" err="1"/>
              <a:t>philosophers</a:t>
            </a:r>
            <a:r>
              <a:rPr lang="it-IT" sz="2200" dirty="0"/>
              <a:t>, </a:t>
            </a:r>
            <a:r>
              <a:rPr lang="it-IT" sz="2200" dirty="0" err="1"/>
              <a:t>they</a:t>
            </a:r>
            <a:r>
              <a:rPr lang="it-IT" sz="2200" dirty="0"/>
              <a:t> </a:t>
            </a:r>
            <a:r>
              <a:rPr lang="it-IT" sz="2200" dirty="0" err="1"/>
              <a:t>would</a:t>
            </a:r>
            <a:r>
              <a:rPr lang="it-IT" sz="2200" dirty="0"/>
              <a:t> </a:t>
            </a:r>
            <a:r>
              <a:rPr lang="it-IT" sz="2200" dirty="0" err="1"/>
              <a:t>never</a:t>
            </a:r>
            <a:r>
              <a:rPr lang="it-IT" sz="2200" dirty="0"/>
              <a:t> </a:t>
            </a:r>
            <a:r>
              <a:rPr lang="it-IT" sz="2200" dirty="0" err="1"/>
              <a:t>give</a:t>
            </a:r>
            <a:r>
              <a:rPr lang="it-IT" sz="2200" dirty="0"/>
              <a:t> the </a:t>
            </a:r>
            <a:r>
              <a:rPr lang="it-IT" sz="2200" dirty="0" err="1"/>
              <a:t>advice</a:t>
            </a:r>
            <a:r>
              <a:rPr lang="it-IT" sz="2200" dirty="0"/>
              <a:t> of </a:t>
            </a:r>
            <a:r>
              <a:rPr lang="it-IT" sz="2200" dirty="0" err="1"/>
              <a:t>philosophers</a:t>
            </a:r>
            <a:r>
              <a:rPr lang="it-IT" sz="2200" dirty="0"/>
              <a:t>, </a:t>
            </a:r>
            <a:r>
              <a:rPr lang="it-IT" sz="2200" dirty="0" err="1"/>
              <a:t>because</a:t>
            </a:r>
            <a:r>
              <a:rPr lang="it-IT" sz="2200" dirty="0"/>
              <a:t> </a:t>
            </a:r>
            <a:r>
              <a:rPr lang="it-IT" sz="2200" dirty="0" err="1"/>
              <a:t>since</a:t>
            </a:r>
            <a:r>
              <a:rPr lang="it-IT" sz="2200" dirty="0"/>
              <a:t> </a:t>
            </a:r>
            <a:r>
              <a:rPr lang="it-IT" sz="2200" dirty="0" err="1"/>
              <a:t>childhood</a:t>
            </a:r>
            <a:r>
              <a:rPr lang="it-IT" sz="2200" dirty="0"/>
              <a:t> </a:t>
            </a:r>
            <a:r>
              <a:rPr lang="it-IT" sz="2200" dirty="0" err="1"/>
              <a:t>they</a:t>
            </a:r>
            <a:r>
              <a:rPr lang="it-IT" sz="2200" dirty="0"/>
              <a:t> </a:t>
            </a:r>
            <a:r>
              <a:rPr lang="it-IT" sz="2200" dirty="0" err="1"/>
              <a:t>have</a:t>
            </a:r>
            <a:r>
              <a:rPr lang="it-IT" sz="2200" dirty="0"/>
              <a:t> </a:t>
            </a:r>
            <a:r>
              <a:rPr lang="it-IT" sz="2200" dirty="0" err="1"/>
              <a:t>been</a:t>
            </a:r>
            <a:r>
              <a:rPr lang="it-IT" sz="2200" dirty="0"/>
              <a:t> </a:t>
            </a:r>
            <a:r>
              <a:rPr lang="it-IT" sz="2200" dirty="0" err="1"/>
              <a:t>thoroughly</a:t>
            </a:r>
            <a:r>
              <a:rPr lang="it-IT" sz="2200" dirty="0"/>
              <a:t> </a:t>
            </a:r>
            <a:r>
              <a:rPr lang="it-IT" sz="2200" dirty="0" err="1"/>
              <a:t>imbued</a:t>
            </a:r>
            <a:r>
              <a:rPr lang="it-IT" sz="2200" dirty="0"/>
              <a:t> and </a:t>
            </a:r>
            <a:r>
              <a:rPr lang="it-IT" sz="2200" dirty="0" err="1"/>
              <a:t>infected</a:t>
            </a:r>
            <a:r>
              <a:rPr lang="it-IT" sz="2200" dirty="0"/>
              <a:t> with </a:t>
            </a:r>
            <a:r>
              <a:rPr lang="it-IT" sz="2200" dirty="0" err="1"/>
              <a:t>misguided</a:t>
            </a:r>
            <a:r>
              <a:rPr lang="it-IT" sz="2200" dirty="0"/>
              <a:t> </a:t>
            </a:r>
            <a:r>
              <a:rPr lang="it-IT" sz="2200" dirty="0" err="1"/>
              <a:t>notions</a:t>
            </a:r>
            <a:r>
              <a:rPr lang="it-IT" sz="2200" dirty="0"/>
              <a:t>».</a:t>
            </a:r>
          </a:p>
          <a:p>
            <a:endParaRPr lang="it-IT" sz="2200" dirty="0"/>
          </a:p>
          <a:p>
            <a:pPr marL="342900" indent="-342900">
              <a:buFont typeface="Wingdings" panose="05000000000000000000" pitchFamily="2" charset="2"/>
              <a:buChar char="à"/>
            </a:pPr>
            <a:r>
              <a:rPr lang="it-IT" sz="2200" dirty="0">
                <a:sym typeface="Wingdings" panose="05000000000000000000" pitchFamily="2" charset="2"/>
              </a:rPr>
              <a:t>How </a:t>
            </a:r>
            <a:r>
              <a:rPr lang="it-IT" sz="2200" dirty="0" err="1">
                <a:sym typeface="Wingdings" panose="05000000000000000000" pitchFamily="2" charset="2"/>
              </a:rPr>
              <a:t>would</a:t>
            </a:r>
            <a:r>
              <a:rPr lang="it-IT" sz="2200" dirty="0">
                <a:sym typeface="Wingdings" panose="05000000000000000000" pitchFamily="2" charset="2"/>
              </a:rPr>
              <a:t> </a:t>
            </a:r>
            <a:r>
              <a:rPr lang="it-IT" sz="2200" dirty="0" err="1">
                <a:sym typeface="Wingdings" panose="05000000000000000000" pitchFamily="2" charset="2"/>
              </a:rPr>
              <a:t>philosophers</a:t>
            </a:r>
            <a:r>
              <a:rPr lang="it-IT" sz="2200" dirty="0">
                <a:sym typeface="Wingdings" panose="05000000000000000000" pitchFamily="2" charset="2"/>
              </a:rPr>
              <a:t> design a city?</a:t>
            </a:r>
          </a:p>
          <a:p>
            <a:pPr marL="342900" indent="-342900">
              <a:buFont typeface="Wingdings" panose="05000000000000000000" pitchFamily="2" charset="2"/>
              <a:buChar char="à"/>
            </a:pPr>
            <a:r>
              <a:rPr lang="it-IT" sz="2200" dirty="0">
                <a:sym typeface="Wingdings" panose="05000000000000000000" pitchFamily="2" charset="2"/>
              </a:rPr>
              <a:t>How </a:t>
            </a:r>
            <a:r>
              <a:rPr lang="it-IT" sz="2200" dirty="0" err="1">
                <a:sym typeface="Wingdings" panose="05000000000000000000" pitchFamily="2" charset="2"/>
              </a:rPr>
              <a:t>would</a:t>
            </a:r>
            <a:r>
              <a:rPr lang="it-IT" sz="2200" dirty="0">
                <a:sym typeface="Wingdings" panose="05000000000000000000" pitchFamily="2" charset="2"/>
              </a:rPr>
              <a:t> </a:t>
            </a:r>
            <a:r>
              <a:rPr lang="it-IT" sz="2200" dirty="0" err="1">
                <a:sym typeface="Wingdings" panose="05000000000000000000" pitchFamily="2" charset="2"/>
              </a:rPr>
              <a:t>philosophers</a:t>
            </a:r>
            <a:r>
              <a:rPr lang="it-IT" sz="2200" dirty="0">
                <a:sym typeface="Wingdings" panose="05000000000000000000" pitchFamily="2" charset="2"/>
              </a:rPr>
              <a:t> </a:t>
            </a:r>
            <a:r>
              <a:rPr lang="it-IT" sz="2200" dirty="0" err="1">
                <a:sym typeface="Wingdings" panose="05000000000000000000" pitchFamily="2" charset="2"/>
              </a:rPr>
              <a:t>manage</a:t>
            </a:r>
            <a:r>
              <a:rPr lang="it-IT" sz="2200" dirty="0">
                <a:sym typeface="Wingdings" panose="05000000000000000000" pitchFamily="2" charset="2"/>
              </a:rPr>
              <a:t> </a:t>
            </a:r>
            <a:r>
              <a:rPr lang="it-IT" sz="2200" dirty="0" err="1">
                <a:sym typeface="Wingdings" panose="05000000000000000000" pitchFamily="2" charset="2"/>
              </a:rPr>
              <a:t>resources</a:t>
            </a:r>
            <a:r>
              <a:rPr lang="it-IT" sz="2200" dirty="0">
                <a:sym typeface="Wingdings" panose="05000000000000000000" pitchFamily="2" charset="2"/>
              </a:rPr>
              <a:t>?</a:t>
            </a:r>
          </a:p>
          <a:p>
            <a:pPr marL="342900" indent="-342900">
              <a:buFont typeface="Wingdings" panose="05000000000000000000" pitchFamily="2" charset="2"/>
              <a:buChar char="à"/>
            </a:pPr>
            <a:r>
              <a:rPr lang="it-IT" sz="2200" dirty="0">
                <a:sym typeface="Wingdings" panose="05000000000000000000" pitchFamily="2" charset="2"/>
              </a:rPr>
              <a:t>How </a:t>
            </a:r>
            <a:r>
              <a:rPr lang="it-IT" sz="2200" dirty="0" err="1">
                <a:sym typeface="Wingdings" panose="05000000000000000000" pitchFamily="2" charset="2"/>
              </a:rPr>
              <a:t>would</a:t>
            </a:r>
            <a:r>
              <a:rPr lang="it-IT" sz="2200" dirty="0">
                <a:sym typeface="Wingdings" panose="05000000000000000000" pitchFamily="2" charset="2"/>
              </a:rPr>
              <a:t> </a:t>
            </a:r>
            <a:r>
              <a:rPr lang="it-IT" sz="2200" dirty="0" err="1">
                <a:sym typeface="Wingdings" panose="05000000000000000000" pitchFamily="2" charset="2"/>
              </a:rPr>
              <a:t>philosophers</a:t>
            </a:r>
            <a:r>
              <a:rPr lang="it-IT" sz="2200" dirty="0">
                <a:sym typeface="Wingdings" panose="05000000000000000000" pitchFamily="2" charset="2"/>
              </a:rPr>
              <a:t> handle nature?</a:t>
            </a:r>
            <a:endParaRPr lang="it-IT" sz="2200" dirty="0"/>
          </a:p>
        </p:txBody>
      </p:sp>
    </p:spTree>
    <p:extLst>
      <p:ext uri="{BB962C8B-B14F-4D97-AF65-F5344CB8AC3E}">
        <p14:creationId xmlns:p14="http://schemas.microsoft.com/office/powerpoint/2010/main" val="2585999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65761" y="492919"/>
            <a:ext cx="9845039" cy="4045214"/>
          </a:xfrm>
        </p:spPr>
        <p:txBody>
          <a:bodyPr>
            <a:noAutofit/>
          </a:bodyPr>
          <a:lstStyle/>
          <a:p>
            <a:pPr algn="l"/>
            <a:endParaRPr lang="en-US" sz="2200" b="1" i="1" dirty="0">
              <a:latin typeface="Cochin" panose="02000603020000020003" pitchFamily="2" charset="0"/>
            </a:endParaRPr>
          </a:p>
          <a:p>
            <a:pPr algn="l"/>
            <a:endParaRPr lang="en-US" b="1" i="1" dirty="0">
              <a:latin typeface="Cochin" panose="02000603020000020003" pitchFamily="2" charset="0"/>
            </a:endParaRPr>
          </a:p>
          <a:p>
            <a:pPr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4FEBE6DA-FA3B-3B47-E3F1-4E412F9A6E89}"/>
              </a:ext>
            </a:extLst>
          </p:cNvPr>
          <p:cNvPicPr>
            <a:picLocks noChangeAspect="1"/>
          </p:cNvPicPr>
          <p:nvPr/>
        </p:nvPicPr>
        <p:blipFill>
          <a:blip r:embed="rId3"/>
          <a:stretch>
            <a:fillRect/>
          </a:stretch>
        </p:blipFill>
        <p:spPr>
          <a:xfrm>
            <a:off x="2038148" y="0"/>
            <a:ext cx="5334196" cy="6913224"/>
          </a:xfrm>
          <a:prstGeom prst="rect">
            <a:avLst/>
          </a:prstGeom>
        </p:spPr>
      </p:pic>
      <p:pic>
        <p:nvPicPr>
          <p:cNvPr id="11" name="Immagine 10">
            <a:extLst>
              <a:ext uri="{FF2B5EF4-FFF2-40B4-BE49-F238E27FC236}">
                <a16:creationId xmlns:a16="http://schemas.microsoft.com/office/drawing/2014/main" id="{0A95C19A-D87C-1EFC-DBB5-E64E974CB7EF}"/>
              </a:ext>
            </a:extLst>
          </p:cNvPr>
          <p:cNvPicPr>
            <a:picLocks noChangeAspect="1"/>
          </p:cNvPicPr>
          <p:nvPr/>
        </p:nvPicPr>
        <p:blipFill>
          <a:blip r:embed="rId4"/>
          <a:stretch>
            <a:fillRect/>
          </a:stretch>
        </p:blipFill>
        <p:spPr>
          <a:xfrm>
            <a:off x="7372344" y="0"/>
            <a:ext cx="4729833" cy="7019948"/>
          </a:xfrm>
          <a:prstGeom prst="rect">
            <a:avLst/>
          </a:prstGeom>
        </p:spPr>
      </p:pic>
      <p:sp>
        <p:nvSpPr>
          <p:cNvPr id="12" name="CasellaDiTesto 11">
            <a:extLst>
              <a:ext uri="{FF2B5EF4-FFF2-40B4-BE49-F238E27FC236}">
                <a16:creationId xmlns:a16="http://schemas.microsoft.com/office/drawing/2014/main" id="{C2B94EA1-5167-007A-1793-2876D188279B}"/>
              </a:ext>
            </a:extLst>
          </p:cNvPr>
          <p:cNvSpPr txBox="1"/>
          <p:nvPr/>
        </p:nvSpPr>
        <p:spPr>
          <a:xfrm>
            <a:off x="275938" y="492919"/>
            <a:ext cx="1705262" cy="1246495"/>
          </a:xfrm>
          <a:prstGeom prst="rect">
            <a:avLst/>
          </a:prstGeom>
          <a:noFill/>
        </p:spPr>
        <p:txBody>
          <a:bodyPr wrap="square" rtlCol="0">
            <a:spAutoFit/>
          </a:bodyPr>
          <a:lstStyle/>
          <a:p>
            <a:r>
              <a:rPr lang="it-IT" sz="2500" dirty="0" err="1"/>
              <a:t>Managing</a:t>
            </a:r>
            <a:endParaRPr lang="it-IT" sz="2500" dirty="0"/>
          </a:p>
          <a:p>
            <a:r>
              <a:rPr lang="it-IT" sz="2500" dirty="0"/>
              <a:t>the</a:t>
            </a:r>
          </a:p>
          <a:p>
            <a:r>
              <a:rPr lang="it-IT" sz="2500" dirty="0"/>
              <a:t>Land</a:t>
            </a:r>
          </a:p>
        </p:txBody>
      </p:sp>
    </p:spTree>
    <p:extLst>
      <p:ext uri="{BB962C8B-B14F-4D97-AF65-F5344CB8AC3E}">
        <p14:creationId xmlns:p14="http://schemas.microsoft.com/office/powerpoint/2010/main" val="2592196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65761" y="492919"/>
            <a:ext cx="9845039" cy="4045214"/>
          </a:xfrm>
        </p:spPr>
        <p:txBody>
          <a:bodyPr>
            <a:noAutofit/>
          </a:bodyPr>
          <a:lstStyle/>
          <a:p>
            <a:pPr algn="l"/>
            <a:endParaRPr lang="en-US" sz="2200" b="1" i="1" dirty="0">
              <a:latin typeface="Cochin" panose="02000603020000020003" pitchFamily="2" charset="0"/>
            </a:endParaRPr>
          </a:p>
          <a:p>
            <a:pPr algn="l"/>
            <a:endParaRPr lang="en-US" b="1" i="1" dirty="0">
              <a:latin typeface="Cochin" panose="02000603020000020003" pitchFamily="2" charset="0"/>
            </a:endParaRPr>
          </a:p>
          <a:p>
            <a:pPr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12" name="CasellaDiTesto 11">
            <a:extLst>
              <a:ext uri="{FF2B5EF4-FFF2-40B4-BE49-F238E27FC236}">
                <a16:creationId xmlns:a16="http://schemas.microsoft.com/office/drawing/2014/main" id="{C2B94EA1-5167-007A-1793-2876D188279B}"/>
              </a:ext>
            </a:extLst>
          </p:cNvPr>
          <p:cNvSpPr txBox="1"/>
          <p:nvPr/>
        </p:nvSpPr>
        <p:spPr>
          <a:xfrm>
            <a:off x="275938" y="492919"/>
            <a:ext cx="1705262" cy="1246495"/>
          </a:xfrm>
          <a:prstGeom prst="rect">
            <a:avLst/>
          </a:prstGeom>
          <a:noFill/>
        </p:spPr>
        <p:txBody>
          <a:bodyPr wrap="square" rtlCol="0">
            <a:spAutoFit/>
          </a:bodyPr>
          <a:lstStyle/>
          <a:p>
            <a:r>
              <a:rPr lang="it-IT" sz="2500" dirty="0"/>
              <a:t>Farming</a:t>
            </a:r>
          </a:p>
          <a:p>
            <a:r>
              <a:rPr lang="it-IT" sz="2500" dirty="0"/>
              <a:t>and</a:t>
            </a:r>
          </a:p>
          <a:p>
            <a:r>
              <a:rPr lang="it-IT" sz="2500" dirty="0" err="1"/>
              <a:t>butchering</a:t>
            </a:r>
            <a:endParaRPr lang="it-IT" sz="2500" dirty="0"/>
          </a:p>
        </p:txBody>
      </p:sp>
      <p:pic>
        <p:nvPicPr>
          <p:cNvPr id="7" name="Immagine 6">
            <a:extLst>
              <a:ext uri="{FF2B5EF4-FFF2-40B4-BE49-F238E27FC236}">
                <a16:creationId xmlns:a16="http://schemas.microsoft.com/office/drawing/2014/main" id="{0069FED5-8CE1-BB3F-1063-492183720319}"/>
              </a:ext>
            </a:extLst>
          </p:cNvPr>
          <p:cNvPicPr>
            <a:picLocks noChangeAspect="1"/>
          </p:cNvPicPr>
          <p:nvPr/>
        </p:nvPicPr>
        <p:blipFill>
          <a:blip r:embed="rId3"/>
          <a:stretch>
            <a:fillRect/>
          </a:stretch>
        </p:blipFill>
        <p:spPr>
          <a:xfrm>
            <a:off x="2071023" y="325359"/>
            <a:ext cx="4766851" cy="4828596"/>
          </a:xfrm>
          <a:prstGeom prst="rect">
            <a:avLst/>
          </a:prstGeom>
        </p:spPr>
      </p:pic>
      <p:pic>
        <p:nvPicPr>
          <p:cNvPr id="9" name="Immagine 8">
            <a:extLst>
              <a:ext uri="{FF2B5EF4-FFF2-40B4-BE49-F238E27FC236}">
                <a16:creationId xmlns:a16="http://schemas.microsoft.com/office/drawing/2014/main" id="{7D4255D3-C2F1-FFEE-AE56-4BAC31AF3B3E}"/>
              </a:ext>
            </a:extLst>
          </p:cNvPr>
          <p:cNvPicPr>
            <a:picLocks noChangeAspect="1"/>
          </p:cNvPicPr>
          <p:nvPr/>
        </p:nvPicPr>
        <p:blipFill>
          <a:blip r:embed="rId4"/>
          <a:stretch>
            <a:fillRect/>
          </a:stretch>
        </p:blipFill>
        <p:spPr>
          <a:xfrm>
            <a:off x="6964227" y="2739657"/>
            <a:ext cx="5227773" cy="3596952"/>
          </a:xfrm>
          <a:prstGeom prst="rect">
            <a:avLst/>
          </a:prstGeom>
        </p:spPr>
      </p:pic>
    </p:spTree>
    <p:extLst>
      <p:ext uri="{BB962C8B-B14F-4D97-AF65-F5344CB8AC3E}">
        <p14:creationId xmlns:p14="http://schemas.microsoft.com/office/powerpoint/2010/main" val="2455296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65761" y="492919"/>
            <a:ext cx="9845039" cy="4045214"/>
          </a:xfrm>
        </p:spPr>
        <p:txBody>
          <a:bodyPr>
            <a:noAutofit/>
          </a:bodyPr>
          <a:lstStyle/>
          <a:p>
            <a:pPr algn="l"/>
            <a:endParaRPr lang="en-US" sz="2200" b="1" i="1" dirty="0">
              <a:latin typeface="Cochin" panose="02000603020000020003" pitchFamily="2" charset="0"/>
            </a:endParaRPr>
          </a:p>
          <a:p>
            <a:pPr algn="l"/>
            <a:endParaRPr lang="en-US" b="1" i="1" dirty="0">
              <a:latin typeface="Cochin" panose="02000603020000020003" pitchFamily="2" charset="0"/>
            </a:endParaRPr>
          </a:p>
          <a:p>
            <a:pPr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12" name="CasellaDiTesto 11">
            <a:extLst>
              <a:ext uri="{FF2B5EF4-FFF2-40B4-BE49-F238E27FC236}">
                <a16:creationId xmlns:a16="http://schemas.microsoft.com/office/drawing/2014/main" id="{C2B94EA1-5167-007A-1793-2876D188279B}"/>
              </a:ext>
            </a:extLst>
          </p:cNvPr>
          <p:cNvSpPr txBox="1"/>
          <p:nvPr/>
        </p:nvSpPr>
        <p:spPr>
          <a:xfrm>
            <a:off x="275938" y="492919"/>
            <a:ext cx="1705262" cy="2400657"/>
          </a:xfrm>
          <a:prstGeom prst="rect">
            <a:avLst/>
          </a:prstGeom>
          <a:noFill/>
        </p:spPr>
        <p:txBody>
          <a:bodyPr wrap="square" rtlCol="0">
            <a:spAutoFit/>
          </a:bodyPr>
          <a:lstStyle/>
          <a:p>
            <a:r>
              <a:rPr lang="it-IT" sz="2500" dirty="0"/>
              <a:t>The </a:t>
            </a:r>
            <a:r>
              <a:rPr lang="it-IT" sz="2500" dirty="0" err="1"/>
              <a:t>philosophy</a:t>
            </a:r>
            <a:r>
              <a:rPr lang="it-IT" sz="2500" dirty="0"/>
              <a:t> of the </a:t>
            </a:r>
            <a:r>
              <a:rPr lang="it-IT" sz="2500" dirty="0" err="1"/>
              <a:t>Utopians</a:t>
            </a:r>
            <a:r>
              <a:rPr lang="it-IT" sz="2500" dirty="0"/>
              <a:t>: following Nature</a:t>
            </a:r>
          </a:p>
        </p:txBody>
      </p:sp>
      <p:pic>
        <p:nvPicPr>
          <p:cNvPr id="5" name="Immagine 4">
            <a:extLst>
              <a:ext uri="{FF2B5EF4-FFF2-40B4-BE49-F238E27FC236}">
                <a16:creationId xmlns:a16="http://schemas.microsoft.com/office/drawing/2014/main" id="{1C05A0D5-2E58-D7D0-D70C-5B52C8FAF6B0}"/>
              </a:ext>
            </a:extLst>
          </p:cNvPr>
          <p:cNvPicPr>
            <a:picLocks noChangeAspect="1"/>
          </p:cNvPicPr>
          <p:nvPr/>
        </p:nvPicPr>
        <p:blipFill>
          <a:blip r:embed="rId3"/>
          <a:stretch>
            <a:fillRect/>
          </a:stretch>
        </p:blipFill>
        <p:spPr>
          <a:xfrm>
            <a:off x="3444364" y="0"/>
            <a:ext cx="4079232" cy="6858000"/>
          </a:xfrm>
          <a:prstGeom prst="rect">
            <a:avLst/>
          </a:prstGeom>
        </p:spPr>
      </p:pic>
      <p:pic>
        <p:nvPicPr>
          <p:cNvPr id="9" name="Immagine 8">
            <a:extLst>
              <a:ext uri="{FF2B5EF4-FFF2-40B4-BE49-F238E27FC236}">
                <a16:creationId xmlns:a16="http://schemas.microsoft.com/office/drawing/2014/main" id="{2427B7DB-D63A-D8BA-2525-0AEEBD316FB2}"/>
              </a:ext>
            </a:extLst>
          </p:cNvPr>
          <p:cNvPicPr>
            <a:picLocks noChangeAspect="1"/>
          </p:cNvPicPr>
          <p:nvPr/>
        </p:nvPicPr>
        <p:blipFill>
          <a:blip r:embed="rId4"/>
          <a:stretch>
            <a:fillRect/>
          </a:stretch>
        </p:blipFill>
        <p:spPr>
          <a:xfrm>
            <a:off x="7607392" y="0"/>
            <a:ext cx="4289298" cy="4356847"/>
          </a:xfrm>
          <a:prstGeom prst="rect">
            <a:avLst/>
          </a:prstGeom>
        </p:spPr>
      </p:pic>
      <p:pic>
        <p:nvPicPr>
          <p:cNvPr id="11" name="Immagine 10">
            <a:extLst>
              <a:ext uri="{FF2B5EF4-FFF2-40B4-BE49-F238E27FC236}">
                <a16:creationId xmlns:a16="http://schemas.microsoft.com/office/drawing/2014/main" id="{3888C421-6778-EDC1-B8D3-7210547654A6}"/>
              </a:ext>
            </a:extLst>
          </p:cNvPr>
          <p:cNvPicPr>
            <a:picLocks noChangeAspect="1"/>
          </p:cNvPicPr>
          <p:nvPr/>
        </p:nvPicPr>
        <p:blipFill>
          <a:blip r:embed="rId5"/>
          <a:stretch>
            <a:fillRect/>
          </a:stretch>
        </p:blipFill>
        <p:spPr>
          <a:xfrm>
            <a:off x="7523596" y="4423444"/>
            <a:ext cx="4432643" cy="2442005"/>
          </a:xfrm>
          <a:prstGeom prst="rect">
            <a:avLst/>
          </a:prstGeom>
        </p:spPr>
      </p:pic>
    </p:spTree>
    <p:extLst>
      <p:ext uri="{BB962C8B-B14F-4D97-AF65-F5344CB8AC3E}">
        <p14:creationId xmlns:p14="http://schemas.microsoft.com/office/powerpoint/2010/main" val="1952726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469589A-CB71-9486-7FBA-DDB543A3D0FE}"/>
              </a:ext>
            </a:extLst>
          </p:cNvPr>
          <p:cNvPicPr>
            <a:picLocks noChangeAspect="1"/>
          </p:cNvPicPr>
          <p:nvPr/>
        </p:nvPicPr>
        <p:blipFill>
          <a:blip r:embed="rId2"/>
          <a:stretch>
            <a:fillRect/>
          </a:stretch>
        </p:blipFill>
        <p:spPr>
          <a:xfrm>
            <a:off x="-1" y="0"/>
            <a:ext cx="12192000" cy="6857999"/>
          </a:xfrm>
          <a:prstGeom prst="rect">
            <a:avLst/>
          </a:prstGeom>
        </p:spPr>
      </p:pic>
      <p:sp>
        <p:nvSpPr>
          <p:cNvPr id="2" name="Titolo 1">
            <a:extLst>
              <a:ext uri="{FF2B5EF4-FFF2-40B4-BE49-F238E27FC236}">
                <a16:creationId xmlns:a16="http://schemas.microsoft.com/office/drawing/2014/main" id="{D6B3B1CE-C283-20CA-0FEC-0134D7127403}"/>
              </a:ext>
            </a:extLst>
          </p:cNvPr>
          <p:cNvSpPr>
            <a:spLocks noGrp="1"/>
          </p:cNvSpPr>
          <p:nvPr>
            <p:ph type="title"/>
          </p:nvPr>
        </p:nvSpPr>
        <p:spPr/>
        <p:txBody>
          <a:bodyPr/>
          <a:lstStyle/>
          <a:p>
            <a:r>
              <a:rPr lang="it-IT" dirty="0">
                <a:solidFill>
                  <a:srgbClr val="C00000"/>
                </a:solidFill>
              </a:rPr>
              <a:t>Tommaso Campanella 1568-1639</a:t>
            </a:r>
          </a:p>
        </p:txBody>
      </p:sp>
      <p:sp>
        <p:nvSpPr>
          <p:cNvPr id="3" name="Segnaposto contenuto 2">
            <a:extLst>
              <a:ext uri="{FF2B5EF4-FFF2-40B4-BE49-F238E27FC236}">
                <a16:creationId xmlns:a16="http://schemas.microsoft.com/office/drawing/2014/main" id="{12ED5680-6A80-1053-6824-98414FF2838F}"/>
              </a:ext>
            </a:extLst>
          </p:cNvPr>
          <p:cNvSpPr>
            <a:spLocks noGrp="1"/>
          </p:cNvSpPr>
          <p:nvPr>
            <p:ph idx="1"/>
          </p:nvPr>
        </p:nvSpPr>
        <p:spPr>
          <a:xfrm>
            <a:off x="838201" y="1825625"/>
            <a:ext cx="6948340" cy="3122295"/>
          </a:xfrm>
        </p:spPr>
        <p:txBody>
          <a:bodyPr>
            <a:normAutofit lnSpcReduction="10000"/>
          </a:bodyPr>
          <a:lstStyle/>
          <a:p>
            <a:pPr marL="0" indent="0" algn="just">
              <a:buNone/>
            </a:pPr>
            <a:r>
              <a:rPr lang="it-IT" b="1" dirty="0"/>
              <a:t>1592</a:t>
            </a:r>
            <a:r>
              <a:rPr lang="it-IT" dirty="0"/>
              <a:t>: </a:t>
            </a:r>
            <a:r>
              <a:rPr lang="it-IT" dirty="0" err="1"/>
              <a:t>manuscripts</a:t>
            </a:r>
            <a:r>
              <a:rPr lang="it-IT" dirty="0"/>
              <a:t> </a:t>
            </a:r>
            <a:r>
              <a:rPr lang="it-IT" dirty="0" err="1"/>
              <a:t>confiscated</a:t>
            </a:r>
            <a:r>
              <a:rPr lang="it-IT" dirty="0"/>
              <a:t> by the </a:t>
            </a:r>
            <a:r>
              <a:rPr lang="it-IT" dirty="0" err="1"/>
              <a:t>Inquisition</a:t>
            </a:r>
            <a:endParaRPr lang="it-IT" dirty="0"/>
          </a:p>
          <a:p>
            <a:pPr marL="0" indent="0" algn="just">
              <a:buNone/>
            </a:pPr>
            <a:r>
              <a:rPr lang="it-IT" b="1" dirty="0"/>
              <a:t>1594</a:t>
            </a:r>
            <a:r>
              <a:rPr lang="it-IT" dirty="0"/>
              <a:t>: </a:t>
            </a:r>
            <a:r>
              <a:rPr lang="it-IT" dirty="0" err="1"/>
              <a:t>arrested</a:t>
            </a:r>
            <a:r>
              <a:rPr lang="it-IT" dirty="0"/>
              <a:t> on </a:t>
            </a:r>
            <a:r>
              <a:rPr lang="it-IT" dirty="0" err="1"/>
              <a:t>suspicion</a:t>
            </a:r>
            <a:r>
              <a:rPr lang="it-IT" dirty="0"/>
              <a:t> of </a:t>
            </a:r>
            <a:r>
              <a:rPr lang="it-IT" dirty="0" err="1"/>
              <a:t>heresy</a:t>
            </a:r>
            <a:endParaRPr lang="it-IT" dirty="0"/>
          </a:p>
          <a:p>
            <a:pPr marL="0" indent="0" algn="just">
              <a:buNone/>
            </a:pPr>
            <a:r>
              <a:rPr lang="it-IT" b="1" dirty="0"/>
              <a:t>1598</a:t>
            </a:r>
            <a:r>
              <a:rPr lang="it-IT" dirty="0"/>
              <a:t>: </a:t>
            </a:r>
            <a:r>
              <a:rPr lang="it-IT" dirty="0" err="1"/>
              <a:t>involved</a:t>
            </a:r>
            <a:r>
              <a:rPr lang="it-IT" dirty="0"/>
              <a:t> in an </a:t>
            </a:r>
            <a:r>
              <a:rPr lang="it-IT" dirty="0" err="1"/>
              <a:t>attempted</a:t>
            </a:r>
            <a:r>
              <a:rPr lang="it-IT" dirty="0"/>
              <a:t> coup</a:t>
            </a:r>
          </a:p>
          <a:p>
            <a:pPr marL="0" indent="0" algn="just">
              <a:buNone/>
            </a:pPr>
            <a:r>
              <a:rPr lang="it-IT" b="1" dirty="0"/>
              <a:t>1626</a:t>
            </a:r>
            <a:r>
              <a:rPr lang="it-IT" dirty="0"/>
              <a:t>: </a:t>
            </a:r>
            <a:r>
              <a:rPr lang="it-IT" dirty="0" err="1"/>
              <a:t>leaves</a:t>
            </a:r>
            <a:r>
              <a:rPr lang="it-IT" dirty="0"/>
              <a:t> the </a:t>
            </a:r>
            <a:r>
              <a:rPr lang="it-IT" dirty="0" err="1"/>
              <a:t>prison</a:t>
            </a:r>
            <a:r>
              <a:rPr lang="it-IT" dirty="0"/>
              <a:t> of Castel Nuovo for </a:t>
            </a:r>
            <a:r>
              <a:rPr lang="it-IT" dirty="0" err="1"/>
              <a:t>Naples</a:t>
            </a:r>
            <a:endParaRPr lang="it-IT" dirty="0"/>
          </a:p>
          <a:p>
            <a:pPr marL="0" indent="0" algn="just">
              <a:buNone/>
            </a:pPr>
            <a:r>
              <a:rPr lang="it-IT" b="1" dirty="0"/>
              <a:t>1634</a:t>
            </a:r>
            <a:r>
              <a:rPr lang="it-IT" dirty="0"/>
              <a:t>: </a:t>
            </a:r>
            <a:r>
              <a:rPr lang="it-IT" dirty="0" err="1"/>
              <a:t>exile</a:t>
            </a:r>
            <a:r>
              <a:rPr lang="it-IT" dirty="0"/>
              <a:t> in France</a:t>
            </a:r>
          </a:p>
        </p:txBody>
      </p:sp>
      <p:pic>
        <p:nvPicPr>
          <p:cNvPr id="8" name="Immagine 7">
            <a:extLst>
              <a:ext uri="{FF2B5EF4-FFF2-40B4-BE49-F238E27FC236}">
                <a16:creationId xmlns:a16="http://schemas.microsoft.com/office/drawing/2014/main" id="{309137E1-B279-D175-AA20-6B8600FB36B6}"/>
              </a:ext>
            </a:extLst>
          </p:cNvPr>
          <p:cNvPicPr>
            <a:picLocks noChangeAspect="1"/>
          </p:cNvPicPr>
          <p:nvPr/>
        </p:nvPicPr>
        <p:blipFill>
          <a:blip r:embed="rId3"/>
          <a:stretch>
            <a:fillRect/>
          </a:stretch>
        </p:blipFill>
        <p:spPr>
          <a:xfrm>
            <a:off x="8294525" y="1690688"/>
            <a:ext cx="3200677" cy="4198984"/>
          </a:xfrm>
          <a:prstGeom prst="rect">
            <a:avLst/>
          </a:prstGeom>
        </p:spPr>
      </p:pic>
      <p:pic>
        <p:nvPicPr>
          <p:cNvPr id="5" name="Immagine 4">
            <a:extLst>
              <a:ext uri="{FF2B5EF4-FFF2-40B4-BE49-F238E27FC236}">
                <a16:creationId xmlns:a16="http://schemas.microsoft.com/office/drawing/2014/main" id="{394348AF-01E8-D524-BD10-3F541AED0513}"/>
              </a:ext>
            </a:extLst>
          </p:cNvPr>
          <p:cNvPicPr>
            <a:picLocks noChangeAspect="1"/>
          </p:cNvPicPr>
          <p:nvPr/>
        </p:nvPicPr>
        <p:blipFill>
          <a:blip r:embed="rId4"/>
          <a:stretch>
            <a:fillRect/>
          </a:stretch>
        </p:blipFill>
        <p:spPr>
          <a:xfrm>
            <a:off x="-1" y="4871552"/>
            <a:ext cx="3170195" cy="2036240"/>
          </a:xfrm>
          <a:prstGeom prst="rect">
            <a:avLst/>
          </a:prstGeom>
        </p:spPr>
      </p:pic>
    </p:spTree>
    <p:extLst>
      <p:ext uri="{BB962C8B-B14F-4D97-AF65-F5344CB8AC3E}">
        <p14:creationId xmlns:p14="http://schemas.microsoft.com/office/powerpoint/2010/main" val="3947569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BFDC1B6-2678-336E-CA4C-CD1EED2E0895}"/>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D6B3B1CE-C283-20CA-0FEC-0134D7127403}"/>
              </a:ext>
            </a:extLst>
          </p:cNvPr>
          <p:cNvSpPr>
            <a:spLocks noGrp="1"/>
          </p:cNvSpPr>
          <p:nvPr>
            <p:ph type="title"/>
          </p:nvPr>
        </p:nvSpPr>
        <p:spPr>
          <a:xfrm>
            <a:off x="711722" y="365125"/>
            <a:ext cx="10642078" cy="1325563"/>
          </a:xfrm>
        </p:spPr>
        <p:txBody>
          <a:bodyPr/>
          <a:lstStyle/>
          <a:p>
            <a:pPr algn="ctr"/>
            <a:r>
              <a:rPr lang="it-IT" dirty="0">
                <a:solidFill>
                  <a:srgbClr val="C00000"/>
                </a:solidFill>
              </a:rPr>
              <a:t>The City of the Sun</a:t>
            </a:r>
          </a:p>
        </p:txBody>
      </p:sp>
      <p:sp>
        <p:nvSpPr>
          <p:cNvPr id="6" name="CasellaDiTesto 5">
            <a:extLst>
              <a:ext uri="{FF2B5EF4-FFF2-40B4-BE49-F238E27FC236}">
                <a16:creationId xmlns:a16="http://schemas.microsoft.com/office/drawing/2014/main" id="{4C2C97F0-2FE6-B27F-4A06-499FB70FADB6}"/>
              </a:ext>
            </a:extLst>
          </p:cNvPr>
          <p:cNvSpPr txBox="1"/>
          <p:nvPr/>
        </p:nvSpPr>
        <p:spPr>
          <a:xfrm>
            <a:off x="4440661" y="1690688"/>
            <a:ext cx="7039618" cy="4708981"/>
          </a:xfrm>
          <a:prstGeom prst="rect">
            <a:avLst/>
          </a:prstGeom>
          <a:noFill/>
        </p:spPr>
        <p:txBody>
          <a:bodyPr wrap="square">
            <a:spAutoFit/>
          </a:bodyPr>
          <a:lstStyle/>
          <a:p>
            <a:r>
              <a:rPr lang="it-IT" sz="2000" i="1" dirty="0"/>
              <a:t>Genovese</a:t>
            </a:r>
            <a:r>
              <a:rPr lang="it-IT" sz="2000" dirty="0"/>
              <a:t>. Sorge nell’ampia campagna un colle, sopra il quale sta la maggior parte della città; ma arrivano i suoi giri molto spazio fuor delle radici del monte, il quale è tanto, che la città fa due miglia di diametro e più, e viene ad essere sette miglia di circolo; ma, per la levatura, più abitazioni ha, che si fosse in piano. È la città distinta in sette gironi grandissimi, nominati dalli sette pianeti, e s’entra dall’uno all’altro per quattro strade e per quattro porte, </a:t>
            </a:r>
            <a:r>
              <a:rPr lang="it-IT" sz="2000" dirty="0" err="1"/>
              <a:t>alli</a:t>
            </a:r>
            <a:r>
              <a:rPr lang="it-IT" sz="2000" dirty="0"/>
              <a:t> quattro angoli del mondo spettanti; ma sta in modo che, se fosse espugnato il primo girone, bisogna più travaglio al secondo e poi più; talché sette fiate bisogna espugnarla per vincerla.</a:t>
            </a:r>
          </a:p>
          <a:p>
            <a:endParaRPr lang="it-IT" sz="2000" dirty="0"/>
          </a:p>
          <a:p>
            <a:r>
              <a:rPr lang="it-IT" sz="2000" i="1" dirty="0"/>
              <a:t>La città del Sole</a:t>
            </a:r>
            <a:r>
              <a:rPr lang="it-IT" sz="2000" dirty="0"/>
              <a:t>, ed. L. Firpo, Laterza 1997 (</a:t>
            </a:r>
            <a:r>
              <a:rPr lang="it-IT" sz="2000" dirty="0" err="1"/>
              <a:t>reprinted</a:t>
            </a:r>
            <a:r>
              <a:rPr lang="it-IT" sz="2000" dirty="0"/>
              <a:t> 2008)</a:t>
            </a:r>
          </a:p>
          <a:p>
            <a:endParaRPr lang="it-IT" sz="2000" dirty="0"/>
          </a:p>
          <a:p>
            <a:endParaRPr lang="it-IT" sz="2000" dirty="0"/>
          </a:p>
        </p:txBody>
      </p:sp>
      <p:pic>
        <p:nvPicPr>
          <p:cNvPr id="5" name="Segnaposto contenuto 4">
            <a:extLst>
              <a:ext uri="{FF2B5EF4-FFF2-40B4-BE49-F238E27FC236}">
                <a16:creationId xmlns:a16="http://schemas.microsoft.com/office/drawing/2014/main" id="{6780D97B-99A6-8903-AD9D-C1324ABC4FB3}"/>
              </a:ext>
            </a:extLst>
          </p:cNvPr>
          <p:cNvPicPr>
            <a:picLocks noGrp="1" noChangeAspect="1"/>
          </p:cNvPicPr>
          <p:nvPr>
            <p:ph idx="1"/>
          </p:nvPr>
        </p:nvPicPr>
        <p:blipFill>
          <a:blip r:embed="rId3"/>
          <a:stretch>
            <a:fillRect/>
          </a:stretch>
        </p:blipFill>
        <p:spPr>
          <a:xfrm>
            <a:off x="966245" y="1414180"/>
            <a:ext cx="2976358" cy="4822302"/>
          </a:xfrm>
        </p:spPr>
      </p:pic>
    </p:spTree>
    <p:extLst>
      <p:ext uri="{BB962C8B-B14F-4D97-AF65-F5344CB8AC3E}">
        <p14:creationId xmlns:p14="http://schemas.microsoft.com/office/powerpoint/2010/main" val="3242870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683AF-4FC4-1EC0-29A1-9D8B85692602}"/>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F9408BFB-6501-226D-EE4E-7DCF97BB641A}"/>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B17EE4DB-671E-4BD8-B964-765C5F507426}"/>
              </a:ext>
            </a:extLst>
          </p:cNvPr>
          <p:cNvSpPr>
            <a:spLocks noGrp="1"/>
          </p:cNvSpPr>
          <p:nvPr>
            <p:ph type="title"/>
          </p:nvPr>
        </p:nvSpPr>
        <p:spPr>
          <a:xfrm>
            <a:off x="711722" y="365125"/>
            <a:ext cx="10642078" cy="1325563"/>
          </a:xfrm>
        </p:spPr>
        <p:txBody>
          <a:bodyPr/>
          <a:lstStyle/>
          <a:p>
            <a:pPr algn="ctr"/>
            <a:r>
              <a:rPr lang="it-IT" dirty="0">
                <a:solidFill>
                  <a:srgbClr val="C00000"/>
                </a:solidFill>
              </a:rPr>
              <a:t>The City of the Sun</a:t>
            </a:r>
          </a:p>
        </p:txBody>
      </p:sp>
      <p:sp>
        <p:nvSpPr>
          <p:cNvPr id="6" name="CasellaDiTesto 5">
            <a:extLst>
              <a:ext uri="{FF2B5EF4-FFF2-40B4-BE49-F238E27FC236}">
                <a16:creationId xmlns:a16="http://schemas.microsoft.com/office/drawing/2014/main" id="{E828674D-33FF-4027-FE5E-4EB6B0A7A292}"/>
              </a:ext>
            </a:extLst>
          </p:cNvPr>
          <p:cNvSpPr txBox="1"/>
          <p:nvPr/>
        </p:nvSpPr>
        <p:spPr>
          <a:xfrm>
            <a:off x="4440661" y="1690688"/>
            <a:ext cx="7039618" cy="5016758"/>
          </a:xfrm>
          <a:prstGeom prst="rect">
            <a:avLst/>
          </a:prstGeom>
          <a:noFill/>
        </p:spPr>
        <p:txBody>
          <a:bodyPr wrap="square">
            <a:spAutoFit/>
          </a:bodyPr>
          <a:lstStyle/>
          <a:p>
            <a:r>
              <a:rPr lang="it-IT" sz="2000" i="1" dirty="0"/>
              <a:t>Genovese</a:t>
            </a:r>
            <a:r>
              <a:rPr lang="it-IT" sz="2000" dirty="0"/>
              <a:t>. </a:t>
            </a:r>
            <a:r>
              <a:rPr lang="en-GB" sz="2000" dirty="0"/>
              <a:t>A hill rises in the wide countryside, on which the greater part of the city is situated; but its circuits reach a great space beyond the roots of the mountain, which is so much, that the city is two miles in diameter and more, and comes to be seven miles in circle; but, because of its elevation, it has more dwellings, than if it were on a plain. The city is divided into seven very large circles, named after the seven planets, and one enters from one to the other by four roads and four gates, facing the four corners of the world; but it is so that, if the first circle were conquered, more effort would be needed for the second and then even more; so that seven times it must be conquered to conquer it.</a:t>
            </a:r>
            <a:endParaRPr lang="it-IT" sz="2000" dirty="0"/>
          </a:p>
          <a:p>
            <a:endParaRPr lang="it-IT" sz="2000" dirty="0"/>
          </a:p>
          <a:p>
            <a:r>
              <a:rPr lang="it-IT" sz="2000" i="1" dirty="0"/>
              <a:t>La città del Sole</a:t>
            </a:r>
            <a:r>
              <a:rPr lang="it-IT" sz="2000" dirty="0"/>
              <a:t>, ed. L. Firpo, Laterza 1997 (</a:t>
            </a:r>
            <a:r>
              <a:rPr lang="it-IT" sz="2000" dirty="0" err="1"/>
              <a:t>reprinted</a:t>
            </a:r>
            <a:r>
              <a:rPr lang="it-IT" sz="2000" dirty="0"/>
              <a:t> 2008)</a:t>
            </a:r>
          </a:p>
          <a:p>
            <a:endParaRPr lang="it-IT" sz="2000" dirty="0"/>
          </a:p>
          <a:p>
            <a:endParaRPr lang="it-IT" sz="2000" dirty="0"/>
          </a:p>
        </p:txBody>
      </p:sp>
      <p:pic>
        <p:nvPicPr>
          <p:cNvPr id="5" name="Segnaposto contenuto 4">
            <a:extLst>
              <a:ext uri="{FF2B5EF4-FFF2-40B4-BE49-F238E27FC236}">
                <a16:creationId xmlns:a16="http://schemas.microsoft.com/office/drawing/2014/main" id="{91DBA07A-608C-AF73-03E2-DCD241D4965B}"/>
              </a:ext>
            </a:extLst>
          </p:cNvPr>
          <p:cNvPicPr>
            <a:picLocks noGrp="1" noChangeAspect="1"/>
          </p:cNvPicPr>
          <p:nvPr>
            <p:ph idx="1"/>
          </p:nvPr>
        </p:nvPicPr>
        <p:blipFill>
          <a:blip r:embed="rId3"/>
          <a:stretch>
            <a:fillRect/>
          </a:stretch>
        </p:blipFill>
        <p:spPr>
          <a:xfrm>
            <a:off x="966245" y="1414180"/>
            <a:ext cx="2976358" cy="4822302"/>
          </a:xfrm>
        </p:spPr>
      </p:pic>
    </p:spTree>
    <p:extLst>
      <p:ext uri="{BB962C8B-B14F-4D97-AF65-F5344CB8AC3E}">
        <p14:creationId xmlns:p14="http://schemas.microsoft.com/office/powerpoint/2010/main" val="3410944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65761" y="492919"/>
            <a:ext cx="9845039" cy="4045214"/>
          </a:xfrm>
        </p:spPr>
        <p:txBody>
          <a:bodyPr>
            <a:noAutofit/>
          </a:bodyPr>
          <a:lstStyle/>
          <a:p>
            <a:pPr algn="l"/>
            <a:endParaRPr lang="en-US" sz="2200" b="1" i="1" dirty="0">
              <a:latin typeface="Cochin" panose="02000603020000020003" pitchFamily="2" charset="0"/>
            </a:endParaRPr>
          </a:p>
          <a:p>
            <a:pPr algn="l"/>
            <a:endParaRPr lang="en-US" b="1" i="1" dirty="0">
              <a:latin typeface="Cochin" panose="02000603020000020003" pitchFamily="2" charset="0"/>
            </a:endParaRPr>
          </a:p>
          <a:p>
            <a:pPr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2" name="Immagine 1">
            <a:extLst>
              <a:ext uri="{FF2B5EF4-FFF2-40B4-BE49-F238E27FC236}">
                <a16:creationId xmlns:a16="http://schemas.microsoft.com/office/drawing/2014/main" id="{8399AFB7-F077-6FEF-E0CC-B789533FB709}"/>
              </a:ext>
            </a:extLst>
          </p:cNvPr>
          <p:cNvPicPr>
            <a:picLocks noChangeAspect="1"/>
          </p:cNvPicPr>
          <p:nvPr/>
        </p:nvPicPr>
        <p:blipFill>
          <a:blip r:embed="rId3"/>
          <a:stretch>
            <a:fillRect/>
          </a:stretch>
        </p:blipFill>
        <p:spPr>
          <a:xfrm>
            <a:off x="8448927" y="948244"/>
            <a:ext cx="2975106" cy="4822354"/>
          </a:xfrm>
          <a:prstGeom prst="rect">
            <a:avLst/>
          </a:prstGeom>
        </p:spPr>
      </p:pic>
      <p:sp>
        <p:nvSpPr>
          <p:cNvPr id="7" name="CasellaDiTesto 6">
            <a:extLst>
              <a:ext uri="{FF2B5EF4-FFF2-40B4-BE49-F238E27FC236}">
                <a16:creationId xmlns:a16="http://schemas.microsoft.com/office/drawing/2014/main" id="{70B50E92-E773-01BD-82DC-00D83E07D337}"/>
              </a:ext>
            </a:extLst>
          </p:cNvPr>
          <p:cNvSpPr txBox="1"/>
          <p:nvPr/>
        </p:nvSpPr>
        <p:spPr>
          <a:xfrm>
            <a:off x="533400" y="781050"/>
            <a:ext cx="7543800" cy="3816429"/>
          </a:xfrm>
          <a:prstGeom prst="rect">
            <a:avLst/>
          </a:prstGeom>
          <a:noFill/>
        </p:spPr>
        <p:txBody>
          <a:bodyPr wrap="square" rtlCol="0">
            <a:spAutoFit/>
          </a:bodyPr>
          <a:lstStyle/>
          <a:p>
            <a:r>
              <a:rPr lang="en-GB" sz="2200" i="1" dirty="0"/>
              <a:t>The City of the Sun</a:t>
            </a:r>
            <a:r>
              <a:rPr lang="en-GB" sz="2200" dirty="0"/>
              <a:t>: written in 1602, published for the first time in 1623 in Germany (appendix to the </a:t>
            </a:r>
            <a:r>
              <a:rPr lang="en-GB" sz="2200" i="1" dirty="0"/>
              <a:t>Politics</a:t>
            </a:r>
            <a:r>
              <a:rPr lang="en-GB" sz="2200" dirty="0"/>
              <a:t>)</a:t>
            </a:r>
          </a:p>
          <a:p>
            <a:endParaRPr lang="en-GB" sz="2200" dirty="0"/>
          </a:p>
          <a:p>
            <a:r>
              <a:rPr lang="en-GB" sz="2200" dirty="0"/>
              <a:t>Characters:</a:t>
            </a:r>
          </a:p>
          <a:p>
            <a:endParaRPr lang="en-GB" sz="2200" dirty="0"/>
          </a:p>
          <a:p>
            <a:r>
              <a:rPr lang="en-GB" sz="2200" b="1" dirty="0" err="1"/>
              <a:t>Ospitalario</a:t>
            </a:r>
            <a:r>
              <a:rPr lang="en-GB" sz="2200" dirty="0"/>
              <a:t>: knight of the order of San Giovanni in Jerusalem (Order of Malta)</a:t>
            </a:r>
          </a:p>
          <a:p>
            <a:r>
              <a:rPr lang="en-GB" sz="2200" b="1" dirty="0"/>
              <a:t>Genovese: </a:t>
            </a:r>
            <a:r>
              <a:rPr lang="en-GB" sz="2200" dirty="0"/>
              <a:t>sailor with Columbus</a:t>
            </a:r>
          </a:p>
          <a:p>
            <a:endParaRPr lang="en-GB" sz="2200" dirty="0"/>
          </a:p>
          <a:p>
            <a:r>
              <a:rPr lang="en-GB" sz="2200" dirty="0"/>
              <a:t>The Genoese tells the story of his encounter with the Solarians, having reached their island just below the Equinox</a:t>
            </a:r>
          </a:p>
        </p:txBody>
      </p:sp>
    </p:spTree>
    <p:extLst>
      <p:ext uri="{BB962C8B-B14F-4D97-AF65-F5344CB8AC3E}">
        <p14:creationId xmlns:p14="http://schemas.microsoft.com/office/powerpoint/2010/main" val="2808340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65761" y="492919"/>
            <a:ext cx="9845039" cy="4045214"/>
          </a:xfrm>
        </p:spPr>
        <p:txBody>
          <a:bodyPr>
            <a:noAutofit/>
          </a:bodyPr>
          <a:lstStyle/>
          <a:p>
            <a:pPr algn="l"/>
            <a:endParaRPr lang="en-US" sz="2200" b="1" i="1" dirty="0">
              <a:latin typeface="Cochin" panose="02000603020000020003" pitchFamily="2" charset="0"/>
            </a:endParaRPr>
          </a:p>
          <a:p>
            <a:pPr algn="l"/>
            <a:endParaRPr lang="en-US" b="1" i="1" dirty="0">
              <a:latin typeface="Cochin" panose="02000603020000020003" pitchFamily="2" charset="0"/>
            </a:endParaRPr>
          </a:p>
          <a:p>
            <a:pPr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8" name="Immagine 7">
            <a:extLst>
              <a:ext uri="{FF2B5EF4-FFF2-40B4-BE49-F238E27FC236}">
                <a16:creationId xmlns:a16="http://schemas.microsoft.com/office/drawing/2014/main" id="{A6BD3872-1473-EA96-B056-AF44BDB7D76F}"/>
              </a:ext>
            </a:extLst>
          </p:cNvPr>
          <p:cNvPicPr>
            <a:picLocks noChangeAspect="1"/>
          </p:cNvPicPr>
          <p:nvPr/>
        </p:nvPicPr>
        <p:blipFill>
          <a:blip r:embed="rId3"/>
          <a:stretch>
            <a:fillRect/>
          </a:stretch>
        </p:blipFill>
        <p:spPr>
          <a:xfrm>
            <a:off x="3972945" y="1251655"/>
            <a:ext cx="7853294" cy="3779397"/>
          </a:xfrm>
          <a:prstGeom prst="rect">
            <a:avLst/>
          </a:prstGeom>
        </p:spPr>
      </p:pic>
      <p:sp>
        <p:nvSpPr>
          <p:cNvPr id="9" name="CasellaDiTesto 8">
            <a:extLst>
              <a:ext uri="{FF2B5EF4-FFF2-40B4-BE49-F238E27FC236}">
                <a16:creationId xmlns:a16="http://schemas.microsoft.com/office/drawing/2014/main" id="{C23C9D04-ADF1-33AD-663E-B4EFD0C53F51}"/>
              </a:ext>
            </a:extLst>
          </p:cNvPr>
          <p:cNvSpPr txBox="1"/>
          <p:nvPr/>
        </p:nvSpPr>
        <p:spPr>
          <a:xfrm>
            <a:off x="365761" y="717176"/>
            <a:ext cx="3241423" cy="430887"/>
          </a:xfrm>
          <a:prstGeom prst="rect">
            <a:avLst/>
          </a:prstGeom>
          <a:noFill/>
        </p:spPr>
        <p:txBody>
          <a:bodyPr wrap="square" rtlCol="0">
            <a:spAutoFit/>
          </a:bodyPr>
          <a:lstStyle/>
          <a:p>
            <a:r>
              <a:rPr lang="it-IT" sz="2200" dirty="0"/>
              <a:t>The </a:t>
            </a:r>
            <a:r>
              <a:rPr lang="it-IT" sz="2200" dirty="0" err="1"/>
              <a:t>natural</a:t>
            </a:r>
            <a:r>
              <a:rPr lang="it-IT" sz="2200" dirty="0"/>
              <a:t> </a:t>
            </a:r>
            <a:r>
              <a:rPr lang="it-IT" sz="2200" dirty="0" err="1"/>
              <a:t>environment</a:t>
            </a:r>
            <a:endParaRPr lang="it-IT" sz="2200" dirty="0"/>
          </a:p>
        </p:txBody>
      </p:sp>
    </p:spTree>
    <p:extLst>
      <p:ext uri="{BB962C8B-B14F-4D97-AF65-F5344CB8AC3E}">
        <p14:creationId xmlns:p14="http://schemas.microsoft.com/office/powerpoint/2010/main" val="1540916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EF1D8A8-328B-67D7-F9CB-C73964BD9CC4}"/>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D6B3B1CE-C283-20CA-0FEC-0134D7127403}"/>
              </a:ext>
            </a:extLst>
          </p:cNvPr>
          <p:cNvSpPr>
            <a:spLocks noGrp="1"/>
          </p:cNvSpPr>
          <p:nvPr>
            <p:ph type="title"/>
          </p:nvPr>
        </p:nvSpPr>
        <p:spPr>
          <a:xfrm>
            <a:off x="711722" y="365125"/>
            <a:ext cx="10642078" cy="1325563"/>
          </a:xfrm>
        </p:spPr>
        <p:txBody>
          <a:bodyPr/>
          <a:lstStyle/>
          <a:p>
            <a:pPr algn="ctr"/>
            <a:r>
              <a:rPr lang="it-IT" dirty="0">
                <a:solidFill>
                  <a:srgbClr val="C00000"/>
                </a:solidFill>
              </a:rPr>
              <a:t>A Dynamic Community</a:t>
            </a:r>
          </a:p>
        </p:txBody>
      </p:sp>
      <p:sp>
        <p:nvSpPr>
          <p:cNvPr id="6" name="CasellaDiTesto 5">
            <a:extLst>
              <a:ext uri="{FF2B5EF4-FFF2-40B4-BE49-F238E27FC236}">
                <a16:creationId xmlns:a16="http://schemas.microsoft.com/office/drawing/2014/main" id="{4C2C97F0-2FE6-B27F-4A06-499FB70FADB6}"/>
              </a:ext>
            </a:extLst>
          </p:cNvPr>
          <p:cNvSpPr txBox="1"/>
          <p:nvPr/>
        </p:nvSpPr>
        <p:spPr>
          <a:xfrm>
            <a:off x="3370729" y="1690688"/>
            <a:ext cx="8444753" cy="4893647"/>
          </a:xfrm>
          <a:prstGeom prst="rect">
            <a:avLst/>
          </a:prstGeom>
          <a:noFill/>
        </p:spPr>
        <p:txBody>
          <a:bodyPr wrap="square">
            <a:spAutoFit/>
          </a:bodyPr>
          <a:lstStyle/>
          <a:p>
            <a:pPr algn="just"/>
            <a:r>
              <a:rPr lang="it-IT" sz="1600" i="1" dirty="0"/>
              <a:t>Genovese</a:t>
            </a:r>
            <a:r>
              <a:rPr lang="it-IT" sz="1600" dirty="0"/>
              <a:t>. Il tempio è tondo perfettamente, e non ha muraglia che lo circonda; ma sta situato sopra colonne grosse e belle assai. La cupola grande ha in mezzo una cupoletta con uno spiraglio, che pende sopra l’altare, ch’è un solo e sta nel mezzo del tempio. Girano le colonne trecento passi e più, e fuor delle colonne della cupola vi sono per otto passi li chiostri con mura poco elevate sopra le sedie, che stan d’intorno al concavo dell’</a:t>
            </a:r>
            <a:r>
              <a:rPr lang="it-IT" sz="1600" dirty="0" err="1"/>
              <a:t>esterior</a:t>
            </a:r>
            <a:r>
              <a:rPr lang="it-IT" sz="1600" dirty="0"/>
              <a:t> muro, benché in tutte le colonne interiori, che senza muro </a:t>
            </a:r>
            <a:r>
              <a:rPr lang="it-IT" sz="1600" dirty="0" err="1"/>
              <a:t>fraposto</a:t>
            </a:r>
            <a:r>
              <a:rPr lang="it-IT" sz="1600" dirty="0"/>
              <a:t> tengono il tempio insieme, non manchino sedili portatili assai. Sopra l’altare non vi è altro ch’un mappamondo assai grande, dove tutto il cielo è dipinto, e un altro dove è la terra. Poi sul cielo della cupola vi stanno tutte le stelle maggiori del cielo, notate coi nomi loro e virtù, c’hanno sopra le cose terrene […].</a:t>
            </a:r>
          </a:p>
          <a:p>
            <a:pPr algn="just"/>
            <a:endParaRPr lang="it-IT" sz="1600" dirty="0"/>
          </a:p>
          <a:p>
            <a:pPr algn="just"/>
            <a:r>
              <a:rPr lang="it-IT" sz="1600" i="1" dirty="0" err="1"/>
              <a:t>Ospitalario</a:t>
            </a:r>
            <a:r>
              <a:rPr lang="it-IT" sz="1600" dirty="0"/>
              <a:t>: Quella [cosa] delle donne communi pare dura e ardua” – s’intende da un punto di vista cristiano. Genovese: “si difendono con Socrate, Catone, Platone e altri. </a:t>
            </a:r>
            <a:r>
              <a:rPr lang="it-IT" sz="1600" dirty="0" err="1"/>
              <a:t>Potria</a:t>
            </a:r>
            <a:r>
              <a:rPr lang="it-IT" sz="1600" dirty="0"/>
              <a:t> stare che lasciassero quest’uso un giorno, perché nelle città soggette a loro non accomunano se non le robbe, e le donne quanto all’ossequio e all’arti, ma non al letto; e questo l’ascrivono all’imperfezione di quelli che non han filosofato. Però vanno spiando di tutte nazioni </a:t>
            </a:r>
            <a:r>
              <a:rPr lang="it-IT" sz="1600" dirty="0" err="1"/>
              <a:t>l’usanze</a:t>
            </a:r>
            <a:r>
              <a:rPr lang="it-IT" sz="1600" dirty="0"/>
              <a:t>, e sempre migliorano; e quando sapranno le ragioni vive del </a:t>
            </a:r>
            <a:r>
              <a:rPr lang="it-IT" sz="1600" dirty="0" err="1"/>
              <a:t>Cristianesmo</a:t>
            </a:r>
            <a:r>
              <a:rPr lang="it-IT" sz="1600" dirty="0"/>
              <a:t>, provate con miracoli, consentiranno, perché son dolcissimi. Ma fin </a:t>
            </a:r>
            <a:r>
              <a:rPr lang="it-IT" sz="1600" dirty="0" err="1"/>
              <a:t>mo</a:t>
            </a:r>
            <a:r>
              <a:rPr lang="it-IT" sz="1600" dirty="0"/>
              <a:t> trattano naturalmente senza fede rivelata.”</a:t>
            </a:r>
          </a:p>
          <a:p>
            <a:endParaRPr lang="it-IT" sz="2000" dirty="0"/>
          </a:p>
          <a:p>
            <a:endParaRPr lang="it-IT" sz="2000" dirty="0"/>
          </a:p>
        </p:txBody>
      </p:sp>
      <p:pic>
        <p:nvPicPr>
          <p:cNvPr id="8" name="Segnaposto contenuto 7">
            <a:extLst>
              <a:ext uri="{FF2B5EF4-FFF2-40B4-BE49-F238E27FC236}">
                <a16:creationId xmlns:a16="http://schemas.microsoft.com/office/drawing/2014/main" id="{FF7B0A64-F5A9-86A0-F120-B12376708955}"/>
              </a:ext>
            </a:extLst>
          </p:cNvPr>
          <p:cNvPicPr>
            <a:picLocks noGrp="1" noChangeAspect="1"/>
          </p:cNvPicPr>
          <p:nvPr>
            <p:ph idx="1"/>
          </p:nvPr>
        </p:nvPicPr>
        <p:blipFill>
          <a:blip r:embed="rId3"/>
          <a:stretch>
            <a:fillRect/>
          </a:stretch>
        </p:blipFill>
        <p:spPr>
          <a:xfrm>
            <a:off x="1057275" y="1438860"/>
            <a:ext cx="2179509" cy="3055885"/>
          </a:xfrm>
        </p:spPr>
      </p:pic>
      <p:pic>
        <p:nvPicPr>
          <p:cNvPr id="4" name="Immagine 3">
            <a:extLst>
              <a:ext uri="{FF2B5EF4-FFF2-40B4-BE49-F238E27FC236}">
                <a16:creationId xmlns:a16="http://schemas.microsoft.com/office/drawing/2014/main" id="{818A6FB4-522D-3445-A6AD-1E1B78111A61}"/>
              </a:ext>
            </a:extLst>
          </p:cNvPr>
          <p:cNvPicPr>
            <a:picLocks noChangeAspect="1"/>
          </p:cNvPicPr>
          <p:nvPr/>
        </p:nvPicPr>
        <p:blipFill>
          <a:blip r:embed="rId4"/>
          <a:stretch>
            <a:fillRect/>
          </a:stretch>
        </p:blipFill>
        <p:spPr>
          <a:xfrm>
            <a:off x="0" y="4821760"/>
            <a:ext cx="3170195" cy="2036240"/>
          </a:xfrm>
          <a:prstGeom prst="rect">
            <a:avLst/>
          </a:prstGeom>
        </p:spPr>
      </p:pic>
    </p:spTree>
    <p:extLst>
      <p:ext uri="{BB962C8B-B14F-4D97-AF65-F5344CB8AC3E}">
        <p14:creationId xmlns:p14="http://schemas.microsoft.com/office/powerpoint/2010/main" val="3482025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690880" y="492919"/>
            <a:ext cx="10248053" cy="4045214"/>
          </a:xfrm>
        </p:spPr>
        <p:txBody>
          <a:bodyPr>
            <a:normAutofit/>
          </a:bodyPr>
          <a:lstStyle/>
          <a:p>
            <a:pPr algn="l"/>
            <a:r>
              <a:rPr lang="en-US" b="1" dirty="0">
                <a:latin typeface="Cochin" panose="02000603020000020003" pitchFamily="2" charset="0"/>
              </a:rPr>
              <a:t>From Ecology to Utopia</a:t>
            </a:r>
          </a:p>
          <a:p>
            <a:pPr algn="l"/>
            <a:endParaRPr lang="en-US" b="1" dirty="0">
              <a:latin typeface="Cochin" panose="02000603020000020003" pitchFamily="2" charset="0"/>
            </a:endParaRPr>
          </a:p>
          <a:p>
            <a:pPr algn="l"/>
            <a:r>
              <a:rPr lang="en-US" dirty="0">
                <a:latin typeface="Cochin" panose="02000603020000020003" pitchFamily="2" charset="0"/>
              </a:rPr>
              <a:t>Carolyn Merchant, </a:t>
            </a:r>
            <a:r>
              <a:rPr lang="en-US" i="1" dirty="0">
                <a:latin typeface="Cochin" panose="02000603020000020003" pitchFamily="2" charset="0"/>
              </a:rPr>
              <a:t>Reinventing Eden</a:t>
            </a:r>
          </a:p>
          <a:p>
            <a:pPr algn="l"/>
            <a:endParaRPr lang="en-US" i="1" dirty="0">
              <a:latin typeface="Cochin" panose="02000603020000020003" pitchFamily="2" charset="0"/>
            </a:endParaRPr>
          </a:p>
          <a:p>
            <a:pPr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8" name="Immagine 7">
            <a:extLst>
              <a:ext uri="{FF2B5EF4-FFF2-40B4-BE49-F238E27FC236}">
                <a16:creationId xmlns:a16="http://schemas.microsoft.com/office/drawing/2014/main" id="{2120483B-4E4A-2F4A-C19A-5C1084359D2E}"/>
              </a:ext>
            </a:extLst>
          </p:cNvPr>
          <p:cNvPicPr>
            <a:picLocks noChangeAspect="1"/>
          </p:cNvPicPr>
          <p:nvPr/>
        </p:nvPicPr>
        <p:blipFill rotWithShape="1">
          <a:blip r:embed="rId3"/>
          <a:srcRect t="3702"/>
          <a:stretch/>
        </p:blipFill>
        <p:spPr>
          <a:xfrm>
            <a:off x="5872480" y="1"/>
            <a:ext cx="6319520" cy="3693934"/>
          </a:xfrm>
          <a:prstGeom prst="rect">
            <a:avLst/>
          </a:prstGeom>
        </p:spPr>
      </p:pic>
      <p:pic>
        <p:nvPicPr>
          <p:cNvPr id="10" name="Immagine 9">
            <a:extLst>
              <a:ext uri="{FF2B5EF4-FFF2-40B4-BE49-F238E27FC236}">
                <a16:creationId xmlns:a16="http://schemas.microsoft.com/office/drawing/2014/main" id="{4EEC1AD8-4D50-95DB-FFA2-D3F4C8F38F3C}"/>
              </a:ext>
            </a:extLst>
          </p:cNvPr>
          <p:cNvPicPr>
            <a:picLocks noChangeAspect="1"/>
          </p:cNvPicPr>
          <p:nvPr/>
        </p:nvPicPr>
        <p:blipFill>
          <a:blip r:embed="rId4"/>
          <a:stretch>
            <a:fillRect/>
          </a:stretch>
        </p:blipFill>
        <p:spPr>
          <a:xfrm>
            <a:off x="5852724" y="3522752"/>
            <a:ext cx="6359031" cy="3335247"/>
          </a:xfrm>
          <a:prstGeom prst="rect">
            <a:avLst/>
          </a:prstGeom>
        </p:spPr>
      </p:pic>
    </p:spTree>
    <p:extLst>
      <p:ext uri="{BB962C8B-B14F-4D97-AF65-F5344CB8AC3E}">
        <p14:creationId xmlns:p14="http://schemas.microsoft.com/office/powerpoint/2010/main" val="2992628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338BE-B6B2-BBAD-35CF-F3330EC7679F}"/>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6868D3C4-F1A5-59D6-2F35-7AEEE43CCF6C}"/>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9043A7DF-633E-8C36-C864-5E00C9D82E54}"/>
              </a:ext>
            </a:extLst>
          </p:cNvPr>
          <p:cNvSpPr>
            <a:spLocks noGrp="1"/>
          </p:cNvSpPr>
          <p:nvPr>
            <p:ph type="title"/>
          </p:nvPr>
        </p:nvSpPr>
        <p:spPr>
          <a:xfrm>
            <a:off x="711722" y="365125"/>
            <a:ext cx="10642078" cy="1325563"/>
          </a:xfrm>
        </p:spPr>
        <p:txBody>
          <a:bodyPr/>
          <a:lstStyle/>
          <a:p>
            <a:pPr algn="ctr"/>
            <a:r>
              <a:rPr lang="it-IT" dirty="0">
                <a:solidFill>
                  <a:srgbClr val="C00000"/>
                </a:solidFill>
              </a:rPr>
              <a:t>A Dynamic Community</a:t>
            </a:r>
          </a:p>
        </p:txBody>
      </p:sp>
      <p:sp>
        <p:nvSpPr>
          <p:cNvPr id="6" name="CasellaDiTesto 5">
            <a:extLst>
              <a:ext uri="{FF2B5EF4-FFF2-40B4-BE49-F238E27FC236}">
                <a16:creationId xmlns:a16="http://schemas.microsoft.com/office/drawing/2014/main" id="{B93E2DFD-ABD1-142B-71F1-C88B1CC338E9}"/>
              </a:ext>
            </a:extLst>
          </p:cNvPr>
          <p:cNvSpPr txBox="1"/>
          <p:nvPr/>
        </p:nvSpPr>
        <p:spPr>
          <a:xfrm>
            <a:off x="3370729" y="1690688"/>
            <a:ext cx="8444753" cy="5816977"/>
          </a:xfrm>
          <a:prstGeom prst="rect">
            <a:avLst/>
          </a:prstGeom>
          <a:noFill/>
        </p:spPr>
        <p:txBody>
          <a:bodyPr wrap="square">
            <a:spAutoFit/>
          </a:bodyPr>
          <a:lstStyle/>
          <a:p>
            <a:pPr algn="just"/>
            <a:r>
              <a:rPr lang="it-IT" sz="1600" i="1" dirty="0"/>
              <a:t>Genovese</a:t>
            </a:r>
            <a:r>
              <a:rPr lang="it-IT" sz="1600" dirty="0"/>
              <a:t>. </a:t>
            </a:r>
            <a:r>
              <a:rPr lang="en-GB" sz="1600" dirty="0"/>
              <a:t>The temple is perfectly round, and has no wall surrounding it; but it is placed on very large and beautiful columns. The large dome has in the middle a small dome with a small opening, which hangs over the altar, which is only one and is in the middle of the temple. The columns go around three hundred paces or more, and outside the columns of the dome there are for eight paces the cloisters with walls slightly raised above the seats, which are around the concave of the external wall, although in all the internal columns, which without a wall in between hold the temple together, there is no lack of very portable seats. Above the altar there is nothing but a very large globe, where the whole sky is painted, and another where the earth is. Then on the sky of the dome there are all the major stars of the sky, noted with their names and virtues, which they have over earthly things […]. </a:t>
            </a:r>
          </a:p>
          <a:p>
            <a:pPr algn="just"/>
            <a:endParaRPr lang="it-IT" sz="1600" dirty="0"/>
          </a:p>
          <a:p>
            <a:pPr algn="just"/>
            <a:r>
              <a:rPr lang="it-IT" sz="1600" i="1" dirty="0" err="1"/>
              <a:t>Ospitalario</a:t>
            </a:r>
            <a:r>
              <a:rPr lang="it-IT" sz="1600" dirty="0"/>
              <a:t>: </a:t>
            </a:r>
            <a:r>
              <a:rPr lang="en-GB" sz="1600" dirty="0"/>
              <a:t>That [thing] that women are in common seems hard and arduous” – meaning from a Christian point of view. </a:t>
            </a:r>
          </a:p>
          <a:p>
            <a:pPr algn="just"/>
            <a:endParaRPr lang="en-GB" sz="1600" dirty="0"/>
          </a:p>
          <a:p>
            <a:pPr algn="just"/>
            <a:r>
              <a:rPr lang="it-IT" sz="1600" dirty="0"/>
              <a:t>Genovese: </a:t>
            </a:r>
            <a:r>
              <a:rPr lang="en-GB" sz="1600" dirty="0"/>
              <a:t>“they defend themselves with Socrates, Cato, Plato and others. It could be that they would abandon this custom one day, because in the cities subject to them they only share property, and women with regard to respectful attitude and the arts, but not to the bed; and they attribute this to the imperfection of those who have not philosophized. However, they go spying on the customs of all nations, and they always improve; and when they know the living reasons of Christianity, proven by miracles, they will consent, because they are very meek. But up to now they act according to nature without revealed faith; nor can they overcome it any longer.”</a:t>
            </a:r>
            <a:endParaRPr lang="it-IT" sz="1600" dirty="0"/>
          </a:p>
          <a:p>
            <a:endParaRPr lang="it-IT" sz="2000" dirty="0"/>
          </a:p>
        </p:txBody>
      </p:sp>
      <p:pic>
        <p:nvPicPr>
          <p:cNvPr id="8" name="Segnaposto contenuto 7">
            <a:extLst>
              <a:ext uri="{FF2B5EF4-FFF2-40B4-BE49-F238E27FC236}">
                <a16:creationId xmlns:a16="http://schemas.microsoft.com/office/drawing/2014/main" id="{D1868D81-87FE-6407-60ED-DEEF6B05DAEF}"/>
              </a:ext>
            </a:extLst>
          </p:cNvPr>
          <p:cNvPicPr>
            <a:picLocks noGrp="1" noChangeAspect="1"/>
          </p:cNvPicPr>
          <p:nvPr>
            <p:ph idx="1"/>
          </p:nvPr>
        </p:nvPicPr>
        <p:blipFill>
          <a:blip r:embed="rId3"/>
          <a:stretch>
            <a:fillRect/>
          </a:stretch>
        </p:blipFill>
        <p:spPr>
          <a:xfrm>
            <a:off x="1057275" y="1438860"/>
            <a:ext cx="2179509" cy="3055885"/>
          </a:xfrm>
        </p:spPr>
      </p:pic>
      <p:pic>
        <p:nvPicPr>
          <p:cNvPr id="4" name="Immagine 3">
            <a:extLst>
              <a:ext uri="{FF2B5EF4-FFF2-40B4-BE49-F238E27FC236}">
                <a16:creationId xmlns:a16="http://schemas.microsoft.com/office/drawing/2014/main" id="{ED65202C-5C40-6AC1-AF41-B91495A4EDB8}"/>
              </a:ext>
            </a:extLst>
          </p:cNvPr>
          <p:cNvPicPr>
            <a:picLocks noChangeAspect="1"/>
          </p:cNvPicPr>
          <p:nvPr/>
        </p:nvPicPr>
        <p:blipFill>
          <a:blip r:embed="rId4"/>
          <a:stretch>
            <a:fillRect/>
          </a:stretch>
        </p:blipFill>
        <p:spPr>
          <a:xfrm>
            <a:off x="0" y="4821760"/>
            <a:ext cx="3170195" cy="2036240"/>
          </a:xfrm>
          <a:prstGeom prst="rect">
            <a:avLst/>
          </a:prstGeom>
        </p:spPr>
      </p:pic>
    </p:spTree>
    <p:extLst>
      <p:ext uri="{BB962C8B-B14F-4D97-AF65-F5344CB8AC3E}">
        <p14:creationId xmlns:p14="http://schemas.microsoft.com/office/powerpoint/2010/main" val="1384892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84CCCBB-7083-9E5E-F545-D318FD181D3C}"/>
              </a:ext>
            </a:extLst>
          </p:cNvPr>
          <p:cNvPicPr>
            <a:picLocks noChangeAspect="1"/>
          </p:cNvPicPr>
          <p:nvPr/>
        </p:nvPicPr>
        <p:blipFill>
          <a:blip r:embed="rId2"/>
          <a:stretch>
            <a:fillRect/>
          </a:stretch>
        </p:blipFill>
        <p:spPr>
          <a:xfrm>
            <a:off x="0" y="-78658"/>
            <a:ext cx="12192000" cy="6857999"/>
          </a:xfrm>
          <a:prstGeom prst="rect">
            <a:avLst/>
          </a:prstGeom>
        </p:spPr>
      </p:pic>
      <p:sp>
        <p:nvSpPr>
          <p:cNvPr id="2" name="Titolo 1">
            <a:extLst>
              <a:ext uri="{FF2B5EF4-FFF2-40B4-BE49-F238E27FC236}">
                <a16:creationId xmlns:a16="http://schemas.microsoft.com/office/drawing/2014/main" id="{D6B3B1CE-C283-20CA-0FEC-0134D7127403}"/>
              </a:ext>
            </a:extLst>
          </p:cNvPr>
          <p:cNvSpPr>
            <a:spLocks noGrp="1"/>
          </p:cNvSpPr>
          <p:nvPr>
            <p:ph type="title"/>
          </p:nvPr>
        </p:nvSpPr>
        <p:spPr>
          <a:xfrm>
            <a:off x="711722" y="365125"/>
            <a:ext cx="10642078" cy="1325563"/>
          </a:xfrm>
        </p:spPr>
        <p:txBody>
          <a:bodyPr/>
          <a:lstStyle/>
          <a:p>
            <a:pPr algn="ctr"/>
            <a:r>
              <a:rPr lang="it-IT" dirty="0" err="1">
                <a:solidFill>
                  <a:srgbClr val="C00000"/>
                </a:solidFill>
              </a:rPr>
              <a:t>Diet</a:t>
            </a:r>
            <a:r>
              <a:rPr lang="it-IT" dirty="0">
                <a:solidFill>
                  <a:srgbClr val="C00000"/>
                </a:solidFill>
              </a:rPr>
              <a:t> in the Ideal City</a:t>
            </a:r>
          </a:p>
        </p:txBody>
      </p:sp>
      <p:sp>
        <p:nvSpPr>
          <p:cNvPr id="6" name="CasellaDiTesto 5">
            <a:extLst>
              <a:ext uri="{FF2B5EF4-FFF2-40B4-BE49-F238E27FC236}">
                <a16:creationId xmlns:a16="http://schemas.microsoft.com/office/drawing/2014/main" id="{4C2C97F0-2FE6-B27F-4A06-499FB70FADB6}"/>
              </a:ext>
            </a:extLst>
          </p:cNvPr>
          <p:cNvSpPr txBox="1"/>
          <p:nvPr/>
        </p:nvSpPr>
        <p:spPr>
          <a:xfrm>
            <a:off x="711722" y="1988245"/>
            <a:ext cx="11103760" cy="2246769"/>
          </a:xfrm>
          <a:prstGeom prst="rect">
            <a:avLst/>
          </a:prstGeom>
          <a:noFill/>
        </p:spPr>
        <p:txBody>
          <a:bodyPr wrap="square">
            <a:spAutoFit/>
          </a:bodyPr>
          <a:lstStyle/>
          <a:p>
            <a:r>
              <a:rPr lang="it-IT" sz="2000" i="1" dirty="0" err="1"/>
              <a:t>Ospitalario</a:t>
            </a:r>
            <a:r>
              <a:rPr lang="it-IT" sz="2000" i="1" dirty="0"/>
              <a:t>:</a:t>
            </a:r>
            <a:r>
              <a:rPr lang="it-IT" sz="2000" dirty="0"/>
              <a:t> Che e come mangiano? e quanto è lunga la vita loro?</a:t>
            </a:r>
          </a:p>
          <a:p>
            <a:r>
              <a:rPr lang="it-IT" sz="2000" dirty="0"/>
              <a:t>Genovese. Essi dicono che prima bisogna mirar la vita del tutto e poi delle parti</a:t>
            </a:r>
          </a:p>
          <a:p>
            <a:endParaRPr lang="it-IT" sz="2000" i="1" dirty="0"/>
          </a:p>
          <a:p>
            <a:r>
              <a:rPr lang="it-IT" sz="2000" i="1" dirty="0"/>
              <a:t>Genovese</a:t>
            </a:r>
            <a:r>
              <a:rPr lang="it-IT" sz="2000" dirty="0"/>
              <a:t>: Or essi mangiano carne, </a:t>
            </a:r>
            <a:r>
              <a:rPr lang="it-IT" sz="2000" dirty="0" err="1"/>
              <a:t>butiri</a:t>
            </a:r>
            <a:r>
              <a:rPr lang="it-IT" sz="2000" dirty="0"/>
              <a:t>, mèle, cascio, dattili, erbe diverse, e prima non </a:t>
            </a:r>
            <a:r>
              <a:rPr lang="it-IT" sz="2000" dirty="0" err="1"/>
              <a:t>volean</a:t>
            </a:r>
            <a:r>
              <a:rPr lang="it-IT" sz="2000" dirty="0"/>
              <a:t> uccidere gli animali, parendo crudeltà; ma poi, vedendo che era pur crudeltà ammazzar </a:t>
            </a:r>
            <a:r>
              <a:rPr lang="it-IT" sz="2000" dirty="0" err="1"/>
              <a:t>l’erbe</a:t>
            </a:r>
            <a:r>
              <a:rPr lang="it-IT" sz="2000" dirty="0"/>
              <a:t>, che han senso, onde bisognava morire, </a:t>
            </a:r>
            <a:r>
              <a:rPr lang="it-IT" sz="2000" dirty="0" err="1"/>
              <a:t>considerâro</a:t>
            </a:r>
            <a:r>
              <a:rPr lang="it-IT" sz="2000" dirty="0"/>
              <a:t> che le cose ignobili son fatte per le nobili, e magnano ogni cosa. </a:t>
            </a:r>
          </a:p>
        </p:txBody>
      </p:sp>
      <p:pic>
        <p:nvPicPr>
          <p:cNvPr id="4" name="Immagine 3">
            <a:extLst>
              <a:ext uri="{FF2B5EF4-FFF2-40B4-BE49-F238E27FC236}">
                <a16:creationId xmlns:a16="http://schemas.microsoft.com/office/drawing/2014/main" id="{62AAA61F-8E82-85FE-D1BD-AB15CF55400A}"/>
              </a:ext>
            </a:extLst>
          </p:cNvPr>
          <p:cNvPicPr>
            <a:picLocks noChangeAspect="1"/>
          </p:cNvPicPr>
          <p:nvPr/>
        </p:nvPicPr>
        <p:blipFill>
          <a:blip r:embed="rId3"/>
          <a:stretch>
            <a:fillRect/>
          </a:stretch>
        </p:blipFill>
        <p:spPr>
          <a:xfrm>
            <a:off x="0" y="4821760"/>
            <a:ext cx="3170195" cy="2036240"/>
          </a:xfrm>
          <a:prstGeom prst="rect">
            <a:avLst/>
          </a:prstGeom>
        </p:spPr>
      </p:pic>
    </p:spTree>
    <p:extLst>
      <p:ext uri="{BB962C8B-B14F-4D97-AF65-F5344CB8AC3E}">
        <p14:creationId xmlns:p14="http://schemas.microsoft.com/office/powerpoint/2010/main" val="1916968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48FAA-49D0-9F7A-E707-C197973F8CEC}"/>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B3C12CFA-3D49-9A77-CFE3-0BAE730060CF}"/>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00A733F8-42BA-5A2E-0A85-029302F130C7}"/>
              </a:ext>
            </a:extLst>
          </p:cNvPr>
          <p:cNvSpPr>
            <a:spLocks noGrp="1"/>
          </p:cNvSpPr>
          <p:nvPr>
            <p:ph type="title"/>
          </p:nvPr>
        </p:nvSpPr>
        <p:spPr>
          <a:xfrm>
            <a:off x="711722" y="365125"/>
            <a:ext cx="10642078" cy="1325563"/>
          </a:xfrm>
        </p:spPr>
        <p:txBody>
          <a:bodyPr/>
          <a:lstStyle/>
          <a:p>
            <a:pPr algn="ctr"/>
            <a:r>
              <a:rPr lang="it-IT" dirty="0" err="1">
                <a:solidFill>
                  <a:srgbClr val="C00000"/>
                </a:solidFill>
              </a:rPr>
              <a:t>Diet</a:t>
            </a:r>
            <a:r>
              <a:rPr lang="it-IT" dirty="0">
                <a:solidFill>
                  <a:srgbClr val="C00000"/>
                </a:solidFill>
              </a:rPr>
              <a:t> in the Ideal City</a:t>
            </a:r>
          </a:p>
        </p:txBody>
      </p:sp>
      <p:sp>
        <p:nvSpPr>
          <p:cNvPr id="6" name="CasellaDiTesto 5">
            <a:extLst>
              <a:ext uri="{FF2B5EF4-FFF2-40B4-BE49-F238E27FC236}">
                <a16:creationId xmlns:a16="http://schemas.microsoft.com/office/drawing/2014/main" id="{AA673AA9-AF49-B4DE-57F7-2A2997AC7BFB}"/>
              </a:ext>
            </a:extLst>
          </p:cNvPr>
          <p:cNvSpPr txBox="1"/>
          <p:nvPr/>
        </p:nvSpPr>
        <p:spPr>
          <a:xfrm>
            <a:off x="711722" y="1690688"/>
            <a:ext cx="11103760" cy="3323987"/>
          </a:xfrm>
          <a:prstGeom prst="rect">
            <a:avLst/>
          </a:prstGeom>
          <a:noFill/>
        </p:spPr>
        <p:txBody>
          <a:bodyPr wrap="square">
            <a:spAutoFit/>
          </a:bodyPr>
          <a:lstStyle/>
          <a:p>
            <a:pPr algn="l"/>
            <a:r>
              <a:rPr lang="it-IT" sz="2000" i="1" dirty="0" err="1"/>
              <a:t>Ospitalario</a:t>
            </a:r>
            <a:r>
              <a:rPr lang="it-IT" sz="2000" i="1" dirty="0"/>
              <a:t>:</a:t>
            </a:r>
            <a:r>
              <a:rPr lang="en-GB" sz="2000" b="0" i="0" dirty="0">
                <a:solidFill>
                  <a:srgbClr val="1F1F1F"/>
                </a:solidFill>
                <a:effectLst/>
                <a:latin typeface="Arial" panose="020B0604020202020204" pitchFamily="34" charset="0"/>
              </a:rPr>
              <a:t>What and how do they eat? And how long is their life? </a:t>
            </a:r>
            <a:endParaRPr lang="en-GB" sz="2000" dirty="0">
              <a:solidFill>
                <a:srgbClr val="1F1F1F"/>
              </a:solidFill>
              <a:latin typeface="Arial" panose="020B0604020202020204" pitchFamily="34" charset="0"/>
            </a:endParaRPr>
          </a:p>
          <a:p>
            <a:pPr algn="l"/>
            <a:r>
              <a:rPr lang="en-GB" sz="2000" b="0" i="1" dirty="0">
                <a:solidFill>
                  <a:srgbClr val="1F1F1F"/>
                </a:solidFill>
                <a:effectLst/>
                <a:latin typeface="Arial" panose="020B0604020202020204" pitchFamily="34" charset="0"/>
              </a:rPr>
              <a:t>Genovese</a:t>
            </a:r>
            <a:r>
              <a:rPr lang="en-GB" sz="2000" b="0" i="0" dirty="0">
                <a:solidFill>
                  <a:srgbClr val="1F1F1F"/>
                </a:solidFill>
                <a:effectLst/>
                <a:latin typeface="Arial" panose="020B0604020202020204" pitchFamily="34" charset="0"/>
              </a:rPr>
              <a:t>. They say that first one must look at the life of the whole and then of the parts.</a:t>
            </a:r>
          </a:p>
          <a:p>
            <a:pPr algn="l"/>
            <a:endParaRPr lang="en-GB" sz="2000" dirty="0">
              <a:solidFill>
                <a:srgbClr val="1F1F1F"/>
              </a:solidFill>
              <a:latin typeface="Arial" panose="020B0604020202020204" pitchFamily="34" charset="0"/>
            </a:endParaRPr>
          </a:p>
          <a:p>
            <a:pPr algn="l"/>
            <a:r>
              <a:rPr lang="en-GB" sz="2000" b="0" i="1" dirty="0">
                <a:solidFill>
                  <a:srgbClr val="1F1F1F"/>
                </a:solidFill>
                <a:effectLst/>
                <a:latin typeface="Arial" panose="020B0604020202020204" pitchFamily="34" charset="0"/>
              </a:rPr>
              <a:t>Genovese</a:t>
            </a:r>
            <a:r>
              <a:rPr lang="en-GB" sz="2000" b="0" i="0" dirty="0">
                <a:solidFill>
                  <a:srgbClr val="1F1F1F"/>
                </a:solidFill>
                <a:effectLst/>
                <a:latin typeface="Arial" panose="020B0604020202020204" pitchFamily="34" charset="0"/>
              </a:rPr>
              <a:t>: Now they eat meat, butter, honey, cheese, dates, various herbs, and at first they did not want to kill the animals, considering it cruelty; but then, seeing that it was also cruelty to kill the plants, which have sense, so </a:t>
            </a:r>
            <a:r>
              <a:rPr lang="en-GB" sz="2000" dirty="0">
                <a:solidFill>
                  <a:srgbClr val="1F1F1F"/>
                </a:solidFill>
                <a:latin typeface="Arial" panose="020B0604020202020204" pitchFamily="34" charset="0"/>
              </a:rPr>
              <a:t>that it </a:t>
            </a:r>
            <a:r>
              <a:rPr lang="en-GB" sz="2000" b="0" i="0" dirty="0">
                <a:solidFill>
                  <a:srgbClr val="1F1F1F"/>
                </a:solidFill>
                <a:effectLst/>
                <a:latin typeface="Arial" panose="020B0604020202020204" pitchFamily="34" charset="0"/>
              </a:rPr>
              <a:t>was necessary to die of hunger], they considered that ignoble things are made for noble ones, and they eat everything.</a:t>
            </a:r>
          </a:p>
          <a:p>
            <a:pPr algn="l">
              <a:spcBef>
                <a:spcPts val="1200"/>
              </a:spcBef>
            </a:pPr>
            <a:br>
              <a:rPr lang="en-GB" sz="2000" b="0" i="0" dirty="0">
                <a:solidFill>
                  <a:srgbClr val="1F1F1F"/>
                </a:solidFill>
                <a:effectLst/>
                <a:latin typeface="Arial" panose="020B0604020202020204" pitchFamily="34" charset="0"/>
              </a:rPr>
            </a:br>
            <a:endParaRPr lang="en-GB" sz="2000" b="0" i="0" dirty="0">
              <a:solidFill>
                <a:srgbClr val="1F1F1F"/>
              </a:solidFill>
              <a:effectLst/>
              <a:latin typeface="Arial" panose="020B0604020202020204" pitchFamily="34" charset="0"/>
            </a:endParaRPr>
          </a:p>
          <a:p>
            <a:endParaRPr lang="it-IT" sz="2000" dirty="0"/>
          </a:p>
        </p:txBody>
      </p:sp>
      <p:pic>
        <p:nvPicPr>
          <p:cNvPr id="4" name="Immagine 3">
            <a:extLst>
              <a:ext uri="{FF2B5EF4-FFF2-40B4-BE49-F238E27FC236}">
                <a16:creationId xmlns:a16="http://schemas.microsoft.com/office/drawing/2014/main" id="{12A97743-08B5-D252-40F4-39FD1BA5EEB4}"/>
              </a:ext>
            </a:extLst>
          </p:cNvPr>
          <p:cNvPicPr>
            <a:picLocks noChangeAspect="1"/>
          </p:cNvPicPr>
          <p:nvPr/>
        </p:nvPicPr>
        <p:blipFill>
          <a:blip r:embed="rId3"/>
          <a:stretch>
            <a:fillRect/>
          </a:stretch>
        </p:blipFill>
        <p:spPr>
          <a:xfrm>
            <a:off x="0" y="4821760"/>
            <a:ext cx="3170195" cy="2036240"/>
          </a:xfrm>
          <a:prstGeom prst="rect">
            <a:avLst/>
          </a:prstGeom>
        </p:spPr>
      </p:pic>
    </p:spTree>
    <p:extLst>
      <p:ext uri="{BB962C8B-B14F-4D97-AF65-F5344CB8AC3E}">
        <p14:creationId xmlns:p14="http://schemas.microsoft.com/office/powerpoint/2010/main" val="3585758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2"/>
          <p:cNvGraphicFramePr/>
          <p:nvPr/>
        </p:nvGraphicFramePr>
        <p:xfrm>
          <a:off x="2604360" y="1451729"/>
          <a:ext cx="7359772" cy="5010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magine 4">
            <a:extLst>
              <a:ext uri="{FF2B5EF4-FFF2-40B4-BE49-F238E27FC236}">
                <a16:creationId xmlns:a16="http://schemas.microsoft.com/office/drawing/2014/main" id="{4A481B0D-C5E7-7C08-4EC0-3F99A2AE0170}"/>
              </a:ext>
            </a:extLst>
          </p:cNvPr>
          <p:cNvPicPr>
            <a:picLocks noChangeAspect="1"/>
          </p:cNvPicPr>
          <p:nvPr/>
        </p:nvPicPr>
        <p:blipFill>
          <a:blip r:embed="rId7"/>
          <a:stretch>
            <a:fillRect/>
          </a:stretch>
        </p:blipFill>
        <p:spPr>
          <a:xfrm>
            <a:off x="0" y="0"/>
            <a:ext cx="12192000" cy="6857999"/>
          </a:xfrm>
          <a:prstGeom prst="rect">
            <a:avLst/>
          </a:prstGeom>
        </p:spPr>
      </p:pic>
      <p:sp>
        <p:nvSpPr>
          <p:cNvPr id="3" name="TextBox 2"/>
          <p:cNvSpPr txBox="1"/>
          <p:nvPr/>
        </p:nvSpPr>
        <p:spPr>
          <a:xfrm>
            <a:off x="2847475" y="1671053"/>
            <a:ext cx="3756526" cy="369332"/>
          </a:xfrm>
          <a:prstGeom prst="rect">
            <a:avLst/>
          </a:prstGeom>
          <a:noFill/>
        </p:spPr>
        <p:txBody>
          <a:bodyPr wrap="square" rtlCol="0">
            <a:spAutoFit/>
          </a:bodyPr>
          <a:lstStyle/>
          <a:p>
            <a:endParaRPr lang="en-US" i="1" dirty="0">
              <a:latin typeface="Times New Roman"/>
              <a:cs typeface="Times New Roman"/>
            </a:endParaRPr>
          </a:p>
        </p:txBody>
      </p:sp>
      <p:sp>
        <p:nvSpPr>
          <p:cNvPr id="2" name="CasellaDiTesto 1">
            <a:extLst>
              <a:ext uri="{FF2B5EF4-FFF2-40B4-BE49-F238E27FC236}">
                <a16:creationId xmlns:a16="http://schemas.microsoft.com/office/drawing/2014/main" id="{037FA66F-093A-4D0E-D87F-5DAD33E99A7F}"/>
              </a:ext>
            </a:extLst>
          </p:cNvPr>
          <p:cNvSpPr txBox="1"/>
          <p:nvPr/>
        </p:nvSpPr>
        <p:spPr>
          <a:xfrm>
            <a:off x="1621410" y="678730"/>
            <a:ext cx="9012607" cy="646331"/>
          </a:xfrm>
          <a:prstGeom prst="rect">
            <a:avLst/>
          </a:prstGeom>
          <a:noFill/>
        </p:spPr>
        <p:txBody>
          <a:bodyPr wrap="square" rtlCol="0">
            <a:spAutoFit/>
          </a:bodyPr>
          <a:lstStyle/>
          <a:p>
            <a:pPr algn="ctr"/>
            <a:r>
              <a:rPr lang="it-IT" sz="3600" dirty="0" err="1">
                <a:solidFill>
                  <a:srgbClr val="C00000"/>
                </a:solidFill>
              </a:rPr>
              <a:t>Eating</a:t>
            </a:r>
            <a:r>
              <a:rPr lang="it-IT" sz="3600" dirty="0">
                <a:solidFill>
                  <a:srgbClr val="C00000"/>
                </a:solidFill>
              </a:rPr>
              <a:t> by </a:t>
            </a:r>
            <a:r>
              <a:rPr lang="it-IT" sz="3600" dirty="0" err="1">
                <a:solidFill>
                  <a:srgbClr val="C00000"/>
                </a:solidFill>
              </a:rPr>
              <a:t>Rotation</a:t>
            </a:r>
            <a:endParaRPr lang="it-IT" sz="3600" dirty="0">
              <a:solidFill>
                <a:srgbClr val="C00000"/>
              </a:solidFill>
            </a:endParaRPr>
          </a:p>
        </p:txBody>
      </p:sp>
      <p:pic>
        <p:nvPicPr>
          <p:cNvPr id="4" name="Immagine 3">
            <a:extLst>
              <a:ext uri="{FF2B5EF4-FFF2-40B4-BE49-F238E27FC236}">
                <a16:creationId xmlns:a16="http://schemas.microsoft.com/office/drawing/2014/main" id="{95FE52DB-AC75-0D20-CE98-083D335F0BB4}"/>
              </a:ext>
            </a:extLst>
          </p:cNvPr>
          <p:cNvPicPr>
            <a:picLocks noChangeAspect="1"/>
          </p:cNvPicPr>
          <p:nvPr/>
        </p:nvPicPr>
        <p:blipFill>
          <a:blip r:embed="rId8"/>
          <a:stretch>
            <a:fillRect/>
          </a:stretch>
        </p:blipFill>
        <p:spPr>
          <a:xfrm>
            <a:off x="0" y="4817616"/>
            <a:ext cx="3170195" cy="2036240"/>
          </a:xfrm>
          <a:prstGeom prst="rect">
            <a:avLst/>
          </a:prstGeom>
        </p:spPr>
      </p:pic>
    </p:spTree>
    <p:extLst>
      <p:ext uri="{BB962C8B-B14F-4D97-AF65-F5344CB8AC3E}">
        <p14:creationId xmlns:p14="http://schemas.microsoft.com/office/powerpoint/2010/main" val="888543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304473C-BDF4-125B-4E75-03FFED07A677}"/>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D6B3B1CE-C283-20CA-0FEC-0134D7127403}"/>
              </a:ext>
            </a:extLst>
          </p:cNvPr>
          <p:cNvSpPr>
            <a:spLocks noGrp="1"/>
          </p:cNvSpPr>
          <p:nvPr>
            <p:ph type="title"/>
          </p:nvPr>
        </p:nvSpPr>
        <p:spPr/>
        <p:txBody>
          <a:bodyPr/>
          <a:lstStyle/>
          <a:p>
            <a:r>
              <a:rPr lang="it-IT" dirty="0">
                <a:solidFill>
                  <a:srgbClr val="C00000"/>
                </a:solidFill>
              </a:rPr>
              <a:t>Nature </a:t>
            </a:r>
            <a:r>
              <a:rPr lang="it-IT" dirty="0" err="1">
                <a:solidFill>
                  <a:srgbClr val="C00000"/>
                </a:solidFill>
              </a:rPr>
              <a:t>Feels</a:t>
            </a:r>
            <a:endParaRPr lang="it-IT" dirty="0">
              <a:solidFill>
                <a:srgbClr val="C00000"/>
              </a:solidFill>
            </a:endParaRPr>
          </a:p>
        </p:txBody>
      </p:sp>
      <p:sp>
        <p:nvSpPr>
          <p:cNvPr id="3" name="Segnaposto contenuto 2">
            <a:extLst>
              <a:ext uri="{FF2B5EF4-FFF2-40B4-BE49-F238E27FC236}">
                <a16:creationId xmlns:a16="http://schemas.microsoft.com/office/drawing/2014/main" id="{12ED5680-6A80-1053-6824-98414FF2838F}"/>
              </a:ext>
            </a:extLst>
          </p:cNvPr>
          <p:cNvSpPr>
            <a:spLocks noGrp="1"/>
          </p:cNvSpPr>
          <p:nvPr>
            <p:ph idx="1"/>
          </p:nvPr>
        </p:nvSpPr>
        <p:spPr>
          <a:xfrm>
            <a:off x="838201" y="1825625"/>
            <a:ext cx="6521824" cy="4351338"/>
          </a:xfrm>
        </p:spPr>
        <p:txBody>
          <a:bodyPr>
            <a:normAutofit fontScale="92500" lnSpcReduction="20000"/>
          </a:bodyPr>
          <a:lstStyle/>
          <a:p>
            <a:pPr marL="0" indent="0" algn="just">
              <a:buNone/>
            </a:pPr>
            <a:r>
              <a:rPr lang="it-IT" i="1" dirty="0"/>
              <a:t>Del senso delle cose e della magia </a:t>
            </a:r>
            <a:r>
              <a:rPr lang="it-IT" dirty="0"/>
              <a:t>(1604)</a:t>
            </a:r>
          </a:p>
          <a:p>
            <a:pPr marL="0" indent="0" algn="just">
              <a:buNone/>
            </a:pPr>
            <a:r>
              <a:rPr lang="it-IT" i="1" dirty="0"/>
              <a:t>De </a:t>
            </a:r>
            <a:r>
              <a:rPr lang="it-IT" i="1" dirty="0" err="1"/>
              <a:t>sensu</a:t>
            </a:r>
            <a:r>
              <a:rPr lang="it-IT" i="1" dirty="0"/>
              <a:t> rerum et magia </a:t>
            </a:r>
            <a:r>
              <a:rPr lang="it-IT" dirty="0"/>
              <a:t>(1620)</a:t>
            </a:r>
          </a:p>
          <a:p>
            <a:pPr marL="0" indent="0" algn="just">
              <a:buNone/>
            </a:pPr>
            <a:r>
              <a:rPr lang="it-IT" dirty="0"/>
              <a:t>Book I.1: “Or se gli animali, per consenso universale, hanno sentimento, e da niente il senso non nasce, è forza dire che sentano gli elementi, lor cause, e tutte, perché quel che ha l’uno all’altro convenire si </a:t>
            </a:r>
            <a:r>
              <a:rPr lang="it-IT" dirty="0" err="1"/>
              <a:t>mostrarà</a:t>
            </a:r>
            <a:r>
              <a:rPr lang="it-IT" dirty="0"/>
              <a:t>. Sente dunque il cielo e la terra e il mondo, e stan gli animali dentro a loro come i vermi dentro il ventre umano, che ignorano il senso dell’uomo, perché è sproporzionato alla loro conoscenza picciola”. (</a:t>
            </a:r>
            <a:r>
              <a:rPr lang="it-IT" i="1" dirty="0"/>
              <a:t>Del senso delle cose e della magia</a:t>
            </a:r>
            <a:r>
              <a:rPr lang="it-IT" dirty="0"/>
              <a:t>, ed. G. Ernst, Laterza 2007)</a:t>
            </a:r>
          </a:p>
        </p:txBody>
      </p:sp>
      <p:pic>
        <p:nvPicPr>
          <p:cNvPr id="6" name="Immagine 5">
            <a:extLst>
              <a:ext uri="{FF2B5EF4-FFF2-40B4-BE49-F238E27FC236}">
                <a16:creationId xmlns:a16="http://schemas.microsoft.com/office/drawing/2014/main" id="{C5CCB009-05D8-9088-CF70-EE6797902DAD}"/>
              </a:ext>
            </a:extLst>
          </p:cNvPr>
          <p:cNvPicPr>
            <a:picLocks noChangeAspect="1"/>
          </p:cNvPicPr>
          <p:nvPr/>
        </p:nvPicPr>
        <p:blipFill>
          <a:blip r:embed="rId3"/>
          <a:stretch>
            <a:fillRect/>
          </a:stretch>
        </p:blipFill>
        <p:spPr>
          <a:xfrm>
            <a:off x="7534958" y="681037"/>
            <a:ext cx="4313449" cy="5590733"/>
          </a:xfrm>
          <a:prstGeom prst="rect">
            <a:avLst/>
          </a:prstGeom>
        </p:spPr>
      </p:pic>
    </p:spTree>
    <p:extLst>
      <p:ext uri="{BB962C8B-B14F-4D97-AF65-F5344CB8AC3E}">
        <p14:creationId xmlns:p14="http://schemas.microsoft.com/office/powerpoint/2010/main" val="1049009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A9AA-5E6C-B603-246F-579B4A38AA60}"/>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61879DCE-664B-6694-E072-0DBBA85B7FBF}"/>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47C9120A-9DF2-ECA8-05D1-707963B2F53F}"/>
              </a:ext>
            </a:extLst>
          </p:cNvPr>
          <p:cNvSpPr>
            <a:spLocks noGrp="1"/>
          </p:cNvSpPr>
          <p:nvPr>
            <p:ph type="title"/>
          </p:nvPr>
        </p:nvSpPr>
        <p:spPr/>
        <p:txBody>
          <a:bodyPr/>
          <a:lstStyle/>
          <a:p>
            <a:r>
              <a:rPr lang="it-IT" dirty="0">
                <a:solidFill>
                  <a:srgbClr val="C00000"/>
                </a:solidFill>
              </a:rPr>
              <a:t>Nature </a:t>
            </a:r>
            <a:r>
              <a:rPr lang="it-IT" dirty="0" err="1">
                <a:solidFill>
                  <a:srgbClr val="C00000"/>
                </a:solidFill>
              </a:rPr>
              <a:t>Feels</a:t>
            </a:r>
            <a:endParaRPr lang="it-IT" dirty="0">
              <a:solidFill>
                <a:srgbClr val="C00000"/>
              </a:solidFill>
            </a:endParaRPr>
          </a:p>
        </p:txBody>
      </p:sp>
      <p:sp>
        <p:nvSpPr>
          <p:cNvPr id="3" name="Segnaposto contenuto 2">
            <a:extLst>
              <a:ext uri="{FF2B5EF4-FFF2-40B4-BE49-F238E27FC236}">
                <a16:creationId xmlns:a16="http://schemas.microsoft.com/office/drawing/2014/main" id="{8C7A2C8B-64D6-040B-69DC-57B1EB2185C9}"/>
              </a:ext>
            </a:extLst>
          </p:cNvPr>
          <p:cNvSpPr>
            <a:spLocks noGrp="1"/>
          </p:cNvSpPr>
          <p:nvPr>
            <p:ph idx="1"/>
          </p:nvPr>
        </p:nvSpPr>
        <p:spPr>
          <a:xfrm>
            <a:off x="838201" y="1825625"/>
            <a:ext cx="6521824" cy="4351338"/>
          </a:xfrm>
        </p:spPr>
        <p:txBody>
          <a:bodyPr>
            <a:normAutofit fontScale="85000" lnSpcReduction="20000"/>
          </a:bodyPr>
          <a:lstStyle/>
          <a:p>
            <a:pPr marL="0" indent="0" algn="just">
              <a:buNone/>
            </a:pPr>
            <a:r>
              <a:rPr lang="it-IT" i="1" dirty="0"/>
              <a:t>Del senso delle cose e della magia </a:t>
            </a:r>
            <a:r>
              <a:rPr lang="it-IT" dirty="0"/>
              <a:t>(1604)</a:t>
            </a:r>
          </a:p>
          <a:p>
            <a:pPr marL="0" indent="0" algn="just">
              <a:buNone/>
            </a:pPr>
            <a:r>
              <a:rPr lang="it-IT" i="1" dirty="0"/>
              <a:t>De </a:t>
            </a:r>
            <a:r>
              <a:rPr lang="it-IT" i="1" dirty="0" err="1"/>
              <a:t>sensu</a:t>
            </a:r>
            <a:r>
              <a:rPr lang="it-IT" i="1" dirty="0"/>
              <a:t> rerum et magia </a:t>
            </a:r>
            <a:r>
              <a:rPr lang="it-IT" dirty="0"/>
              <a:t>(1620)</a:t>
            </a:r>
          </a:p>
          <a:p>
            <a:pPr marL="0" indent="0" algn="just">
              <a:buNone/>
            </a:pPr>
            <a:r>
              <a:rPr lang="it-IT" dirty="0"/>
              <a:t>Book I.1: “</a:t>
            </a:r>
            <a:r>
              <a:rPr lang="en-GB" dirty="0"/>
              <a:t>Now if animals, by universal consent, have feeling, and sense does not arise from nothing, it is necessary to say that the elements feel, which are their causes, and all, because it will be shown that what one possesses will also apply to another. Therefore, heaven and earth and the world feel, and animals are inside them like worms inside the human belly, which ignore the human sensation, because it is disproportionate to their small knowledge</a:t>
            </a:r>
            <a:r>
              <a:rPr lang="it-IT" dirty="0"/>
              <a:t>”. (</a:t>
            </a:r>
            <a:r>
              <a:rPr lang="it-IT" i="1" dirty="0"/>
              <a:t>Del senso delle cose e della magia</a:t>
            </a:r>
            <a:r>
              <a:rPr lang="it-IT" dirty="0"/>
              <a:t>, ed. G. Ernst, Laterza 2007)</a:t>
            </a:r>
          </a:p>
        </p:txBody>
      </p:sp>
      <p:pic>
        <p:nvPicPr>
          <p:cNvPr id="6" name="Immagine 5">
            <a:extLst>
              <a:ext uri="{FF2B5EF4-FFF2-40B4-BE49-F238E27FC236}">
                <a16:creationId xmlns:a16="http://schemas.microsoft.com/office/drawing/2014/main" id="{20D729AC-B848-051C-1765-6D236A3ACEF6}"/>
              </a:ext>
            </a:extLst>
          </p:cNvPr>
          <p:cNvPicPr>
            <a:picLocks noChangeAspect="1"/>
          </p:cNvPicPr>
          <p:nvPr/>
        </p:nvPicPr>
        <p:blipFill>
          <a:blip r:embed="rId3"/>
          <a:stretch>
            <a:fillRect/>
          </a:stretch>
        </p:blipFill>
        <p:spPr>
          <a:xfrm>
            <a:off x="7534958" y="681037"/>
            <a:ext cx="4313449" cy="5590733"/>
          </a:xfrm>
          <a:prstGeom prst="rect">
            <a:avLst/>
          </a:prstGeom>
        </p:spPr>
      </p:pic>
    </p:spTree>
    <p:extLst>
      <p:ext uri="{BB962C8B-B14F-4D97-AF65-F5344CB8AC3E}">
        <p14:creationId xmlns:p14="http://schemas.microsoft.com/office/powerpoint/2010/main" val="3307116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92000"/>
          </a:blip>
          <a:stretch>
            <a:fillRect/>
          </a:stretch>
        </p:blipFill>
        <p:spPr>
          <a:xfrm>
            <a:off x="0" y="0"/>
            <a:ext cx="12192000" cy="6858000"/>
          </a:xfrm>
          <a:prstGeom prst="rect">
            <a:avLst/>
          </a:prstGeom>
        </p:spPr>
      </p:pic>
      <p:sp>
        <p:nvSpPr>
          <p:cNvPr id="8" name="Subtitle 7">
            <a:extLst>
              <a:ext uri="{FF2B5EF4-FFF2-40B4-BE49-F238E27FC236}">
                <a16:creationId xmlns:a16="http://schemas.microsoft.com/office/drawing/2014/main" id="{25A5D11E-A235-5A49-BB39-987EEBC87E03}"/>
              </a:ext>
            </a:extLst>
          </p:cNvPr>
          <p:cNvSpPr>
            <a:spLocks noGrp="1"/>
          </p:cNvSpPr>
          <p:nvPr>
            <p:ph type="subTitle" idx="1"/>
          </p:nvPr>
        </p:nvSpPr>
        <p:spPr>
          <a:xfrm>
            <a:off x="1657004" y="193819"/>
            <a:ext cx="9144000" cy="1655762"/>
          </a:xfrm>
        </p:spPr>
        <p:txBody>
          <a:bodyPr/>
          <a:lstStyle/>
          <a:p>
            <a:r>
              <a:rPr lang="en-US" dirty="0">
                <a:latin typeface="Cochin" panose="02000603020000020003" pitchFamily="2" charset="0"/>
              </a:rPr>
              <a:t>Cornelis </a:t>
            </a:r>
            <a:r>
              <a:rPr lang="en-US" dirty="0" err="1">
                <a:latin typeface="Cochin" panose="02000603020000020003" pitchFamily="2" charset="0"/>
              </a:rPr>
              <a:t>Snellinck</a:t>
            </a:r>
            <a:r>
              <a:rPr lang="en-US" dirty="0">
                <a:latin typeface="Cochin" panose="02000603020000020003" pitchFamily="2" charset="0"/>
              </a:rPr>
              <a:t> (1605-1669) </a:t>
            </a:r>
          </a:p>
          <a:p>
            <a:r>
              <a:rPr lang="en-US" i="1" dirty="0">
                <a:latin typeface="Cochin" panose="02000603020000020003" pitchFamily="2" charset="0"/>
              </a:rPr>
              <a:t>Landscape with figures passing by a cottage and a pond</a:t>
            </a:r>
          </a:p>
          <a:p>
            <a:endParaRPr lang="en-US" dirty="0"/>
          </a:p>
        </p:txBody>
      </p:sp>
    </p:spTree>
    <p:extLst>
      <p:ext uri="{BB962C8B-B14F-4D97-AF65-F5344CB8AC3E}">
        <p14:creationId xmlns:p14="http://schemas.microsoft.com/office/powerpoint/2010/main" val="3137202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5260" y="1455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690880" y="492919"/>
            <a:ext cx="10248053" cy="4045214"/>
          </a:xfrm>
        </p:spPr>
        <p:txBody>
          <a:bodyPr>
            <a:normAutofit/>
          </a:bodyPr>
          <a:lstStyle/>
          <a:p>
            <a:pPr algn="l"/>
            <a:r>
              <a:rPr lang="en-US" b="1" dirty="0">
                <a:latin typeface="Cochin" panose="02000603020000020003" pitchFamily="2" charset="0"/>
              </a:rPr>
              <a:t>From Ecology to Utopia</a:t>
            </a:r>
          </a:p>
          <a:p>
            <a:pPr algn="l"/>
            <a:endParaRPr lang="en-US" i="1" dirty="0">
              <a:latin typeface="Cochin" panose="02000603020000020003" pitchFamily="2" charset="0"/>
            </a:endParaRPr>
          </a:p>
          <a:p>
            <a:pPr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AF63EC2A-1BFF-EC53-BEFF-26C5B5B920BB}"/>
              </a:ext>
            </a:extLst>
          </p:cNvPr>
          <p:cNvPicPr>
            <a:picLocks noChangeAspect="1"/>
          </p:cNvPicPr>
          <p:nvPr/>
        </p:nvPicPr>
        <p:blipFill>
          <a:blip r:embed="rId3"/>
          <a:stretch>
            <a:fillRect/>
          </a:stretch>
        </p:blipFill>
        <p:spPr>
          <a:xfrm>
            <a:off x="345520" y="1261640"/>
            <a:ext cx="5966540" cy="3145339"/>
          </a:xfrm>
          <a:prstGeom prst="rect">
            <a:avLst/>
          </a:prstGeom>
        </p:spPr>
      </p:pic>
      <p:pic>
        <p:nvPicPr>
          <p:cNvPr id="9" name="Immagine 8">
            <a:extLst>
              <a:ext uri="{FF2B5EF4-FFF2-40B4-BE49-F238E27FC236}">
                <a16:creationId xmlns:a16="http://schemas.microsoft.com/office/drawing/2014/main" id="{1505CDC8-E873-9485-D460-14920B506A12}"/>
              </a:ext>
            </a:extLst>
          </p:cNvPr>
          <p:cNvPicPr>
            <a:picLocks noChangeAspect="1"/>
          </p:cNvPicPr>
          <p:nvPr/>
        </p:nvPicPr>
        <p:blipFill>
          <a:blip r:embed="rId4"/>
          <a:stretch>
            <a:fillRect/>
          </a:stretch>
        </p:blipFill>
        <p:spPr>
          <a:xfrm>
            <a:off x="6407916" y="810229"/>
            <a:ext cx="5665267" cy="5254906"/>
          </a:xfrm>
          <a:prstGeom prst="rect">
            <a:avLst/>
          </a:prstGeom>
        </p:spPr>
      </p:pic>
    </p:spTree>
    <p:extLst>
      <p:ext uri="{BB962C8B-B14F-4D97-AF65-F5344CB8AC3E}">
        <p14:creationId xmlns:p14="http://schemas.microsoft.com/office/powerpoint/2010/main" val="3664452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5260" y="1455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690881" y="492919"/>
            <a:ext cx="5323560" cy="4045214"/>
          </a:xfrm>
        </p:spPr>
        <p:txBody>
          <a:bodyPr>
            <a:normAutofit/>
          </a:bodyPr>
          <a:lstStyle/>
          <a:p>
            <a:pPr algn="l"/>
            <a:r>
              <a:rPr lang="en-US" b="1" dirty="0">
                <a:latin typeface="Cochin" panose="02000603020000020003" pitchFamily="2" charset="0"/>
              </a:rPr>
              <a:t>From Ecology to Utopia</a:t>
            </a:r>
          </a:p>
          <a:p>
            <a:pPr algn="l"/>
            <a:endParaRPr lang="en-US" dirty="0">
              <a:latin typeface="Cochin" panose="02000603020000020003" pitchFamily="2" charset="0"/>
            </a:endParaRPr>
          </a:p>
          <a:p>
            <a:pPr marL="342900" indent="-342900" algn="l">
              <a:buFontTx/>
              <a:buChar char="-"/>
            </a:pPr>
            <a:r>
              <a:rPr lang="en-US" dirty="0">
                <a:latin typeface="Cochin" panose="02000603020000020003" pitchFamily="2" charset="0"/>
              </a:rPr>
              <a:t>Why is early modernity central in one of these narratives?</a:t>
            </a:r>
          </a:p>
          <a:p>
            <a:pPr marL="342900" indent="-342900" algn="l">
              <a:buFontTx/>
              <a:buChar char="-"/>
            </a:pPr>
            <a:r>
              <a:rPr lang="en-US" dirty="0">
                <a:latin typeface="Cochin" panose="02000603020000020003" pitchFamily="2" charset="0"/>
              </a:rPr>
              <a:t>What would be the role of utopias in these narratives?</a:t>
            </a:r>
          </a:p>
          <a:p>
            <a:pPr marL="342900" indent="-342900" algn="l">
              <a:buFontTx/>
              <a:buChar char="-"/>
            </a:pPr>
            <a:r>
              <a:rPr lang="en-US" dirty="0">
                <a:latin typeface="Cochin" panose="02000603020000020003" pitchFamily="2" charset="0"/>
              </a:rPr>
              <a:t>In what sense can a utopian narrative be ecological?</a:t>
            </a:r>
          </a:p>
          <a:p>
            <a:pPr marL="342900" indent="-342900" algn="l">
              <a:buFontTx/>
              <a:buChar char="-"/>
            </a:pPr>
            <a:endParaRPr lang="en-US" dirty="0">
              <a:latin typeface="Cochin" panose="02000603020000020003" pitchFamily="2" charset="0"/>
            </a:endParaRPr>
          </a:p>
          <a:p>
            <a:pPr marL="342900" indent="-342900" algn="l">
              <a:buFontTx/>
              <a:buChar char="-"/>
            </a:pPr>
            <a:endParaRPr lang="en-US" b="1" dirty="0">
              <a:latin typeface="Cochin" panose="02000603020000020003" pitchFamily="2" charset="0"/>
            </a:endParaRPr>
          </a:p>
          <a:p>
            <a:pPr algn="l"/>
            <a:endParaRPr lang="en-US" i="1" dirty="0">
              <a:latin typeface="Cochin" panose="02000603020000020003" pitchFamily="2" charset="0"/>
            </a:endParaRPr>
          </a:p>
          <a:p>
            <a:pPr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7" name="Immagine 6">
            <a:extLst>
              <a:ext uri="{FF2B5EF4-FFF2-40B4-BE49-F238E27FC236}">
                <a16:creationId xmlns:a16="http://schemas.microsoft.com/office/drawing/2014/main" id="{8E8A4BF2-58D6-66A0-EFEA-416C12C07646}"/>
              </a:ext>
            </a:extLst>
          </p:cNvPr>
          <p:cNvPicPr>
            <a:picLocks noChangeAspect="1"/>
          </p:cNvPicPr>
          <p:nvPr/>
        </p:nvPicPr>
        <p:blipFill>
          <a:blip r:embed="rId3"/>
          <a:stretch>
            <a:fillRect/>
          </a:stretch>
        </p:blipFill>
        <p:spPr>
          <a:xfrm>
            <a:off x="6211301" y="14550"/>
            <a:ext cx="5985959" cy="2556631"/>
          </a:xfrm>
          <a:prstGeom prst="rect">
            <a:avLst/>
          </a:prstGeom>
        </p:spPr>
      </p:pic>
      <p:pic>
        <p:nvPicPr>
          <p:cNvPr id="10" name="Immagine 9">
            <a:extLst>
              <a:ext uri="{FF2B5EF4-FFF2-40B4-BE49-F238E27FC236}">
                <a16:creationId xmlns:a16="http://schemas.microsoft.com/office/drawing/2014/main" id="{F8280319-0CD4-8BFF-2AC6-8D57677D5CED}"/>
              </a:ext>
            </a:extLst>
          </p:cNvPr>
          <p:cNvPicPr>
            <a:picLocks noChangeAspect="1"/>
          </p:cNvPicPr>
          <p:nvPr/>
        </p:nvPicPr>
        <p:blipFill rotWithShape="1">
          <a:blip r:embed="rId4"/>
          <a:srcRect l="4773"/>
          <a:stretch/>
        </p:blipFill>
        <p:spPr>
          <a:xfrm>
            <a:off x="6211300" y="2553274"/>
            <a:ext cx="5975439" cy="1890042"/>
          </a:xfrm>
          <a:prstGeom prst="rect">
            <a:avLst/>
          </a:prstGeom>
        </p:spPr>
      </p:pic>
      <p:pic>
        <p:nvPicPr>
          <p:cNvPr id="12" name="Immagine 11">
            <a:extLst>
              <a:ext uri="{FF2B5EF4-FFF2-40B4-BE49-F238E27FC236}">
                <a16:creationId xmlns:a16="http://schemas.microsoft.com/office/drawing/2014/main" id="{B0737146-8B81-EC57-9F5D-0B1A9AB23E3B}"/>
              </a:ext>
            </a:extLst>
          </p:cNvPr>
          <p:cNvPicPr>
            <a:picLocks noChangeAspect="1"/>
          </p:cNvPicPr>
          <p:nvPr/>
        </p:nvPicPr>
        <p:blipFill rotWithShape="1">
          <a:blip r:embed="rId5"/>
          <a:srcRect t="8817"/>
          <a:stretch/>
        </p:blipFill>
        <p:spPr>
          <a:xfrm>
            <a:off x="6177561" y="4443316"/>
            <a:ext cx="6053438" cy="2359053"/>
          </a:xfrm>
          <a:prstGeom prst="rect">
            <a:avLst/>
          </a:prstGeom>
        </p:spPr>
      </p:pic>
    </p:spTree>
    <p:extLst>
      <p:ext uri="{BB962C8B-B14F-4D97-AF65-F5344CB8AC3E}">
        <p14:creationId xmlns:p14="http://schemas.microsoft.com/office/powerpoint/2010/main" val="3563211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686630" y="492919"/>
            <a:ext cx="11236429" cy="4045214"/>
          </a:xfrm>
        </p:spPr>
        <p:txBody>
          <a:bodyPr>
            <a:normAutofit/>
          </a:bodyPr>
          <a:lstStyle/>
          <a:p>
            <a:pPr algn="l"/>
            <a:r>
              <a:rPr lang="en-US" b="1" dirty="0">
                <a:latin typeface="Cochin" panose="02000603020000020003" pitchFamily="2" charset="0"/>
              </a:rPr>
              <a:t>Talking About Utopia today</a:t>
            </a:r>
          </a:p>
          <a:p>
            <a:pPr algn="l"/>
            <a:endParaRPr lang="en-US" b="1" dirty="0">
              <a:latin typeface="Cochin" panose="02000603020000020003" pitchFamily="2" charset="0"/>
            </a:endParaRPr>
          </a:p>
          <a:p>
            <a:pPr algn="l"/>
            <a:r>
              <a:rPr lang="en-US" b="1" dirty="0">
                <a:latin typeface="Cochin" panose="02000603020000020003" pitchFamily="2" charset="0"/>
                <a:hlinkClick r:id="rId3"/>
              </a:rPr>
              <a:t>https://www.youtube.com/watch?si=nVD922Z_NxSyE_o3&amp;v=Zto299cA8nM&amp;feature=youtu.be</a:t>
            </a:r>
            <a:endParaRPr lang="en-US" b="1" dirty="0">
              <a:latin typeface="Cochin" panose="02000603020000020003" pitchFamily="2" charset="0"/>
            </a:endParaRPr>
          </a:p>
          <a:p>
            <a:pPr algn="l"/>
            <a:endParaRPr lang="en-US" b="1" dirty="0">
              <a:latin typeface="Cochin" panose="02000603020000020003" pitchFamily="2" charset="0"/>
            </a:endParaRPr>
          </a:p>
          <a:p>
            <a:pPr marL="717550"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2" name="CasellaDiTesto 1">
            <a:extLst>
              <a:ext uri="{FF2B5EF4-FFF2-40B4-BE49-F238E27FC236}">
                <a16:creationId xmlns:a16="http://schemas.microsoft.com/office/drawing/2014/main" id="{3112DFB6-6748-4176-4EC0-8D267E992647}"/>
              </a:ext>
            </a:extLst>
          </p:cNvPr>
          <p:cNvSpPr txBox="1"/>
          <p:nvPr/>
        </p:nvSpPr>
        <p:spPr>
          <a:xfrm>
            <a:off x="686630" y="2868706"/>
            <a:ext cx="11236429" cy="1569660"/>
          </a:xfrm>
          <a:prstGeom prst="rect">
            <a:avLst/>
          </a:prstGeom>
          <a:noFill/>
        </p:spPr>
        <p:txBody>
          <a:bodyPr wrap="square" rtlCol="0">
            <a:spAutoFit/>
          </a:bodyPr>
          <a:lstStyle/>
          <a:p>
            <a:r>
              <a:rPr lang="it-IT" sz="2400" dirty="0"/>
              <a:t>Miriam </a:t>
            </a:r>
            <a:r>
              <a:rPr lang="it-IT" sz="2400" dirty="0" err="1"/>
              <a:t>Eliav-Feldon</a:t>
            </a:r>
            <a:r>
              <a:rPr lang="it-IT" sz="2400" dirty="0"/>
              <a:t>, </a:t>
            </a:r>
            <a:r>
              <a:rPr lang="it-IT" sz="2400" i="1" dirty="0" err="1"/>
              <a:t>Realistic</a:t>
            </a:r>
            <a:r>
              <a:rPr lang="it-IT" sz="2400" i="1" dirty="0"/>
              <a:t> </a:t>
            </a:r>
            <a:r>
              <a:rPr lang="it-IT" sz="2400" i="1" dirty="0" err="1"/>
              <a:t>Utopias</a:t>
            </a:r>
            <a:r>
              <a:rPr lang="it-IT" sz="2400" i="1" dirty="0"/>
              <a:t> (1982): </a:t>
            </a:r>
            <a:r>
              <a:rPr lang="it-IT" sz="2400" i="1" dirty="0" err="1"/>
              <a:t>utopias</a:t>
            </a:r>
            <a:r>
              <a:rPr lang="it-IT" sz="2400" i="1" dirty="0"/>
              <a:t> are «an </a:t>
            </a:r>
            <a:r>
              <a:rPr lang="it-IT" sz="2400" i="1" dirty="0" err="1"/>
              <a:t>invitation</a:t>
            </a:r>
            <a:r>
              <a:rPr lang="it-IT" sz="2400" i="1" dirty="0"/>
              <a:t> to </a:t>
            </a:r>
            <a:r>
              <a:rPr lang="it-IT" sz="2400" i="1" dirty="0" err="1"/>
              <a:t>perceive</a:t>
            </a:r>
            <a:r>
              <a:rPr lang="it-IT" sz="2400" i="1" dirty="0"/>
              <a:t> the </a:t>
            </a:r>
            <a:r>
              <a:rPr lang="it-IT" sz="2400" i="1" dirty="0" err="1"/>
              <a:t>distance</a:t>
            </a:r>
            <a:r>
              <a:rPr lang="it-IT" sz="2400" i="1" dirty="0"/>
              <a:t> </a:t>
            </a:r>
            <a:r>
              <a:rPr lang="it-IT" sz="2400" i="1" dirty="0" err="1"/>
              <a:t>between</a:t>
            </a:r>
            <a:r>
              <a:rPr lang="it-IT" sz="2400" i="1" dirty="0"/>
              <a:t> </a:t>
            </a:r>
            <a:r>
              <a:rPr lang="it-IT" sz="2400" i="1" dirty="0" err="1"/>
              <a:t>things</a:t>
            </a:r>
            <a:r>
              <a:rPr lang="it-IT" sz="2400" i="1" dirty="0"/>
              <a:t> </a:t>
            </a:r>
            <a:r>
              <a:rPr lang="it-IT" sz="2400" i="1" dirty="0" err="1"/>
              <a:t>as</a:t>
            </a:r>
            <a:r>
              <a:rPr lang="it-IT" sz="2400" i="1" dirty="0"/>
              <a:t> </a:t>
            </a:r>
            <a:r>
              <a:rPr lang="it-IT" sz="2400" i="1" dirty="0" err="1"/>
              <a:t>they</a:t>
            </a:r>
            <a:r>
              <a:rPr lang="it-IT" sz="2400" i="1" dirty="0"/>
              <a:t> are and </a:t>
            </a:r>
            <a:r>
              <a:rPr lang="it-IT" sz="2400" i="1" dirty="0" err="1"/>
              <a:t>things</a:t>
            </a:r>
            <a:r>
              <a:rPr lang="it-IT" sz="2400" i="1" dirty="0"/>
              <a:t> </a:t>
            </a:r>
            <a:r>
              <a:rPr lang="it-IT" sz="2400" i="1" dirty="0" err="1"/>
              <a:t>as</a:t>
            </a:r>
            <a:r>
              <a:rPr lang="it-IT" sz="2400" i="1" dirty="0"/>
              <a:t> </a:t>
            </a:r>
            <a:r>
              <a:rPr lang="it-IT" sz="2400" i="1" dirty="0" err="1"/>
              <a:t>they</a:t>
            </a:r>
            <a:r>
              <a:rPr lang="it-IT" sz="2400" i="1" dirty="0"/>
              <a:t> </a:t>
            </a:r>
            <a:r>
              <a:rPr lang="it-IT" sz="2400" dirty="0" err="1"/>
              <a:t>should</a:t>
            </a:r>
            <a:r>
              <a:rPr lang="it-IT" sz="2400" dirty="0"/>
              <a:t> be».</a:t>
            </a:r>
          </a:p>
          <a:p>
            <a:endParaRPr lang="it-IT" sz="2400" dirty="0"/>
          </a:p>
          <a:p>
            <a:r>
              <a:rPr lang="it-IT" sz="2400" b="1" dirty="0" err="1"/>
              <a:t>Ou-topia</a:t>
            </a:r>
            <a:r>
              <a:rPr lang="it-IT" sz="2400" b="1" dirty="0"/>
              <a:t>/Eu-</a:t>
            </a:r>
            <a:r>
              <a:rPr lang="it-IT" sz="2400" b="1" dirty="0" err="1"/>
              <a:t>topia</a:t>
            </a:r>
            <a:endParaRPr lang="it-IT" sz="2400" b="1" dirty="0"/>
          </a:p>
        </p:txBody>
      </p:sp>
      <p:sp>
        <p:nvSpPr>
          <p:cNvPr id="5" name="CasellaDiTesto 4">
            <a:extLst>
              <a:ext uri="{FF2B5EF4-FFF2-40B4-BE49-F238E27FC236}">
                <a16:creationId xmlns:a16="http://schemas.microsoft.com/office/drawing/2014/main" id="{1C4C7314-46F0-7CC7-FA9D-E9256501EE5E}"/>
              </a:ext>
            </a:extLst>
          </p:cNvPr>
          <p:cNvSpPr txBox="1"/>
          <p:nvPr/>
        </p:nvSpPr>
        <p:spPr>
          <a:xfrm>
            <a:off x="4159624" y="4974791"/>
            <a:ext cx="7548282" cy="1446550"/>
          </a:xfrm>
          <a:prstGeom prst="rect">
            <a:avLst/>
          </a:prstGeom>
          <a:noFill/>
        </p:spPr>
        <p:txBody>
          <a:bodyPr wrap="square" rtlCol="0">
            <a:spAutoFit/>
          </a:bodyPr>
          <a:lstStyle/>
          <a:p>
            <a:r>
              <a:rPr lang="it-IT" sz="2200" dirty="0"/>
              <a:t>(</a:t>
            </a:r>
            <a:r>
              <a:rPr lang="it-IT" sz="2200" b="1" dirty="0" err="1"/>
              <a:t>Dystopia</a:t>
            </a:r>
            <a:r>
              <a:rPr lang="it-IT" sz="2200" dirty="0"/>
              <a:t>: an alternative scenario in </a:t>
            </a:r>
            <a:r>
              <a:rPr lang="it-IT" sz="2200" dirty="0" err="1"/>
              <a:t>which</a:t>
            </a:r>
            <a:r>
              <a:rPr lang="it-IT" sz="2200" dirty="0"/>
              <a:t> </a:t>
            </a:r>
            <a:r>
              <a:rPr lang="it-IT" sz="2200" dirty="0" err="1"/>
              <a:t>everything</a:t>
            </a:r>
            <a:r>
              <a:rPr lang="it-IT" sz="2200" dirty="0"/>
              <a:t> </a:t>
            </a:r>
            <a:r>
              <a:rPr lang="it-IT" sz="2200" dirty="0" err="1"/>
              <a:t>is</a:t>
            </a:r>
            <a:r>
              <a:rPr lang="it-IT" sz="2200" dirty="0"/>
              <a:t> negative, </a:t>
            </a:r>
            <a:r>
              <a:rPr lang="it-IT" sz="2200" dirty="0" err="1"/>
              <a:t>distorted</a:t>
            </a:r>
            <a:r>
              <a:rPr lang="it-IT" sz="2200" dirty="0"/>
              <a:t>, </a:t>
            </a:r>
            <a:r>
              <a:rPr lang="it-IT" sz="2200" dirty="0" err="1"/>
              <a:t>worse</a:t>
            </a:r>
            <a:r>
              <a:rPr lang="it-IT" sz="2200" dirty="0"/>
              <a:t> </a:t>
            </a:r>
            <a:r>
              <a:rPr lang="it-IT" sz="2200" dirty="0" err="1"/>
              <a:t>than</a:t>
            </a:r>
            <a:r>
              <a:rPr lang="it-IT" sz="2200" dirty="0"/>
              <a:t> the </a:t>
            </a:r>
            <a:r>
              <a:rPr lang="it-IT" sz="2200" dirty="0" err="1"/>
              <a:t>present</a:t>
            </a:r>
            <a:r>
              <a:rPr lang="it-IT" sz="2200" dirty="0"/>
              <a:t> </a:t>
            </a:r>
            <a:r>
              <a:rPr lang="it-IT" sz="2200" dirty="0" err="1"/>
              <a:t>condition</a:t>
            </a:r>
            <a:r>
              <a:rPr lang="it-IT" sz="2200" dirty="0"/>
              <a:t>. </a:t>
            </a:r>
            <a:r>
              <a:rPr lang="it-IT" sz="2200" dirty="0" err="1"/>
              <a:t>Probably</a:t>
            </a:r>
            <a:r>
              <a:rPr lang="it-IT" sz="2200" dirty="0"/>
              <a:t> first </a:t>
            </a:r>
            <a:r>
              <a:rPr lang="it-IT" sz="2200" dirty="0" err="1"/>
              <a:t>used</a:t>
            </a:r>
            <a:r>
              <a:rPr lang="it-IT" sz="2200" dirty="0"/>
              <a:t>  by John Stuart Mill (1806-1873) in a speech in the British House of Commons)</a:t>
            </a:r>
          </a:p>
        </p:txBody>
      </p:sp>
    </p:spTree>
    <p:extLst>
      <p:ext uri="{BB962C8B-B14F-4D97-AF65-F5344CB8AC3E}">
        <p14:creationId xmlns:p14="http://schemas.microsoft.com/office/powerpoint/2010/main" val="2243802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65760" y="492919"/>
            <a:ext cx="10573173" cy="4045214"/>
          </a:xfrm>
        </p:spPr>
        <p:txBody>
          <a:bodyPr>
            <a:normAutofit/>
          </a:bodyPr>
          <a:lstStyle/>
          <a:p>
            <a:pPr algn="l"/>
            <a:r>
              <a:rPr lang="en-US" b="1" dirty="0">
                <a:latin typeface="Cochin" panose="02000603020000020003" pitchFamily="2" charset="0"/>
              </a:rPr>
              <a:t>Nostalgia for Utopia</a:t>
            </a:r>
          </a:p>
          <a:p>
            <a:pPr algn="l"/>
            <a:endParaRPr lang="en-US" b="1" dirty="0">
              <a:latin typeface="Cochin" panose="02000603020000020003" pitchFamily="2" charset="0"/>
            </a:endParaRPr>
          </a:p>
          <a:p>
            <a:pPr marL="717550"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64D95784-8F93-93A7-2B6D-65DF579BDD94}"/>
              </a:ext>
            </a:extLst>
          </p:cNvPr>
          <p:cNvPicPr>
            <a:picLocks noChangeAspect="1"/>
          </p:cNvPicPr>
          <p:nvPr/>
        </p:nvPicPr>
        <p:blipFill>
          <a:blip r:embed="rId3"/>
          <a:stretch>
            <a:fillRect/>
          </a:stretch>
        </p:blipFill>
        <p:spPr>
          <a:xfrm>
            <a:off x="7951634" y="1112679"/>
            <a:ext cx="2987299" cy="4846740"/>
          </a:xfrm>
          <a:prstGeom prst="rect">
            <a:avLst/>
          </a:prstGeom>
        </p:spPr>
      </p:pic>
      <p:sp>
        <p:nvSpPr>
          <p:cNvPr id="7" name="CasellaDiTesto 6">
            <a:extLst>
              <a:ext uri="{FF2B5EF4-FFF2-40B4-BE49-F238E27FC236}">
                <a16:creationId xmlns:a16="http://schemas.microsoft.com/office/drawing/2014/main" id="{08741470-FC3B-0F01-5C0F-228BA9562EE0}"/>
              </a:ext>
            </a:extLst>
          </p:cNvPr>
          <p:cNvSpPr txBox="1"/>
          <p:nvPr/>
        </p:nvSpPr>
        <p:spPr>
          <a:xfrm>
            <a:off x="365760" y="985925"/>
            <a:ext cx="7203440" cy="3693319"/>
          </a:xfrm>
          <a:prstGeom prst="rect">
            <a:avLst/>
          </a:prstGeom>
          <a:noFill/>
        </p:spPr>
        <p:txBody>
          <a:bodyPr wrap="square" rtlCol="0">
            <a:spAutoFit/>
          </a:bodyPr>
          <a:lstStyle/>
          <a:p>
            <a:r>
              <a:rPr lang="it-IT" dirty="0"/>
              <a:t>«L’utopia ha inizio da un nome. Originariamente, infatti, Utopia non è un concetto. È solo una parola evocativa, frutto di una brillante quanto semplice invenzione linguistica: è un luogo (-</a:t>
            </a:r>
            <a:r>
              <a:rPr lang="it-IT" i="1" dirty="0" err="1"/>
              <a:t>topia</a:t>
            </a:r>
            <a:r>
              <a:rPr lang="it-IT" dirty="0"/>
              <a:t>) chiamato non-luogo (</a:t>
            </a:r>
            <a:r>
              <a:rPr lang="it-IT" i="1" dirty="0" err="1"/>
              <a:t>ou-topia</a:t>
            </a:r>
            <a:r>
              <a:rPr lang="it-IT" dirty="0"/>
              <a:t>), che è, a un tempo, un buon-luogo (</a:t>
            </a:r>
            <a:r>
              <a:rPr lang="it-IT" i="1" dirty="0" err="1"/>
              <a:t>eu-topia</a:t>
            </a:r>
            <a:r>
              <a:rPr lang="it-IT" dirty="0"/>
              <a:t>). La parola originaria dà il nome all’isola dove Sir Thomas More, nel 1516, immagina la sua repubblica ideale, contro-specchio critico della sua Inghilterra e proiezione del sogno umanistico di una società giusta e armonica. Si sa che un luogo simile non esiste, ma è proprio per questo che esso è un’insuperabile obiezione contro l’ingiustizia, il sopruso, l’inimicizia e l’odio. Nessuno immagina la società ideale come una comunità in perenne conflitto, ostile, iniqua e infelice. Quest’ultima è piuttosto la triste realtà che ci si presenta ogni giorno nell’esperienza, mentre l’altra immagine, quella di armonia e felicità, è viva solo nella fantasia». </a:t>
            </a:r>
          </a:p>
        </p:txBody>
      </p:sp>
    </p:spTree>
    <p:extLst>
      <p:ext uri="{BB962C8B-B14F-4D97-AF65-F5344CB8AC3E}">
        <p14:creationId xmlns:p14="http://schemas.microsoft.com/office/powerpoint/2010/main" val="273470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65760" y="492919"/>
            <a:ext cx="10573173" cy="4045214"/>
          </a:xfrm>
        </p:spPr>
        <p:txBody>
          <a:bodyPr>
            <a:normAutofit/>
          </a:bodyPr>
          <a:lstStyle/>
          <a:p>
            <a:pPr algn="l"/>
            <a:r>
              <a:rPr lang="en-US" b="1" dirty="0">
                <a:latin typeface="Cochin" panose="02000603020000020003" pitchFamily="2" charset="0"/>
              </a:rPr>
              <a:t>Nostalgia for Utopia</a:t>
            </a:r>
          </a:p>
          <a:p>
            <a:pPr algn="l"/>
            <a:endParaRPr lang="en-US" b="1" dirty="0">
              <a:latin typeface="Cochin" panose="02000603020000020003" pitchFamily="2" charset="0"/>
            </a:endParaRPr>
          </a:p>
          <a:p>
            <a:pPr marL="717550"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64D95784-8F93-93A7-2B6D-65DF579BDD94}"/>
              </a:ext>
            </a:extLst>
          </p:cNvPr>
          <p:cNvPicPr>
            <a:picLocks noChangeAspect="1"/>
          </p:cNvPicPr>
          <p:nvPr/>
        </p:nvPicPr>
        <p:blipFill>
          <a:blip r:embed="rId3"/>
          <a:stretch>
            <a:fillRect/>
          </a:stretch>
        </p:blipFill>
        <p:spPr>
          <a:xfrm>
            <a:off x="7951634" y="1112679"/>
            <a:ext cx="2987299" cy="4846740"/>
          </a:xfrm>
          <a:prstGeom prst="rect">
            <a:avLst/>
          </a:prstGeom>
        </p:spPr>
      </p:pic>
      <p:sp>
        <p:nvSpPr>
          <p:cNvPr id="7" name="CasellaDiTesto 6">
            <a:extLst>
              <a:ext uri="{FF2B5EF4-FFF2-40B4-BE49-F238E27FC236}">
                <a16:creationId xmlns:a16="http://schemas.microsoft.com/office/drawing/2014/main" id="{08741470-FC3B-0F01-5C0F-228BA9562EE0}"/>
              </a:ext>
            </a:extLst>
          </p:cNvPr>
          <p:cNvSpPr txBox="1"/>
          <p:nvPr/>
        </p:nvSpPr>
        <p:spPr>
          <a:xfrm>
            <a:off x="365760" y="985925"/>
            <a:ext cx="7203440" cy="3416320"/>
          </a:xfrm>
          <a:prstGeom prst="rect">
            <a:avLst/>
          </a:prstGeom>
          <a:noFill/>
        </p:spPr>
        <p:txBody>
          <a:bodyPr wrap="square" rtlCol="0">
            <a:spAutoFit/>
          </a:bodyPr>
          <a:lstStyle/>
          <a:p>
            <a:r>
              <a:rPr lang="it-IT" b="1" dirty="0"/>
              <a:t>Points for </a:t>
            </a:r>
            <a:r>
              <a:rPr lang="it-IT" b="1" dirty="0" err="1"/>
              <a:t>discussion</a:t>
            </a:r>
            <a:r>
              <a:rPr lang="it-IT" b="1" dirty="0"/>
              <a:t>:</a:t>
            </a:r>
          </a:p>
          <a:p>
            <a:endParaRPr lang="it-IT" b="1" dirty="0"/>
          </a:p>
          <a:p>
            <a:pPr marL="285750" indent="-285750">
              <a:buFontTx/>
              <a:buChar char="-"/>
            </a:pPr>
            <a:r>
              <a:rPr lang="en-GB" dirty="0"/>
              <a:t>‘Utopia’ seems to mean imaginary, fictitious, dream-like</a:t>
            </a:r>
          </a:p>
          <a:p>
            <a:pPr marL="285750" indent="-285750">
              <a:buFontTx/>
              <a:buChar char="-"/>
            </a:pPr>
            <a:endParaRPr lang="en-GB" dirty="0"/>
          </a:p>
          <a:p>
            <a:pPr marL="285750" indent="-285750">
              <a:buFontTx/>
              <a:buChar char="-"/>
            </a:pPr>
            <a:r>
              <a:rPr lang="en-GB" dirty="0"/>
              <a:t>Is </a:t>
            </a:r>
            <a:r>
              <a:rPr lang="en-GB" dirty="0" err="1"/>
              <a:t>Mordacci</a:t>
            </a:r>
            <a:r>
              <a:rPr lang="en-GB" dirty="0"/>
              <a:t> really talking about Renaissance utopias, or about a present-day nostalgia for an ideal society that differs substantially from the one in which we live?</a:t>
            </a:r>
          </a:p>
          <a:p>
            <a:endParaRPr lang="en-GB" dirty="0"/>
          </a:p>
          <a:p>
            <a:pPr marL="285750" indent="-285750">
              <a:buFontTx/>
              <a:buChar char="-"/>
            </a:pPr>
            <a:r>
              <a:rPr lang="en-GB" dirty="0" err="1"/>
              <a:t>Mordacci</a:t>
            </a:r>
            <a:r>
              <a:rPr lang="en-GB" dirty="0"/>
              <a:t> does not refer to key aspects of Renaissance utopias: irony, the presence of violence and less than desirable traits in these ‘ideal’ societies, the idea of change and development in these utopias (they are not static)</a:t>
            </a:r>
          </a:p>
        </p:txBody>
      </p:sp>
    </p:spTree>
    <p:extLst>
      <p:ext uri="{BB962C8B-B14F-4D97-AF65-F5344CB8AC3E}">
        <p14:creationId xmlns:p14="http://schemas.microsoft.com/office/powerpoint/2010/main" val="2289047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365760" y="492919"/>
            <a:ext cx="10573173" cy="4045214"/>
          </a:xfrm>
        </p:spPr>
        <p:txBody>
          <a:bodyPr>
            <a:normAutofit/>
          </a:bodyPr>
          <a:lstStyle/>
          <a:p>
            <a:pPr algn="l"/>
            <a:r>
              <a:rPr lang="en-US" b="1" dirty="0">
                <a:latin typeface="Cochin" panose="02000603020000020003" pitchFamily="2" charset="0"/>
              </a:rPr>
              <a:t>Thomas More, </a:t>
            </a:r>
            <a:r>
              <a:rPr lang="en-US" b="1" i="1" dirty="0">
                <a:latin typeface="Cochin" panose="02000603020000020003" pitchFamily="2" charset="0"/>
              </a:rPr>
              <a:t>Utopia </a:t>
            </a:r>
            <a:r>
              <a:rPr lang="en-US" b="1" dirty="0">
                <a:latin typeface="Cochin" panose="02000603020000020003" pitchFamily="2" charset="0"/>
              </a:rPr>
              <a:t>(Louvain 1516)</a:t>
            </a:r>
          </a:p>
          <a:p>
            <a:pPr algn="l"/>
            <a:endParaRPr lang="en-US" b="1" i="1" dirty="0">
              <a:latin typeface="Cochin" panose="02000603020000020003" pitchFamily="2" charset="0"/>
            </a:endParaRPr>
          </a:p>
          <a:p>
            <a:pPr algn="l"/>
            <a:endParaRPr lang="en-US" b="1" dirty="0">
              <a:latin typeface="Cochin" panose="02000603020000020003" pitchFamily="2" charset="0"/>
            </a:endParaRPr>
          </a:p>
          <a:p>
            <a:pPr marL="717550" algn="l"/>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2" name="Immagine 1">
            <a:extLst>
              <a:ext uri="{FF2B5EF4-FFF2-40B4-BE49-F238E27FC236}">
                <a16:creationId xmlns:a16="http://schemas.microsoft.com/office/drawing/2014/main" id="{D0A93A19-7D6B-F83D-65C3-B84360E16D1C}"/>
              </a:ext>
            </a:extLst>
          </p:cNvPr>
          <p:cNvPicPr>
            <a:picLocks noChangeAspect="1"/>
          </p:cNvPicPr>
          <p:nvPr/>
        </p:nvPicPr>
        <p:blipFill>
          <a:blip r:embed="rId3"/>
          <a:stretch>
            <a:fillRect/>
          </a:stretch>
        </p:blipFill>
        <p:spPr>
          <a:xfrm>
            <a:off x="3873823" y="1057146"/>
            <a:ext cx="8592298" cy="5532601"/>
          </a:xfrm>
          <a:prstGeom prst="rect">
            <a:avLst/>
          </a:prstGeom>
        </p:spPr>
      </p:pic>
    </p:spTree>
    <p:extLst>
      <p:ext uri="{BB962C8B-B14F-4D97-AF65-F5344CB8AC3E}">
        <p14:creationId xmlns:p14="http://schemas.microsoft.com/office/powerpoint/2010/main" val="3602342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a0822c41-9bdf-4bbf-86cc-51bb812c0d48}" enabled="0" method="" siteId="{a0822c41-9bdf-4bbf-86cc-51bb812c0d48}" removed="1"/>
</clbl:labelList>
</file>

<file path=docProps/app.xml><?xml version="1.0" encoding="utf-8"?>
<Properties xmlns="http://schemas.openxmlformats.org/officeDocument/2006/extended-properties" xmlns:vt="http://schemas.openxmlformats.org/officeDocument/2006/docPropsVTypes">
  <TotalTime>4394</TotalTime>
  <Words>2736</Words>
  <Application>Microsoft Macintosh PowerPoint</Application>
  <PresentationFormat>Widescreen</PresentationFormat>
  <Paragraphs>154</Paragraphs>
  <Slides>36</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Aptos</vt:lpstr>
      <vt:lpstr>Aptos Display</vt:lpstr>
      <vt:lpstr>Arial</vt:lpstr>
      <vt:lpstr>Calibri</vt:lpstr>
      <vt:lpstr>Calibri Light</vt:lpstr>
      <vt:lpstr>Cochin</vt:lpstr>
      <vt:lpstr>Times New Roman</vt:lpstr>
      <vt:lpstr>Wingdings</vt:lpstr>
      <vt:lpstr>Office Theme</vt:lpstr>
      <vt:lpstr>Tema di Office</vt:lpstr>
      <vt:lpstr>History of Philosophical Thought and Aesthetics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Tommaso Campanella 1568-1639</vt:lpstr>
      <vt:lpstr>The City of the Sun</vt:lpstr>
      <vt:lpstr>The City of the Sun</vt:lpstr>
      <vt:lpstr>PowerPoint Presentation</vt:lpstr>
      <vt:lpstr>PowerPoint Presentation</vt:lpstr>
      <vt:lpstr>A Dynamic Community</vt:lpstr>
      <vt:lpstr>A Dynamic Community</vt:lpstr>
      <vt:lpstr>Diet in the Ideal City</vt:lpstr>
      <vt:lpstr>Diet in the Ideal City</vt:lpstr>
      <vt:lpstr>PowerPoint Presentation</vt:lpstr>
      <vt:lpstr>Nature Feels</vt:lpstr>
      <vt:lpstr>Nature Feels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Muratori, Cecilia</dc:creator>
  <cp:lastModifiedBy>Cecilia Muratori</cp:lastModifiedBy>
  <cp:revision>72</cp:revision>
  <dcterms:created xsi:type="dcterms:W3CDTF">2020-03-11T09:24:24Z</dcterms:created>
  <dcterms:modified xsi:type="dcterms:W3CDTF">2025-03-18T08:49:05Z</dcterms:modified>
</cp:coreProperties>
</file>