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25"/>
  </p:notesMasterIdLst>
  <p:sldIdLst>
    <p:sldId id="322" r:id="rId2"/>
    <p:sldId id="511" r:id="rId3"/>
    <p:sldId id="473" r:id="rId4"/>
    <p:sldId id="644" r:id="rId5"/>
    <p:sldId id="645" r:id="rId6"/>
    <p:sldId id="622" r:id="rId7"/>
    <p:sldId id="651" r:id="rId8"/>
    <p:sldId id="623" r:id="rId9"/>
    <p:sldId id="650" r:id="rId10"/>
    <p:sldId id="624" r:id="rId11"/>
    <p:sldId id="625" r:id="rId12"/>
    <p:sldId id="647" r:id="rId13"/>
    <p:sldId id="626" r:id="rId14"/>
    <p:sldId id="627" r:id="rId15"/>
    <p:sldId id="628" r:id="rId16"/>
    <p:sldId id="630" r:id="rId17"/>
    <p:sldId id="648" r:id="rId18"/>
    <p:sldId id="629" r:id="rId19"/>
    <p:sldId id="640" r:id="rId20"/>
    <p:sldId id="641" r:id="rId21"/>
    <p:sldId id="642" r:id="rId22"/>
    <p:sldId id="500" r:id="rId23"/>
    <p:sldId id="359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95CB"/>
    <a:srgbClr val="941651"/>
    <a:srgbClr val="EC6333"/>
    <a:srgbClr val="01142C"/>
    <a:srgbClr val="4280B7"/>
    <a:srgbClr val="69BA12"/>
    <a:srgbClr val="72DF6F"/>
    <a:srgbClr val="521B93"/>
    <a:srgbClr val="EB606D"/>
    <a:srgbClr val="8A75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91" autoAdjust="0"/>
    <p:restoredTop sz="94652"/>
  </p:normalViewPr>
  <p:slideViewPr>
    <p:cSldViewPr snapToGrid="0" snapToObjects="1">
      <p:cViewPr varScale="1">
        <p:scale>
          <a:sx n="83" d="100"/>
          <a:sy n="83" d="100"/>
        </p:scale>
        <p:origin x="216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AA3D48AE-2E97-474B-BCF2-A31D2B62CD02}" type="datetimeFigureOut">
              <a:rPr lang="en-IT" smtClean="0"/>
              <a:pPr/>
              <a:t>5/18/25</a:t>
            </a:fld>
            <a:endParaRPr lang="it-IT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048C280B-BF9E-6C42-87CD-85E612684DEC}" type="slidenum">
              <a:rPr lang="en-IT" smtClean="0"/>
              <a:pPr/>
              <a:t>‹N›</a:t>
            </a:fld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250749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US" sz="24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US" sz="24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US" sz="24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US" sz="24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IT" sz="24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4845C-3DC9-4EB1-9798-77B3015ED0C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1229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4845C-3DC9-4EB1-9798-77B3015ED0C4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6612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22821-FF95-F649-9552-159AFC739A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9526CB-728E-F547-B31D-6C52920306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1A5F4-E96C-5146-A3AC-D85215903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5/18/25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763F2-EAF5-C942-8C18-5B265BFEC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9B5BB-1A86-8C4A-B7C7-96667AB35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590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3EC1A-066F-E94D-B8DF-EB58F16C4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C593A-A085-A94D-98C2-FA202561D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1CCB8-C91F-AF41-8C77-73E43A7BB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92CA5-EDEF-A74A-8FAA-794CDFDB7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03E6B-92ED-A245-8BE7-93413AFD5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02854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92AB92-41CA-984F-B290-406590FAC8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7D6508-3155-864D-9A29-DA40B81DF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A7F88-48F2-E14B-8258-FC6AEF741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3D56C-ED6B-D14B-9D21-E8B1109F0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CA845-F558-DE41-829A-6D8CD3BA8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47159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9BB45-BA25-8C46-8A3C-FF44394D1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B4672-AD4B-4E46-9906-1ED277E5C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5A842-EFB7-C84F-91D6-31DD9F191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095F1-079B-B54B-89AC-33792A9A3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302-1AC4-B14E-9759-AEF56B879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27608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100CF-59F8-D749-BF37-1EF49469C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1FC1F1-08BF-B040-90F5-0EB96CC59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B9C11-6F51-CA43-9013-243976C48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4AAF6-42E9-E247-921F-812DAF5C6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9E346-56E7-5D4C-9B1E-C93290CE3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0081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6038C-CDDF-874B-B86A-F25050EAA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3B4B2-857C-5040-945A-D5C39F60CA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5F8AB8-D960-EE4F-807C-68ED98651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5A99CF-501E-8749-862F-143EFD5CD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5/18/25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C4D2B9-FFFB-2C47-9407-0D1144EF1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5A4A35-2A4D-8B49-9616-79E6B4A4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494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E6FAA-0652-3F45-B283-90A8C52BC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C9B88-8351-134E-B27A-99AFB45AF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72864B-74DB-2E48-8F31-DF8403BC8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07255A-F70A-9F4E-A752-B099E6C2FD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A6D03B-FA48-794B-A038-9B49CA087F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A86666-6A05-634B-8569-7DA8F136E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5/18/25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888363-5F93-AB42-8DCB-DB0874928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FA3052-4D75-1C4A-8D3B-2FABA7C10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6870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41793-AA5B-7D4C-919B-8CE9EEB1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54A61B-2B5C-6D42-AC81-CBE1416BB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5/18/25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464771-0BD0-584A-AD2D-8616F93E7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26FA63-8FC6-6A4F-94D3-C0189825D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80191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BF3082-44E7-7847-BE69-30D16CF8D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5/18/25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43EF4F-E771-3249-9FC0-A90F291B1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DD427-1C3F-764A-AEB6-75F1BA44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75358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5FFD7-3F9A-A244-91EF-7BCA86E53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25EA8-DDAB-8E46-80ED-3A77C7D9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99714-8CD5-E34A-AA7C-2467C996D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1B65E7-FEDB-2844-9106-383E09CE7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5/18/25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023B8F-CDE6-7E4D-A89B-785016F67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29741-F114-6449-81C2-F1924D37A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46756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C8D01-747E-8942-98EB-4491B9440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0D23-0AD6-1A49-A489-CCB97B849B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983E43-8EA5-B848-B022-6E14F928D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1CE82-FDBA-684A-83F8-73D698A62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5/18/25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71A14-633B-994A-97D7-CB011A0C3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E4C21-7AD7-6349-B2CB-3D06126DC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1332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47E461-C748-A944-8A28-A48A5C453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8A5DC-6151-5A49-9A23-0F3F5B2F2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16AFC-8B34-1744-9CA7-419558FF3D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62D6E202-B606-4609-B914-27C9371A1F6D}" type="datetime1">
              <a:rPr lang="en-US" smtClean="0"/>
              <a:pPr/>
              <a:t>5/18/25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17B11-D3C5-E045-B035-42FBE96F49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45F47-B55D-184C-B3C0-F343D3CA7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00572A-E6A5-4FBB-A806-C8D0BD5BC2F1}"/>
              </a:ext>
            </a:extLst>
          </p:cNvPr>
          <p:cNvSpPr txBox="1"/>
          <p:nvPr/>
        </p:nvSpPr>
        <p:spPr>
          <a:xfrm>
            <a:off x="3296337" y="5124742"/>
            <a:ext cx="724103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300" dirty="0">
                <a:solidFill>
                  <a:srgbClr val="F6C035"/>
                </a:solidFill>
                <a:latin typeface="Calibri" panose="020F0502020204030204" pitchFamily="34" charset="0"/>
                <a:ea typeface="COOPERHEWITT-MEDIUM" pitchFamily="2" charset="77"/>
              </a:rPr>
              <a:t>Selene Arfini – </a:t>
            </a:r>
            <a:r>
              <a:rPr lang="it-IT" sz="2300" dirty="0" err="1">
                <a:solidFill>
                  <a:srgbClr val="F6C035"/>
                </a:solidFill>
                <a:latin typeface="Calibri" panose="020F0502020204030204" pitchFamily="34" charset="0"/>
                <a:ea typeface="COOPERHEWITT-MEDIUM" pitchFamily="2" charset="77"/>
              </a:rPr>
              <a:t>selene.arfini@unipv.it</a:t>
            </a:r>
            <a:endParaRPr lang="it-IT" sz="2300" dirty="0">
              <a:solidFill>
                <a:srgbClr val="F6C035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4043F13-BD4C-C84C-AB6E-33837C4A5B2A}"/>
              </a:ext>
            </a:extLst>
          </p:cNvPr>
          <p:cNvSpPr/>
          <p:nvPr/>
        </p:nvSpPr>
        <p:spPr>
          <a:xfrm>
            <a:off x="2827130" y="-15645"/>
            <a:ext cx="9364869" cy="4730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>
              <a:latin typeface="Calibri" panose="020F0502020204030204" pitchFamily="34" charset="0"/>
            </a:endParaRPr>
          </a:p>
        </p:txBody>
      </p:sp>
      <p:sp>
        <p:nvSpPr>
          <p:cNvPr id="18" name="CasellaDiTesto 7">
            <a:extLst>
              <a:ext uri="{FF2B5EF4-FFF2-40B4-BE49-F238E27FC236}">
                <a16:creationId xmlns:a16="http://schemas.microsoft.com/office/drawing/2014/main" id="{5BEB8A07-F3DC-CB47-BE47-FD028D52689A}"/>
              </a:ext>
            </a:extLst>
          </p:cNvPr>
          <p:cNvSpPr txBox="1"/>
          <p:nvPr/>
        </p:nvSpPr>
        <p:spPr>
          <a:xfrm>
            <a:off x="5183641" y="1286982"/>
            <a:ext cx="51795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>
                <a:solidFill>
                  <a:srgbClr val="98BE84"/>
                </a:solidFill>
                <a:latin typeface="Calibri" panose="020F0502020204030204" pitchFamily="34" charset="0"/>
                <a:ea typeface="COOPERHEWITT-MEDIUM" pitchFamily="2" charset="77"/>
              </a:rPr>
              <a:t>Knowledge and </a:t>
            </a:r>
            <a:r>
              <a:rPr lang="it-IT" sz="2200" dirty="0" err="1">
                <a:solidFill>
                  <a:srgbClr val="98BE84"/>
                </a:solidFill>
                <a:latin typeface="Calibri" panose="020F0502020204030204" pitchFamily="34" charset="0"/>
                <a:ea typeface="COOPERHEWITT-MEDIUM" pitchFamily="2" charset="77"/>
              </a:rPr>
              <a:t>Rationality</a:t>
            </a:r>
            <a:r>
              <a:rPr lang="it-IT" sz="2200" dirty="0">
                <a:solidFill>
                  <a:srgbClr val="98BE84"/>
                </a:solidFill>
                <a:latin typeface="Calibri" panose="020F0502020204030204" pitchFamily="34" charset="0"/>
                <a:ea typeface="COOPERHEWITT-MEDIUM" pitchFamily="2" charset="77"/>
              </a:rPr>
              <a:t> – A.Y. 2024-2025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5C3BD9D-3F23-497D-9C56-C3CD8316D4C1}"/>
              </a:ext>
            </a:extLst>
          </p:cNvPr>
          <p:cNvSpPr txBox="1"/>
          <p:nvPr/>
        </p:nvSpPr>
        <p:spPr>
          <a:xfrm>
            <a:off x="4233529" y="2759457"/>
            <a:ext cx="43170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dirty="0" err="1">
                <a:solidFill>
                  <a:srgbClr val="2E4057"/>
                </a:solidFill>
                <a:latin typeface="Calibri" panose="020F0502020204030204" pitchFamily="34" charset="0"/>
                <a:ea typeface="Cooper Hewitt" pitchFamily="2" charset="77"/>
              </a:rPr>
              <a:t>Ignorance</a:t>
            </a:r>
            <a:endParaRPr lang="it-IT" sz="8000" dirty="0">
              <a:solidFill>
                <a:srgbClr val="2E4057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2ACDFB4-6B6E-4956-974B-A4678D82D001}"/>
              </a:ext>
            </a:extLst>
          </p:cNvPr>
          <p:cNvSpPr txBox="1"/>
          <p:nvPr/>
        </p:nvSpPr>
        <p:spPr>
          <a:xfrm>
            <a:off x="4233529" y="3811506"/>
            <a:ext cx="85982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>
                <a:solidFill>
                  <a:srgbClr val="58A4B0"/>
                </a:solidFill>
                <a:latin typeface="Calibri" panose="020F0502020204030204" pitchFamily="34" charset="0"/>
                <a:ea typeface="COOPERHEWITT-MEDIUM" pitchFamily="2" charset="77"/>
              </a:rPr>
              <a:t>and irrationality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2DA6D6E-59FF-4E25-9958-BA46475B6A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78" t="19705" r="26187" b="19737"/>
          <a:stretch/>
        </p:blipFill>
        <p:spPr>
          <a:xfrm>
            <a:off x="9886200" y="5021814"/>
            <a:ext cx="1244658" cy="1517854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D0823E1-5C49-4722-9E51-AE58937B793D}"/>
              </a:ext>
            </a:extLst>
          </p:cNvPr>
          <p:cNvCxnSpPr>
            <a:cxnSpLocks/>
          </p:cNvCxnSpPr>
          <p:nvPr/>
        </p:nvCxnSpPr>
        <p:spPr>
          <a:xfrm flipV="1">
            <a:off x="4181014" y="4994115"/>
            <a:ext cx="7034920" cy="27699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F3A817ED-FAB6-1845-8CDD-CB651C2DFDB0}"/>
              </a:ext>
            </a:extLst>
          </p:cNvPr>
          <p:cNvCxnSpPr>
            <a:cxnSpLocks/>
          </p:cNvCxnSpPr>
          <p:nvPr/>
        </p:nvCxnSpPr>
        <p:spPr>
          <a:xfrm>
            <a:off x="11215934" y="4994115"/>
            <a:ext cx="0" cy="1442364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116E70C-B10C-2E43-A730-2BB998D583D4}"/>
              </a:ext>
            </a:extLst>
          </p:cNvPr>
          <p:cNvSpPr/>
          <p:nvPr/>
        </p:nvSpPr>
        <p:spPr>
          <a:xfrm>
            <a:off x="10984365" y="397665"/>
            <a:ext cx="827314" cy="783772"/>
          </a:xfrm>
          <a:prstGeom prst="rect">
            <a:avLst/>
          </a:prstGeom>
          <a:solidFill>
            <a:srgbClr val="58A4B0"/>
          </a:solidFill>
          <a:ln>
            <a:solidFill>
              <a:srgbClr val="58A4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>
              <a:latin typeface="Calibri" panose="020F0502020204030204" pitchFamily="34" charset="0"/>
            </a:endParaRPr>
          </a:p>
        </p:txBody>
      </p:sp>
      <p:cxnSp>
        <p:nvCxnSpPr>
          <p:cNvPr id="20" name="Connettore diritto 4">
            <a:extLst>
              <a:ext uri="{FF2B5EF4-FFF2-40B4-BE49-F238E27FC236}">
                <a16:creationId xmlns:a16="http://schemas.microsoft.com/office/drawing/2014/main" id="{D219D387-56B1-4342-98ED-70B4D473E1E6}"/>
              </a:ext>
            </a:extLst>
          </p:cNvPr>
          <p:cNvCxnSpPr>
            <a:cxnSpLocks/>
          </p:cNvCxnSpPr>
          <p:nvPr/>
        </p:nvCxnSpPr>
        <p:spPr>
          <a:xfrm flipV="1">
            <a:off x="4181014" y="1185759"/>
            <a:ext cx="7601020" cy="23375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14FA6CD-D430-A9D8-8A8C-8BD2D7F27413}"/>
              </a:ext>
            </a:extLst>
          </p:cNvPr>
          <p:cNvSpPr/>
          <p:nvPr/>
        </p:nvSpPr>
        <p:spPr>
          <a:xfrm>
            <a:off x="10363200" y="1223419"/>
            <a:ext cx="611272" cy="515069"/>
          </a:xfrm>
          <a:prstGeom prst="rect">
            <a:avLst/>
          </a:prstGeom>
          <a:solidFill>
            <a:srgbClr val="98BE84"/>
          </a:solidFill>
          <a:ln>
            <a:solidFill>
              <a:srgbClr val="98BE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>
              <a:solidFill>
                <a:srgbClr val="98BE84"/>
              </a:solidFill>
              <a:latin typeface="Calibri" panose="020F0502020204030204" pitchFamily="34" charset="0"/>
            </a:endParaRPr>
          </a:p>
        </p:txBody>
      </p:sp>
      <p:cxnSp>
        <p:nvCxnSpPr>
          <p:cNvPr id="22" name="Connettore diritto 4">
            <a:extLst>
              <a:ext uri="{FF2B5EF4-FFF2-40B4-BE49-F238E27FC236}">
                <a16:creationId xmlns:a16="http://schemas.microsoft.com/office/drawing/2014/main" id="{B161A53F-91C1-B6ED-3BA6-84B7A80A34BC}"/>
              </a:ext>
            </a:extLst>
          </p:cNvPr>
          <p:cNvCxnSpPr>
            <a:cxnSpLocks/>
          </p:cNvCxnSpPr>
          <p:nvPr/>
        </p:nvCxnSpPr>
        <p:spPr>
          <a:xfrm>
            <a:off x="11215066" y="6436479"/>
            <a:ext cx="860" cy="493710"/>
          </a:xfrm>
          <a:prstGeom prst="line">
            <a:avLst/>
          </a:prstGeom>
          <a:ln w="57150" cap="flat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80BF890-64A4-8C74-B191-B5D87F14748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671" r="18671"/>
          <a:stretch/>
        </p:blipFill>
        <p:spPr>
          <a:xfrm>
            <a:off x="-29001" y="-15645"/>
            <a:ext cx="4210015" cy="687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50"/>
                            </p:stCondLst>
                            <p:childTnLst>
                              <p:par>
                                <p:cTn id="2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5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7" grpId="0"/>
      <p:bldP spid="13" grpId="0"/>
      <p:bldP spid="14" grpId="0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AFF3756-BCE7-01A8-BEE3-DFE25B4515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C7AEFA2E-D899-6E53-9BB8-2390E56475D3}"/>
              </a:ext>
            </a:extLst>
          </p:cNvPr>
          <p:cNvSpPr txBox="1"/>
          <p:nvPr/>
        </p:nvSpPr>
        <p:spPr>
          <a:xfrm>
            <a:off x="3388305" y="2921168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IGNORANCE</a:t>
            </a:r>
            <a:endParaRPr lang="en-IT" sz="6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2F86ACBA-E074-FDEC-F80D-6AB7D444F868}"/>
              </a:ext>
            </a:extLst>
          </p:cNvPr>
          <p:cNvCxnSpPr>
            <a:cxnSpLocks/>
          </p:cNvCxnSpPr>
          <p:nvPr/>
        </p:nvCxnSpPr>
        <p:spPr>
          <a:xfrm>
            <a:off x="6096000" y="681708"/>
            <a:ext cx="0" cy="223946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A25C2C12-A503-1351-086E-71F2F072DA80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670560"/>
            <a:ext cx="6096000" cy="11148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12">
            <a:extLst>
              <a:ext uri="{FF2B5EF4-FFF2-40B4-BE49-F238E27FC236}">
                <a16:creationId xmlns:a16="http://schemas.microsoft.com/office/drawing/2014/main" id="{D3224FBB-BBD7-99A0-DC31-DD35886FCACC}"/>
              </a:ext>
            </a:extLst>
          </p:cNvPr>
          <p:cNvSpPr txBox="1"/>
          <p:nvPr/>
        </p:nvSpPr>
        <p:spPr>
          <a:xfrm>
            <a:off x="1980499" y="4452591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ea typeface="COOPERHEWITT-MEDIUM" pitchFamily="2" charset="77"/>
              </a:rPr>
              <a:t>uncertainty</a:t>
            </a:r>
          </a:p>
        </p:txBody>
      </p:sp>
      <p:sp>
        <p:nvSpPr>
          <p:cNvPr id="10" name="CasellaDiTesto 12">
            <a:extLst>
              <a:ext uri="{FF2B5EF4-FFF2-40B4-BE49-F238E27FC236}">
                <a16:creationId xmlns:a16="http://schemas.microsoft.com/office/drawing/2014/main" id="{121DC300-EE11-1AAA-C670-E5CF0809F280}"/>
              </a:ext>
            </a:extLst>
          </p:cNvPr>
          <p:cNvSpPr txBox="1"/>
          <p:nvPr/>
        </p:nvSpPr>
        <p:spPr>
          <a:xfrm>
            <a:off x="351674" y="3611507"/>
            <a:ext cx="2206841" cy="954107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hypothetical reasoning</a:t>
            </a:r>
          </a:p>
        </p:txBody>
      </p:sp>
      <p:sp>
        <p:nvSpPr>
          <p:cNvPr id="11" name="CasellaDiTesto 12">
            <a:extLst>
              <a:ext uri="{FF2B5EF4-FFF2-40B4-BE49-F238E27FC236}">
                <a16:creationId xmlns:a16="http://schemas.microsoft.com/office/drawing/2014/main" id="{8F486231-B8CC-F1D9-A9A5-0086F93D423A}"/>
              </a:ext>
            </a:extLst>
          </p:cNvPr>
          <p:cNvSpPr txBox="1"/>
          <p:nvPr/>
        </p:nvSpPr>
        <p:spPr>
          <a:xfrm>
            <a:off x="823429" y="5298321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risk</a:t>
            </a:r>
          </a:p>
        </p:txBody>
      </p:sp>
      <p:sp>
        <p:nvSpPr>
          <p:cNvPr id="12" name="CasellaDiTesto 12">
            <a:extLst>
              <a:ext uri="{FF2B5EF4-FFF2-40B4-BE49-F238E27FC236}">
                <a16:creationId xmlns:a16="http://schemas.microsoft.com/office/drawing/2014/main" id="{A7C43896-2AB3-8FE0-5960-EFA92C1E4F5B}"/>
              </a:ext>
            </a:extLst>
          </p:cNvPr>
          <p:cNvSpPr txBox="1"/>
          <p:nvPr/>
        </p:nvSpPr>
        <p:spPr>
          <a:xfrm>
            <a:off x="1980499" y="5898340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serendipity</a:t>
            </a:r>
          </a:p>
        </p:txBody>
      </p: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16FBDEF4-C6B4-C2E1-BE4A-A70948F7EDB6}"/>
              </a:ext>
            </a:extLst>
          </p:cNvPr>
          <p:cNvCxnSpPr>
            <a:cxnSpLocks/>
          </p:cNvCxnSpPr>
          <p:nvPr/>
        </p:nvCxnSpPr>
        <p:spPr>
          <a:xfrm flipH="1">
            <a:off x="3689487" y="3944970"/>
            <a:ext cx="712696" cy="615777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 84">
            <a:extLst>
              <a:ext uri="{FF2B5EF4-FFF2-40B4-BE49-F238E27FC236}">
                <a16:creationId xmlns:a16="http://schemas.microsoft.com/office/drawing/2014/main" id="{BBF3A650-217A-3A78-BE4D-78D6DAC85AE5}"/>
              </a:ext>
            </a:extLst>
          </p:cNvPr>
          <p:cNvSpPr/>
          <p:nvPr/>
        </p:nvSpPr>
        <p:spPr>
          <a:xfrm flipH="1">
            <a:off x="1969962" y="4016144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15" name="Arc 84">
            <a:extLst>
              <a:ext uri="{FF2B5EF4-FFF2-40B4-BE49-F238E27FC236}">
                <a16:creationId xmlns:a16="http://schemas.microsoft.com/office/drawing/2014/main" id="{F4F85073-220A-5E3B-E2A2-C95BA7BAC064}"/>
              </a:ext>
            </a:extLst>
          </p:cNvPr>
          <p:cNvSpPr/>
          <p:nvPr/>
        </p:nvSpPr>
        <p:spPr>
          <a:xfrm flipH="1" flipV="1">
            <a:off x="1965939" y="4442504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16" name="Arc 84">
            <a:extLst>
              <a:ext uri="{FF2B5EF4-FFF2-40B4-BE49-F238E27FC236}">
                <a16:creationId xmlns:a16="http://schemas.microsoft.com/office/drawing/2014/main" id="{E6F74D33-D321-BCFE-3427-8222770B8999}"/>
              </a:ext>
            </a:extLst>
          </p:cNvPr>
          <p:cNvSpPr/>
          <p:nvPr/>
        </p:nvSpPr>
        <p:spPr>
          <a:xfrm rot="18218590" flipH="1" flipV="1">
            <a:off x="3058322" y="4992009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2" name="CasellaDiTesto 12">
            <a:extLst>
              <a:ext uri="{FF2B5EF4-FFF2-40B4-BE49-F238E27FC236}">
                <a16:creationId xmlns:a16="http://schemas.microsoft.com/office/drawing/2014/main" id="{1271EA8A-3E90-15ED-B20C-57E330A8ADCF}"/>
              </a:ext>
            </a:extLst>
          </p:cNvPr>
          <p:cNvSpPr txBox="1"/>
          <p:nvPr/>
        </p:nvSpPr>
        <p:spPr>
          <a:xfrm>
            <a:off x="4496503" y="5212188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socially distributed</a:t>
            </a:r>
          </a:p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ignorance</a:t>
            </a:r>
          </a:p>
        </p:txBody>
      </p:sp>
      <p:cxnSp>
        <p:nvCxnSpPr>
          <p:cNvPr id="3" name="Connettore diritto 4">
            <a:extLst>
              <a:ext uri="{FF2B5EF4-FFF2-40B4-BE49-F238E27FC236}">
                <a16:creationId xmlns:a16="http://schemas.microsoft.com/office/drawing/2014/main" id="{7B2E8EBA-F652-1537-A9D0-D2D0E6ED00CC}"/>
              </a:ext>
            </a:extLst>
          </p:cNvPr>
          <p:cNvCxnSpPr>
            <a:cxnSpLocks/>
          </p:cNvCxnSpPr>
          <p:nvPr/>
        </p:nvCxnSpPr>
        <p:spPr>
          <a:xfrm>
            <a:off x="6205491" y="3884905"/>
            <a:ext cx="0" cy="1421161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84">
            <a:extLst>
              <a:ext uri="{FF2B5EF4-FFF2-40B4-BE49-F238E27FC236}">
                <a16:creationId xmlns:a16="http://schemas.microsoft.com/office/drawing/2014/main" id="{932C7E9B-B072-148A-AB2A-50F9957D2AF5}"/>
              </a:ext>
            </a:extLst>
          </p:cNvPr>
          <p:cNvSpPr/>
          <p:nvPr/>
        </p:nvSpPr>
        <p:spPr>
          <a:xfrm rot="10800000">
            <a:off x="3800456" y="5259699"/>
            <a:ext cx="1779192" cy="1158682"/>
          </a:xfrm>
          <a:prstGeom prst="arc">
            <a:avLst>
              <a:gd name="adj1" fmla="val 12666899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C01FC89E-2AE3-7D33-3DA9-34507CC80C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68" r="24594"/>
          <a:stretch/>
        </p:blipFill>
        <p:spPr>
          <a:xfrm>
            <a:off x="573520" y="7261790"/>
            <a:ext cx="1841324" cy="2372513"/>
          </a:xfrm>
          <a:prstGeom prst="rect">
            <a:avLst/>
          </a:prstGeom>
        </p:spPr>
      </p:pic>
      <p:pic>
        <p:nvPicPr>
          <p:cNvPr id="18" name="Picture 29">
            <a:extLst>
              <a:ext uri="{FF2B5EF4-FFF2-40B4-BE49-F238E27FC236}">
                <a16:creationId xmlns:a16="http://schemas.microsoft.com/office/drawing/2014/main" id="{B88DA0B6-40A2-396E-034B-EEC308CDDE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57" r="7057"/>
          <a:stretch/>
        </p:blipFill>
        <p:spPr>
          <a:xfrm>
            <a:off x="-2354068" y="5554104"/>
            <a:ext cx="2176945" cy="1491007"/>
          </a:xfrm>
          <a:prstGeom prst="rect">
            <a:avLst/>
          </a:prstGeom>
        </p:spPr>
      </p:pic>
      <p:pic>
        <p:nvPicPr>
          <p:cNvPr id="19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288266A6-1B1C-E9A1-431C-30800C05C5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708" b="20730"/>
          <a:stretch/>
        </p:blipFill>
        <p:spPr>
          <a:xfrm>
            <a:off x="-3154933" y="3399764"/>
            <a:ext cx="2155247" cy="1749401"/>
          </a:xfrm>
          <a:prstGeom prst="rect">
            <a:avLst/>
          </a:prstGeom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51C27028-70D7-40BF-0826-A4DF2BB2E7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48" r="30"/>
          <a:stretch/>
        </p:blipFill>
        <p:spPr>
          <a:xfrm>
            <a:off x="3050823" y="7406732"/>
            <a:ext cx="3798659" cy="2082628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DD1FEEF-2CA9-57A1-AC6C-CA866890E309}"/>
              </a:ext>
            </a:extLst>
          </p:cNvPr>
          <p:cNvSpPr txBox="1"/>
          <p:nvPr/>
        </p:nvSpPr>
        <p:spPr>
          <a:xfrm>
            <a:off x="-4950235" y="7099431"/>
            <a:ext cx="5745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effectLst/>
              </a:rPr>
              <a:t>Magnani, L. (2013). </a:t>
            </a:r>
            <a:r>
              <a:rPr lang="it-IT" dirty="0" err="1">
                <a:solidFill>
                  <a:schemeClr val="bg1"/>
                </a:solidFill>
                <a:effectLst/>
              </a:rPr>
              <a:t>Is</a:t>
            </a:r>
            <a:r>
              <a:rPr lang="it-IT" dirty="0">
                <a:solidFill>
                  <a:schemeClr val="bg1"/>
                </a:solidFill>
                <a:effectLst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</a:rPr>
              <a:t>abduction</a:t>
            </a:r>
            <a:r>
              <a:rPr lang="it-IT" dirty="0">
                <a:solidFill>
                  <a:schemeClr val="bg1"/>
                </a:solidFill>
                <a:effectLst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</a:rPr>
              <a:t>ignorance-preserving</a:t>
            </a:r>
            <a:r>
              <a:rPr lang="it-IT" dirty="0">
                <a:solidFill>
                  <a:schemeClr val="bg1"/>
                </a:solidFill>
                <a:effectLst/>
              </a:rPr>
              <a:t>?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Logic</a:t>
            </a:r>
            <a:r>
              <a:rPr lang="it-IT" i="1" dirty="0">
                <a:solidFill>
                  <a:schemeClr val="bg1"/>
                </a:solidFill>
                <a:effectLst/>
              </a:rPr>
              <a:t> Journal of IGPL</a:t>
            </a:r>
            <a:r>
              <a:rPr lang="it-IT" dirty="0">
                <a:solidFill>
                  <a:schemeClr val="bg1"/>
                </a:solidFill>
                <a:effectLst/>
              </a:rPr>
              <a:t>, </a:t>
            </a:r>
            <a:r>
              <a:rPr lang="it-IT" i="1" dirty="0">
                <a:solidFill>
                  <a:schemeClr val="bg1"/>
                </a:solidFill>
                <a:effectLst/>
              </a:rPr>
              <a:t>21</a:t>
            </a:r>
            <a:r>
              <a:rPr lang="it-IT" dirty="0">
                <a:solidFill>
                  <a:schemeClr val="bg1"/>
                </a:solidFill>
                <a:effectLst/>
              </a:rPr>
              <a:t>, 882–914.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C9D8E0B-9CEA-4131-019A-BA3FB19F8983}"/>
              </a:ext>
            </a:extLst>
          </p:cNvPr>
          <p:cNvSpPr txBox="1"/>
          <p:nvPr/>
        </p:nvSpPr>
        <p:spPr>
          <a:xfrm>
            <a:off x="-4953738" y="7766703"/>
            <a:ext cx="55307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effectLst/>
              </a:rPr>
              <a:t>Chiffi, D., &amp; Chiodo, S. (2020). Risk and </a:t>
            </a:r>
            <a:r>
              <a:rPr lang="it-IT" dirty="0" err="1">
                <a:solidFill>
                  <a:schemeClr val="bg1"/>
                </a:solidFill>
                <a:effectLst/>
              </a:rPr>
              <a:t>Uncertainty</a:t>
            </a:r>
            <a:r>
              <a:rPr lang="it-IT" dirty="0">
                <a:solidFill>
                  <a:schemeClr val="bg1"/>
                </a:solidFill>
                <a:effectLst/>
              </a:rPr>
              <a:t>: </a:t>
            </a:r>
            <a:r>
              <a:rPr lang="it-IT" dirty="0" err="1">
                <a:solidFill>
                  <a:schemeClr val="bg1"/>
                </a:solidFill>
                <a:effectLst/>
              </a:rPr>
              <a:t>Foundational</a:t>
            </a:r>
            <a:r>
              <a:rPr lang="it-IT" dirty="0">
                <a:solidFill>
                  <a:schemeClr val="bg1"/>
                </a:solidFill>
                <a:effectLst/>
              </a:rPr>
              <a:t> Issues. In A. Balducci, D. Chiffi, &amp; </a:t>
            </a:r>
            <a:r>
              <a:rPr lang="it-IT" dirty="0" err="1">
                <a:solidFill>
                  <a:schemeClr val="bg1"/>
                </a:solidFill>
                <a:effectLst/>
              </a:rPr>
              <a:t>F</a:t>
            </a:r>
            <a:r>
              <a:rPr lang="it-IT" dirty="0">
                <a:solidFill>
                  <a:schemeClr val="bg1"/>
                </a:solidFill>
                <a:effectLst/>
              </a:rPr>
              <a:t>. Curci (</a:t>
            </a:r>
            <a:r>
              <a:rPr lang="it-IT" dirty="0" err="1">
                <a:solidFill>
                  <a:schemeClr val="bg1"/>
                </a:solidFill>
                <a:effectLst/>
              </a:rPr>
              <a:t>Eds</a:t>
            </a:r>
            <a:r>
              <a:rPr lang="it-IT" dirty="0">
                <a:solidFill>
                  <a:schemeClr val="bg1"/>
                </a:solidFill>
                <a:effectLst/>
              </a:rPr>
              <a:t>.), </a:t>
            </a:r>
            <a:r>
              <a:rPr lang="it-IT" i="1" dirty="0">
                <a:solidFill>
                  <a:schemeClr val="bg1"/>
                </a:solidFill>
                <a:effectLst/>
              </a:rPr>
              <a:t>Risk and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Resilience</a:t>
            </a:r>
            <a:r>
              <a:rPr lang="it-IT" dirty="0">
                <a:solidFill>
                  <a:schemeClr val="bg1"/>
                </a:solidFill>
                <a:effectLst/>
              </a:rPr>
              <a:t> (pp. 1–13). Springer, Cham.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20BA126-665C-F7CF-2DED-A1D37E6EBDF2}"/>
              </a:ext>
            </a:extLst>
          </p:cNvPr>
          <p:cNvSpPr txBox="1"/>
          <p:nvPr/>
        </p:nvSpPr>
        <p:spPr>
          <a:xfrm>
            <a:off x="-4944937" y="8710973"/>
            <a:ext cx="5048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effectLst/>
              </a:rPr>
              <a:t>Copeland, S. (2019). On </a:t>
            </a:r>
            <a:r>
              <a:rPr lang="it-IT" dirty="0" err="1">
                <a:solidFill>
                  <a:schemeClr val="bg1"/>
                </a:solidFill>
                <a:effectLst/>
              </a:rPr>
              <a:t>serendipity</a:t>
            </a:r>
            <a:r>
              <a:rPr lang="it-IT" dirty="0">
                <a:solidFill>
                  <a:schemeClr val="bg1"/>
                </a:solidFill>
                <a:effectLst/>
              </a:rPr>
              <a:t> in science: Discovery </a:t>
            </a:r>
            <a:r>
              <a:rPr lang="it-IT" dirty="0" err="1">
                <a:solidFill>
                  <a:schemeClr val="bg1"/>
                </a:solidFill>
                <a:effectLst/>
              </a:rPr>
              <a:t>at</a:t>
            </a:r>
            <a:r>
              <a:rPr lang="it-IT" dirty="0">
                <a:solidFill>
                  <a:schemeClr val="bg1"/>
                </a:solidFill>
                <a:effectLst/>
              </a:rPr>
              <a:t> the </a:t>
            </a:r>
            <a:r>
              <a:rPr lang="it-IT" dirty="0" err="1">
                <a:solidFill>
                  <a:schemeClr val="bg1"/>
                </a:solidFill>
                <a:effectLst/>
              </a:rPr>
              <a:t>intersection</a:t>
            </a:r>
            <a:r>
              <a:rPr lang="it-IT" dirty="0">
                <a:solidFill>
                  <a:schemeClr val="bg1"/>
                </a:solidFill>
                <a:effectLst/>
              </a:rPr>
              <a:t> of chance and </a:t>
            </a:r>
            <a:r>
              <a:rPr lang="it-IT" dirty="0" err="1">
                <a:solidFill>
                  <a:schemeClr val="bg1"/>
                </a:solidFill>
                <a:effectLst/>
              </a:rPr>
              <a:t>wisdom</a:t>
            </a:r>
            <a:r>
              <a:rPr lang="it-IT" dirty="0">
                <a:solidFill>
                  <a:schemeClr val="bg1"/>
                </a:solidFill>
                <a:effectLst/>
              </a:rPr>
              <a:t>.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Synthese</a:t>
            </a:r>
            <a:r>
              <a:rPr lang="it-IT" dirty="0">
                <a:solidFill>
                  <a:schemeClr val="bg1"/>
                </a:solidFill>
                <a:effectLst/>
              </a:rPr>
              <a:t>, </a:t>
            </a:r>
            <a:r>
              <a:rPr lang="it-IT" i="1" dirty="0">
                <a:solidFill>
                  <a:schemeClr val="bg1"/>
                </a:solidFill>
                <a:effectLst/>
              </a:rPr>
              <a:t>196</a:t>
            </a:r>
            <a:r>
              <a:rPr lang="it-IT" dirty="0">
                <a:solidFill>
                  <a:schemeClr val="bg1"/>
                </a:solidFill>
                <a:effectLst/>
              </a:rPr>
              <a:t>(6), 2385–2406.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4" name="Arc 84">
            <a:extLst>
              <a:ext uri="{FF2B5EF4-FFF2-40B4-BE49-F238E27FC236}">
                <a16:creationId xmlns:a16="http://schemas.microsoft.com/office/drawing/2014/main" id="{F51C252D-EF47-90DB-1BC5-ADA3C3155129}"/>
              </a:ext>
            </a:extLst>
          </p:cNvPr>
          <p:cNvSpPr/>
          <p:nvPr/>
        </p:nvSpPr>
        <p:spPr>
          <a:xfrm rot="8802540">
            <a:off x="5166584" y="6633930"/>
            <a:ext cx="1779192" cy="1158682"/>
          </a:xfrm>
          <a:prstGeom prst="arc">
            <a:avLst>
              <a:gd name="adj1" fmla="val 11861928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25" name="CasellaDiTesto 12">
            <a:extLst>
              <a:ext uri="{FF2B5EF4-FFF2-40B4-BE49-F238E27FC236}">
                <a16:creationId xmlns:a16="http://schemas.microsoft.com/office/drawing/2014/main" id="{BE9ADD0F-245C-5D3F-94BA-376EA031F10E}"/>
              </a:ext>
            </a:extLst>
          </p:cNvPr>
          <p:cNvSpPr txBox="1"/>
          <p:nvPr/>
        </p:nvSpPr>
        <p:spPr>
          <a:xfrm>
            <a:off x="1415650" y="7919791"/>
            <a:ext cx="36425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epistemic trust/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relational ignorance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9904E51-C723-4CE4-51D0-8F8085C855ED}"/>
              </a:ext>
            </a:extLst>
          </p:cNvPr>
          <p:cNvSpPr txBox="1"/>
          <p:nvPr/>
        </p:nvSpPr>
        <p:spPr>
          <a:xfrm>
            <a:off x="179303" y="9235224"/>
            <a:ext cx="4781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chemeClr val="bg1"/>
                </a:solidFill>
                <a:effectLst/>
              </a:rPr>
              <a:t>Copeland, S. (2022). </a:t>
            </a:r>
            <a:r>
              <a:rPr lang="it-IT" dirty="0" err="1">
                <a:solidFill>
                  <a:schemeClr val="bg1"/>
                </a:solidFill>
                <a:effectLst/>
              </a:rPr>
              <a:t>Relational</a:t>
            </a:r>
            <a:r>
              <a:rPr lang="it-IT" dirty="0">
                <a:solidFill>
                  <a:schemeClr val="bg1"/>
                </a:solidFill>
                <a:effectLst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</a:rPr>
              <a:t>Ignorance</a:t>
            </a:r>
            <a:r>
              <a:rPr lang="it-IT" dirty="0">
                <a:solidFill>
                  <a:schemeClr val="bg1"/>
                </a:solidFill>
                <a:effectLst/>
              </a:rPr>
              <a:t>. In S. Arfini &amp; L. Magnani (</a:t>
            </a:r>
            <a:r>
              <a:rPr lang="it-IT" dirty="0" err="1">
                <a:solidFill>
                  <a:schemeClr val="bg1"/>
                </a:solidFill>
                <a:effectLst/>
              </a:rPr>
              <a:t>Eds</a:t>
            </a:r>
            <a:r>
              <a:rPr lang="it-IT" dirty="0">
                <a:solidFill>
                  <a:schemeClr val="bg1"/>
                </a:solidFill>
                <a:effectLst/>
              </a:rPr>
              <a:t>.),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Embodied</a:t>
            </a:r>
            <a:r>
              <a:rPr lang="it-IT" i="1" dirty="0">
                <a:solidFill>
                  <a:schemeClr val="bg1"/>
                </a:solidFill>
                <a:effectLst/>
              </a:rPr>
              <a:t>, Extended,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Ignorant</a:t>
            </a:r>
            <a:r>
              <a:rPr lang="it-IT" i="1" dirty="0">
                <a:solidFill>
                  <a:schemeClr val="bg1"/>
                </a:solidFill>
                <a:effectLst/>
              </a:rPr>
              <a:t> Minds </a:t>
            </a:r>
            <a:r>
              <a:rPr lang="it-IT" dirty="0">
                <a:solidFill>
                  <a:schemeClr val="bg1"/>
                </a:solidFill>
                <a:effectLst/>
              </a:rPr>
              <a:t>(pp. 15–35). Springer, Cham.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D79BD970-0B23-FC0F-0AB4-B242BF0E0CFA}"/>
              </a:ext>
            </a:extLst>
          </p:cNvPr>
          <p:cNvSpPr txBox="1"/>
          <p:nvPr/>
        </p:nvSpPr>
        <p:spPr>
          <a:xfrm>
            <a:off x="7067571" y="9256520"/>
            <a:ext cx="4856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effectLst/>
              </a:rPr>
              <a:t>Irzik</a:t>
            </a:r>
            <a:r>
              <a:rPr lang="it-IT" dirty="0">
                <a:solidFill>
                  <a:schemeClr val="bg1"/>
                </a:solidFill>
                <a:effectLst/>
              </a:rPr>
              <a:t>, G., &amp; </a:t>
            </a:r>
            <a:r>
              <a:rPr lang="it-IT" dirty="0" err="1">
                <a:solidFill>
                  <a:schemeClr val="bg1"/>
                </a:solidFill>
                <a:effectLst/>
              </a:rPr>
              <a:t>Kurtulmus</a:t>
            </a:r>
            <a:r>
              <a:rPr lang="it-IT" dirty="0">
                <a:solidFill>
                  <a:schemeClr val="bg1"/>
                </a:solidFill>
                <a:effectLst/>
              </a:rPr>
              <a:t>, </a:t>
            </a:r>
            <a:r>
              <a:rPr lang="it-IT" dirty="0" err="1">
                <a:solidFill>
                  <a:schemeClr val="bg1"/>
                </a:solidFill>
                <a:effectLst/>
              </a:rPr>
              <a:t>F</a:t>
            </a:r>
            <a:r>
              <a:rPr lang="it-IT" dirty="0">
                <a:solidFill>
                  <a:schemeClr val="bg1"/>
                </a:solidFill>
                <a:effectLst/>
              </a:rPr>
              <a:t>. (r019). </a:t>
            </a:r>
            <a:r>
              <a:rPr lang="it-IT" dirty="0" err="1">
                <a:solidFill>
                  <a:schemeClr val="bg1"/>
                </a:solidFill>
                <a:effectLst/>
              </a:rPr>
              <a:t>What</a:t>
            </a:r>
            <a:r>
              <a:rPr lang="it-IT" dirty="0">
                <a:solidFill>
                  <a:schemeClr val="bg1"/>
                </a:solidFill>
                <a:effectLst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</a:rPr>
              <a:t>Is</a:t>
            </a:r>
            <a:r>
              <a:rPr lang="it-IT" dirty="0">
                <a:solidFill>
                  <a:schemeClr val="bg1"/>
                </a:solidFill>
                <a:effectLst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</a:rPr>
              <a:t>Epistemic</a:t>
            </a:r>
            <a:r>
              <a:rPr lang="it-IT" dirty="0">
                <a:solidFill>
                  <a:schemeClr val="bg1"/>
                </a:solidFill>
                <a:effectLst/>
              </a:rPr>
              <a:t> Public Trust in Science? </a:t>
            </a:r>
            <a:r>
              <a:rPr lang="it-IT" i="1" dirty="0">
                <a:solidFill>
                  <a:schemeClr val="bg1"/>
                </a:solidFill>
                <a:effectLst/>
              </a:rPr>
              <a:t>The British Journal for the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Philosophy</a:t>
            </a:r>
            <a:r>
              <a:rPr lang="it-IT" i="1" dirty="0">
                <a:solidFill>
                  <a:schemeClr val="bg1"/>
                </a:solidFill>
                <a:effectLst/>
              </a:rPr>
              <a:t> of Science</a:t>
            </a:r>
            <a:r>
              <a:rPr lang="it-IT" dirty="0">
                <a:solidFill>
                  <a:schemeClr val="bg1"/>
                </a:solidFill>
                <a:effectLst/>
              </a:rPr>
              <a:t>, </a:t>
            </a:r>
            <a:r>
              <a:rPr lang="it-IT" i="1" dirty="0">
                <a:solidFill>
                  <a:schemeClr val="bg1"/>
                </a:solidFill>
                <a:effectLst/>
              </a:rPr>
              <a:t>70</a:t>
            </a:r>
            <a:r>
              <a:rPr lang="it-IT" dirty="0">
                <a:solidFill>
                  <a:schemeClr val="bg1"/>
                </a:solidFill>
                <a:effectLst/>
              </a:rPr>
              <a:t>(4), 1145–1166. 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71702492-A0F2-8D4F-F1FA-C6D7611673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758" t="2806" r="13567" b="19928"/>
          <a:stretch/>
        </p:blipFill>
        <p:spPr>
          <a:xfrm>
            <a:off x="5058226" y="8118464"/>
            <a:ext cx="1945696" cy="204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06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AFF3756-BCE7-01A8-BEE3-DFE25B4515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C7AEFA2E-D899-6E53-9BB8-2390E56475D3}"/>
              </a:ext>
            </a:extLst>
          </p:cNvPr>
          <p:cNvSpPr txBox="1"/>
          <p:nvPr/>
        </p:nvSpPr>
        <p:spPr>
          <a:xfrm>
            <a:off x="3388305" y="31664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IGNORANCE</a:t>
            </a:r>
            <a:endParaRPr lang="en-IT" sz="6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2F86ACBA-E074-FDEC-F80D-6AB7D444F868}"/>
              </a:ext>
            </a:extLst>
          </p:cNvPr>
          <p:cNvCxnSpPr>
            <a:cxnSpLocks/>
          </p:cNvCxnSpPr>
          <p:nvPr/>
        </p:nvCxnSpPr>
        <p:spPr>
          <a:xfrm>
            <a:off x="6096000" y="-2207796"/>
            <a:ext cx="0" cy="223946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A25C2C12-A503-1351-086E-71F2F072DA80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-2218944"/>
            <a:ext cx="6096000" cy="11148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12">
            <a:extLst>
              <a:ext uri="{FF2B5EF4-FFF2-40B4-BE49-F238E27FC236}">
                <a16:creationId xmlns:a16="http://schemas.microsoft.com/office/drawing/2014/main" id="{D3224FBB-BBD7-99A0-DC31-DD35886FCACC}"/>
              </a:ext>
            </a:extLst>
          </p:cNvPr>
          <p:cNvSpPr txBox="1"/>
          <p:nvPr/>
        </p:nvSpPr>
        <p:spPr>
          <a:xfrm>
            <a:off x="1980499" y="1563087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ea typeface="COOPERHEWITT-MEDIUM" pitchFamily="2" charset="77"/>
              </a:rPr>
              <a:t>uncertainty</a:t>
            </a:r>
          </a:p>
        </p:txBody>
      </p:sp>
      <p:sp>
        <p:nvSpPr>
          <p:cNvPr id="10" name="CasellaDiTesto 12">
            <a:extLst>
              <a:ext uri="{FF2B5EF4-FFF2-40B4-BE49-F238E27FC236}">
                <a16:creationId xmlns:a16="http://schemas.microsoft.com/office/drawing/2014/main" id="{121DC300-EE11-1AAA-C670-E5CF0809F280}"/>
              </a:ext>
            </a:extLst>
          </p:cNvPr>
          <p:cNvSpPr txBox="1"/>
          <p:nvPr/>
        </p:nvSpPr>
        <p:spPr>
          <a:xfrm>
            <a:off x="351674" y="722003"/>
            <a:ext cx="2206841" cy="954107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hypothetical reasoning</a:t>
            </a:r>
          </a:p>
        </p:txBody>
      </p:sp>
      <p:sp>
        <p:nvSpPr>
          <p:cNvPr id="11" name="CasellaDiTesto 12">
            <a:extLst>
              <a:ext uri="{FF2B5EF4-FFF2-40B4-BE49-F238E27FC236}">
                <a16:creationId xmlns:a16="http://schemas.microsoft.com/office/drawing/2014/main" id="{8F486231-B8CC-F1D9-A9A5-0086F93D423A}"/>
              </a:ext>
            </a:extLst>
          </p:cNvPr>
          <p:cNvSpPr txBox="1"/>
          <p:nvPr/>
        </p:nvSpPr>
        <p:spPr>
          <a:xfrm>
            <a:off x="854159" y="2393453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risk</a:t>
            </a:r>
          </a:p>
        </p:txBody>
      </p:sp>
      <p:sp>
        <p:nvSpPr>
          <p:cNvPr id="12" name="CasellaDiTesto 12">
            <a:extLst>
              <a:ext uri="{FF2B5EF4-FFF2-40B4-BE49-F238E27FC236}">
                <a16:creationId xmlns:a16="http://schemas.microsoft.com/office/drawing/2014/main" id="{A7C43896-2AB3-8FE0-5960-EFA92C1E4F5B}"/>
              </a:ext>
            </a:extLst>
          </p:cNvPr>
          <p:cNvSpPr txBox="1"/>
          <p:nvPr/>
        </p:nvSpPr>
        <p:spPr>
          <a:xfrm>
            <a:off x="1980499" y="3008836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serendipity</a:t>
            </a:r>
          </a:p>
        </p:txBody>
      </p: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16FBDEF4-C6B4-C2E1-BE4A-A70948F7EDB6}"/>
              </a:ext>
            </a:extLst>
          </p:cNvPr>
          <p:cNvCxnSpPr>
            <a:cxnSpLocks/>
          </p:cNvCxnSpPr>
          <p:nvPr/>
        </p:nvCxnSpPr>
        <p:spPr>
          <a:xfrm flipH="1">
            <a:off x="3689487" y="1055466"/>
            <a:ext cx="712696" cy="615777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 84">
            <a:extLst>
              <a:ext uri="{FF2B5EF4-FFF2-40B4-BE49-F238E27FC236}">
                <a16:creationId xmlns:a16="http://schemas.microsoft.com/office/drawing/2014/main" id="{BBF3A650-217A-3A78-BE4D-78D6DAC85AE5}"/>
              </a:ext>
            </a:extLst>
          </p:cNvPr>
          <p:cNvSpPr/>
          <p:nvPr/>
        </p:nvSpPr>
        <p:spPr>
          <a:xfrm flipH="1">
            <a:off x="1969962" y="1126640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15" name="Arc 84">
            <a:extLst>
              <a:ext uri="{FF2B5EF4-FFF2-40B4-BE49-F238E27FC236}">
                <a16:creationId xmlns:a16="http://schemas.microsoft.com/office/drawing/2014/main" id="{F4F85073-220A-5E3B-E2A2-C95BA7BAC064}"/>
              </a:ext>
            </a:extLst>
          </p:cNvPr>
          <p:cNvSpPr/>
          <p:nvPr/>
        </p:nvSpPr>
        <p:spPr>
          <a:xfrm flipH="1" flipV="1">
            <a:off x="1965939" y="1553000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16" name="Arc 84">
            <a:extLst>
              <a:ext uri="{FF2B5EF4-FFF2-40B4-BE49-F238E27FC236}">
                <a16:creationId xmlns:a16="http://schemas.microsoft.com/office/drawing/2014/main" id="{E6F74D33-D321-BCFE-3427-8222770B8999}"/>
              </a:ext>
            </a:extLst>
          </p:cNvPr>
          <p:cNvSpPr/>
          <p:nvPr/>
        </p:nvSpPr>
        <p:spPr>
          <a:xfrm rot="18218590" flipH="1" flipV="1">
            <a:off x="3058322" y="2102505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2" name="CasellaDiTesto 12">
            <a:extLst>
              <a:ext uri="{FF2B5EF4-FFF2-40B4-BE49-F238E27FC236}">
                <a16:creationId xmlns:a16="http://schemas.microsoft.com/office/drawing/2014/main" id="{1271EA8A-3E90-15ED-B20C-57E330A8ADCF}"/>
              </a:ext>
            </a:extLst>
          </p:cNvPr>
          <p:cNvSpPr txBox="1"/>
          <p:nvPr/>
        </p:nvSpPr>
        <p:spPr>
          <a:xfrm>
            <a:off x="4496503" y="2322684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socially distributed</a:t>
            </a:r>
          </a:p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ignorance</a:t>
            </a:r>
          </a:p>
        </p:txBody>
      </p:sp>
      <p:cxnSp>
        <p:nvCxnSpPr>
          <p:cNvPr id="3" name="Connettore diritto 4">
            <a:extLst>
              <a:ext uri="{FF2B5EF4-FFF2-40B4-BE49-F238E27FC236}">
                <a16:creationId xmlns:a16="http://schemas.microsoft.com/office/drawing/2014/main" id="{7B2E8EBA-F652-1537-A9D0-D2D0E6ED00CC}"/>
              </a:ext>
            </a:extLst>
          </p:cNvPr>
          <p:cNvCxnSpPr>
            <a:cxnSpLocks/>
          </p:cNvCxnSpPr>
          <p:nvPr/>
        </p:nvCxnSpPr>
        <p:spPr>
          <a:xfrm>
            <a:off x="6205491" y="995401"/>
            <a:ext cx="0" cy="1421161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84">
            <a:extLst>
              <a:ext uri="{FF2B5EF4-FFF2-40B4-BE49-F238E27FC236}">
                <a16:creationId xmlns:a16="http://schemas.microsoft.com/office/drawing/2014/main" id="{932C7E9B-B072-148A-AB2A-50F9957D2AF5}"/>
              </a:ext>
            </a:extLst>
          </p:cNvPr>
          <p:cNvSpPr/>
          <p:nvPr/>
        </p:nvSpPr>
        <p:spPr>
          <a:xfrm rot="10800000">
            <a:off x="3800456" y="2370195"/>
            <a:ext cx="1779192" cy="1158682"/>
          </a:xfrm>
          <a:prstGeom prst="arc">
            <a:avLst>
              <a:gd name="adj1" fmla="val 12666899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17" name="Arc 84">
            <a:extLst>
              <a:ext uri="{FF2B5EF4-FFF2-40B4-BE49-F238E27FC236}">
                <a16:creationId xmlns:a16="http://schemas.microsoft.com/office/drawing/2014/main" id="{E49CE259-51BC-57CB-5D95-41D93B64D5E0}"/>
              </a:ext>
            </a:extLst>
          </p:cNvPr>
          <p:cNvSpPr/>
          <p:nvPr/>
        </p:nvSpPr>
        <p:spPr>
          <a:xfrm rot="8802540">
            <a:off x="5166584" y="3040128"/>
            <a:ext cx="1779192" cy="1158682"/>
          </a:xfrm>
          <a:prstGeom prst="arc">
            <a:avLst>
              <a:gd name="adj1" fmla="val 11861928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19" name="CasellaDiTesto 12">
            <a:extLst>
              <a:ext uri="{FF2B5EF4-FFF2-40B4-BE49-F238E27FC236}">
                <a16:creationId xmlns:a16="http://schemas.microsoft.com/office/drawing/2014/main" id="{A4F4EF06-120A-01AD-A229-0A167E3BDE56}"/>
              </a:ext>
            </a:extLst>
          </p:cNvPr>
          <p:cNvSpPr txBox="1"/>
          <p:nvPr/>
        </p:nvSpPr>
        <p:spPr>
          <a:xfrm>
            <a:off x="1415650" y="4325989"/>
            <a:ext cx="36425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epistemic trust/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relational ignorance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0F00F61-9E62-ABEC-8D33-F4E7A43F08A9}"/>
              </a:ext>
            </a:extLst>
          </p:cNvPr>
          <p:cNvSpPr txBox="1"/>
          <p:nvPr/>
        </p:nvSpPr>
        <p:spPr>
          <a:xfrm>
            <a:off x="179303" y="5641422"/>
            <a:ext cx="4781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chemeClr val="bg1"/>
                </a:solidFill>
                <a:effectLst/>
              </a:rPr>
              <a:t>Copeland, S. (2022). </a:t>
            </a:r>
            <a:r>
              <a:rPr lang="it-IT" dirty="0" err="1">
                <a:solidFill>
                  <a:schemeClr val="bg1"/>
                </a:solidFill>
                <a:effectLst/>
              </a:rPr>
              <a:t>Relational</a:t>
            </a:r>
            <a:r>
              <a:rPr lang="it-IT" dirty="0">
                <a:solidFill>
                  <a:schemeClr val="bg1"/>
                </a:solidFill>
                <a:effectLst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</a:rPr>
              <a:t>Ignorance</a:t>
            </a:r>
            <a:r>
              <a:rPr lang="it-IT" dirty="0">
                <a:solidFill>
                  <a:schemeClr val="bg1"/>
                </a:solidFill>
                <a:effectLst/>
              </a:rPr>
              <a:t>. In S. Arfini &amp; L. Magnani (</a:t>
            </a:r>
            <a:r>
              <a:rPr lang="it-IT" dirty="0" err="1">
                <a:solidFill>
                  <a:schemeClr val="bg1"/>
                </a:solidFill>
                <a:effectLst/>
              </a:rPr>
              <a:t>Eds</a:t>
            </a:r>
            <a:r>
              <a:rPr lang="it-IT" dirty="0">
                <a:solidFill>
                  <a:schemeClr val="bg1"/>
                </a:solidFill>
                <a:effectLst/>
              </a:rPr>
              <a:t>.),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Embodied</a:t>
            </a:r>
            <a:r>
              <a:rPr lang="it-IT" i="1" dirty="0">
                <a:solidFill>
                  <a:schemeClr val="bg1"/>
                </a:solidFill>
                <a:effectLst/>
              </a:rPr>
              <a:t>, Extended,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Ignorant</a:t>
            </a:r>
            <a:r>
              <a:rPr lang="it-IT" i="1" dirty="0">
                <a:solidFill>
                  <a:schemeClr val="bg1"/>
                </a:solidFill>
                <a:effectLst/>
              </a:rPr>
              <a:t> Minds </a:t>
            </a:r>
            <a:r>
              <a:rPr lang="it-IT" dirty="0">
                <a:solidFill>
                  <a:schemeClr val="bg1"/>
                </a:solidFill>
                <a:effectLst/>
              </a:rPr>
              <a:t>(pp. 15–35). Springer, Cham.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D28C6D8-7D52-2BA2-10AA-FE9446B5C73C}"/>
              </a:ext>
            </a:extLst>
          </p:cNvPr>
          <p:cNvSpPr txBox="1"/>
          <p:nvPr/>
        </p:nvSpPr>
        <p:spPr>
          <a:xfrm>
            <a:off x="7067571" y="5662718"/>
            <a:ext cx="4856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effectLst/>
              </a:rPr>
              <a:t>Irzik</a:t>
            </a:r>
            <a:r>
              <a:rPr lang="it-IT" dirty="0">
                <a:solidFill>
                  <a:schemeClr val="bg1"/>
                </a:solidFill>
                <a:effectLst/>
              </a:rPr>
              <a:t>, G., &amp; </a:t>
            </a:r>
            <a:r>
              <a:rPr lang="it-IT" dirty="0" err="1">
                <a:solidFill>
                  <a:schemeClr val="bg1"/>
                </a:solidFill>
                <a:effectLst/>
              </a:rPr>
              <a:t>Kurtulmus</a:t>
            </a:r>
            <a:r>
              <a:rPr lang="it-IT" dirty="0">
                <a:solidFill>
                  <a:schemeClr val="bg1"/>
                </a:solidFill>
                <a:effectLst/>
              </a:rPr>
              <a:t>, </a:t>
            </a:r>
            <a:r>
              <a:rPr lang="it-IT" dirty="0" err="1">
                <a:solidFill>
                  <a:schemeClr val="bg1"/>
                </a:solidFill>
                <a:effectLst/>
              </a:rPr>
              <a:t>F</a:t>
            </a:r>
            <a:r>
              <a:rPr lang="it-IT" dirty="0">
                <a:solidFill>
                  <a:schemeClr val="bg1"/>
                </a:solidFill>
                <a:effectLst/>
              </a:rPr>
              <a:t>. (r019). </a:t>
            </a:r>
            <a:r>
              <a:rPr lang="it-IT" dirty="0" err="1">
                <a:solidFill>
                  <a:schemeClr val="bg1"/>
                </a:solidFill>
                <a:effectLst/>
              </a:rPr>
              <a:t>What</a:t>
            </a:r>
            <a:r>
              <a:rPr lang="it-IT" dirty="0">
                <a:solidFill>
                  <a:schemeClr val="bg1"/>
                </a:solidFill>
                <a:effectLst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</a:rPr>
              <a:t>Is</a:t>
            </a:r>
            <a:r>
              <a:rPr lang="it-IT" dirty="0">
                <a:solidFill>
                  <a:schemeClr val="bg1"/>
                </a:solidFill>
                <a:effectLst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</a:rPr>
              <a:t>Epistemic</a:t>
            </a:r>
            <a:r>
              <a:rPr lang="it-IT" dirty="0">
                <a:solidFill>
                  <a:schemeClr val="bg1"/>
                </a:solidFill>
                <a:effectLst/>
              </a:rPr>
              <a:t> Public Trust in Science? </a:t>
            </a:r>
            <a:r>
              <a:rPr lang="it-IT" i="1" dirty="0">
                <a:solidFill>
                  <a:schemeClr val="bg1"/>
                </a:solidFill>
                <a:effectLst/>
              </a:rPr>
              <a:t>The British Journal for the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Philosophy</a:t>
            </a:r>
            <a:r>
              <a:rPr lang="it-IT" i="1" dirty="0">
                <a:solidFill>
                  <a:schemeClr val="bg1"/>
                </a:solidFill>
                <a:effectLst/>
              </a:rPr>
              <a:t> of Science</a:t>
            </a:r>
            <a:r>
              <a:rPr lang="it-IT" dirty="0">
                <a:solidFill>
                  <a:schemeClr val="bg1"/>
                </a:solidFill>
                <a:effectLst/>
              </a:rPr>
              <a:t>, </a:t>
            </a:r>
            <a:r>
              <a:rPr lang="it-IT" i="1" dirty="0">
                <a:solidFill>
                  <a:schemeClr val="bg1"/>
                </a:solidFill>
                <a:effectLst/>
              </a:rPr>
              <a:t>70</a:t>
            </a:r>
            <a:r>
              <a:rPr lang="it-IT" dirty="0">
                <a:solidFill>
                  <a:schemeClr val="bg1"/>
                </a:solidFill>
                <a:effectLst/>
              </a:rPr>
              <a:t>(4), 1145–1166. 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A9133C78-886B-14C0-57EF-C0502D6D5E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58" t="2806" r="13567" b="19928"/>
          <a:stretch/>
        </p:blipFill>
        <p:spPr>
          <a:xfrm>
            <a:off x="5058226" y="4524662"/>
            <a:ext cx="1945696" cy="2040485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3921823F-D6EA-B3E0-1270-35C9FB1E2C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910979" y="458004"/>
            <a:ext cx="2724150" cy="2724150"/>
          </a:xfrm>
          <a:prstGeom prst="rect">
            <a:avLst/>
          </a:prstGeom>
        </p:spPr>
      </p:pic>
      <p:sp>
        <p:nvSpPr>
          <p:cNvPr id="32" name="Rectangle 12">
            <a:extLst>
              <a:ext uri="{FF2B5EF4-FFF2-40B4-BE49-F238E27FC236}">
                <a16:creationId xmlns:a16="http://schemas.microsoft.com/office/drawing/2014/main" id="{410A29FA-7A68-D56A-E85E-A167C287BB9F}"/>
              </a:ext>
            </a:extLst>
          </p:cNvPr>
          <p:cNvSpPr>
            <a:spLocks/>
          </p:cNvSpPr>
          <p:nvPr/>
        </p:nvSpPr>
        <p:spPr>
          <a:xfrm>
            <a:off x="12183755" y="3802697"/>
            <a:ext cx="5313975" cy="948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Phosphate Inline" panose="02000506050000020004" pitchFamily="2" charset="77"/>
              </a:rPr>
              <a:t>Darbellay,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Phosphate Inline" panose="02000506050000020004" pitchFamily="2" charset="77"/>
              </a:rPr>
              <a:t>F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Phosphate Inline" panose="02000506050000020004" pitchFamily="2" charset="77"/>
              </a:rPr>
              <a:t>., Moody,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Phosphate Inline" panose="02000506050000020004" pitchFamily="2" charset="77"/>
              </a:rPr>
              <a:t>Z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Phosphate Inline" panose="02000506050000020004" pitchFamily="2" charset="77"/>
              </a:rPr>
              <a:t>.,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Phosphate Inline" panose="02000506050000020004" pitchFamily="2" charset="77"/>
              </a:rPr>
              <a:t>Sedooka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Phosphate Inline" panose="02000506050000020004" pitchFamily="2" charset="77"/>
              </a:rPr>
              <a:t>, A. &amp; Steffen, G. (2014)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ooper Hewitt" pitchFamily="2" charset="77"/>
                <a:cs typeface="Phosphate Inline" panose="02000506050000020004" pitchFamily="2" charset="77"/>
              </a:rPr>
              <a:t>Interdisciplinary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ooper Hewitt" pitchFamily="2" charset="77"/>
                <a:cs typeface="Phosphate Inline" panose="02000506050000020004" pitchFamily="2" charset="77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ooper Hewitt" pitchFamily="2" charset="77"/>
                <a:cs typeface="Phosphate Inline" panose="02000506050000020004" pitchFamily="2" charset="77"/>
              </a:rPr>
              <a:t>Research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ooper Hewitt" pitchFamily="2" charset="77"/>
                <a:cs typeface="Phosphate Inline" panose="02000506050000020004" pitchFamily="2" charset="77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ooper Hewitt" pitchFamily="2" charset="77"/>
                <a:cs typeface="Phosphate Inline" panose="02000506050000020004" pitchFamily="2" charset="77"/>
              </a:rPr>
              <a:t>Boosted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ooper Hewitt" pitchFamily="2" charset="77"/>
                <a:cs typeface="Phosphate Inline" panose="02000506050000020004" pitchFamily="2" charset="77"/>
              </a:rPr>
              <a:t> by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ooper Hewitt" pitchFamily="2" charset="77"/>
                <a:cs typeface="Phosphate Inline" panose="02000506050000020004" pitchFamily="2" charset="77"/>
              </a:rPr>
              <a:t>Serendipity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Phosphate Inline" panose="02000506050000020004" pitchFamily="2" charset="77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ooperHewitt-MediumItalic" pitchFamily="2" charset="77"/>
                <a:cs typeface="Phosphate Inline" panose="02000506050000020004" pitchFamily="2" charset="77"/>
              </a:rPr>
              <a:t>Creativity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ooperHewitt-MediumItalic" pitchFamily="2" charset="77"/>
                <a:cs typeface="Phosphate Inline" panose="02000506050000020004" pitchFamily="2" charset="77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ooperHewitt-MediumItalic" pitchFamily="2" charset="77"/>
                <a:cs typeface="Phosphate Inline" panose="02000506050000020004" pitchFamily="2" charset="77"/>
              </a:rPr>
              <a:t>Research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ooperHewitt-MediumItalic" pitchFamily="2" charset="77"/>
                <a:cs typeface="Phosphate Inline" panose="02000506050000020004" pitchFamily="2" charset="77"/>
              </a:rPr>
              <a:t> Journal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Phosphate Inline" panose="02000506050000020004" pitchFamily="2" charset="77"/>
              </a:rPr>
              <a:t>, 26:1, 1-10.</a:t>
            </a:r>
          </a:p>
        </p:txBody>
      </p:sp>
      <p:sp>
        <p:nvSpPr>
          <p:cNvPr id="33" name="Arc 84">
            <a:extLst>
              <a:ext uri="{FF2B5EF4-FFF2-40B4-BE49-F238E27FC236}">
                <a16:creationId xmlns:a16="http://schemas.microsoft.com/office/drawing/2014/main" id="{28B18007-AC72-0187-DFDB-099BA5E54A42}"/>
              </a:ext>
            </a:extLst>
          </p:cNvPr>
          <p:cNvSpPr/>
          <p:nvPr/>
        </p:nvSpPr>
        <p:spPr>
          <a:xfrm rot="10800000" flipH="1">
            <a:off x="12447789" y="2439473"/>
            <a:ext cx="1779192" cy="1158682"/>
          </a:xfrm>
          <a:prstGeom prst="arc">
            <a:avLst>
              <a:gd name="adj1" fmla="val 11861928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34" name="CasellaDiTesto 12">
            <a:extLst>
              <a:ext uri="{FF2B5EF4-FFF2-40B4-BE49-F238E27FC236}">
                <a16:creationId xmlns:a16="http://schemas.microsoft.com/office/drawing/2014/main" id="{70C3EBA1-A43D-D1F5-1B8A-325C12C59E28}"/>
              </a:ext>
            </a:extLst>
          </p:cNvPr>
          <p:cNvSpPr txBox="1"/>
          <p:nvPr/>
        </p:nvSpPr>
        <p:spPr>
          <a:xfrm>
            <a:off x="13625587" y="3200038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interdisciplinarity</a:t>
            </a:r>
          </a:p>
        </p:txBody>
      </p:sp>
    </p:spTree>
    <p:extLst>
      <p:ext uri="{BB962C8B-B14F-4D97-AF65-F5344CB8AC3E}">
        <p14:creationId xmlns:p14="http://schemas.microsoft.com/office/powerpoint/2010/main" val="1363212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AFF3756-BCE7-01A8-BEE3-DFE25B4515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C7AEFA2E-D899-6E53-9BB8-2390E56475D3}"/>
              </a:ext>
            </a:extLst>
          </p:cNvPr>
          <p:cNvSpPr txBox="1"/>
          <p:nvPr/>
        </p:nvSpPr>
        <p:spPr>
          <a:xfrm>
            <a:off x="3388305" y="31664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IGNORANCE</a:t>
            </a:r>
            <a:endParaRPr lang="en-IT" sz="6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2F86ACBA-E074-FDEC-F80D-6AB7D444F868}"/>
              </a:ext>
            </a:extLst>
          </p:cNvPr>
          <p:cNvCxnSpPr>
            <a:cxnSpLocks/>
          </p:cNvCxnSpPr>
          <p:nvPr/>
        </p:nvCxnSpPr>
        <p:spPr>
          <a:xfrm>
            <a:off x="6096000" y="-2207796"/>
            <a:ext cx="0" cy="223946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A25C2C12-A503-1351-086E-71F2F072DA80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-2218944"/>
            <a:ext cx="6096000" cy="11148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12">
            <a:extLst>
              <a:ext uri="{FF2B5EF4-FFF2-40B4-BE49-F238E27FC236}">
                <a16:creationId xmlns:a16="http://schemas.microsoft.com/office/drawing/2014/main" id="{D3224FBB-BBD7-99A0-DC31-DD35886FCACC}"/>
              </a:ext>
            </a:extLst>
          </p:cNvPr>
          <p:cNvSpPr txBox="1"/>
          <p:nvPr/>
        </p:nvSpPr>
        <p:spPr>
          <a:xfrm>
            <a:off x="1980499" y="1563087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ea typeface="COOPERHEWITT-MEDIUM" pitchFamily="2" charset="77"/>
              </a:rPr>
              <a:t>uncertainty</a:t>
            </a:r>
          </a:p>
        </p:txBody>
      </p:sp>
      <p:sp>
        <p:nvSpPr>
          <p:cNvPr id="10" name="CasellaDiTesto 12">
            <a:extLst>
              <a:ext uri="{FF2B5EF4-FFF2-40B4-BE49-F238E27FC236}">
                <a16:creationId xmlns:a16="http://schemas.microsoft.com/office/drawing/2014/main" id="{121DC300-EE11-1AAA-C670-E5CF0809F280}"/>
              </a:ext>
            </a:extLst>
          </p:cNvPr>
          <p:cNvSpPr txBox="1"/>
          <p:nvPr/>
        </p:nvSpPr>
        <p:spPr>
          <a:xfrm>
            <a:off x="351674" y="722003"/>
            <a:ext cx="2206841" cy="954107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hypothetical reasoning</a:t>
            </a:r>
          </a:p>
        </p:txBody>
      </p:sp>
      <p:sp>
        <p:nvSpPr>
          <p:cNvPr id="11" name="CasellaDiTesto 12">
            <a:extLst>
              <a:ext uri="{FF2B5EF4-FFF2-40B4-BE49-F238E27FC236}">
                <a16:creationId xmlns:a16="http://schemas.microsoft.com/office/drawing/2014/main" id="{8F486231-B8CC-F1D9-A9A5-0086F93D423A}"/>
              </a:ext>
            </a:extLst>
          </p:cNvPr>
          <p:cNvSpPr txBox="1"/>
          <p:nvPr/>
        </p:nvSpPr>
        <p:spPr>
          <a:xfrm>
            <a:off x="854159" y="2393453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risk</a:t>
            </a:r>
          </a:p>
        </p:txBody>
      </p:sp>
      <p:sp>
        <p:nvSpPr>
          <p:cNvPr id="12" name="CasellaDiTesto 12">
            <a:extLst>
              <a:ext uri="{FF2B5EF4-FFF2-40B4-BE49-F238E27FC236}">
                <a16:creationId xmlns:a16="http://schemas.microsoft.com/office/drawing/2014/main" id="{A7C43896-2AB3-8FE0-5960-EFA92C1E4F5B}"/>
              </a:ext>
            </a:extLst>
          </p:cNvPr>
          <p:cNvSpPr txBox="1"/>
          <p:nvPr/>
        </p:nvSpPr>
        <p:spPr>
          <a:xfrm>
            <a:off x="1980499" y="3008836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serendipity</a:t>
            </a:r>
          </a:p>
        </p:txBody>
      </p: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16FBDEF4-C6B4-C2E1-BE4A-A70948F7EDB6}"/>
              </a:ext>
            </a:extLst>
          </p:cNvPr>
          <p:cNvCxnSpPr>
            <a:cxnSpLocks/>
          </p:cNvCxnSpPr>
          <p:nvPr/>
        </p:nvCxnSpPr>
        <p:spPr>
          <a:xfrm flipH="1">
            <a:off x="3689487" y="1055466"/>
            <a:ext cx="712696" cy="615777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 84">
            <a:extLst>
              <a:ext uri="{FF2B5EF4-FFF2-40B4-BE49-F238E27FC236}">
                <a16:creationId xmlns:a16="http://schemas.microsoft.com/office/drawing/2014/main" id="{BBF3A650-217A-3A78-BE4D-78D6DAC85AE5}"/>
              </a:ext>
            </a:extLst>
          </p:cNvPr>
          <p:cNvSpPr/>
          <p:nvPr/>
        </p:nvSpPr>
        <p:spPr>
          <a:xfrm flipH="1">
            <a:off x="1969962" y="1126640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15" name="Arc 84">
            <a:extLst>
              <a:ext uri="{FF2B5EF4-FFF2-40B4-BE49-F238E27FC236}">
                <a16:creationId xmlns:a16="http://schemas.microsoft.com/office/drawing/2014/main" id="{F4F85073-220A-5E3B-E2A2-C95BA7BAC064}"/>
              </a:ext>
            </a:extLst>
          </p:cNvPr>
          <p:cNvSpPr/>
          <p:nvPr/>
        </p:nvSpPr>
        <p:spPr>
          <a:xfrm flipH="1" flipV="1">
            <a:off x="1965939" y="1553000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16" name="Arc 84">
            <a:extLst>
              <a:ext uri="{FF2B5EF4-FFF2-40B4-BE49-F238E27FC236}">
                <a16:creationId xmlns:a16="http://schemas.microsoft.com/office/drawing/2014/main" id="{E6F74D33-D321-BCFE-3427-8222770B8999}"/>
              </a:ext>
            </a:extLst>
          </p:cNvPr>
          <p:cNvSpPr/>
          <p:nvPr/>
        </p:nvSpPr>
        <p:spPr>
          <a:xfrm rot="18218590" flipH="1" flipV="1">
            <a:off x="3058322" y="2102505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2" name="CasellaDiTesto 12">
            <a:extLst>
              <a:ext uri="{FF2B5EF4-FFF2-40B4-BE49-F238E27FC236}">
                <a16:creationId xmlns:a16="http://schemas.microsoft.com/office/drawing/2014/main" id="{1271EA8A-3E90-15ED-B20C-57E330A8ADCF}"/>
              </a:ext>
            </a:extLst>
          </p:cNvPr>
          <p:cNvSpPr txBox="1"/>
          <p:nvPr/>
        </p:nvSpPr>
        <p:spPr>
          <a:xfrm>
            <a:off x="4496503" y="2322684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socially distributed</a:t>
            </a:r>
          </a:p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ignorance</a:t>
            </a:r>
          </a:p>
        </p:txBody>
      </p:sp>
      <p:cxnSp>
        <p:nvCxnSpPr>
          <p:cNvPr id="3" name="Connettore diritto 4">
            <a:extLst>
              <a:ext uri="{FF2B5EF4-FFF2-40B4-BE49-F238E27FC236}">
                <a16:creationId xmlns:a16="http://schemas.microsoft.com/office/drawing/2014/main" id="{7B2E8EBA-F652-1537-A9D0-D2D0E6ED00CC}"/>
              </a:ext>
            </a:extLst>
          </p:cNvPr>
          <p:cNvCxnSpPr>
            <a:cxnSpLocks/>
          </p:cNvCxnSpPr>
          <p:nvPr/>
        </p:nvCxnSpPr>
        <p:spPr>
          <a:xfrm>
            <a:off x="6205491" y="995401"/>
            <a:ext cx="0" cy="1421161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84">
            <a:extLst>
              <a:ext uri="{FF2B5EF4-FFF2-40B4-BE49-F238E27FC236}">
                <a16:creationId xmlns:a16="http://schemas.microsoft.com/office/drawing/2014/main" id="{932C7E9B-B072-148A-AB2A-50F9957D2AF5}"/>
              </a:ext>
            </a:extLst>
          </p:cNvPr>
          <p:cNvSpPr/>
          <p:nvPr/>
        </p:nvSpPr>
        <p:spPr>
          <a:xfrm rot="10800000">
            <a:off x="3800456" y="2370195"/>
            <a:ext cx="1779192" cy="1158682"/>
          </a:xfrm>
          <a:prstGeom prst="arc">
            <a:avLst>
              <a:gd name="adj1" fmla="val 12666899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3595CE1-1D06-04C1-5E36-23C7966D02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67112" y="458004"/>
            <a:ext cx="2724150" cy="2724150"/>
          </a:xfrm>
          <a:prstGeom prst="rect">
            <a:avLst/>
          </a:prstGeom>
        </p:spPr>
      </p:pic>
      <p:sp>
        <p:nvSpPr>
          <p:cNvPr id="25" name="Rectangle 12">
            <a:extLst>
              <a:ext uri="{FF2B5EF4-FFF2-40B4-BE49-F238E27FC236}">
                <a16:creationId xmlns:a16="http://schemas.microsoft.com/office/drawing/2014/main" id="{7EC25C88-6F7A-228E-A8D1-0E0B0BBBF2FA}"/>
              </a:ext>
            </a:extLst>
          </p:cNvPr>
          <p:cNvSpPr>
            <a:spLocks/>
          </p:cNvSpPr>
          <p:nvPr/>
        </p:nvSpPr>
        <p:spPr>
          <a:xfrm>
            <a:off x="6739888" y="3802697"/>
            <a:ext cx="5313975" cy="948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Phosphate Inline" panose="02000506050000020004" pitchFamily="2" charset="77"/>
              </a:rPr>
              <a:t>Darbellay,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Phosphate Inline" panose="02000506050000020004" pitchFamily="2" charset="77"/>
              </a:rPr>
              <a:t>F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Phosphate Inline" panose="02000506050000020004" pitchFamily="2" charset="77"/>
              </a:rPr>
              <a:t>., Moody,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Phosphate Inline" panose="02000506050000020004" pitchFamily="2" charset="77"/>
              </a:rPr>
              <a:t>Z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Phosphate Inline" panose="02000506050000020004" pitchFamily="2" charset="77"/>
              </a:rPr>
              <a:t>.,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Phosphate Inline" panose="02000506050000020004" pitchFamily="2" charset="77"/>
              </a:rPr>
              <a:t>Sedooka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Phosphate Inline" panose="02000506050000020004" pitchFamily="2" charset="77"/>
              </a:rPr>
              <a:t>, A. &amp; Steffen, G. (2014)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ooper Hewitt" pitchFamily="2" charset="77"/>
                <a:cs typeface="Phosphate Inline" panose="02000506050000020004" pitchFamily="2" charset="77"/>
              </a:rPr>
              <a:t>Interdisciplinary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ooper Hewitt" pitchFamily="2" charset="77"/>
                <a:cs typeface="Phosphate Inline" panose="02000506050000020004" pitchFamily="2" charset="77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ooper Hewitt" pitchFamily="2" charset="77"/>
                <a:cs typeface="Phosphate Inline" panose="02000506050000020004" pitchFamily="2" charset="77"/>
              </a:rPr>
              <a:t>Research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ooper Hewitt" pitchFamily="2" charset="77"/>
                <a:cs typeface="Phosphate Inline" panose="02000506050000020004" pitchFamily="2" charset="77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ooper Hewitt" pitchFamily="2" charset="77"/>
                <a:cs typeface="Phosphate Inline" panose="02000506050000020004" pitchFamily="2" charset="77"/>
              </a:rPr>
              <a:t>Boosted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ooper Hewitt" pitchFamily="2" charset="77"/>
                <a:cs typeface="Phosphate Inline" panose="02000506050000020004" pitchFamily="2" charset="77"/>
              </a:rPr>
              <a:t> by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ooper Hewitt" pitchFamily="2" charset="77"/>
                <a:cs typeface="Phosphate Inline" panose="02000506050000020004" pitchFamily="2" charset="77"/>
              </a:rPr>
              <a:t>Serendipity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Phosphate Inline" panose="02000506050000020004" pitchFamily="2" charset="77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ooperHewitt-MediumItalic" pitchFamily="2" charset="77"/>
                <a:cs typeface="Phosphate Inline" panose="02000506050000020004" pitchFamily="2" charset="77"/>
              </a:rPr>
              <a:t>Creativity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ooperHewitt-MediumItalic" pitchFamily="2" charset="77"/>
                <a:cs typeface="Phosphate Inline" panose="02000506050000020004" pitchFamily="2" charset="77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ooperHewitt-MediumItalic" pitchFamily="2" charset="77"/>
                <a:cs typeface="Phosphate Inline" panose="02000506050000020004" pitchFamily="2" charset="77"/>
              </a:rPr>
              <a:t>Research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ooperHewitt-MediumItalic" pitchFamily="2" charset="77"/>
                <a:cs typeface="Phosphate Inline" panose="02000506050000020004" pitchFamily="2" charset="77"/>
              </a:rPr>
              <a:t> Journal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Phosphate Inline" panose="02000506050000020004" pitchFamily="2" charset="77"/>
              </a:rPr>
              <a:t>, 26:1, 1-10.</a:t>
            </a:r>
          </a:p>
        </p:txBody>
      </p:sp>
      <p:sp>
        <p:nvSpPr>
          <p:cNvPr id="29" name="Arc 84">
            <a:extLst>
              <a:ext uri="{FF2B5EF4-FFF2-40B4-BE49-F238E27FC236}">
                <a16:creationId xmlns:a16="http://schemas.microsoft.com/office/drawing/2014/main" id="{229E738A-047C-4B51-C92B-FB88A6F27BF9}"/>
              </a:ext>
            </a:extLst>
          </p:cNvPr>
          <p:cNvSpPr/>
          <p:nvPr/>
        </p:nvSpPr>
        <p:spPr>
          <a:xfrm rot="10800000" flipH="1">
            <a:off x="7003922" y="2439473"/>
            <a:ext cx="1779192" cy="1158682"/>
          </a:xfrm>
          <a:prstGeom prst="arc">
            <a:avLst>
              <a:gd name="adj1" fmla="val 11861928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30" name="CasellaDiTesto 12">
            <a:extLst>
              <a:ext uri="{FF2B5EF4-FFF2-40B4-BE49-F238E27FC236}">
                <a16:creationId xmlns:a16="http://schemas.microsoft.com/office/drawing/2014/main" id="{950D2D2A-D322-894F-2DFB-3D5CE5894B60}"/>
              </a:ext>
            </a:extLst>
          </p:cNvPr>
          <p:cNvSpPr txBox="1"/>
          <p:nvPr/>
        </p:nvSpPr>
        <p:spPr>
          <a:xfrm>
            <a:off x="8181720" y="3200038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interdisciplinarity</a:t>
            </a:r>
          </a:p>
        </p:txBody>
      </p:sp>
      <p:sp>
        <p:nvSpPr>
          <p:cNvPr id="17" name="Arc 84">
            <a:extLst>
              <a:ext uri="{FF2B5EF4-FFF2-40B4-BE49-F238E27FC236}">
                <a16:creationId xmlns:a16="http://schemas.microsoft.com/office/drawing/2014/main" id="{E49CE259-51BC-57CB-5D95-41D93B64D5E0}"/>
              </a:ext>
            </a:extLst>
          </p:cNvPr>
          <p:cNvSpPr/>
          <p:nvPr/>
        </p:nvSpPr>
        <p:spPr>
          <a:xfrm rot="8802540">
            <a:off x="5166584" y="3040128"/>
            <a:ext cx="1779192" cy="1158682"/>
          </a:xfrm>
          <a:prstGeom prst="arc">
            <a:avLst>
              <a:gd name="adj1" fmla="val 11861928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19" name="CasellaDiTesto 12">
            <a:extLst>
              <a:ext uri="{FF2B5EF4-FFF2-40B4-BE49-F238E27FC236}">
                <a16:creationId xmlns:a16="http://schemas.microsoft.com/office/drawing/2014/main" id="{A4F4EF06-120A-01AD-A229-0A167E3BDE56}"/>
              </a:ext>
            </a:extLst>
          </p:cNvPr>
          <p:cNvSpPr txBox="1"/>
          <p:nvPr/>
        </p:nvSpPr>
        <p:spPr>
          <a:xfrm>
            <a:off x="1415650" y="4325989"/>
            <a:ext cx="36425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epistemic trust/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relational ignorance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0F00F61-9E62-ABEC-8D33-F4E7A43F08A9}"/>
              </a:ext>
            </a:extLst>
          </p:cNvPr>
          <p:cNvSpPr txBox="1"/>
          <p:nvPr/>
        </p:nvSpPr>
        <p:spPr>
          <a:xfrm>
            <a:off x="179303" y="5641422"/>
            <a:ext cx="4781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chemeClr val="bg1"/>
                </a:solidFill>
                <a:effectLst/>
              </a:rPr>
              <a:t>Copeland, S. (2022). </a:t>
            </a:r>
            <a:r>
              <a:rPr lang="it-IT" dirty="0" err="1">
                <a:solidFill>
                  <a:schemeClr val="bg1"/>
                </a:solidFill>
                <a:effectLst/>
              </a:rPr>
              <a:t>Relational</a:t>
            </a:r>
            <a:r>
              <a:rPr lang="it-IT" dirty="0">
                <a:solidFill>
                  <a:schemeClr val="bg1"/>
                </a:solidFill>
                <a:effectLst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</a:rPr>
              <a:t>Ignorance</a:t>
            </a:r>
            <a:r>
              <a:rPr lang="it-IT" dirty="0">
                <a:solidFill>
                  <a:schemeClr val="bg1"/>
                </a:solidFill>
                <a:effectLst/>
              </a:rPr>
              <a:t>. In S. Arfini &amp; L. Magnani (</a:t>
            </a:r>
            <a:r>
              <a:rPr lang="it-IT" dirty="0" err="1">
                <a:solidFill>
                  <a:schemeClr val="bg1"/>
                </a:solidFill>
                <a:effectLst/>
              </a:rPr>
              <a:t>Eds</a:t>
            </a:r>
            <a:r>
              <a:rPr lang="it-IT" dirty="0">
                <a:solidFill>
                  <a:schemeClr val="bg1"/>
                </a:solidFill>
                <a:effectLst/>
              </a:rPr>
              <a:t>.),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Embodied</a:t>
            </a:r>
            <a:r>
              <a:rPr lang="it-IT" i="1" dirty="0">
                <a:solidFill>
                  <a:schemeClr val="bg1"/>
                </a:solidFill>
                <a:effectLst/>
              </a:rPr>
              <a:t>, Extended,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Ignorant</a:t>
            </a:r>
            <a:r>
              <a:rPr lang="it-IT" i="1" dirty="0">
                <a:solidFill>
                  <a:schemeClr val="bg1"/>
                </a:solidFill>
                <a:effectLst/>
              </a:rPr>
              <a:t> Minds </a:t>
            </a:r>
            <a:r>
              <a:rPr lang="it-IT" dirty="0">
                <a:solidFill>
                  <a:schemeClr val="bg1"/>
                </a:solidFill>
                <a:effectLst/>
              </a:rPr>
              <a:t>(pp. 15–35). Springer, Cham.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D28C6D8-7D52-2BA2-10AA-FE9446B5C73C}"/>
              </a:ext>
            </a:extLst>
          </p:cNvPr>
          <p:cNvSpPr txBox="1"/>
          <p:nvPr/>
        </p:nvSpPr>
        <p:spPr>
          <a:xfrm>
            <a:off x="7067571" y="5662718"/>
            <a:ext cx="4856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effectLst/>
              </a:rPr>
              <a:t>Irzik</a:t>
            </a:r>
            <a:r>
              <a:rPr lang="it-IT" dirty="0">
                <a:solidFill>
                  <a:schemeClr val="bg1"/>
                </a:solidFill>
                <a:effectLst/>
              </a:rPr>
              <a:t>, G., &amp; </a:t>
            </a:r>
            <a:r>
              <a:rPr lang="it-IT" dirty="0" err="1">
                <a:solidFill>
                  <a:schemeClr val="bg1"/>
                </a:solidFill>
                <a:effectLst/>
              </a:rPr>
              <a:t>Kurtulmus</a:t>
            </a:r>
            <a:r>
              <a:rPr lang="it-IT" dirty="0">
                <a:solidFill>
                  <a:schemeClr val="bg1"/>
                </a:solidFill>
                <a:effectLst/>
              </a:rPr>
              <a:t>, </a:t>
            </a:r>
            <a:r>
              <a:rPr lang="it-IT" dirty="0" err="1">
                <a:solidFill>
                  <a:schemeClr val="bg1"/>
                </a:solidFill>
                <a:effectLst/>
              </a:rPr>
              <a:t>F</a:t>
            </a:r>
            <a:r>
              <a:rPr lang="it-IT" dirty="0">
                <a:solidFill>
                  <a:schemeClr val="bg1"/>
                </a:solidFill>
                <a:effectLst/>
              </a:rPr>
              <a:t>. (r019). </a:t>
            </a:r>
            <a:r>
              <a:rPr lang="it-IT" dirty="0" err="1">
                <a:solidFill>
                  <a:schemeClr val="bg1"/>
                </a:solidFill>
                <a:effectLst/>
              </a:rPr>
              <a:t>What</a:t>
            </a:r>
            <a:r>
              <a:rPr lang="it-IT" dirty="0">
                <a:solidFill>
                  <a:schemeClr val="bg1"/>
                </a:solidFill>
                <a:effectLst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</a:rPr>
              <a:t>Is</a:t>
            </a:r>
            <a:r>
              <a:rPr lang="it-IT" dirty="0">
                <a:solidFill>
                  <a:schemeClr val="bg1"/>
                </a:solidFill>
                <a:effectLst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</a:rPr>
              <a:t>Epistemic</a:t>
            </a:r>
            <a:r>
              <a:rPr lang="it-IT" dirty="0">
                <a:solidFill>
                  <a:schemeClr val="bg1"/>
                </a:solidFill>
                <a:effectLst/>
              </a:rPr>
              <a:t> Public Trust in Science? </a:t>
            </a:r>
            <a:r>
              <a:rPr lang="it-IT" i="1" dirty="0">
                <a:solidFill>
                  <a:schemeClr val="bg1"/>
                </a:solidFill>
                <a:effectLst/>
              </a:rPr>
              <a:t>The British Journal for the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Philosophy</a:t>
            </a:r>
            <a:r>
              <a:rPr lang="it-IT" i="1" dirty="0">
                <a:solidFill>
                  <a:schemeClr val="bg1"/>
                </a:solidFill>
                <a:effectLst/>
              </a:rPr>
              <a:t> of Science</a:t>
            </a:r>
            <a:r>
              <a:rPr lang="it-IT" dirty="0">
                <a:solidFill>
                  <a:schemeClr val="bg1"/>
                </a:solidFill>
                <a:effectLst/>
              </a:rPr>
              <a:t>, </a:t>
            </a:r>
            <a:r>
              <a:rPr lang="it-IT" i="1" dirty="0">
                <a:solidFill>
                  <a:schemeClr val="bg1"/>
                </a:solidFill>
                <a:effectLst/>
              </a:rPr>
              <a:t>70</a:t>
            </a:r>
            <a:r>
              <a:rPr lang="it-IT" dirty="0">
                <a:solidFill>
                  <a:schemeClr val="bg1"/>
                </a:solidFill>
                <a:effectLst/>
              </a:rPr>
              <a:t>(4), 1145–1166. 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A9133C78-886B-14C0-57EF-C0502D6D5E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58" t="2806" r="13567" b="19928"/>
          <a:stretch/>
        </p:blipFill>
        <p:spPr>
          <a:xfrm>
            <a:off x="5058226" y="4524662"/>
            <a:ext cx="1945696" cy="2040485"/>
          </a:xfrm>
          <a:prstGeom prst="rect">
            <a:avLst/>
          </a:prstGeom>
        </p:spPr>
      </p:pic>
      <p:sp>
        <p:nvSpPr>
          <p:cNvPr id="18" name="Arc 84">
            <a:extLst>
              <a:ext uri="{FF2B5EF4-FFF2-40B4-BE49-F238E27FC236}">
                <a16:creationId xmlns:a16="http://schemas.microsoft.com/office/drawing/2014/main" id="{EFFDFB47-CBB2-2C02-4280-BD25ECF2C8F5}"/>
              </a:ext>
            </a:extLst>
          </p:cNvPr>
          <p:cNvSpPr/>
          <p:nvPr/>
        </p:nvSpPr>
        <p:spPr>
          <a:xfrm rot="10800000" flipH="1" flipV="1">
            <a:off x="12297699" y="3905564"/>
            <a:ext cx="1779192" cy="1158682"/>
          </a:xfrm>
          <a:prstGeom prst="arc">
            <a:avLst>
              <a:gd name="adj1" fmla="val 12291659"/>
              <a:gd name="adj2" fmla="val 17797279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22" name="CasellaDiTesto 12">
            <a:extLst>
              <a:ext uri="{FF2B5EF4-FFF2-40B4-BE49-F238E27FC236}">
                <a16:creationId xmlns:a16="http://schemas.microsoft.com/office/drawing/2014/main" id="{8965586C-6FB3-995F-0D64-81989688E44A}"/>
              </a:ext>
            </a:extLst>
          </p:cNvPr>
          <p:cNvSpPr txBox="1"/>
          <p:nvPr/>
        </p:nvSpPr>
        <p:spPr>
          <a:xfrm>
            <a:off x="13417624" y="3668875"/>
            <a:ext cx="3610039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pluralistic ignorance</a:t>
            </a:r>
          </a:p>
        </p:txBody>
      </p:sp>
      <p:pic>
        <p:nvPicPr>
          <p:cNvPr id="26" name="Picture 2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1FA828A3-8AC6-B459-C18B-E63F8E0BB8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26"/>
          <a:stretch/>
        </p:blipFill>
        <p:spPr>
          <a:xfrm>
            <a:off x="12483330" y="5401142"/>
            <a:ext cx="3764048" cy="3147312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F70297E-8837-6CBB-CA02-BD4953DCBDFA}"/>
              </a:ext>
            </a:extLst>
          </p:cNvPr>
          <p:cNvSpPr txBox="1"/>
          <p:nvPr/>
        </p:nvSpPr>
        <p:spPr>
          <a:xfrm>
            <a:off x="6350421" y="7902123"/>
            <a:ext cx="60929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dirty="0" err="1">
                <a:solidFill>
                  <a:schemeClr val="bg1"/>
                </a:solidFill>
                <a:effectLst/>
              </a:rPr>
              <a:t>Joven</a:t>
            </a:r>
            <a:r>
              <a:rPr lang="it-IT" dirty="0">
                <a:solidFill>
                  <a:schemeClr val="bg1"/>
                </a:solidFill>
                <a:effectLst/>
              </a:rPr>
              <a:t>-Romero, M. A. (2018). On the Nature of </a:t>
            </a:r>
            <a:r>
              <a:rPr lang="it-IT" dirty="0" err="1">
                <a:solidFill>
                  <a:schemeClr val="bg1"/>
                </a:solidFill>
                <a:effectLst/>
              </a:rPr>
              <a:t>Belief</a:t>
            </a:r>
            <a:r>
              <a:rPr lang="it-IT" dirty="0">
                <a:solidFill>
                  <a:schemeClr val="bg1"/>
                </a:solidFill>
                <a:effectLst/>
              </a:rPr>
              <a:t> in </a:t>
            </a:r>
            <a:r>
              <a:rPr lang="it-IT" dirty="0" err="1">
                <a:solidFill>
                  <a:schemeClr val="bg1"/>
                </a:solidFill>
                <a:effectLst/>
              </a:rPr>
              <a:t>Pluralistic</a:t>
            </a:r>
            <a:r>
              <a:rPr lang="it-IT" dirty="0">
                <a:solidFill>
                  <a:schemeClr val="bg1"/>
                </a:solidFill>
                <a:effectLst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</a:rPr>
              <a:t>Ignorance</a:t>
            </a:r>
            <a:r>
              <a:rPr lang="it-IT" dirty="0">
                <a:solidFill>
                  <a:schemeClr val="bg1"/>
                </a:solidFill>
                <a:effectLst/>
              </a:rPr>
              <a:t>. </a:t>
            </a:r>
            <a:r>
              <a:rPr lang="it-IT" i="1" dirty="0">
                <a:solidFill>
                  <a:schemeClr val="bg1"/>
                </a:solidFill>
                <a:effectLst/>
              </a:rPr>
              <a:t>Contemporary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Pragmatism</a:t>
            </a:r>
            <a:r>
              <a:rPr lang="it-IT" dirty="0">
                <a:solidFill>
                  <a:schemeClr val="bg1"/>
                </a:solidFill>
                <a:effectLst/>
              </a:rPr>
              <a:t>, </a:t>
            </a:r>
            <a:r>
              <a:rPr lang="it-IT" i="1" dirty="0">
                <a:solidFill>
                  <a:schemeClr val="bg1"/>
                </a:solidFill>
                <a:effectLst/>
              </a:rPr>
              <a:t>15</a:t>
            </a:r>
            <a:r>
              <a:rPr lang="it-IT" dirty="0">
                <a:solidFill>
                  <a:schemeClr val="bg1"/>
                </a:solidFill>
                <a:effectLst/>
              </a:rPr>
              <a:t>(1), 23–45. </a:t>
            </a:r>
          </a:p>
        </p:txBody>
      </p:sp>
    </p:spTree>
    <p:extLst>
      <p:ext uri="{BB962C8B-B14F-4D97-AF65-F5344CB8AC3E}">
        <p14:creationId xmlns:p14="http://schemas.microsoft.com/office/powerpoint/2010/main" val="3904649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AFF3756-BCE7-01A8-BEE3-DFE25B4515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C7AEFA2E-D899-6E53-9BB8-2390E56475D3}"/>
              </a:ext>
            </a:extLst>
          </p:cNvPr>
          <p:cNvSpPr txBox="1"/>
          <p:nvPr/>
        </p:nvSpPr>
        <p:spPr>
          <a:xfrm>
            <a:off x="3388305" y="31664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IGNORANCE</a:t>
            </a:r>
            <a:endParaRPr lang="en-IT" sz="6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2F86ACBA-E074-FDEC-F80D-6AB7D444F868}"/>
              </a:ext>
            </a:extLst>
          </p:cNvPr>
          <p:cNvCxnSpPr>
            <a:cxnSpLocks/>
          </p:cNvCxnSpPr>
          <p:nvPr/>
        </p:nvCxnSpPr>
        <p:spPr>
          <a:xfrm>
            <a:off x="6096000" y="-2207796"/>
            <a:ext cx="0" cy="223946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A25C2C12-A503-1351-086E-71F2F072DA80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-2218944"/>
            <a:ext cx="6096000" cy="11148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12">
            <a:extLst>
              <a:ext uri="{FF2B5EF4-FFF2-40B4-BE49-F238E27FC236}">
                <a16:creationId xmlns:a16="http://schemas.microsoft.com/office/drawing/2014/main" id="{D3224FBB-BBD7-99A0-DC31-DD35886FCACC}"/>
              </a:ext>
            </a:extLst>
          </p:cNvPr>
          <p:cNvSpPr txBox="1"/>
          <p:nvPr/>
        </p:nvSpPr>
        <p:spPr>
          <a:xfrm>
            <a:off x="1980499" y="1563087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ea typeface="COOPERHEWITT-MEDIUM" pitchFamily="2" charset="77"/>
              </a:rPr>
              <a:t>uncertainty</a:t>
            </a:r>
          </a:p>
        </p:txBody>
      </p:sp>
      <p:sp>
        <p:nvSpPr>
          <p:cNvPr id="10" name="CasellaDiTesto 12">
            <a:extLst>
              <a:ext uri="{FF2B5EF4-FFF2-40B4-BE49-F238E27FC236}">
                <a16:creationId xmlns:a16="http://schemas.microsoft.com/office/drawing/2014/main" id="{121DC300-EE11-1AAA-C670-E5CF0809F280}"/>
              </a:ext>
            </a:extLst>
          </p:cNvPr>
          <p:cNvSpPr txBox="1"/>
          <p:nvPr/>
        </p:nvSpPr>
        <p:spPr>
          <a:xfrm>
            <a:off x="351674" y="722003"/>
            <a:ext cx="2206841" cy="954107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hypothetical reasoning</a:t>
            </a:r>
          </a:p>
        </p:txBody>
      </p:sp>
      <p:sp>
        <p:nvSpPr>
          <p:cNvPr id="11" name="CasellaDiTesto 12">
            <a:extLst>
              <a:ext uri="{FF2B5EF4-FFF2-40B4-BE49-F238E27FC236}">
                <a16:creationId xmlns:a16="http://schemas.microsoft.com/office/drawing/2014/main" id="{8F486231-B8CC-F1D9-A9A5-0086F93D423A}"/>
              </a:ext>
            </a:extLst>
          </p:cNvPr>
          <p:cNvSpPr txBox="1"/>
          <p:nvPr/>
        </p:nvSpPr>
        <p:spPr>
          <a:xfrm>
            <a:off x="916048" y="2384539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risk</a:t>
            </a:r>
          </a:p>
        </p:txBody>
      </p:sp>
      <p:sp>
        <p:nvSpPr>
          <p:cNvPr id="12" name="CasellaDiTesto 12">
            <a:extLst>
              <a:ext uri="{FF2B5EF4-FFF2-40B4-BE49-F238E27FC236}">
                <a16:creationId xmlns:a16="http://schemas.microsoft.com/office/drawing/2014/main" id="{A7C43896-2AB3-8FE0-5960-EFA92C1E4F5B}"/>
              </a:ext>
            </a:extLst>
          </p:cNvPr>
          <p:cNvSpPr txBox="1"/>
          <p:nvPr/>
        </p:nvSpPr>
        <p:spPr>
          <a:xfrm>
            <a:off x="1980499" y="3008836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serendipity</a:t>
            </a:r>
          </a:p>
        </p:txBody>
      </p: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16FBDEF4-C6B4-C2E1-BE4A-A70948F7EDB6}"/>
              </a:ext>
            </a:extLst>
          </p:cNvPr>
          <p:cNvCxnSpPr>
            <a:cxnSpLocks/>
          </p:cNvCxnSpPr>
          <p:nvPr/>
        </p:nvCxnSpPr>
        <p:spPr>
          <a:xfrm flipH="1">
            <a:off x="3689487" y="1055466"/>
            <a:ext cx="712696" cy="615777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 84">
            <a:extLst>
              <a:ext uri="{FF2B5EF4-FFF2-40B4-BE49-F238E27FC236}">
                <a16:creationId xmlns:a16="http://schemas.microsoft.com/office/drawing/2014/main" id="{BBF3A650-217A-3A78-BE4D-78D6DAC85AE5}"/>
              </a:ext>
            </a:extLst>
          </p:cNvPr>
          <p:cNvSpPr/>
          <p:nvPr/>
        </p:nvSpPr>
        <p:spPr>
          <a:xfrm flipH="1">
            <a:off x="1969962" y="1126640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15" name="Arc 84">
            <a:extLst>
              <a:ext uri="{FF2B5EF4-FFF2-40B4-BE49-F238E27FC236}">
                <a16:creationId xmlns:a16="http://schemas.microsoft.com/office/drawing/2014/main" id="{F4F85073-220A-5E3B-E2A2-C95BA7BAC064}"/>
              </a:ext>
            </a:extLst>
          </p:cNvPr>
          <p:cNvSpPr/>
          <p:nvPr/>
        </p:nvSpPr>
        <p:spPr>
          <a:xfrm flipH="1" flipV="1">
            <a:off x="1965939" y="1553000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16" name="Arc 84">
            <a:extLst>
              <a:ext uri="{FF2B5EF4-FFF2-40B4-BE49-F238E27FC236}">
                <a16:creationId xmlns:a16="http://schemas.microsoft.com/office/drawing/2014/main" id="{E6F74D33-D321-BCFE-3427-8222770B8999}"/>
              </a:ext>
            </a:extLst>
          </p:cNvPr>
          <p:cNvSpPr/>
          <p:nvPr/>
        </p:nvSpPr>
        <p:spPr>
          <a:xfrm rot="18218590" flipH="1" flipV="1">
            <a:off x="3058322" y="2102505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2" name="CasellaDiTesto 12">
            <a:extLst>
              <a:ext uri="{FF2B5EF4-FFF2-40B4-BE49-F238E27FC236}">
                <a16:creationId xmlns:a16="http://schemas.microsoft.com/office/drawing/2014/main" id="{1271EA8A-3E90-15ED-B20C-57E330A8ADCF}"/>
              </a:ext>
            </a:extLst>
          </p:cNvPr>
          <p:cNvSpPr txBox="1"/>
          <p:nvPr/>
        </p:nvSpPr>
        <p:spPr>
          <a:xfrm>
            <a:off x="4496503" y="2322684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socially distributed</a:t>
            </a:r>
          </a:p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ignorance</a:t>
            </a:r>
          </a:p>
        </p:txBody>
      </p:sp>
      <p:cxnSp>
        <p:nvCxnSpPr>
          <p:cNvPr id="3" name="Connettore diritto 4">
            <a:extLst>
              <a:ext uri="{FF2B5EF4-FFF2-40B4-BE49-F238E27FC236}">
                <a16:creationId xmlns:a16="http://schemas.microsoft.com/office/drawing/2014/main" id="{7B2E8EBA-F652-1537-A9D0-D2D0E6ED00CC}"/>
              </a:ext>
            </a:extLst>
          </p:cNvPr>
          <p:cNvCxnSpPr>
            <a:cxnSpLocks/>
          </p:cNvCxnSpPr>
          <p:nvPr/>
        </p:nvCxnSpPr>
        <p:spPr>
          <a:xfrm>
            <a:off x="6205491" y="995401"/>
            <a:ext cx="0" cy="1421161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84">
            <a:extLst>
              <a:ext uri="{FF2B5EF4-FFF2-40B4-BE49-F238E27FC236}">
                <a16:creationId xmlns:a16="http://schemas.microsoft.com/office/drawing/2014/main" id="{932C7E9B-B072-148A-AB2A-50F9957D2AF5}"/>
              </a:ext>
            </a:extLst>
          </p:cNvPr>
          <p:cNvSpPr/>
          <p:nvPr/>
        </p:nvSpPr>
        <p:spPr>
          <a:xfrm rot="10800000">
            <a:off x="3800456" y="2370195"/>
            <a:ext cx="1779192" cy="1158682"/>
          </a:xfrm>
          <a:prstGeom prst="arc">
            <a:avLst>
              <a:gd name="adj1" fmla="val 12666899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29" name="Arc 84">
            <a:extLst>
              <a:ext uri="{FF2B5EF4-FFF2-40B4-BE49-F238E27FC236}">
                <a16:creationId xmlns:a16="http://schemas.microsoft.com/office/drawing/2014/main" id="{229E738A-047C-4B51-C92B-FB88A6F27BF9}"/>
              </a:ext>
            </a:extLst>
          </p:cNvPr>
          <p:cNvSpPr/>
          <p:nvPr/>
        </p:nvSpPr>
        <p:spPr>
          <a:xfrm rot="10800000" flipH="1">
            <a:off x="6912482" y="2348033"/>
            <a:ext cx="1779192" cy="1158682"/>
          </a:xfrm>
          <a:prstGeom prst="arc">
            <a:avLst>
              <a:gd name="adj1" fmla="val 12291659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30" name="CasellaDiTesto 12">
            <a:extLst>
              <a:ext uri="{FF2B5EF4-FFF2-40B4-BE49-F238E27FC236}">
                <a16:creationId xmlns:a16="http://schemas.microsoft.com/office/drawing/2014/main" id="{950D2D2A-D322-894F-2DFB-3D5CE5894B60}"/>
              </a:ext>
            </a:extLst>
          </p:cNvPr>
          <p:cNvSpPr txBox="1"/>
          <p:nvPr/>
        </p:nvSpPr>
        <p:spPr>
          <a:xfrm>
            <a:off x="8112320" y="2920784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interdisciplinarity</a:t>
            </a:r>
          </a:p>
        </p:txBody>
      </p:sp>
      <p:sp>
        <p:nvSpPr>
          <p:cNvPr id="17" name="Arc 84">
            <a:extLst>
              <a:ext uri="{FF2B5EF4-FFF2-40B4-BE49-F238E27FC236}">
                <a16:creationId xmlns:a16="http://schemas.microsoft.com/office/drawing/2014/main" id="{6CC98278-36EB-1468-5A13-0279BF536C06}"/>
              </a:ext>
            </a:extLst>
          </p:cNvPr>
          <p:cNvSpPr/>
          <p:nvPr/>
        </p:nvSpPr>
        <p:spPr>
          <a:xfrm rot="10800000" flipH="1" flipV="1">
            <a:off x="6896363" y="2098034"/>
            <a:ext cx="1779192" cy="1158682"/>
          </a:xfrm>
          <a:prstGeom prst="arc">
            <a:avLst>
              <a:gd name="adj1" fmla="val 12291659"/>
              <a:gd name="adj2" fmla="val 17797279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18" name="CasellaDiTesto 12">
            <a:extLst>
              <a:ext uri="{FF2B5EF4-FFF2-40B4-BE49-F238E27FC236}">
                <a16:creationId xmlns:a16="http://schemas.microsoft.com/office/drawing/2014/main" id="{9C5825BE-3D7E-60BC-8AF2-02BBABB7E74A}"/>
              </a:ext>
            </a:extLst>
          </p:cNvPr>
          <p:cNvSpPr txBox="1"/>
          <p:nvPr/>
        </p:nvSpPr>
        <p:spPr>
          <a:xfrm>
            <a:off x="8016288" y="1861345"/>
            <a:ext cx="3610039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pluralistic ignorance</a:t>
            </a:r>
          </a:p>
        </p:txBody>
      </p:sp>
      <p:pic>
        <p:nvPicPr>
          <p:cNvPr id="19" name="Picture 2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61D8C8FD-F310-0646-B9C7-DB262E822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26"/>
          <a:stretch/>
        </p:blipFill>
        <p:spPr>
          <a:xfrm>
            <a:off x="8315369" y="3593612"/>
            <a:ext cx="3764048" cy="3147312"/>
          </a:xfrm>
          <a:prstGeom prst="rect">
            <a:avLst/>
          </a:prstGeom>
        </p:spPr>
      </p:pic>
      <p:sp>
        <p:nvSpPr>
          <p:cNvPr id="20" name="CasellaDiTesto 12">
            <a:extLst>
              <a:ext uri="{FF2B5EF4-FFF2-40B4-BE49-F238E27FC236}">
                <a16:creationId xmlns:a16="http://schemas.microsoft.com/office/drawing/2014/main" id="{A11DE541-9C89-333A-3179-90B6D9D2026B}"/>
              </a:ext>
            </a:extLst>
          </p:cNvPr>
          <p:cNvSpPr txBox="1"/>
          <p:nvPr/>
        </p:nvSpPr>
        <p:spPr>
          <a:xfrm>
            <a:off x="7482825" y="7334804"/>
            <a:ext cx="5139955" cy="1569660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When different individuals conform to a group norm that they do not share simply because they are mistakenly convinced that everyone else accepts it.  </a:t>
            </a:r>
          </a:p>
        </p:txBody>
      </p:sp>
      <p:sp>
        <p:nvSpPr>
          <p:cNvPr id="21" name="Arc 84">
            <a:extLst>
              <a:ext uri="{FF2B5EF4-FFF2-40B4-BE49-F238E27FC236}">
                <a16:creationId xmlns:a16="http://schemas.microsoft.com/office/drawing/2014/main" id="{7D75159B-A9A9-FABF-014D-D41E9742DE50}"/>
              </a:ext>
            </a:extLst>
          </p:cNvPr>
          <p:cNvSpPr/>
          <p:nvPr/>
        </p:nvSpPr>
        <p:spPr>
          <a:xfrm rot="8802540">
            <a:off x="5166584" y="3040128"/>
            <a:ext cx="1779192" cy="1158682"/>
          </a:xfrm>
          <a:prstGeom prst="arc">
            <a:avLst>
              <a:gd name="adj1" fmla="val 11861928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23" name="CasellaDiTesto 12">
            <a:extLst>
              <a:ext uri="{FF2B5EF4-FFF2-40B4-BE49-F238E27FC236}">
                <a16:creationId xmlns:a16="http://schemas.microsoft.com/office/drawing/2014/main" id="{C89E9342-41A9-CF31-611D-40255E9494DE}"/>
              </a:ext>
            </a:extLst>
          </p:cNvPr>
          <p:cNvSpPr txBox="1"/>
          <p:nvPr/>
        </p:nvSpPr>
        <p:spPr>
          <a:xfrm>
            <a:off x="2580895" y="3851243"/>
            <a:ext cx="36425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epistemic trust/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relational ignorance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28B11B05-B910-33E2-E348-163EF7F0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910979" y="458004"/>
            <a:ext cx="2724150" cy="2724150"/>
          </a:xfrm>
          <a:prstGeom prst="rect">
            <a:avLst/>
          </a:prstGeom>
        </p:spPr>
      </p:pic>
      <p:sp>
        <p:nvSpPr>
          <p:cNvPr id="32" name="Rectangle 12">
            <a:extLst>
              <a:ext uri="{FF2B5EF4-FFF2-40B4-BE49-F238E27FC236}">
                <a16:creationId xmlns:a16="http://schemas.microsoft.com/office/drawing/2014/main" id="{ABC29063-6E65-1240-06EB-7174220FB01D}"/>
              </a:ext>
            </a:extLst>
          </p:cNvPr>
          <p:cNvSpPr>
            <a:spLocks/>
          </p:cNvSpPr>
          <p:nvPr/>
        </p:nvSpPr>
        <p:spPr>
          <a:xfrm>
            <a:off x="12183755" y="3802697"/>
            <a:ext cx="5313975" cy="948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Phosphate Inline" panose="02000506050000020004" pitchFamily="2" charset="77"/>
              </a:rPr>
              <a:t>Darbellay,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Phosphate Inline" panose="02000506050000020004" pitchFamily="2" charset="77"/>
              </a:rPr>
              <a:t>F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Phosphate Inline" panose="02000506050000020004" pitchFamily="2" charset="77"/>
              </a:rPr>
              <a:t>., Moody,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Phosphate Inline" panose="02000506050000020004" pitchFamily="2" charset="77"/>
              </a:rPr>
              <a:t>Z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Phosphate Inline" panose="02000506050000020004" pitchFamily="2" charset="77"/>
              </a:rPr>
              <a:t>.,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Phosphate Inline" panose="02000506050000020004" pitchFamily="2" charset="77"/>
              </a:rPr>
              <a:t>Sedooka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Phosphate Inline" panose="02000506050000020004" pitchFamily="2" charset="77"/>
              </a:rPr>
              <a:t>, A. &amp; Steffen, G. (2014)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ooper Hewitt" pitchFamily="2" charset="77"/>
                <a:cs typeface="Phosphate Inline" panose="02000506050000020004" pitchFamily="2" charset="77"/>
              </a:rPr>
              <a:t>Interdisciplinary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ooper Hewitt" pitchFamily="2" charset="77"/>
                <a:cs typeface="Phosphate Inline" panose="02000506050000020004" pitchFamily="2" charset="77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ooper Hewitt" pitchFamily="2" charset="77"/>
                <a:cs typeface="Phosphate Inline" panose="02000506050000020004" pitchFamily="2" charset="77"/>
              </a:rPr>
              <a:t>Research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ooper Hewitt" pitchFamily="2" charset="77"/>
                <a:cs typeface="Phosphate Inline" panose="02000506050000020004" pitchFamily="2" charset="77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ooper Hewitt" pitchFamily="2" charset="77"/>
                <a:cs typeface="Phosphate Inline" panose="02000506050000020004" pitchFamily="2" charset="77"/>
              </a:rPr>
              <a:t>Boosted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ooper Hewitt" pitchFamily="2" charset="77"/>
                <a:cs typeface="Phosphate Inline" panose="02000506050000020004" pitchFamily="2" charset="77"/>
              </a:rPr>
              <a:t> by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ooper Hewitt" pitchFamily="2" charset="77"/>
                <a:cs typeface="Phosphate Inline" panose="02000506050000020004" pitchFamily="2" charset="77"/>
              </a:rPr>
              <a:t>Serendipity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Phosphate Inline" panose="02000506050000020004" pitchFamily="2" charset="77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ooperHewitt-MediumItalic" pitchFamily="2" charset="77"/>
                <a:cs typeface="Phosphate Inline" panose="02000506050000020004" pitchFamily="2" charset="77"/>
              </a:rPr>
              <a:t>Creativity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ooperHewitt-MediumItalic" pitchFamily="2" charset="77"/>
                <a:cs typeface="Phosphate Inline" panose="02000506050000020004" pitchFamily="2" charset="77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ooperHewitt-MediumItalic" pitchFamily="2" charset="77"/>
                <a:cs typeface="Phosphate Inline" panose="02000506050000020004" pitchFamily="2" charset="77"/>
              </a:rPr>
              <a:t>Research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ooperHewitt-MediumItalic" pitchFamily="2" charset="77"/>
                <a:cs typeface="Phosphate Inline" panose="02000506050000020004" pitchFamily="2" charset="77"/>
              </a:rPr>
              <a:t> Journal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Phosphate Inline" panose="02000506050000020004" pitchFamily="2" charset="77"/>
              </a:rPr>
              <a:t>, 26:1, 1-10.</a:t>
            </a:r>
          </a:p>
        </p:txBody>
      </p:sp>
      <p:sp>
        <p:nvSpPr>
          <p:cNvPr id="33" name="Arc 84">
            <a:extLst>
              <a:ext uri="{FF2B5EF4-FFF2-40B4-BE49-F238E27FC236}">
                <a16:creationId xmlns:a16="http://schemas.microsoft.com/office/drawing/2014/main" id="{A0BC4840-BE20-8378-9657-AD84419FB34D}"/>
              </a:ext>
            </a:extLst>
          </p:cNvPr>
          <p:cNvSpPr/>
          <p:nvPr/>
        </p:nvSpPr>
        <p:spPr>
          <a:xfrm rot="10800000" flipH="1">
            <a:off x="12447789" y="2439473"/>
            <a:ext cx="1779192" cy="1158682"/>
          </a:xfrm>
          <a:prstGeom prst="arc">
            <a:avLst>
              <a:gd name="adj1" fmla="val 11861928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34" name="CasellaDiTesto 12">
            <a:extLst>
              <a:ext uri="{FF2B5EF4-FFF2-40B4-BE49-F238E27FC236}">
                <a16:creationId xmlns:a16="http://schemas.microsoft.com/office/drawing/2014/main" id="{1594C529-8BB9-2815-F514-4ACB8940FFA3}"/>
              </a:ext>
            </a:extLst>
          </p:cNvPr>
          <p:cNvSpPr txBox="1"/>
          <p:nvPr/>
        </p:nvSpPr>
        <p:spPr>
          <a:xfrm>
            <a:off x="13625587" y="3200038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interdisciplinarity</a:t>
            </a:r>
          </a:p>
        </p:txBody>
      </p:sp>
      <p:sp>
        <p:nvSpPr>
          <p:cNvPr id="35" name="Arc 84">
            <a:extLst>
              <a:ext uri="{FF2B5EF4-FFF2-40B4-BE49-F238E27FC236}">
                <a16:creationId xmlns:a16="http://schemas.microsoft.com/office/drawing/2014/main" id="{E87CE231-B6B3-301C-3EDB-1D6575097B26}"/>
              </a:ext>
            </a:extLst>
          </p:cNvPr>
          <p:cNvSpPr/>
          <p:nvPr/>
        </p:nvSpPr>
        <p:spPr>
          <a:xfrm rot="8802540">
            <a:off x="5166584" y="6612663"/>
            <a:ext cx="1779192" cy="1158682"/>
          </a:xfrm>
          <a:prstGeom prst="arc">
            <a:avLst>
              <a:gd name="adj1" fmla="val 11861928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36" name="CasellaDiTesto 12">
            <a:extLst>
              <a:ext uri="{FF2B5EF4-FFF2-40B4-BE49-F238E27FC236}">
                <a16:creationId xmlns:a16="http://schemas.microsoft.com/office/drawing/2014/main" id="{0B645D56-92F3-9775-E3E8-A7147F18DFC7}"/>
              </a:ext>
            </a:extLst>
          </p:cNvPr>
          <p:cNvSpPr txBox="1"/>
          <p:nvPr/>
        </p:nvSpPr>
        <p:spPr>
          <a:xfrm>
            <a:off x="1415650" y="7898524"/>
            <a:ext cx="36425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epistemic trust/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relational ignorance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FDFC9142-1D2B-0F3B-FC83-4A5612E91079}"/>
              </a:ext>
            </a:extLst>
          </p:cNvPr>
          <p:cNvSpPr txBox="1"/>
          <p:nvPr/>
        </p:nvSpPr>
        <p:spPr>
          <a:xfrm>
            <a:off x="179303" y="9213957"/>
            <a:ext cx="4781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chemeClr val="bg1"/>
                </a:solidFill>
                <a:effectLst/>
              </a:rPr>
              <a:t>Copeland, S. (2022). </a:t>
            </a:r>
            <a:r>
              <a:rPr lang="it-IT" dirty="0" err="1">
                <a:solidFill>
                  <a:schemeClr val="bg1"/>
                </a:solidFill>
                <a:effectLst/>
              </a:rPr>
              <a:t>Relational</a:t>
            </a:r>
            <a:r>
              <a:rPr lang="it-IT" dirty="0">
                <a:solidFill>
                  <a:schemeClr val="bg1"/>
                </a:solidFill>
                <a:effectLst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</a:rPr>
              <a:t>Ignorance</a:t>
            </a:r>
            <a:r>
              <a:rPr lang="it-IT" dirty="0">
                <a:solidFill>
                  <a:schemeClr val="bg1"/>
                </a:solidFill>
                <a:effectLst/>
              </a:rPr>
              <a:t>. In S. Arfini &amp; L. Magnani (</a:t>
            </a:r>
            <a:r>
              <a:rPr lang="it-IT" dirty="0" err="1">
                <a:solidFill>
                  <a:schemeClr val="bg1"/>
                </a:solidFill>
                <a:effectLst/>
              </a:rPr>
              <a:t>Eds</a:t>
            </a:r>
            <a:r>
              <a:rPr lang="it-IT" dirty="0">
                <a:solidFill>
                  <a:schemeClr val="bg1"/>
                </a:solidFill>
                <a:effectLst/>
              </a:rPr>
              <a:t>.),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Embodied</a:t>
            </a:r>
            <a:r>
              <a:rPr lang="it-IT" i="1" dirty="0">
                <a:solidFill>
                  <a:schemeClr val="bg1"/>
                </a:solidFill>
                <a:effectLst/>
              </a:rPr>
              <a:t>, Extended,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Ignorant</a:t>
            </a:r>
            <a:r>
              <a:rPr lang="it-IT" i="1" dirty="0">
                <a:solidFill>
                  <a:schemeClr val="bg1"/>
                </a:solidFill>
                <a:effectLst/>
              </a:rPr>
              <a:t> Minds </a:t>
            </a:r>
            <a:r>
              <a:rPr lang="it-IT" dirty="0">
                <a:solidFill>
                  <a:schemeClr val="bg1"/>
                </a:solidFill>
                <a:effectLst/>
              </a:rPr>
              <a:t>(pp. 15–35). Springer, Cham.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07240866-E5F0-AC8B-ABB2-42AF4ACEDBE4}"/>
              </a:ext>
            </a:extLst>
          </p:cNvPr>
          <p:cNvSpPr txBox="1"/>
          <p:nvPr/>
        </p:nvSpPr>
        <p:spPr>
          <a:xfrm>
            <a:off x="7067571" y="9235253"/>
            <a:ext cx="4856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effectLst/>
              </a:rPr>
              <a:t>Irzik</a:t>
            </a:r>
            <a:r>
              <a:rPr lang="it-IT" dirty="0">
                <a:solidFill>
                  <a:schemeClr val="bg1"/>
                </a:solidFill>
                <a:effectLst/>
              </a:rPr>
              <a:t>, G., &amp; </a:t>
            </a:r>
            <a:r>
              <a:rPr lang="it-IT" dirty="0" err="1">
                <a:solidFill>
                  <a:schemeClr val="bg1"/>
                </a:solidFill>
                <a:effectLst/>
              </a:rPr>
              <a:t>Kurtulmus</a:t>
            </a:r>
            <a:r>
              <a:rPr lang="it-IT" dirty="0">
                <a:solidFill>
                  <a:schemeClr val="bg1"/>
                </a:solidFill>
                <a:effectLst/>
              </a:rPr>
              <a:t>, </a:t>
            </a:r>
            <a:r>
              <a:rPr lang="it-IT" dirty="0" err="1">
                <a:solidFill>
                  <a:schemeClr val="bg1"/>
                </a:solidFill>
                <a:effectLst/>
              </a:rPr>
              <a:t>F</a:t>
            </a:r>
            <a:r>
              <a:rPr lang="it-IT" dirty="0">
                <a:solidFill>
                  <a:schemeClr val="bg1"/>
                </a:solidFill>
                <a:effectLst/>
              </a:rPr>
              <a:t>. (r019). </a:t>
            </a:r>
            <a:r>
              <a:rPr lang="it-IT" dirty="0" err="1">
                <a:solidFill>
                  <a:schemeClr val="bg1"/>
                </a:solidFill>
                <a:effectLst/>
              </a:rPr>
              <a:t>What</a:t>
            </a:r>
            <a:r>
              <a:rPr lang="it-IT" dirty="0">
                <a:solidFill>
                  <a:schemeClr val="bg1"/>
                </a:solidFill>
                <a:effectLst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</a:rPr>
              <a:t>Is</a:t>
            </a:r>
            <a:r>
              <a:rPr lang="it-IT" dirty="0">
                <a:solidFill>
                  <a:schemeClr val="bg1"/>
                </a:solidFill>
                <a:effectLst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</a:rPr>
              <a:t>Epistemic</a:t>
            </a:r>
            <a:r>
              <a:rPr lang="it-IT" dirty="0">
                <a:solidFill>
                  <a:schemeClr val="bg1"/>
                </a:solidFill>
                <a:effectLst/>
              </a:rPr>
              <a:t> Public Trust in Science? </a:t>
            </a:r>
            <a:r>
              <a:rPr lang="it-IT" i="1" dirty="0">
                <a:solidFill>
                  <a:schemeClr val="bg1"/>
                </a:solidFill>
                <a:effectLst/>
              </a:rPr>
              <a:t>The British Journal for the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Philosophy</a:t>
            </a:r>
            <a:r>
              <a:rPr lang="it-IT" i="1" dirty="0">
                <a:solidFill>
                  <a:schemeClr val="bg1"/>
                </a:solidFill>
                <a:effectLst/>
              </a:rPr>
              <a:t> of Science</a:t>
            </a:r>
            <a:r>
              <a:rPr lang="it-IT" dirty="0">
                <a:solidFill>
                  <a:schemeClr val="bg1"/>
                </a:solidFill>
                <a:effectLst/>
              </a:rPr>
              <a:t>, </a:t>
            </a:r>
            <a:r>
              <a:rPr lang="it-IT" i="1" dirty="0">
                <a:solidFill>
                  <a:schemeClr val="bg1"/>
                </a:solidFill>
                <a:effectLst/>
              </a:rPr>
              <a:t>70</a:t>
            </a:r>
            <a:r>
              <a:rPr lang="it-IT" dirty="0">
                <a:solidFill>
                  <a:schemeClr val="bg1"/>
                </a:solidFill>
                <a:effectLst/>
              </a:rPr>
              <a:t>(4), 1145–1166. 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32BFE280-C28F-ACB2-1758-A926EC9C88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58" t="2806" r="13567" b="19928"/>
          <a:stretch/>
        </p:blipFill>
        <p:spPr>
          <a:xfrm>
            <a:off x="5058226" y="8097197"/>
            <a:ext cx="1945696" cy="2040485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1CF7846-C88E-4138-D665-BC85D8CB4D6D}"/>
              </a:ext>
            </a:extLst>
          </p:cNvPr>
          <p:cNvSpPr txBox="1"/>
          <p:nvPr/>
        </p:nvSpPr>
        <p:spPr>
          <a:xfrm>
            <a:off x="2109878" y="6056720"/>
            <a:ext cx="60929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dirty="0" err="1">
                <a:solidFill>
                  <a:schemeClr val="bg1"/>
                </a:solidFill>
                <a:effectLst/>
              </a:rPr>
              <a:t>Joven</a:t>
            </a:r>
            <a:r>
              <a:rPr lang="it-IT" dirty="0">
                <a:solidFill>
                  <a:schemeClr val="bg1"/>
                </a:solidFill>
                <a:effectLst/>
              </a:rPr>
              <a:t>-Romero, M. A. (2018). On the Nature of </a:t>
            </a:r>
            <a:r>
              <a:rPr lang="it-IT" dirty="0" err="1">
                <a:solidFill>
                  <a:schemeClr val="bg1"/>
                </a:solidFill>
                <a:effectLst/>
              </a:rPr>
              <a:t>Belief</a:t>
            </a:r>
            <a:r>
              <a:rPr lang="it-IT" dirty="0">
                <a:solidFill>
                  <a:schemeClr val="bg1"/>
                </a:solidFill>
                <a:effectLst/>
              </a:rPr>
              <a:t> in </a:t>
            </a:r>
            <a:r>
              <a:rPr lang="it-IT" dirty="0" err="1">
                <a:solidFill>
                  <a:schemeClr val="bg1"/>
                </a:solidFill>
                <a:effectLst/>
              </a:rPr>
              <a:t>Pluralistic</a:t>
            </a:r>
            <a:r>
              <a:rPr lang="it-IT" dirty="0">
                <a:solidFill>
                  <a:schemeClr val="bg1"/>
                </a:solidFill>
                <a:effectLst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</a:rPr>
              <a:t>Ignorance</a:t>
            </a:r>
            <a:r>
              <a:rPr lang="it-IT" dirty="0">
                <a:solidFill>
                  <a:schemeClr val="bg1"/>
                </a:solidFill>
                <a:effectLst/>
              </a:rPr>
              <a:t>. </a:t>
            </a:r>
            <a:r>
              <a:rPr lang="it-IT" i="1" dirty="0">
                <a:solidFill>
                  <a:schemeClr val="bg1"/>
                </a:solidFill>
                <a:effectLst/>
              </a:rPr>
              <a:t>Contemporary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Pragmatism</a:t>
            </a:r>
            <a:r>
              <a:rPr lang="it-IT" dirty="0">
                <a:solidFill>
                  <a:schemeClr val="bg1"/>
                </a:solidFill>
                <a:effectLst/>
              </a:rPr>
              <a:t>, </a:t>
            </a:r>
            <a:r>
              <a:rPr lang="it-IT" i="1" dirty="0">
                <a:solidFill>
                  <a:schemeClr val="bg1"/>
                </a:solidFill>
                <a:effectLst/>
              </a:rPr>
              <a:t>15</a:t>
            </a:r>
            <a:r>
              <a:rPr lang="it-IT" dirty="0">
                <a:solidFill>
                  <a:schemeClr val="bg1"/>
                </a:solidFill>
                <a:effectLst/>
              </a:rPr>
              <a:t>(1), 23–45. </a:t>
            </a:r>
          </a:p>
        </p:txBody>
      </p:sp>
    </p:spTree>
    <p:extLst>
      <p:ext uri="{BB962C8B-B14F-4D97-AF65-F5344CB8AC3E}">
        <p14:creationId xmlns:p14="http://schemas.microsoft.com/office/powerpoint/2010/main" val="1482403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AFF3756-BCE7-01A8-BEE3-DFE25B4515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C7AEFA2E-D899-6E53-9BB8-2390E56475D3}"/>
              </a:ext>
            </a:extLst>
          </p:cNvPr>
          <p:cNvSpPr txBox="1"/>
          <p:nvPr/>
        </p:nvSpPr>
        <p:spPr>
          <a:xfrm>
            <a:off x="3388305" y="2919004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IGNORANCE</a:t>
            </a:r>
            <a:endParaRPr lang="en-IT" sz="6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2F86ACBA-E074-FDEC-F80D-6AB7D444F868}"/>
              </a:ext>
            </a:extLst>
          </p:cNvPr>
          <p:cNvCxnSpPr>
            <a:cxnSpLocks/>
          </p:cNvCxnSpPr>
          <p:nvPr/>
        </p:nvCxnSpPr>
        <p:spPr>
          <a:xfrm>
            <a:off x="6096000" y="679544"/>
            <a:ext cx="0" cy="223946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A25C2C12-A503-1351-086E-71F2F072DA80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668396"/>
            <a:ext cx="6096000" cy="11148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12">
            <a:extLst>
              <a:ext uri="{FF2B5EF4-FFF2-40B4-BE49-F238E27FC236}">
                <a16:creationId xmlns:a16="http://schemas.microsoft.com/office/drawing/2014/main" id="{D3224FBB-BBD7-99A0-DC31-DD35886FCACC}"/>
              </a:ext>
            </a:extLst>
          </p:cNvPr>
          <p:cNvSpPr txBox="1"/>
          <p:nvPr/>
        </p:nvSpPr>
        <p:spPr>
          <a:xfrm>
            <a:off x="1980499" y="4450427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ea typeface="COOPERHEWITT-MEDIUM" pitchFamily="2" charset="77"/>
              </a:rPr>
              <a:t>uncertainty</a:t>
            </a:r>
          </a:p>
        </p:txBody>
      </p:sp>
      <p:sp>
        <p:nvSpPr>
          <p:cNvPr id="12" name="CasellaDiTesto 12">
            <a:extLst>
              <a:ext uri="{FF2B5EF4-FFF2-40B4-BE49-F238E27FC236}">
                <a16:creationId xmlns:a16="http://schemas.microsoft.com/office/drawing/2014/main" id="{A7C43896-2AB3-8FE0-5960-EFA92C1E4F5B}"/>
              </a:ext>
            </a:extLst>
          </p:cNvPr>
          <p:cNvSpPr txBox="1"/>
          <p:nvPr/>
        </p:nvSpPr>
        <p:spPr>
          <a:xfrm>
            <a:off x="1980499" y="5896176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serendipity</a:t>
            </a:r>
          </a:p>
        </p:txBody>
      </p: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16FBDEF4-C6B4-C2E1-BE4A-A70948F7EDB6}"/>
              </a:ext>
            </a:extLst>
          </p:cNvPr>
          <p:cNvCxnSpPr>
            <a:cxnSpLocks/>
          </p:cNvCxnSpPr>
          <p:nvPr/>
        </p:nvCxnSpPr>
        <p:spPr>
          <a:xfrm flipH="1">
            <a:off x="3689487" y="3942806"/>
            <a:ext cx="712696" cy="615777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 84">
            <a:extLst>
              <a:ext uri="{FF2B5EF4-FFF2-40B4-BE49-F238E27FC236}">
                <a16:creationId xmlns:a16="http://schemas.microsoft.com/office/drawing/2014/main" id="{BBF3A650-217A-3A78-BE4D-78D6DAC85AE5}"/>
              </a:ext>
            </a:extLst>
          </p:cNvPr>
          <p:cNvSpPr/>
          <p:nvPr/>
        </p:nvSpPr>
        <p:spPr>
          <a:xfrm flipH="1">
            <a:off x="1969962" y="4013980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15" name="Arc 84">
            <a:extLst>
              <a:ext uri="{FF2B5EF4-FFF2-40B4-BE49-F238E27FC236}">
                <a16:creationId xmlns:a16="http://schemas.microsoft.com/office/drawing/2014/main" id="{F4F85073-220A-5E3B-E2A2-C95BA7BAC064}"/>
              </a:ext>
            </a:extLst>
          </p:cNvPr>
          <p:cNvSpPr/>
          <p:nvPr/>
        </p:nvSpPr>
        <p:spPr>
          <a:xfrm flipH="1" flipV="1">
            <a:off x="1965939" y="4440340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16" name="Arc 84">
            <a:extLst>
              <a:ext uri="{FF2B5EF4-FFF2-40B4-BE49-F238E27FC236}">
                <a16:creationId xmlns:a16="http://schemas.microsoft.com/office/drawing/2014/main" id="{E6F74D33-D321-BCFE-3427-8222770B8999}"/>
              </a:ext>
            </a:extLst>
          </p:cNvPr>
          <p:cNvSpPr/>
          <p:nvPr/>
        </p:nvSpPr>
        <p:spPr>
          <a:xfrm rot="18218590" flipH="1" flipV="1">
            <a:off x="3058322" y="4989845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2" name="CasellaDiTesto 12">
            <a:extLst>
              <a:ext uri="{FF2B5EF4-FFF2-40B4-BE49-F238E27FC236}">
                <a16:creationId xmlns:a16="http://schemas.microsoft.com/office/drawing/2014/main" id="{1271EA8A-3E90-15ED-B20C-57E330A8ADCF}"/>
              </a:ext>
            </a:extLst>
          </p:cNvPr>
          <p:cNvSpPr txBox="1"/>
          <p:nvPr/>
        </p:nvSpPr>
        <p:spPr>
          <a:xfrm>
            <a:off x="4479783" y="4437044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distributed</a:t>
            </a:r>
          </a:p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ignorance</a:t>
            </a:r>
          </a:p>
        </p:txBody>
      </p:sp>
      <p:cxnSp>
        <p:nvCxnSpPr>
          <p:cNvPr id="3" name="Connettore diritto 4">
            <a:extLst>
              <a:ext uri="{FF2B5EF4-FFF2-40B4-BE49-F238E27FC236}">
                <a16:creationId xmlns:a16="http://schemas.microsoft.com/office/drawing/2014/main" id="{7B2E8EBA-F652-1537-A9D0-D2D0E6ED00CC}"/>
              </a:ext>
            </a:extLst>
          </p:cNvPr>
          <p:cNvCxnSpPr>
            <a:cxnSpLocks/>
          </p:cNvCxnSpPr>
          <p:nvPr/>
        </p:nvCxnSpPr>
        <p:spPr>
          <a:xfrm>
            <a:off x="6205491" y="3882741"/>
            <a:ext cx="0" cy="557599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84">
            <a:extLst>
              <a:ext uri="{FF2B5EF4-FFF2-40B4-BE49-F238E27FC236}">
                <a16:creationId xmlns:a16="http://schemas.microsoft.com/office/drawing/2014/main" id="{932C7E9B-B072-148A-AB2A-50F9957D2AF5}"/>
              </a:ext>
            </a:extLst>
          </p:cNvPr>
          <p:cNvSpPr/>
          <p:nvPr/>
        </p:nvSpPr>
        <p:spPr>
          <a:xfrm rot="8753707">
            <a:off x="3464991" y="4886348"/>
            <a:ext cx="1779192" cy="1158682"/>
          </a:xfrm>
          <a:prstGeom prst="arc">
            <a:avLst>
              <a:gd name="adj1" fmla="val 12666899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29" name="Arc 84">
            <a:extLst>
              <a:ext uri="{FF2B5EF4-FFF2-40B4-BE49-F238E27FC236}">
                <a16:creationId xmlns:a16="http://schemas.microsoft.com/office/drawing/2014/main" id="{229E738A-047C-4B51-C92B-FB88A6F27BF9}"/>
              </a:ext>
            </a:extLst>
          </p:cNvPr>
          <p:cNvSpPr/>
          <p:nvPr/>
        </p:nvSpPr>
        <p:spPr>
          <a:xfrm rot="11515695" flipH="1">
            <a:off x="7041580" y="4566136"/>
            <a:ext cx="1779192" cy="1158682"/>
          </a:xfrm>
          <a:prstGeom prst="arc">
            <a:avLst>
              <a:gd name="adj1" fmla="val 12291659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30" name="CasellaDiTesto 12">
            <a:extLst>
              <a:ext uri="{FF2B5EF4-FFF2-40B4-BE49-F238E27FC236}">
                <a16:creationId xmlns:a16="http://schemas.microsoft.com/office/drawing/2014/main" id="{950D2D2A-D322-894F-2DFB-3D5CE5894B60}"/>
              </a:ext>
            </a:extLst>
          </p:cNvPr>
          <p:cNvSpPr txBox="1"/>
          <p:nvPr/>
        </p:nvSpPr>
        <p:spPr>
          <a:xfrm>
            <a:off x="8186754" y="5412876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interdisciplinarity</a:t>
            </a:r>
          </a:p>
        </p:txBody>
      </p:sp>
      <p:sp>
        <p:nvSpPr>
          <p:cNvPr id="17" name="Arc 84">
            <a:extLst>
              <a:ext uri="{FF2B5EF4-FFF2-40B4-BE49-F238E27FC236}">
                <a16:creationId xmlns:a16="http://schemas.microsoft.com/office/drawing/2014/main" id="{6CC98278-36EB-1468-5A13-0279BF536C06}"/>
              </a:ext>
            </a:extLst>
          </p:cNvPr>
          <p:cNvSpPr/>
          <p:nvPr/>
        </p:nvSpPr>
        <p:spPr>
          <a:xfrm rot="13238963" flipH="1" flipV="1">
            <a:off x="6685730" y="4625106"/>
            <a:ext cx="1779192" cy="1158682"/>
          </a:xfrm>
          <a:prstGeom prst="arc">
            <a:avLst>
              <a:gd name="adj1" fmla="val 12291659"/>
              <a:gd name="adj2" fmla="val 17797279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18" name="CasellaDiTesto 12">
            <a:extLst>
              <a:ext uri="{FF2B5EF4-FFF2-40B4-BE49-F238E27FC236}">
                <a16:creationId xmlns:a16="http://schemas.microsoft.com/office/drawing/2014/main" id="{9C5825BE-3D7E-60BC-8AF2-02BBABB7E74A}"/>
              </a:ext>
            </a:extLst>
          </p:cNvPr>
          <p:cNvSpPr txBox="1"/>
          <p:nvPr/>
        </p:nvSpPr>
        <p:spPr>
          <a:xfrm>
            <a:off x="8016288" y="4748685"/>
            <a:ext cx="3610039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pluralistic ignorance</a:t>
            </a:r>
          </a:p>
        </p:txBody>
      </p:sp>
      <p:pic>
        <p:nvPicPr>
          <p:cNvPr id="19" name="Picture 2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61D8C8FD-F310-0646-B9C7-DB262E822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26"/>
          <a:stretch/>
        </p:blipFill>
        <p:spPr>
          <a:xfrm>
            <a:off x="8315369" y="7038891"/>
            <a:ext cx="3764048" cy="3147312"/>
          </a:xfrm>
          <a:prstGeom prst="rect">
            <a:avLst/>
          </a:prstGeom>
        </p:spPr>
      </p:pic>
      <p:sp>
        <p:nvSpPr>
          <p:cNvPr id="20" name="CasellaDiTesto 12">
            <a:extLst>
              <a:ext uri="{FF2B5EF4-FFF2-40B4-BE49-F238E27FC236}">
                <a16:creationId xmlns:a16="http://schemas.microsoft.com/office/drawing/2014/main" id="{A11DE541-9C89-333A-3179-90B6D9D2026B}"/>
              </a:ext>
            </a:extLst>
          </p:cNvPr>
          <p:cNvSpPr txBox="1"/>
          <p:nvPr/>
        </p:nvSpPr>
        <p:spPr>
          <a:xfrm>
            <a:off x="372738" y="7613550"/>
            <a:ext cx="5954499" cy="1938992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When different individuals conform to a group norm that they do not share simply because they are mistakenly convinced that everyone else accepts it. 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(Franklin, 2017) </a:t>
            </a:r>
          </a:p>
        </p:txBody>
      </p:sp>
      <p:sp>
        <p:nvSpPr>
          <p:cNvPr id="21" name="CasellaDiTesto 12">
            <a:extLst>
              <a:ext uri="{FF2B5EF4-FFF2-40B4-BE49-F238E27FC236}">
                <a16:creationId xmlns:a16="http://schemas.microsoft.com/office/drawing/2014/main" id="{291EFC9B-62AE-9FC3-580E-6FEAB94095F9}"/>
              </a:ext>
            </a:extLst>
          </p:cNvPr>
          <p:cNvSpPr txBox="1"/>
          <p:nvPr/>
        </p:nvSpPr>
        <p:spPr>
          <a:xfrm>
            <a:off x="7897830" y="3105157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Calibri" panose="020F0502020204030204" pitchFamily="34" charset="0"/>
                <a:ea typeface="COOPERHEWITT-MEDIUM" pitchFamily="2" charset="77"/>
              </a:rPr>
              <a:t>agnotology</a:t>
            </a:r>
          </a:p>
        </p:txBody>
      </p:sp>
      <p:sp>
        <p:nvSpPr>
          <p:cNvPr id="22" name="CasellaDiTesto 12">
            <a:extLst>
              <a:ext uri="{FF2B5EF4-FFF2-40B4-BE49-F238E27FC236}">
                <a16:creationId xmlns:a16="http://schemas.microsoft.com/office/drawing/2014/main" id="{F48B7538-9262-04E9-A728-7982C73F5D93}"/>
              </a:ext>
            </a:extLst>
          </p:cNvPr>
          <p:cNvSpPr txBox="1"/>
          <p:nvPr/>
        </p:nvSpPr>
        <p:spPr>
          <a:xfrm>
            <a:off x="9961894" y="3712085"/>
            <a:ext cx="2240643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conspiracy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theories</a:t>
            </a:r>
          </a:p>
        </p:txBody>
      </p:sp>
      <p:sp>
        <p:nvSpPr>
          <p:cNvPr id="23" name="CasellaDiTesto 12">
            <a:extLst>
              <a:ext uri="{FF2B5EF4-FFF2-40B4-BE49-F238E27FC236}">
                <a16:creationId xmlns:a16="http://schemas.microsoft.com/office/drawing/2014/main" id="{4D5CD587-8088-2818-5906-864A4772C761}"/>
              </a:ext>
            </a:extLst>
          </p:cNvPr>
          <p:cNvSpPr txBox="1"/>
          <p:nvPr/>
        </p:nvSpPr>
        <p:spPr>
          <a:xfrm>
            <a:off x="10539007" y="2679988"/>
            <a:ext cx="1784488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fake news</a:t>
            </a:r>
          </a:p>
        </p:txBody>
      </p:sp>
      <p:cxnSp>
        <p:nvCxnSpPr>
          <p:cNvPr id="31" name="Connettore diritto 4">
            <a:extLst>
              <a:ext uri="{FF2B5EF4-FFF2-40B4-BE49-F238E27FC236}">
                <a16:creationId xmlns:a16="http://schemas.microsoft.com/office/drawing/2014/main" id="{79620C09-B5E5-67C7-C82A-EDE1BEFD855B}"/>
              </a:ext>
            </a:extLst>
          </p:cNvPr>
          <p:cNvCxnSpPr>
            <a:cxnSpLocks/>
          </p:cNvCxnSpPr>
          <p:nvPr/>
        </p:nvCxnSpPr>
        <p:spPr>
          <a:xfrm>
            <a:off x="8106322" y="3470935"/>
            <a:ext cx="353978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rc 84">
            <a:extLst>
              <a:ext uri="{FF2B5EF4-FFF2-40B4-BE49-F238E27FC236}">
                <a16:creationId xmlns:a16="http://schemas.microsoft.com/office/drawing/2014/main" id="{02F04FFB-FF99-A9D6-0925-DCC00BBD0568}"/>
              </a:ext>
            </a:extLst>
          </p:cNvPr>
          <p:cNvSpPr/>
          <p:nvPr/>
        </p:nvSpPr>
        <p:spPr>
          <a:xfrm flipV="1">
            <a:off x="9330326" y="3286048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33" name="Arc 84">
            <a:extLst>
              <a:ext uri="{FF2B5EF4-FFF2-40B4-BE49-F238E27FC236}">
                <a16:creationId xmlns:a16="http://schemas.microsoft.com/office/drawing/2014/main" id="{CD53582B-F9EB-BC89-149C-E868CBCE5CAD}"/>
              </a:ext>
            </a:extLst>
          </p:cNvPr>
          <p:cNvSpPr/>
          <p:nvPr/>
        </p:nvSpPr>
        <p:spPr>
          <a:xfrm rot="5400000" flipH="1" flipV="1">
            <a:off x="9882428" y="2951298"/>
            <a:ext cx="1208681" cy="1158682"/>
          </a:xfrm>
          <a:prstGeom prst="arc">
            <a:avLst>
              <a:gd name="adj1" fmla="val 19021939"/>
              <a:gd name="adj2" fmla="val 2500592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25" name="Arc 84">
            <a:extLst>
              <a:ext uri="{FF2B5EF4-FFF2-40B4-BE49-F238E27FC236}">
                <a16:creationId xmlns:a16="http://schemas.microsoft.com/office/drawing/2014/main" id="{8B491E65-8B9F-1629-B549-DF89C99D793E}"/>
              </a:ext>
            </a:extLst>
          </p:cNvPr>
          <p:cNvSpPr/>
          <p:nvPr/>
        </p:nvSpPr>
        <p:spPr>
          <a:xfrm rot="16200000" flipH="1">
            <a:off x="5273169" y="5345457"/>
            <a:ext cx="1779192" cy="1158682"/>
          </a:xfrm>
          <a:prstGeom prst="arc">
            <a:avLst>
              <a:gd name="adj1" fmla="val 14033211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26" name="CasellaDiTesto 12">
            <a:extLst>
              <a:ext uri="{FF2B5EF4-FFF2-40B4-BE49-F238E27FC236}">
                <a16:creationId xmlns:a16="http://schemas.microsoft.com/office/drawing/2014/main" id="{38698C83-8240-ADFE-BED0-FD84EE3C0839}"/>
              </a:ext>
            </a:extLst>
          </p:cNvPr>
          <p:cNvSpPr txBox="1"/>
          <p:nvPr/>
        </p:nvSpPr>
        <p:spPr>
          <a:xfrm>
            <a:off x="4807958" y="6077067"/>
            <a:ext cx="782802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epistemic trust/relational ignorance</a:t>
            </a:r>
          </a:p>
        </p:txBody>
      </p:sp>
      <p:sp>
        <p:nvSpPr>
          <p:cNvPr id="27" name="CasellaDiTesto 12">
            <a:extLst>
              <a:ext uri="{FF2B5EF4-FFF2-40B4-BE49-F238E27FC236}">
                <a16:creationId xmlns:a16="http://schemas.microsoft.com/office/drawing/2014/main" id="{C67D2572-0AE5-14E3-52F4-88343448D29D}"/>
              </a:ext>
            </a:extLst>
          </p:cNvPr>
          <p:cNvSpPr txBox="1"/>
          <p:nvPr/>
        </p:nvSpPr>
        <p:spPr>
          <a:xfrm>
            <a:off x="351674" y="3611507"/>
            <a:ext cx="2206841" cy="954107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hypothetical reasoning</a:t>
            </a:r>
          </a:p>
        </p:txBody>
      </p:sp>
      <p:sp>
        <p:nvSpPr>
          <p:cNvPr id="28" name="CasellaDiTesto 12">
            <a:extLst>
              <a:ext uri="{FF2B5EF4-FFF2-40B4-BE49-F238E27FC236}">
                <a16:creationId xmlns:a16="http://schemas.microsoft.com/office/drawing/2014/main" id="{9B37F682-2AD3-868A-BD76-F5F136EEA5B4}"/>
              </a:ext>
            </a:extLst>
          </p:cNvPr>
          <p:cNvSpPr txBox="1"/>
          <p:nvPr/>
        </p:nvSpPr>
        <p:spPr>
          <a:xfrm>
            <a:off x="823429" y="5298321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risk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4C1876B-C94F-ECCB-C577-00BEE4F9EB95}"/>
              </a:ext>
            </a:extLst>
          </p:cNvPr>
          <p:cNvSpPr txBox="1"/>
          <p:nvPr/>
        </p:nvSpPr>
        <p:spPr>
          <a:xfrm>
            <a:off x="2109878" y="9458288"/>
            <a:ext cx="60929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dirty="0" err="1">
                <a:solidFill>
                  <a:schemeClr val="bg1"/>
                </a:solidFill>
                <a:effectLst/>
              </a:rPr>
              <a:t>Joven</a:t>
            </a:r>
            <a:r>
              <a:rPr lang="it-IT" dirty="0">
                <a:solidFill>
                  <a:schemeClr val="bg1"/>
                </a:solidFill>
                <a:effectLst/>
              </a:rPr>
              <a:t>-Romero, M. A. (2018). On the Nature of </a:t>
            </a:r>
            <a:r>
              <a:rPr lang="it-IT" dirty="0" err="1">
                <a:solidFill>
                  <a:schemeClr val="bg1"/>
                </a:solidFill>
                <a:effectLst/>
              </a:rPr>
              <a:t>Belief</a:t>
            </a:r>
            <a:r>
              <a:rPr lang="it-IT" dirty="0">
                <a:solidFill>
                  <a:schemeClr val="bg1"/>
                </a:solidFill>
                <a:effectLst/>
              </a:rPr>
              <a:t> in </a:t>
            </a:r>
            <a:r>
              <a:rPr lang="it-IT" dirty="0" err="1">
                <a:solidFill>
                  <a:schemeClr val="bg1"/>
                </a:solidFill>
                <a:effectLst/>
              </a:rPr>
              <a:t>Pluralistic</a:t>
            </a:r>
            <a:r>
              <a:rPr lang="it-IT" dirty="0">
                <a:solidFill>
                  <a:schemeClr val="bg1"/>
                </a:solidFill>
                <a:effectLst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</a:rPr>
              <a:t>Ignorance</a:t>
            </a:r>
            <a:r>
              <a:rPr lang="it-IT" dirty="0">
                <a:solidFill>
                  <a:schemeClr val="bg1"/>
                </a:solidFill>
                <a:effectLst/>
              </a:rPr>
              <a:t>. </a:t>
            </a:r>
            <a:r>
              <a:rPr lang="it-IT" i="1" dirty="0">
                <a:solidFill>
                  <a:schemeClr val="bg1"/>
                </a:solidFill>
                <a:effectLst/>
              </a:rPr>
              <a:t>Contemporary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Pragmatism</a:t>
            </a:r>
            <a:r>
              <a:rPr lang="it-IT" dirty="0">
                <a:solidFill>
                  <a:schemeClr val="bg1"/>
                </a:solidFill>
                <a:effectLst/>
              </a:rPr>
              <a:t>, </a:t>
            </a:r>
            <a:r>
              <a:rPr lang="it-IT" i="1" dirty="0">
                <a:solidFill>
                  <a:schemeClr val="bg1"/>
                </a:solidFill>
                <a:effectLst/>
              </a:rPr>
              <a:t>15</a:t>
            </a:r>
            <a:r>
              <a:rPr lang="it-IT" dirty="0">
                <a:solidFill>
                  <a:schemeClr val="bg1"/>
                </a:solidFill>
                <a:effectLst/>
              </a:rPr>
              <a:t>(1), 23–45. </a:t>
            </a:r>
          </a:p>
        </p:txBody>
      </p:sp>
      <p:pic>
        <p:nvPicPr>
          <p:cNvPr id="11" name="Picture 27">
            <a:extLst>
              <a:ext uri="{FF2B5EF4-FFF2-40B4-BE49-F238E27FC236}">
                <a16:creationId xmlns:a16="http://schemas.microsoft.com/office/drawing/2014/main" id="{AF149FB7-B7E5-2FA3-A01F-8FAC907C91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323897" y="2716422"/>
            <a:ext cx="4078633" cy="6117950"/>
          </a:xfrm>
          <a:prstGeom prst="rect">
            <a:avLst/>
          </a:prstGeom>
        </p:spPr>
      </p:pic>
      <p:sp>
        <p:nvSpPr>
          <p:cNvPr id="24" name="TextBox 33">
            <a:extLst>
              <a:ext uri="{FF2B5EF4-FFF2-40B4-BE49-F238E27FC236}">
                <a16:creationId xmlns:a16="http://schemas.microsoft.com/office/drawing/2014/main" id="{4B9CB218-0196-2B8F-2657-D9CF04B4D72D}"/>
              </a:ext>
            </a:extLst>
          </p:cNvPr>
          <p:cNvSpPr txBox="1"/>
          <p:nvPr/>
        </p:nvSpPr>
        <p:spPr>
          <a:xfrm>
            <a:off x="6102245" y="6850022"/>
            <a:ext cx="62038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Calibri" panose="020F0502020204030204" pitchFamily="34" charset="0"/>
              </a:rPr>
              <a:t>agnotology</a:t>
            </a:r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Calibri" panose="020F0502020204030204" pitchFamily="34" charset="0"/>
              </a:rPr>
              <a:t>: </a:t>
            </a:r>
          </a:p>
          <a:p>
            <a:pPr algn="r"/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Calibri" panose="020F0502020204030204" pitchFamily="34" charset="0"/>
              </a:rPr>
              <a:t>ignorance</a:t>
            </a:r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Calibri" panose="020F0502020204030204" pitchFamily="34" charset="0"/>
              </a:rPr>
              <a:t>as</a:t>
            </a:r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Calibri" panose="020F0502020204030204" pitchFamily="34" charset="0"/>
              </a:rPr>
              <a:t> a product </a:t>
            </a:r>
          </a:p>
          <a:p>
            <a:pPr algn="r"/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Calibri" panose="020F0502020204030204" pitchFamily="34" charset="0"/>
              </a:rPr>
              <a:t>of socio-cultural strategies</a:t>
            </a:r>
          </a:p>
          <a:p>
            <a:pPr algn="r"/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Calibri" panose="020F0502020204030204" pitchFamily="34" charset="0"/>
              </a:rPr>
              <a:t>e.g.: </a:t>
            </a:r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Calibri" panose="020F0502020204030204" pitchFamily="34" charset="0"/>
              </a:rPr>
              <a:t>doubtmongering</a:t>
            </a:r>
            <a:endParaRPr lang="it-IT" sz="2800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421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AFF3756-BCE7-01A8-BEE3-DFE25B4515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2F86ACBA-E074-FDEC-F80D-6AB7D444F868}"/>
              </a:ext>
            </a:extLst>
          </p:cNvPr>
          <p:cNvCxnSpPr>
            <a:cxnSpLocks/>
          </p:cNvCxnSpPr>
          <p:nvPr/>
        </p:nvCxnSpPr>
        <p:spPr>
          <a:xfrm>
            <a:off x="2190429" y="-1753690"/>
            <a:ext cx="0" cy="223946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A25C2C12-A503-1351-086E-71F2F072DA80}"/>
              </a:ext>
            </a:extLst>
          </p:cNvPr>
          <p:cNvCxnSpPr>
            <a:cxnSpLocks/>
          </p:cNvCxnSpPr>
          <p:nvPr/>
        </p:nvCxnSpPr>
        <p:spPr>
          <a:xfrm flipH="1" flipV="1">
            <a:off x="2190429" y="-1764838"/>
            <a:ext cx="6096000" cy="11148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61D8C8FD-F310-0646-B9C7-DB262E822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26"/>
          <a:stretch/>
        </p:blipFill>
        <p:spPr>
          <a:xfrm>
            <a:off x="8315369" y="7038891"/>
            <a:ext cx="3764048" cy="3147312"/>
          </a:xfrm>
          <a:prstGeom prst="rect">
            <a:avLst/>
          </a:prstGeom>
        </p:spPr>
      </p:pic>
      <p:sp>
        <p:nvSpPr>
          <p:cNvPr id="20" name="CasellaDiTesto 12">
            <a:extLst>
              <a:ext uri="{FF2B5EF4-FFF2-40B4-BE49-F238E27FC236}">
                <a16:creationId xmlns:a16="http://schemas.microsoft.com/office/drawing/2014/main" id="{A11DE541-9C89-333A-3179-90B6D9D2026B}"/>
              </a:ext>
            </a:extLst>
          </p:cNvPr>
          <p:cNvSpPr txBox="1"/>
          <p:nvPr/>
        </p:nvSpPr>
        <p:spPr>
          <a:xfrm>
            <a:off x="372738" y="7613550"/>
            <a:ext cx="5954499" cy="1938992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When different individuals conform to a group norm that they do not share simply because they are mistakenly convinced that everyone else accepts it. 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(Franklin, 2017) </a:t>
            </a:r>
          </a:p>
        </p:txBody>
      </p:sp>
      <p:pic>
        <p:nvPicPr>
          <p:cNvPr id="24" name="Picture 27">
            <a:extLst>
              <a:ext uri="{FF2B5EF4-FFF2-40B4-BE49-F238E27FC236}">
                <a16:creationId xmlns:a16="http://schemas.microsoft.com/office/drawing/2014/main" id="{3E6927DC-1A4A-11EC-5798-3A463C0F22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80492" y="593705"/>
            <a:ext cx="4078633" cy="6117950"/>
          </a:xfrm>
          <a:prstGeom prst="rect">
            <a:avLst/>
          </a:prstGeom>
        </p:spPr>
      </p:pic>
      <p:sp>
        <p:nvSpPr>
          <p:cNvPr id="25" name="TextBox 33">
            <a:extLst>
              <a:ext uri="{FF2B5EF4-FFF2-40B4-BE49-F238E27FC236}">
                <a16:creationId xmlns:a16="http://schemas.microsoft.com/office/drawing/2014/main" id="{8B686E8A-6C7A-34C8-BD7B-01592FA564AE}"/>
              </a:ext>
            </a:extLst>
          </p:cNvPr>
          <p:cNvSpPr txBox="1"/>
          <p:nvPr/>
        </p:nvSpPr>
        <p:spPr>
          <a:xfrm>
            <a:off x="1758840" y="4727305"/>
            <a:ext cx="62038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Calibri" panose="020F0502020204030204" pitchFamily="34" charset="0"/>
              </a:rPr>
              <a:t>agnotology</a:t>
            </a:r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Calibri" panose="020F0502020204030204" pitchFamily="34" charset="0"/>
              </a:rPr>
              <a:t>: </a:t>
            </a:r>
          </a:p>
          <a:p>
            <a:pPr algn="r"/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Calibri" panose="020F0502020204030204" pitchFamily="34" charset="0"/>
              </a:rPr>
              <a:t>ignorance</a:t>
            </a:r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Calibri" panose="020F0502020204030204" pitchFamily="34" charset="0"/>
              </a:rPr>
              <a:t>as</a:t>
            </a:r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Calibri" panose="020F0502020204030204" pitchFamily="34" charset="0"/>
              </a:rPr>
              <a:t> a product </a:t>
            </a:r>
          </a:p>
          <a:p>
            <a:pPr algn="r"/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Calibri" panose="020F0502020204030204" pitchFamily="34" charset="0"/>
              </a:rPr>
              <a:t>of socio-cultural strategies</a:t>
            </a:r>
          </a:p>
          <a:p>
            <a:pPr algn="r"/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Calibri" panose="020F0502020204030204" pitchFamily="34" charset="0"/>
              </a:rPr>
              <a:t>e.g.: </a:t>
            </a:r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Calibri" panose="020F0502020204030204" pitchFamily="34" charset="0"/>
              </a:rPr>
              <a:t>doubtmongering</a:t>
            </a:r>
            <a:endParaRPr lang="it-IT" sz="2800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  <a:cs typeface="Calibri" panose="020F0502020204030204" pitchFamily="34" charset="0"/>
            </a:endParaRP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AFFD4A90-DCE3-5CBE-A5BA-2F55AB11A7EF}"/>
              </a:ext>
            </a:extLst>
          </p:cNvPr>
          <p:cNvSpPr txBox="1"/>
          <p:nvPr/>
        </p:nvSpPr>
        <p:spPr>
          <a:xfrm>
            <a:off x="-605757" y="559159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IGNORANCE</a:t>
            </a:r>
            <a:endParaRPr lang="en-IT" sz="6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27" name="CasellaDiTesto 12">
            <a:extLst>
              <a:ext uri="{FF2B5EF4-FFF2-40B4-BE49-F238E27FC236}">
                <a16:creationId xmlns:a16="http://schemas.microsoft.com/office/drawing/2014/main" id="{4CE2A902-8A76-9FCE-9D20-66D6DE1BBEB7}"/>
              </a:ext>
            </a:extLst>
          </p:cNvPr>
          <p:cNvSpPr txBox="1"/>
          <p:nvPr/>
        </p:nvSpPr>
        <p:spPr>
          <a:xfrm>
            <a:off x="-2013563" y="2090582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ea typeface="COOPERHEWITT-MEDIUM" pitchFamily="2" charset="77"/>
              </a:rPr>
              <a:t>uncertainty</a:t>
            </a:r>
          </a:p>
        </p:txBody>
      </p:sp>
      <p:sp>
        <p:nvSpPr>
          <p:cNvPr id="28" name="CasellaDiTesto 12">
            <a:extLst>
              <a:ext uri="{FF2B5EF4-FFF2-40B4-BE49-F238E27FC236}">
                <a16:creationId xmlns:a16="http://schemas.microsoft.com/office/drawing/2014/main" id="{A4A270B1-539E-6605-AE01-2E80E3A4B46E}"/>
              </a:ext>
            </a:extLst>
          </p:cNvPr>
          <p:cNvSpPr txBox="1"/>
          <p:nvPr/>
        </p:nvSpPr>
        <p:spPr>
          <a:xfrm>
            <a:off x="-2013563" y="3536331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serendipity</a:t>
            </a:r>
          </a:p>
        </p:txBody>
      </p:sp>
      <p:cxnSp>
        <p:nvCxnSpPr>
          <p:cNvPr id="34" name="Connettore diritto 4">
            <a:extLst>
              <a:ext uri="{FF2B5EF4-FFF2-40B4-BE49-F238E27FC236}">
                <a16:creationId xmlns:a16="http://schemas.microsoft.com/office/drawing/2014/main" id="{B0073503-BBF6-70F1-DD65-75A4D07B0274}"/>
              </a:ext>
            </a:extLst>
          </p:cNvPr>
          <p:cNvCxnSpPr>
            <a:cxnSpLocks/>
          </p:cNvCxnSpPr>
          <p:nvPr/>
        </p:nvCxnSpPr>
        <p:spPr>
          <a:xfrm flipH="1">
            <a:off x="-304575" y="1582961"/>
            <a:ext cx="712696" cy="615777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rc 84">
            <a:extLst>
              <a:ext uri="{FF2B5EF4-FFF2-40B4-BE49-F238E27FC236}">
                <a16:creationId xmlns:a16="http://schemas.microsoft.com/office/drawing/2014/main" id="{4FC73D41-8885-2C25-F13D-9121E4F8B176}"/>
              </a:ext>
            </a:extLst>
          </p:cNvPr>
          <p:cNvSpPr/>
          <p:nvPr/>
        </p:nvSpPr>
        <p:spPr>
          <a:xfrm flipH="1">
            <a:off x="-2024100" y="1654135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36" name="Arc 84">
            <a:extLst>
              <a:ext uri="{FF2B5EF4-FFF2-40B4-BE49-F238E27FC236}">
                <a16:creationId xmlns:a16="http://schemas.microsoft.com/office/drawing/2014/main" id="{BB4685E5-5F53-A8EB-6AC6-1E5A02B042E4}"/>
              </a:ext>
            </a:extLst>
          </p:cNvPr>
          <p:cNvSpPr/>
          <p:nvPr/>
        </p:nvSpPr>
        <p:spPr>
          <a:xfrm flipH="1" flipV="1">
            <a:off x="-2028123" y="2080495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37" name="Arc 84">
            <a:extLst>
              <a:ext uri="{FF2B5EF4-FFF2-40B4-BE49-F238E27FC236}">
                <a16:creationId xmlns:a16="http://schemas.microsoft.com/office/drawing/2014/main" id="{0DC4AA8E-FF52-5855-20D8-64288070C2EF}"/>
              </a:ext>
            </a:extLst>
          </p:cNvPr>
          <p:cNvSpPr/>
          <p:nvPr/>
        </p:nvSpPr>
        <p:spPr>
          <a:xfrm rot="18218590" flipH="1" flipV="1">
            <a:off x="-935740" y="2630000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38" name="CasellaDiTesto 12">
            <a:extLst>
              <a:ext uri="{FF2B5EF4-FFF2-40B4-BE49-F238E27FC236}">
                <a16:creationId xmlns:a16="http://schemas.microsoft.com/office/drawing/2014/main" id="{D3C31D63-EFFB-DD33-2624-36A9B0D023DE}"/>
              </a:ext>
            </a:extLst>
          </p:cNvPr>
          <p:cNvSpPr txBox="1"/>
          <p:nvPr/>
        </p:nvSpPr>
        <p:spPr>
          <a:xfrm>
            <a:off x="485721" y="2077199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distributed</a:t>
            </a:r>
          </a:p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ignorance</a:t>
            </a:r>
          </a:p>
        </p:txBody>
      </p:sp>
      <p:cxnSp>
        <p:nvCxnSpPr>
          <p:cNvPr id="39" name="Connettore diritto 4">
            <a:extLst>
              <a:ext uri="{FF2B5EF4-FFF2-40B4-BE49-F238E27FC236}">
                <a16:creationId xmlns:a16="http://schemas.microsoft.com/office/drawing/2014/main" id="{85FF16BA-35E1-AD60-EDFF-679DDF10BEFD}"/>
              </a:ext>
            </a:extLst>
          </p:cNvPr>
          <p:cNvCxnSpPr>
            <a:cxnSpLocks/>
          </p:cNvCxnSpPr>
          <p:nvPr/>
        </p:nvCxnSpPr>
        <p:spPr>
          <a:xfrm>
            <a:off x="2211429" y="1522896"/>
            <a:ext cx="0" cy="557599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Arc 84">
            <a:extLst>
              <a:ext uri="{FF2B5EF4-FFF2-40B4-BE49-F238E27FC236}">
                <a16:creationId xmlns:a16="http://schemas.microsoft.com/office/drawing/2014/main" id="{27A16685-E8E7-A2D2-EEEB-C600600C8FBD}"/>
              </a:ext>
            </a:extLst>
          </p:cNvPr>
          <p:cNvSpPr/>
          <p:nvPr/>
        </p:nvSpPr>
        <p:spPr>
          <a:xfrm rot="8753707">
            <a:off x="-529071" y="2526503"/>
            <a:ext cx="1779192" cy="1158682"/>
          </a:xfrm>
          <a:prstGeom prst="arc">
            <a:avLst>
              <a:gd name="adj1" fmla="val 12666899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41" name="Arc 84">
            <a:extLst>
              <a:ext uri="{FF2B5EF4-FFF2-40B4-BE49-F238E27FC236}">
                <a16:creationId xmlns:a16="http://schemas.microsoft.com/office/drawing/2014/main" id="{E728887C-5CAD-6034-FD76-2DFFF8A93538}"/>
              </a:ext>
            </a:extLst>
          </p:cNvPr>
          <p:cNvSpPr/>
          <p:nvPr/>
        </p:nvSpPr>
        <p:spPr>
          <a:xfrm rot="11515695" flipH="1">
            <a:off x="3047518" y="2206291"/>
            <a:ext cx="1779192" cy="1158682"/>
          </a:xfrm>
          <a:prstGeom prst="arc">
            <a:avLst>
              <a:gd name="adj1" fmla="val 12291659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42" name="CasellaDiTesto 12">
            <a:extLst>
              <a:ext uri="{FF2B5EF4-FFF2-40B4-BE49-F238E27FC236}">
                <a16:creationId xmlns:a16="http://schemas.microsoft.com/office/drawing/2014/main" id="{A16BD233-0E60-6428-6E97-B6DBC5669DE2}"/>
              </a:ext>
            </a:extLst>
          </p:cNvPr>
          <p:cNvSpPr txBox="1"/>
          <p:nvPr/>
        </p:nvSpPr>
        <p:spPr>
          <a:xfrm>
            <a:off x="4192692" y="3053031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interdisciplinarity</a:t>
            </a:r>
          </a:p>
        </p:txBody>
      </p:sp>
      <p:sp>
        <p:nvSpPr>
          <p:cNvPr id="43" name="Arc 84">
            <a:extLst>
              <a:ext uri="{FF2B5EF4-FFF2-40B4-BE49-F238E27FC236}">
                <a16:creationId xmlns:a16="http://schemas.microsoft.com/office/drawing/2014/main" id="{1ACFBEDC-8574-E1D7-2789-F67D84964A4C}"/>
              </a:ext>
            </a:extLst>
          </p:cNvPr>
          <p:cNvSpPr/>
          <p:nvPr/>
        </p:nvSpPr>
        <p:spPr>
          <a:xfrm rot="13238963" flipH="1" flipV="1">
            <a:off x="2691668" y="2265261"/>
            <a:ext cx="1779192" cy="1158682"/>
          </a:xfrm>
          <a:prstGeom prst="arc">
            <a:avLst>
              <a:gd name="adj1" fmla="val 12291659"/>
              <a:gd name="adj2" fmla="val 17797279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44" name="CasellaDiTesto 12">
            <a:extLst>
              <a:ext uri="{FF2B5EF4-FFF2-40B4-BE49-F238E27FC236}">
                <a16:creationId xmlns:a16="http://schemas.microsoft.com/office/drawing/2014/main" id="{37F91169-099E-42FE-82FC-98FBE090656F}"/>
              </a:ext>
            </a:extLst>
          </p:cNvPr>
          <p:cNvSpPr txBox="1"/>
          <p:nvPr/>
        </p:nvSpPr>
        <p:spPr>
          <a:xfrm>
            <a:off x="4022226" y="2388840"/>
            <a:ext cx="3610039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pluralistic ignorance</a:t>
            </a:r>
          </a:p>
        </p:txBody>
      </p:sp>
      <p:sp>
        <p:nvSpPr>
          <p:cNvPr id="45" name="CasellaDiTesto 12">
            <a:extLst>
              <a:ext uri="{FF2B5EF4-FFF2-40B4-BE49-F238E27FC236}">
                <a16:creationId xmlns:a16="http://schemas.microsoft.com/office/drawing/2014/main" id="{76270322-0A91-D1BF-0A09-5863F79DA895}"/>
              </a:ext>
            </a:extLst>
          </p:cNvPr>
          <p:cNvSpPr txBox="1"/>
          <p:nvPr/>
        </p:nvSpPr>
        <p:spPr>
          <a:xfrm>
            <a:off x="3903768" y="745312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Calibri" panose="020F0502020204030204" pitchFamily="34" charset="0"/>
                <a:ea typeface="COOPERHEWITT-MEDIUM" pitchFamily="2" charset="77"/>
              </a:rPr>
              <a:t>agnotology</a:t>
            </a:r>
          </a:p>
        </p:txBody>
      </p:sp>
      <p:sp>
        <p:nvSpPr>
          <p:cNvPr id="46" name="CasellaDiTesto 12">
            <a:extLst>
              <a:ext uri="{FF2B5EF4-FFF2-40B4-BE49-F238E27FC236}">
                <a16:creationId xmlns:a16="http://schemas.microsoft.com/office/drawing/2014/main" id="{DF11EDF6-7F23-9738-2DF9-1CE7F35E3A26}"/>
              </a:ext>
            </a:extLst>
          </p:cNvPr>
          <p:cNvSpPr txBox="1"/>
          <p:nvPr/>
        </p:nvSpPr>
        <p:spPr>
          <a:xfrm>
            <a:off x="5967832" y="1352240"/>
            <a:ext cx="2240643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conspiracy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theories</a:t>
            </a:r>
          </a:p>
        </p:txBody>
      </p:sp>
      <p:sp>
        <p:nvSpPr>
          <p:cNvPr id="47" name="CasellaDiTesto 12">
            <a:extLst>
              <a:ext uri="{FF2B5EF4-FFF2-40B4-BE49-F238E27FC236}">
                <a16:creationId xmlns:a16="http://schemas.microsoft.com/office/drawing/2014/main" id="{49EE98C3-B851-94D7-A20B-7C317D0A0B7A}"/>
              </a:ext>
            </a:extLst>
          </p:cNvPr>
          <p:cNvSpPr txBox="1"/>
          <p:nvPr/>
        </p:nvSpPr>
        <p:spPr>
          <a:xfrm>
            <a:off x="6544945" y="320143"/>
            <a:ext cx="1784488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fake news</a:t>
            </a:r>
          </a:p>
        </p:txBody>
      </p:sp>
      <p:cxnSp>
        <p:nvCxnSpPr>
          <p:cNvPr id="48" name="Connettore diritto 4">
            <a:extLst>
              <a:ext uri="{FF2B5EF4-FFF2-40B4-BE49-F238E27FC236}">
                <a16:creationId xmlns:a16="http://schemas.microsoft.com/office/drawing/2014/main" id="{89EB1743-3571-7997-E8D7-BB1A624CA61F}"/>
              </a:ext>
            </a:extLst>
          </p:cNvPr>
          <p:cNvCxnSpPr>
            <a:cxnSpLocks/>
          </p:cNvCxnSpPr>
          <p:nvPr/>
        </p:nvCxnSpPr>
        <p:spPr>
          <a:xfrm>
            <a:off x="4112260" y="1111090"/>
            <a:ext cx="353978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rc 84">
            <a:extLst>
              <a:ext uri="{FF2B5EF4-FFF2-40B4-BE49-F238E27FC236}">
                <a16:creationId xmlns:a16="http://schemas.microsoft.com/office/drawing/2014/main" id="{823F31F8-98EB-C89E-7799-2C1F23167614}"/>
              </a:ext>
            </a:extLst>
          </p:cNvPr>
          <p:cNvSpPr/>
          <p:nvPr/>
        </p:nvSpPr>
        <p:spPr>
          <a:xfrm flipV="1">
            <a:off x="5336264" y="926203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50" name="Arc 84">
            <a:extLst>
              <a:ext uri="{FF2B5EF4-FFF2-40B4-BE49-F238E27FC236}">
                <a16:creationId xmlns:a16="http://schemas.microsoft.com/office/drawing/2014/main" id="{DBAB7123-CF42-3A7F-0530-1A2D1CAB6C40}"/>
              </a:ext>
            </a:extLst>
          </p:cNvPr>
          <p:cNvSpPr/>
          <p:nvPr/>
        </p:nvSpPr>
        <p:spPr>
          <a:xfrm rot="5400000" flipH="1" flipV="1">
            <a:off x="5888366" y="591453"/>
            <a:ext cx="1208681" cy="1158682"/>
          </a:xfrm>
          <a:prstGeom prst="arc">
            <a:avLst>
              <a:gd name="adj1" fmla="val 19021939"/>
              <a:gd name="adj2" fmla="val 2500592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51" name="Arc 84">
            <a:extLst>
              <a:ext uri="{FF2B5EF4-FFF2-40B4-BE49-F238E27FC236}">
                <a16:creationId xmlns:a16="http://schemas.microsoft.com/office/drawing/2014/main" id="{2862CCF0-AAB0-82B2-61D1-ED56D401F31B}"/>
              </a:ext>
            </a:extLst>
          </p:cNvPr>
          <p:cNvSpPr/>
          <p:nvPr/>
        </p:nvSpPr>
        <p:spPr>
          <a:xfrm rot="16200000" flipH="1">
            <a:off x="1279107" y="2985612"/>
            <a:ext cx="1779192" cy="1158682"/>
          </a:xfrm>
          <a:prstGeom prst="arc">
            <a:avLst>
              <a:gd name="adj1" fmla="val 14033211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52" name="CasellaDiTesto 12">
            <a:extLst>
              <a:ext uri="{FF2B5EF4-FFF2-40B4-BE49-F238E27FC236}">
                <a16:creationId xmlns:a16="http://schemas.microsoft.com/office/drawing/2014/main" id="{4163DF80-D999-A7BD-8D0B-215580FC61B4}"/>
              </a:ext>
            </a:extLst>
          </p:cNvPr>
          <p:cNvSpPr txBox="1"/>
          <p:nvPr/>
        </p:nvSpPr>
        <p:spPr>
          <a:xfrm>
            <a:off x="813896" y="3717222"/>
            <a:ext cx="782802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epistemic trust/relational ignorance</a:t>
            </a:r>
          </a:p>
        </p:txBody>
      </p:sp>
      <p:sp>
        <p:nvSpPr>
          <p:cNvPr id="53" name="CasellaDiTesto 12">
            <a:extLst>
              <a:ext uri="{FF2B5EF4-FFF2-40B4-BE49-F238E27FC236}">
                <a16:creationId xmlns:a16="http://schemas.microsoft.com/office/drawing/2014/main" id="{18C0F494-9FC7-88B8-95C9-D989240AD886}"/>
              </a:ext>
            </a:extLst>
          </p:cNvPr>
          <p:cNvSpPr txBox="1"/>
          <p:nvPr/>
        </p:nvSpPr>
        <p:spPr>
          <a:xfrm>
            <a:off x="-3642388" y="1251662"/>
            <a:ext cx="2206841" cy="954107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hypothetical reasoning</a:t>
            </a:r>
          </a:p>
        </p:txBody>
      </p:sp>
      <p:sp>
        <p:nvSpPr>
          <p:cNvPr id="54" name="CasellaDiTesto 12">
            <a:extLst>
              <a:ext uri="{FF2B5EF4-FFF2-40B4-BE49-F238E27FC236}">
                <a16:creationId xmlns:a16="http://schemas.microsoft.com/office/drawing/2014/main" id="{21915C6B-9BA5-9D4D-01D1-5875600906A4}"/>
              </a:ext>
            </a:extLst>
          </p:cNvPr>
          <p:cNvSpPr txBox="1"/>
          <p:nvPr/>
        </p:nvSpPr>
        <p:spPr>
          <a:xfrm>
            <a:off x="-3170633" y="2938476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risk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D03102A-DD5F-6308-33C3-7C1D053DA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6301" y="198065"/>
            <a:ext cx="3975100" cy="26416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40E8976-076D-F141-509B-2FD7AB5ACE6A}"/>
              </a:ext>
            </a:extLst>
          </p:cNvPr>
          <p:cNvSpPr txBox="1"/>
          <p:nvPr/>
        </p:nvSpPr>
        <p:spPr>
          <a:xfrm>
            <a:off x="12328121" y="2902487"/>
            <a:ext cx="3975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>
                <a:solidFill>
                  <a:schemeClr val="bg1"/>
                </a:solidFill>
                <a:effectLst/>
              </a:rPr>
              <a:t>Gelfert</a:t>
            </a:r>
            <a:r>
              <a:rPr lang="it-IT" dirty="0">
                <a:solidFill>
                  <a:schemeClr val="bg1"/>
                </a:solidFill>
                <a:effectLst/>
              </a:rPr>
              <a:t>, A. (2021). Fake News, False </a:t>
            </a:r>
            <a:r>
              <a:rPr lang="it-IT" dirty="0" err="1">
                <a:solidFill>
                  <a:schemeClr val="bg1"/>
                </a:solidFill>
                <a:effectLst/>
              </a:rPr>
              <a:t>Beliefs</a:t>
            </a:r>
            <a:r>
              <a:rPr lang="it-IT" dirty="0">
                <a:solidFill>
                  <a:schemeClr val="bg1"/>
                </a:solidFill>
                <a:effectLst/>
              </a:rPr>
              <a:t>, and the </a:t>
            </a:r>
            <a:r>
              <a:rPr lang="it-IT" dirty="0" err="1">
                <a:solidFill>
                  <a:schemeClr val="bg1"/>
                </a:solidFill>
                <a:effectLst/>
              </a:rPr>
              <a:t>Fallible</a:t>
            </a:r>
            <a:r>
              <a:rPr lang="it-IT" dirty="0">
                <a:solidFill>
                  <a:schemeClr val="bg1"/>
                </a:solidFill>
                <a:effectLst/>
              </a:rPr>
              <a:t> Art of Knowledge </a:t>
            </a:r>
            <a:r>
              <a:rPr lang="it-IT" dirty="0" err="1">
                <a:solidFill>
                  <a:schemeClr val="bg1"/>
                </a:solidFill>
                <a:effectLst/>
              </a:rPr>
              <a:t>Maintenance</a:t>
            </a:r>
            <a:r>
              <a:rPr lang="it-IT" dirty="0">
                <a:solidFill>
                  <a:schemeClr val="bg1"/>
                </a:solidFill>
                <a:effectLst/>
              </a:rPr>
              <a:t>. In A. </a:t>
            </a:r>
            <a:r>
              <a:rPr lang="it-IT" dirty="0" err="1">
                <a:solidFill>
                  <a:schemeClr val="bg1"/>
                </a:solidFill>
                <a:effectLst/>
              </a:rPr>
              <a:t>Gelfert</a:t>
            </a:r>
            <a:r>
              <a:rPr lang="it-IT" dirty="0">
                <a:solidFill>
                  <a:schemeClr val="bg1"/>
                </a:solidFill>
                <a:effectLst/>
              </a:rPr>
              <a:t>, </a:t>
            </a:r>
            <a:r>
              <a:rPr lang="it-IT" i="1" dirty="0">
                <a:solidFill>
                  <a:schemeClr val="bg1"/>
                </a:solidFill>
                <a:effectLst/>
              </a:rPr>
              <a:t>The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Epistemology</a:t>
            </a:r>
            <a:r>
              <a:rPr lang="it-IT" i="1" dirty="0">
                <a:solidFill>
                  <a:schemeClr val="bg1"/>
                </a:solidFill>
                <a:effectLst/>
              </a:rPr>
              <a:t> of Fake News</a:t>
            </a:r>
            <a:r>
              <a:rPr lang="it-IT" dirty="0">
                <a:solidFill>
                  <a:schemeClr val="bg1"/>
                </a:solidFill>
                <a:effectLst/>
              </a:rPr>
              <a:t> (pp. 310–333). Oxford University Press.</a:t>
            </a:r>
          </a:p>
          <a:p>
            <a:pPr algn="r"/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55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AFF3756-BCE7-01A8-BEE3-DFE25B4515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2F86ACBA-E074-FDEC-F80D-6AB7D444F868}"/>
              </a:ext>
            </a:extLst>
          </p:cNvPr>
          <p:cNvCxnSpPr>
            <a:cxnSpLocks/>
          </p:cNvCxnSpPr>
          <p:nvPr/>
        </p:nvCxnSpPr>
        <p:spPr>
          <a:xfrm>
            <a:off x="2190429" y="-2112275"/>
            <a:ext cx="0" cy="223946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A25C2C12-A503-1351-086E-71F2F072DA80}"/>
              </a:ext>
            </a:extLst>
          </p:cNvPr>
          <p:cNvCxnSpPr>
            <a:cxnSpLocks/>
          </p:cNvCxnSpPr>
          <p:nvPr/>
        </p:nvCxnSpPr>
        <p:spPr>
          <a:xfrm flipH="1" flipV="1">
            <a:off x="2190429" y="-2123423"/>
            <a:ext cx="6096000" cy="11148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8" descr="A picture containing text, decorated&#10;&#10;Description automatically generated">
            <a:extLst>
              <a:ext uri="{FF2B5EF4-FFF2-40B4-BE49-F238E27FC236}">
                <a16:creationId xmlns:a16="http://schemas.microsoft.com/office/drawing/2014/main" id="{DF5ECB4F-4BB9-02D7-CA6E-EABE160E86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67" r="8151"/>
          <a:stretch/>
        </p:blipFill>
        <p:spPr>
          <a:xfrm>
            <a:off x="193279" y="6963298"/>
            <a:ext cx="2753706" cy="2252632"/>
          </a:xfrm>
          <a:prstGeom prst="rect">
            <a:avLst/>
          </a:prstGeom>
        </p:spPr>
      </p:pic>
      <p:sp>
        <p:nvSpPr>
          <p:cNvPr id="24" name="TextBox 6">
            <a:extLst>
              <a:ext uri="{FF2B5EF4-FFF2-40B4-BE49-F238E27FC236}">
                <a16:creationId xmlns:a16="http://schemas.microsoft.com/office/drawing/2014/main" id="{10C9EF56-0598-2812-8F05-2BD1EEE878D1}"/>
              </a:ext>
            </a:extLst>
          </p:cNvPr>
          <p:cNvSpPr txBox="1"/>
          <p:nvPr/>
        </p:nvSpPr>
        <p:spPr>
          <a:xfrm>
            <a:off x="-605757" y="559159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IGNORANCE</a:t>
            </a:r>
            <a:endParaRPr lang="en-IT" sz="6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25" name="CasellaDiTesto 12">
            <a:extLst>
              <a:ext uri="{FF2B5EF4-FFF2-40B4-BE49-F238E27FC236}">
                <a16:creationId xmlns:a16="http://schemas.microsoft.com/office/drawing/2014/main" id="{94FB75BB-944E-CE0D-B3AC-EBFC24D571AA}"/>
              </a:ext>
            </a:extLst>
          </p:cNvPr>
          <p:cNvSpPr txBox="1"/>
          <p:nvPr/>
        </p:nvSpPr>
        <p:spPr>
          <a:xfrm>
            <a:off x="-2013563" y="2090582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ea typeface="COOPERHEWITT-MEDIUM" pitchFamily="2" charset="77"/>
              </a:rPr>
              <a:t>uncertainty</a:t>
            </a:r>
          </a:p>
        </p:txBody>
      </p:sp>
      <p:sp>
        <p:nvSpPr>
          <p:cNvPr id="28" name="CasellaDiTesto 12">
            <a:extLst>
              <a:ext uri="{FF2B5EF4-FFF2-40B4-BE49-F238E27FC236}">
                <a16:creationId xmlns:a16="http://schemas.microsoft.com/office/drawing/2014/main" id="{EA008072-7380-4068-93C8-E4AC2DBCE83A}"/>
              </a:ext>
            </a:extLst>
          </p:cNvPr>
          <p:cNvSpPr txBox="1"/>
          <p:nvPr/>
        </p:nvSpPr>
        <p:spPr>
          <a:xfrm>
            <a:off x="-2013563" y="3536331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serendipity</a:t>
            </a:r>
          </a:p>
        </p:txBody>
      </p:sp>
      <p:cxnSp>
        <p:nvCxnSpPr>
          <p:cNvPr id="34" name="Connettore diritto 4">
            <a:extLst>
              <a:ext uri="{FF2B5EF4-FFF2-40B4-BE49-F238E27FC236}">
                <a16:creationId xmlns:a16="http://schemas.microsoft.com/office/drawing/2014/main" id="{FDBE62FF-C2D6-BC03-CF00-0D804EDAEAC3}"/>
              </a:ext>
            </a:extLst>
          </p:cNvPr>
          <p:cNvCxnSpPr>
            <a:cxnSpLocks/>
          </p:cNvCxnSpPr>
          <p:nvPr/>
        </p:nvCxnSpPr>
        <p:spPr>
          <a:xfrm flipH="1">
            <a:off x="-304575" y="1582961"/>
            <a:ext cx="712696" cy="615777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rc 84">
            <a:extLst>
              <a:ext uri="{FF2B5EF4-FFF2-40B4-BE49-F238E27FC236}">
                <a16:creationId xmlns:a16="http://schemas.microsoft.com/office/drawing/2014/main" id="{D1BEA21F-8FE6-31D1-8769-58E32149B27A}"/>
              </a:ext>
            </a:extLst>
          </p:cNvPr>
          <p:cNvSpPr/>
          <p:nvPr/>
        </p:nvSpPr>
        <p:spPr>
          <a:xfrm flipH="1">
            <a:off x="-2024100" y="1654135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36" name="Arc 84">
            <a:extLst>
              <a:ext uri="{FF2B5EF4-FFF2-40B4-BE49-F238E27FC236}">
                <a16:creationId xmlns:a16="http://schemas.microsoft.com/office/drawing/2014/main" id="{4F2C2212-8EC4-6470-DEA7-88769E8ECA4D}"/>
              </a:ext>
            </a:extLst>
          </p:cNvPr>
          <p:cNvSpPr/>
          <p:nvPr/>
        </p:nvSpPr>
        <p:spPr>
          <a:xfrm flipH="1" flipV="1">
            <a:off x="-2028123" y="2080495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37" name="Arc 84">
            <a:extLst>
              <a:ext uri="{FF2B5EF4-FFF2-40B4-BE49-F238E27FC236}">
                <a16:creationId xmlns:a16="http://schemas.microsoft.com/office/drawing/2014/main" id="{0F44FBBE-0995-1C53-A293-E9AAACB343A0}"/>
              </a:ext>
            </a:extLst>
          </p:cNvPr>
          <p:cNvSpPr/>
          <p:nvPr/>
        </p:nvSpPr>
        <p:spPr>
          <a:xfrm rot="18218590" flipH="1" flipV="1">
            <a:off x="-935740" y="2630000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38" name="CasellaDiTesto 12">
            <a:extLst>
              <a:ext uri="{FF2B5EF4-FFF2-40B4-BE49-F238E27FC236}">
                <a16:creationId xmlns:a16="http://schemas.microsoft.com/office/drawing/2014/main" id="{4854FE24-7029-AA02-1D87-A1E09D0ED524}"/>
              </a:ext>
            </a:extLst>
          </p:cNvPr>
          <p:cNvSpPr txBox="1"/>
          <p:nvPr/>
        </p:nvSpPr>
        <p:spPr>
          <a:xfrm>
            <a:off x="485721" y="2077199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distributed</a:t>
            </a:r>
          </a:p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ignorance</a:t>
            </a:r>
          </a:p>
        </p:txBody>
      </p:sp>
      <p:cxnSp>
        <p:nvCxnSpPr>
          <p:cNvPr id="39" name="Connettore diritto 4">
            <a:extLst>
              <a:ext uri="{FF2B5EF4-FFF2-40B4-BE49-F238E27FC236}">
                <a16:creationId xmlns:a16="http://schemas.microsoft.com/office/drawing/2014/main" id="{7FCCDD0E-6570-232C-6496-BF368E0188AA}"/>
              </a:ext>
            </a:extLst>
          </p:cNvPr>
          <p:cNvCxnSpPr>
            <a:cxnSpLocks/>
          </p:cNvCxnSpPr>
          <p:nvPr/>
        </p:nvCxnSpPr>
        <p:spPr>
          <a:xfrm>
            <a:off x="2211429" y="1522896"/>
            <a:ext cx="0" cy="557599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Arc 84">
            <a:extLst>
              <a:ext uri="{FF2B5EF4-FFF2-40B4-BE49-F238E27FC236}">
                <a16:creationId xmlns:a16="http://schemas.microsoft.com/office/drawing/2014/main" id="{DB28C746-8BAA-1CAA-2DA7-7CE952BF13C8}"/>
              </a:ext>
            </a:extLst>
          </p:cNvPr>
          <p:cNvSpPr/>
          <p:nvPr/>
        </p:nvSpPr>
        <p:spPr>
          <a:xfrm rot="8753707">
            <a:off x="-529071" y="2526503"/>
            <a:ext cx="1779192" cy="1158682"/>
          </a:xfrm>
          <a:prstGeom prst="arc">
            <a:avLst>
              <a:gd name="adj1" fmla="val 12666899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41" name="Arc 84">
            <a:extLst>
              <a:ext uri="{FF2B5EF4-FFF2-40B4-BE49-F238E27FC236}">
                <a16:creationId xmlns:a16="http://schemas.microsoft.com/office/drawing/2014/main" id="{9C8C381E-29DD-98D6-DAB6-201B490D12C9}"/>
              </a:ext>
            </a:extLst>
          </p:cNvPr>
          <p:cNvSpPr/>
          <p:nvPr/>
        </p:nvSpPr>
        <p:spPr>
          <a:xfrm rot="11515695" flipH="1">
            <a:off x="3047518" y="2206291"/>
            <a:ext cx="1779192" cy="1158682"/>
          </a:xfrm>
          <a:prstGeom prst="arc">
            <a:avLst>
              <a:gd name="adj1" fmla="val 12291659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42" name="CasellaDiTesto 12">
            <a:extLst>
              <a:ext uri="{FF2B5EF4-FFF2-40B4-BE49-F238E27FC236}">
                <a16:creationId xmlns:a16="http://schemas.microsoft.com/office/drawing/2014/main" id="{CAF26DF6-4481-E29A-03F1-E7B894B7A638}"/>
              </a:ext>
            </a:extLst>
          </p:cNvPr>
          <p:cNvSpPr txBox="1"/>
          <p:nvPr/>
        </p:nvSpPr>
        <p:spPr>
          <a:xfrm>
            <a:off x="4192692" y="3053031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interdisciplinarity</a:t>
            </a:r>
          </a:p>
        </p:txBody>
      </p:sp>
      <p:sp>
        <p:nvSpPr>
          <p:cNvPr id="43" name="Arc 84">
            <a:extLst>
              <a:ext uri="{FF2B5EF4-FFF2-40B4-BE49-F238E27FC236}">
                <a16:creationId xmlns:a16="http://schemas.microsoft.com/office/drawing/2014/main" id="{145D7DBD-E219-8941-C117-99BF2FA051DF}"/>
              </a:ext>
            </a:extLst>
          </p:cNvPr>
          <p:cNvSpPr/>
          <p:nvPr/>
        </p:nvSpPr>
        <p:spPr>
          <a:xfrm rot="13238963" flipH="1" flipV="1">
            <a:off x="2691668" y="2265261"/>
            <a:ext cx="1779192" cy="1158682"/>
          </a:xfrm>
          <a:prstGeom prst="arc">
            <a:avLst>
              <a:gd name="adj1" fmla="val 12291659"/>
              <a:gd name="adj2" fmla="val 17797279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44" name="CasellaDiTesto 12">
            <a:extLst>
              <a:ext uri="{FF2B5EF4-FFF2-40B4-BE49-F238E27FC236}">
                <a16:creationId xmlns:a16="http://schemas.microsoft.com/office/drawing/2014/main" id="{E8199413-8DF5-4E07-B6E6-F4DA54BD21F4}"/>
              </a:ext>
            </a:extLst>
          </p:cNvPr>
          <p:cNvSpPr txBox="1"/>
          <p:nvPr/>
        </p:nvSpPr>
        <p:spPr>
          <a:xfrm>
            <a:off x="4022226" y="2388840"/>
            <a:ext cx="3610039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pluralistic ignorance</a:t>
            </a:r>
          </a:p>
        </p:txBody>
      </p:sp>
      <p:sp>
        <p:nvSpPr>
          <p:cNvPr id="45" name="CasellaDiTesto 12">
            <a:extLst>
              <a:ext uri="{FF2B5EF4-FFF2-40B4-BE49-F238E27FC236}">
                <a16:creationId xmlns:a16="http://schemas.microsoft.com/office/drawing/2014/main" id="{0843DE11-AB33-813C-2ACF-DC96BDE6B6DF}"/>
              </a:ext>
            </a:extLst>
          </p:cNvPr>
          <p:cNvSpPr txBox="1"/>
          <p:nvPr/>
        </p:nvSpPr>
        <p:spPr>
          <a:xfrm>
            <a:off x="3903768" y="745312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Calibri" panose="020F0502020204030204" pitchFamily="34" charset="0"/>
                <a:ea typeface="COOPERHEWITT-MEDIUM" pitchFamily="2" charset="77"/>
              </a:rPr>
              <a:t>agnotology</a:t>
            </a:r>
          </a:p>
        </p:txBody>
      </p:sp>
      <p:sp>
        <p:nvSpPr>
          <p:cNvPr id="46" name="CasellaDiTesto 12">
            <a:extLst>
              <a:ext uri="{FF2B5EF4-FFF2-40B4-BE49-F238E27FC236}">
                <a16:creationId xmlns:a16="http://schemas.microsoft.com/office/drawing/2014/main" id="{DF9A8C50-78B6-2217-3194-E28325C58EC8}"/>
              </a:ext>
            </a:extLst>
          </p:cNvPr>
          <p:cNvSpPr txBox="1"/>
          <p:nvPr/>
        </p:nvSpPr>
        <p:spPr>
          <a:xfrm>
            <a:off x="5967832" y="1352240"/>
            <a:ext cx="2240643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conspiracy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theories</a:t>
            </a:r>
          </a:p>
        </p:txBody>
      </p:sp>
      <p:sp>
        <p:nvSpPr>
          <p:cNvPr id="47" name="CasellaDiTesto 12">
            <a:extLst>
              <a:ext uri="{FF2B5EF4-FFF2-40B4-BE49-F238E27FC236}">
                <a16:creationId xmlns:a16="http://schemas.microsoft.com/office/drawing/2014/main" id="{9A0BB5EB-9091-2869-E8ED-EDED32DB2044}"/>
              </a:ext>
            </a:extLst>
          </p:cNvPr>
          <p:cNvSpPr txBox="1"/>
          <p:nvPr/>
        </p:nvSpPr>
        <p:spPr>
          <a:xfrm>
            <a:off x="6544945" y="320143"/>
            <a:ext cx="1784488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fake news</a:t>
            </a:r>
          </a:p>
        </p:txBody>
      </p:sp>
      <p:cxnSp>
        <p:nvCxnSpPr>
          <p:cNvPr id="48" name="Connettore diritto 4">
            <a:extLst>
              <a:ext uri="{FF2B5EF4-FFF2-40B4-BE49-F238E27FC236}">
                <a16:creationId xmlns:a16="http://schemas.microsoft.com/office/drawing/2014/main" id="{C67F8A20-6AE3-9155-F7FD-33CFFC25FBC8}"/>
              </a:ext>
            </a:extLst>
          </p:cNvPr>
          <p:cNvCxnSpPr>
            <a:cxnSpLocks/>
          </p:cNvCxnSpPr>
          <p:nvPr/>
        </p:nvCxnSpPr>
        <p:spPr>
          <a:xfrm>
            <a:off x="4112260" y="1111090"/>
            <a:ext cx="353978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rc 84">
            <a:extLst>
              <a:ext uri="{FF2B5EF4-FFF2-40B4-BE49-F238E27FC236}">
                <a16:creationId xmlns:a16="http://schemas.microsoft.com/office/drawing/2014/main" id="{523EA9CB-B16C-0DB3-0855-7E1F31C88491}"/>
              </a:ext>
            </a:extLst>
          </p:cNvPr>
          <p:cNvSpPr/>
          <p:nvPr/>
        </p:nvSpPr>
        <p:spPr>
          <a:xfrm flipV="1">
            <a:off x="5336264" y="926203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50" name="Arc 84">
            <a:extLst>
              <a:ext uri="{FF2B5EF4-FFF2-40B4-BE49-F238E27FC236}">
                <a16:creationId xmlns:a16="http://schemas.microsoft.com/office/drawing/2014/main" id="{28BC34B1-0EF3-72D5-8B52-3054224BD1FD}"/>
              </a:ext>
            </a:extLst>
          </p:cNvPr>
          <p:cNvSpPr/>
          <p:nvPr/>
        </p:nvSpPr>
        <p:spPr>
          <a:xfrm rot="5400000" flipH="1" flipV="1">
            <a:off x="5888366" y="591453"/>
            <a:ext cx="1208681" cy="1158682"/>
          </a:xfrm>
          <a:prstGeom prst="arc">
            <a:avLst>
              <a:gd name="adj1" fmla="val 19021939"/>
              <a:gd name="adj2" fmla="val 2500592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51" name="Arc 84">
            <a:extLst>
              <a:ext uri="{FF2B5EF4-FFF2-40B4-BE49-F238E27FC236}">
                <a16:creationId xmlns:a16="http://schemas.microsoft.com/office/drawing/2014/main" id="{C2C6C1C3-3E9B-A8D3-F4F7-D95079CBE091}"/>
              </a:ext>
            </a:extLst>
          </p:cNvPr>
          <p:cNvSpPr/>
          <p:nvPr/>
        </p:nvSpPr>
        <p:spPr>
          <a:xfrm rot="16200000" flipH="1">
            <a:off x="1279107" y="2985612"/>
            <a:ext cx="1779192" cy="1158682"/>
          </a:xfrm>
          <a:prstGeom prst="arc">
            <a:avLst>
              <a:gd name="adj1" fmla="val 14033211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52" name="CasellaDiTesto 12">
            <a:extLst>
              <a:ext uri="{FF2B5EF4-FFF2-40B4-BE49-F238E27FC236}">
                <a16:creationId xmlns:a16="http://schemas.microsoft.com/office/drawing/2014/main" id="{73A95CF9-8023-EA5A-2CDF-712761998306}"/>
              </a:ext>
            </a:extLst>
          </p:cNvPr>
          <p:cNvSpPr txBox="1"/>
          <p:nvPr/>
        </p:nvSpPr>
        <p:spPr>
          <a:xfrm>
            <a:off x="813896" y="3717222"/>
            <a:ext cx="782802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epistemic trust/relational ignorance</a:t>
            </a:r>
          </a:p>
        </p:txBody>
      </p:sp>
      <p:sp>
        <p:nvSpPr>
          <p:cNvPr id="53" name="CasellaDiTesto 12">
            <a:extLst>
              <a:ext uri="{FF2B5EF4-FFF2-40B4-BE49-F238E27FC236}">
                <a16:creationId xmlns:a16="http://schemas.microsoft.com/office/drawing/2014/main" id="{DC157546-C425-348F-3323-77A844ECC325}"/>
              </a:ext>
            </a:extLst>
          </p:cNvPr>
          <p:cNvSpPr txBox="1"/>
          <p:nvPr/>
        </p:nvSpPr>
        <p:spPr>
          <a:xfrm>
            <a:off x="-3642388" y="1251662"/>
            <a:ext cx="2206841" cy="954107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hypothetical reasoning</a:t>
            </a:r>
          </a:p>
        </p:txBody>
      </p:sp>
      <p:sp>
        <p:nvSpPr>
          <p:cNvPr id="54" name="CasellaDiTesto 12">
            <a:extLst>
              <a:ext uri="{FF2B5EF4-FFF2-40B4-BE49-F238E27FC236}">
                <a16:creationId xmlns:a16="http://schemas.microsoft.com/office/drawing/2014/main" id="{744673E6-4B32-60DD-F9C6-999340BCB585}"/>
              </a:ext>
            </a:extLst>
          </p:cNvPr>
          <p:cNvSpPr txBox="1"/>
          <p:nvPr/>
        </p:nvSpPr>
        <p:spPr>
          <a:xfrm>
            <a:off x="-3170633" y="2938476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risk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27E37819-77BA-89DE-CE00-5CC953645E10}"/>
              </a:ext>
            </a:extLst>
          </p:cNvPr>
          <p:cNvSpPr txBox="1"/>
          <p:nvPr/>
        </p:nvSpPr>
        <p:spPr>
          <a:xfrm>
            <a:off x="3082702" y="8436089"/>
            <a:ext cx="57702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effectLst/>
              </a:rPr>
              <a:t>Basham</a:t>
            </a:r>
            <a:r>
              <a:rPr lang="it-IT" dirty="0">
                <a:solidFill>
                  <a:schemeClr val="bg1"/>
                </a:solidFill>
                <a:effectLst/>
              </a:rPr>
              <a:t>, L. (2019). </a:t>
            </a:r>
            <a:r>
              <a:rPr lang="it-IT" dirty="0" err="1">
                <a:solidFill>
                  <a:schemeClr val="bg1"/>
                </a:solidFill>
                <a:effectLst/>
              </a:rPr>
              <a:t>Malevolent</a:t>
            </a:r>
            <a:r>
              <a:rPr lang="it-IT" dirty="0">
                <a:solidFill>
                  <a:schemeClr val="bg1"/>
                </a:solidFill>
                <a:effectLst/>
              </a:rPr>
              <a:t> global </a:t>
            </a:r>
            <a:r>
              <a:rPr lang="it-IT" dirty="0" err="1">
                <a:solidFill>
                  <a:schemeClr val="bg1"/>
                </a:solidFill>
                <a:effectLst/>
              </a:rPr>
              <a:t>conspiracy</a:t>
            </a:r>
            <a:r>
              <a:rPr lang="it-IT" dirty="0">
                <a:solidFill>
                  <a:schemeClr val="bg1"/>
                </a:solidFill>
                <a:effectLst/>
              </a:rPr>
              <a:t>. In D. </a:t>
            </a:r>
            <a:r>
              <a:rPr lang="it-IT" dirty="0" err="1">
                <a:solidFill>
                  <a:schemeClr val="bg1"/>
                </a:solidFill>
                <a:effectLst/>
              </a:rPr>
              <a:t>Coady</a:t>
            </a:r>
            <a:r>
              <a:rPr lang="it-IT" dirty="0">
                <a:solidFill>
                  <a:schemeClr val="bg1"/>
                </a:solidFill>
                <a:effectLst/>
              </a:rPr>
              <a:t> (Ed.), Conspiracy Theories (pp. 93–105). </a:t>
            </a:r>
            <a:r>
              <a:rPr lang="it-IT" dirty="0" err="1">
                <a:solidFill>
                  <a:schemeClr val="bg1"/>
                </a:solidFill>
                <a:effectLst/>
              </a:rPr>
              <a:t>Routledge</a:t>
            </a:r>
            <a:r>
              <a:rPr lang="it-IT" dirty="0">
                <a:solidFill>
                  <a:schemeClr val="bg1"/>
                </a:solidFill>
                <a:effectLst/>
              </a:rPr>
              <a:t>.</a:t>
            </a:r>
          </a:p>
        </p:txBody>
      </p:sp>
      <p:pic>
        <p:nvPicPr>
          <p:cNvPr id="58" name="Immagine 57">
            <a:extLst>
              <a:ext uri="{FF2B5EF4-FFF2-40B4-BE49-F238E27FC236}">
                <a16:creationId xmlns:a16="http://schemas.microsoft.com/office/drawing/2014/main" id="{095E9F44-07D2-DAE2-73AE-58362B349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195" y="198065"/>
            <a:ext cx="3975100" cy="2641600"/>
          </a:xfrm>
          <a:prstGeom prst="rect">
            <a:avLst/>
          </a:prstGeom>
        </p:spPr>
      </p:pic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EF23D279-53FA-4ED1-B50D-228A6D4532C4}"/>
              </a:ext>
            </a:extLst>
          </p:cNvPr>
          <p:cNvSpPr txBox="1"/>
          <p:nvPr/>
        </p:nvSpPr>
        <p:spPr>
          <a:xfrm>
            <a:off x="8099015" y="2902487"/>
            <a:ext cx="3975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>
                <a:solidFill>
                  <a:schemeClr val="bg1"/>
                </a:solidFill>
                <a:effectLst/>
              </a:rPr>
              <a:t>Gelfert</a:t>
            </a:r>
            <a:r>
              <a:rPr lang="it-IT" dirty="0">
                <a:solidFill>
                  <a:schemeClr val="bg1"/>
                </a:solidFill>
                <a:effectLst/>
              </a:rPr>
              <a:t>, A. (2021). Fake News, False </a:t>
            </a:r>
            <a:r>
              <a:rPr lang="it-IT" dirty="0" err="1">
                <a:solidFill>
                  <a:schemeClr val="bg1"/>
                </a:solidFill>
                <a:effectLst/>
              </a:rPr>
              <a:t>Beliefs</a:t>
            </a:r>
            <a:r>
              <a:rPr lang="it-IT" dirty="0">
                <a:solidFill>
                  <a:schemeClr val="bg1"/>
                </a:solidFill>
                <a:effectLst/>
              </a:rPr>
              <a:t>, and the </a:t>
            </a:r>
            <a:r>
              <a:rPr lang="it-IT" dirty="0" err="1">
                <a:solidFill>
                  <a:schemeClr val="bg1"/>
                </a:solidFill>
                <a:effectLst/>
              </a:rPr>
              <a:t>Fallible</a:t>
            </a:r>
            <a:r>
              <a:rPr lang="it-IT" dirty="0">
                <a:solidFill>
                  <a:schemeClr val="bg1"/>
                </a:solidFill>
                <a:effectLst/>
              </a:rPr>
              <a:t> Art of Knowledge </a:t>
            </a:r>
            <a:r>
              <a:rPr lang="it-IT" dirty="0" err="1">
                <a:solidFill>
                  <a:schemeClr val="bg1"/>
                </a:solidFill>
                <a:effectLst/>
              </a:rPr>
              <a:t>Maintenance</a:t>
            </a:r>
            <a:r>
              <a:rPr lang="it-IT" dirty="0">
                <a:solidFill>
                  <a:schemeClr val="bg1"/>
                </a:solidFill>
                <a:effectLst/>
              </a:rPr>
              <a:t>. In A. </a:t>
            </a:r>
            <a:r>
              <a:rPr lang="it-IT" dirty="0" err="1">
                <a:solidFill>
                  <a:schemeClr val="bg1"/>
                </a:solidFill>
                <a:effectLst/>
              </a:rPr>
              <a:t>Gelfert</a:t>
            </a:r>
            <a:r>
              <a:rPr lang="it-IT" dirty="0">
                <a:solidFill>
                  <a:schemeClr val="bg1"/>
                </a:solidFill>
                <a:effectLst/>
              </a:rPr>
              <a:t>, </a:t>
            </a:r>
            <a:r>
              <a:rPr lang="it-IT" i="1" dirty="0">
                <a:solidFill>
                  <a:schemeClr val="bg1"/>
                </a:solidFill>
                <a:effectLst/>
              </a:rPr>
              <a:t>The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Epistemology</a:t>
            </a:r>
            <a:r>
              <a:rPr lang="it-IT" i="1" dirty="0">
                <a:solidFill>
                  <a:schemeClr val="bg1"/>
                </a:solidFill>
                <a:effectLst/>
              </a:rPr>
              <a:t> of Fake News</a:t>
            </a:r>
            <a:r>
              <a:rPr lang="it-IT" dirty="0">
                <a:solidFill>
                  <a:schemeClr val="bg1"/>
                </a:solidFill>
                <a:effectLst/>
              </a:rPr>
              <a:t> (pp. 310–333). Oxford University Press.</a:t>
            </a:r>
          </a:p>
          <a:p>
            <a:pPr algn="r"/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2" name="Picture 27">
            <a:extLst>
              <a:ext uri="{FF2B5EF4-FFF2-40B4-BE49-F238E27FC236}">
                <a16:creationId xmlns:a16="http://schemas.microsoft.com/office/drawing/2014/main" id="{DE5448D8-3B23-8097-747C-E858613C49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323897" y="2716422"/>
            <a:ext cx="4078633" cy="6117950"/>
          </a:xfrm>
          <a:prstGeom prst="rect">
            <a:avLst/>
          </a:prstGeom>
        </p:spPr>
      </p:pic>
      <p:sp>
        <p:nvSpPr>
          <p:cNvPr id="3" name="TextBox 33">
            <a:extLst>
              <a:ext uri="{FF2B5EF4-FFF2-40B4-BE49-F238E27FC236}">
                <a16:creationId xmlns:a16="http://schemas.microsoft.com/office/drawing/2014/main" id="{DD68C7F5-AD6B-9937-24BE-77FF3C0C283D}"/>
              </a:ext>
            </a:extLst>
          </p:cNvPr>
          <p:cNvSpPr txBox="1"/>
          <p:nvPr/>
        </p:nvSpPr>
        <p:spPr>
          <a:xfrm>
            <a:off x="6102245" y="6850022"/>
            <a:ext cx="62038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Calibri" panose="020F0502020204030204" pitchFamily="34" charset="0"/>
              </a:rPr>
              <a:t>agnotology</a:t>
            </a:r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Calibri" panose="020F0502020204030204" pitchFamily="34" charset="0"/>
              </a:rPr>
              <a:t>: </a:t>
            </a:r>
          </a:p>
          <a:p>
            <a:pPr algn="r"/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Calibri" panose="020F0502020204030204" pitchFamily="34" charset="0"/>
              </a:rPr>
              <a:t>ignorance</a:t>
            </a:r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Calibri" panose="020F0502020204030204" pitchFamily="34" charset="0"/>
              </a:rPr>
              <a:t>as</a:t>
            </a:r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Calibri" panose="020F0502020204030204" pitchFamily="34" charset="0"/>
              </a:rPr>
              <a:t> a product </a:t>
            </a:r>
          </a:p>
          <a:p>
            <a:pPr algn="r"/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Calibri" panose="020F0502020204030204" pitchFamily="34" charset="0"/>
              </a:rPr>
              <a:t>of socio-cultural strategies</a:t>
            </a:r>
          </a:p>
          <a:p>
            <a:pPr algn="r"/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Calibri" panose="020F0502020204030204" pitchFamily="34" charset="0"/>
              </a:rPr>
              <a:t>e.g.: </a:t>
            </a:r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  <a:cs typeface="Calibri" panose="020F0502020204030204" pitchFamily="34" charset="0"/>
              </a:rPr>
              <a:t>doubtmongering</a:t>
            </a:r>
            <a:endParaRPr lang="it-IT" sz="2800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575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AFF3756-BCE7-01A8-BEE3-DFE25B4515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2F86ACBA-E074-FDEC-F80D-6AB7D444F868}"/>
              </a:ext>
            </a:extLst>
          </p:cNvPr>
          <p:cNvCxnSpPr>
            <a:cxnSpLocks/>
          </p:cNvCxnSpPr>
          <p:nvPr/>
        </p:nvCxnSpPr>
        <p:spPr>
          <a:xfrm>
            <a:off x="2190429" y="-2112275"/>
            <a:ext cx="0" cy="223946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A25C2C12-A503-1351-086E-71F2F072DA80}"/>
              </a:ext>
            </a:extLst>
          </p:cNvPr>
          <p:cNvCxnSpPr>
            <a:cxnSpLocks/>
          </p:cNvCxnSpPr>
          <p:nvPr/>
        </p:nvCxnSpPr>
        <p:spPr>
          <a:xfrm flipH="1" flipV="1">
            <a:off x="2190429" y="-2123423"/>
            <a:ext cx="6096000" cy="11148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8" descr="A picture containing text, decorated&#10;&#10;Description automatically generated">
            <a:extLst>
              <a:ext uri="{FF2B5EF4-FFF2-40B4-BE49-F238E27FC236}">
                <a16:creationId xmlns:a16="http://schemas.microsoft.com/office/drawing/2014/main" id="{DF5ECB4F-4BB9-02D7-CA6E-EABE160E86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67" r="8151"/>
          <a:stretch/>
        </p:blipFill>
        <p:spPr>
          <a:xfrm>
            <a:off x="193279" y="4350723"/>
            <a:ext cx="2753706" cy="2252632"/>
          </a:xfrm>
          <a:prstGeom prst="rect">
            <a:avLst/>
          </a:prstGeom>
        </p:spPr>
      </p:pic>
      <p:sp>
        <p:nvSpPr>
          <p:cNvPr id="24" name="TextBox 6">
            <a:extLst>
              <a:ext uri="{FF2B5EF4-FFF2-40B4-BE49-F238E27FC236}">
                <a16:creationId xmlns:a16="http://schemas.microsoft.com/office/drawing/2014/main" id="{10C9EF56-0598-2812-8F05-2BD1EEE878D1}"/>
              </a:ext>
            </a:extLst>
          </p:cNvPr>
          <p:cNvSpPr txBox="1"/>
          <p:nvPr/>
        </p:nvSpPr>
        <p:spPr>
          <a:xfrm>
            <a:off x="-605757" y="559159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IGNORANCE</a:t>
            </a:r>
            <a:endParaRPr lang="en-IT" sz="6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25" name="CasellaDiTesto 12">
            <a:extLst>
              <a:ext uri="{FF2B5EF4-FFF2-40B4-BE49-F238E27FC236}">
                <a16:creationId xmlns:a16="http://schemas.microsoft.com/office/drawing/2014/main" id="{94FB75BB-944E-CE0D-B3AC-EBFC24D571AA}"/>
              </a:ext>
            </a:extLst>
          </p:cNvPr>
          <p:cNvSpPr txBox="1"/>
          <p:nvPr/>
        </p:nvSpPr>
        <p:spPr>
          <a:xfrm>
            <a:off x="-2013563" y="2090582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ea typeface="COOPERHEWITT-MEDIUM" pitchFamily="2" charset="77"/>
              </a:rPr>
              <a:t>uncertainty</a:t>
            </a:r>
          </a:p>
        </p:txBody>
      </p:sp>
      <p:sp>
        <p:nvSpPr>
          <p:cNvPr id="28" name="CasellaDiTesto 12">
            <a:extLst>
              <a:ext uri="{FF2B5EF4-FFF2-40B4-BE49-F238E27FC236}">
                <a16:creationId xmlns:a16="http://schemas.microsoft.com/office/drawing/2014/main" id="{EA008072-7380-4068-93C8-E4AC2DBCE83A}"/>
              </a:ext>
            </a:extLst>
          </p:cNvPr>
          <p:cNvSpPr txBox="1"/>
          <p:nvPr/>
        </p:nvSpPr>
        <p:spPr>
          <a:xfrm>
            <a:off x="-2013563" y="3536331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serendipity</a:t>
            </a:r>
          </a:p>
        </p:txBody>
      </p:sp>
      <p:cxnSp>
        <p:nvCxnSpPr>
          <p:cNvPr id="34" name="Connettore diritto 4">
            <a:extLst>
              <a:ext uri="{FF2B5EF4-FFF2-40B4-BE49-F238E27FC236}">
                <a16:creationId xmlns:a16="http://schemas.microsoft.com/office/drawing/2014/main" id="{FDBE62FF-C2D6-BC03-CF00-0D804EDAEAC3}"/>
              </a:ext>
            </a:extLst>
          </p:cNvPr>
          <p:cNvCxnSpPr>
            <a:cxnSpLocks/>
          </p:cNvCxnSpPr>
          <p:nvPr/>
        </p:nvCxnSpPr>
        <p:spPr>
          <a:xfrm flipH="1">
            <a:off x="-304575" y="1582961"/>
            <a:ext cx="712696" cy="615777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rc 84">
            <a:extLst>
              <a:ext uri="{FF2B5EF4-FFF2-40B4-BE49-F238E27FC236}">
                <a16:creationId xmlns:a16="http://schemas.microsoft.com/office/drawing/2014/main" id="{D1BEA21F-8FE6-31D1-8769-58E32149B27A}"/>
              </a:ext>
            </a:extLst>
          </p:cNvPr>
          <p:cNvSpPr/>
          <p:nvPr/>
        </p:nvSpPr>
        <p:spPr>
          <a:xfrm flipH="1">
            <a:off x="-2024100" y="1654135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36" name="Arc 84">
            <a:extLst>
              <a:ext uri="{FF2B5EF4-FFF2-40B4-BE49-F238E27FC236}">
                <a16:creationId xmlns:a16="http://schemas.microsoft.com/office/drawing/2014/main" id="{4F2C2212-8EC4-6470-DEA7-88769E8ECA4D}"/>
              </a:ext>
            </a:extLst>
          </p:cNvPr>
          <p:cNvSpPr/>
          <p:nvPr/>
        </p:nvSpPr>
        <p:spPr>
          <a:xfrm flipH="1" flipV="1">
            <a:off x="-2028123" y="2080495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37" name="Arc 84">
            <a:extLst>
              <a:ext uri="{FF2B5EF4-FFF2-40B4-BE49-F238E27FC236}">
                <a16:creationId xmlns:a16="http://schemas.microsoft.com/office/drawing/2014/main" id="{0F44FBBE-0995-1C53-A293-E9AAACB343A0}"/>
              </a:ext>
            </a:extLst>
          </p:cNvPr>
          <p:cNvSpPr/>
          <p:nvPr/>
        </p:nvSpPr>
        <p:spPr>
          <a:xfrm rot="18218590" flipH="1" flipV="1">
            <a:off x="-935740" y="2630000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38" name="CasellaDiTesto 12">
            <a:extLst>
              <a:ext uri="{FF2B5EF4-FFF2-40B4-BE49-F238E27FC236}">
                <a16:creationId xmlns:a16="http://schemas.microsoft.com/office/drawing/2014/main" id="{4854FE24-7029-AA02-1D87-A1E09D0ED524}"/>
              </a:ext>
            </a:extLst>
          </p:cNvPr>
          <p:cNvSpPr txBox="1"/>
          <p:nvPr/>
        </p:nvSpPr>
        <p:spPr>
          <a:xfrm>
            <a:off x="485721" y="2077199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distributed</a:t>
            </a:r>
          </a:p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ignorance</a:t>
            </a:r>
          </a:p>
        </p:txBody>
      </p:sp>
      <p:cxnSp>
        <p:nvCxnSpPr>
          <p:cNvPr id="39" name="Connettore diritto 4">
            <a:extLst>
              <a:ext uri="{FF2B5EF4-FFF2-40B4-BE49-F238E27FC236}">
                <a16:creationId xmlns:a16="http://schemas.microsoft.com/office/drawing/2014/main" id="{7FCCDD0E-6570-232C-6496-BF368E0188AA}"/>
              </a:ext>
            </a:extLst>
          </p:cNvPr>
          <p:cNvCxnSpPr>
            <a:cxnSpLocks/>
          </p:cNvCxnSpPr>
          <p:nvPr/>
        </p:nvCxnSpPr>
        <p:spPr>
          <a:xfrm>
            <a:off x="2211429" y="1522896"/>
            <a:ext cx="0" cy="557599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Arc 84">
            <a:extLst>
              <a:ext uri="{FF2B5EF4-FFF2-40B4-BE49-F238E27FC236}">
                <a16:creationId xmlns:a16="http://schemas.microsoft.com/office/drawing/2014/main" id="{DB28C746-8BAA-1CAA-2DA7-7CE952BF13C8}"/>
              </a:ext>
            </a:extLst>
          </p:cNvPr>
          <p:cNvSpPr/>
          <p:nvPr/>
        </p:nvSpPr>
        <p:spPr>
          <a:xfrm rot="8753707">
            <a:off x="-529071" y="2526503"/>
            <a:ext cx="1779192" cy="1158682"/>
          </a:xfrm>
          <a:prstGeom prst="arc">
            <a:avLst>
              <a:gd name="adj1" fmla="val 12666899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41" name="Arc 84">
            <a:extLst>
              <a:ext uri="{FF2B5EF4-FFF2-40B4-BE49-F238E27FC236}">
                <a16:creationId xmlns:a16="http://schemas.microsoft.com/office/drawing/2014/main" id="{9C8C381E-29DD-98D6-DAB6-201B490D12C9}"/>
              </a:ext>
            </a:extLst>
          </p:cNvPr>
          <p:cNvSpPr/>
          <p:nvPr/>
        </p:nvSpPr>
        <p:spPr>
          <a:xfrm rot="11515695" flipH="1">
            <a:off x="3047518" y="2206291"/>
            <a:ext cx="1779192" cy="1158682"/>
          </a:xfrm>
          <a:prstGeom prst="arc">
            <a:avLst>
              <a:gd name="adj1" fmla="val 12291659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42" name="CasellaDiTesto 12">
            <a:extLst>
              <a:ext uri="{FF2B5EF4-FFF2-40B4-BE49-F238E27FC236}">
                <a16:creationId xmlns:a16="http://schemas.microsoft.com/office/drawing/2014/main" id="{CAF26DF6-4481-E29A-03F1-E7B894B7A638}"/>
              </a:ext>
            </a:extLst>
          </p:cNvPr>
          <p:cNvSpPr txBox="1"/>
          <p:nvPr/>
        </p:nvSpPr>
        <p:spPr>
          <a:xfrm>
            <a:off x="4192692" y="3053031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interdisciplinarity</a:t>
            </a:r>
          </a:p>
        </p:txBody>
      </p:sp>
      <p:sp>
        <p:nvSpPr>
          <p:cNvPr id="43" name="Arc 84">
            <a:extLst>
              <a:ext uri="{FF2B5EF4-FFF2-40B4-BE49-F238E27FC236}">
                <a16:creationId xmlns:a16="http://schemas.microsoft.com/office/drawing/2014/main" id="{145D7DBD-E219-8941-C117-99BF2FA051DF}"/>
              </a:ext>
            </a:extLst>
          </p:cNvPr>
          <p:cNvSpPr/>
          <p:nvPr/>
        </p:nvSpPr>
        <p:spPr>
          <a:xfrm rot="13238963" flipH="1" flipV="1">
            <a:off x="2691668" y="2265261"/>
            <a:ext cx="1779192" cy="1158682"/>
          </a:xfrm>
          <a:prstGeom prst="arc">
            <a:avLst>
              <a:gd name="adj1" fmla="val 12291659"/>
              <a:gd name="adj2" fmla="val 17797279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44" name="CasellaDiTesto 12">
            <a:extLst>
              <a:ext uri="{FF2B5EF4-FFF2-40B4-BE49-F238E27FC236}">
                <a16:creationId xmlns:a16="http://schemas.microsoft.com/office/drawing/2014/main" id="{E8199413-8DF5-4E07-B6E6-F4DA54BD21F4}"/>
              </a:ext>
            </a:extLst>
          </p:cNvPr>
          <p:cNvSpPr txBox="1"/>
          <p:nvPr/>
        </p:nvSpPr>
        <p:spPr>
          <a:xfrm>
            <a:off x="4022226" y="2388840"/>
            <a:ext cx="3610039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pluralistic ignorance</a:t>
            </a:r>
          </a:p>
        </p:txBody>
      </p:sp>
      <p:sp>
        <p:nvSpPr>
          <p:cNvPr id="45" name="CasellaDiTesto 12">
            <a:extLst>
              <a:ext uri="{FF2B5EF4-FFF2-40B4-BE49-F238E27FC236}">
                <a16:creationId xmlns:a16="http://schemas.microsoft.com/office/drawing/2014/main" id="{0843DE11-AB33-813C-2ACF-DC96BDE6B6DF}"/>
              </a:ext>
            </a:extLst>
          </p:cNvPr>
          <p:cNvSpPr txBox="1"/>
          <p:nvPr/>
        </p:nvSpPr>
        <p:spPr>
          <a:xfrm>
            <a:off x="3903768" y="745312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Calibri" panose="020F0502020204030204" pitchFamily="34" charset="0"/>
                <a:ea typeface="COOPERHEWITT-MEDIUM" pitchFamily="2" charset="77"/>
              </a:rPr>
              <a:t>agnotology</a:t>
            </a:r>
          </a:p>
        </p:txBody>
      </p:sp>
      <p:sp>
        <p:nvSpPr>
          <p:cNvPr id="46" name="CasellaDiTesto 12">
            <a:extLst>
              <a:ext uri="{FF2B5EF4-FFF2-40B4-BE49-F238E27FC236}">
                <a16:creationId xmlns:a16="http://schemas.microsoft.com/office/drawing/2014/main" id="{DF9A8C50-78B6-2217-3194-E28325C58EC8}"/>
              </a:ext>
            </a:extLst>
          </p:cNvPr>
          <p:cNvSpPr txBox="1"/>
          <p:nvPr/>
        </p:nvSpPr>
        <p:spPr>
          <a:xfrm>
            <a:off x="5967832" y="1352240"/>
            <a:ext cx="2240643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conspiracy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theories</a:t>
            </a:r>
          </a:p>
        </p:txBody>
      </p:sp>
      <p:sp>
        <p:nvSpPr>
          <p:cNvPr id="47" name="CasellaDiTesto 12">
            <a:extLst>
              <a:ext uri="{FF2B5EF4-FFF2-40B4-BE49-F238E27FC236}">
                <a16:creationId xmlns:a16="http://schemas.microsoft.com/office/drawing/2014/main" id="{9A0BB5EB-9091-2869-E8ED-EDED32DB2044}"/>
              </a:ext>
            </a:extLst>
          </p:cNvPr>
          <p:cNvSpPr txBox="1"/>
          <p:nvPr/>
        </p:nvSpPr>
        <p:spPr>
          <a:xfrm>
            <a:off x="6544945" y="320143"/>
            <a:ext cx="1784488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fake news</a:t>
            </a:r>
          </a:p>
        </p:txBody>
      </p:sp>
      <p:cxnSp>
        <p:nvCxnSpPr>
          <p:cNvPr id="48" name="Connettore diritto 4">
            <a:extLst>
              <a:ext uri="{FF2B5EF4-FFF2-40B4-BE49-F238E27FC236}">
                <a16:creationId xmlns:a16="http://schemas.microsoft.com/office/drawing/2014/main" id="{C67F8A20-6AE3-9155-F7FD-33CFFC25FBC8}"/>
              </a:ext>
            </a:extLst>
          </p:cNvPr>
          <p:cNvCxnSpPr>
            <a:cxnSpLocks/>
          </p:cNvCxnSpPr>
          <p:nvPr/>
        </p:nvCxnSpPr>
        <p:spPr>
          <a:xfrm>
            <a:off x="4112260" y="1111090"/>
            <a:ext cx="353978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rc 84">
            <a:extLst>
              <a:ext uri="{FF2B5EF4-FFF2-40B4-BE49-F238E27FC236}">
                <a16:creationId xmlns:a16="http://schemas.microsoft.com/office/drawing/2014/main" id="{523EA9CB-B16C-0DB3-0855-7E1F31C88491}"/>
              </a:ext>
            </a:extLst>
          </p:cNvPr>
          <p:cNvSpPr/>
          <p:nvPr/>
        </p:nvSpPr>
        <p:spPr>
          <a:xfrm flipV="1">
            <a:off x="5336264" y="926203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50" name="Arc 84">
            <a:extLst>
              <a:ext uri="{FF2B5EF4-FFF2-40B4-BE49-F238E27FC236}">
                <a16:creationId xmlns:a16="http://schemas.microsoft.com/office/drawing/2014/main" id="{28BC34B1-0EF3-72D5-8B52-3054224BD1FD}"/>
              </a:ext>
            </a:extLst>
          </p:cNvPr>
          <p:cNvSpPr/>
          <p:nvPr/>
        </p:nvSpPr>
        <p:spPr>
          <a:xfrm rot="5400000" flipH="1" flipV="1">
            <a:off x="5888366" y="591453"/>
            <a:ext cx="1208681" cy="1158682"/>
          </a:xfrm>
          <a:prstGeom prst="arc">
            <a:avLst>
              <a:gd name="adj1" fmla="val 19021939"/>
              <a:gd name="adj2" fmla="val 2500592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51" name="Arc 84">
            <a:extLst>
              <a:ext uri="{FF2B5EF4-FFF2-40B4-BE49-F238E27FC236}">
                <a16:creationId xmlns:a16="http://schemas.microsoft.com/office/drawing/2014/main" id="{C2C6C1C3-3E9B-A8D3-F4F7-D95079CBE091}"/>
              </a:ext>
            </a:extLst>
          </p:cNvPr>
          <p:cNvSpPr/>
          <p:nvPr/>
        </p:nvSpPr>
        <p:spPr>
          <a:xfrm rot="16200000" flipH="1">
            <a:off x="1279107" y="2985612"/>
            <a:ext cx="1779192" cy="1158682"/>
          </a:xfrm>
          <a:prstGeom prst="arc">
            <a:avLst>
              <a:gd name="adj1" fmla="val 14033211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52" name="CasellaDiTesto 12">
            <a:extLst>
              <a:ext uri="{FF2B5EF4-FFF2-40B4-BE49-F238E27FC236}">
                <a16:creationId xmlns:a16="http://schemas.microsoft.com/office/drawing/2014/main" id="{73A95CF9-8023-EA5A-2CDF-712761998306}"/>
              </a:ext>
            </a:extLst>
          </p:cNvPr>
          <p:cNvSpPr txBox="1"/>
          <p:nvPr/>
        </p:nvSpPr>
        <p:spPr>
          <a:xfrm>
            <a:off x="813896" y="3717222"/>
            <a:ext cx="782802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epistemic trust/relational ignorance</a:t>
            </a:r>
          </a:p>
        </p:txBody>
      </p:sp>
      <p:sp>
        <p:nvSpPr>
          <p:cNvPr id="53" name="CasellaDiTesto 12">
            <a:extLst>
              <a:ext uri="{FF2B5EF4-FFF2-40B4-BE49-F238E27FC236}">
                <a16:creationId xmlns:a16="http://schemas.microsoft.com/office/drawing/2014/main" id="{DC157546-C425-348F-3323-77A844ECC325}"/>
              </a:ext>
            </a:extLst>
          </p:cNvPr>
          <p:cNvSpPr txBox="1"/>
          <p:nvPr/>
        </p:nvSpPr>
        <p:spPr>
          <a:xfrm>
            <a:off x="-3642388" y="1251662"/>
            <a:ext cx="2206841" cy="954107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hypothetical reasoning</a:t>
            </a:r>
          </a:p>
        </p:txBody>
      </p:sp>
      <p:sp>
        <p:nvSpPr>
          <p:cNvPr id="54" name="CasellaDiTesto 12">
            <a:extLst>
              <a:ext uri="{FF2B5EF4-FFF2-40B4-BE49-F238E27FC236}">
                <a16:creationId xmlns:a16="http://schemas.microsoft.com/office/drawing/2014/main" id="{744673E6-4B32-60DD-F9C6-999340BCB585}"/>
              </a:ext>
            </a:extLst>
          </p:cNvPr>
          <p:cNvSpPr txBox="1"/>
          <p:nvPr/>
        </p:nvSpPr>
        <p:spPr>
          <a:xfrm>
            <a:off x="-3170633" y="2938476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risk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27E37819-77BA-89DE-CE00-5CC953645E10}"/>
              </a:ext>
            </a:extLst>
          </p:cNvPr>
          <p:cNvSpPr txBox="1"/>
          <p:nvPr/>
        </p:nvSpPr>
        <p:spPr>
          <a:xfrm>
            <a:off x="3082702" y="5823514"/>
            <a:ext cx="57702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effectLst/>
              </a:rPr>
              <a:t>Basham</a:t>
            </a:r>
            <a:r>
              <a:rPr lang="it-IT" dirty="0">
                <a:solidFill>
                  <a:schemeClr val="bg1"/>
                </a:solidFill>
                <a:effectLst/>
              </a:rPr>
              <a:t>, L. (2019). </a:t>
            </a:r>
            <a:r>
              <a:rPr lang="it-IT" dirty="0" err="1">
                <a:solidFill>
                  <a:schemeClr val="bg1"/>
                </a:solidFill>
                <a:effectLst/>
              </a:rPr>
              <a:t>Malevolent</a:t>
            </a:r>
            <a:r>
              <a:rPr lang="it-IT" dirty="0">
                <a:solidFill>
                  <a:schemeClr val="bg1"/>
                </a:solidFill>
                <a:effectLst/>
              </a:rPr>
              <a:t> global </a:t>
            </a:r>
            <a:r>
              <a:rPr lang="it-IT" dirty="0" err="1">
                <a:solidFill>
                  <a:schemeClr val="bg1"/>
                </a:solidFill>
                <a:effectLst/>
              </a:rPr>
              <a:t>conspiracy</a:t>
            </a:r>
            <a:r>
              <a:rPr lang="it-IT" dirty="0">
                <a:solidFill>
                  <a:schemeClr val="bg1"/>
                </a:solidFill>
                <a:effectLst/>
              </a:rPr>
              <a:t>. In D. </a:t>
            </a:r>
            <a:r>
              <a:rPr lang="it-IT" dirty="0" err="1">
                <a:solidFill>
                  <a:schemeClr val="bg1"/>
                </a:solidFill>
                <a:effectLst/>
              </a:rPr>
              <a:t>Coady</a:t>
            </a:r>
            <a:r>
              <a:rPr lang="it-IT" dirty="0">
                <a:solidFill>
                  <a:schemeClr val="bg1"/>
                </a:solidFill>
                <a:effectLst/>
              </a:rPr>
              <a:t> (Ed.), Conspiracy Theories (pp. 93–105). </a:t>
            </a:r>
            <a:r>
              <a:rPr lang="it-IT" dirty="0" err="1">
                <a:solidFill>
                  <a:schemeClr val="bg1"/>
                </a:solidFill>
                <a:effectLst/>
              </a:rPr>
              <a:t>Routledge</a:t>
            </a:r>
            <a:r>
              <a:rPr lang="it-IT" dirty="0">
                <a:solidFill>
                  <a:schemeClr val="bg1"/>
                </a:solidFill>
                <a:effectLst/>
              </a:rPr>
              <a:t>.</a:t>
            </a:r>
          </a:p>
        </p:txBody>
      </p:sp>
      <p:pic>
        <p:nvPicPr>
          <p:cNvPr id="58" name="Immagine 57">
            <a:extLst>
              <a:ext uri="{FF2B5EF4-FFF2-40B4-BE49-F238E27FC236}">
                <a16:creationId xmlns:a16="http://schemas.microsoft.com/office/drawing/2014/main" id="{095E9F44-07D2-DAE2-73AE-58362B349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195" y="198065"/>
            <a:ext cx="3975100" cy="2641600"/>
          </a:xfrm>
          <a:prstGeom prst="rect">
            <a:avLst/>
          </a:prstGeom>
        </p:spPr>
      </p:pic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EF23D279-53FA-4ED1-B50D-228A6D4532C4}"/>
              </a:ext>
            </a:extLst>
          </p:cNvPr>
          <p:cNvSpPr txBox="1"/>
          <p:nvPr/>
        </p:nvSpPr>
        <p:spPr>
          <a:xfrm>
            <a:off x="8099015" y="2902487"/>
            <a:ext cx="3975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>
                <a:solidFill>
                  <a:schemeClr val="bg1"/>
                </a:solidFill>
                <a:effectLst/>
              </a:rPr>
              <a:t>Gelfert</a:t>
            </a:r>
            <a:r>
              <a:rPr lang="it-IT" dirty="0">
                <a:solidFill>
                  <a:schemeClr val="bg1"/>
                </a:solidFill>
                <a:effectLst/>
              </a:rPr>
              <a:t>, A. (2021). Fake News, False </a:t>
            </a:r>
            <a:r>
              <a:rPr lang="it-IT" dirty="0" err="1">
                <a:solidFill>
                  <a:schemeClr val="bg1"/>
                </a:solidFill>
                <a:effectLst/>
              </a:rPr>
              <a:t>Beliefs</a:t>
            </a:r>
            <a:r>
              <a:rPr lang="it-IT" dirty="0">
                <a:solidFill>
                  <a:schemeClr val="bg1"/>
                </a:solidFill>
                <a:effectLst/>
              </a:rPr>
              <a:t>, and the </a:t>
            </a:r>
            <a:r>
              <a:rPr lang="it-IT" dirty="0" err="1">
                <a:solidFill>
                  <a:schemeClr val="bg1"/>
                </a:solidFill>
                <a:effectLst/>
              </a:rPr>
              <a:t>Fallible</a:t>
            </a:r>
            <a:r>
              <a:rPr lang="it-IT" dirty="0">
                <a:solidFill>
                  <a:schemeClr val="bg1"/>
                </a:solidFill>
                <a:effectLst/>
              </a:rPr>
              <a:t> Art of Knowledge </a:t>
            </a:r>
            <a:r>
              <a:rPr lang="it-IT" dirty="0" err="1">
                <a:solidFill>
                  <a:schemeClr val="bg1"/>
                </a:solidFill>
                <a:effectLst/>
              </a:rPr>
              <a:t>Maintenance</a:t>
            </a:r>
            <a:r>
              <a:rPr lang="it-IT" dirty="0">
                <a:solidFill>
                  <a:schemeClr val="bg1"/>
                </a:solidFill>
                <a:effectLst/>
              </a:rPr>
              <a:t>. In A. </a:t>
            </a:r>
            <a:r>
              <a:rPr lang="it-IT" dirty="0" err="1">
                <a:solidFill>
                  <a:schemeClr val="bg1"/>
                </a:solidFill>
                <a:effectLst/>
              </a:rPr>
              <a:t>Gelfert</a:t>
            </a:r>
            <a:r>
              <a:rPr lang="it-IT" dirty="0">
                <a:solidFill>
                  <a:schemeClr val="bg1"/>
                </a:solidFill>
                <a:effectLst/>
              </a:rPr>
              <a:t>, </a:t>
            </a:r>
            <a:r>
              <a:rPr lang="it-IT" i="1" dirty="0">
                <a:solidFill>
                  <a:schemeClr val="bg1"/>
                </a:solidFill>
                <a:effectLst/>
              </a:rPr>
              <a:t>The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Epistemology</a:t>
            </a:r>
            <a:r>
              <a:rPr lang="it-IT" i="1" dirty="0">
                <a:solidFill>
                  <a:schemeClr val="bg1"/>
                </a:solidFill>
                <a:effectLst/>
              </a:rPr>
              <a:t> of Fake News</a:t>
            </a:r>
            <a:r>
              <a:rPr lang="it-IT" dirty="0">
                <a:solidFill>
                  <a:schemeClr val="bg1"/>
                </a:solidFill>
                <a:effectLst/>
              </a:rPr>
              <a:t> (pp. 310–333). Oxford University Press.</a:t>
            </a:r>
          </a:p>
          <a:p>
            <a:pPr algn="r"/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087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AFF3756-BCE7-01A8-BEE3-DFE25B4515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2F86ACBA-E074-FDEC-F80D-6AB7D444F868}"/>
              </a:ext>
            </a:extLst>
          </p:cNvPr>
          <p:cNvCxnSpPr>
            <a:cxnSpLocks/>
          </p:cNvCxnSpPr>
          <p:nvPr/>
        </p:nvCxnSpPr>
        <p:spPr>
          <a:xfrm>
            <a:off x="6046820" y="631709"/>
            <a:ext cx="0" cy="223946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A25C2C12-A503-1351-086E-71F2F072DA80}"/>
              </a:ext>
            </a:extLst>
          </p:cNvPr>
          <p:cNvCxnSpPr>
            <a:cxnSpLocks/>
          </p:cNvCxnSpPr>
          <p:nvPr/>
        </p:nvCxnSpPr>
        <p:spPr>
          <a:xfrm flipH="1" flipV="1">
            <a:off x="6046820" y="620561"/>
            <a:ext cx="6096000" cy="11148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12">
            <a:extLst>
              <a:ext uri="{FF2B5EF4-FFF2-40B4-BE49-F238E27FC236}">
                <a16:creationId xmlns:a16="http://schemas.microsoft.com/office/drawing/2014/main" id="{6BB0A841-2B3B-D3EE-1921-64BACC44D57E}"/>
              </a:ext>
            </a:extLst>
          </p:cNvPr>
          <p:cNvSpPr txBox="1"/>
          <p:nvPr/>
        </p:nvSpPr>
        <p:spPr>
          <a:xfrm>
            <a:off x="842796" y="825010"/>
            <a:ext cx="2732768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bias</a:t>
            </a:r>
          </a:p>
        </p:txBody>
      </p:sp>
      <p:cxnSp>
        <p:nvCxnSpPr>
          <p:cNvPr id="27" name="Connettore diritto 4">
            <a:extLst>
              <a:ext uri="{FF2B5EF4-FFF2-40B4-BE49-F238E27FC236}">
                <a16:creationId xmlns:a16="http://schemas.microsoft.com/office/drawing/2014/main" id="{FE06753A-B01C-4276-C6F4-633174E7D89D}"/>
              </a:ext>
            </a:extLst>
          </p:cNvPr>
          <p:cNvCxnSpPr>
            <a:cxnSpLocks/>
          </p:cNvCxnSpPr>
          <p:nvPr/>
        </p:nvCxnSpPr>
        <p:spPr>
          <a:xfrm>
            <a:off x="3689487" y="2375632"/>
            <a:ext cx="712696" cy="615777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c 84">
            <a:extLst>
              <a:ext uri="{FF2B5EF4-FFF2-40B4-BE49-F238E27FC236}">
                <a16:creationId xmlns:a16="http://schemas.microsoft.com/office/drawing/2014/main" id="{CBDD5893-5272-5B95-2983-D1FF5DD4C42E}"/>
              </a:ext>
            </a:extLst>
          </p:cNvPr>
          <p:cNvSpPr/>
          <p:nvPr/>
        </p:nvSpPr>
        <p:spPr>
          <a:xfrm flipH="1">
            <a:off x="2261824" y="1142466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48DE5E7D-341D-B279-6B7C-505BC707B842}"/>
              </a:ext>
            </a:extLst>
          </p:cNvPr>
          <p:cNvSpPr txBox="1"/>
          <p:nvPr/>
        </p:nvSpPr>
        <p:spPr>
          <a:xfrm>
            <a:off x="1980499" y="1790857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9193"/>
                </a:solidFill>
                <a:latin typeface="Calibri" panose="020F0502020204030204" pitchFamily="34" charset="0"/>
                <a:ea typeface="COOPERHEWITT-MEDIUM" pitchFamily="2" charset="77"/>
              </a:rPr>
              <a:t>fallibilism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4BE1C42A-64C9-6FD8-7075-059F470CE88F}"/>
              </a:ext>
            </a:extLst>
          </p:cNvPr>
          <p:cNvSpPr txBox="1"/>
          <p:nvPr/>
        </p:nvSpPr>
        <p:spPr>
          <a:xfrm>
            <a:off x="3388305" y="2919004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IGNORANCE</a:t>
            </a:r>
            <a:endParaRPr lang="en-IT" sz="6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20" name="CasellaDiTesto 12">
            <a:extLst>
              <a:ext uri="{FF2B5EF4-FFF2-40B4-BE49-F238E27FC236}">
                <a16:creationId xmlns:a16="http://schemas.microsoft.com/office/drawing/2014/main" id="{BF364244-A0F8-F0A2-3B0B-FA032264EADC}"/>
              </a:ext>
            </a:extLst>
          </p:cNvPr>
          <p:cNvSpPr txBox="1"/>
          <p:nvPr/>
        </p:nvSpPr>
        <p:spPr>
          <a:xfrm>
            <a:off x="1980499" y="4450427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ea typeface="COOPERHEWITT-MEDIUM" pitchFamily="2" charset="77"/>
              </a:rPr>
              <a:t>uncertainty</a:t>
            </a:r>
          </a:p>
        </p:txBody>
      </p:sp>
      <p:sp>
        <p:nvSpPr>
          <p:cNvPr id="35" name="CasellaDiTesto 12">
            <a:extLst>
              <a:ext uri="{FF2B5EF4-FFF2-40B4-BE49-F238E27FC236}">
                <a16:creationId xmlns:a16="http://schemas.microsoft.com/office/drawing/2014/main" id="{452D1F31-EFBD-84B0-4B87-6CBE49804E61}"/>
              </a:ext>
            </a:extLst>
          </p:cNvPr>
          <p:cNvSpPr txBox="1"/>
          <p:nvPr/>
        </p:nvSpPr>
        <p:spPr>
          <a:xfrm>
            <a:off x="1980499" y="5896176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serendipity</a:t>
            </a:r>
          </a:p>
        </p:txBody>
      </p:sp>
      <p:cxnSp>
        <p:nvCxnSpPr>
          <p:cNvPr id="36" name="Connettore diritto 4">
            <a:extLst>
              <a:ext uri="{FF2B5EF4-FFF2-40B4-BE49-F238E27FC236}">
                <a16:creationId xmlns:a16="http://schemas.microsoft.com/office/drawing/2014/main" id="{8A82559B-793F-3F64-00FF-A5EF958661F6}"/>
              </a:ext>
            </a:extLst>
          </p:cNvPr>
          <p:cNvCxnSpPr>
            <a:cxnSpLocks/>
          </p:cNvCxnSpPr>
          <p:nvPr/>
        </p:nvCxnSpPr>
        <p:spPr>
          <a:xfrm flipH="1">
            <a:off x="3689487" y="3942806"/>
            <a:ext cx="712696" cy="615777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rc 84">
            <a:extLst>
              <a:ext uri="{FF2B5EF4-FFF2-40B4-BE49-F238E27FC236}">
                <a16:creationId xmlns:a16="http://schemas.microsoft.com/office/drawing/2014/main" id="{130D71BC-0C20-B200-1960-51D0CBF22BA3}"/>
              </a:ext>
            </a:extLst>
          </p:cNvPr>
          <p:cNvSpPr/>
          <p:nvPr/>
        </p:nvSpPr>
        <p:spPr>
          <a:xfrm flipH="1">
            <a:off x="1969962" y="4013980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38" name="Arc 84">
            <a:extLst>
              <a:ext uri="{FF2B5EF4-FFF2-40B4-BE49-F238E27FC236}">
                <a16:creationId xmlns:a16="http://schemas.microsoft.com/office/drawing/2014/main" id="{57D5D50A-6333-3F95-5642-420603B00FD7}"/>
              </a:ext>
            </a:extLst>
          </p:cNvPr>
          <p:cNvSpPr/>
          <p:nvPr/>
        </p:nvSpPr>
        <p:spPr>
          <a:xfrm flipH="1" flipV="1">
            <a:off x="1965939" y="4440340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39" name="Arc 84">
            <a:extLst>
              <a:ext uri="{FF2B5EF4-FFF2-40B4-BE49-F238E27FC236}">
                <a16:creationId xmlns:a16="http://schemas.microsoft.com/office/drawing/2014/main" id="{397938B5-353F-4AB4-7E68-7FE2595B2A65}"/>
              </a:ext>
            </a:extLst>
          </p:cNvPr>
          <p:cNvSpPr/>
          <p:nvPr/>
        </p:nvSpPr>
        <p:spPr>
          <a:xfrm rot="18218590" flipH="1" flipV="1">
            <a:off x="3058322" y="4989845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40" name="CasellaDiTesto 12">
            <a:extLst>
              <a:ext uri="{FF2B5EF4-FFF2-40B4-BE49-F238E27FC236}">
                <a16:creationId xmlns:a16="http://schemas.microsoft.com/office/drawing/2014/main" id="{1F28E874-62D7-EB8E-6EC2-CB263681FDF4}"/>
              </a:ext>
            </a:extLst>
          </p:cNvPr>
          <p:cNvSpPr txBox="1"/>
          <p:nvPr/>
        </p:nvSpPr>
        <p:spPr>
          <a:xfrm>
            <a:off x="4479783" y="4437044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distributed</a:t>
            </a:r>
          </a:p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ignorance</a:t>
            </a:r>
          </a:p>
        </p:txBody>
      </p:sp>
      <p:cxnSp>
        <p:nvCxnSpPr>
          <p:cNvPr id="41" name="Connettore diritto 4">
            <a:extLst>
              <a:ext uri="{FF2B5EF4-FFF2-40B4-BE49-F238E27FC236}">
                <a16:creationId xmlns:a16="http://schemas.microsoft.com/office/drawing/2014/main" id="{BCA9E542-2FB8-925A-9582-C74BD21CEC2A}"/>
              </a:ext>
            </a:extLst>
          </p:cNvPr>
          <p:cNvCxnSpPr>
            <a:cxnSpLocks/>
          </p:cNvCxnSpPr>
          <p:nvPr/>
        </p:nvCxnSpPr>
        <p:spPr>
          <a:xfrm>
            <a:off x="6205491" y="3882741"/>
            <a:ext cx="0" cy="557599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rc 84">
            <a:extLst>
              <a:ext uri="{FF2B5EF4-FFF2-40B4-BE49-F238E27FC236}">
                <a16:creationId xmlns:a16="http://schemas.microsoft.com/office/drawing/2014/main" id="{19226C06-6302-48E8-E666-E003F370E18A}"/>
              </a:ext>
            </a:extLst>
          </p:cNvPr>
          <p:cNvSpPr/>
          <p:nvPr/>
        </p:nvSpPr>
        <p:spPr>
          <a:xfrm rot="8753707">
            <a:off x="3464991" y="4886348"/>
            <a:ext cx="1779192" cy="1158682"/>
          </a:xfrm>
          <a:prstGeom prst="arc">
            <a:avLst>
              <a:gd name="adj1" fmla="val 12666899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43" name="Arc 84">
            <a:extLst>
              <a:ext uri="{FF2B5EF4-FFF2-40B4-BE49-F238E27FC236}">
                <a16:creationId xmlns:a16="http://schemas.microsoft.com/office/drawing/2014/main" id="{646C55CA-452F-BC09-018F-E35E04D3BBBE}"/>
              </a:ext>
            </a:extLst>
          </p:cNvPr>
          <p:cNvSpPr/>
          <p:nvPr/>
        </p:nvSpPr>
        <p:spPr>
          <a:xfrm rot="11515695" flipH="1">
            <a:off x="7041580" y="4566136"/>
            <a:ext cx="1779192" cy="1158682"/>
          </a:xfrm>
          <a:prstGeom prst="arc">
            <a:avLst>
              <a:gd name="adj1" fmla="val 12291659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44" name="CasellaDiTesto 12">
            <a:extLst>
              <a:ext uri="{FF2B5EF4-FFF2-40B4-BE49-F238E27FC236}">
                <a16:creationId xmlns:a16="http://schemas.microsoft.com/office/drawing/2014/main" id="{E604E05C-340A-6D7C-4D72-1D8CF24F4CA0}"/>
              </a:ext>
            </a:extLst>
          </p:cNvPr>
          <p:cNvSpPr txBox="1"/>
          <p:nvPr/>
        </p:nvSpPr>
        <p:spPr>
          <a:xfrm>
            <a:off x="8186754" y="5412876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interdisciplinarity</a:t>
            </a:r>
          </a:p>
        </p:txBody>
      </p:sp>
      <p:sp>
        <p:nvSpPr>
          <p:cNvPr id="45" name="Arc 84">
            <a:extLst>
              <a:ext uri="{FF2B5EF4-FFF2-40B4-BE49-F238E27FC236}">
                <a16:creationId xmlns:a16="http://schemas.microsoft.com/office/drawing/2014/main" id="{7023A00F-6E74-EC11-28D7-E664123DB04D}"/>
              </a:ext>
            </a:extLst>
          </p:cNvPr>
          <p:cNvSpPr/>
          <p:nvPr/>
        </p:nvSpPr>
        <p:spPr>
          <a:xfrm rot="13238963" flipH="1" flipV="1">
            <a:off x="6685730" y="4625106"/>
            <a:ext cx="1779192" cy="1158682"/>
          </a:xfrm>
          <a:prstGeom prst="arc">
            <a:avLst>
              <a:gd name="adj1" fmla="val 12291659"/>
              <a:gd name="adj2" fmla="val 17797279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46" name="CasellaDiTesto 12">
            <a:extLst>
              <a:ext uri="{FF2B5EF4-FFF2-40B4-BE49-F238E27FC236}">
                <a16:creationId xmlns:a16="http://schemas.microsoft.com/office/drawing/2014/main" id="{32BA2FF9-98AB-3586-5C39-9C60880A0F14}"/>
              </a:ext>
            </a:extLst>
          </p:cNvPr>
          <p:cNvSpPr txBox="1"/>
          <p:nvPr/>
        </p:nvSpPr>
        <p:spPr>
          <a:xfrm>
            <a:off x="8016288" y="4748685"/>
            <a:ext cx="3610039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pluralistic ignorance</a:t>
            </a:r>
          </a:p>
        </p:txBody>
      </p:sp>
      <p:sp>
        <p:nvSpPr>
          <p:cNvPr id="47" name="CasellaDiTesto 12">
            <a:extLst>
              <a:ext uri="{FF2B5EF4-FFF2-40B4-BE49-F238E27FC236}">
                <a16:creationId xmlns:a16="http://schemas.microsoft.com/office/drawing/2014/main" id="{083B024D-5068-7893-6363-AF5D7A63E158}"/>
              </a:ext>
            </a:extLst>
          </p:cNvPr>
          <p:cNvSpPr txBox="1"/>
          <p:nvPr/>
        </p:nvSpPr>
        <p:spPr>
          <a:xfrm>
            <a:off x="7897830" y="3105157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Calibri" panose="020F0502020204030204" pitchFamily="34" charset="0"/>
                <a:ea typeface="COOPERHEWITT-MEDIUM" pitchFamily="2" charset="77"/>
              </a:rPr>
              <a:t>agnotology</a:t>
            </a:r>
          </a:p>
        </p:txBody>
      </p:sp>
      <p:sp>
        <p:nvSpPr>
          <p:cNvPr id="48" name="CasellaDiTesto 12">
            <a:extLst>
              <a:ext uri="{FF2B5EF4-FFF2-40B4-BE49-F238E27FC236}">
                <a16:creationId xmlns:a16="http://schemas.microsoft.com/office/drawing/2014/main" id="{8028C769-D97F-D675-FF20-FCBDE242DBCF}"/>
              </a:ext>
            </a:extLst>
          </p:cNvPr>
          <p:cNvSpPr txBox="1"/>
          <p:nvPr/>
        </p:nvSpPr>
        <p:spPr>
          <a:xfrm>
            <a:off x="9961894" y="3712085"/>
            <a:ext cx="2240643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conspiracy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theories</a:t>
            </a:r>
          </a:p>
        </p:txBody>
      </p:sp>
      <p:sp>
        <p:nvSpPr>
          <p:cNvPr id="49" name="CasellaDiTesto 12">
            <a:extLst>
              <a:ext uri="{FF2B5EF4-FFF2-40B4-BE49-F238E27FC236}">
                <a16:creationId xmlns:a16="http://schemas.microsoft.com/office/drawing/2014/main" id="{CA238FA5-2454-CBF7-B3F8-F9DBEB872623}"/>
              </a:ext>
            </a:extLst>
          </p:cNvPr>
          <p:cNvSpPr txBox="1"/>
          <p:nvPr/>
        </p:nvSpPr>
        <p:spPr>
          <a:xfrm>
            <a:off x="10539007" y="2679988"/>
            <a:ext cx="1784488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fake news</a:t>
            </a:r>
          </a:p>
        </p:txBody>
      </p:sp>
      <p:cxnSp>
        <p:nvCxnSpPr>
          <p:cNvPr id="50" name="Connettore diritto 4">
            <a:extLst>
              <a:ext uri="{FF2B5EF4-FFF2-40B4-BE49-F238E27FC236}">
                <a16:creationId xmlns:a16="http://schemas.microsoft.com/office/drawing/2014/main" id="{E57F38D9-71C5-1FB8-9240-0CB4AFA63BCC}"/>
              </a:ext>
            </a:extLst>
          </p:cNvPr>
          <p:cNvCxnSpPr>
            <a:cxnSpLocks/>
          </p:cNvCxnSpPr>
          <p:nvPr/>
        </p:nvCxnSpPr>
        <p:spPr>
          <a:xfrm>
            <a:off x="8106322" y="3470935"/>
            <a:ext cx="353978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rc 84">
            <a:extLst>
              <a:ext uri="{FF2B5EF4-FFF2-40B4-BE49-F238E27FC236}">
                <a16:creationId xmlns:a16="http://schemas.microsoft.com/office/drawing/2014/main" id="{AD1DE7D9-6DB5-8C7A-4325-88EACF107658}"/>
              </a:ext>
            </a:extLst>
          </p:cNvPr>
          <p:cNvSpPr/>
          <p:nvPr/>
        </p:nvSpPr>
        <p:spPr>
          <a:xfrm flipV="1">
            <a:off x="9330326" y="3286048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52" name="Arc 84">
            <a:extLst>
              <a:ext uri="{FF2B5EF4-FFF2-40B4-BE49-F238E27FC236}">
                <a16:creationId xmlns:a16="http://schemas.microsoft.com/office/drawing/2014/main" id="{7A172B47-7762-B8BA-EEE5-4BE45736C471}"/>
              </a:ext>
            </a:extLst>
          </p:cNvPr>
          <p:cNvSpPr/>
          <p:nvPr/>
        </p:nvSpPr>
        <p:spPr>
          <a:xfrm rot="5400000" flipH="1" flipV="1">
            <a:off x="9882428" y="2951298"/>
            <a:ext cx="1208681" cy="1158682"/>
          </a:xfrm>
          <a:prstGeom prst="arc">
            <a:avLst>
              <a:gd name="adj1" fmla="val 19021939"/>
              <a:gd name="adj2" fmla="val 2500592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53" name="Arc 84">
            <a:extLst>
              <a:ext uri="{FF2B5EF4-FFF2-40B4-BE49-F238E27FC236}">
                <a16:creationId xmlns:a16="http://schemas.microsoft.com/office/drawing/2014/main" id="{0C5CE620-8621-77D2-5F52-880CA39D04A2}"/>
              </a:ext>
            </a:extLst>
          </p:cNvPr>
          <p:cNvSpPr/>
          <p:nvPr/>
        </p:nvSpPr>
        <p:spPr>
          <a:xfrm rot="16200000" flipH="1">
            <a:off x="5273169" y="5345457"/>
            <a:ext cx="1779192" cy="1158682"/>
          </a:xfrm>
          <a:prstGeom prst="arc">
            <a:avLst>
              <a:gd name="adj1" fmla="val 14033211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54" name="CasellaDiTesto 12">
            <a:extLst>
              <a:ext uri="{FF2B5EF4-FFF2-40B4-BE49-F238E27FC236}">
                <a16:creationId xmlns:a16="http://schemas.microsoft.com/office/drawing/2014/main" id="{B9044A36-7267-2641-240C-7AC1DC46C119}"/>
              </a:ext>
            </a:extLst>
          </p:cNvPr>
          <p:cNvSpPr txBox="1"/>
          <p:nvPr/>
        </p:nvSpPr>
        <p:spPr>
          <a:xfrm>
            <a:off x="4807958" y="6077067"/>
            <a:ext cx="782802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epistemic trust/relational ignorance</a:t>
            </a:r>
          </a:p>
        </p:txBody>
      </p:sp>
      <p:sp>
        <p:nvSpPr>
          <p:cNvPr id="55" name="CasellaDiTesto 12">
            <a:extLst>
              <a:ext uri="{FF2B5EF4-FFF2-40B4-BE49-F238E27FC236}">
                <a16:creationId xmlns:a16="http://schemas.microsoft.com/office/drawing/2014/main" id="{4E1AC53A-B3A3-B213-A927-EA514D926A28}"/>
              </a:ext>
            </a:extLst>
          </p:cNvPr>
          <p:cNvSpPr txBox="1"/>
          <p:nvPr/>
        </p:nvSpPr>
        <p:spPr>
          <a:xfrm>
            <a:off x="351674" y="3611507"/>
            <a:ext cx="2206841" cy="954107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hypothetical reasoning</a:t>
            </a:r>
          </a:p>
        </p:txBody>
      </p:sp>
      <p:sp>
        <p:nvSpPr>
          <p:cNvPr id="56" name="CasellaDiTesto 12">
            <a:extLst>
              <a:ext uri="{FF2B5EF4-FFF2-40B4-BE49-F238E27FC236}">
                <a16:creationId xmlns:a16="http://schemas.microsoft.com/office/drawing/2014/main" id="{64CB329C-A658-7EAB-B688-0EC7562A283E}"/>
              </a:ext>
            </a:extLst>
          </p:cNvPr>
          <p:cNvSpPr txBox="1"/>
          <p:nvPr/>
        </p:nvSpPr>
        <p:spPr>
          <a:xfrm>
            <a:off x="823429" y="5298321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risk</a:t>
            </a:r>
          </a:p>
        </p:txBody>
      </p:sp>
      <p:pic>
        <p:nvPicPr>
          <p:cNvPr id="2" name="Picture 28" descr="A picture containing text, decorated&#10;&#10;Description automatically generated">
            <a:extLst>
              <a:ext uri="{FF2B5EF4-FFF2-40B4-BE49-F238E27FC236}">
                <a16:creationId xmlns:a16="http://schemas.microsoft.com/office/drawing/2014/main" id="{4DBFFE50-1AD4-E179-EC61-276C60A08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67" r="8151"/>
          <a:stretch/>
        </p:blipFill>
        <p:spPr>
          <a:xfrm>
            <a:off x="193279" y="6963298"/>
            <a:ext cx="2753706" cy="225263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072D270-02A3-8C46-44B5-3D48C702D620}"/>
              </a:ext>
            </a:extLst>
          </p:cNvPr>
          <p:cNvSpPr txBox="1"/>
          <p:nvPr/>
        </p:nvSpPr>
        <p:spPr>
          <a:xfrm>
            <a:off x="3082702" y="8436089"/>
            <a:ext cx="57702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effectLst/>
              </a:rPr>
              <a:t>Basham</a:t>
            </a:r>
            <a:r>
              <a:rPr lang="it-IT" dirty="0">
                <a:solidFill>
                  <a:schemeClr val="bg1"/>
                </a:solidFill>
                <a:effectLst/>
              </a:rPr>
              <a:t>, L. (2019). </a:t>
            </a:r>
            <a:r>
              <a:rPr lang="it-IT" dirty="0" err="1">
                <a:solidFill>
                  <a:schemeClr val="bg1"/>
                </a:solidFill>
                <a:effectLst/>
              </a:rPr>
              <a:t>Malevolent</a:t>
            </a:r>
            <a:r>
              <a:rPr lang="it-IT" dirty="0">
                <a:solidFill>
                  <a:schemeClr val="bg1"/>
                </a:solidFill>
                <a:effectLst/>
              </a:rPr>
              <a:t> global </a:t>
            </a:r>
            <a:r>
              <a:rPr lang="it-IT" dirty="0" err="1">
                <a:solidFill>
                  <a:schemeClr val="bg1"/>
                </a:solidFill>
                <a:effectLst/>
              </a:rPr>
              <a:t>conspiracy</a:t>
            </a:r>
            <a:r>
              <a:rPr lang="it-IT" dirty="0">
                <a:solidFill>
                  <a:schemeClr val="bg1"/>
                </a:solidFill>
                <a:effectLst/>
              </a:rPr>
              <a:t>. In D. </a:t>
            </a:r>
            <a:r>
              <a:rPr lang="it-IT" dirty="0" err="1">
                <a:solidFill>
                  <a:schemeClr val="bg1"/>
                </a:solidFill>
                <a:effectLst/>
              </a:rPr>
              <a:t>Coady</a:t>
            </a:r>
            <a:r>
              <a:rPr lang="it-IT" dirty="0">
                <a:solidFill>
                  <a:schemeClr val="bg1"/>
                </a:solidFill>
                <a:effectLst/>
              </a:rPr>
              <a:t> (Ed.), Conspiracy Theories (pp. 93–105). </a:t>
            </a:r>
            <a:r>
              <a:rPr lang="it-IT" dirty="0" err="1">
                <a:solidFill>
                  <a:schemeClr val="bg1"/>
                </a:solidFill>
                <a:effectLst/>
              </a:rPr>
              <a:t>Routledge</a:t>
            </a:r>
            <a:r>
              <a:rPr lang="it-IT" dirty="0">
                <a:solidFill>
                  <a:schemeClr val="bg1"/>
                </a:solidFill>
                <a:effectLst/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1B784F1-EF3E-359C-3CCC-89AAEBF25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6301" y="198065"/>
            <a:ext cx="3975100" cy="26416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81E43B0-FE3B-8BD1-D077-A6C168A36A84}"/>
              </a:ext>
            </a:extLst>
          </p:cNvPr>
          <p:cNvSpPr txBox="1"/>
          <p:nvPr/>
        </p:nvSpPr>
        <p:spPr>
          <a:xfrm>
            <a:off x="12328121" y="2902487"/>
            <a:ext cx="3975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>
                <a:solidFill>
                  <a:schemeClr val="bg1"/>
                </a:solidFill>
                <a:effectLst/>
              </a:rPr>
              <a:t>Gelfert</a:t>
            </a:r>
            <a:r>
              <a:rPr lang="it-IT" dirty="0">
                <a:solidFill>
                  <a:schemeClr val="bg1"/>
                </a:solidFill>
                <a:effectLst/>
              </a:rPr>
              <a:t>, A. (2021). Fake News, False </a:t>
            </a:r>
            <a:r>
              <a:rPr lang="it-IT" dirty="0" err="1">
                <a:solidFill>
                  <a:schemeClr val="bg1"/>
                </a:solidFill>
                <a:effectLst/>
              </a:rPr>
              <a:t>Beliefs</a:t>
            </a:r>
            <a:r>
              <a:rPr lang="it-IT" dirty="0">
                <a:solidFill>
                  <a:schemeClr val="bg1"/>
                </a:solidFill>
                <a:effectLst/>
              </a:rPr>
              <a:t>, and the </a:t>
            </a:r>
            <a:r>
              <a:rPr lang="it-IT" dirty="0" err="1">
                <a:solidFill>
                  <a:schemeClr val="bg1"/>
                </a:solidFill>
                <a:effectLst/>
              </a:rPr>
              <a:t>Fallible</a:t>
            </a:r>
            <a:r>
              <a:rPr lang="it-IT" dirty="0">
                <a:solidFill>
                  <a:schemeClr val="bg1"/>
                </a:solidFill>
                <a:effectLst/>
              </a:rPr>
              <a:t> Art of Knowledge </a:t>
            </a:r>
            <a:r>
              <a:rPr lang="it-IT" dirty="0" err="1">
                <a:solidFill>
                  <a:schemeClr val="bg1"/>
                </a:solidFill>
                <a:effectLst/>
              </a:rPr>
              <a:t>Maintenance</a:t>
            </a:r>
            <a:r>
              <a:rPr lang="it-IT" dirty="0">
                <a:solidFill>
                  <a:schemeClr val="bg1"/>
                </a:solidFill>
                <a:effectLst/>
              </a:rPr>
              <a:t>. In A. </a:t>
            </a:r>
            <a:r>
              <a:rPr lang="it-IT" dirty="0" err="1">
                <a:solidFill>
                  <a:schemeClr val="bg1"/>
                </a:solidFill>
                <a:effectLst/>
              </a:rPr>
              <a:t>Gelfert</a:t>
            </a:r>
            <a:r>
              <a:rPr lang="it-IT" dirty="0">
                <a:solidFill>
                  <a:schemeClr val="bg1"/>
                </a:solidFill>
                <a:effectLst/>
              </a:rPr>
              <a:t>, </a:t>
            </a:r>
            <a:r>
              <a:rPr lang="it-IT" i="1" dirty="0">
                <a:solidFill>
                  <a:schemeClr val="bg1"/>
                </a:solidFill>
                <a:effectLst/>
              </a:rPr>
              <a:t>The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Epistemology</a:t>
            </a:r>
            <a:r>
              <a:rPr lang="it-IT" i="1" dirty="0">
                <a:solidFill>
                  <a:schemeClr val="bg1"/>
                </a:solidFill>
                <a:effectLst/>
              </a:rPr>
              <a:t> of Fake News</a:t>
            </a:r>
            <a:r>
              <a:rPr lang="it-IT" dirty="0">
                <a:solidFill>
                  <a:schemeClr val="bg1"/>
                </a:solidFill>
                <a:effectLst/>
              </a:rPr>
              <a:t> (pp. 310–333). Oxford University Press.</a:t>
            </a:r>
          </a:p>
          <a:p>
            <a:pPr algn="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9" name="CasellaDiTesto 12">
            <a:extLst>
              <a:ext uri="{FF2B5EF4-FFF2-40B4-BE49-F238E27FC236}">
                <a16:creationId xmlns:a16="http://schemas.microsoft.com/office/drawing/2014/main" id="{EC9A3DBE-4AC7-A08F-CBA8-BAB9BC6657C4}"/>
              </a:ext>
            </a:extLst>
          </p:cNvPr>
          <p:cNvSpPr txBox="1"/>
          <p:nvPr/>
        </p:nvSpPr>
        <p:spPr>
          <a:xfrm>
            <a:off x="541236" y="2573388"/>
            <a:ext cx="2732768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impasse</a:t>
            </a:r>
          </a:p>
        </p:txBody>
      </p:sp>
      <p:sp>
        <p:nvSpPr>
          <p:cNvPr id="10" name="Arc 84">
            <a:extLst>
              <a:ext uri="{FF2B5EF4-FFF2-40B4-BE49-F238E27FC236}">
                <a16:creationId xmlns:a16="http://schemas.microsoft.com/office/drawing/2014/main" id="{06A9FDC8-A4EE-3616-90C9-FA85A29A8993}"/>
              </a:ext>
            </a:extLst>
          </p:cNvPr>
          <p:cNvSpPr/>
          <p:nvPr/>
        </p:nvSpPr>
        <p:spPr>
          <a:xfrm flipH="1" flipV="1">
            <a:off x="2251287" y="1791037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51077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  <p:bldP spid="34" grpId="0"/>
      <p:bldP spid="9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AFF3756-BCE7-01A8-BEE3-DFE25B4515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2">
            <a:extLst>
              <a:ext uri="{FF2B5EF4-FFF2-40B4-BE49-F238E27FC236}">
                <a16:creationId xmlns:a16="http://schemas.microsoft.com/office/drawing/2014/main" id="{A130E28A-5A29-F343-83A9-D4518987F8B7}"/>
              </a:ext>
            </a:extLst>
          </p:cNvPr>
          <p:cNvSpPr txBox="1"/>
          <p:nvPr/>
        </p:nvSpPr>
        <p:spPr>
          <a:xfrm>
            <a:off x="1436311" y="3225138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92D050"/>
                </a:solidFill>
                <a:latin typeface="Calibri" panose="020F0502020204030204" pitchFamily="34" charset="0"/>
                <a:ea typeface="COOPERHEWITT-MEDIUM" pitchFamily="2" charset="77"/>
              </a:rPr>
              <a:t>epistemologies </a:t>
            </a:r>
          </a:p>
          <a:p>
            <a:pPr algn="ctr"/>
            <a:r>
              <a:rPr lang="en-US" sz="3200" dirty="0">
                <a:solidFill>
                  <a:srgbClr val="92D050"/>
                </a:solidFill>
                <a:latin typeface="Calibri" panose="020F0502020204030204" pitchFamily="34" charset="0"/>
                <a:ea typeface="COOPERHEWITT-MEDIUM" pitchFamily="2" charset="77"/>
              </a:rPr>
              <a:t>of ignorance</a:t>
            </a:r>
          </a:p>
        </p:txBody>
      </p:sp>
      <p:cxnSp>
        <p:nvCxnSpPr>
          <p:cNvPr id="36" name="Connettore diritto 4">
            <a:extLst>
              <a:ext uri="{FF2B5EF4-FFF2-40B4-BE49-F238E27FC236}">
                <a16:creationId xmlns:a16="http://schemas.microsoft.com/office/drawing/2014/main" id="{DB1AB53A-9017-18A9-72AB-2E0EC072BE0C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3145299" y="4302356"/>
            <a:ext cx="0" cy="1342783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rc 84">
            <a:extLst>
              <a:ext uri="{FF2B5EF4-FFF2-40B4-BE49-F238E27FC236}">
                <a16:creationId xmlns:a16="http://schemas.microsoft.com/office/drawing/2014/main" id="{D6053677-6CFE-F714-A2D3-242027892D23}"/>
              </a:ext>
            </a:extLst>
          </p:cNvPr>
          <p:cNvSpPr/>
          <p:nvPr/>
        </p:nvSpPr>
        <p:spPr>
          <a:xfrm rot="1970503" flipH="1" flipV="1">
            <a:off x="1798277" y="2660755"/>
            <a:ext cx="1208681" cy="1158682"/>
          </a:xfrm>
          <a:prstGeom prst="arc">
            <a:avLst>
              <a:gd name="adj1" fmla="val 19021939"/>
              <a:gd name="adj2" fmla="val 2500592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E627ADE7-72E0-391E-8465-E230A41809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563" r="24563"/>
          <a:stretch/>
        </p:blipFill>
        <p:spPr>
          <a:xfrm>
            <a:off x="4767593" y="285115"/>
            <a:ext cx="3701133" cy="4365060"/>
          </a:xfrm>
          <a:prstGeom prst="rect">
            <a:avLst/>
          </a:prstGeom>
        </p:spPr>
      </p:pic>
      <p:sp>
        <p:nvSpPr>
          <p:cNvPr id="39" name="CasellaDiTesto 12">
            <a:extLst>
              <a:ext uri="{FF2B5EF4-FFF2-40B4-BE49-F238E27FC236}">
                <a16:creationId xmlns:a16="http://schemas.microsoft.com/office/drawing/2014/main" id="{264F1D72-EEDA-2258-7A2F-4A4F65D1A95E}"/>
              </a:ext>
            </a:extLst>
          </p:cNvPr>
          <p:cNvSpPr txBox="1"/>
          <p:nvPr/>
        </p:nvSpPr>
        <p:spPr>
          <a:xfrm>
            <a:off x="1871209" y="2314859"/>
            <a:ext cx="2041108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active</a:t>
            </a:r>
          </a:p>
        </p:txBody>
      </p:sp>
      <p:sp>
        <p:nvSpPr>
          <p:cNvPr id="7" name="CasellaDiTesto 12">
            <a:extLst>
              <a:ext uri="{FF2B5EF4-FFF2-40B4-BE49-F238E27FC236}">
                <a16:creationId xmlns:a16="http://schemas.microsoft.com/office/drawing/2014/main" id="{9058C4F2-41AE-BD86-29BC-DEC48D78DE42}"/>
              </a:ext>
            </a:extLst>
          </p:cNvPr>
          <p:cNvSpPr txBox="1"/>
          <p:nvPr/>
        </p:nvSpPr>
        <p:spPr>
          <a:xfrm>
            <a:off x="-2096348" y="3666183"/>
            <a:ext cx="2732768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bias</a:t>
            </a:r>
          </a:p>
        </p:txBody>
      </p:sp>
      <p:cxnSp>
        <p:nvCxnSpPr>
          <p:cNvPr id="20" name="Connettore diritto 4">
            <a:extLst>
              <a:ext uri="{FF2B5EF4-FFF2-40B4-BE49-F238E27FC236}">
                <a16:creationId xmlns:a16="http://schemas.microsoft.com/office/drawing/2014/main" id="{CB0D16DD-C388-276D-9075-34C52991E3BA}"/>
              </a:ext>
            </a:extLst>
          </p:cNvPr>
          <p:cNvCxnSpPr>
            <a:cxnSpLocks/>
          </p:cNvCxnSpPr>
          <p:nvPr/>
        </p:nvCxnSpPr>
        <p:spPr>
          <a:xfrm>
            <a:off x="750343" y="5216805"/>
            <a:ext cx="712696" cy="615777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rc 84">
            <a:extLst>
              <a:ext uri="{FF2B5EF4-FFF2-40B4-BE49-F238E27FC236}">
                <a16:creationId xmlns:a16="http://schemas.microsoft.com/office/drawing/2014/main" id="{1AD6D63B-05F9-DA95-B052-2F79836E2181}"/>
              </a:ext>
            </a:extLst>
          </p:cNvPr>
          <p:cNvSpPr/>
          <p:nvPr/>
        </p:nvSpPr>
        <p:spPr>
          <a:xfrm flipH="1">
            <a:off x="-677320" y="3983639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9354F813-C556-1911-0BFE-7F66D9C3D56C}"/>
              </a:ext>
            </a:extLst>
          </p:cNvPr>
          <p:cNvSpPr txBox="1"/>
          <p:nvPr/>
        </p:nvSpPr>
        <p:spPr>
          <a:xfrm>
            <a:off x="-958645" y="4632030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9193"/>
                </a:solidFill>
                <a:latin typeface="Calibri" panose="020F0502020204030204" pitchFamily="34" charset="0"/>
                <a:ea typeface="COOPERHEWITT-MEDIUM" pitchFamily="2" charset="77"/>
              </a:rPr>
              <a:t>fallibilism</a:t>
            </a:r>
          </a:p>
        </p:txBody>
      </p:sp>
      <p:sp>
        <p:nvSpPr>
          <p:cNvPr id="41" name="TextBox 6">
            <a:extLst>
              <a:ext uri="{FF2B5EF4-FFF2-40B4-BE49-F238E27FC236}">
                <a16:creationId xmlns:a16="http://schemas.microsoft.com/office/drawing/2014/main" id="{7E639437-D9DC-2577-66D9-5CC71B4D4105}"/>
              </a:ext>
            </a:extLst>
          </p:cNvPr>
          <p:cNvSpPr txBox="1"/>
          <p:nvPr/>
        </p:nvSpPr>
        <p:spPr>
          <a:xfrm>
            <a:off x="449161" y="5760177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IGNORANCE</a:t>
            </a:r>
            <a:endParaRPr lang="en-IT" sz="6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42" name="CasellaDiTesto 12">
            <a:extLst>
              <a:ext uri="{FF2B5EF4-FFF2-40B4-BE49-F238E27FC236}">
                <a16:creationId xmlns:a16="http://schemas.microsoft.com/office/drawing/2014/main" id="{9DE80226-D50F-80A2-34B7-F6ACC5201487}"/>
              </a:ext>
            </a:extLst>
          </p:cNvPr>
          <p:cNvSpPr txBox="1"/>
          <p:nvPr/>
        </p:nvSpPr>
        <p:spPr>
          <a:xfrm>
            <a:off x="-958645" y="7291600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ea typeface="COOPERHEWITT-MEDIUM" pitchFamily="2" charset="77"/>
              </a:rPr>
              <a:t>uncertainty</a:t>
            </a:r>
          </a:p>
        </p:txBody>
      </p:sp>
      <p:sp>
        <p:nvSpPr>
          <p:cNvPr id="43" name="CasellaDiTesto 12">
            <a:extLst>
              <a:ext uri="{FF2B5EF4-FFF2-40B4-BE49-F238E27FC236}">
                <a16:creationId xmlns:a16="http://schemas.microsoft.com/office/drawing/2014/main" id="{5DD145D9-D3B5-E492-EBE4-BF8C5E44FE2F}"/>
              </a:ext>
            </a:extLst>
          </p:cNvPr>
          <p:cNvSpPr txBox="1"/>
          <p:nvPr/>
        </p:nvSpPr>
        <p:spPr>
          <a:xfrm>
            <a:off x="-958645" y="8737349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serendipity</a:t>
            </a:r>
          </a:p>
        </p:txBody>
      </p:sp>
      <p:cxnSp>
        <p:nvCxnSpPr>
          <p:cNvPr id="44" name="Connettore diritto 4">
            <a:extLst>
              <a:ext uri="{FF2B5EF4-FFF2-40B4-BE49-F238E27FC236}">
                <a16:creationId xmlns:a16="http://schemas.microsoft.com/office/drawing/2014/main" id="{55190CC7-717E-BF33-D929-31F683B59BFB}"/>
              </a:ext>
            </a:extLst>
          </p:cNvPr>
          <p:cNvCxnSpPr>
            <a:cxnSpLocks/>
          </p:cNvCxnSpPr>
          <p:nvPr/>
        </p:nvCxnSpPr>
        <p:spPr>
          <a:xfrm flipH="1">
            <a:off x="750343" y="6783979"/>
            <a:ext cx="712696" cy="615777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Arc 84">
            <a:extLst>
              <a:ext uri="{FF2B5EF4-FFF2-40B4-BE49-F238E27FC236}">
                <a16:creationId xmlns:a16="http://schemas.microsoft.com/office/drawing/2014/main" id="{2CA47EC4-5445-B916-F0B8-E4F08A1C9AF0}"/>
              </a:ext>
            </a:extLst>
          </p:cNvPr>
          <p:cNvSpPr/>
          <p:nvPr/>
        </p:nvSpPr>
        <p:spPr>
          <a:xfrm flipH="1">
            <a:off x="-969182" y="6855153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46" name="Arc 84">
            <a:extLst>
              <a:ext uri="{FF2B5EF4-FFF2-40B4-BE49-F238E27FC236}">
                <a16:creationId xmlns:a16="http://schemas.microsoft.com/office/drawing/2014/main" id="{52FBF39C-3AFA-139E-A77D-9439440404A4}"/>
              </a:ext>
            </a:extLst>
          </p:cNvPr>
          <p:cNvSpPr/>
          <p:nvPr/>
        </p:nvSpPr>
        <p:spPr>
          <a:xfrm flipH="1" flipV="1">
            <a:off x="-973205" y="7281513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47" name="Arc 84">
            <a:extLst>
              <a:ext uri="{FF2B5EF4-FFF2-40B4-BE49-F238E27FC236}">
                <a16:creationId xmlns:a16="http://schemas.microsoft.com/office/drawing/2014/main" id="{51D3D7A8-14C5-8CD0-FDF2-23CCFCCC7485}"/>
              </a:ext>
            </a:extLst>
          </p:cNvPr>
          <p:cNvSpPr/>
          <p:nvPr/>
        </p:nvSpPr>
        <p:spPr>
          <a:xfrm rot="18218590" flipH="1" flipV="1">
            <a:off x="119178" y="7831018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48" name="CasellaDiTesto 12">
            <a:extLst>
              <a:ext uri="{FF2B5EF4-FFF2-40B4-BE49-F238E27FC236}">
                <a16:creationId xmlns:a16="http://schemas.microsoft.com/office/drawing/2014/main" id="{2B950AE7-0B86-4A5E-B7A4-514831581E06}"/>
              </a:ext>
            </a:extLst>
          </p:cNvPr>
          <p:cNvSpPr txBox="1"/>
          <p:nvPr/>
        </p:nvSpPr>
        <p:spPr>
          <a:xfrm>
            <a:off x="1540639" y="7278217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distributed</a:t>
            </a:r>
          </a:p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ignorance</a:t>
            </a:r>
          </a:p>
        </p:txBody>
      </p:sp>
      <p:cxnSp>
        <p:nvCxnSpPr>
          <p:cNvPr id="49" name="Connettore diritto 4">
            <a:extLst>
              <a:ext uri="{FF2B5EF4-FFF2-40B4-BE49-F238E27FC236}">
                <a16:creationId xmlns:a16="http://schemas.microsoft.com/office/drawing/2014/main" id="{FFF3EF8E-56B3-5EAC-C9D8-12476B2186E1}"/>
              </a:ext>
            </a:extLst>
          </p:cNvPr>
          <p:cNvCxnSpPr>
            <a:cxnSpLocks/>
          </p:cNvCxnSpPr>
          <p:nvPr/>
        </p:nvCxnSpPr>
        <p:spPr>
          <a:xfrm>
            <a:off x="3266347" y="6723914"/>
            <a:ext cx="0" cy="557599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Arc 84">
            <a:extLst>
              <a:ext uri="{FF2B5EF4-FFF2-40B4-BE49-F238E27FC236}">
                <a16:creationId xmlns:a16="http://schemas.microsoft.com/office/drawing/2014/main" id="{BED94F40-DC49-C9C1-BC17-8403F30167B9}"/>
              </a:ext>
            </a:extLst>
          </p:cNvPr>
          <p:cNvSpPr/>
          <p:nvPr/>
        </p:nvSpPr>
        <p:spPr>
          <a:xfrm rot="8753707">
            <a:off x="525847" y="7727521"/>
            <a:ext cx="1779192" cy="1158682"/>
          </a:xfrm>
          <a:prstGeom prst="arc">
            <a:avLst>
              <a:gd name="adj1" fmla="val 12666899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51" name="Arc 84">
            <a:extLst>
              <a:ext uri="{FF2B5EF4-FFF2-40B4-BE49-F238E27FC236}">
                <a16:creationId xmlns:a16="http://schemas.microsoft.com/office/drawing/2014/main" id="{DA108807-BE03-1573-A875-3B1479E35E91}"/>
              </a:ext>
            </a:extLst>
          </p:cNvPr>
          <p:cNvSpPr/>
          <p:nvPr/>
        </p:nvSpPr>
        <p:spPr>
          <a:xfrm rot="11515695" flipH="1">
            <a:off x="4102436" y="7407309"/>
            <a:ext cx="1779192" cy="1158682"/>
          </a:xfrm>
          <a:prstGeom prst="arc">
            <a:avLst>
              <a:gd name="adj1" fmla="val 12291659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52" name="CasellaDiTesto 12">
            <a:extLst>
              <a:ext uri="{FF2B5EF4-FFF2-40B4-BE49-F238E27FC236}">
                <a16:creationId xmlns:a16="http://schemas.microsoft.com/office/drawing/2014/main" id="{9361A724-8398-4784-A98A-9F835C08C245}"/>
              </a:ext>
            </a:extLst>
          </p:cNvPr>
          <p:cNvSpPr txBox="1"/>
          <p:nvPr/>
        </p:nvSpPr>
        <p:spPr>
          <a:xfrm>
            <a:off x="5247610" y="8254049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interdisciplinarity</a:t>
            </a:r>
          </a:p>
        </p:txBody>
      </p:sp>
      <p:sp>
        <p:nvSpPr>
          <p:cNvPr id="53" name="Arc 84">
            <a:extLst>
              <a:ext uri="{FF2B5EF4-FFF2-40B4-BE49-F238E27FC236}">
                <a16:creationId xmlns:a16="http://schemas.microsoft.com/office/drawing/2014/main" id="{04B37F87-469F-7736-4BA4-31AA43112C04}"/>
              </a:ext>
            </a:extLst>
          </p:cNvPr>
          <p:cNvSpPr/>
          <p:nvPr/>
        </p:nvSpPr>
        <p:spPr>
          <a:xfrm rot="13238963" flipH="1" flipV="1">
            <a:off x="3746586" y="7466279"/>
            <a:ext cx="1779192" cy="1158682"/>
          </a:xfrm>
          <a:prstGeom prst="arc">
            <a:avLst>
              <a:gd name="adj1" fmla="val 12291659"/>
              <a:gd name="adj2" fmla="val 17797279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54" name="CasellaDiTesto 12">
            <a:extLst>
              <a:ext uri="{FF2B5EF4-FFF2-40B4-BE49-F238E27FC236}">
                <a16:creationId xmlns:a16="http://schemas.microsoft.com/office/drawing/2014/main" id="{338C6232-7BF8-3B8C-D03F-21CA88648897}"/>
              </a:ext>
            </a:extLst>
          </p:cNvPr>
          <p:cNvSpPr txBox="1"/>
          <p:nvPr/>
        </p:nvSpPr>
        <p:spPr>
          <a:xfrm>
            <a:off x="5077144" y="7589858"/>
            <a:ext cx="3610039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pluralistic ignorance</a:t>
            </a:r>
          </a:p>
        </p:txBody>
      </p:sp>
      <p:sp>
        <p:nvSpPr>
          <p:cNvPr id="55" name="CasellaDiTesto 12">
            <a:extLst>
              <a:ext uri="{FF2B5EF4-FFF2-40B4-BE49-F238E27FC236}">
                <a16:creationId xmlns:a16="http://schemas.microsoft.com/office/drawing/2014/main" id="{C47E2F48-7387-38AA-5982-F56A6D2987AE}"/>
              </a:ext>
            </a:extLst>
          </p:cNvPr>
          <p:cNvSpPr txBox="1"/>
          <p:nvPr/>
        </p:nvSpPr>
        <p:spPr>
          <a:xfrm>
            <a:off x="4958686" y="5946330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Calibri" panose="020F0502020204030204" pitchFamily="34" charset="0"/>
                <a:ea typeface="COOPERHEWITT-MEDIUM" pitchFamily="2" charset="77"/>
              </a:rPr>
              <a:t>agnotology</a:t>
            </a:r>
          </a:p>
        </p:txBody>
      </p:sp>
      <p:sp>
        <p:nvSpPr>
          <p:cNvPr id="56" name="CasellaDiTesto 12">
            <a:extLst>
              <a:ext uri="{FF2B5EF4-FFF2-40B4-BE49-F238E27FC236}">
                <a16:creationId xmlns:a16="http://schemas.microsoft.com/office/drawing/2014/main" id="{41395D2E-1DA0-3DCA-86FA-BC14BEFE3F3B}"/>
              </a:ext>
            </a:extLst>
          </p:cNvPr>
          <p:cNvSpPr txBox="1"/>
          <p:nvPr/>
        </p:nvSpPr>
        <p:spPr>
          <a:xfrm>
            <a:off x="7022750" y="6553258"/>
            <a:ext cx="2240643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conspiracy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theories</a:t>
            </a:r>
          </a:p>
        </p:txBody>
      </p:sp>
      <p:sp>
        <p:nvSpPr>
          <p:cNvPr id="57" name="CasellaDiTesto 12">
            <a:extLst>
              <a:ext uri="{FF2B5EF4-FFF2-40B4-BE49-F238E27FC236}">
                <a16:creationId xmlns:a16="http://schemas.microsoft.com/office/drawing/2014/main" id="{D3B5C0F8-AD57-4B70-7D33-9115C82914ED}"/>
              </a:ext>
            </a:extLst>
          </p:cNvPr>
          <p:cNvSpPr txBox="1"/>
          <p:nvPr/>
        </p:nvSpPr>
        <p:spPr>
          <a:xfrm>
            <a:off x="7599863" y="5521161"/>
            <a:ext cx="1784488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fake news</a:t>
            </a:r>
          </a:p>
        </p:txBody>
      </p:sp>
      <p:cxnSp>
        <p:nvCxnSpPr>
          <p:cNvPr id="58" name="Connettore diritto 4">
            <a:extLst>
              <a:ext uri="{FF2B5EF4-FFF2-40B4-BE49-F238E27FC236}">
                <a16:creationId xmlns:a16="http://schemas.microsoft.com/office/drawing/2014/main" id="{E796F2E7-E108-9A7A-D1E0-B93D5EBF1F67}"/>
              </a:ext>
            </a:extLst>
          </p:cNvPr>
          <p:cNvCxnSpPr>
            <a:cxnSpLocks/>
          </p:cNvCxnSpPr>
          <p:nvPr/>
        </p:nvCxnSpPr>
        <p:spPr>
          <a:xfrm>
            <a:off x="5167178" y="6312108"/>
            <a:ext cx="353978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Arc 84">
            <a:extLst>
              <a:ext uri="{FF2B5EF4-FFF2-40B4-BE49-F238E27FC236}">
                <a16:creationId xmlns:a16="http://schemas.microsoft.com/office/drawing/2014/main" id="{B4394497-4FCE-F768-4757-27A0E4BB588D}"/>
              </a:ext>
            </a:extLst>
          </p:cNvPr>
          <p:cNvSpPr/>
          <p:nvPr/>
        </p:nvSpPr>
        <p:spPr>
          <a:xfrm flipV="1">
            <a:off x="6391182" y="6127221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60" name="Arc 84">
            <a:extLst>
              <a:ext uri="{FF2B5EF4-FFF2-40B4-BE49-F238E27FC236}">
                <a16:creationId xmlns:a16="http://schemas.microsoft.com/office/drawing/2014/main" id="{9B97A9EF-60FB-9107-DD01-66C1DEC380C5}"/>
              </a:ext>
            </a:extLst>
          </p:cNvPr>
          <p:cNvSpPr/>
          <p:nvPr/>
        </p:nvSpPr>
        <p:spPr>
          <a:xfrm rot="5400000" flipH="1" flipV="1">
            <a:off x="6943284" y="5792471"/>
            <a:ext cx="1208681" cy="1158682"/>
          </a:xfrm>
          <a:prstGeom prst="arc">
            <a:avLst>
              <a:gd name="adj1" fmla="val 19021939"/>
              <a:gd name="adj2" fmla="val 2500592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61" name="Arc 84">
            <a:extLst>
              <a:ext uri="{FF2B5EF4-FFF2-40B4-BE49-F238E27FC236}">
                <a16:creationId xmlns:a16="http://schemas.microsoft.com/office/drawing/2014/main" id="{77A46E14-7309-A92F-5194-523FBAC51FF0}"/>
              </a:ext>
            </a:extLst>
          </p:cNvPr>
          <p:cNvSpPr/>
          <p:nvPr/>
        </p:nvSpPr>
        <p:spPr>
          <a:xfrm rot="16200000" flipH="1">
            <a:off x="2334025" y="8186630"/>
            <a:ext cx="1779192" cy="1158682"/>
          </a:xfrm>
          <a:prstGeom prst="arc">
            <a:avLst>
              <a:gd name="adj1" fmla="val 14033211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62" name="CasellaDiTesto 12">
            <a:extLst>
              <a:ext uri="{FF2B5EF4-FFF2-40B4-BE49-F238E27FC236}">
                <a16:creationId xmlns:a16="http://schemas.microsoft.com/office/drawing/2014/main" id="{557CFAA4-7300-7ECA-B25D-BEDBF2FD7B4F}"/>
              </a:ext>
            </a:extLst>
          </p:cNvPr>
          <p:cNvSpPr txBox="1"/>
          <p:nvPr/>
        </p:nvSpPr>
        <p:spPr>
          <a:xfrm>
            <a:off x="1868814" y="8918240"/>
            <a:ext cx="782802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epistemic trust/relational ignorance</a:t>
            </a:r>
          </a:p>
        </p:txBody>
      </p:sp>
      <p:sp>
        <p:nvSpPr>
          <p:cNvPr id="63" name="CasellaDiTesto 12">
            <a:extLst>
              <a:ext uri="{FF2B5EF4-FFF2-40B4-BE49-F238E27FC236}">
                <a16:creationId xmlns:a16="http://schemas.microsoft.com/office/drawing/2014/main" id="{0C3CD3CC-FD64-EC4D-9286-360B05553FEA}"/>
              </a:ext>
            </a:extLst>
          </p:cNvPr>
          <p:cNvSpPr txBox="1"/>
          <p:nvPr/>
        </p:nvSpPr>
        <p:spPr>
          <a:xfrm>
            <a:off x="-2587470" y="6452680"/>
            <a:ext cx="2206841" cy="954107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hypothetical reasoning</a:t>
            </a:r>
          </a:p>
        </p:txBody>
      </p:sp>
      <p:sp>
        <p:nvSpPr>
          <p:cNvPr id="64" name="CasellaDiTesto 12">
            <a:extLst>
              <a:ext uri="{FF2B5EF4-FFF2-40B4-BE49-F238E27FC236}">
                <a16:creationId xmlns:a16="http://schemas.microsoft.com/office/drawing/2014/main" id="{38E4FE22-D144-9DB2-8493-9292E38C790E}"/>
              </a:ext>
            </a:extLst>
          </p:cNvPr>
          <p:cNvSpPr txBox="1"/>
          <p:nvPr/>
        </p:nvSpPr>
        <p:spPr>
          <a:xfrm>
            <a:off x="-2115715" y="8139494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risk</a:t>
            </a:r>
          </a:p>
        </p:txBody>
      </p:sp>
      <p:sp>
        <p:nvSpPr>
          <p:cNvPr id="66" name="TextBox 39">
            <a:extLst>
              <a:ext uri="{FF2B5EF4-FFF2-40B4-BE49-F238E27FC236}">
                <a16:creationId xmlns:a16="http://schemas.microsoft.com/office/drawing/2014/main" id="{D83B6AE9-EF5F-7F8B-328C-83DAFFA9D9B3}"/>
              </a:ext>
            </a:extLst>
          </p:cNvPr>
          <p:cNvSpPr txBox="1"/>
          <p:nvPr/>
        </p:nvSpPr>
        <p:spPr>
          <a:xfrm>
            <a:off x="77336" y="90635"/>
            <a:ext cx="44330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Kourany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dirty="0" err="1">
                <a:solidFill>
                  <a:schemeClr val="bg1"/>
                </a:solidFill>
              </a:rPr>
              <a:t>J</a:t>
            </a:r>
            <a:r>
              <a:rPr lang="it-IT" dirty="0">
                <a:solidFill>
                  <a:schemeClr val="bg1"/>
                </a:solidFill>
              </a:rPr>
              <a:t>., &amp; Carrier, M. (</a:t>
            </a:r>
            <a:r>
              <a:rPr lang="it-IT" dirty="0" err="1">
                <a:solidFill>
                  <a:schemeClr val="bg1"/>
                </a:solidFill>
              </a:rPr>
              <a:t>Eds</a:t>
            </a:r>
            <a:r>
              <a:rPr lang="it-IT" dirty="0">
                <a:solidFill>
                  <a:schemeClr val="bg1"/>
                </a:solidFill>
              </a:rPr>
              <a:t>.). (2020). </a:t>
            </a:r>
            <a:r>
              <a:rPr lang="it-IT" i="1" dirty="0">
                <a:solidFill>
                  <a:schemeClr val="bg1"/>
                </a:solidFill>
              </a:rPr>
              <a:t>Science and the production of </a:t>
            </a:r>
            <a:r>
              <a:rPr lang="it-IT" i="1" dirty="0" err="1">
                <a:solidFill>
                  <a:schemeClr val="bg1"/>
                </a:solidFill>
              </a:rPr>
              <a:t>ignorance</a:t>
            </a:r>
            <a:r>
              <a:rPr lang="it-IT" i="1" dirty="0">
                <a:solidFill>
                  <a:schemeClr val="bg1"/>
                </a:solidFill>
              </a:rPr>
              <a:t>: </a:t>
            </a:r>
            <a:r>
              <a:rPr lang="it-IT" i="1" dirty="0" err="1">
                <a:solidFill>
                  <a:schemeClr val="bg1"/>
                </a:solidFill>
              </a:rPr>
              <a:t>When</a:t>
            </a:r>
            <a:r>
              <a:rPr lang="it-IT" i="1" dirty="0">
                <a:solidFill>
                  <a:schemeClr val="bg1"/>
                </a:solidFill>
              </a:rPr>
              <a:t> the </a:t>
            </a:r>
            <a:r>
              <a:rPr lang="it-IT" i="1" dirty="0" err="1">
                <a:solidFill>
                  <a:schemeClr val="bg1"/>
                </a:solidFill>
              </a:rPr>
              <a:t>quest</a:t>
            </a:r>
            <a:r>
              <a:rPr lang="it-IT" i="1" dirty="0">
                <a:solidFill>
                  <a:schemeClr val="bg1"/>
                </a:solidFill>
              </a:rPr>
              <a:t> for knowledge </a:t>
            </a:r>
            <a:r>
              <a:rPr lang="it-IT" i="1" dirty="0" err="1">
                <a:solidFill>
                  <a:schemeClr val="bg1"/>
                </a:solidFill>
              </a:rPr>
              <a:t>is</a:t>
            </a:r>
            <a:r>
              <a:rPr lang="it-IT" i="1" dirty="0">
                <a:solidFill>
                  <a:schemeClr val="bg1"/>
                </a:solidFill>
              </a:rPr>
              <a:t> </a:t>
            </a:r>
            <a:r>
              <a:rPr lang="it-IT" i="1" dirty="0" err="1">
                <a:solidFill>
                  <a:schemeClr val="bg1"/>
                </a:solidFill>
              </a:rPr>
              <a:t>thwarted</a:t>
            </a:r>
            <a:r>
              <a:rPr lang="it-IT" dirty="0">
                <a:solidFill>
                  <a:schemeClr val="bg1"/>
                </a:solidFill>
              </a:rPr>
              <a:t>. The MIT Press.</a:t>
            </a:r>
            <a:endParaRPr lang="it-IT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Arc 84">
            <a:extLst>
              <a:ext uri="{FF2B5EF4-FFF2-40B4-BE49-F238E27FC236}">
                <a16:creationId xmlns:a16="http://schemas.microsoft.com/office/drawing/2014/main" id="{12D466CC-D61D-6C8D-EDB2-028E53511D41}"/>
              </a:ext>
            </a:extLst>
          </p:cNvPr>
          <p:cNvSpPr/>
          <p:nvPr/>
        </p:nvSpPr>
        <p:spPr>
          <a:xfrm rot="1970503" flipH="1" flipV="1">
            <a:off x="2659168" y="-1108719"/>
            <a:ext cx="1208681" cy="1158682"/>
          </a:xfrm>
          <a:prstGeom prst="arc">
            <a:avLst>
              <a:gd name="adj1" fmla="val 19021939"/>
              <a:gd name="adj2" fmla="val 2500592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8B452B6-33B8-748C-2143-933E22EE8D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9" t="10102" b="15727"/>
          <a:stretch/>
        </p:blipFill>
        <p:spPr>
          <a:xfrm>
            <a:off x="4626840" y="-2502338"/>
            <a:ext cx="4451364" cy="1804553"/>
          </a:xfrm>
          <a:prstGeom prst="rect">
            <a:avLst/>
          </a:prstGeom>
        </p:spPr>
      </p:pic>
      <p:sp>
        <p:nvSpPr>
          <p:cNvPr id="8" name="TextBox 39">
            <a:extLst>
              <a:ext uri="{FF2B5EF4-FFF2-40B4-BE49-F238E27FC236}">
                <a16:creationId xmlns:a16="http://schemas.microsoft.com/office/drawing/2014/main" id="{B3544BFD-2ABA-0293-A258-882543C7162E}"/>
              </a:ext>
            </a:extLst>
          </p:cNvPr>
          <p:cNvSpPr txBox="1"/>
          <p:nvPr/>
        </p:nvSpPr>
        <p:spPr>
          <a:xfrm>
            <a:off x="4624352" y="-650186"/>
            <a:ext cx="44513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</a:rPr>
              <a:t>Ignaz Semmelweis, 1818 - 1865</a:t>
            </a:r>
            <a:endParaRPr lang="en-IT" sz="2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CasellaDiTesto 12">
            <a:extLst>
              <a:ext uri="{FF2B5EF4-FFF2-40B4-BE49-F238E27FC236}">
                <a16:creationId xmlns:a16="http://schemas.microsoft.com/office/drawing/2014/main" id="{483F365E-7D11-9AA5-62B2-6699E0E9643E}"/>
              </a:ext>
            </a:extLst>
          </p:cNvPr>
          <p:cNvSpPr txBox="1"/>
          <p:nvPr/>
        </p:nvSpPr>
        <p:spPr>
          <a:xfrm>
            <a:off x="2802652" y="-1506536"/>
            <a:ext cx="2041108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passive</a:t>
            </a:r>
          </a:p>
        </p:txBody>
      </p:sp>
    </p:spTree>
    <p:extLst>
      <p:ext uri="{BB962C8B-B14F-4D97-AF65-F5344CB8AC3E}">
        <p14:creationId xmlns:p14="http://schemas.microsoft.com/office/powerpoint/2010/main" val="2785250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5456673E-4566-DA74-63B6-A9B5C80A9C0F}"/>
              </a:ext>
            </a:extLst>
          </p:cNvPr>
          <p:cNvCxnSpPr>
            <a:cxnSpLocks/>
          </p:cNvCxnSpPr>
          <p:nvPr/>
        </p:nvCxnSpPr>
        <p:spPr>
          <a:xfrm flipV="1">
            <a:off x="11210198" y="0"/>
            <a:ext cx="0" cy="174139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6E0A8CF1-BE77-3218-DA71-BC66F15AADC3}"/>
              </a:ext>
            </a:extLst>
          </p:cNvPr>
          <p:cNvCxnSpPr>
            <a:cxnSpLocks/>
          </p:cNvCxnSpPr>
          <p:nvPr/>
        </p:nvCxnSpPr>
        <p:spPr>
          <a:xfrm>
            <a:off x="5624287" y="1742324"/>
            <a:ext cx="83056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 descr="Immagine che contiene schizzo, arte, illustrazione, primate&#10;&#10;Descrizione generata automaticamente">
            <a:extLst>
              <a:ext uri="{FF2B5EF4-FFF2-40B4-BE49-F238E27FC236}">
                <a16:creationId xmlns:a16="http://schemas.microsoft.com/office/drawing/2014/main" id="{4C66BB06-AB49-4022-3AC6-76D0332C1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39" y="488726"/>
            <a:ext cx="4792048" cy="5786398"/>
          </a:xfrm>
          <a:prstGeom prst="rect">
            <a:avLst/>
          </a:prstGeom>
        </p:spPr>
      </p:pic>
      <p:sp>
        <p:nvSpPr>
          <p:cNvPr id="9" name="Rectangle 10">
            <a:extLst>
              <a:ext uri="{FF2B5EF4-FFF2-40B4-BE49-F238E27FC236}">
                <a16:creationId xmlns:a16="http://schemas.microsoft.com/office/drawing/2014/main" id="{B8795A3C-709B-BB34-C4FE-9F727F2375EA}"/>
              </a:ext>
            </a:extLst>
          </p:cNvPr>
          <p:cNvSpPr/>
          <p:nvPr/>
        </p:nvSpPr>
        <p:spPr>
          <a:xfrm>
            <a:off x="5834617" y="1432033"/>
            <a:ext cx="5737149" cy="3993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err="1">
                <a:solidFill>
                  <a:srgbClr val="952A51"/>
                </a:solidFill>
                <a:latin typeface="Calibri" panose="020F0502020204030204" pitchFamily="34" charset="0"/>
              </a:rPr>
              <a:t>Ecological</a:t>
            </a:r>
            <a:r>
              <a:rPr lang="it-IT" sz="2800" b="1" dirty="0">
                <a:solidFill>
                  <a:srgbClr val="952A51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952A51"/>
                </a:solidFill>
                <a:latin typeface="Calibri" panose="020F0502020204030204" pitchFamily="34" charset="0"/>
              </a:rPr>
              <a:t>rationality</a:t>
            </a:r>
            <a:r>
              <a:rPr lang="it-IT" sz="2800" b="1" dirty="0">
                <a:solidFill>
                  <a:srgbClr val="952A51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can be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conceptualized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the study of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how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individuals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and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species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are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adapted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to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identify</a:t>
            </a:r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and 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take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advantage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 of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opportunities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in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which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</a:rPr>
              <a:t>past</a:t>
            </a:r>
            <a:r>
              <a:rPr lang="it-IT" sz="2800" b="1" dirty="0">
                <a:solidFill>
                  <a:srgbClr val="92D05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</a:rPr>
              <a:t>behavior</a:t>
            </a:r>
            <a:r>
              <a:rPr lang="it-IT" sz="2800" b="1" dirty="0">
                <a:solidFill>
                  <a:srgbClr val="92D050"/>
                </a:solidFill>
                <a:latin typeface="Calibri" panose="020F0502020204030204" pitchFamily="34" charset="0"/>
              </a:rPr>
              <a:t> can be </a:t>
            </a:r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</a:rPr>
              <a:t>exploited</a:t>
            </a:r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to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achieve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their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goals in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present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contexts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,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including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cases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in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which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the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exploited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a </a:t>
            </a:r>
            <a:r>
              <a:rPr lang="it-IT" sz="2800" b="1" dirty="0" err="1">
                <a:solidFill>
                  <a:srgbClr val="4FACDD"/>
                </a:solidFill>
                <a:latin typeface="Calibri" panose="020F0502020204030204" pitchFamily="34" charset="0"/>
              </a:rPr>
              <a:t>strategic</a:t>
            </a:r>
            <a:r>
              <a:rPr lang="it-IT" sz="2800" b="1" dirty="0">
                <a:solidFill>
                  <a:srgbClr val="4FACDD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4FACDD"/>
                </a:solidFill>
                <a:latin typeface="Calibri" panose="020F0502020204030204" pitchFamily="34" charset="0"/>
              </a:rPr>
              <a:t>approach</a:t>
            </a:r>
            <a:r>
              <a:rPr lang="it-IT" sz="2800" b="1" dirty="0">
                <a:solidFill>
                  <a:srgbClr val="4FACDD"/>
                </a:solidFill>
                <a:latin typeface="Calibri" panose="020F0502020204030204" pitchFamily="34" charset="0"/>
              </a:rPr>
              <a:t> to </a:t>
            </a:r>
            <a:r>
              <a:rPr lang="it-IT" sz="2800" b="1" dirty="0" err="1">
                <a:solidFill>
                  <a:srgbClr val="4FACDD"/>
                </a:solidFill>
                <a:latin typeface="Calibri" panose="020F0502020204030204" pitchFamily="34" charset="0"/>
              </a:rPr>
              <a:t>exploration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. </a:t>
            </a: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CE6311AE-2D74-B4FF-0A77-594CA97EC127}"/>
              </a:ext>
            </a:extLst>
          </p:cNvPr>
          <p:cNvSpPr/>
          <p:nvPr/>
        </p:nvSpPr>
        <p:spPr>
          <a:xfrm>
            <a:off x="5834617" y="5425967"/>
            <a:ext cx="5753925" cy="1020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But... </a:t>
            </a:r>
            <a:r>
              <a:rPr lang="it-IT" sz="28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what</a:t>
            </a:r>
            <a:r>
              <a:rPr lang="it-IT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remains</a:t>
            </a:r>
            <a:r>
              <a:rPr lang="it-IT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 of </a:t>
            </a:r>
            <a:r>
              <a:rPr lang="it-IT" sz="28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irrationality</a:t>
            </a:r>
            <a:r>
              <a:rPr lang="it-IT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?</a:t>
            </a:r>
            <a:endParaRPr lang="it-IT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528B8FC0-3DBF-9379-210E-2298C25C0F4F}"/>
              </a:ext>
            </a:extLst>
          </p:cNvPr>
          <p:cNvCxnSpPr>
            <a:cxnSpLocks/>
          </p:cNvCxnSpPr>
          <p:nvPr/>
        </p:nvCxnSpPr>
        <p:spPr>
          <a:xfrm flipH="1">
            <a:off x="10986359" y="1741392"/>
            <a:ext cx="223839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10">
            <a:extLst>
              <a:ext uri="{FF2B5EF4-FFF2-40B4-BE49-F238E27FC236}">
                <a16:creationId xmlns:a16="http://schemas.microsoft.com/office/drawing/2014/main" id="{629AE639-3927-060D-658F-5AFF41585086}"/>
              </a:ext>
            </a:extLst>
          </p:cNvPr>
          <p:cNvSpPr/>
          <p:nvPr/>
        </p:nvSpPr>
        <p:spPr>
          <a:xfrm>
            <a:off x="5901648" y="6981209"/>
            <a:ext cx="6114709" cy="772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THE STRATEGY SELECTION PROBLEM</a:t>
            </a:r>
          </a:p>
          <a:p>
            <a:pPr algn="ctr"/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&amp; ERROR TENDENCIES </a:t>
            </a:r>
            <a:endParaRPr lang="it-IT" sz="2000" b="1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FD5249EB-94D6-B1AE-AB2B-8D6CF3B37CC2}"/>
              </a:ext>
            </a:extLst>
          </p:cNvPr>
          <p:cNvGrpSpPr/>
          <p:nvPr/>
        </p:nvGrpSpPr>
        <p:grpSpPr>
          <a:xfrm>
            <a:off x="6096000" y="7996181"/>
            <a:ext cx="5941148" cy="2893998"/>
            <a:chOff x="6096000" y="2103377"/>
            <a:chExt cx="5941148" cy="2893998"/>
          </a:xfrm>
        </p:grpSpPr>
        <p:pic>
          <p:nvPicPr>
            <p:cNvPr id="6" name="Immagine 5" descr="Immagine che contiene testo, scatola, faraglioni, legno&#10;&#10;Descrizione generata automaticamente">
              <a:extLst>
                <a:ext uri="{FF2B5EF4-FFF2-40B4-BE49-F238E27FC236}">
                  <a16:creationId xmlns:a16="http://schemas.microsoft.com/office/drawing/2014/main" id="{609CD38E-9E11-3C91-50F8-B7DCD3BD5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2103377"/>
              <a:ext cx="3332223" cy="222148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4A318A-8527-EA0D-7D38-7BAD1C7A1464}"/>
                </a:ext>
              </a:extLst>
            </p:cNvPr>
            <p:cNvSpPr/>
            <p:nvPr/>
          </p:nvSpPr>
          <p:spPr>
            <a:xfrm>
              <a:off x="9476947" y="2281174"/>
              <a:ext cx="2560201" cy="27162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it-IT" sz="2800" dirty="0" err="1">
                  <a:solidFill>
                    <a:schemeClr val="accent5"/>
                  </a:solidFill>
                  <a:latin typeface="Calibri" panose="020F0502020204030204" pitchFamily="34" charset="0"/>
                </a:rPr>
                <a:t>Sour</a:t>
              </a:r>
              <a:r>
                <a:rPr lang="it-IT" sz="2800" dirty="0">
                  <a:solidFill>
                    <a:schemeClr val="accent5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accent5"/>
                  </a:solidFill>
                  <a:latin typeface="Calibri" panose="020F0502020204030204" pitchFamily="34" charset="0"/>
                </a:rPr>
                <a:t>grapes</a:t>
              </a:r>
              <a:endParaRPr lang="it-IT" sz="2800" dirty="0">
                <a:solidFill>
                  <a:schemeClr val="accent5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(</a:t>
              </a:r>
              <a:r>
                <a:rPr lang="it-IT" sz="2000" dirty="0" err="1">
                  <a:solidFill>
                    <a:srgbClr val="020200"/>
                  </a:solidFill>
                  <a:latin typeface="Calibri" panose="020F0502020204030204" pitchFamily="34" charset="0"/>
                </a:rPr>
                <a:t>underestimating</a:t>
              </a:r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 the </a:t>
              </a:r>
              <a:r>
                <a:rPr lang="it-IT" sz="2000" dirty="0" err="1">
                  <a:solidFill>
                    <a:srgbClr val="020200"/>
                  </a:solidFill>
                  <a:latin typeface="Calibri" panose="020F0502020204030204" pitchFamily="34" charset="0"/>
                </a:rPr>
                <a:t>value</a:t>
              </a:r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 of a positive-</a:t>
              </a:r>
              <a:r>
                <a:rPr lang="it-IT" sz="2000" dirty="0" err="1">
                  <a:solidFill>
                    <a:srgbClr val="020200"/>
                  </a:solidFill>
                  <a:latin typeface="Calibri" panose="020F0502020204030204" pitchFamily="34" charset="0"/>
                </a:rPr>
                <a:t>but</a:t>
              </a:r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-</a:t>
              </a:r>
              <a:r>
                <a:rPr lang="it-IT" sz="2000" dirty="0" err="1">
                  <a:solidFill>
                    <a:srgbClr val="020200"/>
                  </a:solidFill>
                  <a:latin typeface="Calibri" panose="020F0502020204030204" pitchFamily="34" charset="0"/>
                </a:rPr>
                <a:t>unlikely</a:t>
              </a:r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 scenario)</a:t>
              </a:r>
            </a:p>
            <a:p>
              <a:pPr algn="ctr"/>
              <a:endParaRPr lang="it-IT" sz="2800" dirty="0">
                <a:solidFill>
                  <a:srgbClr val="0202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ADC45B53-0867-49D7-3168-7524FF07984E}"/>
              </a:ext>
            </a:extLst>
          </p:cNvPr>
          <p:cNvGrpSpPr/>
          <p:nvPr/>
        </p:nvGrpSpPr>
        <p:grpSpPr>
          <a:xfrm>
            <a:off x="5517650" y="9772546"/>
            <a:ext cx="6498706" cy="2858646"/>
            <a:chOff x="5517650" y="3879742"/>
            <a:chExt cx="6498706" cy="2858646"/>
          </a:xfrm>
        </p:grpSpPr>
        <p:pic>
          <p:nvPicPr>
            <p:cNvPr id="13" name="Immagine 12" descr="Immagine che contiene persona, unghia/chiodo, dito, pelle&#10;&#10;Descrizione generata automaticamente">
              <a:extLst>
                <a:ext uri="{FF2B5EF4-FFF2-40B4-BE49-F238E27FC236}">
                  <a16:creationId xmlns:a16="http://schemas.microsoft.com/office/drawing/2014/main" id="{A271E90B-B696-36E0-1695-49D801195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10121" y="3879742"/>
              <a:ext cx="3606235" cy="2395382"/>
            </a:xfrm>
            <a:prstGeom prst="rect">
              <a:avLst/>
            </a:prstGeom>
          </p:spPr>
        </p:pic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18BAB705-AA64-359D-4E85-AC65445B8805}"/>
                </a:ext>
              </a:extLst>
            </p:cNvPr>
            <p:cNvSpPr/>
            <p:nvPr/>
          </p:nvSpPr>
          <p:spPr>
            <a:xfrm>
              <a:off x="5517650" y="4462596"/>
              <a:ext cx="2999109" cy="22757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it-IT" sz="2800" dirty="0" err="1">
                  <a:solidFill>
                    <a:schemeClr val="accent6"/>
                  </a:solidFill>
                  <a:latin typeface="Calibri" panose="020F0502020204030204" pitchFamily="34" charset="0"/>
                </a:rPr>
                <a:t>Fear-driven</a:t>
              </a:r>
              <a:r>
                <a:rPr lang="it-IT" sz="2800" dirty="0">
                  <a:solidFill>
                    <a:schemeClr val="accent6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accent6"/>
                  </a:solidFill>
                  <a:latin typeface="Calibri" panose="020F0502020204030204" pitchFamily="34" charset="0"/>
                </a:rPr>
                <a:t>inferences</a:t>
              </a:r>
              <a:endParaRPr lang="it-IT" sz="2800" dirty="0">
                <a:solidFill>
                  <a:schemeClr val="accent6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(</a:t>
              </a:r>
              <a:r>
                <a:rPr lang="it-IT" sz="2000" dirty="0" err="1">
                  <a:solidFill>
                    <a:srgbClr val="020200"/>
                  </a:solidFill>
                  <a:latin typeface="Calibri" panose="020F0502020204030204" pitchFamily="34" charset="0"/>
                </a:rPr>
                <a:t>overstimating</a:t>
              </a:r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 the </a:t>
              </a:r>
              <a:r>
                <a:rPr lang="it-IT" sz="2000" dirty="0" err="1">
                  <a:solidFill>
                    <a:srgbClr val="020200"/>
                  </a:solidFill>
                  <a:latin typeface="Calibri" panose="020F0502020204030204" pitchFamily="34" charset="0"/>
                </a:rPr>
                <a:t>probability</a:t>
              </a:r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 of an </a:t>
              </a:r>
              <a:r>
                <a:rPr lang="it-IT" sz="2000" dirty="0" err="1">
                  <a:solidFill>
                    <a:srgbClr val="020200"/>
                  </a:solidFill>
                  <a:latin typeface="Calibri" panose="020F0502020204030204" pitchFamily="34" charset="0"/>
                </a:rPr>
                <a:t>unlikely-but-costly</a:t>
              </a:r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 scenario)</a:t>
              </a:r>
            </a:p>
          </p:txBody>
        </p:sp>
      </p:grpSp>
      <p:cxnSp>
        <p:nvCxnSpPr>
          <p:cNvPr id="18" name="Connettore diritto 4">
            <a:extLst>
              <a:ext uri="{FF2B5EF4-FFF2-40B4-BE49-F238E27FC236}">
                <a16:creationId xmlns:a16="http://schemas.microsoft.com/office/drawing/2014/main" id="{8F4F1D19-149D-8F3D-8808-974D96EBCF5E}"/>
              </a:ext>
            </a:extLst>
          </p:cNvPr>
          <p:cNvCxnSpPr>
            <a:cxnSpLocks/>
          </p:cNvCxnSpPr>
          <p:nvPr/>
        </p:nvCxnSpPr>
        <p:spPr>
          <a:xfrm>
            <a:off x="9144001" y="6193536"/>
            <a:ext cx="0" cy="67056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783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AFF3756-BCE7-01A8-BEE3-DFE25B4515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Picture 27" descr="Text&#10;&#10;Description automatically generated">
            <a:extLst>
              <a:ext uri="{FF2B5EF4-FFF2-40B4-BE49-F238E27FC236}">
                <a16:creationId xmlns:a16="http://schemas.microsoft.com/office/drawing/2014/main" id="{3E6927DC-1A4A-11EC-5798-3A463C0F2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0564" y="3125449"/>
            <a:ext cx="4090202" cy="6117950"/>
          </a:xfrm>
          <a:prstGeom prst="rect">
            <a:avLst/>
          </a:prstGeom>
        </p:spPr>
      </p:pic>
      <p:sp>
        <p:nvSpPr>
          <p:cNvPr id="19" name="CasellaDiTesto 12">
            <a:extLst>
              <a:ext uri="{FF2B5EF4-FFF2-40B4-BE49-F238E27FC236}">
                <a16:creationId xmlns:a16="http://schemas.microsoft.com/office/drawing/2014/main" id="{A130E28A-5A29-F343-83A9-D4518987F8B7}"/>
              </a:ext>
            </a:extLst>
          </p:cNvPr>
          <p:cNvSpPr txBox="1"/>
          <p:nvPr/>
        </p:nvSpPr>
        <p:spPr>
          <a:xfrm>
            <a:off x="1436311" y="3225138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92D050"/>
                </a:solidFill>
                <a:latin typeface="Calibri" panose="020F0502020204030204" pitchFamily="34" charset="0"/>
                <a:ea typeface="COOPERHEWITT-MEDIUM" pitchFamily="2" charset="77"/>
              </a:rPr>
              <a:t>epistemologies </a:t>
            </a:r>
          </a:p>
          <a:p>
            <a:pPr algn="ctr"/>
            <a:r>
              <a:rPr lang="en-US" sz="3200" dirty="0">
                <a:solidFill>
                  <a:srgbClr val="92D050"/>
                </a:solidFill>
                <a:latin typeface="Calibri" panose="020F0502020204030204" pitchFamily="34" charset="0"/>
                <a:ea typeface="COOPERHEWITT-MEDIUM" pitchFamily="2" charset="77"/>
              </a:rPr>
              <a:t>of ignorance</a:t>
            </a:r>
          </a:p>
        </p:txBody>
      </p:sp>
      <p:cxnSp>
        <p:nvCxnSpPr>
          <p:cNvPr id="36" name="Connettore diritto 4">
            <a:extLst>
              <a:ext uri="{FF2B5EF4-FFF2-40B4-BE49-F238E27FC236}">
                <a16:creationId xmlns:a16="http://schemas.microsoft.com/office/drawing/2014/main" id="{DB1AB53A-9017-18A9-72AB-2E0EC072BE0C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3145299" y="4302356"/>
            <a:ext cx="0" cy="1342783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>
            <a:extLst>
              <a:ext uri="{FF2B5EF4-FFF2-40B4-BE49-F238E27FC236}">
                <a16:creationId xmlns:a16="http://schemas.microsoft.com/office/drawing/2014/main" id="{B7053A19-D580-94BF-52B0-6CD85200A0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67" r="1367"/>
          <a:stretch/>
        </p:blipFill>
        <p:spPr>
          <a:xfrm>
            <a:off x="4679334" y="-4510915"/>
            <a:ext cx="3642545" cy="4383024"/>
          </a:xfrm>
          <a:prstGeom prst="rect">
            <a:avLst/>
          </a:prstGeom>
        </p:spPr>
      </p:pic>
      <p:sp>
        <p:nvSpPr>
          <p:cNvPr id="37" name="Arc 84">
            <a:extLst>
              <a:ext uri="{FF2B5EF4-FFF2-40B4-BE49-F238E27FC236}">
                <a16:creationId xmlns:a16="http://schemas.microsoft.com/office/drawing/2014/main" id="{D6053677-6CFE-F714-A2D3-242027892D23}"/>
              </a:ext>
            </a:extLst>
          </p:cNvPr>
          <p:cNvSpPr/>
          <p:nvPr/>
        </p:nvSpPr>
        <p:spPr>
          <a:xfrm rot="19718576" flipH="1" flipV="1">
            <a:off x="1421884" y="2697545"/>
            <a:ext cx="1208681" cy="1158682"/>
          </a:xfrm>
          <a:prstGeom prst="arc">
            <a:avLst>
              <a:gd name="adj1" fmla="val 19021939"/>
              <a:gd name="adj2" fmla="val 2500592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E627ADE7-72E0-391E-8465-E230A41809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11" r="3511"/>
          <a:stretch/>
        </p:blipFill>
        <p:spPr>
          <a:xfrm>
            <a:off x="8321879" y="-4497497"/>
            <a:ext cx="3701133" cy="4365060"/>
          </a:xfrm>
          <a:prstGeom prst="rect">
            <a:avLst/>
          </a:prstGeom>
        </p:spPr>
      </p:pic>
      <p:sp>
        <p:nvSpPr>
          <p:cNvPr id="35" name="Arc 84">
            <a:extLst>
              <a:ext uri="{FF2B5EF4-FFF2-40B4-BE49-F238E27FC236}">
                <a16:creationId xmlns:a16="http://schemas.microsoft.com/office/drawing/2014/main" id="{E72A1C1F-A969-2497-58F0-F680837C2087}"/>
              </a:ext>
            </a:extLst>
          </p:cNvPr>
          <p:cNvSpPr/>
          <p:nvPr/>
        </p:nvSpPr>
        <p:spPr>
          <a:xfrm rot="1970503" flipH="1" flipV="1">
            <a:off x="2659168" y="2418256"/>
            <a:ext cx="1208681" cy="1158682"/>
          </a:xfrm>
          <a:prstGeom prst="arc">
            <a:avLst>
              <a:gd name="adj1" fmla="val 19021939"/>
              <a:gd name="adj2" fmla="val 2500592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A89F9235-33C8-56A8-5E64-515A4A9748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89" t="10102" b="15727"/>
          <a:stretch/>
        </p:blipFill>
        <p:spPr>
          <a:xfrm>
            <a:off x="4626840" y="1024637"/>
            <a:ext cx="4451364" cy="1804553"/>
          </a:xfrm>
          <a:prstGeom prst="rect">
            <a:avLst/>
          </a:prstGeom>
        </p:spPr>
      </p:pic>
      <p:sp>
        <p:nvSpPr>
          <p:cNvPr id="42" name="TextBox 39">
            <a:extLst>
              <a:ext uri="{FF2B5EF4-FFF2-40B4-BE49-F238E27FC236}">
                <a16:creationId xmlns:a16="http://schemas.microsoft.com/office/drawing/2014/main" id="{5F76B4CB-C575-B03C-39A3-69FDFF9F1D94}"/>
              </a:ext>
            </a:extLst>
          </p:cNvPr>
          <p:cNvSpPr txBox="1"/>
          <p:nvPr/>
        </p:nvSpPr>
        <p:spPr>
          <a:xfrm>
            <a:off x="4624352" y="2876789"/>
            <a:ext cx="44513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</a:rPr>
              <a:t>Ignaz Semmelweis, 1818 - 1865</a:t>
            </a:r>
            <a:endParaRPr lang="en-IT" sz="2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CasellaDiTesto 12">
            <a:extLst>
              <a:ext uri="{FF2B5EF4-FFF2-40B4-BE49-F238E27FC236}">
                <a16:creationId xmlns:a16="http://schemas.microsoft.com/office/drawing/2014/main" id="{02AA3391-FA38-8CBF-49CA-6AD5ABC04D14}"/>
              </a:ext>
            </a:extLst>
          </p:cNvPr>
          <p:cNvSpPr txBox="1"/>
          <p:nvPr/>
        </p:nvSpPr>
        <p:spPr>
          <a:xfrm>
            <a:off x="429168" y="2570994"/>
            <a:ext cx="2041108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active</a:t>
            </a:r>
          </a:p>
        </p:txBody>
      </p:sp>
      <p:sp>
        <p:nvSpPr>
          <p:cNvPr id="45" name="CasellaDiTesto 12">
            <a:extLst>
              <a:ext uri="{FF2B5EF4-FFF2-40B4-BE49-F238E27FC236}">
                <a16:creationId xmlns:a16="http://schemas.microsoft.com/office/drawing/2014/main" id="{89F6158C-4729-CB3A-5921-85FEFCE6ABCC}"/>
              </a:ext>
            </a:extLst>
          </p:cNvPr>
          <p:cNvSpPr txBox="1"/>
          <p:nvPr/>
        </p:nvSpPr>
        <p:spPr>
          <a:xfrm>
            <a:off x="2802652" y="2020439"/>
            <a:ext cx="2041108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passive</a:t>
            </a:r>
          </a:p>
        </p:txBody>
      </p:sp>
      <p:sp>
        <p:nvSpPr>
          <p:cNvPr id="7" name="TextBox 39">
            <a:extLst>
              <a:ext uri="{FF2B5EF4-FFF2-40B4-BE49-F238E27FC236}">
                <a16:creationId xmlns:a16="http://schemas.microsoft.com/office/drawing/2014/main" id="{1ED9C2DF-F874-76E8-DBC5-CD05F487A273}"/>
              </a:ext>
            </a:extLst>
          </p:cNvPr>
          <p:cNvSpPr txBox="1"/>
          <p:nvPr/>
        </p:nvSpPr>
        <p:spPr>
          <a:xfrm>
            <a:off x="77336" y="90635"/>
            <a:ext cx="44330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Kourany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dirty="0" err="1">
                <a:solidFill>
                  <a:schemeClr val="bg1"/>
                </a:solidFill>
              </a:rPr>
              <a:t>J</a:t>
            </a:r>
            <a:r>
              <a:rPr lang="it-IT" dirty="0">
                <a:solidFill>
                  <a:schemeClr val="bg1"/>
                </a:solidFill>
              </a:rPr>
              <a:t>., &amp; Carrier, M. (</a:t>
            </a:r>
            <a:r>
              <a:rPr lang="it-IT" dirty="0" err="1">
                <a:solidFill>
                  <a:schemeClr val="bg1"/>
                </a:solidFill>
              </a:rPr>
              <a:t>Eds</a:t>
            </a:r>
            <a:r>
              <a:rPr lang="it-IT" dirty="0">
                <a:solidFill>
                  <a:schemeClr val="bg1"/>
                </a:solidFill>
              </a:rPr>
              <a:t>.). (2020). </a:t>
            </a:r>
            <a:r>
              <a:rPr lang="it-IT" i="1" dirty="0">
                <a:solidFill>
                  <a:schemeClr val="bg1"/>
                </a:solidFill>
              </a:rPr>
              <a:t>Science and the production of </a:t>
            </a:r>
            <a:r>
              <a:rPr lang="it-IT" i="1" dirty="0" err="1">
                <a:solidFill>
                  <a:schemeClr val="bg1"/>
                </a:solidFill>
              </a:rPr>
              <a:t>ignorance</a:t>
            </a:r>
            <a:r>
              <a:rPr lang="it-IT" i="1" dirty="0">
                <a:solidFill>
                  <a:schemeClr val="bg1"/>
                </a:solidFill>
              </a:rPr>
              <a:t>: </a:t>
            </a:r>
            <a:r>
              <a:rPr lang="it-IT" i="1" dirty="0" err="1">
                <a:solidFill>
                  <a:schemeClr val="bg1"/>
                </a:solidFill>
              </a:rPr>
              <a:t>When</a:t>
            </a:r>
            <a:r>
              <a:rPr lang="it-IT" i="1" dirty="0">
                <a:solidFill>
                  <a:schemeClr val="bg1"/>
                </a:solidFill>
              </a:rPr>
              <a:t> the </a:t>
            </a:r>
            <a:r>
              <a:rPr lang="it-IT" i="1" dirty="0" err="1">
                <a:solidFill>
                  <a:schemeClr val="bg1"/>
                </a:solidFill>
              </a:rPr>
              <a:t>quest</a:t>
            </a:r>
            <a:r>
              <a:rPr lang="it-IT" i="1" dirty="0">
                <a:solidFill>
                  <a:schemeClr val="bg1"/>
                </a:solidFill>
              </a:rPr>
              <a:t> for knowledge </a:t>
            </a:r>
            <a:r>
              <a:rPr lang="it-IT" i="1" dirty="0" err="1">
                <a:solidFill>
                  <a:schemeClr val="bg1"/>
                </a:solidFill>
              </a:rPr>
              <a:t>is</a:t>
            </a:r>
            <a:r>
              <a:rPr lang="it-IT" i="1" dirty="0">
                <a:solidFill>
                  <a:schemeClr val="bg1"/>
                </a:solidFill>
              </a:rPr>
              <a:t> </a:t>
            </a:r>
            <a:r>
              <a:rPr lang="it-IT" i="1" dirty="0" err="1">
                <a:solidFill>
                  <a:schemeClr val="bg1"/>
                </a:solidFill>
              </a:rPr>
              <a:t>thwarted</a:t>
            </a:r>
            <a:r>
              <a:rPr lang="it-IT" dirty="0">
                <a:solidFill>
                  <a:schemeClr val="bg1"/>
                </a:solidFill>
              </a:rPr>
              <a:t>. The MIT Press.</a:t>
            </a:r>
            <a:endParaRPr lang="it-IT" dirty="0">
              <a:solidFill>
                <a:schemeClr val="bg1"/>
              </a:solidFill>
              <a:effectLst/>
            </a:endParaRPr>
          </a:p>
        </p:txBody>
      </p:sp>
      <p:sp>
        <p:nvSpPr>
          <p:cNvPr id="39" name="CasellaDiTesto 12">
            <a:extLst>
              <a:ext uri="{FF2B5EF4-FFF2-40B4-BE49-F238E27FC236}">
                <a16:creationId xmlns:a16="http://schemas.microsoft.com/office/drawing/2014/main" id="{B6235A89-12D3-C8BB-754E-2033FE65CC5F}"/>
              </a:ext>
            </a:extLst>
          </p:cNvPr>
          <p:cNvSpPr txBox="1"/>
          <p:nvPr/>
        </p:nvSpPr>
        <p:spPr>
          <a:xfrm>
            <a:off x="-2096348" y="3666183"/>
            <a:ext cx="2732768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bias</a:t>
            </a:r>
          </a:p>
        </p:txBody>
      </p:sp>
      <p:cxnSp>
        <p:nvCxnSpPr>
          <p:cNvPr id="40" name="Connettore diritto 4">
            <a:extLst>
              <a:ext uri="{FF2B5EF4-FFF2-40B4-BE49-F238E27FC236}">
                <a16:creationId xmlns:a16="http://schemas.microsoft.com/office/drawing/2014/main" id="{5FED17A2-1EE9-C35D-77C2-6A69975BBD7D}"/>
              </a:ext>
            </a:extLst>
          </p:cNvPr>
          <p:cNvCxnSpPr>
            <a:cxnSpLocks/>
          </p:cNvCxnSpPr>
          <p:nvPr/>
        </p:nvCxnSpPr>
        <p:spPr>
          <a:xfrm>
            <a:off x="750343" y="5216805"/>
            <a:ext cx="712696" cy="615777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Arc 84">
            <a:extLst>
              <a:ext uri="{FF2B5EF4-FFF2-40B4-BE49-F238E27FC236}">
                <a16:creationId xmlns:a16="http://schemas.microsoft.com/office/drawing/2014/main" id="{4F6077DA-FD6E-DB10-8D03-C023667EB574}"/>
              </a:ext>
            </a:extLst>
          </p:cNvPr>
          <p:cNvSpPr/>
          <p:nvPr/>
        </p:nvSpPr>
        <p:spPr>
          <a:xfrm flipH="1">
            <a:off x="-677320" y="3983639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9E70507D-59B7-9A9E-72B9-91E8BDFDEDAB}"/>
              </a:ext>
            </a:extLst>
          </p:cNvPr>
          <p:cNvSpPr txBox="1"/>
          <p:nvPr/>
        </p:nvSpPr>
        <p:spPr>
          <a:xfrm>
            <a:off x="-958645" y="4632030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9193"/>
                </a:solidFill>
                <a:latin typeface="Calibri" panose="020F0502020204030204" pitchFamily="34" charset="0"/>
                <a:ea typeface="COOPERHEWITT-MEDIUM" pitchFamily="2" charset="77"/>
              </a:rPr>
              <a:t>fallibilism</a:t>
            </a:r>
          </a:p>
        </p:txBody>
      </p:sp>
      <p:sp>
        <p:nvSpPr>
          <p:cNvPr id="48" name="TextBox 6">
            <a:extLst>
              <a:ext uri="{FF2B5EF4-FFF2-40B4-BE49-F238E27FC236}">
                <a16:creationId xmlns:a16="http://schemas.microsoft.com/office/drawing/2014/main" id="{60369455-712B-23E1-3AE0-6DDA2CDEF35E}"/>
              </a:ext>
            </a:extLst>
          </p:cNvPr>
          <p:cNvSpPr txBox="1"/>
          <p:nvPr/>
        </p:nvSpPr>
        <p:spPr>
          <a:xfrm>
            <a:off x="449161" y="5760177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IGNORANCE</a:t>
            </a:r>
            <a:endParaRPr lang="en-IT" sz="6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49" name="CasellaDiTesto 12">
            <a:extLst>
              <a:ext uri="{FF2B5EF4-FFF2-40B4-BE49-F238E27FC236}">
                <a16:creationId xmlns:a16="http://schemas.microsoft.com/office/drawing/2014/main" id="{EE99EBA2-9C15-A71E-79C4-E5B551D4A532}"/>
              </a:ext>
            </a:extLst>
          </p:cNvPr>
          <p:cNvSpPr txBox="1"/>
          <p:nvPr/>
        </p:nvSpPr>
        <p:spPr>
          <a:xfrm>
            <a:off x="-958645" y="7291600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ea typeface="COOPERHEWITT-MEDIUM" pitchFamily="2" charset="77"/>
              </a:rPr>
              <a:t>uncertainty</a:t>
            </a:r>
          </a:p>
        </p:txBody>
      </p:sp>
      <p:sp>
        <p:nvSpPr>
          <p:cNvPr id="50" name="CasellaDiTesto 12">
            <a:extLst>
              <a:ext uri="{FF2B5EF4-FFF2-40B4-BE49-F238E27FC236}">
                <a16:creationId xmlns:a16="http://schemas.microsoft.com/office/drawing/2014/main" id="{7C27F07D-6903-006C-EE07-1EC68753FC24}"/>
              </a:ext>
            </a:extLst>
          </p:cNvPr>
          <p:cNvSpPr txBox="1"/>
          <p:nvPr/>
        </p:nvSpPr>
        <p:spPr>
          <a:xfrm>
            <a:off x="-958645" y="8737349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serendipity</a:t>
            </a:r>
          </a:p>
        </p:txBody>
      </p:sp>
      <p:cxnSp>
        <p:nvCxnSpPr>
          <p:cNvPr id="51" name="Connettore diritto 4">
            <a:extLst>
              <a:ext uri="{FF2B5EF4-FFF2-40B4-BE49-F238E27FC236}">
                <a16:creationId xmlns:a16="http://schemas.microsoft.com/office/drawing/2014/main" id="{3E6B5261-DD40-C0B9-B719-6397C32ADD72}"/>
              </a:ext>
            </a:extLst>
          </p:cNvPr>
          <p:cNvCxnSpPr>
            <a:cxnSpLocks/>
          </p:cNvCxnSpPr>
          <p:nvPr/>
        </p:nvCxnSpPr>
        <p:spPr>
          <a:xfrm flipH="1">
            <a:off x="750343" y="6783979"/>
            <a:ext cx="712696" cy="615777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Arc 84">
            <a:extLst>
              <a:ext uri="{FF2B5EF4-FFF2-40B4-BE49-F238E27FC236}">
                <a16:creationId xmlns:a16="http://schemas.microsoft.com/office/drawing/2014/main" id="{A70208B4-F332-B6CA-7A4C-4C9212B6E137}"/>
              </a:ext>
            </a:extLst>
          </p:cNvPr>
          <p:cNvSpPr/>
          <p:nvPr/>
        </p:nvSpPr>
        <p:spPr>
          <a:xfrm flipH="1">
            <a:off x="-969182" y="6855153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53" name="Arc 84">
            <a:extLst>
              <a:ext uri="{FF2B5EF4-FFF2-40B4-BE49-F238E27FC236}">
                <a16:creationId xmlns:a16="http://schemas.microsoft.com/office/drawing/2014/main" id="{30B6A010-7FD8-1770-BCB3-D85092ECF2A7}"/>
              </a:ext>
            </a:extLst>
          </p:cNvPr>
          <p:cNvSpPr/>
          <p:nvPr/>
        </p:nvSpPr>
        <p:spPr>
          <a:xfrm flipH="1" flipV="1">
            <a:off x="-973205" y="7281513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54" name="Arc 84">
            <a:extLst>
              <a:ext uri="{FF2B5EF4-FFF2-40B4-BE49-F238E27FC236}">
                <a16:creationId xmlns:a16="http://schemas.microsoft.com/office/drawing/2014/main" id="{7CC1DE9E-6B5B-3E55-057C-7BCAAE2278B4}"/>
              </a:ext>
            </a:extLst>
          </p:cNvPr>
          <p:cNvSpPr/>
          <p:nvPr/>
        </p:nvSpPr>
        <p:spPr>
          <a:xfrm rot="18218590" flipH="1" flipV="1">
            <a:off x="119178" y="7831018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55" name="CasellaDiTesto 12">
            <a:extLst>
              <a:ext uri="{FF2B5EF4-FFF2-40B4-BE49-F238E27FC236}">
                <a16:creationId xmlns:a16="http://schemas.microsoft.com/office/drawing/2014/main" id="{D82D7333-27CF-45C6-909E-FDBFD085373F}"/>
              </a:ext>
            </a:extLst>
          </p:cNvPr>
          <p:cNvSpPr txBox="1"/>
          <p:nvPr/>
        </p:nvSpPr>
        <p:spPr>
          <a:xfrm>
            <a:off x="1540639" y="7278217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distributed</a:t>
            </a:r>
          </a:p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ignorance</a:t>
            </a:r>
          </a:p>
        </p:txBody>
      </p:sp>
      <p:cxnSp>
        <p:nvCxnSpPr>
          <p:cNvPr id="56" name="Connettore diritto 4">
            <a:extLst>
              <a:ext uri="{FF2B5EF4-FFF2-40B4-BE49-F238E27FC236}">
                <a16:creationId xmlns:a16="http://schemas.microsoft.com/office/drawing/2014/main" id="{F48BCC4F-F972-A831-67DC-0AA93643BEFF}"/>
              </a:ext>
            </a:extLst>
          </p:cNvPr>
          <p:cNvCxnSpPr>
            <a:cxnSpLocks/>
          </p:cNvCxnSpPr>
          <p:nvPr/>
        </p:nvCxnSpPr>
        <p:spPr>
          <a:xfrm>
            <a:off x="3266347" y="6723914"/>
            <a:ext cx="0" cy="557599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Arc 84">
            <a:extLst>
              <a:ext uri="{FF2B5EF4-FFF2-40B4-BE49-F238E27FC236}">
                <a16:creationId xmlns:a16="http://schemas.microsoft.com/office/drawing/2014/main" id="{059B7BF1-CBBB-32FA-ABC2-6A354B31CC0E}"/>
              </a:ext>
            </a:extLst>
          </p:cNvPr>
          <p:cNvSpPr/>
          <p:nvPr/>
        </p:nvSpPr>
        <p:spPr>
          <a:xfrm rot="8753707">
            <a:off x="525847" y="7727521"/>
            <a:ext cx="1779192" cy="1158682"/>
          </a:xfrm>
          <a:prstGeom prst="arc">
            <a:avLst>
              <a:gd name="adj1" fmla="val 12666899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58" name="Arc 84">
            <a:extLst>
              <a:ext uri="{FF2B5EF4-FFF2-40B4-BE49-F238E27FC236}">
                <a16:creationId xmlns:a16="http://schemas.microsoft.com/office/drawing/2014/main" id="{A964F167-548C-D8CA-360C-791FC329547F}"/>
              </a:ext>
            </a:extLst>
          </p:cNvPr>
          <p:cNvSpPr/>
          <p:nvPr/>
        </p:nvSpPr>
        <p:spPr>
          <a:xfrm rot="11515695" flipH="1">
            <a:off x="4102436" y="7407309"/>
            <a:ext cx="1779192" cy="1158682"/>
          </a:xfrm>
          <a:prstGeom prst="arc">
            <a:avLst>
              <a:gd name="adj1" fmla="val 12291659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59" name="CasellaDiTesto 12">
            <a:extLst>
              <a:ext uri="{FF2B5EF4-FFF2-40B4-BE49-F238E27FC236}">
                <a16:creationId xmlns:a16="http://schemas.microsoft.com/office/drawing/2014/main" id="{C31E24AE-6B63-4B6F-281E-75B13C57239C}"/>
              </a:ext>
            </a:extLst>
          </p:cNvPr>
          <p:cNvSpPr txBox="1"/>
          <p:nvPr/>
        </p:nvSpPr>
        <p:spPr>
          <a:xfrm>
            <a:off x="5247610" y="8254049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interdisciplinarity</a:t>
            </a:r>
          </a:p>
        </p:txBody>
      </p:sp>
      <p:sp>
        <p:nvSpPr>
          <p:cNvPr id="60" name="Arc 84">
            <a:extLst>
              <a:ext uri="{FF2B5EF4-FFF2-40B4-BE49-F238E27FC236}">
                <a16:creationId xmlns:a16="http://schemas.microsoft.com/office/drawing/2014/main" id="{9A223F6D-E8FA-7A92-E6A3-B31239732723}"/>
              </a:ext>
            </a:extLst>
          </p:cNvPr>
          <p:cNvSpPr/>
          <p:nvPr/>
        </p:nvSpPr>
        <p:spPr>
          <a:xfrm rot="13238963" flipH="1" flipV="1">
            <a:off x="3746586" y="7466279"/>
            <a:ext cx="1779192" cy="1158682"/>
          </a:xfrm>
          <a:prstGeom prst="arc">
            <a:avLst>
              <a:gd name="adj1" fmla="val 12291659"/>
              <a:gd name="adj2" fmla="val 17797279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61" name="CasellaDiTesto 12">
            <a:extLst>
              <a:ext uri="{FF2B5EF4-FFF2-40B4-BE49-F238E27FC236}">
                <a16:creationId xmlns:a16="http://schemas.microsoft.com/office/drawing/2014/main" id="{42F3A8A9-9BCA-64DF-442F-61A360B6AA29}"/>
              </a:ext>
            </a:extLst>
          </p:cNvPr>
          <p:cNvSpPr txBox="1"/>
          <p:nvPr/>
        </p:nvSpPr>
        <p:spPr>
          <a:xfrm>
            <a:off x="5077144" y="7589858"/>
            <a:ext cx="3610039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pluralistic ignorance</a:t>
            </a:r>
          </a:p>
        </p:txBody>
      </p:sp>
      <p:sp>
        <p:nvSpPr>
          <p:cNvPr id="62" name="CasellaDiTesto 12">
            <a:extLst>
              <a:ext uri="{FF2B5EF4-FFF2-40B4-BE49-F238E27FC236}">
                <a16:creationId xmlns:a16="http://schemas.microsoft.com/office/drawing/2014/main" id="{7DB7F685-48A6-D5F2-FDC6-CADDA03A12F4}"/>
              </a:ext>
            </a:extLst>
          </p:cNvPr>
          <p:cNvSpPr txBox="1"/>
          <p:nvPr/>
        </p:nvSpPr>
        <p:spPr>
          <a:xfrm>
            <a:off x="4958686" y="5946330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Calibri" panose="020F0502020204030204" pitchFamily="34" charset="0"/>
                <a:ea typeface="COOPERHEWITT-MEDIUM" pitchFamily="2" charset="77"/>
              </a:rPr>
              <a:t>agnotology</a:t>
            </a:r>
          </a:p>
        </p:txBody>
      </p:sp>
      <p:sp>
        <p:nvSpPr>
          <p:cNvPr id="63" name="CasellaDiTesto 12">
            <a:extLst>
              <a:ext uri="{FF2B5EF4-FFF2-40B4-BE49-F238E27FC236}">
                <a16:creationId xmlns:a16="http://schemas.microsoft.com/office/drawing/2014/main" id="{3825625F-1505-939D-046A-1281B8BF5356}"/>
              </a:ext>
            </a:extLst>
          </p:cNvPr>
          <p:cNvSpPr txBox="1"/>
          <p:nvPr/>
        </p:nvSpPr>
        <p:spPr>
          <a:xfrm>
            <a:off x="7022750" y="6553258"/>
            <a:ext cx="2240643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conspiracy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theories</a:t>
            </a:r>
          </a:p>
        </p:txBody>
      </p:sp>
      <p:sp>
        <p:nvSpPr>
          <p:cNvPr id="64" name="CasellaDiTesto 12">
            <a:extLst>
              <a:ext uri="{FF2B5EF4-FFF2-40B4-BE49-F238E27FC236}">
                <a16:creationId xmlns:a16="http://schemas.microsoft.com/office/drawing/2014/main" id="{A530D021-7CDB-D72C-B302-CD397B989231}"/>
              </a:ext>
            </a:extLst>
          </p:cNvPr>
          <p:cNvSpPr txBox="1"/>
          <p:nvPr/>
        </p:nvSpPr>
        <p:spPr>
          <a:xfrm>
            <a:off x="7599863" y="5521161"/>
            <a:ext cx="1784488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fake news</a:t>
            </a:r>
          </a:p>
        </p:txBody>
      </p:sp>
      <p:cxnSp>
        <p:nvCxnSpPr>
          <p:cNvPr id="65" name="Connettore diritto 4">
            <a:extLst>
              <a:ext uri="{FF2B5EF4-FFF2-40B4-BE49-F238E27FC236}">
                <a16:creationId xmlns:a16="http://schemas.microsoft.com/office/drawing/2014/main" id="{FD9A35A6-1B22-926A-BD3C-2CB20742C67C}"/>
              </a:ext>
            </a:extLst>
          </p:cNvPr>
          <p:cNvCxnSpPr>
            <a:cxnSpLocks/>
          </p:cNvCxnSpPr>
          <p:nvPr/>
        </p:nvCxnSpPr>
        <p:spPr>
          <a:xfrm>
            <a:off x="5167178" y="6312108"/>
            <a:ext cx="353978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Arc 84">
            <a:extLst>
              <a:ext uri="{FF2B5EF4-FFF2-40B4-BE49-F238E27FC236}">
                <a16:creationId xmlns:a16="http://schemas.microsoft.com/office/drawing/2014/main" id="{A5507A5C-CF74-5993-2220-328D6D6F85F5}"/>
              </a:ext>
            </a:extLst>
          </p:cNvPr>
          <p:cNvSpPr/>
          <p:nvPr/>
        </p:nvSpPr>
        <p:spPr>
          <a:xfrm flipV="1">
            <a:off x="6391182" y="6127221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67" name="Arc 84">
            <a:extLst>
              <a:ext uri="{FF2B5EF4-FFF2-40B4-BE49-F238E27FC236}">
                <a16:creationId xmlns:a16="http://schemas.microsoft.com/office/drawing/2014/main" id="{27CA2412-C0DE-29B9-CFC2-D29CED00B6AE}"/>
              </a:ext>
            </a:extLst>
          </p:cNvPr>
          <p:cNvSpPr/>
          <p:nvPr/>
        </p:nvSpPr>
        <p:spPr>
          <a:xfrm rot="5400000" flipH="1" flipV="1">
            <a:off x="6943284" y="5792471"/>
            <a:ext cx="1208681" cy="1158682"/>
          </a:xfrm>
          <a:prstGeom prst="arc">
            <a:avLst>
              <a:gd name="adj1" fmla="val 19021939"/>
              <a:gd name="adj2" fmla="val 2500592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68" name="Arc 84">
            <a:extLst>
              <a:ext uri="{FF2B5EF4-FFF2-40B4-BE49-F238E27FC236}">
                <a16:creationId xmlns:a16="http://schemas.microsoft.com/office/drawing/2014/main" id="{31A5EF61-AFAF-4640-F53E-B2C9DD71037D}"/>
              </a:ext>
            </a:extLst>
          </p:cNvPr>
          <p:cNvSpPr/>
          <p:nvPr/>
        </p:nvSpPr>
        <p:spPr>
          <a:xfrm rot="16200000" flipH="1">
            <a:off x="2334025" y="8186630"/>
            <a:ext cx="1779192" cy="1158682"/>
          </a:xfrm>
          <a:prstGeom prst="arc">
            <a:avLst>
              <a:gd name="adj1" fmla="val 14033211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69" name="CasellaDiTesto 12">
            <a:extLst>
              <a:ext uri="{FF2B5EF4-FFF2-40B4-BE49-F238E27FC236}">
                <a16:creationId xmlns:a16="http://schemas.microsoft.com/office/drawing/2014/main" id="{A0CD901C-584A-432E-C559-49873E8AB8E9}"/>
              </a:ext>
            </a:extLst>
          </p:cNvPr>
          <p:cNvSpPr txBox="1"/>
          <p:nvPr/>
        </p:nvSpPr>
        <p:spPr>
          <a:xfrm>
            <a:off x="1868814" y="8918240"/>
            <a:ext cx="782802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epistemic trust/relational ignorance</a:t>
            </a:r>
          </a:p>
        </p:txBody>
      </p:sp>
      <p:sp>
        <p:nvSpPr>
          <p:cNvPr id="70" name="CasellaDiTesto 12">
            <a:extLst>
              <a:ext uri="{FF2B5EF4-FFF2-40B4-BE49-F238E27FC236}">
                <a16:creationId xmlns:a16="http://schemas.microsoft.com/office/drawing/2014/main" id="{1EAEE4E4-4E99-C643-1FDB-A9D7F8078C9B}"/>
              </a:ext>
            </a:extLst>
          </p:cNvPr>
          <p:cNvSpPr txBox="1"/>
          <p:nvPr/>
        </p:nvSpPr>
        <p:spPr>
          <a:xfrm>
            <a:off x="-2587470" y="6452680"/>
            <a:ext cx="2206841" cy="954107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hypothetical reasoning</a:t>
            </a:r>
          </a:p>
        </p:txBody>
      </p:sp>
      <p:sp>
        <p:nvSpPr>
          <p:cNvPr id="71" name="CasellaDiTesto 12">
            <a:extLst>
              <a:ext uri="{FF2B5EF4-FFF2-40B4-BE49-F238E27FC236}">
                <a16:creationId xmlns:a16="http://schemas.microsoft.com/office/drawing/2014/main" id="{8D482C81-B78E-3D51-7D5D-8BEBD52BC3B0}"/>
              </a:ext>
            </a:extLst>
          </p:cNvPr>
          <p:cNvSpPr txBox="1"/>
          <p:nvPr/>
        </p:nvSpPr>
        <p:spPr>
          <a:xfrm>
            <a:off x="-2115715" y="8139494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risk</a:t>
            </a:r>
          </a:p>
        </p:txBody>
      </p:sp>
      <p:sp>
        <p:nvSpPr>
          <p:cNvPr id="2" name="CasellaDiTesto 12">
            <a:extLst>
              <a:ext uri="{FF2B5EF4-FFF2-40B4-BE49-F238E27FC236}">
                <a16:creationId xmlns:a16="http://schemas.microsoft.com/office/drawing/2014/main" id="{C16A9816-76D3-040B-B436-A3AA9A8F508D}"/>
              </a:ext>
            </a:extLst>
          </p:cNvPr>
          <p:cNvSpPr txBox="1"/>
          <p:nvPr/>
        </p:nvSpPr>
        <p:spPr>
          <a:xfrm>
            <a:off x="11915107" y="2590678"/>
            <a:ext cx="2041108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virtuous</a:t>
            </a:r>
          </a:p>
        </p:txBody>
      </p:sp>
      <p:sp>
        <p:nvSpPr>
          <p:cNvPr id="3" name="Arc 84">
            <a:extLst>
              <a:ext uri="{FF2B5EF4-FFF2-40B4-BE49-F238E27FC236}">
                <a16:creationId xmlns:a16="http://schemas.microsoft.com/office/drawing/2014/main" id="{F180E654-98AA-5654-86CE-701759768FA8}"/>
              </a:ext>
            </a:extLst>
          </p:cNvPr>
          <p:cNvSpPr/>
          <p:nvPr/>
        </p:nvSpPr>
        <p:spPr>
          <a:xfrm rot="1881424" flipV="1">
            <a:off x="11777148" y="2696597"/>
            <a:ext cx="1208681" cy="1158682"/>
          </a:xfrm>
          <a:prstGeom prst="arc">
            <a:avLst>
              <a:gd name="adj1" fmla="val 19021939"/>
              <a:gd name="adj2" fmla="val 2500592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72313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AFF3756-BCE7-01A8-BEE3-DFE25B4515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Picture 27" descr="Text&#10;&#10;Description automatically generated">
            <a:extLst>
              <a:ext uri="{FF2B5EF4-FFF2-40B4-BE49-F238E27FC236}">
                <a16:creationId xmlns:a16="http://schemas.microsoft.com/office/drawing/2014/main" id="{3E6927DC-1A4A-11EC-5798-3A463C0F2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0564" y="3125449"/>
            <a:ext cx="4090202" cy="6117950"/>
          </a:xfrm>
          <a:prstGeom prst="rect">
            <a:avLst/>
          </a:prstGeom>
        </p:spPr>
      </p:pic>
      <p:sp>
        <p:nvSpPr>
          <p:cNvPr id="19" name="CasellaDiTesto 12">
            <a:extLst>
              <a:ext uri="{FF2B5EF4-FFF2-40B4-BE49-F238E27FC236}">
                <a16:creationId xmlns:a16="http://schemas.microsoft.com/office/drawing/2014/main" id="{A130E28A-5A29-F343-83A9-D4518987F8B7}"/>
              </a:ext>
            </a:extLst>
          </p:cNvPr>
          <p:cNvSpPr txBox="1"/>
          <p:nvPr/>
        </p:nvSpPr>
        <p:spPr>
          <a:xfrm>
            <a:off x="1436311" y="3225138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92D050"/>
                </a:solidFill>
                <a:latin typeface="Calibri" panose="020F0502020204030204" pitchFamily="34" charset="0"/>
                <a:ea typeface="COOPERHEWITT-MEDIUM" pitchFamily="2" charset="77"/>
              </a:rPr>
              <a:t>epistemologies </a:t>
            </a:r>
          </a:p>
          <a:p>
            <a:pPr algn="ctr"/>
            <a:r>
              <a:rPr lang="en-US" sz="3200" dirty="0">
                <a:solidFill>
                  <a:srgbClr val="92D050"/>
                </a:solidFill>
                <a:latin typeface="Calibri" panose="020F0502020204030204" pitchFamily="34" charset="0"/>
                <a:ea typeface="COOPERHEWITT-MEDIUM" pitchFamily="2" charset="77"/>
              </a:rPr>
              <a:t>of ignorance</a:t>
            </a:r>
          </a:p>
        </p:txBody>
      </p:sp>
      <p:cxnSp>
        <p:nvCxnSpPr>
          <p:cNvPr id="36" name="Connettore diritto 4">
            <a:extLst>
              <a:ext uri="{FF2B5EF4-FFF2-40B4-BE49-F238E27FC236}">
                <a16:creationId xmlns:a16="http://schemas.microsoft.com/office/drawing/2014/main" id="{DB1AB53A-9017-18A9-72AB-2E0EC072BE0C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3145299" y="4302356"/>
            <a:ext cx="0" cy="1342783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>
            <a:extLst>
              <a:ext uri="{FF2B5EF4-FFF2-40B4-BE49-F238E27FC236}">
                <a16:creationId xmlns:a16="http://schemas.microsoft.com/office/drawing/2014/main" id="{B7053A19-D580-94BF-52B0-6CD85200A0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67" r="1367"/>
          <a:stretch/>
        </p:blipFill>
        <p:spPr>
          <a:xfrm>
            <a:off x="4679334" y="-4510915"/>
            <a:ext cx="3642545" cy="4383024"/>
          </a:xfrm>
          <a:prstGeom prst="rect">
            <a:avLst/>
          </a:prstGeom>
        </p:spPr>
      </p:pic>
      <p:sp>
        <p:nvSpPr>
          <p:cNvPr id="7" name="CasellaDiTesto 12">
            <a:extLst>
              <a:ext uri="{FF2B5EF4-FFF2-40B4-BE49-F238E27FC236}">
                <a16:creationId xmlns:a16="http://schemas.microsoft.com/office/drawing/2014/main" id="{E6E2C91A-7F4F-F429-F6B2-EE47DAD2EEC3}"/>
              </a:ext>
            </a:extLst>
          </p:cNvPr>
          <p:cNvSpPr txBox="1"/>
          <p:nvPr/>
        </p:nvSpPr>
        <p:spPr>
          <a:xfrm>
            <a:off x="429168" y="2570994"/>
            <a:ext cx="2041108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active</a:t>
            </a:r>
          </a:p>
        </p:txBody>
      </p:sp>
      <p:sp>
        <p:nvSpPr>
          <p:cNvPr id="37" name="Arc 84">
            <a:extLst>
              <a:ext uri="{FF2B5EF4-FFF2-40B4-BE49-F238E27FC236}">
                <a16:creationId xmlns:a16="http://schemas.microsoft.com/office/drawing/2014/main" id="{D6053677-6CFE-F714-A2D3-242027892D23}"/>
              </a:ext>
            </a:extLst>
          </p:cNvPr>
          <p:cNvSpPr/>
          <p:nvPr/>
        </p:nvSpPr>
        <p:spPr>
          <a:xfrm rot="19718576" flipH="1" flipV="1">
            <a:off x="1421884" y="2697545"/>
            <a:ext cx="1208681" cy="1158682"/>
          </a:xfrm>
          <a:prstGeom prst="arc">
            <a:avLst>
              <a:gd name="adj1" fmla="val 19021939"/>
              <a:gd name="adj2" fmla="val 2500592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E627ADE7-72E0-391E-8465-E230A41809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11" r="3511"/>
          <a:stretch/>
        </p:blipFill>
        <p:spPr>
          <a:xfrm>
            <a:off x="8321879" y="-4497497"/>
            <a:ext cx="3701133" cy="4365060"/>
          </a:xfrm>
          <a:prstGeom prst="rect">
            <a:avLst/>
          </a:prstGeom>
        </p:spPr>
      </p:pic>
      <p:sp>
        <p:nvSpPr>
          <p:cNvPr id="20" name="CasellaDiTesto 12">
            <a:extLst>
              <a:ext uri="{FF2B5EF4-FFF2-40B4-BE49-F238E27FC236}">
                <a16:creationId xmlns:a16="http://schemas.microsoft.com/office/drawing/2014/main" id="{E9AB243D-D187-DA69-D397-8930C2B719CB}"/>
              </a:ext>
            </a:extLst>
          </p:cNvPr>
          <p:cNvSpPr txBox="1"/>
          <p:nvPr/>
        </p:nvSpPr>
        <p:spPr>
          <a:xfrm>
            <a:off x="2802652" y="2020439"/>
            <a:ext cx="2041108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passive</a:t>
            </a:r>
          </a:p>
        </p:txBody>
      </p:sp>
      <p:sp>
        <p:nvSpPr>
          <p:cNvPr id="35" name="Arc 84">
            <a:extLst>
              <a:ext uri="{FF2B5EF4-FFF2-40B4-BE49-F238E27FC236}">
                <a16:creationId xmlns:a16="http://schemas.microsoft.com/office/drawing/2014/main" id="{E72A1C1F-A969-2497-58F0-F680837C2087}"/>
              </a:ext>
            </a:extLst>
          </p:cNvPr>
          <p:cNvSpPr/>
          <p:nvPr/>
        </p:nvSpPr>
        <p:spPr>
          <a:xfrm rot="1970503" flipH="1" flipV="1">
            <a:off x="2659168" y="2418256"/>
            <a:ext cx="1208681" cy="1158682"/>
          </a:xfrm>
          <a:prstGeom prst="arc">
            <a:avLst>
              <a:gd name="adj1" fmla="val 19021939"/>
              <a:gd name="adj2" fmla="val 2500592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39" name="CasellaDiTesto 12">
            <a:extLst>
              <a:ext uri="{FF2B5EF4-FFF2-40B4-BE49-F238E27FC236}">
                <a16:creationId xmlns:a16="http://schemas.microsoft.com/office/drawing/2014/main" id="{C2DDA032-BC5C-54A3-244C-39BC2047DB1A}"/>
              </a:ext>
            </a:extLst>
          </p:cNvPr>
          <p:cNvSpPr txBox="1"/>
          <p:nvPr/>
        </p:nvSpPr>
        <p:spPr>
          <a:xfrm>
            <a:off x="3767137" y="2590678"/>
            <a:ext cx="2041108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virtuous</a:t>
            </a:r>
          </a:p>
        </p:txBody>
      </p:sp>
      <p:sp>
        <p:nvSpPr>
          <p:cNvPr id="48" name="Arc 84">
            <a:extLst>
              <a:ext uri="{FF2B5EF4-FFF2-40B4-BE49-F238E27FC236}">
                <a16:creationId xmlns:a16="http://schemas.microsoft.com/office/drawing/2014/main" id="{048FAD63-5251-AE1D-8A0E-F294BA682175}"/>
              </a:ext>
            </a:extLst>
          </p:cNvPr>
          <p:cNvSpPr/>
          <p:nvPr/>
        </p:nvSpPr>
        <p:spPr>
          <a:xfrm rot="1881424" flipV="1">
            <a:off x="3629178" y="2696597"/>
            <a:ext cx="1208681" cy="1158682"/>
          </a:xfrm>
          <a:prstGeom prst="arc">
            <a:avLst>
              <a:gd name="adj1" fmla="val 19021939"/>
              <a:gd name="adj2" fmla="val 2500592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49" name="TextBox 38">
            <a:extLst>
              <a:ext uri="{FF2B5EF4-FFF2-40B4-BE49-F238E27FC236}">
                <a16:creationId xmlns:a16="http://schemas.microsoft.com/office/drawing/2014/main" id="{9E56985B-72DD-0903-43B8-FB1DB70AC8D7}"/>
              </a:ext>
            </a:extLst>
          </p:cNvPr>
          <p:cNvSpPr txBox="1"/>
          <p:nvPr/>
        </p:nvSpPr>
        <p:spPr>
          <a:xfrm>
            <a:off x="7063139" y="3209511"/>
            <a:ext cx="32480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Are there things we shouldn’t know? </a:t>
            </a:r>
            <a:endParaRPr lang="en-IT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0" name="Picture 40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DAB9D24B-20C8-145E-58EB-161C07B3A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7520" y="1297068"/>
            <a:ext cx="1886432" cy="1886432"/>
          </a:xfrm>
          <a:prstGeom prst="rect">
            <a:avLst/>
          </a:prstGeom>
        </p:spPr>
      </p:pic>
      <p:pic>
        <p:nvPicPr>
          <p:cNvPr id="51" name="Picture 51" descr="A monkey wearing a gas mask&#10;&#10;Description automatically generated with low confidence">
            <a:extLst>
              <a:ext uri="{FF2B5EF4-FFF2-40B4-BE49-F238E27FC236}">
                <a16:creationId xmlns:a16="http://schemas.microsoft.com/office/drawing/2014/main" id="{8C8C24C4-1AE5-2E1D-B20B-AF34F49EF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44" t="16238" r="44" b="12237"/>
          <a:stretch/>
        </p:blipFill>
        <p:spPr>
          <a:xfrm>
            <a:off x="5672270" y="1297068"/>
            <a:ext cx="1932311" cy="1884631"/>
          </a:xfrm>
          <a:prstGeom prst="rect">
            <a:avLst/>
          </a:prstGeom>
        </p:spPr>
      </p:pic>
      <p:pic>
        <p:nvPicPr>
          <p:cNvPr id="52" name="Picture 5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AC95D23-6E9D-E2EA-4C62-119D949D73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856"/>
          <a:stretch/>
        </p:blipFill>
        <p:spPr>
          <a:xfrm>
            <a:off x="9513952" y="1297068"/>
            <a:ext cx="2091244" cy="187838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E9CE1FA-39EC-329B-45D5-461873753289}"/>
              </a:ext>
            </a:extLst>
          </p:cNvPr>
          <p:cNvSpPr txBox="1"/>
          <p:nvPr/>
        </p:nvSpPr>
        <p:spPr>
          <a:xfrm>
            <a:off x="77336" y="90635"/>
            <a:ext cx="44330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Kourany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dirty="0" err="1">
                <a:solidFill>
                  <a:schemeClr val="bg1"/>
                </a:solidFill>
              </a:rPr>
              <a:t>J</a:t>
            </a:r>
            <a:r>
              <a:rPr lang="it-IT" dirty="0">
                <a:solidFill>
                  <a:schemeClr val="bg1"/>
                </a:solidFill>
              </a:rPr>
              <a:t>., &amp; Carrier, M. (</a:t>
            </a:r>
            <a:r>
              <a:rPr lang="it-IT" dirty="0" err="1">
                <a:solidFill>
                  <a:schemeClr val="bg1"/>
                </a:solidFill>
              </a:rPr>
              <a:t>Eds</a:t>
            </a:r>
            <a:r>
              <a:rPr lang="it-IT" dirty="0">
                <a:solidFill>
                  <a:schemeClr val="bg1"/>
                </a:solidFill>
              </a:rPr>
              <a:t>.). (2020). </a:t>
            </a:r>
            <a:r>
              <a:rPr lang="it-IT" i="1" dirty="0">
                <a:solidFill>
                  <a:schemeClr val="bg1"/>
                </a:solidFill>
              </a:rPr>
              <a:t>Science and the production of </a:t>
            </a:r>
            <a:r>
              <a:rPr lang="it-IT" i="1" dirty="0" err="1">
                <a:solidFill>
                  <a:schemeClr val="bg1"/>
                </a:solidFill>
              </a:rPr>
              <a:t>ignorance</a:t>
            </a:r>
            <a:r>
              <a:rPr lang="it-IT" i="1" dirty="0">
                <a:solidFill>
                  <a:schemeClr val="bg1"/>
                </a:solidFill>
              </a:rPr>
              <a:t>: </a:t>
            </a:r>
            <a:r>
              <a:rPr lang="it-IT" i="1" dirty="0" err="1">
                <a:solidFill>
                  <a:schemeClr val="bg1"/>
                </a:solidFill>
              </a:rPr>
              <a:t>When</a:t>
            </a:r>
            <a:r>
              <a:rPr lang="it-IT" i="1" dirty="0">
                <a:solidFill>
                  <a:schemeClr val="bg1"/>
                </a:solidFill>
              </a:rPr>
              <a:t> the </a:t>
            </a:r>
            <a:r>
              <a:rPr lang="it-IT" i="1" dirty="0" err="1">
                <a:solidFill>
                  <a:schemeClr val="bg1"/>
                </a:solidFill>
              </a:rPr>
              <a:t>quest</a:t>
            </a:r>
            <a:r>
              <a:rPr lang="it-IT" i="1" dirty="0">
                <a:solidFill>
                  <a:schemeClr val="bg1"/>
                </a:solidFill>
              </a:rPr>
              <a:t> for knowledge </a:t>
            </a:r>
            <a:r>
              <a:rPr lang="it-IT" i="1" dirty="0" err="1">
                <a:solidFill>
                  <a:schemeClr val="bg1"/>
                </a:solidFill>
              </a:rPr>
              <a:t>is</a:t>
            </a:r>
            <a:r>
              <a:rPr lang="it-IT" i="1" dirty="0">
                <a:solidFill>
                  <a:schemeClr val="bg1"/>
                </a:solidFill>
              </a:rPr>
              <a:t> </a:t>
            </a:r>
            <a:r>
              <a:rPr lang="it-IT" i="1" dirty="0" err="1">
                <a:solidFill>
                  <a:schemeClr val="bg1"/>
                </a:solidFill>
              </a:rPr>
              <a:t>thwarted</a:t>
            </a:r>
            <a:r>
              <a:rPr lang="it-IT" dirty="0">
                <a:solidFill>
                  <a:schemeClr val="bg1"/>
                </a:solidFill>
              </a:rPr>
              <a:t>. The MIT Press.</a:t>
            </a:r>
            <a:endParaRPr lang="it-IT" dirty="0">
              <a:solidFill>
                <a:schemeClr val="bg1"/>
              </a:solidFill>
              <a:effectLst/>
            </a:endParaRPr>
          </a:p>
        </p:txBody>
      </p:sp>
      <p:sp>
        <p:nvSpPr>
          <p:cNvPr id="76" name="CasellaDiTesto 12">
            <a:extLst>
              <a:ext uri="{FF2B5EF4-FFF2-40B4-BE49-F238E27FC236}">
                <a16:creationId xmlns:a16="http://schemas.microsoft.com/office/drawing/2014/main" id="{F296A1FF-A248-9BA5-E8B1-FF940CF7057E}"/>
              </a:ext>
            </a:extLst>
          </p:cNvPr>
          <p:cNvSpPr txBox="1"/>
          <p:nvPr/>
        </p:nvSpPr>
        <p:spPr>
          <a:xfrm>
            <a:off x="-2096348" y="3666183"/>
            <a:ext cx="2732768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bias</a:t>
            </a:r>
          </a:p>
        </p:txBody>
      </p:sp>
      <p:cxnSp>
        <p:nvCxnSpPr>
          <p:cNvPr id="77" name="Connettore diritto 4">
            <a:extLst>
              <a:ext uri="{FF2B5EF4-FFF2-40B4-BE49-F238E27FC236}">
                <a16:creationId xmlns:a16="http://schemas.microsoft.com/office/drawing/2014/main" id="{B3622466-4549-7F57-F649-2526214F63A1}"/>
              </a:ext>
            </a:extLst>
          </p:cNvPr>
          <p:cNvCxnSpPr>
            <a:cxnSpLocks/>
          </p:cNvCxnSpPr>
          <p:nvPr/>
        </p:nvCxnSpPr>
        <p:spPr>
          <a:xfrm>
            <a:off x="750343" y="5216805"/>
            <a:ext cx="712696" cy="615777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Arc 84">
            <a:extLst>
              <a:ext uri="{FF2B5EF4-FFF2-40B4-BE49-F238E27FC236}">
                <a16:creationId xmlns:a16="http://schemas.microsoft.com/office/drawing/2014/main" id="{30516E7D-9E86-5673-0C64-1EC9B729D900}"/>
              </a:ext>
            </a:extLst>
          </p:cNvPr>
          <p:cNvSpPr/>
          <p:nvPr/>
        </p:nvSpPr>
        <p:spPr>
          <a:xfrm flipH="1">
            <a:off x="-677320" y="3983639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D19CDEBC-D162-16CF-01B6-61033B92BE1A}"/>
              </a:ext>
            </a:extLst>
          </p:cNvPr>
          <p:cNvSpPr txBox="1"/>
          <p:nvPr/>
        </p:nvSpPr>
        <p:spPr>
          <a:xfrm>
            <a:off x="-958645" y="4632030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9193"/>
                </a:solidFill>
                <a:latin typeface="Calibri" panose="020F0502020204030204" pitchFamily="34" charset="0"/>
                <a:ea typeface="COOPERHEWITT-MEDIUM" pitchFamily="2" charset="77"/>
              </a:rPr>
              <a:t>fallibilism</a:t>
            </a:r>
          </a:p>
        </p:txBody>
      </p:sp>
      <p:sp>
        <p:nvSpPr>
          <p:cNvPr id="80" name="TextBox 6">
            <a:extLst>
              <a:ext uri="{FF2B5EF4-FFF2-40B4-BE49-F238E27FC236}">
                <a16:creationId xmlns:a16="http://schemas.microsoft.com/office/drawing/2014/main" id="{B1D18EAB-96E5-E91F-B0F5-5C87B6ED35B9}"/>
              </a:ext>
            </a:extLst>
          </p:cNvPr>
          <p:cNvSpPr txBox="1"/>
          <p:nvPr/>
        </p:nvSpPr>
        <p:spPr>
          <a:xfrm>
            <a:off x="449161" y="5760177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IGNORANCE</a:t>
            </a:r>
            <a:endParaRPr lang="en-IT" sz="6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81" name="CasellaDiTesto 12">
            <a:extLst>
              <a:ext uri="{FF2B5EF4-FFF2-40B4-BE49-F238E27FC236}">
                <a16:creationId xmlns:a16="http://schemas.microsoft.com/office/drawing/2014/main" id="{B4D833CA-F300-A57A-FB3C-617034422F10}"/>
              </a:ext>
            </a:extLst>
          </p:cNvPr>
          <p:cNvSpPr txBox="1"/>
          <p:nvPr/>
        </p:nvSpPr>
        <p:spPr>
          <a:xfrm>
            <a:off x="-958645" y="7291600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ea typeface="COOPERHEWITT-MEDIUM" pitchFamily="2" charset="77"/>
              </a:rPr>
              <a:t>uncertainty</a:t>
            </a:r>
          </a:p>
        </p:txBody>
      </p:sp>
      <p:sp>
        <p:nvSpPr>
          <p:cNvPr id="82" name="CasellaDiTesto 12">
            <a:extLst>
              <a:ext uri="{FF2B5EF4-FFF2-40B4-BE49-F238E27FC236}">
                <a16:creationId xmlns:a16="http://schemas.microsoft.com/office/drawing/2014/main" id="{9C2B8390-66C1-D767-FADF-503AC271DB9E}"/>
              </a:ext>
            </a:extLst>
          </p:cNvPr>
          <p:cNvSpPr txBox="1"/>
          <p:nvPr/>
        </p:nvSpPr>
        <p:spPr>
          <a:xfrm>
            <a:off x="-958645" y="8737349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serendipity</a:t>
            </a:r>
          </a:p>
        </p:txBody>
      </p:sp>
      <p:cxnSp>
        <p:nvCxnSpPr>
          <p:cNvPr id="83" name="Connettore diritto 4">
            <a:extLst>
              <a:ext uri="{FF2B5EF4-FFF2-40B4-BE49-F238E27FC236}">
                <a16:creationId xmlns:a16="http://schemas.microsoft.com/office/drawing/2014/main" id="{56B4BBC8-2423-A38F-8114-14F715771CD3}"/>
              </a:ext>
            </a:extLst>
          </p:cNvPr>
          <p:cNvCxnSpPr>
            <a:cxnSpLocks/>
          </p:cNvCxnSpPr>
          <p:nvPr/>
        </p:nvCxnSpPr>
        <p:spPr>
          <a:xfrm flipH="1">
            <a:off x="750343" y="6783979"/>
            <a:ext cx="712696" cy="615777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Arc 84">
            <a:extLst>
              <a:ext uri="{FF2B5EF4-FFF2-40B4-BE49-F238E27FC236}">
                <a16:creationId xmlns:a16="http://schemas.microsoft.com/office/drawing/2014/main" id="{1BB78694-5B03-61E2-79EA-54AB8BD00F07}"/>
              </a:ext>
            </a:extLst>
          </p:cNvPr>
          <p:cNvSpPr/>
          <p:nvPr/>
        </p:nvSpPr>
        <p:spPr>
          <a:xfrm flipH="1">
            <a:off x="-969182" y="6855153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85" name="Arc 84">
            <a:extLst>
              <a:ext uri="{FF2B5EF4-FFF2-40B4-BE49-F238E27FC236}">
                <a16:creationId xmlns:a16="http://schemas.microsoft.com/office/drawing/2014/main" id="{CE69A5D7-95C1-4749-8D26-8FF7A2FDBD00}"/>
              </a:ext>
            </a:extLst>
          </p:cNvPr>
          <p:cNvSpPr/>
          <p:nvPr/>
        </p:nvSpPr>
        <p:spPr>
          <a:xfrm flipH="1" flipV="1">
            <a:off x="-973205" y="7281513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86" name="Arc 84">
            <a:extLst>
              <a:ext uri="{FF2B5EF4-FFF2-40B4-BE49-F238E27FC236}">
                <a16:creationId xmlns:a16="http://schemas.microsoft.com/office/drawing/2014/main" id="{2F0C17B8-8ECC-E62D-C7D9-6928E68F5745}"/>
              </a:ext>
            </a:extLst>
          </p:cNvPr>
          <p:cNvSpPr/>
          <p:nvPr/>
        </p:nvSpPr>
        <p:spPr>
          <a:xfrm rot="18218590" flipH="1" flipV="1">
            <a:off x="119178" y="7831018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87" name="CasellaDiTesto 12">
            <a:extLst>
              <a:ext uri="{FF2B5EF4-FFF2-40B4-BE49-F238E27FC236}">
                <a16:creationId xmlns:a16="http://schemas.microsoft.com/office/drawing/2014/main" id="{2F01120D-0A33-BFBF-F194-2665DE24A2CD}"/>
              </a:ext>
            </a:extLst>
          </p:cNvPr>
          <p:cNvSpPr txBox="1"/>
          <p:nvPr/>
        </p:nvSpPr>
        <p:spPr>
          <a:xfrm>
            <a:off x="1540639" y="7278217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distributed</a:t>
            </a:r>
          </a:p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ignorance</a:t>
            </a:r>
          </a:p>
        </p:txBody>
      </p:sp>
      <p:cxnSp>
        <p:nvCxnSpPr>
          <p:cNvPr id="88" name="Connettore diritto 4">
            <a:extLst>
              <a:ext uri="{FF2B5EF4-FFF2-40B4-BE49-F238E27FC236}">
                <a16:creationId xmlns:a16="http://schemas.microsoft.com/office/drawing/2014/main" id="{82B9E0D7-6148-67C1-6825-54938F64E46B}"/>
              </a:ext>
            </a:extLst>
          </p:cNvPr>
          <p:cNvCxnSpPr>
            <a:cxnSpLocks/>
          </p:cNvCxnSpPr>
          <p:nvPr/>
        </p:nvCxnSpPr>
        <p:spPr>
          <a:xfrm>
            <a:off x="3266347" y="6723914"/>
            <a:ext cx="0" cy="557599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Arc 84">
            <a:extLst>
              <a:ext uri="{FF2B5EF4-FFF2-40B4-BE49-F238E27FC236}">
                <a16:creationId xmlns:a16="http://schemas.microsoft.com/office/drawing/2014/main" id="{0471C23E-1054-6D61-0C45-D467D6D952DA}"/>
              </a:ext>
            </a:extLst>
          </p:cNvPr>
          <p:cNvSpPr/>
          <p:nvPr/>
        </p:nvSpPr>
        <p:spPr>
          <a:xfrm rot="8753707">
            <a:off x="525847" y="7727521"/>
            <a:ext cx="1779192" cy="1158682"/>
          </a:xfrm>
          <a:prstGeom prst="arc">
            <a:avLst>
              <a:gd name="adj1" fmla="val 12666899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90" name="Arc 84">
            <a:extLst>
              <a:ext uri="{FF2B5EF4-FFF2-40B4-BE49-F238E27FC236}">
                <a16:creationId xmlns:a16="http://schemas.microsoft.com/office/drawing/2014/main" id="{A4265E4F-4B96-0FCD-333F-19EC9F193DFD}"/>
              </a:ext>
            </a:extLst>
          </p:cNvPr>
          <p:cNvSpPr/>
          <p:nvPr/>
        </p:nvSpPr>
        <p:spPr>
          <a:xfrm rot="11515695" flipH="1">
            <a:off x="4102436" y="7407309"/>
            <a:ext cx="1779192" cy="1158682"/>
          </a:xfrm>
          <a:prstGeom prst="arc">
            <a:avLst>
              <a:gd name="adj1" fmla="val 12291659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91" name="CasellaDiTesto 12">
            <a:extLst>
              <a:ext uri="{FF2B5EF4-FFF2-40B4-BE49-F238E27FC236}">
                <a16:creationId xmlns:a16="http://schemas.microsoft.com/office/drawing/2014/main" id="{55BDBFAD-9C14-9B20-F3CE-95250F5AB474}"/>
              </a:ext>
            </a:extLst>
          </p:cNvPr>
          <p:cNvSpPr txBox="1"/>
          <p:nvPr/>
        </p:nvSpPr>
        <p:spPr>
          <a:xfrm>
            <a:off x="5247610" y="8254049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interdisciplinarity</a:t>
            </a:r>
          </a:p>
        </p:txBody>
      </p:sp>
      <p:sp>
        <p:nvSpPr>
          <p:cNvPr id="92" name="Arc 84">
            <a:extLst>
              <a:ext uri="{FF2B5EF4-FFF2-40B4-BE49-F238E27FC236}">
                <a16:creationId xmlns:a16="http://schemas.microsoft.com/office/drawing/2014/main" id="{9E88273A-4E71-D01B-3A6B-4EBBE7DBE6E6}"/>
              </a:ext>
            </a:extLst>
          </p:cNvPr>
          <p:cNvSpPr/>
          <p:nvPr/>
        </p:nvSpPr>
        <p:spPr>
          <a:xfrm rot="13238963" flipH="1" flipV="1">
            <a:off x="3746586" y="7466279"/>
            <a:ext cx="1779192" cy="1158682"/>
          </a:xfrm>
          <a:prstGeom prst="arc">
            <a:avLst>
              <a:gd name="adj1" fmla="val 12291659"/>
              <a:gd name="adj2" fmla="val 17797279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93" name="CasellaDiTesto 12">
            <a:extLst>
              <a:ext uri="{FF2B5EF4-FFF2-40B4-BE49-F238E27FC236}">
                <a16:creationId xmlns:a16="http://schemas.microsoft.com/office/drawing/2014/main" id="{EA1C1269-0FF1-B7B0-1B02-9D8AD4E52890}"/>
              </a:ext>
            </a:extLst>
          </p:cNvPr>
          <p:cNvSpPr txBox="1"/>
          <p:nvPr/>
        </p:nvSpPr>
        <p:spPr>
          <a:xfrm>
            <a:off x="5077144" y="7589858"/>
            <a:ext cx="3610039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pluralistic ignorance</a:t>
            </a:r>
          </a:p>
        </p:txBody>
      </p:sp>
      <p:sp>
        <p:nvSpPr>
          <p:cNvPr id="94" name="CasellaDiTesto 12">
            <a:extLst>
              <a:ext uri="{FF2B5EF4-FFF2-40B4-BE49-F238E27FC236}">
                <a16:creationId xmlns:a16="http://schemas.microsoft.com/office/drawing/2014/main" id="{D707D967-E547-3565-7B1C-9CD5D02D82F5}"/>
              </a:ext>
            </a:extLst>
          </p:cNvPr>
          <p:cNvSpPr txBox="1"/>
          <p:nvPr/>
        </p:nvSpPr>
        <p:spPr>
          <a:xfrm>
            <a:off x="4958686" y="5946330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Calibri" panose="020F0502020204030204" pitchFamily="34" charset="0"/>
                <a:ea typeface="COOPERHEWITT-MEDIUM" pitchFamily="2" charset="77"/>
              </a:rPr>
              <a:t>agnotology</a:t>
            </a:r>
          </a:p>
        </p:txBody>
      </p:sp>
      <p:sp>
        <p:nvSpPr>
          <p:cNvPr id="95" name="CasellaDiTesto 12">
            <a:extLst>
              <a:ext uri="{FF2B5EF4-FFF2-40B4-BE49-F238E27FC236}">
                <a16:creationId xmlns:a16="http://schemas.microsoft.com/office/drawing/2014/main" id="{408C9588-7F37-13C0-A04C-6860C5B3B97B}"/>
              </a:ext>
            </a:extLst>
          </p:cNvPr>
          <p:cNvSpPr txBox="1"/>
          <p:nvPr/>
        </p:nvSpPr>
        <p:spPr>
          <a:xfrm>
            <a:off x="7022750" y="6553258"/>
            <a:ext cx="2240643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conspiracy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theories</a:t>
            </a:r>
          </a:p>
        </p:txBody>
      </p:sp>
      <p:sp>
        <p:nvSpPr>
          <p:cNvPr id="96" name="CasellaDiTesto 12">
            <a:extLst>
              <a:ext uri="{FF2B5EF4-FFF2-40B4-BE49-F238E27FC236}">
                <a16:creationId xmlns:a16="http://schemas.microsoft.com/office/drawing/2014/main" id="{8BFB39F1-C5C4-6D78-559D-D3E162E17A4C}"/>
              </a:ext>
            </a:extLst>
          </p:cNvPr>
          <p:cNvSpPr txBox="1"/>
          <p:nvPr/>
        </p:nvSpPr>
        <p:spPr>
          <a:xfrm>
            <a:off x="7599863" y="5521161"/>
            <a:ext cx="1784488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fake news</a:t>
            </a:r>
          </a:p>
        </p:txBody>
      </p:sp>
      <p:cxnSp>
        <p:nvCxnSpPr>
          <p:cNvPr id="97" name="Connettore diritto 4">
            <a:extLst>
              <a:ext uri="{FF2B5EF4-FFF2-40B4-BE49-F238E27FC236}">
                <a16:creationId xmlns:a16="http://schemas.microsoft.com/office/drawing/2014/main" id="{8F3E28DA-9631-7DEF-3A7A-D12C8C514EA3}"/>
              </a:ext>
            </a:extLst>
          </p:cNvPr>
          <p:cNvCxnSpPr>
            <a:cxnSpLocks/>
          </p:cNvCxnSpPr>
          <p:nvPr/>
        </p:nvCxnSpPr>
        <p:spPr>
          <a:xfrm>
            <a:off x="5167178" y="6312108"/>
            <a:ext cx="353978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Arc 84">
            <a:extLst>
              <a:ext uri="{FF2B5EF4-FFF2-40B4-BE49-F238E27FC236}">
                <a16:creationId xmlns:a16="http://schemas.microsoft.com/office/drawing/2014/main" id="{C825735D-9AD5-9437-BFBF-E43AC9C0ABFE}"/>
              </a:ext>
            </a:extLst>
          </p:cNvPr>
          <p:cNvSpPr/>
          <p:nvPr/>
        </p:nvSpPr>
        <p:spPr>
          <a:xfrm flipV="1">
            <a:off x="6391182" y="6127221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99" name="Arc 84">
            <a:extLst>
              <a:ext uri="{FF2B5EF4-FFF2-40B4-BE49-F238E27FC236}">
                <a16:creationId xmlns:a16="http://schemas.microsoft.com/office/drawing/2014/main" id="{DC620EF9-253A-4B65-E56A-22A452E38C80}"/>
              </a:ext>
            </a:extLst>
          </p:cNvPr>
          <p:cNvSpPr/>
          <p:nvPr/>
        </p:nvSpPr>
        <p:spPr>
          <a:xfrm rot="5400000" flipH="1" flipV="1">
            <a:off x="6943284" y="5792471"/>
            <a:ext cx="1208681" cy="1158682"/>
          </a:xfrm>
          <a:prstGeom prst="arc">
            <a:avLst>
              <a:gd name="adj1" fmla="val 19021939"/>
              <a:gd name="adj2" fmla="val 2500592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100" name="Arc 84">
            <a:extLst>
              <a:ext uri="{FF2B5EF4-FFF2-40B4-BE49-F238E27FC236}">
                <a16:creationId xmlns:a16="http://schemas.microsoft.com/office/drawing/2014/main" id="{CB5F7820-E149-879E-6807-DEA64233F255}"/>
              </a:ext>
            </a:extLst>
          </p:cNvPr>
          <p:cNvSpPr/>
          <p:nvPr/>
        </p:nvSpPr>
        <p:spPr>
          <a:xfrm rot="16200000" flipH="1">
            <a:off x="2334025" y="8186630"/>
            <a:ext cx="1779192" cy="1158682"/>
          </a:xfrm>
          <a:prstGeom prst="arc">
            <a:avLst>
              <a:gd name="adj1" fmla="val 14033211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101" name="CasellaDiTesto 12">
            <a:extLst>
              <a:ext uri="{FF2B5EF4-FFF2-40B4-BE49-F238E27FC236}">
                <a16:creationId xmlns:a16="http://schemas.microsoft.com/office/drawing/2014/main" id="{569A0421-69E7-68F8-F5B2-5F979BA19F14}"/>
              </a:ext>
            </a:extLst>
          </p:cNvPr>
          <p:cNvSpPr txBox="1"/>
          <p:nvPr/>
        </p:nvSpPr>
        <p:spPr>
          <a:xfrm>
            <a:off x="1868814" y="8918240"/>
            <a:ext cx="782802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epistemic trust/relational ignorance</a:t>
            </a:r>
          </a:p>
        </p:txBody>
      </p:sp>
      <p:sp>
        <p:nvSpPr>
          <p:cNvPr id="102" name="CasellaDiTesto 12">
            <a:extLst>
              <a:ext uri="{FF2B5EF4-FFF2-40B4-BE49-F238E27FC236}">
                <a16:creationId xmlns:a16="http://schemas.microsoft.com/office/drawing/2014/main" id="{C6AB3B7B-7FC5-C2B1-0E2F-8EF12B1FC578}"/>
              </a:ext>
            </a:extLst>
          </p:cNvPr>
          <p:cNvSpPr txBox="1"/>
          <p:nvPr/>
        </p:nvSpPr>
        <p:spPr>
          <a:xfrm>
            <a:off x="-2587470" y="6452680"/>
            <a:ext cx="2206841" cy="954107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hypothetical reasoning</a:t>
            </a:r>
          </a:p>
        </p:txBody>
      </p:sp>
      <p:sp>
        <p:nvSpPr>
          <p:cNvPr id="103" name="CasellaDiTesto 12">
            <a:extLst>
              <a:ext uri="{FF2B5EF4-FFF2-40B4-BE49-F238E27FC236}">
                <a16:creationId xmlns:a16="http://schemas.microsoft.com/office/drawing/2014/main" id="{AD4CA022-9D21-ADCD-6AAB-E7E0E2DBAF1D}"/>
              </a:ext>
            </a:extLst>
          </p:cNvPr>
          <p:cNvSpPr txBox="1"/>
          <p:nvPr/>
        </p:nvSpPr>
        <p:spPr>
          <a:xfrm>
            <a:off x="-2115715" y="8139494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risk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0F00781-AA07-7D89-8783-7A1B2D4A9C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389" t="10102" b="15727"/>
          <a:stretch/>
        </p:blipFill>
        <p:spPr>
          <a:xfrm>
            <a:off x="4626840" y="-2502338"/>
            <a:ext cx="4451364" cy="1804553"/>
          </a:xfrm>
          <a:prstGeom prst="rect">
            <a:avLst/>
          </a:prstGeom>
        </p:spPr>
      </p:pic>
      <p:sp>
        <p:nvSpPr>
          <p:cNvPr id="3" name="TextBox 39">
            <a:extLst>
              <a:ext uri="{FF2B5EF4-FFF2-40B4-BE49-F238E27FC236}">
                <a16:creationId xmlns:a16="http://schemas.microsoft.com/office/drawing/2014/main" id="{965E2461-28EC-8A63-E6AC-88771A9E4262}"/>
              </a:ext>
            </a:extLst>
          </p:cNvPr>
          <p:cNvSpPr txBox="1"/>
          <p:nvPr/>
        </p:nvSpPr>
        <p:spPr>
          <a:xfrm>
            <a:off x="4624352" y="-650186"/>
            <a:ext cx="44513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</a:rPr>
              <a:t>Ignaz Semmelweis, 1818 - 1865</a:t>
            </a:r>
            <a:endParaRPr lang="en-IT" sz="2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3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7CBBF94B-233F-611D-F665-FB92F77F1105}"/>
              </a:ext>
            </a:extLst>
          </p:cNvPr>
          <p:cNvCxnSpPr>
            <a:cxnSpLocks/>
          </p:cNvCxnSpPr>
          <p:nvPr/>
        </p:nvCxnSpPr>
        <p:spPr>
          <a:xfrm flipH="1">
            <a:off x="-10207" y="1730645"/>
            <a:ext cx="1225310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C5330C00-C883-A6A4-555A-1CCFE7539A1F}"/>
              </a:ext>
            </a:extLst>
          </p:cNvPr>
          <p:cNvCxnSpPr>
            <a:cxnSpLocks/>
          </p:cNvCxnSpPr>
          <p:nvPr/>
        </p:nvCxnSpPr>
        <p:spPr>
          <a:xfrm flipH="1">
            <a:off x="10986359" y="6019485"/>
            <a:ext cx="1225310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o 2">
            <a:extLst>
              <a:ext uri="{FF2B5EF4-FFF2-40B4-BE49-F238E27FC236}">
                <a16:creationId xmlns:a16="http://schemas.microsoft.com/office/drawing/2014/main" id="{0A6C5625-8D30-6F8C-BF59-F5E21D32E4BB}"/>
              </a:ext>
            </a:extLst>
          </p:cNvPr>
          <p:cNvGrpSpPr/>
          <p:nvPr/>
        </p:nvGrpSpPr>
        <p:grpSpPr>
          <a:xfrm>
            <a:off x="5758458" y="-499819"/>
            <a:ext cx="5052676" cy="7857638"/>
            <a:chOff x="6432041" y="0"/>
            <a:chExt cx="4246520" cy="6321953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549EF900-37FE-1449-0B64-782AB1895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6432041" y="0"/>
              <a:ext cx="4246520" cy="6019478"/>
            </a:xfrm>
            <a:prstGeom prst="rect">
              <a:avLst/>
            </a:prstGeom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D484C9D0-68A1-817A-2537-64A9C8E01B85}"/>
                </a:ext>
              </a:extLst>
            </p:cNvPr>
            <p:cNvSpPr txBox="1"/>
            <p:nvPr/>
          </p:nvSpPr>
          <p:spPr>
            <a:xfrm>
              <a:off x="8395459" y="5860288"/>
              <a:ext cx="184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it-IT" sz="2400" dirty="0">
                <a:solidFill>
                  <a:srgbClr val="2C95CB"/>
                </a:solidFill>
              </a:endParaRPr>
            </a:p>
          </p:txBody>
        </p:sp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EC66C718-55EB-FB1B-6756-0933D36307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33" r="12133"/>
          <a:stretch/>
        </p:blipFill>
        <p:spPr>
          <a:xfrm>
            <a:off x="1215103" y="11322"/>
            <a:ext cx="5185249" cy="684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203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B5C3BD9D-3F23-497D-9C56-C3CD8316D4C1}"/>
              </a:ext>
            </a:extLst>
          </p:cNvPr>
          <p:cNvSpPr txBox="1"/>
          <p:nvPr/>
        </p:nvSpPr>
        <p:spPr>
          <a:xfrm>
            <a:off x="572119" y="4588164"/>
            <a:ext cx="11636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2E4057"/>
                </a:solidFill>
                <a:latin typeface="Calibri" panose="020F0502020204030204" pitchFamily="34" charset="0"/>
                <a:ea typeface="Cooper Hewitt" pitchFamily="2" charset="77"/>
              </a:rPr>
              <a:t>Next time: Self-</a:t>
            </a:r>
            <a:r>
              <a:rPr lang="it-IT" sz="4000" dirty="0" err="1">
                <a:solidFill>
                  <a:srgbClr val="2E4057"/>
                </a:solidFill>
                <a:latin typeface="Calibri" panose="020F0502020204030204" pitchFamily="34" charset="0"/>
                <a:ea typeface="Cooper Hewitt" pitchFamily="2" charset="77"/>
              </a:rPr>
              <a:t>defeating</a:t>
            </a:r>
            <a:r>
              <a:rPr lang="it-IT" sz="4000" dirty="0">
                <a:solidFill>
                  <a:srgbClr val="2E4057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4000" dirty="0" err="1">
                <a:solidFill>
                  <a:srgbClr val="2E4057"/>
                </a:solidFill>
                <a:latin typeface="Calibri" panose="020F0502020204030204" pitchFamily="34" charset="0"/>
                <a:ea typeface="Cooper Hewitt" pitchFamily="2" charset="77"/>
              </a:rPr>
              <a:t>rationality</a:t>
            </a:r>
            <a:endParaRPr lang="it-IT" sz="4000" dirty="0">
              <a:solidFill>
                <a:srgbClr val="2E4057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5E3532-A3ED-9E41-B780-930835DB8492}"/>
              </a:ext>
            </a:extLst>
          </p:cNvPr>
          <p:cNvSpPr/>
          <p:nvPr/>
        </p:nvSpPr>
        <p:spPr>
          <a:xfrm>
            <a:off x="509214" y="5296050"/>
            <a:ext cx="113526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000" indent="-457200" algn="just"/>
            <a:r>
              <a:rPr lang="en-US" dirty="0">
                <a:latin typeface="Calibri" panose="020F0502020204030204" pitchFamily="34" charset="0"/>
              </a:rPr>
              <a:t>Arfini, S., &amp; Magnani, L. (2021). Embodied Irrationality? Knowledge Avoidance, Willful Ignorance, and the Paradox of Autonomy. Frontiers in Psychology, 12, 769591. https://</a:t>
            </a:r>
            <a:r>
              <a:rPr lang="en-US" dirty="0" err="1">
                <a:latin typeface="Calibri" panose="020F0502020204030204" pitchFamily="34" charset="0"/>
              </a:rPr>
              <a:t>doi.org</a:t>
            </a:r>
            <a:r>
              <a:rPr lang="en-US" dirty="0">
                <a:latin typeface="Calibri" panose="020F0502020204030204" pitchFamily="34" charset="0"/>
              </a:rPr>
              <a:t>/10.3389/fpsyg.2021.769591</a:t>
            </a:r>
          </a:p>
          <a:p>
            <a:pPr marL="540000" indent="-457200" algn="just"/>
            <a:r>
              <a:rPr lang="en-US" dirty="0" err="1">
                <a:latin typeface="Calibri" panose="020F0502020204030204" pitchFamily="34" charset="0"/>
              </a:rPr>
              <a:t>Dumouchel</a:t>
            </a:r>
            <a:r>
              <a:rPr lang="en-US" dirty="0">
                <a:latin typeface="Calibri" panose="020F0502020204030204" pitchFamily="34" charset="0"/>
              </a:rPr>
              <a:t>, P. (2018). Rationality, Irrationality, Realism and the Good. In G. Bronner &amp; F. Di </a:t>
            </a:r>
            <a:r>
              <a:rPr lang="en-US" dirty="0" err="1">
                <a:latin typeface="Calibri" panose="020F0502020204030204" pitchFamily="34" charset="0"/>
              </a:rPr>
              <a:t>Iorio</a:t>
            </a:r>
            <a:r>
              <a:rPr lang="en-US" dirty="0">
                <a:latin typeface="Calibri" panose="020F0502020204030204" pitchFamily="34" charset="0"/>
              </a:rPr>
              <a:t> (Eds.), The Mystery of Rationality: Mind, Beliefs and the Social Sciences (pp. 53–65). Springer International Publishing. https://</a:t>
            </a:r>
            <a:r>
              <a:rPr lang="en-US" dirty="0" err="1">
                <a:latin typeface="Calibri" panose="020F0502020204030204" pitchFamily="34" charset="0"/>
              </a:rPr>
              <a:t>doi.org</a:t>
            </a:r>
            <a:r>
              <a:rPr lang="en-US" dirty="0">
                <a:latin typeface="Calibri" panose="020F0502020204030204" pitchFamily="34" charset="0"/>
              </a:rPr>
              <a:t>/10.1007/978-3-319-94028-1_5</a:t>
            </a:r>
          </a:p>
        </p:txBody>
      </p:sp>
      <p:cxnSp>
        <p:nvCxnSpPr>
          <p:cNvPr id="3" name="Connettore diritto 4">
            <a:extLst>
              <a:ext uri="{FF2B5EF4-FFF2-40B4-BE49-F238E27FC236}">
                <a16:creationId xmlns:a16="http://schemas.microsoft.com/office/drawing/2014/main" id="{297033C8-468A-1313-90E6-1254A38C4E53}"/>
              </a:ext>
            </a:extLst>
          </p:cNvPr>
          <p:cNvCxnSpPr>
            <a:cxnSpLocks/>
          </p:cNvCxnSpPr>
          <p:nvPr/>
        </p:nvCxnSpPr>
        <p:spPr>
          <a:xfrm flipH="1">
            <a:off x="572119" y="5261548"/>
            <a:ext cx="11289701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4">
            <a:extLst>
              <a:ext uri="{FF2B5EF4-FFF2-40B4-BE49-F238E27FC236}">
                <a16:creationId xmlns:a16="http://schemas.microsoft.com/office/drawing/2014/main" id="{F8FC39DE-D791-D902-6BE5-9BB0DB1FE38B}"/>
              </a:ext>
            </a:extLst>
          </p:cNvPr>
          <p:cNvCxnSpPr>
            <a:cxnSpLocks/>
          </p:cNvCxnSpPr>
          <p:nvPr/>
        </p:nvCxnSpPr>
        <p:spPr>
          <a:xfrm>
            <a:off x="11893272" y="5261548"/>
            <a:ext cx="0" cy="162204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66F3A55D-277C-8F7F-870B-82C07611F53D}"/>
              </a:ext>
            </a:extLst>
          </p:cNvPr>
          <p:cNvCxnSpPr>
            <a:cxnSpLocks/>
          </p:cNvCxnSpPr>
          <p:nvPr/>
        </p:nvCxnSpPr>
        <p:spPr>
          <a:xfrm>
            <a:off x="-19703" y="6019481"/>
            <a:ext cx="59182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4">
            <a:extLst>
              <a:ext uri="{FF2B5EF4-FFF2-40B4-BE49-F238E27FC236}">
                <a16:creationId xmlns:a16="http://schemas.microsoft.com/office/drawing/2014/main" id="{C73D997D-AB57-7E2A-CDDC-39B56C19D7D1}"/>
              </a:ext>
            </a:extLst>
          </p:cNvPr>
          <p:cNvCxnSpPr>
            <a:cxnSpLocks/>
          </p:cNvCxnSpPr>
          <p:nvPr/>
        </p:nvCxnSpPr>
        <p:spPr>
          <a:xfrm flipV="1">
            <a:off x="572119" y="5261548"/>
            <a:ext cx="0" cy="757614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9">
            <a:extLst>
              <a:ext uri="{FF2B5EF4-FFF2-40B4-BE49-F238E27FC236}">
                <a16:creationId xmlns:a16="http://schemas.microsoft.com/office/drawing/2014/main" id="{BD6967C4-C8D4-7ACC-FADD-60E8E47762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59" t="50000" r="19393" b="27012"/>
          <a:stretch/>
        </p:blipFill>
        <p:spPr>
          <a:xfrm>
            <a:off x="-19703" y="0"/>
            <a:ext cx="12224556" cy="458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815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37C090-6072-9042-BD40-E114949A219D}"/>
              </a:ext>
            </a:extLst>
          </p:cNvPr>
          <p:cNvSpPr txBox="1"/>
          <p:nvPr/>
        </p:nvSpPr>
        <p:spPr>
          <a:xfrm>
            <a:off x="6436306" y="2921167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IRRATIONALITY</a:t>
            </a:r>
            <a:endParaRPr lang="en-IT" sz="6000" kern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1650203D-D6B0-FEDE-34A6-4DF10D3EBC6D}"/>
              </a:ext>
            </a:extLst>
          </p:cNvPr>
          <p:cNvCxnSpPr>
            <a:cxnSpLocks/>
          </p:cNvCxnSpPr>
          <p:nvPr/>
        </p:nvCxnSpPr>
        <p:spPr>
          <a:xfrm>
            <a:off x="9144001" y="681708"/>
            <a:ext cx="0" cy="223946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26738FC-167D-AFE3-4EAA-7F5A0D3A7FDA}"/>
              </a:ext>
            </a:extLst>
          </p:cNvPr>
          <p:cNvGrpSpPr/>
          <p:nvPr/>
        </p:nvGrpSpPr>
        <p:grpSpPr>
          <a:xfrm>
            <a:off x="699422" y="7220563"/>
            <a:ext cx="3107632" cy="3577747"/>
            <a:chOff x="2395217" y="2345891"/>
            <a:chExt cx="3107632" cy="357774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DDCCE5D-A48F-057F-69AA-7436F3C999DC}"/>
                </a:ext>
              </a:extLst>
            </p:cNvPr>
            <p:cNvSpPr txBox="1"/>
            <p:nvPr/>
          </p:nvSpPr>
          <p:spPr>
            <a:xfrm>
              <a:off x="2395217" y="5108030"/>
              <a:ext cx="3107632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it-IT" sz="2400" dirty="0">
                  <a:latin typeface="Calibri" panose="020F0502020204030204" pitchFamily="34" charset="0"/>
                  <a:ea typeface="Nexa Bold" charset="0"/>
                  <a:cs typeface="Nexa Bold" charset="0"/>
                </a:rPr>
                <a:t>Karl Popper</a:t>
              </a:r>
            </a:p>
            <a:p>
              <a:pPr algn="ctr">
                <a:spcAft>
                  <a:spcPts val="600"/>
                </a:spcAft>
              </a:pPr>
              <a:r>
                <a:rPr lang="en-IT" cap="all" dirty="0"/>
                <a:t>(1902-1994)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3255A2F-797D-D88D-9E48-79ACB78CB5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564" r="10258"/>
            <a:stretch/>
          </p:blipFill>
          <p:spPr>
            <a:xfrm>
              <a:off x="2395217" y="2345891"/>
              <a:ext cx="3107632" cy="2734866"/>
            </a:xfrm>
            <a:prstGeom prst="rect">
              <a:avLst/>
            </a:prstGeom>
          </p:spPr>
        </p:pic>
      </p:grpSp>
      <p:cxnSp>
        <p:nvCxnSpPr>
          <p:cNvPr id="32" name="Connettore diritto 4">
            <a:extLst>
              <a:ext uri="{FF2B5EF4-FFF2-40B4-BE49-F238E27FC236}">
                <a16:creationId xmlns:a16="http://schemas.microsoft.com/office/drawing/2014/main" id="{A3ACECCA-BFBC-E770-7B0A-50D1BC0BBF2F}"/>
              </a:ext>
            </a:extLst>
          </p:cNvPr>
          <p:cNvCxnSpPr>
            <a:cxnSpLocks/>
          </p:cNvCxnSpPr>
          <p:nvPr/>
        </p:nvCxnSpPr>
        <p:spPr>
          <a:xfrm flipH="1">
            <a:off x="3944460" y="8707189"/>
            <a:ext cx="578133" cy="0"/>
          </a:xfrm>
          <a:prstGeom prst="line">
            <a:avLst/>
          </a:prstGeom>
          <a:ln w="57150" cap="rnd">
            <a:solidFill>
              <a:srgbClr val="2E4057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black and white drawing of birds&#10;&#10;Description automatically generated with low confidence">
            <a:extLst>
              <a:ext uri="{FF2B5EF4-FFF2-40B4-BE49-F238E27FC236}">
                <a16:creationId xmlns:a16="http://schemas.microsoft.com/office/drawing/2014/main" id="{C8A8D366-D4D8-1BEF-E1A6-1FB51B2913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14" t="13119" r="14013" b="14838"/>
          <a:stretch/>
        </p:blipFill>
        <p:spPr>
          <a:xfrm>
            <a:off x="4636310" y="7281639"/>
            <a:ext cx="2777824" cy="272894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B4E3D70-74EA-5731-6441-CBDF21CB590B}"/>
              </a:ext>
            </a:extLst>
          </p:cNvPr>
          <p:cNvSpPr txBox="1"/>
          <p:nvPr/>
        </p:nvSpPr>
        <p:spPr>
          <a:xfrm rot="19734378">
            <a:off x="4561883" y="8384503"/>
            <a:ext cx="2958776" cy="523220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2800" dirty="0">
                <a:solidFill>
                  <a:srgbClr val="C00000"/>
                </a:solidFill>
                <a:latin typeface="Calibri" panose="020F0502020204030204" pitchFamily="34" charset="0"/>
                <a:ea typeface="Nexa Bold" charset="0"/>
                <a:cs typeface="Nexa Bold" charset="0"/>
              </a:rPr>
              <a:t>FALSIFICABILE</a:t>
            </a:r>
            <a:endParaRPr lang="en-IT" sz="2800" b="1" cap="all" dirty="0">
              <a:solidFill>
                <a:srgbClr val="C0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EA67FA-2812-2E97-D953-9184EC10711E}"/>
              </a:ext>
            </a:extLst>
          </p:cNvPr>
          <p:cNvSpPr txBox="1"/>
          <p:nvPr/>
        </p:nvSpPr>
        <p:spPr>
          <a:xfrm>
            <a:off x="7595086" y="7368361"/>
            <a:ext cx="40345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Un'ipotesi è falsificabile </a:t>
            </a:r>
          </a:p>
          <a:p>
            <a:pPr algn="ctr"/>
            <a:r>
              <a:rPr lang="it-IT" sz="24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se esiste almeno una proposizione osservativa logicamente possibile incompatibile con essa, ossia che, se vera, </a:t>
            </a:r>
          </a:p>
          <a:p>
            <a:pPr algn="ctr"/>
            <a:r>
              <a:rPr lang="it-IT" sz="2400" kern="14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la possa falsificare</a:t>
            </a:r>
            <a:r>
              <a:rPr lang="it-IT" sz="24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.</a:t>
            </a:r>
            <a:endParaRPr lang="en-IT" sz="2400" kern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B8D80A0D-1047-EEB4-12F2-D1C09B5D8966}"/>
              </a:ext>
            </a:extLst>
          </p:cNvPr>
          <p:cNvCxnSpPr>
            <a:cxnSpLocks/>
          </p:cNvCxnSpPr>
          <p:nvPr/>
        </p:nvCxnSpPr>
        <p:spPr>
          <a:xfrm>
            <a:off x="9144001" y="0"/>
            <a:ext cx="0" cy="67056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>
            <a:extLst>
              <a:ext uri="{FF2B5EF4-FFF2-40B4-BE49-F238E27FC236}">
                <a16:creationId xmlns:a16="http://schemas.microsoft.com/office/drawing/2014/main" id="{28A2E2A0-80FB-8871-D9D5-3071C9A78456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81F35FBE-35DA-E217-7597-0A8E29A4AE96}"/>
              </a:ext>
            </a:extLst>
          </p:cNvPr>
          <p:cNvSpPr txBox="1"/>
          <p:nvPr/>
        </p:nvSpPr>
        <p:spPr>
          <a:xfrm>
            <a:off x="340304" y="2921168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IGNORANCE</a:t>
            </a:r>
            <a:endParaRPr lang="en-IT" sz="6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2" name="Connettore diritto 4">
            <a:extLst>
              <a:ext uri="{FF2B5EF4-FFF2-40B4-BE49-F238E27FC236}">
                <a16:creationId xmlns:a16="http://schemas.microsoft.com/office/drawing/2014/main" id="{EEEDB0A8-E6BF-6774-39EB-03D1B44D3837}"/>
              </a:ext>
            </a:extLst>
          </p:cNvPr>
          <p:cNvCxnSpPr>
            <a:cxnSpLocks/>
          </p:cNvCxnSpPr>
          <p:nvPr/>
        </p:nvCxnSpPr>
        <p:spPr>
          <a:xfrm>
            <a:off x="3047999" y="681708"/>
            <a:ext cx="0" cy="223946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C4466BE5-40DD-A581-A01A-5AFE43B1FD02}"/>
              </a:ext>
            </a:extLst>
          </p:cNvPr>
          <p:cNvCxnSpPr>
            <a:cxnSpLocks/>
          </p:cNvCxnSpPr>
          <p:nvPr/>
        </p:nvCxnSpPr>
        <p:spPr>
          <a:xfrm flipH="1">
            <a:off x="3047999" y="670560"/>
            <a:ext cx="3048000" cy="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4">
            <a:extLst>
              <a:ext uri="{FF2B5EF4-FFF2-40B4-BE49-F238E27FC236}">
                <a16:creationId xmlns:a16="http://schemas.microsoft.com/office/drawing/2014/main" id="{E5D27805-9AEF-0125-183F-5C2B43FA7D1A}"/>
              </a:ext>
            </a:extLst>
          </p:cNvPr>
          <p:cNvCxnSpPr>
            <a:cxnSpLocks/>
          </p:cNvCxnSpPr>
          <p:nvPr/>
        </p:nvCxnSpPr>
        <p:spPr>
          <a:xfrm flipV="1">
            <a:off x="6096000" y="670560"/>
            <a:ext cx="3048001" cy="1114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53581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37C090-6072-9042-BD40-E114949A219D}"/>
              </a:ext>
            </a:extLst>
          </p:cNvPr>
          <p:cNvSpPr txBox="1"/>
          <p:nvPr/>
        </p:nvSpPr>
        <p:spPr>
          <a:xfrm>
            <a:off x="6436306" y="4969423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IRRATIONALITY</a:t>
            </a:r>
            <a:endParaRPr lang="en-IT" sz="6000" kern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26738FC-167D-AFE3-4EAA-7F5A0D3A7FDA}"/>
              </a:ext>
            </a:extLst>
          </p:cNvPr>
          <p:cNvGrpSpPr/>
          <p:nvPr/>
        </p:nvGrpSpPr>
        <p:grpSpPr>
          <a:xfrm>
            <a:off x="699422" y="7220563"/>
            <a:ext cx="3107632" cy="3577747"/>
            <a:chOff x="2395217" y="2345891"/>
            <a:chExt cx="3107632" cy="357774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DDCCE5D-A48F-057F-69AA-7436F3C999DC}"/>
                </a:ext>
              </a:extLst>
            </p:cNvPr>
            <p:cNvSpPr txBox="1"/>
            <p:nvPr/>
          </p:nvSpPr>
          <p:spPr>
            <a:xfrm>
              <a:off x="2395217" y="5108030"/>
              <a:ext cx="3107632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it-IT" sz="2400" dirty="0">
                  <a:latin typeface="Calibri" panose="020F0502020204030204" pitchFamily="34" charset="0"/>
                  <a:ea typeface="Nexa Bold" charset="0"/>
                  <a:cs typeface="Nexa Bold" charset="0"/>
                </a:rPr>
                <a:t>Karl Popper</a:t>
              </a:r>
            </a:p>
            <a:p>
              <a:pPr algn="ctr">
                <a:spcAft>
                  <a:spcPts val="600"/>
                </a:spcAft>
              </a:pPr>
              <a:r>
                <a:rPr lang="en-IT" cap="all" dirty="0"/>
                <a:t>(1902-1994)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3255A2F-797D-D88D-9E48-79ACB78CB5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564" r="10258"/>
            <a:stretch/>
          </p:blipFill>
          <p:spPr>
            <a:xfrm>
              <a:off x="2395217" y="2345891"/>
              <a:ext cx="3107632" cy="2734866"/>
            </a:xfrm>
            <a:prstGeom prst="rect">
              <a:avLst/>
            </a:prstGeom>
          </p:spPr>
        </p:pic>
      </p:grpSp>
      <p:cxnSp>
        <p:nvCxnSpPr>
          <p:cNvPr id="32" name="Connettore diritto 4">
            <a:extLst>
              <a:ext uri="{FF2B5EF4-FFF2-40B4-BE49-F238E27FC236}">
                <a16:creationId xmlns:a16="http://schemas.microsoft.com/office/drawing/2014/main" id="{A3ACECCA-BFBC-E770-7B0A-50D1BC0BBF2F}"/>
              </a:ext>
            </a:extLst>
          </p:cNvPr>
          <p:cNvCxnSpPr>
            <a:cxnSpLocks/>
          </p:cNvCxnSpPr>
          <p:nvPr/>
        </p:nvCxnSpPr>
        <p:spPr>
          <a:xfrm flipH="1">
            <a:off x="3944460" y="8707189"/>
            <a:ext cx="578133" cy="0"/>
          </a:xfrm>
          <a:prstGeom prst="line">
            <a:avLst/>
          </a:prstGeom>
          <a:ln w="57150" cap="rnd">
            <a:solidFill>
              <a:srgbClr val="2E4057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black and white drawing of birds&#10;&#10;Description automatically generated with low confidence">
            <a:extLst>
              <a:ext uri="{FF2B5EF4-FFF2-40B4-BE49-F238E27FC236}">
                <a16:creationId xmlns:a16="http://schemas.microsoft.com/office/drawing/2014/main" id="{C8A8D366-D4D8-1BEF-E1A6-1FB51B2913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14" t="13119" r="14013" b="14838"/>
          <a:stretch/>
        </p:blipFill>
        <p:spPr>
          <a:xfrm>
            <a:off x="4636310" y="7281639"/>
            <a:ext cx="2777824" cy="272894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B4E3D70-74EA-5731-6441-CBDF21CB590B}"/>
              </a:ext>
            </a:extLst>
          </p:cNvPr>
          <p:cNvSpPr txBox="1"/>
          <p:nvPr/>
        </p:nvSpPr>
        <p:spPr>
          <a:xfrm rot="19734378">
            <a:off x="4561883" y="8384503"/>
            <a:ext cx="2958776" cy="523220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2800" dirty="0">
                <a:solidFill>
                  <a:srgbClr val="C00000"/>
                </a:solidFill>
                <a:latin typeface="Calibri" panose="020F0502020204030204" pitchFamily="34" charset="0"/>
                <a:ea typeface="Nexa Bold" charset="0"/>
                <a:cs typeface="Nexa Bold" charset="0"/>
              </a:rPr>
              <a:t>FALSIFICABILE</a:t>
            </a:r>
            <a:endParaRPr lang="en-IT" sz="2800" b="1" cap="all" dirty="0">
              <a:solidFill>
                <a:srgbClr val="C0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EA67FA-2812-2E97-D953-9184EC10711E}"/>
              </a:ext>
            </a:extLst>
          </p:cNvPr>
          <p:cNvSpPr txBox="1"/>
          <p:nvPr/>
        </p:nvSpPr>
        <p:spPr>
          <a:xfrm>
            <a:off x="7595086" y="7368361"/>
            <a:ext cx="40345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Un'ipotesi è falsificabile </a:t>
            </a:r>
          </a:p>
          <a:p>
            <a:pPr algn="ctr"/>
            <a:r>
              <a:rPr lang="it-IT" sz="24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se esiste almeno una proposizione osservativa logicamente possibile incompatibile con essa, ossia che, se vera, </a:t>
            </a:r>
          </a:p>
          <a:p>
            <a:pPr algn="ctr"/>
            <a:r>
              <a:rPr lang="it-IT" sz="2400" kern="14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la possa falsificare</a:t>
            </a:r>
            <a:r>
              <a:rPr lang="it-IT" sz="24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.</a:t>
            </a:r>
            <a:endParaRPr lang="en-IT" sz="2400" kern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B8D80A0D-1047-EEB4-12F2-D1C09B5D8966}"/>
              </a:ext>
            </a:extLst>
          </p:cNvPr>
          <p:cNvCxnSpPr>
            <a:cxnSpLocks/>
          </p:cNvCxnSpPr>
          <p:nvPr/>
        </p:nvCxnSpPr>
        <p:spPr>
          <a:xfrm>
            <a:off x="9144001" y="0"/>
            <a:ext cx="0" cy="67056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>
            <a:extLst>
              <a:ext uri="{FF2B5EF4-FFF2-40B4-BE49-F238E27FC236}">
                <a16:creationId xmlns:a16="http://schemas.microsoft.com/office/drawing/2014/main" id="{28A2E2A0-80FB-8871-D9D5-3071C9A78456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81F35FBE-35DA-E217-7597-0A8E29A4AE96}"/>
              </a:ext>
            </a:extLst>
          </p:cNvPr>
          <p:cNvSpPr txBox="1"/>
          <p:nvPr/>
        </p:nvSpPr>
        <p:spPr>
          <a:xfrm>
            <a:off x="340303" y="1103832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IGNORANCE</a:t>
            </a:r>
            <a:endParaRPr lang="en-IT" sz="6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C4466BE5-40DD-A581-A01A-5AFE43B1FD02}"/>
              </a:ext>
            </a:extLst>
          </p:cNvPr>
          <p:cNvCxnSpPr>
            <a:cxnSpLocks/>
          </p:cNvCxnSpPr>
          <p:nvPr/>
        </p:nvCxnSpPr>
        <p:spPr>
          <a:xfrm flipH="1" flipV="1">
            <a:off x="5071871" y="1599471"/>
            <a:ext cx="1901953" cy="12192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4">
            <a:extLst>
              <a:ext uri="{FF2B5EF4-FFF2-40B4-BE49-F238E27FC236}">
                <a16:creationId xmlns:a16="http://schemas.microsoft.com/office/drawing/2014/main" id="{E5D27805-9AEF-0125-183F-5C2B43FA7D1A}"/>
              </a:ext>
            </a:extLst>
          </p:cNvPr>
          <p:cNvCxnSpPr>
            <a:cxnSpLocks/>
          </p:cNvCxnSpPr>
          <p:nvPr/>
        </p:nvCxnSpPr>
        <p:spPr>
          <a:xfrm>
            <a:off x="5071871" y="5488034"/>
            <a:ext cx="174607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6">
            <a:extLst>
              <a:ext uri="{FF2B5EF4-FFF2-40B4-BE49-F238E27FC236}">
                <a16:creationId xmlns:a16="http://schemas.microsoft.com/office/drawing/2014/main" id="{AB2D3DE5-CFD6-C850-A6A2-1B4DE74DB52B}"/>
              </a:ext>
            </a:extLst>
          </p:cNvPr>
          <p:cNvSpPr txBox="1"/>
          <p:nvPr/>
        </p:nvSpPr>
        <p:spPr>
          <a:xfrm>
            <a:off x="340303" y="4944279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en-IT" sz="6000" kern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5ABDCBCF-51F3-41BF-80A5-B96CFD18B5B5}"/>
              </a:ext>
            </a:extLst>
          </p:cNvPr>
          <p:cNvSpPr txBox="1"/>
          <p:nvPr/>
        </p:nvSpPr>
        <p:spPr>
          <a:xfrm>
            <a:off x="6436306" y="1089493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KNOWLEDGE</a:t>
            </a:r>
            <a:endParaRPr lang="en-IT" sz="6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AE27395C-E4F2-0DFD-E910-DB708225F271}"/>
              </a:ext>
            </a:extLst>
          </p:cNvPr>
          <p:cNvGrpSpPr/>
          <p:nvPr/>
        </p:nvGrpSpPr>
        <p:grpSpPr>
          <a:xfrm>
            <a:off x="11167872" y="1760460"/>
            <a:ext cx="12564080" cy="3755492"/>
            <a:chOff x="0" y="1760460"/>
            <a:chExt cx="12564080" cy="3755492"/>
          </a:xfrm>
        </p:grpSpPr>
        <p:pic>
          <p:nvPicPr>
            <p:cNvPr id="22" name="Immagine 21" descr="Immagine che contiene Carattere, Elementi grafici, testo, grafica&#10;&#10;Descrizione generata automaticamente">
              <a:extLst>
                <a:ext uri="{FF2B5EF4-FFF2-40B4-BE49-F238E27FC236}">
                  <a16:creationId xmlns:a16="http://schemas.microsoft.com/office/drawing/2014/main" id="{3873AE20-A75C-3AFC-BCFD-26B6FC2E3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1760460"/>
              <a:ext cx="12564078" cy="3748626"/>
            </a:xfrm>
            <a:prstGeom prst="rect">
              <a:avLst/>
            </a:prstGeom>
          </p:spPr>
        </p:pic>
        <p:pic>
          <p:nvPicPr>
            <p:cNvPr id="23" name="Immagine 22" descr="Immagine che contiene nero, oscurità&#10;&#10;Descrizione generata automaticamente">
              <a:extLst>
                <a:ext uri="{FF2B5EF4-FFF2-40B4-BE49-F238E27FC236}">
                  <a16:creationId xmlns:a16="http://schemas.microsoft.com/office/drawing/2014/main" id="{BEAA5F58-5779-42E0-E185-E1E312B49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4531"/>
            <a:stretch/>
          </p:blipFill>
          <p:spPr>
            <a:xfrm>
              <a:off x="0" y="3429000"/>
              <a:ext cx="12564080" cy="2086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9349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375B732B-48EC-22B7-393D-2F494C047A22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37C090-6072-9042-BD40-E114949A219D}"/>
              </a:ext>
            </a:extLst>
          </p:cNvPr>
          <p:cNvSpPr txBox="1"/>
          <p:nvPr/>
        </p:nvSpPr>
        <p:spPr>
          <a:xfrm>
            <a:off x="6436306" y="4969423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IRRATIONALITY</a:t>
            </a:r>
            <a:endParaRPr lang="en-IT" sz="6000" kern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B8D80A0D-1047-EEB4-12F2-D1C09B5D8966}"/>
              </a:ext>
            </a:extLst>
          </p:cNvPr>
          <p:cNvCxnSpPr>
            <a:cxnSpLocks/>
          </p:cNvCxnSpPr>
          <p:nvPr/>
        </p:nvCxnSpPr>
        <p:spPr>
          <a:xfrm>
            <a:off x="9144001" y="0"/>
            <a:ext cx="0" cy="67056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>
            <a:extLst>
              <a:ext uri="{FF2B5EF4-FFF2-40B4-BE49-F238E27FC236}">
                <a16:creationId xmlns:a16="http://schemas.microsoft.com/office/drawing/2014/main" id="{28A2E2A0-80FB-8871-D9D5-3071C9A78456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81F35FBE-35DA-E217-7597-0A8E29A4AE96}"/>
              </a:ext>
            </a:extLst>
          </p:cNvPr>
          <p:cNvSpPr txBox="1"/>
          <p:nvPr/>
        </p:nvSpPr>
        <p:spPr>
          <a:xfrm>
            <a:off x="340303" y="1103832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IGNORANCE</a:t>
            </a:r>
            <a:endParaRPr lang="en-IT" sz="6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C4466BE5-40DD-A581-A01A-5AFE43B1FD02}"/>
              </a:ext>
            </a:extLst>
          </p:cNvPr>
          <p:cNvCxnSpPr>
            <a:cxnSpLocks/>
          </p:cNvCxnSpPr>
          <p:nvPr/>
        </p:nvCxnSpPr>
        <p:spPr>
          <a:xfrm flipH="1" flipV="1">
            <a:off x="5071871" y="1599471"/>
            <a:ext cx="1901953" cy="12192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4">
            <a:extLst>
              <a:ext uri="{FF2B5EF4-FFF2-40B4-BE49-F238E27FC236}">
                <a16:creationId xmlns:a16="http://schemas.microsoft.com/office/drawing/2014/main" id="{E5D27805-9AEF-0125-183F-5C2B43FA7D1A}"/>
              </a:ext>
            </a:extLst>
          </p:cNvPr>
          <p:cNvCxnSpPr>
            <a:cxnSpLocks/>
          </p:cNvCxnSpPr>
          <p:nvPr/>
        </p:nvCxnSpPr>
        <p:spPr>
          <a:xfrm>
            <a:off x="5071871" y="5488034"/>
            <a:ext cx="174607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6">
            <a:extLst>
              <a:ext uri="{FF2B5EF4-FFF2-40B4-BE49-F238E27FC236}">
                <a16:creationId xmlns:a16="http://schemas.microsoft.com/office/drawing/2014/main" id="{AB2D3DE5-CFD6-C850-A6A2-1B4DE74DB52B}"/>
              </a:ext>
            </a:extLst>
          </p:cNvPr>
          <p:cNvSpPr txBox="1"/>
          <p:nvPr/>
        </p:nvSpPr>
        <p:spPr>
          <a:xfrm>
            <a:off x="340303" y="4944279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en-IT" sz="6000" kern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5ABDCBCF-51F3-41BF-80A5-B96CFD18B5B5}"/>
              </a:ext>
            </a:extLst>
          </p:cNvPr>
          <p:cNvSpPr txBox="1"/>
          <p:nvPr/>
        </p:nvSpPr>
        <p:spPr>
          <a:xfrm>
            <a:off x="6436306" y="1089493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KNOWLEDGE</a:t>
            </a:r>
            <a:endParaRPr lang="en-IT" sz="6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grpSp>
        <p:nvGrpSpPr>
          <p:cNvPr id="144" name="Gruppo 143">
            <a:extLst>
              <a:ext uri="{FF2B5EF4-FFF2-40B4-BE49-F238E27FC236}">
                <a16:creationId xmlns:a16="http://schemas.microsoft.com/office/drawing/2014/main" id="{B8DE06FA-0F8D-9BD7-72E0-A3183197BB06}"/>
              </a:ext>
            </a:extLst>
          </p:cNvPr>
          <p:cNvGrpSpPr/>
          <p:nvPr/>
        </p:nvGrpSpPr>
        <p:grpSpPr>
          <a:xfrm>
            <a:off x="0" y="1760460"/>
            <a:ext cx="12564080" cy="3755492"/>
            <a:chOff x="0" y="1760460"/>
            <a:chExt cx="12564080" cy="3755492"/>
          </a:xfrm>
        </p:grpSpPr>
        <p:pic>
          <p:nvPicPr>
            <p:cNvPr id="140" name="Immagine 139" descr="Immagine che contiene Carattere, Elementi grafici, testo, grafica&#10;&#10;Descrizione generata automaticamente">
              <a:extLst>
                <a:ext uri="{FF2B5EF4-FFF2-40B4-BE49-F238E27FC236}">
                  <a16:creationId xmlns:a16="http://schemas.microsoft.com/office/drawing/2014/main" id="{9C800E56-F31D-93F4-8C58-403AC1D9B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1760460"/>
              <a:ext cx="12564078" cy="3748626"/>
            </a:xfrm>
            <a:prstGeom prst="rect">
              <a:avLst/>
            </a:prstGeom>
          </p:spPr>
        </p:pic>
        <p:pic>
          <p:nvPicPr>
            <p:cNvPr id="142" name="Immagine 141" descr="Immagine che contiene nero, oscurità&#10;&#10;Descrizione generata automaticamente">
              <a:extLst>
                <a:ext uri="{FF2B5EF4-FFF2-40B4-BE49-F238E27FC236}">
                  <a16:creationId xmlns:a16="http://schemas.microsoft.com/office/drawing/2014/main" id="{296A56B2-FA18-98F9-4CC5-870329C82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4531"/>
            <a:stretch/>
          </p:blipFill>
          <p:spPr>
            <a:xfrm>
              <a:off x="0" y="3429000"/>
              <a:ext cx="12564080" cy="2086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4199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AFF3756-BCE7-01A8-BEE3-DFE25B4515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C7AEFA2E-D899-6E53-9BB8-2390E56475D3}"/>
              </a:ext>
            </a:extLst>
          </p:cNvPr>
          <p:cNvSpPr txBox="1"/>
          <p:nvPr/>
        </p:nvSpPr>
        <p:spPr>
          <a:xfrm>
            <a:off x="3388305" y="2921168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IGNORANCE</a:t>
            </a:r>
            <a:endParaRPr lang="en-IT" sz="6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2F86ACBA-E074-FDEC-F80D-6AB7D444F868}"/>
              </a:ext>
            </a:extLst>
          </p:cNvPr>
          <p:cNvCxnSpPr>
            <a:cxnSpLocks/>
          </p:cNvCxnSpPr>
          <p:nvPr/>
        </p:nvCxnSpPr>
        <p:spPr>
          <a:xfrm>
            <a:off x="6096000" y="681708"/>
            <a:ext cx="0" cy="223946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A25C2C12-A503-1351-086E-71F2F072DA80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670560"/>
            <a:ext cx="6096000" cy="11148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12">
            <a:extLst>
              <a:ext uri="{FF2B5EF4-FFF2-40B4-BE49-F238E27FC236}">
                <a16:creationId xmlns:a16="http://schemas.microsoft.com/office/drawing/2014/main" id="{D3224FBB-BBD7-99A0-DC31-DD35886FCACC}"/>
              </a:ext>
            </a:extLst>
          </p:cNvPr>
          <p:cNvSpPr txBox="1"/>
          <p:nvPr/>
        </p:nvSpPr>
        <p:spPr>
          <a:xfrm>
            <a:off x="1980499" y="4452591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ea typeface="COOPERHEWITT-MEDIUM" pitchFamily="2" charset="77"/>
              </a:rPr>
              <a:t>uncertainty</a:t>
            </a:r>
          </a:p>
        </p:txBody>
      </p:sp>
      <p:sp>
        <p:nvSpPr>
          <p:cNvPr id="10" name="CasellaDiTesto 12">
            <a:extLst>
              <a:ext uri="{FF2B5EF4-FFF2-40B4-BE49-F238E27FC236}">
                <a16:creationId xmlns:a16="http://schemas.microsoft.com/office/drawing/2014/main" id="{121DC300-EE11-1AAA-C670-E5CF0809F280}"/>
              </a:ext>
            </a:extLst>
          </p:cNvPr>
          <p:cNvSpPr txBox="1"/>
          <p:nvPr/>
        </p:nvSpPr>
        <p:spPr>
          <a:xfrm>
            <a:off x="351674" y="3611507"/>
            <a:ext cx="2206841" cy="954107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hypothetical reasoning</a:t>
            </a:r>
          </a:p>
        </p:txBody>
      </p: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16FBDEF4-C6B4-C2E1-BE4A-A70948F7EDB6}"/>
              </a:ext>
            </a:extLst>
          </p:cNvPr>
          <p:cNvCxnSpPr>
            <a:cxnSpLocks/>
          </p:cNvCxnSpPr>
          <p:nvPr/>
        </p:nvCxnSpPr>
        <p:spPr>
          <a:xfrm flipH="1">
            <a:off x="3689487" y="3944970"/>
            <a:ext cx="712696" cy="615777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 84">
            <a:extLst>
              <a:ext uri="{FF2B5EF4-FFF2-40B4-BE49-F238E27FC236}">
                <a16:creationId xmlns:a16="http://schemas.microsoft.com/office/drawing/2014/main" id="{BBF3A650-217A-3A78-BE4D-78D6DAC85AE5}"/>
              </a:ext>
            </a:extLst>
          </p:cNvPr>
          <p:cNvSpPr/>
          <p:nvPr/>
        </p:nvSpPr>
        <p:spPr>
          <a:xfrm flipH="1">
            <a:off x="1969962" y="4016144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4AF8D9D7-D838-1019-B185-DB4807E83153}"/>
              </a:ext>
            </a:extLst>
          </p:cNvPr>
          <p:cNvSpPr txBox="1"/>
          <p:nvPr/>
        </p:nvSpPr>
        <p:spPr>
          <a:xfrm>
            <a:off x="13599106" y="9328063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IRRATIONALITY</a:t>
            </a:r>
            <a:endParaRPr lang="en-IT" sz="6000" kern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3" name="Connettore diritto 4">
            <a:extLst>
              <a:ext uri="{FF2B5EF4-FFF2-40B4-BE49-F238E27FC236}">
                <a16:creationId xmlns:a16="http://schemas.microsoft.com/office/drawing/2014/main" id="{C2F6D32F-E482-9C3C-0E13-8700BB626412}"/>
              </a:ext>
            </a:extLst>
          </p:cNvPr>
          <p:cNvCxnSpPr>
            <a:cxnSpLocks/>
          </p:cNvCxnSpPr>
          <p:nvPr/>
        </p:nvCxnSpPr>
        <p:spPr>
          <a:xfrm>
            <a:off x="16306801" y="4358640"/>
            <a:ext cx="0" cy="67056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4">
            <a:extLst>
              <a:ext uri="{FF2B5EF4-FFF2-40B4-BE49-F238E27FC236}">
                <a16:creationId xmlns:a16="http://schemas.microsoft.com/office/drawing/2014/main" id="{97068045-E13B-6849-804C-D553309C3A12}"/>
              </a:ext>
            </a:extLst>
          </p:cNvPr>
          <p:cNvCxnSpPr>
            <a:cxnSpLocks/>
          </p:cNvCxnSpPr>
          <p:nvPr/>
        </p:nvCxnSpPr>
        <p:spPr>
          <a:xfrm flipH="1" flipV="1">
            <a:off x="12234671" y="5958111"/>
            <a:ext cx="1901953" cy="12192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4">
            <a:extLst>
              <a:ext uri="{FF2B5EF4-FFF2-40B4-BE49-F238E27FC236}">
                <a16:creationId xmlns:a16="http://schemas.microsoft.com/office/drawing/2014/main" id="{55B3D5F1-8135-B29B-8C40-BD2AB0C57834}"/>
              </a:ext>
            </a:extLst>
          </p:cNvPr>
          <p:cNvCxnSpPr>
            <a:cxnSpLocks/>
          </p:cNvCxnSpPr>
          <p:nvPr/>
        </p:nvCxnSpPr>
        <p:spPr>
          <a:xfrm>
            <a:off x="12234671" y="9846674"/>
            <a:ext cx="174607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6">
            <a:extLst>
              <a:ext uri="{FF2B5EF4-FFF2-40B4-BE49-F238E27FC236}">
                <a16:creationId xmlns:a16="http://schemas.microsoft.com/office/drawing/2014/main" id="{AADE82E6-F86B-9A3F-6A06-AC2CD4EAD8BD}"/>
              </a:ext>
            </a:extLst>
          </p:cNvPr>
          <p:cNvSpPr txBox="1"/>
          <p:nvPr/>
        </p:nvSpPr>
        <p:spPr>
          <a:xfrm>
            <a:off x="7503103" y="9302919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en-IT" sz="6000" kern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BCA64DC0-11CD-6EF9-B2B0-2CBEC5D38E58}"/>
              </a:ext>
            </a:extLst>
          </p:cNvPr>
          <p:cNvSpPr txBox="1"/>
          <p:nvPr/>
        </p:nvSpPr>
        <p:spPr>
          <a:xfrm>
            <a:off x="13599106" y="5448133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KNOWLEDGE</a:t>
            </a:r>
            <a:endParaRPr lang="en-IT" sz="6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28DD6330-7A34-DB1E-D458-8BEC0C386C01}"/>
              </a:ext>
            </a:extLst>
          </p:cNvPr>
          <p:cNvGrpSpPr/>
          <p:nvPr/>
        </p:nvGrpSpPr>
        <p:grpSpPr>
          <a:xfrm>
            <a:off x="7162800" y="6119100"/>
            <a:ext cx="12564080" cy="3755492"/>
            <a:chOff x="0" y="1760460"/>
            <a:chExt cx="12564080" cy="3755492"/>
          </a:xfrm>
        </p:grpSpPr>
        <p:pic>
          <p:nvPicPr>
            <p:cNvPr id="21" name="Immagine 20" descr="Immagine che contiene Carattere, Elementi grafici, testo, grafica&#10;&#10;Descrizione generata automaticamente">
              <a:extLst>
                <a:ext uri="{FF2B5EF4-FFF2-40B4-BE49-F238E27FC236}">
                  <a16:creationId xmlns:a16="http://schemas.microsoft.com/office/drawing/2014/main" id="{11373045-B9FC-C66A-6E02-301DD1329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1760460"/>
              <a:ext cx="12564078" cy="3748626"/>
            </a:xfrm>
            <a:prstGeom prst="rect">
              <a:avLst/>
            </a:prstGeom>
          </p:spPr>
        </p:pic>
        <p:pic>
          <p:nvPicPr>
            <p:cNvPr id="22" name="Immagine 21" descr="Immagine che contiene nero, oscurità&#10;&#10;Descrizione generata automaticamente">
              <a:extLst>
                <a:ext uri="{FF2B5EF4-FFF2-40B4-BE49-F238E27FC236}">
                  <a16:creationId xmlns:a16="http://schemas.microsoft.com/office/drawing/2014/main" id="{2FF7FB39-50CF-386C-4616-4098D5921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4531"/>
            <a:stretch/>
          </p:blipFill>
          <p:spPr>
            <a:xfrm>
              <a:off x="0" y="3429000"/>
              <a:ext cx="12564080" cy="2086952"/>
            </a:xfrm>
            <a:prstGeom prst="rect">
              <a:avLst/>
            </a:prstGeom>
          </p:spPr>
        </p:pic>
      </p:grpSp>
      <p:pic>
        <p:nvPicPr>
          <p:cNvPr id="23" name="Picture 1">
            <a:extLst>
              <a:ext uri="{FF2B5EF4-FFF2-40B4-BE49-F238E27FC236}">
                <a16:creationId xmlns:a16="http://schemas.microsoft.com/office/drawing/2014/main" id="{1B82598D-1685-8FC8-FC1B-20AB305665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68" r="24594"/>
          <a:stretch/>
        </p:blipFill>
        <p:spPr>
          <a:xfrm>
            <a:off x="573520" y="7261790"/>
            <a:ext cx="1841324" cy="2372513"/>
          </a:xfrm>
          <a:prstGeom prst="rect">
            <a:avLst/>
          </a:prstGeom>
        </p:spPr>
      </p:pic>
      <p:pic>
        <p:nvPicPr>
          <p:cNvPr id="24" name="Picture 29">
            <a:extLst>
              <a:ext uri="{FF2B5EF4-FFF2-40B4-BE49-F238E27FC236}">
                <a16:creationId xmlns:a16="http://schemas.microsoft.com/office/drawing/2014/main" id="{DD92CD29-6E61-DE14-10CC-CD7C60EDA7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057" r="7057"/>
          <a:stretch/>
        </p:blipFill>
        <p:spPr>
          <a:xfrm>
            <a:off x="-2354068" y="5554104"/>
            <a:ext cx="2176945" cy="1491007"/>
          </a:xfrm>
          <a:prstGeom prst="rect">
            <a:avLst/>
          </a:prstGeom>
        </p:spPr>
      </p:pic>
      <p:pic>
        <p:nvPicPr>
          <p:cNvPr id="25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0846AD89-3029-5CCA-7360-38EF07CC86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708" b="20730"/>
          <a:stretch/>
        </p:blipFill>
        <p:spPr>
          <a:xfrm>
            <a:off x="-3154933" y="3399764"/>
            <a:ext cx="2155247" cy="1749401"/>
          </a:xfrm>
          <a:prstGeom prst="rect">
            <a:avLst/>
          </a:prstGeom>
        </p:spPr>
      </p:pic>
      <p:pic>
        <p:nvPicPr>
          <p:cNvPr id="26" name="Picture 12">
            <a:extLst>
              <a:ext uri="{FF2B5EF4-FFF2-40B4-BE49-F238E27FC236}">
                <a16:creationId xmlns:a16="http://schemas.microsoft.com/office/drawing/2014/main" id="{88546BA3-BB81-C967-60F7-97921123AB6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48" r="30"/>
          <a:stretch/>
        </p:blipFill>
        <p:spPr>
          <a:xfrm>
            <a:off x="3050823" y="7406732"/>
            <a:ext cx="3798659" cy="2082628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CA78E74-C638-CCF1-33E7-C82462016135}"/>
              </a:ext>
            </a:extLst>
          </p:cNvPr>
          <p:cNvSpPr txBox="1"/>
          <p:nvPr/>
        </p:nvSpPr>
        <p:spPr>
          <a:xfrm>
            <a:off x="-4950235" y="7099431"/>
            <a:ext cx="5745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effectLst/>
              </a:rPr>
              <a:t>Magnani, L. (2013). </a:t>
            </a:r>
            <a:r>
              <a:rPr lang="it-IT" dirty="0" err="1">
                <a:solidFill>
                  <a:schemeClr val="bg1"/>
                </a:solidFill>
                <a:effectLst/>
              </a:rPr>
              <a:t>Is</a:t>
            </a:r>
            <a:r>
              <a:rPr lang="it-IT" dirty="0">
                <a:solidFill>
                  <a:schemeClr val="bg1"/>
                </a:solidFill>
                <a:effectLst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</a:rPr>
              <a:t>abduction</a:t>
            </a:r>
            <a:r>
              <a:rPr lang="it-IT" dirty="0">
                <a:solidFill>
                  <a:schemeClr val="bg1"/>
                </a:solidFill>
                <a:effectLst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</a:rPr>
              <a:t>ignorance-preserving</a:t>
            </a:r>
            <a:r>
              <a:rPr lang="it-IT" dirty="0">
                <a:solidFill>
                  <a:schemeClr val="bg1"/>
                </a:solidFill>
                <a:effectLst/>
              </a:rPr>
              <a:t>?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Logic</a:t>
            </a:r>
            <a:r>
              <a:rPr lang="it-IT" i="1" dirty="0">
                <a:solidFill>
                  <a:schemeClr val="bg1"/>
                </a:solidFill>
                <a:effectLst/>
              </a:rPr>
              <a:t> Journal of IGPL</a:t>
            </a:r>
            <a:r>
              <a:rPr lang="it-IT" dirty="0">
                <a:solidFill>
                  <a:schemeClr val="bg1"/>
                </a:solidFill>
                <a:effectLst/>
              </a:rPr>
              <a:t>, </a:t>
            </a:r>
            <a:r>
              <a:rPr lang="it-IT" i="1" dirty="0">
                <a:solidFill>
                  <a:schemeClr val="bg1"/>
                </a:solidFill>
                <a:effectLst/>
              </a:rPr>
              <a:t>21</a:t>
            </a:r>
            <a:r>
              <a:rPr lang="it-IT" dirty="0">
                <a:solidFill>
                  <a:schemeClr val="bg1"/>
                </a:solidFill>
                <a:effectLst/>
              </a:rPr>
              <a:t>, 882–914.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71479A0F-6E1C-F139-10C4-18911ECA3F39}"/>
              </a:ext>
            </a:extLst>
          </p:cNvPr>
          <p:cNvSpPr txBox="1"/>
          <p:nvPr/>
        </p:nvSpPr>
        <p:spPr>
          <a:xfrm>
            <a:off x="-4953738" y="7766703"/>
            <a:ext cx="55307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effectLst/>
              </a:rPr>
              <a:t>Chiffi, D., &amp; Chiodo, S. (2020). Risk and </a:t>
            </a:r>
            <a:r>
              <a:rPr lang="it-IT" dirty="0" err="1">
                <a:solidFill>
                  <a:schemeClr val="bg1"/>
                </a:solidFill>
                <a:effectLst/>
              </a:rPr>
              <a:t>Uncertainty</a:t>
            </a:r>
            <a:r>
              <a:rPr lang="it-IT" dirty="0">
                <a:solidFill>
                  <a:schemeClr val="bg1"/>
                </a:solidFill>
                <a:effectLst/>
              </a:rPr>
              <a:t>: </a:t>
            </a:r>
            <a:r>
              <a:rPr lang="it-IT" dirty="0" err="1">
                <a:solidFill>
                  <a:schemeClr val="bg1"/>
                </a:solidFill>
                <a:effectLst/>
              </a:rPr>
              <a:t>Foundational</a:t>
            </a:r>
            <a:r>
              <a:rPr lang="it-IT" dirty="0">
                <a:solidFill>
                  <a:schemeClr val="bg1"/>
                </a:solidFill>
                <a:effectLst/>
              </a:rPr>
              <a:t> Issues. In A. Balducci, D. Chiffi, &amp; </a:t>
            </a:r>
            <a:r>
              <a:rPr lang="it-IT" dirty="0" err="1">
                <a:solidFill>
                  <a:schemeClr val="bg1"/>
                </a:solidFill>
                <a:effectLst/>
              </a:rPr>
              <a:t>F</a:t>
            </a:r>
            <a:r>
              <a:rPr lang="it-IT" dirty="0">
                <a:solidFill>
                  <a:schemeClr val="bg1"/>
                </a:solidFill>
                <a:effectLst/>
              </a:rPr>
              <a:t>. Curci (</a:t>
            </a:r>
            <a:r>
              <a:rPr lang="it-IT" dirty="0" err="1">
                <a:solidFill>
                  <a:schemeClr val="bg1"/>
                </a:solidFill>
                <a:effectLst/>
              </a:rPr>
              <a:t>Eds</a:t>
            </a:r>
            <a:r>
              <a:rPr lang="it-IT" dirty="0">
                <a:solidFill>
                  <a:schemeClr val="bg1"/>
                </a:solidFill>
                <a:effectLst/>
              </a:rPr>
              <a:t>.), </a:t>
            </a:r>
            <a:r>
              <a:rPr lang="it-IT" i="1" dirty="0">
                <a:solidFill>
                  <a:schemeClr val="bg1"/>
                </a:solidFill>
                <a:effectLst/>
              </a:rPr>
              <a:t>Risk and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Resilience</a:t>
            </a:r>
            <a:r>
              <a:rPr lang="it-IT" dirty="0">
                <a:solidFill>
                  <a:schemeClr val="bg1"/>
                </a:solidFill>
                <a:effectLst/>
              </a:rPr>
              <a:t> (pp. 1–13). Springer, Cham. 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3F16C40-39D3-F037-C4F8-DF6332C6D38D}"/>
              </a:ext>
            </a:extLst>
          </p:cNvPr>
          <p:cNvSpPr txBox="1"/>
          <p:nvPr/>
        </p:nvSpPr>
        <p:spPr>
          <a:xfrm>
            <a:off x="-4944937" y="8710973"/>
            <a:ext cx="5048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effectLst/>
              </a:rPr>
              <a:t>Copeland, S. (2019). On </a:t>
            </a:r>
            <a:r>
              <a:rPr lang="it-IT" dirty="0" err="1">
                <a:solidFill>
                  <a:schemeClr val="bg1"/>
                </a:solidFill>
                <a:effectLst/>
              </a:rPr>
              <a:t>serendipity</a:t>
            </a:r>
            <a:r>
              <a:rPr lang="it-IT" dirty="0">
                <a:solidFill>
                  <a:schemeClr val="bg1"/>
                </a:solidFill>
                <a:effectLst/>
              </a:rPr>
              <a:t> in science: Discovery </a:t>
            </a:r>
            <a:r>
              <a:rPr lang="it-IT" dirty="0" err="1">
                <a:solidFill>
                  <a:schemeClr val="bg1"/>
                </a:solidFill>
                <a:effectLst/>
              </a:rPr>
              <a:t>at</a:t>
            </a:r>
            <a:r>
              <a:rPr lang="it-IT" dirty="0">
                <a:solidFill>
                  <a:schemeClr val="bg1"/>
                </a:solidFill>
                <a:effectLst/>
              </a:rPr>
              <a:t> the </a:t>
            </a:r>
            <a:r>
              <a:rPr lang="it-IT" dirty="0" err="1">
                <a:solidFill>
                  <a:schemeClr val="bg1"/>
                </a:solidFill>
                <a:effectLst/>
              </a:rPr>
              <a:t>intersection</a:t>
            </a:r>
            <a:r>
              <a:rPr lang="it-IT" dirty="0">
                <a:solidFill>
                  <a:schemeClr val="bg1"/>
                </a:solidFill>
                <a:effectLst/>
              </a:rPr>
              <a:t> of chance and </a:t>
            </a:r>
            <a:r>
              <a:rPr lang="it-IT" dirty="0" err="1">
                <a:solidFill>
                  <a:schemeClr val="bg1"/>
                </a:solidFill>
                <a:effectLst/>
              </a:rPr>
              <a:t>wisdom</a:t>
            </a:r>
            <a:r>
              <a:rPr lang="it-IT" dirty="0">
                <a:solidFill>
                  <a:schemeClr val="bg1"/>
                </a:solidFill>
                <a:effectLst/>
              </a:rPr>
              <a:t>.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Synthese</a:t>
            </a:r>
            <a:r>
              <a:rPr lang="it-IT" dirty="0">
                <a:solidFill>
                  <a:schemeClr val="bg1"/>
                </a:solidFill>
                <a:effectLst/>
              </a:rPr>
              <a:t>, </a:t>
            </a:r>
            <a:r>
              <a:rPr lang="it-IT" i="1" dirty="0">
                <a:solidFill>
                  <a:schemeClr val="bg1"/>
                </a:solidFill>
                <a:effectLst/>
              </a:rPr>
              <a:t>196</a:t>
            </a:r>
            <a:r>
              <a:rPr lang="it-IT" dirty="0">
                <a:solidFill>
                  <a:schemeClr val="bg1"/>
                </a:solidFill>
                <a:effectLst/>
              </a:rPr>
              <a:t>(6), 2385–2406.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19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AFF3756-BCE7-01A8-BEE3-DFE25B4515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C7AEFA2E-D899-6E53-9BB8-2390E56475D3}"/>
              </a:ext>
            </a:extLst>
          </p:cNvPr>
          <p:cNvSpPr txBox="1"/>
          <p:nvPr/>
        </p:nvSpPr>
        <p:spPr>
          <a:xfrm>
            <a:off x="7082481" y="726608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IGNORANCE</a:t>
            </a:r>
            <a:endParaRPr lang="en-IT" sz="6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2F86ACBA-E074-FDEC-F80D-6AB7D444F868}"/>
              </a:ext>
            </a:extLst>
          </p:cNvPr>
          <p:cNvCxnSpPr>
            <a:cxnSpLocks/>
          </p:cNvCxnSpPr>
          <p:nvPr/>
        </p:nvCxnSpPr>
        <p:spPr>
          <a:xfrm>
            <a:off x="9790176" y="-1512852"/>
            <a:ext cx="0" cy="223946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A25C2C12-A503-1351-086E-71F2F072DA80}"/>
              </a:ext>
            </a:extLst>
          </p:cNvPr>
          <p:cNvCxnSpPr>
            <a:cxnSpLocks/>
          </p:cNvCxnSpPr>
          <p:nvPr/>
        </p:nvCxnSpPr>
        <p:spPr>
          <a:xfrm flipH="1" flipV="1">
            <a:off x="9790176" y="-1524000"/>
            <a:ext cx="6096000" cy="11148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12">
            <a:extLst>
              <a:ext uri="{FF2B5EF4-FFF2-40B4-BE49-F238E27FC236}">
                <a16:creationId xmlns:a16="http://schemas.microsoft.com/office/drawing/2014/main" id="{D3224FBB-BBD7-99A0-DC31-DD35886FCACC}"/>
              </a:ext>
            </a:extLst>
          </p:cNvPr>
          <p:cNvSpPr txBox="1"/>
          <p:nvPr/>
        </p:nvSpPr>
        <p:spPr>
          <a:xfrm>
            <a:off x="5674675" y="2258031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ea typeface="COOPERHEWITT-MEDIUM" pitchFamily="2" charset="77"/>
              </a:rPr>
              <a:t>uncertainty</a:t>
            </a:r>
          </a:p>
        </p:txBody>
      </p:sp>
      <p:sp>
        <p:nvSpPr>
          <p:cNvPr id="10" name="CasellaDiTesto 12">
            <a:extLst>
              <a:ext uri="{FF2B5EF4-FFF2-40B4-BE49-F238E27FC236}">
                <a16:creationId xmlns:a16="http://schemas.microsoft.com/office/drawing/2014/main" id="{121DC300-EE11-1AAA-C670-E5CF0809F280}"/>
              </a:ext>
            </a:extLst>
          </p:cNvPr>
          <p:cNvSpPr txBox="1"/>
          <p:nvPr/>
        </p:nvSpPr>
        <p:spPr>
          <a:xfrm>
            <a:off x="4045850" y="1416947"/>
            <a:ext cx="2206841" cy="954107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hypothetical reasoning</a:t>
            </a:r>
          </a:p>
        </p:txBody>
      </p: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16FBDEF4-C6B4-C2E1-BE4A-A70948F7EDB6}"/>
              </a:ext>
            </a:extLst>
          </p:cNvPr>
          <p:cNvCxnSpPr>
            <a:cxnSpLocks/>
          </p:cNvCxnSpPr>
          <p:nvPr/>
        </p:nvCxnSpPr>
        <p:spPr>
          <a:xfrm flipH="1">
            <a:off x="7383663" y="1750410"/>
            <a:ext cx="712696" cy="615777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 84">
            <a:extLst>
              <a:ext uri="{FF2B5EF4-FFF2-40B4-BE49-F238E27FC236}">
                <a16:creationId xmlns:a16="http://schemas.microsoft.com/office/drawing/2014/main" id="{BBF3A650-217A-3A78-BE4D-78D6DAC85AE5}"/>
              </a:ext>
            </a:extLst>
          </p:cNvPr>
          <p:cNvSpPr/>
          <p:nvPr/>
        </p:nvSpPr>
        <p:spPr>
          <a:xfrm flipH="1">
            <a:off x="5664138" y="1821584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pic>
        <p:nvPicPr>
          <p:cNvPr id="28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B6AA9BCB-6233-7883-1C15-FB643950D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08" b="20730"/>
          <a:stretch/>
        </p:blipFill>
        <p:spPr>
          <a:xfrm>
            <a:off x="1890603" y="476946"/>
            <a:ext cx="2155247" cy="1749401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17A748F-CD3F-2056-7982-A1AFFCDB88F2}"/>
              </a:ext>
            </a:extLst>
          </p:cNvPr>
          <p:cNvSpPr txBox="1"/>
          <p:nvPr/>
        </p:nvSpPr>
        <p:spPr>
          <a:xfrm>
            <a:off x="95301" y="4176613"/>
            <a:ext cx="5745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effectLst/>
              </a:rPr>
              <a:t>Magnani, L. (2013). </a:t>
            </a:r>
            <a:r>
              <a:rPr lang="it-IT" dirty="0" err="1">
                <a:solidFill>
                  <a:schemeClr val="bg1"/>
                </a:solidFill>
                <a:effectLst/>
              </a:rPr>
              <a:t>Is</a:t>
            </a:r>
            <a:r>
              <a:rPr lang="it-IT" dirty="0">
                <a:solidFill>
                  <a:schemeClr val="bg1"/>
                </a:solidFill>
                <a:effectLst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</a:rPr>
              <a:t>abduction</a:t>
            </a:r>
            <a:r>
              <a:rPr lang="it-IT" dirty="0">
                <a:solidFill>
                  <a:schemeClr val="bg1"/>
                </a:solidFill>
                <a:effectLst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</a:rPr>
              <a:t>ignorance-preserving</a:t>
            </a:r>
            <a:r>
              <a:rPr lang="it-IT" dirty="0">
                <a:solidFill>
                  <a:schemeClr val="bg1"/>
                </a:solidFill>
                <a:effectLst/>
              </a:rPr>
              <a:t>?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Logic</a:t>
            </a:r>
            <a:r>
              <a:rPr lang="it-IT" i="1" dirty="0">
                <a:solidFill>
                  <a:schemeClr val="bg1"/>
                </a:solidFill>
                <a:effectLst/>
              </a:rPr>
              <a:t> Journal of IGPL</a:t>
            </a:r>
            <a:r>
              <a:rPr lang="it-IT" dirty="0">
                <a:solidFill>
                  <a:schemeClr val="bg1"/>
                </a:solidFill>
                <a:effectLst/>
              </a:rPr>
              <a:t>, </a:t>
            </a:r>
            <a:r>
              <a:rPr lang="it-IT" i="1" dirty="0">
                <a:solidFill>
                  <a:schemeClr val="bg1"/>
                </a:solidFill>
                <a:effectLst/>
              </a:rPr>
              <a:t>21</a:t>
            </a:r>
            <a:r>
              <a:rPr lang="it-IT" dirty="0">
                <a:solidFill>
                  <a:schemeClr val="bg1"/>
                </a:solidFill>
                <a:effectLst/>
              </a:rPr>
              <a:t>, 882–914.</a:t>
            </a:r>
          </a:p>
        </p:txBody>
      </p:sp>
    </p:spTree>
    <p:extLst>
      <p:ext uri="{BB962C8B-B14F-4D97-AF65-F5344CB8AC3E}">
        <p14:creationId xmlns:p14="http://schemas.microsoft.com/office/powerpoint/2010/main" val="1713590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AFF3756-BCE7-01A8-BEE3-DFE25B4515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C7AEFA2E-D899-6E53-9BB8-2390E56475D3}"/>
              </a:ext>
            </a:extLst>
          </p:cNvPr>
          <p:cNvSpPr txBox="1"/>
          <p:nvPr/>
        </p:nvSpPr>
        <p:spPr>
          <a:xfrm>
            <a:off x="7082481" y="726608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IGNORANCE</a:t>
            </a:r>
            <a:endParaRPr lang="en-IT" sz="6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2F86ACBA-E074-FDEC-F80D-6AB7D444F868}"/>
              </a:ext>
            </a:extLst>
          </p:cNvPr>
          <p:cNvCxnSpPr>
            <a:cxnSpLocks/>
          </p:cNvCxnSpPr>
          <p:nvPr/>
        </p:nvCxnSpPr>
        <p:spPr>
          <a:xfrm>
            <a:off x="9790176" y="-1512852"/>
            <a:ext cx="0" cy="223946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A25C2C12-A503-1351-086E-71F2F072DA80}"/>
              </a:ext>
            </a:extLst>
          </p:cNvPr>
          <p:cNvCxnSpPr>
            <a:cxnSpLocks/>
          </p:cNvCxnSpPr>
          <p:nvPr/>
        </p:nvCxnSpPr>
        <p:spPr>
          <a:xfrm flipH="1" flipV="1">
            <a:off x="9790176" y="-1524000"/>
            <a:ext cx="6096000" cy="11148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12">
            <a:extLst>
              <a:ext uri="{FF2B5EF4-FFF2-40B4-BE49-F238E27FC236}">
                <a16:creationId xmlns:a16="http://schemas.microsoft.com/office/drawing/2014/main" id="{D3224FBB-BBD7-99A0-DC31-DD35886FCACC}"/>
              </a:ext>
            </a:extLst>
          </p:cNvPr>
          <p:cNvSpPr txBox="1"/>
          <p:nvPr/>
        </p:nvSpPr>
        <p:spPr>
          <a:xfrm>
            <a:off x="5674675" y="2258031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ea typeface="COOPERHEWITT-MEDIUM" pitchFamily="2" charset="77"/>
              </a:rPr>
              <a:t>uncertainty</a:t>
            </a:r>
          </a:p>
        </p:txBody>
      </p:sp>
      <p:sp>
        <p:nvSpPr>
          <p:cNvPr id="10" name="CasellaDiTesto 12">
            <a:extLst>
              <a:ext uri="{FF2B5EF4-FFF2-40B4-BE49-F238E27FC236}">
                <a16:creationId xmlns:a16="http://schemas.microsoft.com/office/drawing/2014/main" id="{121DC300-EE11-1AAA-C670-E5CF0809F280}"/>
              </a:ext>
            </a:extLst>
          </p:cNvPr>
          <p:cNvSpPr txBox="1"/>
          <p:nvPr/>
        </p:nvSpPr>
        <p:spPr>
          <a:xfrm>
            <a:off x="4045850" y="1416947"/>
            <a:ext cx="2206841" cy="954107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hypothetical reasoning</a:t>
            </a:r>
          </a:p>
        </p:txBody>
      </p: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16FBDEF4-C6B4-C2E1-BE4A-A70948F7EDB6}"/>
              </a:ext>
            </a:extLst>
          </p:cNvPr>
          <p:cNvCxnSpPr>
            <a:cxnSpLocks/>
          </p:cNvCxnSpPr>
          <p:nvPr/>
        </p:nvCxnSpPr>
        <p:spPr>
          <a:xfrm flipH="1">
            <a:off x="7383663" y="1750410"/>
            <a:ext cx="712696" cy="615777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 84">
            <a:extLst>
              <a:ext uri="{FF2B5EF4-FFF2-40B4-BE49-F238E27FC236}">
                <a16:creationId xmlns:a16="http://schemas.microsoft.com/office/drawing/2014/main" id="{BBF3A650-217A-3A78-BE4D-78D6DAC85AE5}"/>
              </a:ext>
            </a:extLst>
          </p:cNvPr>
          <p:cNvSpPr/>
          <p:nvPr/>
        </p:nvSpPr>
        <p:spPr>
          <a:xfrm flipH="1">
            <a:off x="5664138" y="1821584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pic>
        <p:nvPicPr>
          <p:cNvPr id="26" name="Picture 29">
            <a:extLst>
              <a:ext uri="{FF2B5EF4-FFF2-40B4-BE49-F238E27FC236}">
                <a16:creationId xmlns:a16="http://schemas.microsoft.com/office/drawing/2014/main" id="{863C02F5-0578-AFF8-0C33-C078E3420A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57" r="7057"/>
          <a:stretch/>
        </p:blipFill>
        <p:spPr>
          <a:xfrm>
            <a:off x="2691468" y="2631286"/>
            <a:ext cx="2176945" cy="1491007"/>
          </a:xfrm>
          <a:prstGeom prst="rect">
            <a:avLst/>
          </a:prstGeom>
        </p:spPr>
      </p:pic>
      <p:pic>
        <p:nvPicPr>
          <p:cNvPr id="28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B6AA9BCB-6233-7883-1C15-FB643950D9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708" b="20730"/>
          <a:stretch/>
        </p:blipFill>
        <p:spPr>
          <a:xfrm>
            <a:off x="1890603" y="476946"/>
            <a:ext cx="2155247" cy="1749401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17A748F-CD3F-2056-7982-A1AFFCDB88F2}"/>
              </a:ext>
            </a:extLst>
          </p:cNvPr>
          <p:cNvSpPr txBox="1"/>
          <p:nvPr/>
        </p:nvSpPr>
        <p:spPr>
          <a:xfrm>
            <a:off x="95301" y="4176613"/>
            <a:ext cx="5745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effectLst/>
              </a:rPr>
              <a:t>Magnani, L. (2013). </a:t>
            </a:r>
            <a:r>
              <a:rPr lang="it-IT" dirty="0" err="1">
                <a:solidFill>
                  <a:schemeClr val="bg1"/>
                </a:solidFill>
                <a:effectLst/>
              </a:rPr>
              <a:t>Is</a:t>
            </a:r>
            <a:r>
              <a:rPr lang="it-IT" dirty="0">
                <a:solidFill>
                  <a:schemeClr val="bg1"/>
                </a:solidFill>
                <a:effectLst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</a:rPr>
              <a:t>abduction</a:t>
            </a:r>
            <a:r>
              <a:rPr lang="it-IT" dirty="0">
                <a:solidFill>
                  <a:schemeClr val="bg1"/>
                </a:solidFill>
                <a:effectLst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</a:rPr>
              <a:t>ignorance-preserving</a:t>
            </a:r>
            <a:r>
              <a:rPr lang="it-IT" dirty="0">
                <a:solidFill>
                  <a:schemeClr val="bg1"/>
                </a:solidFill>
                <a:effectLst/>
              </a:rPr>
              <a:t>?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Logic</a:t>
            </a:r>
            <a:r>
              <a:rPr lang="it-IT" i="1" dirty="0">
                <a:solidFill>
                  <a:schemeClr val="bg1"/>
                </a:solidFill>
                <a:effectLst/>
              </a:rPr>
              <a:t> Journal of IGPL</a:t>
            </a:r>
            <a:r>
              <a:rPr lang="it-IT" dirty="0">
                <a:solidFill>
                  <a:schemeClr val="bg1"/>
                </a:solidFill>
                <a:effectLst/>
              </a:rPr>
              <a:t>, </a:t>
            </a:r>
            <a:r>
              <a:rPr lang="it-IT" i="1" dirty="0">
                <a:solidFill>
                  <a:schemeClr val="bg1"/>
                </a:solidFill>
                <a:effectLst/>
              </a:rPr>
              <a:t>21</a:t>
            </a:r>
            <a:r>
              <a:rPr lang="it-IT" dirty="0">
                <a:solidFill>
                  <a:schemeClr val="bg1"/>
                </a:solidFill>
                <a:effectLst/>
              </a:rPr>
              <a:t>, 882–914.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28BAA83-296E-7ADA-D1D5-C9EE4EE63518}"/>
              </a:ext>
            </a:extLst>
          </p:cNvPr>
          <p:cNvSpPr txBox="1"/>
          <p:nvPr/>
        </p:nvSpPr>
        <p:spPr>
          <a:xfrm>
            <a:off x="91798" y="4843885"/>
            <a:ext cx="55307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effectLst/>
              </a:rPr>
              <a:t>Chiffi, D., &amp; Chiodo, S. (2020). Risk and </a:t>
            </a:r>
            <a:r>
              <a:rPr lang="it-IT" dirty="0" err="1">
                <a:solidFill>
                  <a:schemeClr val="bg1"/>
                </a:solidFill>
                <a:effectLst/>
              </a:rPr>
              <a:t>Uncertainty</a:t>
            </a:r>
            <a:r>
              <a:rPr lang="it-IT" dirty="0">
                <a:solidFill>
                  <a:schemeClr val="bg1"/>
                </a:solidFill>
                <a:effectLst/>
              </a:rPr>
              <a:t>: </a:t>
            </a:r>
            <a:r>
              <a:rPr lang="it-IT" dirty="0" err="1">
                <a:solidFill>
                  <a:schemeClr val="bg1"/>
                </a:solidFill>
                <a:effectLst/>
              </a:rPr>
              <a:t>Foundational</a:t>
            </a:r>
            <a:r>
              <a:rPr lang="it-IT" dirty="0">
                <a:solidFill>
                  <a:schemeClr val="bg1"/>
                </a:solidFill>
                <a:effectLst/>
              </a:rPr>
              <a:t> Issues. In A. Balducci, D. Chiffi, &amp; </a:t>
            </a:r>
            <a:r>
              <a:rPr lang="it-IT" dirty="0" err="1">
                <a:solidFill>
                  <a:schemeClr val="bg1"/>
                </a:solidFill>
                <a:effectLst/>
              </a:rPr>
              <a:t>F</a:t>
            </a:r>
            <a:r>
              <a:rPr lang="it-IT" dirty="0">
                <a:solidFill>
                  <a:schemeClr val="bg1"/>
                </a:solidFill>
                <a:effectLst/>
              </a:rPr>
              <a:t>. Curci (</a:t>
            </a:r>
            <a:r>
              <a:rPr lang="it-IT" dirty="0" err="1">
                <a:solidFill>
                  <a:schemeClr val="bg1"/>
                </a:solidFill>
                <a:effectLst/>
              </a:rPr>
              <a:t>Eds</a:t>
            </a:r>
            <a:r>
              <a:rPr lang="it-IT" dirty="0">
                <a:solidFill>
                  <a:schemeClr val="bg1"/>
                </a:solidFill>
                <a:effectLst/>
              </a:rPr>
              <a:t>.), </a:t>
            </a:r>
            <a:r>
              <a:rPr lang="it-IT" i="1" dirty="0">
                <a:solidFill>
                  <a:schemeClr val="bg1"/>
                </a:solidFill>
                <a:effectLst/>
              </a:rPr>
              <a:t>Risk and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Resilience</a:t>
            </a:r>
            <a:r>
              <a:rPr lang="it-IT" dirty="0">
                <a:solidFill>
                  <a:schemeClr val="bg1"/>
                </a:solidFill>
                <a:effectLst/>
              </a:rPr>
              <a:t> (pp. 1–13). Springer, Cham. </a:t>
            </a:r>
          </a:p>
        </p:txBody>
      </p:sp>
      <p:sp>
        <p:nvSpPr>
          <p:cNvPr id="2" name="CasellaDiTesto 12">
            <a:extLst>
              <a:ext uri="{FF2B5EF4-FFF2-40B4-BE49-F238E27FC236}">
                <a16:creationId xmlns:a16="http://schemas.microsoft.com/office/drawing/2014/main" id="{36AE89DD-A2D4-3DFE-497E-22AA6E56873B}"/>
              </a:ext>
            </a:extLst>
          </p:cNvPr>
          <p:cNvSpPr txBox="1"/>
          <p:nvPr/>
        </p:nvSpPr>
        <p:spPr>
          <a:xfrm>
            <a:off x="4575050" y="3129278"/>
            <a:ext cx="16342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risk</a:t>
            </a:r>
          </a:p>
        </p:txBody>
      </p:sp>
      <p:sp>
        <p:nvSpPr>
          <p:cNvPr id="3" name="CasellaDiTesto 12">
            <a:extLst>
              <a:ext uri="{FF2B5EF4-FFF2-40B4-BE49-F238E27FC236}">
                <a16:creationId xmlns:a16="http://schemas.microsoft.com/office/drawing/2014/main" id="{042162E0-2423-13B2-3EDD-68139B1B08DC}"/>
              </a:ext>
            </a:extLst>
          </p:cNvPr>
          <p:cNvSpPr txBox="1"/>
          <p:nvPr/>
        </p:nvSpPr>
        <p:spPr>
          <a:xfrm>
            <a:off x="5992345" y="3714693"/>
            <a:ext cx="204938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serendipity</a:t>
            </a:r>
          </a:p>
        </p:txBody>
      </p:sp>
      <p:sp>
        <p:nvSpPr>
          <p:cNvPr id="8" name="Arc 84">
            <a:extLst>
              <a:ext uri="{FF2B5EF4-FFF2-40B4-BE49-F238E27FC236}">
                <a16:creationId xmlns:a16="http://schemas.microsoft.com/office/drawing/2014/main" id="{F9190A9E-FAF1-23F9-2D0D-F5771D4BF74A}"/>
              </a:ext>
            </a:extLst>
          </p:cNvPr>
          <p:cNvSpPr/>
          <p:nvPr/>
        </p:nvSpPr>
        <p:spPr>
          <a:xfrm flipH="1" flipV="1">
            <a:off x="5405185" y="2258857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17" name="Arc 84">
            <a:extLst>
              <a:ext uri="{FF2B5EF4-FFF2-40B4-BE49-F238E27FC236}">
                <a16:creationId xmlns:a16="http://schemas.microsoft.com/office/drawing/2014/main" id="{855C0326-1731-2ACB-3C22-0F320D623F90}"/>
              </a:ext>
            </a:extLst>
          </p:cNvPr>
          <p:cNvSpPr/>
          <p:nvPr/>
        </p:nvSpPr>
        <p:spPr>
          <a:xfrm rot="18218590" flipH="1" flipV="1">
            <a:off x="6497568" y="2808362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4231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  <p:bldP spid="3" grpId="0"/>
      <p:bldP spid="8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AFF3756-BCE7-01A8-BEE3-DFE25B4515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C7AEFA2E-D899-6E53-9BB8-2390E56475D3}"/>
              </a:ext>
            </a:extLst>
          </p:cNvPr>
          <p:cNvSpPr txBox="1"/>
          <p:nvPr/>
        </p:nvSpPr>
        <p:spPr>
          <a:xfrm>
            <a:off x="7082481" y="726608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IGNORANCE</a:t>
            </a:r>
            <a:endParaRPr lang="en-IT" sz="6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2F86ACBA-E074-FDEC-F80D-6AB7D444F868}"/>
              </a:ext>
            </a:extLst>
          </p:cNvPr>
          <p:cNvCxnSpPr>
            <a:cxnSpLocks/>
          </p:cNvCxnSpPr>
          <p:nvPr/>
        </p:nvCxnSpPr>
        <p:spPr>
          <a:xfrm>
            <a:off x="9790176" y="-1512852"/>
            <a:ext cx="0" cy="223946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A25C2C12-A503-1351-086E-71F2F072DA80}"/>
              </a:ext>
            </a:extLst>
          </p:cNvPr>
          <p:cNvCxnSpPr>
            <a:cxnSpLocks/>
          </p:cNvCxnSpPr>
          <p:nvPr/>
        </p:nvCxnSpPr>
        <p:spPr>
          <a:xfrm flipH="1" flipV="1">
            <a:off x="9790176" y="-1524000"/>
            <a:ext cx="6096000" cy="11148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12">
            <a:extLst>
              <a:ext uri="{FF2B5EF4-FFF2-40B4-BE49-F238E27FC236}">
                <a16:creationId xmlns:a16="http://schemas.microsoft.com/office/drawing/2014/main" id="{D3224FBB-BBD7-99A0-DC31-DD35886FCACC}"/>
              </a:ext>
            </a:extLst>
          </p:cNvPr>
          <p:cNvSpPr txBox="1"/>
          <p:nvPr/>
        </p:nvSpPr>
        <p:spPr>
          <a:xfrm>
            <a:off x="5674675" y="2258031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ea typeface="COOPERHEWITT-MEDIUM" pitchFamily="2" charset="77"/>
              </a:rPr>
              <a:t>uncertainty</a:t>
            </a:r>
          </a:p>
        </p:txBody>
      </p:sp>
      <p:sp>
        <p:nvSpPr>
          <p:cNvPr id="10" name="CasellaDiTesto 12">
            <a:extLst>
              <a:ext uri="{FF2B5EF4-FFF2-40B4-BE49-F238E27FC236}">
                <a16:creationId xmlns:a16="http://schemas.microsoft.com/office/drawing/2014/main" id="{121DC300-EE11-1AAA-C670-E5CF0809F280}"/>
              </a:ext>
            </a:extLst>
          </p:cNvPr>
          <p:cNvSpPr txBox="1"/>
          <p:nvPr/>
        </p:nvSpPr>
        <p:spPr>
          <a:xfrm>
            <a:off x="4045850" y="1416947"/>
            <a:ext cx="2206841" cy="954107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hypothetical reasoning</a:t>
            </a:r>
          </a:p>
        </p:txBody>
      </p:sp>
      <p:sp>
        <p:nvSpPr>
          <p:cNvPr id="11" name="CasellaDiTesto 12">
            <a:extLst>
              <a:ext uri="{FF2B5EF4-FFF2-40B4-BE49-F238E27FC236}">
                <a16:creationId xmlns:a16="http://schemas.microsoft.com/office/drawing/2014/main" id="{8F486231-B8CC-F1D9-A9A5-0086F93D423A}"/>
              </a:ext>
            </a:extLst>
          </p:cNvPr>
          <p:cNvSpPr txBox="1"/>
          <p:nvPr/>
        </p:nvSpPr>
        <p:spPr>
          <a:xfrm>
            <a:off x="4163809" y="2980905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risk</a:t>
            </a:r>
          </a:p>
        </p:txBody>
      </p:sp>
      <p:sp>
        <p:nvSpPr>
          <p:cNvPr id="12" name="CasellaDiTesto 12">
            <a:extLst>
              <a:ext uri="{FF2B5EF4-FFF2-40B4-BE49-F238E27FC236}">
                <a16:creationId xmlns:a16="http://schemas.microsoft.com/office/drawing/2014/main" id="{A7C43896-2AB3-8FE0-5960-EFA92C1E4F5B}"/>
              </a:ext>
            </a:extLst>
          </p:cNvPr>
          <p:cNvSpPr txBox="1"/>
          <p:nvPr/>
        </p:nvSpPr>
        <p:spPr>
          <a:xfrm>
            <a:off x="5674675" y="3703780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serendipity</a:t>
            </a:r>
          </a:p>
        </p:txBody>
      </p: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16FBDEF4-C6B4-C2E1-BE4A-A70948F7EDB6}"/>
              </a:ext>
            </a:extLst>
          </p:cNvPr>
          <p:cNvCxnSpPr>
            <a:cxnSpLocks/>
          </p:cNvCxnSpPr>
          <p:nvPr/>
        </p:nvCxnSpPr>
        <p:spPr>
          <a:xfrm flipH="1">
            <a:off x="7383663" y="1750410"/>
            <a:ext cx="712696" cy="615777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 84">
            <a:extLst>
              <a:ext uri="{FF2B5EF4-FFF2-40B4-BE49-F238E27FC236}">
                <a16:creationId xmlns:a16="http://schemas.microsoft.com/office/drawing/2014/main" id="{BBF3A650-217A-3A78-BE4D-78D6DAC85AE5}"/>
              </a:ext>
            </a:extLst>
          </p:cNvPr>
          <p:cNvSpPr/>
          <p:nvPr/>
        </p:nvSpPr>
        <p:spPr>
          <a:xfrm flipH="1">
            <a:off x="5664138" y="1821584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15" name="Arc 84">
            <a:extLst>
              <a:ext uri="{FF2B5EF4-FFF2-40B4-BE49-F238E27FC236}">
                <a16:creationId xmlns:a16="http://schemas.microsoft.com/office/drawing/2014/main" id="{F4F85073-220A-5E3B-E2A2-C95BA7BAC064}"/>
              </a:ext>
            </a:extLst>
          </p:cNvPr>
          <p:cNvSpPr/>
          <p:nvPr/>
        </p:nvSpPr>
        <p:spPr>
          <a:xfrm flipH="1" flipV="1">
            <a:off x="5660115" y="2247944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16" name="Arc 84">
            <a:extLst>
              <a:ext uri="{FF2B5EF4-FFF2-40B4-BE49-F238E27FC236}">
                <a16:creationId xmlns:a16="http://schemas.microsoft.com/office/drawing/2014/main" id="{E6F74D33-D321-BCFE-3427-8222770B8999}"/>
              </a:ext>
            </a:extLst>
          </p:cNvPr>
          <p:cNvSpPr/>
          <p:nvPr/>
        </p:nvSpPr>
        <p:spPr>
          <a:xfrm rot="18218590" flipH="1" flipV="1">
            <a:off x="6752498" y="2797449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06522321-C2BD-F82A-D09F-7B68D54619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68" r="24594"/>
          <a:stretch/>
        </p:blipFill>
        <p:spPr>
          <a:xfrm>
            <a:off x="5619056" y="4338972"/>
            <a:ext cx="1841324" cy="2372513"/>
          </a:xfrm>
          <a:prstGeom prst="rect">
            <a:avLst/>
          </a:prstGeom>
        </p:spPr>
      </p:pic>
      <p:pic>
        <p:nvPicPr>
          <p:cNvPr id="26" name="Picture 29">
            <a:extLst>
              <a:ext uri="{FF2B5EF4-FFF2-40B4-BE49-F238E27FC236}">
                <a16:creationId xmlns:a16="http://schemas.microsoft.com/office/drawing/2014/main" id="{863C02F5-0578-AFF8-0C33-C078E3420A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57" r="7057"/>
          <a:stretch/>
        </p:blipFill>
        <p:spPr>
          <a:xfrm>
            <a:off x="2691468" y="2631286"/>
            <a:ext cx="2176945" cy="1491007"/>
          </a:xfrm>
          <a:prstGeom prst="rect">
            <a:avLst/>
          </a:prstGeom>
        </p:spPr>
      </p:pic>
      <p:pic>
        <p:nvPicPr>
          <p:cNvPr id="28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B6AA9BCB-6233-7883-1C15-FB643950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708" b="20730"/>
          <a:stretch/>
        </p:blipFill>
        <p:spPr>
          <a:xfrm>
            <a:off x="1890603" y="476946"/>
            <a:ext cx="2155247" cy="1749401"/>
          </a:xfrm>
          <a:prstGeom prst="rect">
            <a:avLst/>
          </a:prstGeom>
        </p:spPr>
      </p:pic>
      <p:pic>
        <p:nvPicPr>
          <p:cNvPr id="29" name="Picture 12">
            <a:extLst>
              <a:ext uri="{FF2B5EF4-FFF2-40B4-BE49-F238E27FC236}">
                <a16:creationId xmlns:a16="http://schemas.microsoft.com/office/drawing/2014/main" id="{3EB4B285-CCEE-C24D-58FC-09FBC15A6F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48" r="30"/>
          <a:stretch/>
        </p:blipFill>
        <p:spPr>
          <a:xfrm>
            <a:off x="8096359" y="4483914"/>
            <a:ext cx="3798659" cy="2082628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17A748F-CD3F-2056-7982-A1AFFCDB88F2}"/>
              </a:ext>
            </a:extLst>
          </p:cNvPr>
          <p:cNvSpPr txBox="1"/>
          <p:nvPr/>
        </p:nvSpPr>
        <p:spPr>
          <a:xfrm>
            <a:off x="95301" y="4176613"/>
            <a:ext cx="5745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effectLst/>
              </a:rPr>
              <a:t>Magnani, L. (2013). </a:t>
            </a:r>
            <a:r>
              <a:rPr lang="it-IT" dirty="0" err="1">
                <a:solidFill>
                  <a:schemeClr val="bg1"/>
                </a:solidFill>
                <a:effectLst/>
              </a:rPr>
              <a:t>Is</a:t>
            </a:r>
            <a:r>
              <a:rPr lang="it-IT" dirty="0">
                <a:solidFill>
                  <a:schemeClr val="bg1"/>
                </a:solidFill>
                <a:effectLst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</a:rPr>
              <a:t>abduction</a:t>
            </a:r>
            <a:r>
              <a:rPr lang="it-IT" dirty="0">
                <a:solidFill>
                  <a:schemeClr val="bg1"/>
                </a:solidFill>
                <a:effectLst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</a:rPr>
              <a:t>ignorance-preserving</a:t>
            </a:r>
            <a:r>
              <a:rPr lang="it-IT" dirty="0">
                <a:solidFill>
                  <a:schemeClr val="bg1"/>
                </a:solidFill>
                <a:effectLst/>
              </a:rPr>
              <a:t>?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Logic</a:t>
            </a:r>
            <a:r>
              <a:rPr lang="it-IT" i="1" dirty="0">
                <a:solidFill>
                  <a:schemeClr val="bg1"/>
                </a:solidFill>
                <a:effectLst/>
              </a:rPr>
              <a:t> Journal of IGPL</a:t>
            </a:r>
            <a:r>
              <a:rPr lang="it-IT" dirty="0">
                <a:solidFill>
                  <a:schemeClr val="bg1"/>
                </a:solidFill>
                <a:effectLst/>
              </a:rPr>
              <a:t>, </a:t>
            </a:r>
            <a:r>
              <a:rPr lang="it-IT" i="1" dirty="0">
                <a:solidFill>
                  <a:schemeClr val="bg1"/>
                </a:solidFill>
                <a:effectLst/>
              </a:rPr>
              <a:t>21</a:t>
            </a:r>
            <a:r>
              <a:rPr lang="it-IT" dirty="0">
                <a:solidFill>
                  <a:schemeClr val="bg1"/>
                </a:solidFill>
                <a:effectLst/>
              </a:rPr>
              <a:t>, 882–914.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28BAA83-296E-7ADA-D1D5-C9EE4EE63518}"/>
              </a:ext>
            </a:extLst>
          </p:cNvPr>
          <p:cNvSpPr txBox="1"/>
          <p:nvPr/>
        </p:nvSpPr>
        <p:spPr>
          <a:xfrm>
            <a:off x="91798" y="4843885"/>
            <a:ext cx="55307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effectLst/>
              </a:rPr>
              <a:t>Chiffi, D., &amp; Chiodo, S. (2020). Risk and </a:t>
            </a:r>
            <a:r>
              <a:rPr lang="it-IT" dirty="0" err="1">
                <a:solidFill>
                  <a:schemeClr val="bg1"/>
                </a:solidFill>
                <a:effectLst/>
              </a:rPr>
              <a:t>Uncertainty</a:t>
            </a:r>
            <a:r>
              <a:rPr lang="it-IT" dirty="0">
                <a:solidFill>
                  <a:schemeClr val="bg1"/>
                </a:solidFill>
                <a:effectLst/>
              </a:rPr>
              <a:t>: </a:t>
            </a:r>
            <a:r>
              <a:rPr lang="it-IT" dirty="0" err="1">
                <a:solidFill>
                  <a:schemeClr val="bg1"/>
                </a:solidFill>
                <a:effectLst/>
              </a:rPr>
              <a:t>Foundational</a:t>
            </a:r>
            <a:r>
              <a:rPr lang="it-IT" dirty="0">
                <a:solidFill>
                  <a:schemeClr val="bg1"/>
                </a:solidFill>
                <a:effectLst/>
              </a:rPr>
              <a:t> Issues. In A. Balducci, D. Chiffi, &amp; </a:t>
            </a:r>
            <a:r>
              <a:rPr lang="it-IT" dirty="0" err="1">
                <a:solidFill>
                  <a:schemeClr val="bg1"/>
                </a:solidFill>
                <a:effectLst/>
              </a:rPr>
              <a:t>F</a:t>
            </a:r>
            <a:r>
              <a:rPr lang="it-IT" dirty="0">
                <a:solidFill>
                  <a:schemeClr val="bg1"/>
                </a:solidFill>
                <a:effectLst/>
              </a:rPr>
              <a:t>. Curci (</a:t>
            </a:r>
            <a:r>
              <a:rPr lang="it-IT" dirty="0" err="1">
                <a:solidFill>
                  <a:schemeClr val="bg1"/>
                </a:solidFill>
                <a:effectLst/>
              </a:rPr>
              <a:t>Eds</a:t>
            </a:r>
            <a:r>
              <a:rPr lang="it-IT" dirty="0">
                <a:solidFill>
                  <a:schemeClr val="bg1"/>
                </a:solidFill>
                <a:effectLst/>
              </a:rPr>
              <a:t>.), </a:t>
            </a:r>
            <a:r>
              <a:rPr lang="it-IT" i="1" dirty="0">
                <a:solidFill>
                  <a:schemeClr val="bg1"/>
                </a:solidFill>
                <a:effectLst/>
              </a:rPr>
              <a:t>Risk and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Resilience</a:t>
            </a:r>
            <a:r>
              <a:rPr lang="it-IT" dirty="0">
                <a:solidFill>
                  <a:schemeClr val="bg1"/>
                </a:solidFill>
                <a:effectLst/>
              </a:rPr>
              <a:t> (pp. 1–13). Springer, Cham.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933955B-D308-009B-55B9-F881DF44C2CE}"/>
              </a:ext>
            </a:extLst>
          </p:cNvPr>
          <p:cNvSpPr txBox="1"/>
          <p:nvPr/>
        </p:nvSpPr>
        <p:spPr>
          <a:xfrm>
            <a:off x="100599" y="5788155"/>
            <a:ext cx="5048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effectLst/>
              </a:rPr>
              <a:t>Copeland, S. (2019). On </a:t>
            </a:r>
            <a:r>
              <a:rPr lang="it-IT" dirty="0" err="1">
                <a:solidFill>
                  <a:schemeClr val="bg1"/>
                </a:solidFill>
                <a:effectLst/>
              </a:rPr>
              <a:t>serendipity</a:t>
            </a:r>
            <a:r>
              <a:rPr lang="it-IT" dirty="0">
                <a:solidFill>
                  <a:schemeClr val="bg1"/>
                </a:solidFill>
                <a:effectLst/>
              </a:rPr>
              <a:t> in science: Discovery </a:t>
            </a:r>
            <a:r>
              <a:rPr lang="it-IT" dirty="0" err="1">
                <a:solidFill>
                  <a:schemeClr val="bg1"/>
                </a:solidFill>
                <a:effectLst/>
              </a:rPr>
              <a:t>at</a:t>
            </a:r>
            <a:r>
              <a:rPr lang="it-IT" dirty="0">
                <a:solidFill>
                  <a:schemeClr val="bg1"/>
                </a:solidFill>
                <a:effectLst/>
              </a:rPr>
              <a:t> the </a:t>
            </a:r>
            <a:r>
              <a:rPr lang="it-IT" dirty="0" err="1">
                <a:solidFill>
                  <a:schemeClr val="bg1"/>
                </a:solidFill>
                <a:effectLst/>
              </a:rPr>
              <a:t>intersection</a:t>
            </a:r>
            <a:r>
              <a:rPr lang="it-IT" dirty="0">
                <a:solidFill>
                  <a:schemeClr val="bg1"/>
                </a:solidFill>
                <a:effectLst/>
              </a:rPr>
              <a:t> of chance and </a:t>
            </a:r>
            <a:r>
              <a:rPr lang="it-IT" dirty="0" err="1">
                <a:solidFill>
                  <a:schemeClr val="bg1"/>
                </a:solidFill>
                <a:effectLst/>
              </a:rPr>
              <a:t>wisdom</a:t>
            </a:r>
            <a:r>
              <a:rPr lang="it-IT" dirty="0">
                <a:solidFill>
                  <a:schemeClr val="bg1"/>
                </a:solidFill>
                <a:effectLst/>
              </a:rPr>
              <a:t>.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Synthese</a:t>
            </a:r>
            <a:r>
              <a:rPr lang="it-IT" dirty="0">
                <a:solidFill>
                  <a:schemeClr val="bg1"/>
                </a:solidFill>
                <a:effectLst/>
              </a:rPr>
              <a:t>, </a:t>
            </a:r>
            <a:r>
              <a:rPr lang="it-IT" i="1" dirty="0">
                <a:solidFill>
                  <a:schemeClr val="bg1"/>
                </a:solidFill>
                <a:effectLst/>
              </a:rPr>
              <a:t>196</a:t>
            </a:r>
            <a:r>
              <a:rPr lang="it-IT" dirty="0">
                <a:solidFill>
                  <a:schemeClr val="bg1"/>
                </a:solidFill>
                <a:effectLst/>
              </a:rPr>
              <a:t>(6), 2385–2406.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289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8836</TotalTime>
  <Words>1893</Words>
  <Application>Microsoft Macintosh PowerPoint</Application>
  <PresentationFormat>Widescreen</PresentationFormat>
  <Paragraphs>343</Paragraphs>
  <Slides>23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Selene Arfini</dc:creator>
  <cp:lastModifiedBy>Selene Arfini</cp:lastModifiedBy>
  <cp:revision>444</cp:revision>
  <dcterms:created xsi:type="dcterms:W3CDTF">2020-01-02T17:23:13Z</dcterms:created>
  <dcterms:modified xsi:type="dcterms:W3CDTF">2025-05-18T13:14:18Z</dcterms:modified>
</cp:coreProperties>
</file>