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71" r:id="rId3"/>
    <p:sldId id="274" r:id="rId4"/>
    <p:sldId id="275" r:id="rId5"/>
    <p:sldId id="278" r:id="rId6"/>
    <p:sldId id="276" r:id="rId7"/>
    <p:sldId id="277" r:id="rId8"/>
    <p:sldId id="279" r:id="rId9"/>
    <p:sldId id="280" r:id="rId10"/>
    <p:sldId id="272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3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3608223" y="323516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parole dell’università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BCCA52-94BA-6E0F-2F8F-683FCB4C820B}"/>
              </a:ext>
            </a:extLst>
          </p:cNvPr>
          <p:cNvSpPr txBox="1"/>
          <p:nvPr/>
        </p:nvSpPr>
        <p:spPr>
          <a:xfrm>
            <a:off x="797356" y="907084"/>
            <a:ext cx="10186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VIDEO da </a:t>
            </a:r>
            <a:r>
              <a:rPr lang="it-IT" i="1" dirty="0"/>
              <a:t>Azione</a:t>
            </a:r>
            <a:r>
              <a:rPr lang="it-IT" dirty="0"/>
              <a:t>, Unità 8, p. 92</a:t>
            </a:r>
          </a:p>
          <a:p>
            <a:endParaRPr lang="it-IT" dirty="0"/>
          </a:p>
          <a:p>
            <a:r>
              <a:rPr lang="it-IT" dirty="0"/>
              <a:t>Laurea in Lettere (Verbo: laurearsi)</a:t>
            </a:r>
          </a:p>
          <a:p>
            <a:r>
              <a:rPr lang="it-IT" dirty="0"/>
              <a:t>Carriera universitaria</a:t>
            </a:r>
          </a:p>
          <a:p>
            <a:r>
              <a:rPr lang="it-IT" dirty="0"/>
              <a:t>Ha fatto un dottorato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Attività 2 A e B (su fotocopia)</a:t>
            </a:r>
          </a:p>
          <a:p>
            <a:endParaRPr lang="it-IT" dirty="0"/>
          </a:p>
          <a:p>
            <a:r>
              <a:rPr lang="it-IT" dirty="0"/>
              <a:t>MATRICOLA (numero di matricola, immatricolarsi = iscriversi al primo anno)</a:t>
            </a:r>
          </a:p>
          <a:p>
            <a:r>
              <a:rPr lang="it-IT" dirty="0"/>
              <a:t>ATENEO</a:t>
            </a:r>
          </a:p>
          <a:p>
            <a:r>
              <a:rPr lang="it-IT" dirty="0"/>
              <a:t>FUORI CORSO</a:t>
            </a:r>
          </a:p>
          <a:p>
            <a:r>
              <a:rPr lang="it-IT" dirty="0"/>
              <a:t>DISCIPLINA /INSEGNAMENTO (CORSI)</a:t>
            </a:r>
          </a:p>
          <a:p>
            <a:r>
              <a:rPr lang="it-IT" dirty="0"/>
              <a:t>PIANO DI STUDI</a:t>
            </a:r>
          </a:p>
          <a:p>
            <a:r>
              <a:rPr lang="it-IT" dirty="0"/>
              <a:t>LA TESI (IL LAVORO FINALE)</a:t>
            </a:r>
          </a:p>
          <a:p>
            <a:r>
              <a:rPr lang="it-IT" dirty="0"/>
              <a:t>(scrivere una TESINA)</a:t>
            </a:r>
          </a:p>
          <a:p>
            <a:r>
              <a:rPr lang="it-IT" dirty="0"/>
              <a:t>LAUREA</a:t>
            </a:r>
          </a:p>
          <a:p>
            <a:r>
              <a:rPr lang="it-IT" dirty="0"/>
              <a:t>DOTTORE</a:t>
            </a:r>
          </a:p>
          <a:p>
            <a:r>
              <a:rPr lang="it-IT" dirty="0"/>
              <a:t>DOCENTE/i</a:t>
            </a:r>
          </a:p>
          <a:p>
            <a:endParaRPr lang="it-IT" dirty="0"/>
          </a:p>
          <a:p>
            <a:r>
              <a:rPr lang="it-IT" dirty="0">
                <a:highlight>
                  <a:srgbClr val="FFFF00"/>
                </a:highlight>
              </a:rPr>
              <a:t>COMPITO SU FOTOCOPIA: Attività 3 + ultimo esercizio di vocabolario</a:t>
            </a:r>
          </a:p>
        </p:txBody>
      </p:sp>
    </p:spTree>
    <p:extLst>
      <p:ext uri="{BB962C8B-B14F-4D97-AF65-F5344CB8AC3E}">
        <p14:creationId xmlns:p14="http://schemas.microsoft.com/office/powerpoint/2010/main" val="40395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555829-6E30-4270-AD98-738A21986B56}"/>
              </a:ext>
            </a:extLst>
          </p:cNvPr>
          <p:cNvSpPr txBox="1"/>
          <p:nvPr/>
        </p:nvSpPr>
        <p:spPr>
          <a:xfrm>
            <a:off x="665289" y="802863"/>
            <a:ext cx="2582660" cy="154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/>
              <a:t>Esercizi 11, 12 e 13 p. 12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3558B2-BB11-4C62-90A1-101D25D8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9" y="736396"/>
            <a:ext cx="8272669" cy="53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B841CB-F329-4F95-8A50-939A49F7666D}"/>
              </a:ext>
            </a:extLst>
          </p:cNvPr>
          <p:cNvSpPr txBox="1"/>
          <p:nvPr/>
        </p:nvSpPr>
        <p:spPr>
          <a:xfrm>
            <a:off x="1082650" y="1060704"/>
            <a:ext cx="108411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PAROLE NUOVE</a:t>
            </a:r>
          </a:p>
          <a:p>
            <a:endParaRPr lang="it-IT" dirty="0"/>
          </a:p>
          <a:p>
            <a:r>
              <a:rPr lang="it-IT" dirty="0"/>
              <a:t>ARRAMPICARE (sport: fare arrampicata)</a:t>
            </a:r>
          </a:p>
          <a:p>
            <a:r>
              <a:rPr lang="it-IT" dirty="0"/>
              <a:t>ANNEGARE = morire in acqua</a:t>
            </a:r>
          </a:p>
          <a:p>
            <a:r>
              <a:rPr lang="it-IT" dirty="0"/>
              <a:t>CADERE per terra/ in acqua</a:t>
            </a:r>
          </a:p>
          <a:p>
            <a:r>
              <a:rPr lang="it-IT" dirty="0"/>
              <a:t>cammello</a:t>
            </a:r>
          </a:p>
          <a:p>
            <a:r>
              <a:rPr lang="it-IT" dirty="0"/>
              <a:t>Mongolfiera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FERMARE /</a:t>
            </a:r>
            <a:r>
              <a:rPr lang="it-IT" dirty="0">
                <a:highlight>
                  <a:srgbClr val="FFFF00"/>
                </a:highlight>
              </a:rPr>
              <a:t>FERMARSI</a:t>
            </a:r>
          </a:p>
          <a:p>
            <a:r>
              <a:rPr lang="it-IT" dirty="0"/>
              <a:t>Mi </a:t>
            </a:r>
            <a:r>
              <a:rPr lang="it-IT" u="sng" dirty="0">
                <a:highlight>
                  <a:srgbClr val="FFFF00"/>
                </a:highlight>
              </a:rPr>
              <a:t>sono fermata </a:t>
            </a:r>
            <a:r>
              <a:rPr lang="it-IT" dirty="0"/>
              <a:t>al bar a bere un caffè.</a:t>
            </a:r>
          </a:p>
          <a:p>
            <a:r>
              <a:rPr lang="it-IT" dirty="0"/>
              <a:t>Il vigile </a:t>
            </a:r>
            <a:r>
              <a:rPr lang="it-IT" u="sng" dirty="0"/>
              <a:t>ha fermato un </a:t>
            </a:r>
            <a:r>
              <a:rPr lang="it-IT" u="sng" dirty="0" err="1"/>
              <a:t>rgazzo</a:t>
            </a:r>
            <a:r>
              <a:rPr lang="it-IT" u="sng" dirty="0"/>
              <a:t> in moto </a:t>
            </a:r>
            <a:r>
              <a:rPr lang="it-IT" dirty="0"/>
              <a:t>perché andava a 70 all’ora</a:t>
            </a:r>
          </a:p>
          <a:p>
            <a:endParaRPr lang="it-IT" dirty="0"/>
          </a:p>
          <a:p>
            <a:r>
              <a:rPr lang="it-IT" dirty="0"/>
              <a:t>Questa mattina </a:t>
            </a:r>
            <a:r>
              <a:rPr lang="it-IT" u="sng" dirty="0"/>
              <a:t>ho svegliato </a:t>
            </a:r>
            <a:r>
              <a:rPr lang="it-IT" dirty="0"/>
              <a:t>mio figlio alle 7.</a:t>
            </a:r>
          </a:p>
          <a:p>
            <a:r>
              <a:rPr lang="it-IT" dirty="0"/>
              <a:t>Oggi </a:t>
            </a:r>
            <a:r>
              <a:rPr lang="it-IT" b="1" dirty="0">
                <a:highlight>
                  <a:srgbClr val="FFFF00"/>
                </a:highlight>
              </a:rPr>
              <a:t>mi</a:t>
            </a:r>
            <a:r>
              <a:rPr lang="it-IT" dirty="0">
                <a:highlight>
                  <a:srgbClr val="FFFF00"/>
                </a:highlight>
              </a:rPr>
              <a:t> sono svegliata </a:t>
            </a:r>
            <a:r>
              <a:rPr lang="it-IT" dirty="0"/>
              <a:t>troppo tardi.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59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B841CB-F329-4F95-8A50-939A49F7666D}"/>
              </a:ext>
            </a:extLst>
          </p:cNvPr>
          <p:cNvSpPr txBox="1"/>
          <p:nvPr/>
        </p:nvSpPr>
        <p:spPr>
          <a:xfrm>
            <a:off x="1082650" y="1060704"/>
            <a:ext cx="108411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VERBI con ESSERE E/O AVERE (doppio ausiliare)</a:t>
            </a:r>
          </a:p>
          <a:p>
            <a:endParaRPr lang="it-IT" dirty="0"/>
          </a:p>
          <a:p>
            <a:r>
              <a:rPr lang="it-IT" b="1" dirty="0"/>
              <a:t>VERBI RIFLESSIVI</a:t>
            </a:r>
          </a:p>
          <a:p>
            <a:r>
              <a:rPr lang="it-IT" dirty="0"/>
              <a:t>FERMARE /</a:t>
            </a:r>
            <a:r>
              <a:rPr lang="it-IT" dirty="0">
                <a:highlight>
                  <a:srgbClr val="FFFF00"/>
                </a:highlight>
              </a:rPr>
              <a:t>FERMARSI</a:t>
            </a:r>
          </a:p>
          <a:p>
            <a:r>
              <a:rPr lang="it-IT" dirty="0"/>
              <a:t>Mi </a:t>
            </a:r>
            <a:r>
              <a:rPr lang="it-IT" u="sng" dirty="0">
                <a:highlight>
                  <a:srgbClr val="FFFF00"/>
                </a:highlight>
              </a:rPr>
              <a:t>sono fermata </a:t>
            </a:r>
            <a:r>
              <a:rPr lang="it-IT" dirty="0"/>
              <a:t>al bar a bere un caffè.</a:t>
            </a:r>
          </a:p>
          <a:p>
            <a:r>
              <a:rPr lang="it-IT" dirty="0"/>
              <a:t>Il vigile </a:t>
            </a:r>
            <a:r>
              <a:rPr lang="it-IT" u="sng" dirty="0"/>
              <a:t>ha fermato un </a:t>
            </a:r>
            <a:r>
              <a:rPr lang="it-IT" u="sng" dirty="0" err="1"/>
              <a:t>rgazzo</a:t>
            </a:r>
            <a:r>
              <a:rPr lang="it-IT" u="sng" dirty="0"/>
              <a:t> in moto </a:t>
            </a:r>
            <a:r>
              <a:rPr lang="it-IT" dirty="0"/>
              <a:t>perché andava a 70 all’ora</a:t>
            </a:r>
          </a:p>
          <a:p>
            <a:endParaRPr lang="it-IT" dirty="0"/>
          </a:p>
          <a:p>
            <a:r>
              <a:rPr lang="it-IT" dirty="0"/>
              <a:t>Questa mattina </a:t>
            </a:r>
            <a:r>
              <a:rPr lang="it-IT" u="sng" dirty="0"/>
              <a:t>ho svegliato </a:t>
            </a:r>
            <a:r>
              <a:rPr lang="it-IT" dirty="0"/>
              <a:t>mio figlio alle 7.</a:t>
            </a:r>
          </a:p>
          <a:p>
            <a:r>
              <a:rPr lang="it-IT" dirty="0"/>
              <a:t>Oggi </a:t>
            </a:r>
            <a:r>
              <a:rPr lang="it-IT" b="1" dirty="0">
                <a:highlight>
                  <a:srgbClr val="FFFF00"/>
                </a:highlight>
              </a:rPr>
              <a:t>mi</a:t>
            </a:r>
            <a:r>
              <a:rPr lang="it-IT" dirty="0">
                <a:highlight>
                  <a:srgbClr val="FFFF00"/>
                </a:highlight>
              </a:rPr>
              <a:t> sono svegliata </a:t>
            </a:r>
            <a:r>
              <a:rPr lang="it-IT" dirty="0"/>
              <a:t>troppo tardi.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FINIRE; COMINCIARE / INIZIARE</a:t>
            </a:r>
          </a:p>
          <a:p>
            <a:r>
              <a:rPr lang="it-IT" dirty="0"/>
              <a:t>Il film </a:t>
            </a:r>
            <a:r>
              <a:rPr lang="it-IT" dirty="0">
                <a:highlight>
                  <a:srgbClr val="FFFF00"/>
                </a:highlight>
              </a:rPr>
              <a:t>è iniziato </a:t>
            </a:r>
            <a:r>
              <a:rPr lang="it-IT" dirty="0"/>
              <a:t>alle 21.</a:t>
            </a:r>
          </a:p>
          <a:p>
            <a:r>
              <a:rPr lang="it-IT" dirty="0"/>
              <a:t>(io) </a:t>
            </a:r>
            <a:r>
              <a:rPr lang="it-IT" u="sng" dirty="0"/>
              <a:t>Ho iniziato </a:t>
            </a:r>
            <a:r>
              <a:rPr lang="it-IT" dirty="0"/>
              <a:t>(che cosa?) un corso di italiano.</a:t>
            </a:r>
          </a:p>
          <a:p>
            <a:endParaRPr lang="it-IT" dirty="0"/>
          </a:p>
          <a:p>
            <a:r>
              <a:rPr lang="it-IT" dirty="0"/>
              <a:t>Ho cominciato a studiare il tedesco.</a:t>
            </a:r>
          </a:p>
          <a:p>
            <a:r>
              <a:rPr lang="it-IT" dirty="0"/>
              <a:t>La lezione  è finita   alle 13.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58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48DB60B-70C3-4CE4-A7FE-A88ED2234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80982"/>
              </p:ext>
            </p:extLst>
          </p:nvPr>
        </p:nvGraphicFramePr>
        <p:xfrm>
          <a:off x="1660015" y="1414812"/>
          <a:ext cx="5764007" cy="122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136">
                  <a:extLst>
                    <a:ext uri="{9D8B030D-6E8A-4147-A177-3AD203B41FA5}">
                      <a16:colId xmlns:a16="http://schemas.microsoft.com/office/drawing/2014/main" val="2864430881"/>
                    </a:ext>
                  </a:extLst>
                </a:gridCol>
                <a:gridCol w="1921136">
                  <a:extLst>
                    <a:ext uri="{9D8B030D-6E8A-4147-A177-3AD203B41FA5}">
                      <a16:colId xmlns:a16="http://schemas.microsoft.com/office/drawing/2014/main" val="3803266296"/>
                    </a:ext>
                  </a:extLst>
                </a:gridCol>
                <a:gridCol w="1921735">
                  <a:extLst>
                    <a:ext uri="{9D8B030D-6E8A-4147-A177-3AD203B41FA5}">
                      <a16:colId xmlns:a16="http://schemas.microsoft.com/office/drawing/2014/main" val="995242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MASCHILE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FEMMINILE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480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SINGOLARE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196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PLURALE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96318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25EE73C-348B-4657-83A5-7755012F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96" y="517020"/>
            <a:ext cx="114944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PRONOMI DIRETTI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0F1071-3AA9-4B59-8FD9-4A2EE3CBC945}"/>
              </a:ext>
            </a:extLst>
          </p:cNvPr>
          <p:cNvSpPr txBox="1"/>
          <p:nvPr/>
        </p:nvSpPr>
        <p:spPr>
          <a:xfrm>
            <a:off x="1786796" y="3226632"/>
            <a:ext cx="695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Ascolto 4 A p. 33</a:t>
            </a:r>
          </a:p>
          <a:p>
            <a:r>
              <a:rPr lang="it-IT" dirty="0"/>
              <a:t>Esercizi 4 B, 4 C, 4 D</a:t>
            </a:r>
          </a:p>
          <a:p>
            <a:endParaRPr lang="it-IT" dirty="0"/>
          </a:p>
          <a:p>
            <a:r>
              <a:rPr lang="it-IT" dirty="0"/>
              <a:t>Es. 4 D 2 l’italiano, 3 le chiavi, 4, quei ragazzi, 5 la TV, 6 le mie amiche, 7 il latte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8A6F51-EE8E-4BF2-8B48-6BCF4FF9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254" y="4855379"/>
            <a:ext cx="4448796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933BD-54FD-4246-BAF2-C9D269500218}"/>
              </a:ext>
            </a:extLst>
          </p:cNvPr>
          <p:cNvSpPr txBox="1"/>
          <p:nvPr/>
        </p:nvSpPr>
        <p:spPr>
          <a:xfrm>
            <a:off x="1558138" y="958291"/>
            <a:ext cx="84929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INDOVINELLI con i PRONOMI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Tutti i giorni LI mangio per pranzo.     GLI SPAGHETTI!!</a:t>
            </a:r>
          </a:p>
          <a:p>
            <a:endParaRPr lang="it-IT" dirty="0"/>
          </a:p>
          <a:p>
            <a:r>
              <a:rPr lang="it-IT" dirty="0"/>
              <a:t>LA mangio tutti i venerdì per cena.     LA PIZZA</a:t>
            </a:r>
          </a:p>
          <a:p>
            <a:r>
              <a:rPr lang="it-IT" dirty="0"/>
              <a:t>LO bevo sempre.                              IL VINO? </a:t>
            </a:r>
            <a:r>
              <a:rPr lang="it-IT" dirty="0" err="1"/>
              <a:t>Nooo</a:t>
            </a:r>
            <a:r>
              <a:rPr lang="it-IT" dirty="0"/>
              <a:t>  IL CAFFE’</a:t>
            </a:r>
          </a:p>
          <a:p>
            <a:r>
              <a:rPr lang="it-IT" dirty="0"/>
              <a:t>LI indosso tutti i giorni                        gli occhiali? No  I VESTITI? No    I GIOIELLI? Sì</a:t>
            </a:r>
          </a:p>
          <a:p>
            <a:r>
              <a:rPr lang="it-IT" dirty="0"/>
              <a:t>Quando esco LE metto ai piedi   LE SCARPE</a:t>
            </a:r>
          </a:p>
          <a:p>
            <a:r>
              <a:rPr lang="it-IT" dirty="0"/>
              <a:t>LA uso per sedermi              LA SEDIA</a:t>
            </a:r>
          </a:p>
          <a:p>
            <a:r>
              <a:rPr lang="it-IT" dirty="0"/>
              <a:t>LA mangio in mensa             LA PASTA</a:t>
            </a:r>
          </a:p>
          <a:p>
            <a:r>
              <a:rPr lang="it-IT" dirty="0"/>
              <a:t>LE compro in farmacia		LE MEDICINE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	</a:t>
            </a:r>
            <a:r>
              <a:rPr lang="it-IT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LA siedo molto stanca (sedersi)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SEDERSI</a:t>
            </a:r>
          </a:p>
          <a:p>
            <a:r>
              <a:rPr lang="it-IT" dirty="0"/>
              <a:t>MI siedo SULLA sedia -&gt; non posso usare un pronome diretto</a:t>
            </a:r>
          </a:p>
          <a:p>
            <a:r>
              <a:rPr lang="it-IT" dirty="0"/>
              <a:t>Uso (che cosa?) la sedia</a:t>
            </a:r>
          </a:p>
        </p:txBody>
      </p:sp>
    </p:spTree>
    <p:extLst>
      <p:ext uri="{BB962C8B-B14F-4D97-AF65-F5344CB8AC3E}">
        <p14:creationId xmlns:p14="http://schemas.microsoft.com/office/powerpoint/2010/main" val="209106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8A871F-1DB4-4E74-8F6E-4AB9D467B3D7}"/>
              </a:ext>
            </a:extLst>
          </p:cNvPr>
          <p:cNvSpPr txBox="1"/>
          <p:nvPr/>
        </p:nvSpPr>
        <p:spPr>
          <a:xfrm>
            <a:off x="1594714" y="775412"/>
            <a:ext cx="93854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ESPRESSIONI di TEMPO con il PASSATO PROSSIMO</a:t>
            </a:r>
          </a:p>
          <a:p>
            <a:endParaRPr lang="it-IT" b="1" dirty="0"/>
          </a:p>
          <a:p>
            <a:r>
              <a:rPr lang="it-IT" b="1" dirty="0"/>
              <a:t>Es. 2 C</a:t>
            </a:r>
          </a:p>
          <a:p>
            <a:r>
              <a:rPr lang="it-IT" dirty="0"/>
              <a:t>1 …ma non hai ancora preparato la valigia.</a:t>
            </a:r>
          </a:p>
          <a:p>
            <a:r>
              <a:rPr lang="it-IT" dirty="0"/>
              <a:t>2 Noi siamo appena arrivati alla stazione…</a:t>
            </a:r>
          </a:p>
          <a:p>
            <a:r>
              <a:rPr lang="it-IT" dirty="0"/>
              <a:t>3 Non ho mai fatto una vacanza in moto…</a:t>
            </a:r>
          </a:p>
          <a:p>
            <a:r>
              <a:rPr lang="it-IT" dirty="0"/>
              <a:t>4 .. ma non abbiamo ancora…</a:t>
            </a:r>
          </a:p>
          <a:p>
            <a:r>
              <a:rPr lang="it-IT" dirty="0"/>
              <a:t>5 .. </a:t>
            </a:r>
            <a:r>
              <a:rPr lang="it-IT" b="1" dirty="0"/>
              <a:t>Ho già/appena comprato </a:t>
            </a:r>
            <a:r>
              <a:rPr lang="it-IT" dirty="0"/>
              <a:t>i biglietti ma </a:t>
            </a:r>
            <a:r>
              <a:rPr lang="it-IT" b="1" dirty="0"/>
              <a:t>non ho ancora trovato </a:t>
            </a:r>
            <a:r>
              <a:rPr lang="it-IT" dirty="0"/>
              <a:t>un albergo</a:t>
            </a:r>
          </a:p>
          <a:p>
            <a:r>
              <a:rPr lang="it-IT" dirty="0"/>
              <a:t>6 …. non sono mai stati in Sicilia.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APPENA = poco tempo fa</a:t>
            </a:r>
          </a:p>
          <a:p>
            <a:r>
              <a:rPr lang="it-IT" dirty="0"/>
              <a:t>E’ appena andato via.</a:t>
            </a:r>
          </a:p>
        </p:txBody>
      </p:sp>
    </p:spTree>
    <p:extLst>
      <p:ext uri="{BB962C8B-B14F-4D97-AF65-F5344CB8AC3E}">
        <p14:creationId xmlns:p14="http://schemas.microsoft.com/office/powerpoint/2010/main" val="338251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D5DE8F8-3F1C-4101-9411-783B7B21E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74" y="4485298"/>
            <a:ext cx="3780839" cy="21172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667D94-5EED-480C-B9B7-3039DFD0260C}"/>
              </a:ext>
            </a:extLst>
          </p:cNvPr>
          <p:cNvSpPr txBox="1"/>
          <p:nvPr/>
        </p:nvSpPr>
        <p:spPr>
          <a:xfrm>
            <a:off x="1821485" y="365760"/>
            <a:ext cx="8273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ALL’UFFICIO INFORMAZIONI</a:t>
            </a:r>
          </a:p>
          <a:p>
            <a:r>
              <a:rPr lang="it-IT" dirty="0"/>
              <a:t>ASCOLTO 5 p. 26.</a:t>
            </a:r>
          </a:p>
          <a:p>
            <a:endParaRPr lang="it-IT" dirty="0"/>
          </a:p>
          <a:p>
            <a:r>
              <a:rPr lang="it-IT" dirty="0"/>
              <a:t>Siete mai stati a Venezia?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5AF845-D0FC-408E-8D80-DCFCA8730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55" y="1746979"/>
            <a:ext cx="3727386" cy="20680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2E2B9A3-4CC8-4822-ADF0-1DDF817C9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7" y="3275547"/>
            <a:ext cx="3197555" cy="21394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7CD126-C14C-4C4D-8A23-72F8C92B6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41" y="3429000"/>
            <a:ext cx="3132241" cy="23461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F4BA13-2E74-4F1D-B946-736865DEB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41" y="1329034"/>
            <a:ext cx="3727386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667D94-5EED-480C-B9B7-3039DFD0260C}"/>
              </a:ext>
            </a:extLst>
          </p:cNvPr>
          <p:cNvSpPr txBox="1"/>
          <p:nvPr/>
        </p:nvSpPr>
        <p:spPr>
          <a:xfrm>
            <a:off x="1821485" y="365760"/>
            <a:ext cx="82734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CHIEDERE INFORMAZIONI</a:t>
            </a:r>
          </a:p>
          <a:p>
            <a:r>
              <a:rPr lang="it-IT" dirty="0"/>
              <a:t>ASCOLTO 5 p. 26.</a:t>
            </a:r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dirty="0"/>
              <a:t>Potrebbe aiutarci a trovare un albergo? </a:t>
            </a:r>
          </a:p>
          <a:p>
            <a:r>
              <a:rPr lang="it-IT" dirty="0"/>
              <a:t>Posso/Possiamo avere un elenco degli alberghi?</a:t>
            </a:r>
          </a:p>
          <a:p>
            <a:r>
              <a:rPr lang="it-IT" dirty="0"/>
              <a:t>Vorrei un elenco degli alberghi</a:t>
            </a:r>
          </a:p>
          <a:p>
            <a:r>
              <a:rPr lang="it-IT" dirty="0"/>
              <a:t>Può / Potrebbe darci un elenco/una lista degli alberghi</a:t>
            </a:r>
          </a:p>
          <a:p>
            <a:endParaRPr lang="it-IT" dirty="0"/>
          </a:p>
          <a:p>
            <a:r>
              <a:rPr lang="it-IT" dirty="0"/>
              <a:t>2) Dov’è/Dove si trova  l’ostello?</a:t>
            </a:r>
          </a:p>
          <a:p>
            <a:endParaRPr lang="it-IT" dirty="0"/>
          </a:p>
          <a:p>
            <a:r>
              <a:rPr lang="it-IT" dirty="0"/>
              <a:t>3) Ha una piantina della città? / (Le chiedo anche se ha una piantina..)</a:t>
            </a:r>
          </a:p>
          <a:p>
            <a:endParaRPr lang="it-IT" dirty="0"/>
          </a:p>
          <a:p>
            <a:r>
              <a:rPr lang="it-IT" dirty="0"/>
              <a:t>4) Possiamo comprare qui i biglietti del vaporetto?</a:t>
            </a:r>
          </a:p>
          <a:p>
            <a:endParaRPr lang="it-IT" dirty="0"/>
          </a:p>
          <a:p>
            <a:r>
              <a:rPr lang="it-IT" dirty="0"/>
              <a:t>5) Ci sono degli abbonamenti a prezzo ridotto/degli sconti?</a:t>
            </a:r>
          </a:p>
          <a:p>
            <a:endParaRPr lang="it-IT" dirty="0"/>
          </a:p>
          <a:p>
            <a:r>
              <a:rPr lang="it-IT" dirty="0"/>
              <a:t>6) Che cos’è la </a:t>
            </a:r>
            <a:r>
              <a:rPr lang="it-IT" dirty="0" err="1"/>
              <a:t>venice</a:t>
            </a:r>
            <a:r>
              <a:rPr lang="it-IT" dirty="0"/>
              <a:t> card?</a:t>
            </a:r>
          </a:p>
          <a:p>
            <a:endParaRPr lang="it-IT" dirty="0"/>
          </a:p>
          <a:p>
            <a:r>
              <a:rPr lang="it-IT" dirty="0"/>
              <a:t>7) Possiamo fare la </a:t>
            </a:r>
            <a:r>
              <a:rPr lang="it-IT" dirty="0" err="1"/>
              <a:t>Venice</a:t>
            </a:r>
            <a:r>
              <a:rPr lang="it-IT" dirty="0"/>
              <a:t> card?</a:t>
            </a:r>
          </a:p>
          <a:p>
            <a:endParaRPr lang="it-IT" dirty="0"/>
          </a:p>
          <a:p>
            <a:r>
              <a:rPr lang="it-IT" dirty="0"/>
              <a:t>8) Avete delle informazioni su spettacoli e mostre? (Ci sono informazioni…)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28583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2262</TotalTime>
  <Words>702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Goccia</vt:lpstr>
      <vt:lpstr>                CORSO INTENSIVO Livello A2+/B1 Insegnante: Monica Piantoni (monica.piantoni@unibg.it) 8-19 settembre 2025 Lezione 3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97</cp:revision>
  <cp:lastPrinted>2021-02-09T16:17:52Z</cp:lastPrinted>
  <dcterms:created xsi:type="dcterms:W3CDTF">2020-09-14T11:02:13Z</dcterms:created>
  <dcterms:modified xsi:type="dcterms:W3CDTF">2025-09-10T11:09:50Z</dcterms:modified>
</cp:coreProperties>
</file>