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670" r:id="rId2"/>
    <p:sldId id="671" r:id="rId3"/>
    <p:sldId id="672" r:id="rId4"/>
    <p:sldId id="673" r:id="rId5"/>
    <p:sldId id="674" r:id="rId6"/>
    <p:sldId id="675" r:id="rId7"/>
    <p:sldId id="707" r:id="rId8"/>
    <p:sldId id="708" r:id="rId9"/>
    <p:sldId id="676" r:id="rId10"/>
    <p:sldId id="388" r:id="rId11"/>
    <p:sldId id="390" r:id="rId12"/>
    <p:sldId id="709" r:id="rId13"/>
    <p:sldId id="389" r:id="rId14"/>
    <p:sldId id="710" r:id="rId15"/>
    <p:sldId id="391" r:id="rId16"/>
    <p:sldId id="392" r:id="rId17"/>
    <p:sldId id="393" r:id="rId18"/>
    <p:sldId id="394" r:id="rId19"/>
    <p:sldId id="395" r:id="rId20"/>
    <p:sldId id="396" r:id="rId21"/>
    <p:sldId id="397" r:id="rId22"/>
    <p:sldId id="398" r:id="rId23"/>
    <p:sldId id="399" r:id="rId24"/>
    <p:sldId id="439" r:id="rId25"/>
    <p:sldId id="400" r:id="rId26"/>
    <p:sldId id="401" r:id="rId27"/>
    <p:sldId id="402" r:id="rId28"/>
    <p:sldId id="403" r:id="rId29"/>
    <p:sldId id="404" r:id="rId30"/>
    <p:sldId id="430" r:id="rId31"/>
    <p:sldId id="678" r:id="rId32"/>
    <p:sldId id="405" r:id="rId33"/>
    <p:sldId id="406" r:id="rId34"/>
    <p:sldId id="407" r:id="rId35"/>
    <p:sldId id="408" r:id="rId36"/>
    <p:sldId id="409" r:id="rId37"/>
    <p:sldId id="410" r:id="rId38"/>
    <p:sldId id="411" r:id="rId39"/>
    <p:sldId id="677" r:id="rId40"/>
    <p:sldId id="412" r:id="rId41"/>
    <p:sldId id="421" r:id="rId42"/>
    <p:sldId id="422" r:id="rId43"/>
    <p:sldId id="423" r:id="rId44"/>
    <p:sldId id="462" r:id="rId45"/>
    <p:sldId id="463" r:id="rId46"/>
    <p:sldId id="426" r:id="rId47"/>
    <p:sldId id="425" r:id="rId48"/>
    <p:sldId id="415" r:id="rId49"/>
    <p:sldId id="679" r:id="rId50"/>
    <p:sldId id="416" r:id="rId51"/>
    <p:sldId id="418" r:id="rId52"/>
    <p:sldId id="691" r:id="rId53"/>
    <p:sldId id="417" r:id="rId54"/>
    <p:sldId id="419" r:id="rId55"/>
    <p:sldId id="420" r:id="rId56"/>
    <p:sldId id="413" r:id="rId57"/>
    <p:sldId id="690" r:id="rId58"/>
    <p:sldId id="431" r:id="rId59"/>
    <p:sldId id="436" r:id="rId60"/>
    <p:sldId id="435" r:id="rId61"/>
    <p:sldId id="424" r:id="rId62"/>
    <p:sldId id="432" r:id="rId63"/>
    <p:sldId id="433" r:id="rId64"/>
    <p:sldId id="434" r:id="rId65"/>
    <p:sldId id="437" r:id="rId66"/>
    <p:sldId id="438" r:id="rId67"/>
    <p:sldId id="440" r:id="rId68"/>
    <p:sldId id="445" r:id="rId69"/>
    <p:sldId id="692" r:id="rId70"/>
    <p:sldId id="446" r:id="rId71"/>
    <p:sldId id="442" r:id="rId72"/>
    <p:sldId id="443" r:id="rId73"/>
    <p:sldId id="447" r:id="rId74"/>
    <p:sldId id="448" r:id="rId75"/>
    <p:sldId id="449" r:id="rId76"/>
    <p:sldId id="450" r:id="rId77"/>
    <p:sldId id="451" r:id="rId78"/>
    <p:sldId id="452" r:id="rId79"/>
    <p:sldId id="453" r:id="rId80"/>
    <p:sldId id="454" r:id="rId81"/>
    <p:sldId id="458" r:id="rId82"/>
    <p:sldId id="459" r:id="rId83"/>
    <p:sldId id="456" r:id="rId84"/>
    <p:sldId id="457" r:id="rId85"/>
    <p:sldId id="444" r:id="rId86"/>
    <p:sldId id="680" r:id="rId87"/>
    <p:sldId id="455" r:id="rId88"/>
    <p:sldId id="461" r:id="rId89"/>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15"/>
    <p:restoredTop sz="92066"/>
  </p:normalViewPr>
  <p:slideViewPr>
    <p:cSldViewPr snapToGrid="0" snapToObjects="1">
      <p:cViewPr varScale="1">
        <p:scale>
          <a:sx n="106" d="100"/>
          <a:sy n="106" d="100"/>
        </p:scale>
        <p:origin x="-1648" y="-96"/>
      </p:cViewPr>
      <p:guideLst>
        <p:guide orient="horz" pos="2160"/>
        <p:guide pos="2880"/>
      </p:guideLst>
    </p:cSldViewPr>
  </p:slideViewPr>
  <p:outlineViewPr>
    <p:cViewPr>
      <p:scale>
        <a:sx n="33" d="100"/>
        <a:sy n="33" d="100"/>
      </p:scale>
      <p:origin x="0" y="-82224"/>
    </p:cViewPr>
  </p:outlineViewPr>
  <p:notesTextViewPr>
    <p:cViewPr>
      <p:scale>
        <a:sx n="100" d="100"/>
        <a:sy n="100" d="100"/>
      </p:scale>
      <p:origin x="0" y="0"/>
    </p:cViewPr>
  </p:notesTextViewPr>
  <p:sorterViewPr>
    <p:cViewPr>
      <p:scale>
        <a:sx n="1" d="1"/>
        <a:sy n="1" d="1"/>
      </p:scale>
      <p:origin x="0" y="1278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53B6FE-E043-A94A-822C-0C9F02A86237}" type="datetimeFigureOut">
              <a:rPr lang="it-IT" smtClean="0"/>
              <a:t>16/12/23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4381AB-18F1-314B-B813-17DBF0126B6F}" type="slidenum">
              <a:rPr lang="it-IT" smtClean="0"/>
              <a:t>‹n.›</a:t>
            </a:fld>
            <a:endParaRPr lang="it-IT"/>
          </a:p>
        </p:txBody>
      </p:sp>
    </p:spTree>
    <p:extLst>
      <p:ext uri="{BB962C8B-B14F-4D97-AF65-F5344CB8AC3E}">
        <p14:creationId xmlns:p14="http://schemas.microsoft.com/office/powerpoint/2010/main" val="1654703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9D0B39D-0AFD-2046-9E5C-2FDB2A0E703B}" type="slidenum">
              <a:rPr lang="it-IT" smtClean="0"/>
              <a:pPr/>
              <a:t>26</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345EE6-254C-FE4A-87A4-05177C29304E}" type="slidenum">
              <a:rPr lang="it-IT" smtClean="0"/>
              <a:pPr/>
              <a:t>60</a:t>
            </a:fld>
            <a:endParaRPr lang="it-IT"/>
          </a:p>
        </p:txBody>
      </p:sp>
    </p:spTree>
    <p:extLst>
      <p:ext uri="{BB962C8B-B14F-4D97-AF65-F5344CB8AC3E}">
        <p14:creationId xmlns:p14="http://schemas.microsoft.com/office/powerpoint/2010/main" val="26807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64381AB-18F1-314B-B813-17DBF0126B6F}" type="slidenum">
              <a:rPr lang="it-IT" smtClean="0"/>
              <a:t>68</a:t>
            </a:fld>
            <a:endParaRPr lang="it-IT"/>
          </a:p>
        </p:txBody>
      </p:sp>
    </p:spTree>
    <p:extLst>
      <p:ext uri="{BB962C8B-B14F-4D97-AF65-F5344CB8AC3E}">
        <p14:creationId xmlns:p14="http://schemas.microsoft.com/office/powerpoint/2010/main" val="1324278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6359CEF-1C8C-C842-82CC-E4B18E568BA5}" type="datetimeFigureOut">
              <a:rPr lang="it-IT" smtClean="0"/>
              <a:t>16/12/23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546650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6359CEF-1C8C-C842-82CC-E4B18E568BA5}" type="datetimeFigureOut">
              <a:rPr lang="it-IT" smtClean="0"/>
              <a:t>16/12/23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3071855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6359CEF-1C8C-C842-82CC-E4B18E568BA5}" type="datetimeFigureOut">
              <a:rPr lang="it-IT" smtClean="0"/>
              <a:t>16/12/23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60096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6359CEF-1C8C-C842-82CC-E4B18E568BA5}" type="datetimeFigureOut">
              <a:rPr lang="it-IT" smtClean="0"/>
              <a:t>16/12/23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1544183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66359CEF-1C8C-C842-82CC-E4B18E568BA5}" type="datetimeFigureOut">
              <a:rPr lang="it-IT" smtClean="0"/>
              <a:t>16/12/23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821847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6359CEF-1C8C-C842-82CC-E4B18E568BA5}" type="datetimeFigureOut">
              <a:rPr lang="it-IT" smtClean="0"/>
              <a:t>16/12/23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1472028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6359CEF-1C8C-C842-82CC-E4B18E568BA5}" type="datetimeFigureOut">
              <a:rPr lang="it-IT" smtClean="0"/>
              <a:t>16/12/23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157631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66359CEF-1C8C-C842-82CC-E4B18E568BA5}" type="datetimeFigureOut">
              <a:rPr lang="it-IT" smtClean="0"/>
              <a:t>16/12/23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32019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6359CEF-1C8C-C842-82CC-E4B18E568BA5}" type="datetimeFigureOut">
              <a:rPr lang="it-IT" smtClean="0"/>
              <a:t>16/12/23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363017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6359CEF-1C8C-C842-82CC-E4B18E568BA5}" type="datetimeFigureOut">
              <a:rPr lang="it-IT" smtClean="0"/>
              <a:t>16/12/23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3575787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6359CEF-1C8C-C842-82CC-E4B18E568BA5}" type="datetimeFigureOut">
              <a:rPr lang="it-IT" smtClean="0"/>
              <a:t>16/12/23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35719914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359CEF-1C8C-C842-82CC-E4B18E568BA5}" type="datetimeFigureOut">
              <a:rPr lang="it-IT" smtClean="0"/>
              <a:t>16/12/23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AE4BA-7A78-A144-99C3-2A1D02B9DA6F}" type="slidenum">
              <a:rPr lang="it-IT" smtClean="0"/>
              <a:t>‹n.›</a:t>
            </a:fld>
            <a:endParaRPr lang="it-IT"/>
          </a:p>
        </p:txBody>
      </p:sp>
    </p:spTree>
    <p:extLst>
      <p:ext uri="{BB962C8B-B14F-4D97-AF65-F5344CB8AC3E}">
        <p14:creationId xmlns:p14="http://schemas.microsoft.com/office/powerpoint/2010/main" val="738341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microsoft.com/office/2007/relationships/hdphoto" Target="../media/hdphoto4.wdp"/><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microsoft.com/office/2007/relationships/hdphoto" Target="../media/hdphoto5.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10.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microsoft.com/office/2007/relationships/hdphoto" Target="../media/hdphoto8.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microsoft.com/office/2007/relationships/hdphoto" Target="../media/hdphoto9.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microsoft.com/office/2007/relationships/hdphoto" Target="../media/hdphoto1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microsoft.com/office/2007/relationships/hdphoto" Target="../media/hdphoto14.wdp"/><Relationship Id="rId4" Type="http://schemas.openxmlformats.org/officeDocument/2006/relationships/image" Target="../media/image37.png"/><Relationship Id="rId5" Type="http://schemas.microsoft.com/office/2007/relationships/hdphoto" Target="../media/hdphoto15.wdp"/><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microsoft.com/office/2007/relationships/hdphoto" Target="../media/hdphoto16.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microsoft.com/office/2007/relationships/hdphoto" Target="../media/hdphoto17.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microsoft.com/office/2007/relationships/hdphoto" Target="../media/hdphoto18.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microsoft.com/office/2007/relationships/hdphoto" Target="../media/hdphoto19.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microsoft.com/office/2007/relationships/hdphoto" Target="../media/hdphoto3.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microsoft.com/office/2007/relationships/hdphoto" Target="../media/hdphoto20.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microsoft.com/office/2007/relationships/hdphoto" Target="../media/hdphoto21.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microsoft.com/office/2007/relationships/hdphoto" Target="../media/hdphoto22.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microsoft.com/office/2007/relationships/hdphoto" Target="../media/hdphoto23.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 Id="rId3"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microsoft.com/office/2007/relationships/hdphoto" Target="../media/hdphoto24.wdp"/></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microsoft.com/office/2007/relationships/hdphoto" Target="../media/hdphoto25.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microsoft.com/office/2007/relationships/hdphoto" Target="../media/hdphoto26.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microsoft.com/office/2007/relationships/hdphoto" Target="../media/hdphoto27.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microsoft.com/office/2007/relationships/hdphoto" Target="../media/hdphoto28.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6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71.xml.rels><?xml version="1.0" encoding="UTF-8" standalone="yes"?>
<Relationships xmlns="http://schemas.openxmlformats.org/package/2006/relationships"><Relationship Id="rId3" Type="http://schemas.microsoft.com/office/2007/relationships/hdphoto" Target="../media/hdphoto29.wdp"/><Relationship Id="rId4" Type="http://schemas.openxmlformats.org/officeDocument/2006/relationships/image" Target="../media/image74.jp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 Id="rId3" Type="http://schemas.openxmlformats.org/officeDocument/2006/relationships/image" Target="../media/image7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 Id="rId3" Type="http://schemas.openxmlformats.org/officeDocument/2006/relationships/image" Target="../media/image8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 Id="rId3" Type="http://schemas.microsoft.com/office/2007/relationships/hdphoto" Target="../media/hdphoto30.wdp"/></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 Id="rId3" Type="http://schemas.microsoft.com/office/2007/relationships/hdphoto" Target="../media/hdphoto31.wdp"/></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4" Type="http://schemas.microsoft.com/office/2007/relationships/hdphoto" Target="../media/hdphoto32.wdp"/><Relationship Id="rId1" Type="http://schemas.openxmlformats.org/officeDocument/2006/relationships/slideLayout" Target="../slideLayouts/slideLayout2.xml"/><Relationship Id="rId2" Type="http://schemas.openxmlformats.org/officeDocument/2006/relationships/image" Target="../media/image87.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 Id="rId3" Type="http://schemas.openxmlformats.org/officeDocument/2006/relationships/image" Target="../media/image9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Orwell-1984-Nineteen-Eighty-Four_1984-1.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1115" b="1115"/>
          <a:stretch>
            <a:fillRect/>
          </a:stretch>
        </p:blipFill>
        <p:spPr>
          <a:xfrm>
            <a:off x="457199" y="925586"/>
            <a:ext cx="8339363" cy="4586328"/>
          </a:xfrm>
        </p:spPr>
      </p:pic>
      <p:sp>
        <p:nvSpPr>
          <p:cNvPr id="2" name="CasellaDiTesto 1"/>
          <p:cNvSpPr txBox="1"/>
          <p:nvPr/>
        </p:nvSpPr>
        <p:spPr>
          <a:xfrm>
            <a:off x="1940859" y="5965289"/>
            <a:ext cx="5905848" cy="461665"/>
          </a:xfrm>
          <a:prstGeom prst="rect">
            <a:avLst/>
          </a:prstGeom>
          <a:noFill/>
        </p:spPr>
        <p:txBody>
          <a:bodyPr wrap="none" rtlCol="0">
            <a:spAutoFit/>
          </a:bodyPr>
          <a:lstStyle/>
          <a:p>
            <a:r>
              <a:rPr lang="it-IT" sz="2400" dirty="0" err="1"/>
              <a:t>Bipensiero</a:t>
            </a:r>
            <a:r>
              <a:rPr lang="it-IT" sz="2400" dirty="0"/>
              <a:t>, </a:t>
            </a:r>
            <a:r>
              <a:rPr lang="it-IT" sz="2400" dirty="0" err="1"/>
              <a:t>Neolingua</a:t>
            </a:r>
            <a:r>
              <a:rPr lang="it-IT" sz="2400" dirty="0"/>
              <a:t>, Mutabilità del passato </a:t>
            </a:r>
          </a:p>
        </p:txBody>
      </p:sp>
    </p:spTree>
    <p:extLst>
      <p:ext uri="{BB962C8B-B14F-4D97-AF65-F5344CB8AC3E}">
        <p14:creationId xmlns:p14="http://schemas.microsoft.com/office/powerpoint/2010/main" val="1795510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3" descr="frankenstein.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6184" r="-96184"/>
          <a:stretch>
            <a:fillRect/>
          </a:stretch>
        </p:blipFill>
        <p:spPr>
          <a:xfrm>
            <a:off x="-2761039" y="616252"/>
            <a:ext cx="9979986" cy="5282897"/>
          </a:xfrm>
          <a:prstGeom prst="rect">
            <a:avLst/>
          </a:prstGeom>
        </p:spPr>
      </p:pic>
      <p:pic>
        <p:nvPicPr>
          <p:cNvPr id="7" name="Segnaposto contenuto 3" descr="Non lasciarmi.jpg"/>
          <p:cNvPicPr>
            <a:picLocks noChangeAspect="1"/>
          </p:cNvPicPr>
          <p:nvPr/>
        </p:nvPicPr>
        <p:blipFill>
          <a:blip r:embed="rId4">
            <a:extLst>
              <a:ext uri="{28A0092B-C50C-407E-A947-70E740481C1C}">
                <a14:useLocalDpi xmlns:a14="http://schemas.microsoft.com/office/drawing/2010/main" val="0"/>
              </a:ext>
            </a:extLst>
          </a:blip>
          <a:srcRect l="-89737" r="-89737"/>
          <a:stretch>
            <a:fillRect/>
          </a:stretch>
        </p:blipFill>
        <p:spPr>
          <a:xfrm>
            <a:off x="1457297" y="628951"/>
            <a:ext cx="9605940" cy="5282897"/>
          </a:xfrm>
          <a:prstGeom prst="rect">
            <a:avLst/>
          </a:prstGeom>
        </p:spPr>
      </p:pic>
    </p:spTree>
    <p:extLst>
      <p:ext uri="{BB962C8B-B14F-4D97-AF65-F5344CB8AC3E}">
        <p14:creationId xmlns:p14="http://schemas.microsoft.com/office/powerpoint/2010/main" val="2712929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ary Shelley.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512" r="1512"/>
          <a:stretch>
            <a:fillRect/>
          </a:stretch>
        </p:blipFill>
        <p:spPr>
          <a:xfrm>
            <a:off x="457200" y="715265"/>
            <a:ext cx="8229600" cy="4525963"/>
          </a:xfrm>
        </p:spPr>
      </p:pic>
      <p:sp>
        <p:nvSpPr>
          <p:cNvPr id="6" name="CasellaDiTesto 5"/>
          <p:cNvSpPr txBox="1"/>
          <p:nvPr/>
        </p:nvSpPr>
        <p:spPr>
          <a:xfrm>
            <a:off x="1811363" y="5767487"/>
            <a:ext cx="5596404" cy="369332"/>
          </a:xfrm>
          <a:prstGeom prst="rect">
            <a:avLst/>
          </a:prstGeom>
          <a:noFill/>
        </p:spPr>
        <p:txBody>
          <a:bodyPr wrap="none" rtlCol="0">
            <a:spAutoFit/>
          </a:bodyPr>
          <a:lstStyle/>
          <a:p>
            <a:r>
              <a:rPr lang="it-IT" dirty="0"/>
              <a:t>Mary Shelley, </a:t>
            </a:r>
            <a:r>
              <a:rPr lang="it-IT" i="1" dirty="0"/>
              <a:t>Frankenstein, o il moderno Prometeo</a:t>
            </a:r>
            <a:r>
              <a:rPr lang="it-IT" dirty="0"/>
              <a:t>, 1818</a:t>
            </a:r>
          </a:p>
        </p:txBody>
      </p:sp>
    </p:spTree>
    <p:extLst>
      <p:ext uri="{BB962C8B-B14F-4D97-AF65-F5344CB8AC3E}">
        <p14:creationId xmlns:p14="http://schemas.microsoft.com/office/powerpoint/2010/main" val="3370832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Viso umano, ciglio, rossetto&#10;&#10;Descrizione generata automaticamente">
            <a:extLst>
              <a:ext uri="{FF2B5EF4-FFF2-40B4-BE49-F238E27FC236}">
                <a16:creationId xmlns="" xmlns:a16="http://schemas.microsoft.com/office/drawing/2014/main" id="{EA6D4E11-C1C4-4017-AD55-840C7D31D994}"/>
              </a:ext>
            </a:extLst>
          </p:cNvPr>
          <p:cNvPicPr>
            <a:picLocks noGrp="1" noChangeAspect="1"/>
          </p:cNvPicPr>
          <p:nvPr>
            <p:ph idx="1"/>
          </p:nvPr>
        </p:nvPicPr>
        <p:blipFill>
          <a:blip r:embed="rId2"/>
          <a:stretch>
            <a:fillRect/>
          </a:stretch>
        </p:blipFill>
        <p:spPr>
          <a:xfrm>
            <a:off x="445167" y="546818"/>
            <a:ext cx="3515355" cy="5408239"/>
          </a:xfrm>
        </p:spPr>
      </p:pic>
      <p:pic>
        <p:nvPicPr>
          <p:cNvPr id="7" name="Immagine 6" descr="Immagine che contiene testo, Viso umano, donna, poster&#10;&#10;Descrizione generata automaticamente">
            <a:extLst>
              <a:ext uri="{FF2B5EF4-FFF2-40B4-BE49-F238E27FC236}">
                <a16:creationId xmlns="" xmlns:a16="http://schemas.microsoft.com/office/drawing/2014/main" id="{C732B71F-BF3F-365B-C453-24048CF87AD5}"/>
              </a:ext>
            </a:extLst>
          </p:cNvPr>
          <p:cNvPicPr>
            <a:picLocks noChangeAspect="1"/>
          </p:cNvPicPr>
          <p:nvPr/>
        </p:nvPicPr>
        <p:blipFill>
          <a:blip r:embed="rId3"/>
          <a:stretch>
            <a:fillRect/>
          </a:stretch>
        </p:blipFill>
        <p:spPr>
          <a:xfrm>
            <a:off x="4775014" y="424092"/>
            <a:ext cx="3726921" cy="5530966"/>
          </a:xfrm>
          <a:prstGeom prst="rect">
            <a:avLst/>
          </a:prstGeom>
        </p:spPr>
      </p:pic>
      <p:sp>
        <p:nvSpPr>
          <p:cNvPr id="8" name="CasellaDiTesto 7">
            <a:extLst>
              <a:ext uri="{FF2B5EF4-FFF2-40B4-BE49-F238E27FC236}">
                <a16:creationId xmlns="" xmlns:a16="http://schemas.microsoft.com/office/drawing/2014/main" id="{8CD509F6-4F27-CF15-A177-8ABEA5FD34F6}"/>
              </a:ext>
            </a:extLst>
          </p:cNvPr>
          <p:cNvSpPr txBox="1"/>
          <p:nvPr/>
        </p:nvSpPr>
        <p:spPr>
          <a:xfrm>
            <a:off x="324850" y="6226958"/>
            <a:ext cx="4176289" cy="369332"/>
          </a:xfrm>
          <a:prstGeom prst="rect">
            <a:avLst/>
          </a:prstGeom>
          <a:noFill/>
        </p:spPr>
        <p:txBody>
          <a:bodyPr wrap="square" rtlCol="0">
            <a:spAutoFit/>
          </a:bodyPr>
          <a:lstStyle/>
          <a:p>
            <a:r>
              <a:rPr lang="it-IT" dirty="0"/>
              <a:t>1992 (ed. </a:t>
            </a:r>
            <a:r>
              <a:rPr lang="it-IT" dirty="0" err="1"/>
              <a:t>it</a:t>
            </a:r>
            <a:r>
              <a:rPr lang="it-IT" dirty="0"/>
              <a:t>. </a:t>
            </a:r>
            <a:r>
              <a:rPr lang="it-IT" i="1" dirty="0"/>
              <a:t>Povere Creature, </a:t>
            </a:r>
            <a:r>
              <a:rPr lang="it-IT" dirty="0"/>
              <a:t>2023)</a:t>
            </a:r>
          </a:p>
        </p:txBody>
      </p:sp>
      <p:sp>
        <p:nvSpPr>
          <p:cNvPr id="9" name="CasellaDiTesto 8">
            <a:extLst>
              <a:ext uri="{FF2B5EF4-FFF2-40B4-BE49-F238E27FC236}">
                <a16:creationId xmlns="" xmlns:a16="http://schemas.microsoft.com/office/drawing/2014/main" id="{618B34E4-85C4-8003-C47C-06B557700899}"/>
              </a:ext>
            </a:extLst>
          </p:cNvPr>
          <p:cNvSpPr txBox="1"/>
          <p:nvPr/>
        </p:nvSpPr>
        <p:spPr>
          <a:xfrm>
            <a:off x="4379495" y="6063916"/>
            <a:ext cx="4656221" cy="923330"/>
          </a:xfrm>
          <a:prstGeom prst="rect">
            <a:avLst/>
          </a:prstGeom>
          <a:noFill/>
        </p:spPr>
        <p:txBody>
          <a:bodyPr wrap="square" rtlCol="0">
            <a:spAutoFit/>
          </a:bodyPr>
          <a:lstStyle/>
          <a:p>
            <a:r>
              <a:rPr lang="it-IT" dirty="0"/>
              <a:t>Regia di </a:t>
            </a:r>
            <a:r>
              <a:rPr lang="it-IT" dirty="0" err="1"/>
              <a:t>Yorgos</a:t>
            </a:r>
            <a:r>
              <a:rPr lang="it-IT" dirty="0"/>
              <a:t> </a:t>
            </a:r>
            <a:r>
              <a:rPr lang="it-IT" dirty="0" err="1"/>
              <a:t>Lanthimos</a:t>
            </a:r>
            <a:r>
              <a:rPr lang="it-IT" dirty="0"/>
              <a:t>, 2023 (vincitore Leone d’Oro Al Festival del Cinema di Venezia 2023)</a:t>
            </a:r>
          </a:p>
        </p:txBody>
      </p:sp>
    </p:spTree>
    <p:extLst>
      <p:ext uri="{BB962C8B-B14F-4D97-AF65-F5344CB8AC3E}">
        <p14:creationId xmlns:p14="http://schemas.microsoft.com/office/powerpoint/2010/main" val="510153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achines-like-me.jpg"/>
          <p:cNvPicPr>
            <a:picLocks noGrp="1" noChangeAspect="1"/>
          </p:cNvPicPr>
          <p:nvPr>
            <p:ph idx="1"/>
          </p:nvPr>
        </p:nvPicPr>
        <p:blipFill>
          <a:blip r:embed="rId2">
            <a:extLst>
              <a:ext uri="{28A0092B-C50C-407E-A947-70E740481C1C}">
                <a14:useLocalDpi xmlns:a14="http://schemas.microsoft.com/office/drawing/2010/main" val="0"/>
              </a:ext>
            </a:extLst>
          </a:blip>
          <a:srcRect l="-88192" r="-88192"/>
          <a:stretch>
            <a:fillRect/>
          </a:stretch>
        </p:blipFill>
        <p:spPr>
          <a:xfrm>
            <a:off x="-2499691" y="786662"/>
            <a:ext cx="9642168" cy="5302821"/>
          </a:xfrm>
        </p:spPr>
      </p:pic>
      <p:pic>
        <p:nvPicPr>
          <p:cNvPr id="8" name="Immagine 7" descr="Winterson-Frankenste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295" y="786662"/>
            <a:ext cx="3334435" cy="5212918"/>
          </a:xfrm>
          <a:prstGeom prst="rect">
            <a:avLst/>
          </a:prstGeom>
        </p:spPr>
      </p:pic>
      <p:sp>
        <p:nvSpPr>
          <p:cNvPr id="9" name="CasellaDiTesto 8"/>
          <p:cNvSpPr txBox="1"/>
          <p:nvPr/>
        </p:nvSpPr>
        <p:spPr>
          <a:xfrm>
            <a:off x="4185092" y="314664"/>
            <a:ext cx="652643" cy="369332"/>
          </a:xfrm>
          <a:prstGeom prst="rect">
            <a:avLst/>
          </a:prstGeom>
          <a:noFill/>
        </p:spPr>
        <p:txBody>
          <a:bodyPr wrap="none" rtlCol="0">
            <a:spAutoFit/>
          </a:bodyPr>
          <a:lstStyle/>
          <a:p>
            <a:r>
              <a:rPr lang="it-IT" dirty="0"/>
              <a:t>2019</a:t>
            </a:r>
          </a:p>
        </p:txBody>
      </p:sp>
    </p:spTree>
    <p:extLst>
      <p:ext uri="{BB962C8B-B14F-4D97-AF65-F5344CB8AC3E}">
        <p14:creationId xmlns:p14="http://schemas.microsoft.com/office/powerpoint/2010/main" val="2999931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descr="Immagine che contiene vestiti, moda, persona, Sfilata di moda&#10;&#10;Descrizione generata automaticamente">
            <a:extLst>
              <a:ext uri="{FF2B5EF4-FFF2-40B4-BE49-F238E27FC236}">
                <a16:creationId xmlns="" xmlns:a16="http://schemas.microsoft.com/office/drawing/2014/main" id="{48BD4F17-49D1-6F06-B371-C1B0D893B715}"/>
              </a:ext>
            </a:extLst>
          </p:cNvPr>
          <p:cNvPicPr>
            <a:picLocks noChangeAspect="1"/>
          </p:cNvPicPr>
          <p:nvPr/>
        </p:nvPicPr>
        <p:blipFill rotWithShape="1">
          <a:blip r:embed="rId2"/>
          <a:srcRect l="10164" r="6882" b="-3"/>
          <a:stretch/>
        </p:blipFill>
        <p:spPr>
          <a:xfrm>
            <a:off x="411458" y="1123527"/>
            <a:ext cx="2541870" cy="4604800"/>
          </a:xfrm>
          <a:prstGeom prst="rect">
            <a:avLst/>
          </a:prstGeom>
        </p:spPr>
      </p:pic>
      <p:cxnSp>
        <p:nvCxnSpPr>
          <p:cNvPr id="21" name="Straight Connector 20">
            <a:extLst>
              <a:ext uri="{FF2B5EF4-FFF2-40B4-BE49-F238E27FC236}">
                <a16:creationId xmlns="" xmlns:a16="http://schemas.microsoft.com/office/drawing/2014/main" id="{DCD67800-37AC-4E14-89B0-F79DCB3FB86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1242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Segnaposto contenuto 4" descr="Immagine che contiene vestiti, persona, moda, Fashion design&#10;&#10;Descrizione generata automaticamente">
            <a:extLst>
              <a:ext uri="{FF2B5EF4-FFF2-40B4-BE49-F238E27FC236}">
                <a16:creationId xmlns="" xmlns:a16="http://schemas.microsoft.com/office/drawing/2014/main" id="{70F692EF-8AD2-AF0D-6F2F-9E811922239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26098" r="19432"/>
          <a:stretch/>
        </p:blipFill>
        <p:spPr>
          <a:xfrm>
            <a:off x="3305395" y="1123527"/>
            <a:ext cx="2508232" cy="4604800"/>
          </a:xfrm>
          <a:prstGeom prst="rect">
            <a:avLst/>
          </a:prstGeom>
        </p:spPr>
      </p:pic>
      <p:cxnSp>
        <p:nvCxnSpPr>
          <p:cNvPr id="23" name="Straight Connector 22">
            <a:extLst>
              <a:ext uri="{FF2B5EF4-FFF2-40B4-BE49-F238E27FC236}">
                <a16:creationId xmlns="" xmlns:a16="http://schemas.microsoft.com/office/drawing/2014/main" id="{20F1788F-A5AE-4188-8274-F7F2E3833EC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99694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Segnaposto contenuto 8" descr="Immagine che contiene Viso umano, persona, vestiti, moda&#10;&#10;Descrizione generata automaticamente">
            <a:extLst>
              <a:ext uri="{FF2B5EF4-FFF2-40B4-BE49-F238E27FC236}">
                <a16:creationId xmlns="" xmlns:a16="http://schemas.microsoft.com/office/drawing/2014/main" id="{86EEB141-5565-C5ED-5303-BC8BCC5B97C4}"/>
              </a:ext>
            </a:extLst>
          </p:cNvPr>
          <p:cNvPicPr>
            <a:picLocks noGrp="1" noChangeAspect="1"/>
          </p:cNvPicPr>
          <p:nvPr>
            <p:ph idx="1"/>
          </p:nvPr>
        </p:nvPicPr>
        <p:blipFill>
          <a:blip r:embed="rId5"/>
          <a:stretch>
            <a:fillRect/>
          </a:stretch>
        </p:blipFill>
        <p:spPr>
          <a:xfrm>
            <a:off x="5903819" y="1123527"/>
            <a:ext cx="3073704" cy="4604800"/>
          </a:xfrm>
          <a:prstGeom prst="rect">
            <a:avLst/>
          </a:prstGeom>
        </p:spPr>
      </p:pic>
      <p:sp>
        <p:nvSpPr>
          <p:cNvPr id="10" name="CasellaDiTesto 9">
            <a:extLst>
              <a:ext uri="{FF2B5EF4-FFF2-40B4-BE49-F238E27FC236}">
                <a16:creationId xmlns="" xmlns:a16="http://schemas.microsoft.com/office/drawing/2014/main" id="{E5530D66-D871-FEA9-F6C4-185F78E86884}"/>
              </a:ext>
            </a:extLst>
          </p:cNvPr>
          <p:cNvSpPr txBox="1"/>
          <p:nvPr/>
        </p:nvSpPr>
        <p:spPr>
          <a:xfrm>
            <a:off x="3477126" y="6051884"/>
            <a:ext cx="2263184" cy="369332"/>
          </a:xfrm>
          <a:prstGeom prst="rect">
            <a:avLst/>
          </a:prstGeom>
          <a:noFill/>
        </p:spPr>
        <p:txBody>
          <a:bodyPr wrap="none" rtlCol="0">
            <a:spAutoFit/>
          </a:bodyPr>
          <a:lstStyle/>
          <a:p>
            <a:r>
              <a:rPr lang="it-IT" dirty="0"/>
              <a:t>Collezione Prada 2019</a:t>
            </a:r>
          </a:p>
        </p:txBody>
      </p:sp>
    </p:spTree>
    <p:extLst>
      <p:ext uri="{BB962C8B-B14F-4D97-AF65-F5344CB8AC3E}">
        <p14:creationId xmlns:p14="http://schemas.microsoft.com/office/powerpoint/2010/main" val="658215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descr="Diodati1.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8362" r="-8362"/>
          <a:stretch>
            <a:fillRect/>
          </a:stretch>
        </p:blipFill>
        <p:spPr>
          <a:xfrm>
            <a:off x="0" y="738413"/>
            <a:ext cx="9371775" cy="5154114"/>
          </a:xfrm>
        </p:spPr>
      </p:pic>
      <p:sp>
        <p:nvSpPr>
          <p:cNvPr id="7" name="CasellaDiTesto 6"/>
          <p:cNvSpPr txBox="1"/>
          <p:nvPr/>
        </p:nvSpPr>
        <p:spPr>
          <a:xfrm>
            <a:off x="3233821" y="6143583"/>
            <a:ext cx="2814442" cy="369332"/>
          </a:xfrm>
          <a:prstGeom prst="rect">
            <a:avLst/>
          </a:prstGeom>
          <a:noFill/>
        </p:spPr>
        <p:txBody>
          <a:bodyPr wrap="none" rtlCol="0">
            <a:spAutoFit/>
          </a:bodyPr>
          <a:lstStyle/>
          <a:p>
            <a:r>
              <a:rPr lang="it-IT" dirty="0"/>
              <a:t>Villa </a:t>
            </a:r>
            <a:r>
              <a:rPr lang="it-IT" dirty="0" err="1"/>
              <a:t>Diodati</a:t>
            </a:r>
            <a:r>
              <a:rPr lang="it-IT" dirty="0"/>
              <a:t> (Ginevra), 1816</a:t>
            </a:r>
          </a:p>
        </p:txBody>
      </p:sp>
    </p:spTree>
    <p:extLst>
      <p:ext uri="{BB962C8B-B14F-4D97-AF65-F5344CB8AC3E}">
        <p14:creationId xmlns:p14="http://schemas.microsoft.com/office/powerpoint/2010/main" val="4237447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45460"/>
            <a:ext cx="4872788" cy="5480704"/>
          </a:xfrm>
        </p:spPr>
        <p:txBody>
          <a:bodyPr/>
          <a:lstStyle/>
          <a:p>
            <a:pPr>
              <a:buNone/>
            </a:pPr>
            <a:endParaRPr lang="it-IT" dirty="0"/>
          </a:p>
          <a:p>
            <a:pPr>
              <a:buNone/>
            </a:pPr>
            <a:r>
              <a:rPr lang="it-IT" dirty="0"/>
              <a:t>Mary </a:t>
            </a:r>
            <a:r>
              <a:rPr lang="it-IT" dirty="0" err="1"/>
              <a:t>Wollstonecraft</a:t>
            </a:r>
            <a:r>
              <a:rPr lang="it-IT" dirty="0"/>
              <a:t>, </a:t>
            </a:r>
            <a:r>
              <a:rPr lang="it-IT" i="1" dirty="0"/>
              <a:t>Una rivendicazione dei diritti della donn</a:t>
            </a:r>
            <a:r>
              <a:rPr lang="it-IT" dirty="0"/>
              <a:t>a, 1792</a:t>
            </a:r>
          </a:p>
          <a:p>
            <a:pPr>
              <a:buNone/>
            </a:pPr>
            <a:endParaRPr lang="it-IT" dirty="0"/>
          </a:p>
          <a:p>
            <a:pPr>
              <a:buNone/>
            </a:pPr>
            <a:endParaRPr lang="it-IT" dirty="0"/>
          </a:p>
          <a:p>
            <a:pPr>
              <a:buNone/>
            </a:pPr>
            <a:r>
              <a:rPr lang="it-IT" dirty="0"/>
              <a:t>William Godwin, </a:t>
            </a:r>
            <a:r>
              <a:rPr lang="it-IT" i="1" dirty="0"/>
              <a:t>Inchiesta sulla giustizia politica</a:t>
            </a:r>
            <a:r>
              <a:rPr lang="it-IT" dirty="0"/>
              <a:t>, 1793</a:t>
            </a:r>
          </a:p>
        </p:txBody>
      </p:sp>
      <p:pic>
        <p:nvPicPr>
          <p:cNvPr id="4" name="Immagine 3" descr="Wollstonecraf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618" y="170716"/>
            <a:ext cx="2082027" cy="3201413"/>
          </a:xfrm>
          <a:prstGeom prst="rect">
            <a:avLst/>
          </a:prstGeom>
        </p:spPr>
      </p:pic>
      <p:pic>
        <p:nvPicPr>
          <p:cNvPr id="5" name="Immagine 4" descr="Godw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820" y="3674951"/>
            <a:ext cx="2469028" cy="2925386"/>
          </a:xfrm>
          <a:prstGeom prst="rect">
            <a:avLst/>
          </a:prstGeom>
        </p:spPr>
      </p:pic>
    </p:spTree>
    <p:extLst>
      <p:ext uri="{BB962C8B-B14F-4D97-AF65-F5344CB8AC3E}">
        <p14:creationId xmlns:p14="http://schemas.microsoft.com/office/powerpoint/2010/main" val="197249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l-sonno-della-ragione-genera-mostri-1797-goya.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9264" r="-79264"/>
          <a:stretch>
            <a:fillRect/>
          </a:stretch>
        </p:blipFill>
        <p:spPr>
          <a:xfrm>
            <a:off x="-2089033" y="355411"/>
            <a:ext cx="11233033" cy="6177735"/>
          </a:xfrm>
        </p:spPr>
      </p:pic>
      <p:sp>
        <p:nvSpPr>
          <p:cNvPr id="7" name="CasellaDiTesto 6"/>
          <p:cNvSpPr txBox="1"/>
          <p:nvPr/>
        </p:nvSpPr>
        <p:spPr>
          <a:xfrm>
            <a:off x="6153727" y="2520705"/>
            <a:ext cx="2990303" cy="1569660"/>
          </a:xfrm>
          <a:prstGeom prst="rect">
            <a:avLst/>
          </a:prstGeom>
          <a:noFill/>
        </p:spPr>
        <p:txBody>
          <a:bodyPr wrap="square" rtlCol="0">
            <a:spAutoFit/>
          </a:bodyPr>
          <a:lstStyle/>
          <a:p>
            <a:r>
              <a:rPr lang="it-IT" sz="2400" dirty="0"/>
              <a:t>Francisco Goya, </a:t>
            </a:r>
            <a:r>
              <a:rPr lang="it-IT" sz="2400" i="1" dirty="0"/>
              <a:t>Capricci</a:t>
            </a:r>
            <a:r>
              <a:rPr lang="it-IT" sz="2400" dirty="0"/>
              <a:t> (</a:t>
            </a:r>
            <a:r>
              <a:rPr lang="it-IT" sz="2400" i="1" dirty="0"/>
              <a:t>Il sonno della ragione genera mostri</a:t>
            </a:r>
            <a:r>
              <a:rPr lang="it-IT" sz="2400" dirty="0"/>
              <a:t>), </a:t>
            </a:r>
            <a:r>
              <a:rPr lang="it-IT" dirty="0"/>
              <a:t> </a:t>
            </a:r>
            <a:r>
              <a:rPr lang="it-IT" sz="2400" dirty="0"/>
              <a:t>1797</a:t>
            </a:r>
          </a:p>
        </p:txBody>
      </p:sp>
    </p:spTree>
    <p:extLst>
      <p:ext uri="{BB962C8B-B14F-4D97-AF65-F5344CB8AC3E}">
        <p14:creationId xmlns:p14="http://schemas.microsoft.com/office/powerpoint/2010/main" val="414402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Segnaposto contenuto 3" descr="Goya the-chinchillas-1799.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83984" r="-83984"/>
          <a:stretch>
            <a:fillRect/>
          </a:stretch>
        </p:blipFill>
        <p:spPr>
          <a:xfrm>
            <a:off x="-2889623" y="266697"/>
            <a:ext cx="10710863" cy="5670550"/>
          </a:xfrm>
        </p:spPr>
      </p:pic>
      <p:sp>
        <p:nvSpPr>
          <p:cNvPr id="27651" name="CasellaDiTesto 4"/>
          <p:cNvSpPr txBox="1">
            <a:spLocks noChangeArrowheads="1"/>
          </p:cNvSpPr>
          <p:nvPr/>
        </p:nvSpPr>
        <p:spPr bwMode="auto">
          <a:xfrm>
            <a:off x="1038729" y="61722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dirty="0" err="1"/>
              <a:t>F</a:t>
            </a:r>
            <a:r>
              <a:rPr lang="it-IT" dirty="0"/>
              <a:t>. Goya</a:t>
            </a:r>
            <a:r>
              <a:rPr lang="it-IT" i="1" dirty="0"/>
              <a:t>, Capricci</a:t>
            </a:r>
            <a:r>
              <a:rPr lang="it-IT" dirty="0"/>
              <a:t>, 1799</a:t>
            </a:r>
          </a:p>
        </p:txBody>
      </p:sp>
      <p:pic>
        <p:nvPicPr>
          <p:cNvPr id="5" name="Segnaposto contenuto 3" descr="frankenstein.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6184" r="-96184"/>
          <a:stretch>
            <a:fillRect/>
          </a:stretch>
        </p:blipFill>
        <p:spPr>
          <a:xfrm>
            <a:off x="1711534" y="266697"/>
            <a:ext cx="10271210" cy="5437056"/>
          </a:xfrm>
          <a:prstGeom prst="rect">
            <a:avLst/>
          </a:prstGeom>
        </p:spPr>
      </p:pic>
      <p:sp>
        <p:nvSpPr>
          <p:cNvPr id="6" name="CasellaDiTesto 5"/>
          <p:cNvSpPr txBox="1"/>
          <p:nvPr/>
        </p:nvSpPr>
        <p:spPr>
          <a:xfrm>
            <a:off x="5101389" y="5823283"/>
            <a:ext cx="3905032" cy="1107996"/>
          </a:xfrm>
          <a:prstGeom prst="rect">
            <a:avLst/>
          </a:prstGeom>
          <a:noFill/>
        </p:spPr>
        <p:txBody>
          <a:bodyPr wrap="square" rtlCol="0">
            <a:spAutoFit/>
          </a:bodyPr>
          <a:lstStyle/>
          <a:p>
            <a:r>
              <a:rPr lang="it-IT" sz="2400" dirty="0" err="1">
                <a:latin typeface="Arial"/>
                <a:cs typeface="Arial"/>
              </a:rPr>
              <a:t>J</a:t>
            </a:r>
            <a:r>
              <a:rPr lang="it-IT" sz="2400" dirty="0">
                <a:latin typeface="Arial"/>
                <a:cs typeface="Arial"/>
              </a:rPr>
              <a:t>. </a:t>
            </a:r>
            <a:r>
              <a:rPr lang="it-IT" sz="2400" dirty="0" err="1">
                <a:latin typeface="Arial"/>
                <a:cs typeface="Arial"/>
              </a:rPr>
              <a:t>Whale</a:t>
            </a:r>
            <a:r>
              <a:rPr lang="it-IT" sz="2400" dirty="0">
                <a:latin typeface="Arial"/>
                <a:cs typeface="Arial"/>
              </a:rPr>
              <a:t>, </a:t>
            </a:r>
            <a:r>
              <a:rPr lang="it-IT" sz="2400" i="1" dirty="0">
                <a:latin typeface="Arial"/>
                <a:cs typeface="Arial"/>
              </a:rPr>
              <a:t>Frankenstein</a:t>
            </a:r>
            <a:r>
              <a:rPr lang="it-IT" sz="2400" dirty="0">
                <a:latin typeface="Arial"/>
                <a:cs typeface="Arial"/>
              </a:rPr>
              <a:t>, 1932, locandina del film</a:t>
            </a:r>
          </a:p>
          <a:p>
            <a:endParaRPr lang="it-IT" dirty="0"/>
          </a:p>
        </p:txBody>
      </p:sp>
    </p:spTree>
    <p:extLst>
      <p:ext uri="{BB962C8B-B14F-4D97-AF65-F5344CB8AC3E}">
        <p14:creationId xmlns:p14="http://schemas.microsoft.com/office/powerpoint/2010/main" val="160142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John_Henry_Fuseli_-_The_Nightmare.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23686" r="-23686"/>
          <a:stretch>
            <a:fillRect/>
          </a:stretch>
        </p:blipFill>
        <p:spPr>
          <a:xfrm>
            <a:off x="-532364" y="222473"/>
            <a:ext cx="9676364" cy="5321627"/>
          </a:xfrm>
        </p:spPr>
      </p:pic>
      <p:sp>
        <p:nvSpPr>
          <p:cNvPr id="5" name="CasellaDiTesto 4"/>
          <p:cNvSpPr txBox="1"/>
          <p:nvPr/>
        </p:nvSpPr>
        <p:spPr>
          <a:xfrm>
            <a:off x="1130967" y="5847349"/>
            <a:ext cx="6665495" cy="461665"/>
          </a:xfrm>
          <a:prstGeom prst="rect">
            <a:avLst/>
          </a:prstGeom>
          <a:noFill/>
        </p:spPr>
        <p:txBody>
          <a:bodyPr wrap="square" rtlCol="0">
            <a:spAutoFit/>
          </a:bodyPr>
          <a:lstStyle/>
          <a:p>
            <a:r>
              <a:rPr lang="it-IT" sz="2400" dirty="0">
                <a:latin typeface="Arial" panose="020B0604020202020204" pitchFamily="34" charset="0"/>
                <a:cs typeface="Arial" panose="020B0604020202020204" pitchFamily="34" charset="0"/>
              </a:rPr>
              <a:t>Johann Heinrich </a:t>
            </a:r>
            <a:r>
              <a:rPr lang="it-IT" sz="2400" dirty="0" err="1">
                <a:latin typeface="Arial" panose="020B0604020202020204" pitchFamily="34" charset="0"/>
                <a:cs typeface="Arial" panose="020B0604020202020204" pitchFamily="34" charset="0"/>
              </a:rPr>
              <a:t>Füssli</a:t>
            </a:r>
            <a:r>
              <a:rPr lang="it-IT" sz="2400" dirty="0">
                <a:latin typeface="Arial" panose="020B0604020202020204" pitchFamily="34" charset="0"/>
                <a:cs typeface="Arial" panose="020B0604020202020204" pitchFamily="34" charset="0"/>
              </a:rPr>
              <a:t>, </a:t>
            </a:r>
            <a:r>
              <a:rPr lang="it-IT" sz="2400" i="1" dirty="0">
                <a:latin typeface="Arial" panose="020B0604020202020204" pitchFamily="34" charset="0"/>
                <a:cs typeface="Arial" panose="020B0604020202020204" pitchFamily="34" charset="0"/>
              </a:rPr>
              <a:t>The </a:t>
            </a:r>
            <a:r>
              <a:rPr lang="it-IT" sz="2400" i="1" dirty="0" err="1">
                <a:latin typeface="Arial" panose="020B0604020202020204" pitchFamily="34" charset="0"/>
                <a:cs typeface="Arial" panose="020B0604020202020204" pitchFamily="34" charset="0"/>
              </a:rPr>
              <a:t>Nightmare</a:t>
            </a:r>
            <a:r>
              <a:rPr lang="it-IT" sz="2400" dirty="0">
                <a:latin typeface="Arial" panose="020B0604020202020204" pitchFamily="34" charset="0"/>
                <a:cs typeface="Arial" panose="020B0604020202020204" pitchFamily="34" charset="0"/>
              </a:rPr>
              <a:t>, 1781</a:t>
            </a:r>
          </a:p>
        </p:txBody>
      </p:sp>
    </p:spTree>
    <p:extLst>
      <p:ext uri="{BB962C8B-B14F-4D97-AF65-F5344CB8AC3E}">
        <p14:creationId xmlns:p14="http://schemas.microsoft.com/office/powerpoint/2010/main" val="1099429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63236" y="360219"/>
            <a:ext cx="8423564" cy="5448928"/>
          </a:xfrm>
        </p:spPr>
        <p:txBody>
          <a:bodyPr>
            <a:normAutofit fontScale="25000" lnSpcReduction="20000"/>
          </a:bodyPr>
          <a:lstStyle/>
          <a:p>
            <a:pPr marL="0" indent="0" algn="ctr">
              <a:buNone/>
            </a:pPr>
            <a:r>
              <a:rPr lang="it-IT" sz="8000" dirty="0"/>
              <a:t>G. Orwell, </a:t>
            </a:r>
            <a:r>
              <a:rPr lang="it-IT" sz="8000" i="1" dirty="0"/>
              <a:t>1984</a:t>
            </a:r>
            <a:r>
              <a:rPr lang="it-IT" sz="8000" dirty="0"/>
              <a:t>:</a:t>
            </a:r>
          </a:p>
          <a:p>
            <a:pPr marL="0" indent="0">
              <a:buNone/>
            </a:pPr>
            <a:r>
              <a:rPr lang="it-IT" sz="8000" dirty="0"/>
              <a:t> </a:t>
            </a:r>
          </a:p>
          <a:p>
            <a:pPr marL="0" indent="0">
              <a:buNone/>
            </a:pPr>
            <a:r>
              <a:rPr lang="it-IT" sz="7200" dirty="0"/>
              <a:t>“Chi controlla il passato – diceva lo slogan del partito – controlla il futuro. Chi controlla il presente controlla il passato” (cap. III).</a:t>
            </a:r>
          </a:p>
          <a:p>
            <a:pPr marL="0" indent="0">
              <a:buNone/>
            </a:pPr>
            <a:endParaRPr lang="it-IT" sz="7200" dirty="0"/>
          </a:p>
          <a:p>
            <a:pPr marL="0" indent="0">
              <a:buNone/>
            </a:pPr>
            <a:r>
              <a:rPr lang="it-IT" sz="7200" dirty="0"/>
              <a:t>“La storia era un palinsesto che poteva essere raschiato e riscritto tutte le volte che si voleva” (cap. IV).</a:t>
            </a:r>
          </a:p>
          <a:p>
            <a:pPr marL="0" indent="0">
              <a:buNone/>
            </a:pPr>
            <a:endParaRPr lang="it-IT" sz="7200" dirty="0"/>
          </a:p>
          <a:p>
            <a:pPr marL="0" indent="0">
              <a:buNone/>
            </a:pPr>
            <a:r>
              <a:rPr lang="it-IT" sz="7200" dirty="0"/>
              <a:t>“Gli eventi trascorsi non posseggono un’esistenza oggettiva, ma sopravvivono solo nei documenti scritti e nella memoria degli uomini. Il passato è quanto viene riconosciuto dai documenti e dalla memoria degli uomini” (dal testo di </a:t>
            </a:r>
            <a:r>
              <a:rPr lang="it-IT" sz="7200" dirty="0" err="1"/>
              <a:t>Goldstein</a:t>
            </a:r>
            <a:r>
              <a:rPr lang="it-IT" sz="7200" dirty="0"/>
              <a:t>). </a:t>
            </a:r>
          </a:p>
          <a:p>
            <a:pPr marL="0" indent="0">
              <a:buNone/>
            </a:pPr>
            <a:endParaRPr lang="it-IT" sz="7200" dirty="0"/>
          </a:p>
          <a:p>
            <a:pPr marL="0" indent="0" algn="just">
              <a:buNone/>
            </a:pPr>
            <a:r>
              <a:rPr lang="it-IT" sz="7200" dirty="0"/>
              <a:t>“si sforzava di riportare il pensiero al periodo indistinto della sua infanzia. (...) In assenza di autentiche documentazioni perfino i contorni della propria vita divenivano sfocati. Ricordavate avvenimenti che ritenevate importanti e che con ogni probabilità non si erano mai verificati, ricordavate i dettagli di certi eventi ma non il contesto in cui avevano avuto luogo, ma vi erano anche lunghi spazi vuoti nei quali non riuscivate a collocare nulla”. “com’era possibile fissare perfino i fatti più evidenti quando ne esisteva traccia solo nella propria memoria?” </a:t>
            </a:r>
          </a:p>
          <a:p>
            <a:pPr marL="0" indent="0" algn="just">
              <a:buNone/>
            </a:pPr>
            <a:endParaRPr lang="it-IT" sz="7200" dirty="0"/>
          </a:p>
          <a:p>
            <a:pPr marL="0" indent="0" algn="just">
              <a:buNone/>
            </a:pPr>
            <a:r>
              <a:rPr lang="it-IT" sz="7200" dirty="0"/>
              <a:t>“Se il Partito poteva ficcare le mani nel passato e dire di questo o di quell’avvenimento che </a:t>
            </a:r>
            <a:r>
              <a:rPr lang="it-IT" sz="7200" i="1" dirty="0"/>
              <a:t>non era mai accaduto</a:t>
            </a:r>
            <a:r>
              <a:rPr lang="it-IT" sz="7200" dirty="0"/>
              <a:t>, ciò non era forse ancora più terribile della tortura o della morte?”</a:t>
            </a:r>
          </a:p>
          <a:p>
            <a:pPr marL="0" indent="0">
              <a:buNone/>
            </a:pPr>
            <a:endParaRPr lang="it-IT" dirty="0"/>
          </a:p>
        </p:txBody>
      </p:sp>
    </p:spTree>
    <p:extLst>
      <p:ext uri="{BB962C8B-B14F-4D97-AF65-F5344CB8AC3E}">
        <p14:creationId xmlns:p14="http://schemas.microsoft.com/office/powerpoint/2010/main" val="1743720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ussli.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56991" r="-56991"/>
          <a:stretch>
            <a:fillRect/>
          </a:stretch>
        </p:blipFill>
        <p:spPr>
          <a:xfrm>
            <a:off x="-613611" y="249142"/>
            <a:ext cx="10169547" cy="5592859"/>
          </a:xfrm>
        </p:spPr>
      </p:pic>
      <p:sp>
        <p:nvSpPr>
          <p:cNvPr id="5" name="CasellaDiTesto 4"/>
          <p:cNvSpPr txBox="1"/>
          <p:nvPr/>
        </p:nvSpPr>
        <p:spPr>
          <a:xfrm>
            <a:off x="392546" y="5969008"/>
            <a:ext cx="8428181" cy="830997"/>
          </a:xfrm>
          <a:prstGeom prst="rect">
            <a:avLst/>
          </a:prstGeom>
          <a:noFill/>
        </p:spPr>
        <p:txBody>
          <a:bodyPr wrap="square" rtlCol="0">
            <a:spAutoFit/>
          </a:bodyPr>
          <a:lstStyle/>
          <a:p>
            <a:r>
              <a:rPr lang="it-IT" sz="2400" dirty="0">
                <a:latin typeface="Arial" panose="020B0604020202020204" pitchFamily="34" charset="0"/>
                <a:cs typeface="Arial" panose="020B0604020202020204" pitchFamily="34" charset="0"/>
              </a:rPr>
              <a:t>Johan Heinrich </a:t>
            </a:r>
            <a:r>
              <a:rPr lang="it-IT" sz="2400" dirty="0" err="1">
                <a:latin typeface="Arial" panose="020B0604020202020204" pitchFamily="34" charset="0"/>
                <a:cs typeface="Arial" panose="020B0604020202020204" pitchFamily="34" charset="0"/>
              </a:rPr>
              <a:t>Füssli</a:t>
            </a:r>
            <a:r>
              <a:rPr lang="it-IT" sz="2400" dirty="0">
                <a:latin typeface="Arial" panose="020B0604020202020204" pitchFamily="34" charset="0"/>
                <a:cs typeface="Arial" panose="020B0604020202020204" pitchFamily="34" charset="0"/>
              </a:rPr>
              <a:t>, </a:t>
            </a:r>
            <a:r>
              <a:rPr lang="it-IT" sz="2400" i="1" dirty="0">
                <a:latin typeface="Arial" panose="020B0604020202020204" pitchFamily="34" charset="0"/>
                <a:cs typeface="Arial" panose="020B0604020202020204" pitchFamily="34" charset="0"/>
              </a:rPr>
              <a:t>L’artista sconvolto davanti alla grandezza delle rovine antiche</a:t>
            </a:r>
            <a:r>
              <a:rPr lang="it-IT" sz="2400" dirty="0">
                <a:latin typeface="Arial" panose="020B0604020202020204" pitchFamily="34" charset="0"/>
                <a:cs typeface="Arial" panose="020B0604020202020204" pitchFamily="34" charset="0"/>
              </a:rPr>
              <a:t>, 1778-79</a:t>
            </a:r>
          </a:p>
        </p:txBody>
      </p:sp>
    </p:spTree>
    <p:extLst>
      <p:ext uri="{BB962C8B-B14F-4D97-AF65-F5344CB8AC3E}">
        <p14:creationId xmlns:p14="http://schemas.microsoft.com/office/powerpoint/2010/main" val="2683153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41421" y="5867596"/>
            <a:ext cx="8390543" cy="830997"/>
          </a:xfrm>
          <a:prstGeom prst="rect">
            <a:avLst/>
          </a:prstGeom>
          <a:noFill/>
        </p:spPr>
        <p:txBody>
          <a:bodyPr wrap="square" rtlCol="0">
            <a:spAutoFit/>
          </a:bodyPr>
          <a:lstStyle/>
          <a:p>
            <a:r>
              <a:rPr lang="it-IT" sz="2400" dirty="0">
                <a:latin typeface="Arial" panose="020B0604020202020204" pitchFamily="34" charset="0"/>
                <a:cs typeface="Arial" panose="020B0604020202020204" pitchFamily="34" charset="0"/>
              </a:rPr>
              <a:t>Fotogramma dal film di Kenneth Branagh </a:t>
            </a:r>
            <a:r>
              <a:rPr lang="it-IT" sz="2400" i="1" dirty="0">
                <a:latin typeface="Arial" panose="020B0604020202020204" pitchFamily="34" charset="0"/>
                <a:cs typeface="Arial" panose="020B0604020202020204" pitchFamily="34" charset="0"/>
              </a:rPr>
              <a:t>Frankenstein di Mary Shelley</a:t>
            </a:r>
            <a:r>
              <a:rPr lang="it-IT" sz="2400" dirty="0">
                <a:latin typeface="Arial" panose="020B0604020202020204" pitchFamily="34" charset="0"/>
                <a:cs typeface="Arial" panose="020B0604020202020204" pitchFamily="34" charset="0"/>
              </a:rPr>
              <a:t>,1994</a:t>
            </a:r>
          </a:p>
        </p:txBody>
      </p:sp>
      <p:pic>
        <p:nvPicPr>
          <p:cNvPr id="7" name="Segnaposto contenuto 6" descr="mary-shelley-frankenstein1.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rcRect l="-10763" r="-10763"/>
          <a:stretch>
            <a:fillRect/>
          </a:stretch>
        </p:blipFill>
        <p:spPr>
          <a:xfrm>
            <a:off x="143408" y="612706"/>
            <a:ext cx="8788556" cy="5114326"/>
          </a:xfrm>
        </p:spPr>
      </p:pic>
    </p:spTree>
    <p:extLst>
      <p:ext uri="{BB962C8B-B14F-4D97-AF65-F5344CB8AC3E}">
        <p14:creationId xmlns:p14="http://schemas.microsoft.com/office/powerpoint/2010/main" val="2761399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Walpole.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1115" b="1115"/>
          <a:stretch>
            <a:fillRect/>
          </a:stretch>
        </p:blipFill>
        <p:spPr>
          <a:xfrm>
            <a:off x="25852" y="1165663"/>
            <a:ext cx="5559336" cy="3057421"/>
          </a:xfrm>
        </p:spPr>
      </p:pic>
      <p:pic>
        <p:nvPicPr>
          <p:cNvPr id="5" name="Immagine 4" descr="Otran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0520" y="969666"/>
            <a:ext cx="3342603" cy="5008885"/>
          </a:xfrm>
          <a:prstGeom prst="rect">
            <a:avLst/>
          </a:prstGeom>
        </p:spPr>
      </p:pic>
      <p:sp>
        <p:nvSpPr>
          <p:cNvPr id="9" name="CasellaDiTesto 8"/>
          <p:cNvSpPr txBox="1"/>
          <p:nvPr/>
        </p:nvSpPr>
        <p:spPr>
          <a:xfrm>
            <a:off x="249843" y="4700363"/>
            <a:ext cx="5225887" cy="830997"/>
          </a:xfrm>
          <a:prstGeom prst="rect">
            <a:avLst/>
          </a:prstGeom>
          <a:noFill/>
        </p:spPr>
        <p:txBody>
          <a:bodyPr wrap="square" rtlCol="0">
            <a:spAutoFit/>
          </a:bodyPr>
          <a:lstStyle/>
          <a:p>
            <a:r>
              <a:rPr lang="it-IT" sz="2400" dirty="0">
                <a:latin typeface="Arial" panose="020B0604020202020204" pitchFamily="34" charset="0"/>
                <a:cs typeface="Arial" panose="020B0604020202020204" pitchFamily="34" charset="0"/>
              </a:rPr>
              <a:t>Horace </a:t>
            </a:r>
            <a:r>
              <a:rPr lang="it-IT" sz="2400" dirty="0" err="1">
                <a:latin typeface="Arial" panose="020B0604020202020204" pitchFamily="34" charset="0"/>
                <a:cs typeface="Arial" panose="020B0604020202020204" pitchFamily="34" charset="0"/>
              </a:rPr>
              <a:t>Walpole</a:t>
            </a:r>
            <a:r>
              <a:rPr lang="it-IT" sz="2400" dirty="0">
                <a:latin typeface="Arial" panose="020B0604020202020204" pitchFamily="34" charset="0"/>
                <a:cs typeface="Arial" panose="020B0604020202020204" pitchFamily="34" charset="0"/>
              </a:rPr>
              <a:t>, </a:t>
            </a:r>
            <a:r>
              <a:rPr lang="it-IT" sz="2400" i="1" dirty="0">
                <a:latin typeface="Arial" panose="020B0604020202020204" pitchFamily="34" charset="0"/>
                <a:cs typeface="Arial" panose="020B0604020202020204" pitchFamily="34" charset="0"/>
              </a:rPr>
              <a:t>Il castello di Otranto. Una storia Gotica</a:t>
            </a:r>
            <a:r>
              <a:rPr lang="it-IT" sz="2400" dirty="0">
                <a:latin typeface="Arial" panose="020B0604020202020204" pitchFamily="34" charset="0"/>
                <a:cs typeface="Arial" panose="020B0604020202020204" pitchFamily="34" charset="0"/>
              </a:rPr>
              <a:t>, 1764</a:t>
            </a:r>
          </a:p>
        </p:txBody>
      </p:sp>
    </p:spTree>
    <p:extLst>
      <p:ext uri="{BB962C8B-B14F-4D97-AF65-F5344CB8AC3E}">
        <p14:creationId xmlns:p14="http://schemas.microsoft.com/office/powerpoint/2010/main" val="182778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urke sublime.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7839" r="-107839"/>
          <a:stretch>
            <a:fillRect/>
          </a:stretch>
        </p:blipFill>
        <p:spPr>
          <a:xfrm>
            <a:off x="-2966617" y="448752"/>
            <a:ext cx="10455672" cy="5750217"/>
          </a:xfrm>
        </p:spPr>
      </p:pic>
      <p:sp>
        <p:nvSpPr>
          <p:cNvPr id="5" name="CasellaDiTesto 4"/>
          <p:cNvSpPr txBox="1"/>
          <p:nvPr/>
        </p:nvSpPr>
        <p:spPr>
          <a:xfrm>
            <a:off x="4241371" y="2877761"/>
            <a:ext cx="4369229" cy="4001095"/>
          </a:xfrm>
          <a:prstGeom prst="rect">
            <a:avLst/>
          </a:prstGeom>
          <a:noFill/>
        </p:spPr>
        <p:txBody>
          <a:bodyPr wrap="square" rtlCol="0">
            <a:spAutoFit/>
          </a:bodyPr>
          <a:lstStyle/>
          <a:p>
            <a:pPr algn="ctr"/>
            <a:r>
              <a:rPr lang="it-IT" sz="2800" dirty="0"/>
              <a:t>Edmund Burke </a:t>
            </a:r>
          </a:p>
          <a:p>
            <a:pPr algn="ctr"/>
            <a:r>
              <a:rPr lang="it-IT" sz="2800" i="1" dirty="0"/>
              <a:t>Inchiesta sul bello e sul sublime</a:t>
            </a:r>
            <a:r>
              <a:rPr lang="it-IT" sz="2800" dirty="0"/>
              <a:t>, 1757 </a:t>
            </a:r>
          </a:p>
          <a:p>
            <a:pPr algn="just"/>
            <a:endParaRPr lang="it-IT" sz="1600" dirty="0"/>
          </a:p>
          <a:p>
            <a:pPr algn="just"/>
            <a:r>
              <a:rPr lang="it-IT" dirty="0"/>
              <a:t>“tutto ciò che può destare idee di dolore e di pericolo, ossia tutto ciò che è in un certo senso terribile, o che riguarda oggetti terribili, o che agisce in modo analogo al terrore, è una fonte del </a:t>
            </a:r>
            <a:r>
              <a:rPr lang="it-IT" i="1" dirty="0"/>
              <a:t>sublime</a:t>
            </a:r>
            <a:r>
              <a:rPr lang="it-IT" dirty="0"/>
              <a:t>; ossia è ciò che produce la più forte emozione che l’anima sia in grado di sentire” (1, VII)</a:t>
            </a:r>
          </a:p>
          <a:p>
            <a:pPr algn="ctr"/>
            <a:r>
              <a:rPr lang="it-IT" sz="2800" dirty="0"/>
              <a:t> </a:t>
            </a:r>
          </a:p>
        </p:txBody>
      </p:sp>
      <p:sp>
        <p:nvSpPr>
          <p:cNvPr id="2" name="CasellaDiTesto 1"/>
          <p:cNvSpPr txBox="1"/>
          <p:nvPr/>
        </p:nvSpPr>
        <p:spPr>
          <a:xfrm>
            <a:off x="4013200" y="524560"/>
            <a:ext cx="4597401" cy="2246769"/>
          </a:xfrm>
          <a:prstGeom prst="rect">
            <a:avLst/>
          </a:prstGeom>
          <a:noFill/>
        </p:spPr>
        <p:txBody>
          <a:bodyPr wrap="square" rtlCol="0">
            <a:spAutoFit/>
          </a:bodyPr>
          <a:lstStyle/>
          <a:p>
            <a:r>
              <a:rPr lang="it-IT" sz="2800" dirty="0"/>
              <a:t>Aristotele, </a:t>
            </a:r>
            <a:r>
              <a:rPr lang="it-IT" sz="2800" i="1" dirty="0"/>
              <a:t>Poetica: </a:t>
            </a:r>
            <a:r>
              <a:rPr lang="it-IT" sz="2800" dirty="0"/>
              <a:t>pietà e orrore nel tragico</a:t>
            </a:r>
          </a:p>
          <a:p>
            <a:endParaRPr lang="it-IT" sz="2800" dirty="0"/>
          </a:p>
          <a:p>
            <a:r>
              <a:rPr lang="it-IT" sz="2800" dirty="0"/>
              <a:t>Longino, </a:t>
            </a:r>
            <a:r>
              <a:rPr lang="it-IT" sz="2800" i="1" dirty="0"/>
              <a:t>Trattato del sublime</a:t>
            </a:r>
            <a:r>
              <a:rPr lang="it-IT" sz="2800" dirty="0"/>
              <a:t> (I sec. </a:t>
            </a:r>
            <a:r>
              <a:rPr lang="it-IT" sz="2800" dirty="0" err="1"/>
              <a:t>d.C</a:t>
            </a:r>
            <a:r>
              <a:rPr lang="it-IT" sz="2800" dirty="0"/>
              <a:t>)</a:t>
            </a:r>
            <a:endParaRPr lang="it-IT" sz="2800" i="1" dirty="0"/>
          </a:p>
        </p:txBody>
      </p:sp>
      <p:sp>
        <p:nvSpPr>
          <p:cNvPr id="3" name="Segnaposto numero diapositiva 2"/>
          <p:cNvSpPr>
            <a:spLocks noGrp="1"/>
          </p:cNvSpPr>
          <p:nvPr>
            <p:ph type="sldNum" sz="quarter" idx="12"/>
          </p:nvPr>
        </p:nvSpPr>
        <p:spPr/>
        <p:txBody>
          <a:bodyPr/>
          <a:lstStyle/>
          <a:p>
            <a:fld id="{217C9D3D-A27A-AC44-9D69-0E9A09DFDCA2}" type="slidenum">
              <a:rPr lang="it-IT" smtClean="0"/>
              <a:t>23</a:t>
            </a:fld>
            <a:endParaRPr lang="it-IT"/>
          </a:p>
        </p:txBody>
      </p:sp>
    </p:spTree>
    <p:extLst>
      <p:ext uri="{BB962C8B-B14F-4D97-AF65-F5344CB8AC3E}">
        <p14:creationId xmlns:p14="http://schemas.microsoft.com/office/powerpoint/2010/main" val="3545192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Segnaposto contenuto 3" descr="Friedrich.jpg"/>
          <p:cNvPicPr>
            <a:picLocks noGrp="1" noChangeAspect="1"/>
          </p:cNvPicPr>
          <p:nvPr>
            <p:ph idx="1"/>
          </p:nvPr>
        </p:nvPicPr>
        <p:blipFill>
          <a:blip r:embed="rId2">
            <a:extLst>
              <a:ext uri="{28A0092B-C50C-407E-A947-70E740481C1C}">
                <a14:useLocalDpi xmlns:a14="http://schemas.microsoft.com/office/drawing/2010/main" val="0"/>
              </a:ext>
            </a:extLst>
          </a:blip>
          <a:srcRect l="-65628" r="-65628"/>
          <a:stretch>
            <a:fillRect/>
          </a:stretch>
        </p:blipFill>
        <p:spPr>
          <a:xfrm>
            <a:off x="-2452688" y="368438"/>
            <a:ext cx="11596688" cy="6378575"/>
          </a:xfrm>
        </p:spPr>
      </p:pic>
      <p:sp>
        <p:nvSpPr>
          <p:cNvPr id="63491" name="CasellaDiTesto 4"/>
          <p:cNvSpPr txBox="1">
            <a:spLocks noChangeArrowheads="1"/>
          </p:cNvSpPr>
          <p:nvPr/>
        </p:nvSpPr>
        <p:spPr bwMode="auto">
          <a:xfrm>
            <a:off x="6022975" y="3089728"/>
            <a:ext cx="3121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dirty="0"/>
              <a:t>K. D. Friedrich</a:t>
            </a:r>
            <a:r>
              <a:rPr lang="it-IT" i="1" dirty="0"/>
              <a:t>,</a:t>
            </a:r>
          </a:p>
          <a:p>
            <a:pPr eaLnBrk="1" hangingPunct="1"/>
            <a:r>
              <a:rPr lang="it-IT" i="1" dirty="0"/>
              <a:t> Il viandante sul mare di nebbia</a:t>
            </a:r>
            <a:r>
              <a:rPr lang="it-IT" dirty="0"/>
              <a:t>, 1818</a:t>
            </a:r>
          </a:p>
        </p:txBody>
      </p:sp>
    </p:spTree>
    <p:extLst>
      <p:ext uri="{BB962C8B-B14F-4D97-AF65-F5344CB8AC3E}">
        <p14:creationId xmlns:p14="http://schemas.microsoft.com/office/powerpoint/2010/main" val="4054407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rot="10800000" flipV="1">
            <a:off x="6737021" y="2126482"/>
            <a:ext cx="1976977" cy="2677656"/>
          </a:xfrm>
          <a:prstGeom prst="rect">
            <a:avLst/>
          </a:prstGeom>
          <a:noFill/>
        </p:spPr>
        <p:txBody>
          <a:bodyPr wrap="square" rtlCol="0">
            <a:spAutoFit/>
          </a:bodyPr>
          <a:lstStyle/>
          <a:p>
            <a:r>
              <a:rPr lang="it-IT" sz="2400" dirty="0"/>
              <a:t>Jacques </a:t>
            </a:r>
            <a:r>
              <a:rPr lang="it-IT" sz="2400" dirty="0" err="1"/>
              <a:t>Vaucanson</a:t>
            </a:r>
            <a:r>
              <a:rPr lang="it-IT" sz="2400" dirty="0"/>
              <a:t> presenta al pubblico il suo automa (suonatore di flauto), 1738</a:t>
            </a:r>
          </a:p>
        </p:txBody>
      </p:sp>
      <p:pic>
        <p:nvPicPr>
          <p:cNvPr id="2" name="Immagine 1" descr="vaucanson_automata.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12368" y="1048137"/>
            <a:ext cx="6341096" cy="4534516"/>
          </a:xfrm>
          <a:prstGeom prst="rect">
            <a:avLst/>
          </a:prstGeom>
        </p:spPr>
      </p:pic>
    </p:spTree>
    <p:extLst>
      <p:ext uri="{BB962C8B-B14F-4D97-AF65-F5344CB8AC3E}">
        <p14:creationId xmlns:p14="http://schemas.microsoft.com/office/powerpoint/2010/main" val="4009505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5510463" y="658091"/>
            <a:ext cx="3333496" cy="1200329"/>
          </a:xfrm>
          <a:prstGeom prst="rect">
            <a:avLst/>
          </a:prstGeom>
          <a:noFill/>
        </p:spPr>
        <p:txBody>
          <a:bodyPr wrap="square" rtlCol="0">
            <a:spAutoFit/>
          </a:bodyPr>
          <a:lstStyle/>
          <a:p>
            <a:r>
              <a:rPr lang="it-IT" sz="2400" dirty="0" err="1">
                <a:latin typeface="Arial" panose="020B0604020202020204" pitchFamily="34" charset="0"/>
                <a:cs typeface="Arial" panose="020B0604020202020204" pitchFamily="34" charset="0"/>
              </a:rPr>
              <a:t>Jacquet-Droz</a:t>
            </a:r>
            <a:r>
              <a:rPr lang="it-IT" sz="2400" dirty="0">
                <a:latin typeface="Arial" panose="020B0604020202020204" pitchFamily="34" charset="0"/>
                <a:cs typeface="Arial" panose="020B0604020202020204" pitchFamily="34" charset="0"/>
              </a:rPr>
              <a:t>,</a:t>
            </a:r>
          </a:p>
          <a:p>
            <a:r>
              <a:rPr lang="it-IT" sz="2400" dirty="0">
                <a:latin typeface="Arial" panose="020B0604020202020204" pitchFamily="34" charset="0"/>
                <a:cs typeface="Arial" panose="020B0604020202020204" pitchFamily="34" charset="0"/>
              </a:rPr>
              <a:t>Bambino-automa</a:t>
            </a:r>
          </a:p>
          <a:p>
            <a:r>
              <a:rPr lang="it-IT" sz="2400" dirty="0">
                <a:latin typeface="Arial" panose="020B0604020202020204" pitchFamily="34" charset="0"/>
                <a:cs typeface="Arial" panose="020B0604020202020204" pitchFamily="34" charset="0"/>
              </a:rPr>
              <a:t>XVIII secolo</a:t>
            </a:r>
          </a:p>
        </p:txBody>
      </p:sp>
      <p:pic>
        <p:nvPicPr>
          <p:cNvPr id="3" name="Segnaposto contenuto 2" descr="bambino-automa.jpg"/>
          <p:cNvPicPr>
            <a:picLocks noGrp="1" noChangeAspect="1"/>
          </p:cNvPicPr>
          <p:nvPr>
            <p:ph idx="1"/>
          </p:nvPr>
        </p:nvPicPr>
        <p:blipFill>
          <a:blip r:embed="rId3">
            <a:extLst>
              <a:ext uri="{28A0092B-C50C-407E-A947-70E740481C1C}">
                <a14:useLocalDpi xmlns:a14="http://schemas.microsoft.com/office/drawing/2010/main" val="0"/>
              </a:ext>
            </a:extLst>
          </a:blip>
          <a:srcRect l="-30038" r="-30038"/>
          <a:stretch>
            <a:fillRect/>
          </a:stretch>
        </p:blipFill>
        <p:spPr>
          <a:xfrm>
            <a:off x="-1223372" y="513265"/>
            <a:ext cx="7423787" cy="4082797"/>
          </a:xfrm>
        </p:spPr>
      </p:pic>
      <p:pic>
        <p:nvPicPr>
          <p:cNvPr id="4" name="Immagine 3" descr="automa-scriv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555" y="3047999"/>
            <a:ext cx="4161443" cy="2859505"/>
          </a:xfrm>
          <a:prstGeom prst="rect">
            <a:avLst/>
          </a:prstGeom>
        </p:spPr>
      </p:pic>
    </p:spTree>
    <p:extLst>
      <p:ext uri="{BB962C8B-B14F-4D97-AF65-F5344CB8AC3E}">
        <p14:creationId xmlns:p14="http://schemas.microsoft.com/office/powerpoint/2010/main" val="1781829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6660445" y="3104444"/>
            <a:ext cx="2060222" cy="1938992"/>
          </a:xfrm>
          <a:prstGeom prst="rect">
            <a:avLst/>
          </a:prstGeom>
          <a:noFill/>
        </p:spPr>
        <p:txBody>
          <a:bodyPr wrap="square" rtlCol="0">
            <a:spAutoFit/>
          </a:bodyPr>
          <a:lstStyle/>
          <a:p>
            <a:r>
              <a:rPr lang="it-IT" sz="2400" dirty="0"/>
              <a:t>Von </a:t>
            </a:r>
            <a:r>
              <a:rPr lang="it-IT" sz="2400" dirty="0" err="1"/>
              <a:t>Kempelen</a:t>
            </a:r>
            <a:r>
              <a:rPr lang="it-IT" sz="2400" dirty="0"/>
              <a:t>,</a:t>
            </a:r>
          </a:p>
          <a:p>
            <a:r>
              <a:rPr lang="it-IT" sz="2400" dirty="0"/>
              <a:t>Il turco giocatore di scacchi,</a:t>
            </a:r>
          </a:p>
          <a:p>
            <a:r>
              <a:rPr lang="it-IT" sz="2400" dirty="0"/>
              <a:t>1779-1780</a:t>
            </a:r>
          </a:p>
        </p:txBody>
      </p:sp>
      <p:pic>
        <p:nvPicPr>
          <p:cNvPr id="7" name="Segnaposto contenuto 6" descr="turco2a.jpg"/>
          <p:cNvPicPr>
            <a:picLocks noGrp="1" noChangeAspect="1"/>
          </p:cNvPicPr>
          <p:nvPr>
            <p:ph idx="1"/>
          </p:nvPr>
        </p:nvPicPr>
        <p:blipFill>
          <a:blip r:embed="rId2"/>
          <a:srcRect l="-30092" r="-30092"/>
          <a:stretch>
            <a:fillRect/>
          </a:stretch>
        </p:blipFill>
        <p:spPr>
          <a:xfrm>
            <a:off x="-646545" y="831592"/>
            <a:ext cx="8589818" cy="4545704"/>
          </a:xfrm>
        </p:spPr>
      </p:pic>
      <p:sp>
        <p:nvSpPr>
          <p:cNvPr id="2" name="CasellaDiTesto 1"/>
          <p:cNvSpPr txBox="1"/>
          <p:nvPr/>
        </p:nvSpPr>
        <p:spPr>
          <a:xfrm>
            <a:off x="1209023" y="5751379"/>
            <a:ext cx="6587060" cy="461665"/>
          </a:xfrm>
          <a:prstGeom prst="rect">
            <a:avLst/>
          </a:prstGeom>
          <a:noFill/>
        </p:spPr>
        <p:txBody>
          <a:bodyPr wrap="none" rtlCol="0">
            <a:spAutoFit/>
          </a:bodyPr>
          <a:lstStyle/>
          <a:p>
            <a:r>
              <a:rPr lang="it-IT" sz="2400" dirty="0"/>
              <a:t>(E. A. Poe, “Il giocatore di scacchi di </a:t>
            </a:r>
            <a:r>
              <a:rPr lang="it-IT" sz="2400" dirty="0" err="1"/>
              <a:t>Maelzel</a:t>
            </a:r>
            <a:r>
              <a:rPr lang="it-IT" sz="2400" dirty="0"/>
              <a:t>”, 1836)</a:t>
            </a:r>
          </a:p>
        </p:txBody>
      </p:sp>
    </p:spTree>
    <p:extLst>
      <p:ext uri="{BB962C8B-B14F-4D97-AF65-F5344CB8AC3E}">
        <p14:creationId xmlns:p14="http://schemas.microsoft.com/office/powerpoint/2010/main" val="2060191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nstein6.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1075" b="1075"/>
          <a:stretch>
            <a:fillRect/>
          </a:stretch>
        </p:blipFill>
        <p:spPr>
          <a:xfrm>
            <a:off x="547861" y="3346226"/>
            <a:ext cx="5515761" cy="3033456"/>
          </a:xfrm>
        </p:spPr>
      </p:pic>
      <p:pic>
        <p:nvPicPr>
          <p:cNvPr id="6" name="Immagine 5" descr="frankenstein-1994-photo.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86430" y="223308"/>
            <a:ext cx="5195847" cy="2979494"/>
          </a:xfrm>
          <a:prstGeom prst="rect">
            <a:avLst/>
          </a:prstGeom>
        </p:spPr>
      </p:pic>
      <p:sp>
        <p:nvSpPr>
          <p:cNvPr id="7" name="CasellaDiTesto 6"/>
          <p:cNvSpPr txBox="1"/>
          <p:nvPr/>
        </p:nvSpPr>
        <p:spPr>
          <a:xfrm>
            <a:off x="361723" y="781878"/>
            <a:ext cx="3030834" cy="1569660"/>
          </a:xfrm>
          <a:prstGeom prst="rect">
            <a:avLst/>
          </a:prstGeom>
          <a:noFill/>
        </p:spPr>
        <p:txBody>
          <a:bodyPr wrap="square" rtlCol="0">
            <a:spAutoFit/>
          </a:bodyPr>
          <a:lstStyle/>
          <a:p>
            <a:r>
              <a:rPr lang="it-IT" sz="2400" dirty="0"/>
              <a:t>Fotogrammi da </a:t>
            </a:r>
          </a:p>
          <a:p>
            <a:r>
              <a:rPr lang="it-IT" sz="2400" dirty="0"/>
              <a:t>K. Branagh</a:t>
            </a:r>
            <a:r>
              <a:rPr lang="it-IT" sz="2400" i="1" dirty="0"/>
              <a:t>, Frankenstein di Mary Shelley</a:t>
            </a:r>
            <a:r>
              <a:rPr lang="it-IT" sz="2400" dirty="0"/>
              <a:t>, 1994</a:t>
            </a:r>
          </a:p>
        </p:txBody>
      </p:sp>
    </p:spTree>
    <p:extLst>
      <p:ext uri="{BB962C8B-B14F-4D97-AF65-F5344CB8AC3E}">
        <p14:creationId xmlns:p14="http://schemas.microsoft.com/office/powerpoint/2010/main" val="3013367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etropolis.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3612" r="-23612"/>
          <a:stretch>
            <a:fillRect/>
          </a:stretch>
        </p:blipFill>
        <p:spPr>
          <a:xfrm>
            <a:off x="-1172538" y="876653"/>
            <a:ext cx="9115778" cy="5415383"/>
          </a:xfrm>
        </p:spPr>
      </p:pic>
      <p:sp>
        <p:nvSpPr>
          <p:cNvPr id="5" name="CasellaDiTesto 4"/>
          <p:cNvSpPr txBox="1"/>
          <p:nvPr/>
        </p:nvSpPr>
        <p:spPr>
          <a:xfrm>
            <a:off x="7102087" y="4865815"/>
            <a:ext cx="1598690" cy="1200328"/>
          </a:xfrm>
          <a:prstGeom prst="rect">
            <a:avLst/>
          </a:prstGeom>
          <a:noFill/>
        </p:spPr>
        <p:txBody>
          <a:bodyPr wrap="square" rtlCol="0">
            <a:spAutoFit/>
          </a:bodyPr>
          <a:lstStyle/>
          <a:p>
            <a:r>
              <a:rPr lang="it-IT" sz="2400" dirty="0"/>
              <a:t>Fritz Lang, </a:t>
            </a:r>
            <a:r>
              <a:rPr lang="it-IT" sz="2400" i="1" dirty="0"/>
              <a:t>Metropolis</a:t>
            </a:r>
            <a:r>
              <a:rPr lang="it-IT" sz="2400" dirty="0"/>
              <a:t>1927</a:t>
            </a:r>
          </a:p>
        </p:txBody>
      </p:sp>
      <p:sp>
        <p:nvSpPr>
          <p:cNvPr id="2" name="CasellaDiTesto 1"/>
          <p:cNvSpPr txBox="1"/>
          <p:nvPr/>
        </p:nvSpPr>
        <p:spPr>
          <a:xfrm>
            <a:off x="6969126" y="587375"/>
            <a:ext cx="1936750" cy="3323987"/>
          </a:xfrm>
          <a:prstGeom prst="rect">
            <a:avLst/>
          </a:prstGeom>
          <a:noFill/>
        </p:spPr>
        <p:txBody>
          <a:bodyPr wrap="square" rtlCol="0">
            <a:spAutoFit/>
          </a:bodyPr>
          <a:lstStyle/>
          <a:p>
            <a:pPr algn="just"/>
            <a:r>
              <a:rPr lang="it-IT" sz="2400" dirty="0"/>
              <a:t>Karel </a:t>
            </a:r>
            <a:r>
              <a:rPr lang="it-IT" sz="2400" dirty="0" err="1"/>
              <a:t>Capek</a:t>
            </a:r>
            <a:r>
              <a:rPr lang="it-IT" sz="2400" dirty="0"/>
              <a:t>, </a:t>
            </a:r>
            <a:r>
              <a:rPr lang="it-IT" sz="2400" i="1" dirty="0"/>
              <a:t>R.U.R.</a:t>
            </a:r>
            <a:r>
              <a:rPr lang="it-IT" sz="2400" dirty="0"/>
              <a:t>, 1923:</a:t>
            </a:r>
          </a:p>
          <a:p>
            <a:pPr algn="just">
              <a:buNone/>
            </a:pPr>
            <a:r>
              <a:rPr lang="it-IT" sz="2400" dirty="0"/>
              <a:t>introduce il termine “robot”, da ‘</a:t>
            </a:r>
            <a:r>
              <a:rPr lang="it-IT" sz="2400" dirty="0" err="1"/>
              <a:t>robota</a:t>
            </a:r>
            <a:r>
              <a:rPr lang="it-IT" sz="2400" dirty="0"/>
              <a:t>’ = ‘lavoro’ in cecoslovacco </a:t>
            </a:r>
          </a:p>
          <a:p>
            <a:endParaRPr lang="it-IT" dirty="0"/>
          </a:p>
        </p:txBody>
      </p:sp>
    </p:spTree>
    <p:extLst>
      <p:ext uri="{BB962C8B-B14F-4D97-AF65-F5344CB8AC3E}">
        <p14:creationId xmlns:p14="http://schemas.microsoft.com/office/powerpoint/2010/main" val="96502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parlascrivi 1984.jpg"/>
          <p:cNvPicPr>
            <a:picLocks noGrp="1" noChangeAspect="1"/>
          </p:cNvPicPr>
          <p:nvPr>
            <p:ph idx="1"/>
          </p:nvPr>
        </p:nvPicPr>
        <p:blipFill>
          <a:blip r:embed="rId2">
            <a:extLst>
              <a:ext uri="{28A0092B-C50C-407E-A947-70E740481C1C}">
                <a14:useLocalDpi xmlns:a14="http://schemas.microsoft.com/office/drawing/2010/main" val="0"/>
              </a:ext>
            </a:extLst>
          </a:blip>
          <a:srcRect t="4360" b="4360"/>
          <a:stretch>
            <a:fillRect/>
          </a:stretch>
        </p:blipFill>
        <p:spPr>
          <a:xfrm>
            <a:off x="457200" y="944307"/>
            <a:ext cx="8229600" cy="4525963"/>
          </a:xfrm>
        </p:spPr>
      </p:pic>
      <p:sp>
        <p:nvSpPr>
          <p:cNvPr id="5" name="CasellaDiTesto 4"/>
          <p:cNvSpPr txBox="1"/>
          <p:nvPr/>
        </p:nvSpPr>
        <p:spPr>
          <a:xfrm>
            <a:off x="3143850" y="5788308"/>
            <a:ext cx="2640754" cy="369332"/>
          </a:xfrm>
          <a:prstGeom prst="rect">
            <a:avLst/>
          </a:prstGeom>
          <a:noFill/>
        </p:spPr>
        <p:txBody>
          <a:bodyPr wrap="none" rtlCol="0">
            <a:spAutoFit/>
          </a:bodyPr>
          <a:lstStyle/>
          <a:p>
            <a:r>
              <a:rPr lang="it-IT" dirty="0"/>
              <a:t>Winston Smith e l’archivio</a:t>
            </a:r>
          </a:p>
        </p:txBody>
      </p:sp>
    </p:spTree>
    <p:extLst>
      <p:ext uri="{BB962C8B-B14F-4D97-AF65-F5344CB8AC3E}">
        <p14:creationId xmlns:p14="http://schemas.microsoft.com/office/powerpoint/2010/main" val="3210545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etropolis1.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l="-15095" r="-15095"/>
          <a:stretch>
            <a:fillRect/>
          </a:stretch>
        </p:blipFill>
        <p:spPr>
          <a:xfrm>
            <a:off x="457200" y="1005224"/>
            <a:ext cx="8229600" cy="4682221"/>
          </a:xfrm>
        </p:spPr>
      </p:pic>
      <p:sp>
        <p:nvSpPr>
          <p:cNvPr id="6" name="CasellaDiTesto 5"/>
          <p:cNvSpPr txBox="1"/>
          <p:nvPr/>
        </p:nvSpPr>
        <p:spPr>
          <a:xfrm rot="10800000" flipV="1">
            <a:off x="2994830" y="5825946"/>
            <a:ext cx="3756811" cy="461665"/>
          </a:xfrm>
          <a:prstGeom prst="rect">
            <a:avLst/>
          </a:prstGeom>
          <a:noFill/>
        </p:spPr>
        <p:txBody>
          <a:bodyPr wrap="square" rtlCol="0">
            <a:spAutoFit/>
          </a:bodyPr>
          <a:lstStyle/>
          <a:p>
            <a:r>
              <a:rPr lang="it-IT" sz="2400" dirty="0"/>
              <a:t>Fritz </a:t>
            </a:r>
            <a:r>
              <a:rPr lang="it-IT" sz="2400" dirty="0" err="1"/>
              <a:t>Lang</a:t>
            </a:r>
            <a:r>
              <a:rPr lang="it-IT" sz="2400" dirty="0"/>
              <a:t>, </a:t>
            </a:r>
            <a:r>
              <a:rPr lang="it-IT" sz="2400" i="1" dirty="0" err="1"/>
              <a:t>Metropolis</a:t>
            </a:r>
            <a:r>
              <a:rPr lang="it-IT" sz="2400" dirty="0"/>
              <a:t>, 1927</a:t>
            </a:r>
          </a:p>
        </p:txBody>
      </p:sp>
    </p:spTree>
    <p:extLst>
      <p:ext uri="{BB962C8B-B14F-4D97-AF65-F5344CB8AC3E}">
        <p14:creationId xmlns:p14="http://schemas.microsoft.com/office/powerpoint/2010/main" val="1565434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6" descr="465px-faust_image_19thcentury.jpg"/>
          <p:cNvPicPr>
            <a:picLocks noGrp="1" noChangeAspect="1"/>
          </p:cNvPicPr>
          <p:nvPr>
            <p:ph idx="1"/>
          </p:nvPr>
        </p:nvPicPr>
        <p:blipFill>
          <a:blip r:embed="rId2"/>
          <a:srcRect t="28653" b="28653"/>
          <a:stretch>
            <a:fillRect/>
          </a:stretch>
        </p:blipFill>
        <p:spPr>
          <a:xfrm>
            <a:off x="457200" y="782063"/>
            <a:ext cx="8229600" cy="4525963"/>
          </a:xfrm>
        </p:spPr>
      </p:pic>
      <p:sp>
        <p:nvSpPr>
          <p:cNvPr id="5" name="CasellaDiTesto 4"/>
          <p:cNvSpPr txBox="1"/>
          <p:nvPr/>
        </p:nvSpPr>
        <p:spPr>
          <a:xfrm>
            <a:off x="1746367" y="5592636"/>
            <a:ext cx="6020690" cy="1107996"/>
          </a:xfrm>
          <a:prstGeom prst="rect">
            <a:avLst/>
          </a:prstGeom>
          <a:noFill/>
        </p:spPr>
        <p:txBody>
          <a:bodyPr wrap="square" rtlCol="0">
            <a:spAutoFit/>
          </a:bodyPr>
          <a:lstStyle/>
          <a:p>
            <a:r>
              <a:rPr lang="it-IT" sz="2400" dirty="0"/>
              <a:t>Illustrazione da Goethe, </a:t>
            </a:r>
            <a:r>
              <a:rPr lang="it-IT" sz="2400" i="1" dirty="0"/>
              <a:t>Faust</a:t>
            </a:r>
            <a:r>
              <a:rPr lang="it-IT" sz="2400" dirty="0"/>
              <a:t>, 1808-32</a:t>
            </a:r>
          </a:p>
          <a:p>
            <a:r>
              <a:rPr lang="it-IT" sz="2400" dirty="0"/>
              <a:t>L’alchimista crea l’homunculus</a:t>
            </a:r>
          </a:p>
          <a:p>
            <a:endParaRPr lang="it-IT" dirty="0"/>
          </a:p>
        </p:txBody>
      </p:sp>
    </p:spTree>
    <p:extLst>
      <p:ext uri="{BB962C8B-B14F-4D97-AF65-F5344CB8AC3E}">
        <p14:creationId xmlns:p14="http://schemas.microsoft.com/office/powerpoint/2010/main" val="3007047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291075" y="5414905"/>
            <a:ext cx="2503439" cy="830997"/>
          </a:xfrm>
          <a:prstGeom prst="rect">
            <a:avLst/>
          </a:prstGeom>
          <a:noFill/>
        </p:spPr>
        <p:txBody>
          <a:bodyPr wrap="square" rtlCol="0">
            <a:spAutoFit/>
          </a:bodyPr>
          <a:lstStyle/>
          <a:p>
            <a:r>
              <a:rPr lang="it-IT" sz="2400" dirty="0"/>
              <a:t>Laboratorio di Luigi Galvani, 1790</a:t>
            </a:r>
          </a:p>
        </p:txBody>
      </p:sp>
      <p:pic>
        <p:nvPicPr>
          <p:cNvPr id="7" name="Segnaposto contenuto 6" descr="galvlab.gif"/>
          <p:cNvPicPr>
            <a:picLocks noGrp="1" noChangeAspect="1"/>
          </p:cNvPicPr>
          <p:nvPr>
            <p:ph idx="1"/>
          </p:nvPr>
        </p:nvPicPr>
        <p:blipFill>
          <a:blip r:embed="rId2"/>
          <a:srcRect l="-15151" r="-15151"/>
          <a:stretch>
            <a:fillRect/>
          </a:stretch>
        </p:blipFill>
        <p:spPr>
          <a:xfrm>
            <a:off x="66416" y="907511"/>
            <a:ext cx="6598356" cy="4285423"/>
          </a:xfrm>
        </p:spPr>
      </p:pic>
      <p:sp>
        <p:nvSpPr>
          <p:cNvPr id="3" name="CasellaDiTesto 2"/>
          <p:cNvSpPr txBox="1"/>
          <p:nvPr/>
        </p:nvSpPr>
        <p:spPr>
          <a:xfrm>
            <a:off x="6228302" y="1005942"/>
            <a:ext cx="2796628" cy="4955203"/>
          </a:xfrm>
          <a:prstGeom prst="rect">
            <a:avLst/>
          </a:prstGeom>
          <a:noFill/>
        </p:spPr>
        <p:txBody>
          <a:bodyPr wrap="square" rtlCol="0">
            <a:spAutoFit/>
          </a:bodyPr>
          <a:lstStyle/>
          <a:p>
            <a:r>
              <a:rPr lang="it-IT" sz="2000" dirty="0"/>
              <a:t>Mary Shelley, Prefazione all’edizione di </a:t>
            </a:r>
            <a:r>
              <a:rPr lang="it-IT" sz="2000" i="1" dirty="0"/>
              <a:t>Frankenstein</a:t>
            </a:r>
            <a:r>
              <a:rPr lang="it-IT" sz="2000" dirty="0"/>
              <a:t>, 1831:</a:t>
            </a:r>
          </a:p>
          <a:p>
            <a:endParaRPr lang="it-IT" sz="2000" dirty="0"/>
          </a:p>
          <a:p>
            <a:pPr algn="just"/>
            <a:r>
              <a:rPr lang="it-IT" sz="2000" dirty="0"/>
              <a:t>“Forse si sarebbe potuto rianimare un cadavere; il galvanismo aveva dato speranze in questo senso; forse era possibile fabbricare, mettere insieme, e dotare di calore vitale le parti che compongono un essere vivente”</a:t>
            </a:r>
          </a:p>
          <a:p>
            <a:endParaRPr lang="it-IT" dirty="0"/>
          </a:p>
          <a:p>
            <a:endParaRPr lang="it-IT" dirty="0"/>
          </a:p>
        </p:txBody>
      </p:sp>
    </p:spTree>
    <p:extLst>
      <p:ext uri="{BB962C8B-B14F-4D97-AF65-F5344CB8AC3E}">
        <p14:creationId xmlns:p14="http://schemas.microsoft.com/office/powerpoint/2010/main" val="3468297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Giovanni_Aldini_reanimating_corpses.jpg"/>
          <p:cNvPicPr>
            <a:picLocks noGrp="1" noChangeAspect="1"/>
          </p:cNvPicPr>
          <p:nvPr>
            <p:ph idx="1"/>
          </p:nvPr>
        </p:nvPicPr>
        <p:blipFill>
          <a:blip r:embed="rId2"/>
          <a:srcRect l="-14323" r="-14323"/>
          <a:stretch>
            <a:fillRect/>
          </a:stretch>
        </p:blipFill>
        <p:spPr>
          <a:xfrm>
            <a:off x="0" y="1062037"/>
            <a:ext cx="8229600" cy="4525963"/>
          </a:xfrm>
        </p:spPr>
      </p:pic>
      <p:sp>
        <p:nvSpPr>
          <p:cNvPr id="6" name="CasellaDiTesto 5"/>
          <p:cNvSpPr txBox="1"/>
          <p:nvPr/>
        </p:nvSpPr>
        <p:spPr>
          <a:xfrm>
            <a:off x="7348465" y="2649719"/>
            <a:ext cx="1795535" cy="1938992"/>
          </a:xfrm>
          <a:prstGeom prst="rect">
            <a:avLst/>
          </a:prstGeom>
          <a:noFill/>
        </p:spPr>
        <p:txBody>
          <a:bodyPr wrap="square" rtlCol="0">
            <a:spAutoFit/>
          </a:bodyPr>
          <a:lstStyle/>
          <a:p>
            <a:r>
              <a:rPr lang="it-IT" sz="2400" dirty="0"/>
              <a:t>Giovanni Aldini rianima i cadaveri, 1812</a:t>
            </a:r>
          </a:p>
        </p:txBody>
      </p:sp>
    </p:spTree>
    <p:extLst>
      <p:ext uri="{BB962C8B-B14F-4D97-AF65-F5344CB8AC3E}">
        <p14:creationId xmlns:p14="http://schemas.microsoft.com/office/powerpoint/2010/main" val="2682318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Aldini1.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l="-16823" r="-16823"/>
          <a:stretch>
            <a:fillRect/>
          </a:stretch>
        </p:blipFill>
        <p:spPr>
          <a:xfrm>
            <a:off x="457200" y="1069725"/>
            <a:ext cx="8229600" cy="4525963"/>
          </a:xfrm>
        </p:spPr>
      </p:pic>
      <p:sp>
        <p:nvSpPr>
          <p:cNvPr id="2" name="CasellaDiTesto 1"/>
          <p:cNvSpPr txBox="1"/>
          <p:nvPr/>
        </p:nvSpPr>
        <p:spPr>
          <a:xfrm>
            <a:off x="466306" y="5803078"/>
            <a:ext cx="8604977" cy="923330"/>
          </a:xfrm>
          <a:prstGeom prst="rect">
            <a:avLst/>
          </a:prstGeom>
          <a:noFill/>
        </p:spPr>
        <p:txBody>
          <a:bodyPr wrap="none" rtlCol="0">
            <a:spAutoFit/>
          </a:bodyPr>
          <a:lstStyle/>
          <a:p>
            <a:r>
              <a:rPr lang="it-IT" dirty="0"/>
              <a:t>Dimostrazione di galvanizzazione eseguita dal dott. Andrew </a:t>
            </a:r>
            <a:r>
              <a:rPr lang="it-IT" dirty="0" err="1"/>
              <a:t>Ure</a:t>
            </a:r>
            <a:r>
              <a:rPr lang="it-IT" dirty="0"/>
              <a:t> a Glasgow sul cadavere di</a:t>
            </a:r>
          </a:p>
          <a:p>
            <a:r>
              <a:rPr lang="it-IT" dirty="0"/>
              <a:t>Matthew </a:t>
            </a:r>
            <a:r>
              <a:rPr lang="it-IT" dirty="0" err="1"/>
              <a:t>Clydesdale</a:t>
            </a:r>
            <a:r>
              <a:rPr lang="it-IT" dirty="0"/>
              <a:t> (1818).</a:t>
            </a:r>
          </a:p>
          <a:p>
            <a:r>
              <a:rPr lang="it-IT" dirty="0"/>
              <a:t> </a:t>
            </a:r>
          </a:p>
        </p:txBody>
      </p:sp>
    </p:spTree>
    <p:extLst>
      <p:ext uri="{BB962C8B-B14F-4D97-AF65-F5344CB8AC3E}">
        <p14:creationId xmlns:p14="http://schemas.microsoft.com/office/powerpoint/2010/main" val="2915425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hereford1.jpg"/>
          <p:cNvPicPr>
            <a:picLocks noGrp="1" noChangeAspect="1"/>
          </p:cNvPicPr>
          <p:nvPr>
            <p:ph idx="1"/>
          </p:nvPr>
        </p:nvPicPr>
        <p:blipFill>
          <a:blip r:embed="rId2"/>
          <a:srcRect l="-58998" r="-58998"/>
          <a:stretch>
            <a:fillRect/>
          </a:stretch>
        </p:blipFill>
        <p:spPr>
          <a:xfrm>
            <a:off x="-1488144" y="1392218"/>
            <a:ext cx="7815283" cy="4298105"/>
          </a:xfrm>
        </p:spPr>
      </p:pic>
      <p:sp>
        <p:nvSpPr>
          <p:cNvPr id="5" name="CasellaDiTesto 4"/>
          <p:cNvSpPr txBox="1"/>
          <p:nvPr/>
        </p:nvSpPr>
        <p:spPr>
          <a:xfrm>
            <a:off x="346364" y="427183"/>
            <a:ext cx="3798455" cy="461665"/>
          </a:xfrm>
          <a:prstGeom prst="rect">
            <a:avLst/>
          </a:prstGeom>
          <a:noFill/>
        </p:spPr>
        <p:txBody>
          <a:bodyPr wrap="square" rtlCol="0">
            <a:spAutoFit/>
          </a:bodyPr>
          <a:lstStyle/>
          <a:p>
            <a:r>
              <a:rPr lang="it-IT" sz="2400" dirty="0"/>
              <a:t>Mappa di </a:t>
            </a:r>
            <a:r>
              <a:rPr lang="it-IT" sz="2400" dirty="0" err="1"/>
              <a:t>Hereford</a:t>
            </a:r>
            <a:r>
              <a:rPr lang="it-IT" sz="2400" dirty="0"/>
              <a:t>, 1290 ca.</a:t>
            </a:r>
          </a:p>
        </p:txBody>
      </p:sp>
      <p:sp>
        <p:nvSpPr>
          <p:cNvPr id="2" name="CasellaDiTesto 1"/>
          <p:cNvSpPr txBox="1"/>
          <p:nvPr/>
        </p:nvSpPr>
        <p:spPr>
          <a:xfrm>
            <a:off x="4433456" y="1212298"/>
            <a:ext cx="4266252" cy="3416320"/>
          </a:xfrm>
          <a:prstGeom prst="rect">
            <a:avLst/>
          </a:prstGeom>
          <a:noFill/>
        </p:spPr>
        <p:txBody>
          <a:bodyPr wrap="square" rtlCol="0">
            <a:spAutoFit/>
          </a:bodyPr>
          <a:lstStyle/>
          <a:p>
            <a:r>
              <a:rPr lang="it-IT" dirty="0"/>
              <a:t>Mary Shelley, </a:t>
            </a:r>
            <a:r>
              <a:rPr lang="it-IT" i="1" dirty="0"/>
              <a:t>Frankenstein, o il moderno Prometeo</a:t>
            </a:r>
            <a:r>
              <a:rPr lang="it-IT" dirty="0"/>
              <a:t>, 1818:</a:t>
            </a:r>
          </a:p>
          <a:p>
            <a:endParaRPr lang="it-IT" dirty="0"/>
          </a:p>
          <a:p>
            <a:r>
              <a:rPr lang="it-IT" dirty="0"/>
              <a:t>Robert </a:t>
            </a:r>
            <a:r>
              <a:rPr lang="it-IT" dirty="0" err="1"/>
              <a:t>Walton</a:t>
            </a:r>
            <a:r>
              <a:rPr lang="it-IT" dirty="0"/>
              <a:t> (Lettera II):</a:t>
            </a:r>
          </a:p>
          <a:p>
            <a:endParaRPr lang="it-IT" dirty="0"/>
          </a:p>
          <a:p>
            <a:pPr algn="just"/>
            <a:r>
              <a:rPr lang="it-IT" dirty="0"/>
              <a:t>“c’è un amore per il meraviglioso, una fede nel meraviglioso, intessuta in tutti i miei progetti, che mi spinge oltre i sentieri generalmente battuti dagli uomini, fino al mare selvaggio e alle sconosciute regioni che sto per esplorare”</a:t>
            </a:r>
          </a:p>
          <a:p>
            <a:endParaRPr lang="it-IT" dirty="0"/>
          </a:p>
        </p:txBody>
      </p:sp>
    </p:spTree>
    <p:extLst>
      <p:ext uri="{BB962C8B-B14F-4D97-AF65-F5344CB8AC3E}">
        <p14:creationId xmlns:p14="http://schemas.microsoft.com/office/powerpoint/2010/main" val="556408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aspar_David_Friedrich-Mare di Ghiaccio.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3228" b="13228"/>
          <a:stretch>
            <a:fillRect/>
          </a:stretch>
        </p:blipFill>
        <p:spPr>
          <a:xfrm>
            <a:off x="457200" y="857150"/>
            <a:ext cx="8229600" cy="4525963"/>
          </a:xfrm>
        </p:spPr>
      </p:pic>
      <p:sp>
        <p:nvSpPr>
          <p:cNvPr id="5" name="CasellaDiTesto 4"/>
          <p:cNvSpPr txBox="1"/>
          <p:nvPr/>
        </p:nvSpPr>
        <p:spPr>
          <a:xfrm>
            <a:off x="2148350" y="5782269"/>
            <a:ext cx="5985557" cy="369332"/>
          </a:xfrm>
          <a:prstGeom prst="rect">
            <a:avLst/>
          </a:prstGeom>
          <a:noFill/>
        </p:spPr>
        <p:txBody>
          <a:bodyPr wrap="square" rtlCol="0">
            <a:spAutoFit/>
          </a:bodyPr>
          <a:lstStyle/>
          <a:p>
            <a:r>
              <a:rPr lang="it-IT" dirty="0" err="1"/>
              <a:t>Caspar</a:t>
            </a:r>
            <a:r>
              <a:rPr lang="it-IT" dirty="0"/>
              <a:t> David Friedrich, </a:t>
            </a:r>
            <a:r>
              <a:rPr lang="it-IT" i="1" dirty="0"/>
              <a:t>Il mare di ghiaccio</a:t>
            </a:r>
            <a:r>
              <a:rPr lang="it-IT" dirty="0"/>
              <a:t>, 1823-24</a:t>
            </a:r>
          </a:p>
        </p:txBody>
      </p:sp>
    </p:spTree>
    <p:extLst>
      <p:ext uri="{BB962C8B-B14F-4D97-AF65-F5344CB8AC3E}">
        <p14:creationId xmlns:p14="http://schemas.microsoft.com/office/powerpoint/2010/main" val="1436878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lnSpcReduction="20000"/>
          </a:bodyPr>
          <a:lstStyle/>
          <a:p>
            <a:pPr algn="ctr">
              <a:buNone/>
            </a:pPr>
            <a:r>
              <a:rPr lang="it-IT" b="1" dirty="0" err="1"/>
              <a:t>Quintiliano</a:t>
            </a:r>
            <a:r>
              <a:rPr lang="it-IT" dirty="0"/>
              <a:t>, </a:t>
            </a:r>
            <a:r>
              <a:rPr lang="it-IT" i="1" dirty="0"/>
              <a:t>Istituzione Oratoria</a:t>
            </a:r>
            <a:r>
              <a:rPr lang="it-IT" dirty="0"/>
              <a:t>, 95 d. C. </a:t>
            </a:r>
          </a:p>
          <a:p>
            <a:pPr algn="ctr">
              <a:buNone/>
            </a:pPr>
            <a:endParaRPr lang="it-IT" dirty="0"/>
          </a:p>
          <a:p>
            <a:pPr algn="just">
              <a:buNone/>
            </a:pPr>
            <a:r>
              <a:rPr lang="it-IT" dirty="0"/>
              <a:t>Il discorso (il testo) deve modellarsi sull’organicità del corpo umano</a:t>
            </a:r>
          </a:p>
          <a:p>
            <a:pPr>
              <a:buNone/>
            </a:pPr>
            <a:r>
              <a:rPr lang="it-IT" dirty="0"/>
              <a:t>	</a:t>
            </a:r>
          </a:p>
          <a:p>
            <a:pPr algn="just">
              <a:buNone/>
            </a:pPr>
            <a:r>
              <a:rPr lang="it-IT" dirty="0"/>
              <a:t>“Il membro è una proposizione ritmicamente conclusa, ma staccata dal corpo del contesto e priva di significato se presa da sola … così come privi di forza sono una mano e un piede o una testa che stiano per conto loro”. </a:t>
            </a:r>
          </a:p>
        </p:txBody>
      </p:sp>
    </p:spTree>
    <p:extLst>
      <p:ext uri="{BB962C8B-B14F-4D97-AF65-F5344CB8AC3E}">
        <p14:creationId xmlns:p14="http://schemas.microsoft.com/office/powerpoint/2010/main" val="2550226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87784"/>
            <a:ext cx="8229600" cy="5438379"/>
          </a:xfrm>
        </p:spPr>
        <p:txBody>
          <a:bodyPr>
            <a:normAutofit fontScale="77500" lnSpcReduction="20000"/>
          </a:bodyPr>
          <a:lstStyle/>
          <a:p>
            <a:pPr marL="0" indent="0">
              <a:buNone/>
            </a:pPr>
            <a:endParaRPr lang="it-IT" dirty="0"/>
          </a:p>
          <a:p>
            <a:r>
              <a:rPr lang="it-IT" dirty="0"/>
              <a:t>Lettere dell’esploratore </a:t>
            </a:r>
            <a:r>
              <a:rPr lang="it-IT" dirty="0" err="1"/>
              <a:t>Walton</a:t>
            </a:r>
            <a:r>
              <a:rPr lang="it-IT" dirty="0"/>
              <a:t> alla sorella </a:t>
            </a:r>
            <a:r>
              <a:rPr lang="it-IT" b="1" dirty="0"/>
              <a:t>M</a:t>
            </a:r>
            <a:r>
              <a:rPr lang="it-IT" dirty="0"/>
              <a:t>argaret </a:t>
            </a:r>
            <a:r>
              <a:rPr lang="it-IT" b="1" dirty="0" err="1"/>
              <a:t>S</a:t>
            </a:r>
            <a:r>
              <a:rPr lang="it-IT" dirty="0" err="1"/>
              <a:t>aville</a:t>
            </a:r>
            <a:endParaRPr lang="it-IT" dirty="0"/>
          </a:p>
          <a:p>
            <a:pPr>
              <a:buNone/>
            </a:pPr>
            <a:r>
              <a:rPr lang="it-IT" dirty="0"/>
              <a:t>						(contengono il)</a:t>
            </a:r>
          </a:p>
          <a:p>
            <a:r>
              <a:rPr lang="it-IT" b="1" dirty="0"/>
              <a:t>Diario di </a:t>
            </a:r>
            <a:r>
              <a:rPr lang="it-IT" b="1" dirty="0" err="1"/>
              <a:t>Walton</a:t>
            </a:r>
            <a:endParaRPr lang="it-IT" b="1" dirty="0"/>
          </a:p>
          <a:p>
            <a:pPr>
              <a:buNone/>
            </a:pPr>
            <a:r>
              <a:rPr lang="it-IT" dirty="0"/>
              <a:t>						(contiene)</a:t>
            </a:r>
          </a:p>
          <a:p>
            <a:r>
              <a:rPr lang="it-IT" b="1" dirty="0"/>
              <a:t>Racconto orale di Victor Frankenstein </a:t>
            </a:r>
          </a:p>
          <a:p>
            <a:pPr>
              <a:buNone/>
            </a:pPr>
            <a:r>
              <a:rPr lang="it-IT" dirty="0"/>
              <a:t>						(contiene)</a:t>
            </a:r>
          </a:p>
          <a:p>
            <a:r>
              <a:rPr lang="it-IT" b="1" dirty="0"/>
              <a:t>Racconto della creatura mostruosa: “Ascolta il mio racconto”</a:t>
            </a:r>
          </a:p>
          <a:p>
            <a:pPr>
              <a:buNone/>
            </a:pPr>
            <a:r>
              <a:rPr lang="it-IT" dirty="0"/>
              <a:t>						(contiene)</a:t>
            </a:r>
          </a:p>
          <a:p>
            <a:r>
              <a:rPr lang="it-IT" b="1" dirty="0"/>
              <a:t>Diario di Victor Frankenstein</a:t>
            </a:r>
          </a:p>
          <a:p>
            <a:pPr>
              <a:buNone/>
            </a:pPr>
            <a:r>
              <a:rPr lang="it-IT" dirty="0"/>
              <a:t>						(ci riporta al)</a:t>
            </a:r>
          </a:p>
          <a:p>
            <a:r>
              <a:rPr lang="it-IT" dirty="0"/>
              <a:t>Diario di </a:t>
            </a:r>
            <a:r>
              <a:rPr lang="it-IT" dirty="0" err="1"/>
              <a:t>Walton</a:t>
            </a:r>
            <a:r>
              <a:rPr lang="it-IT" dirty="0"/>
              <a:t> e conclusione </a:t>
            </a:r>
          </a:p>
        </p:txBody>
      </p:sp>
    </p:spTree>
    <p:extLst>
      <p:ext uri="{BB962C8B-B14F-4D97-AF65-F5344CB8AC3E}">
        <p14:creationId xmlns:p14="http://schemas.microsoft.com/office/powerpoint/2010/main" val="3625003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ary Shelley.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512" r="1512"/>
          <a:stretch>
            <a:fillRect/>
          </a:stretch>
        </p:blipFill>
        <p:spPr>
          <a:xfrm>
            <a:off x="457200" y="562265"/>
            <a:ext cx="8229600" cy="4525963"/>
          </a:xfrm>
        </p:spPr>
      </p:pic>
      <p:sp>
        <p:nvSpPr>
          <p:cNvPr id="5" name="CasellaDiTesto 4"/>
          <p:cNvSpPr txBox="1"/>
          <p:nvPr/>
        </p:nvSpPr>
        <p:spPr>
          <a:xfrm>
            <a:off x="696104" y="5653691"/>
            <a:ext cx="7437324" cy="923330"/>
          </a:xfrm>
          <a:prstGeom prst="rect">
            <a:avLst/>
          </a:prstGeom>
          <a:noFill/>
        </p:spPr>
        <p:txBody>
          <a:bodyPr wrap="square" rtlCol="0">
            <a:spAutoFit/>
          </a:bodyPr>
          <a:lstStyle/>
          <a:p>
            <a:pPr algn="just"/>
            <a:r>
              <a:rPr lang="it-IT" dirty="0"/>
              <a:t>Mary Shelley, Prefazione a </a:t>
            </a:r>
            <a:r>
              <a:rPr lang="it-IT" i="1" dirty="0"/>
              <a:t>Frankenstein</a:t>
            </a:r>
            <a:r>
              <a:rPr lang="it-IT" dirty="0"/>
              <a:t>,  1831:</a:t>
            </a:r>
          </a:p>
          <a:p>
            <a:pPr algn="just"/>
            <a:r>
              <a:rPr lang="it-IT" dirty="0"/>
              <a:t>“Auguro alla mia mostruosa progenie di andare per il mondo e prosperare” </a:t>
            </a:r>
          </a:p>
          <a:p>
            <a:endParaRPr lang="it-IT" dirty="0"/>
          </a:p>
        </p:txBody>
      </p:sp>
    </p:spTree>
    <p:extLst>
      <p:ext uri="{BB962C8B-B14F-4D97-AF65-F5344CB8AC3E}">
        <p14:creationId xmlns:p14="http://schemas.microsoft.com/office/powerpoint/2010/main" val="7912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Orwell-1984-Nineteen-Eighty-Four_1984-1.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1115" b="1115"/>
          <a:stretch>
            <a:fillRect/>
          </a:stretch>
        </p:blipFill>
        <p:spPr>
          <a:xfrm>
            <a:off x="457199" y="925586"/>
            <a:ext cx="8339363" cy="4586328"/>
          </a:xfrm>
        </p:spPr>
      </p:pic>
    </p:spTree>
    <p:extLst>
      <p:ext uri="{BB962C8B-B14F-4D97-AF65-F5344CB8AC3E}">
        <p14:creationId xmlns:p14="http://schemas.microsoft.com/office/powerpoint/2010/main" val="1869189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lakeSinDeathDevil.jpg"/>
          <p:cNvPicPr>
            <a:picLocks noGrp="1" noChangeAspect="1"/>
          </p:cNvPicPr>
          <p:nvPr>
            <p:ph idx="1"/>
          </p:nvPr>
        </p:nvPicPr>
        <p:blipFill>
          <a:blip r:embed="rId2">
            <a:extLst>
              <a:ext uri="{28A0092B-C50C-407E-A947-70E740481C1C}">
                <a14:useLocalDpi xmlns:a14="http://schemas.microsoft.com/office/drawing/2010/main" val="0"/>
              </a:ext>
            </a:extLst>
          </a:blip>
          <a:srcRect l="-60993" r="-60993"/>
          <a:stretch>
            <a:fillRect/>
          </a:stretch>
        </p:blipFill>
        <p:spPr>
          <a:xfrm>
            <a:off x="-2270291" y="210401"/>
            <a:ext cx="9591239" cy="5274812"/>
          </a:xfrm>
        </p:spPr>
      </p:pic>
      <p:sp>
        <p:nvSpPr>
          <p:cNvPr id="5" name="CasellaDiTesto 4"/>
          <p:cNvSpPr txBox="1"/>
          <p:nvPr/>
        </p:nvSpPr>
        <p:spPr>
          <a:xfrm>
            <a:off x="4750603" y="866981"/>
            <a:ext cx="4284269" cy="461665"/>
          </a:xfrm>
          <a:prstGeom prst="rect">
            <a:avLst/>
          </a:prstGeom>
          <a:noFill/>
        </p:spPr>
        <p:txBody>
          <a:bodyPr wrap="square" rtlCol="0">
            <a:spAutoFit/>
          </a:bodyPr>
          <a:lstStyle/>
          <a:p>
            <a:r>
              <a:rPr lang="it-IT" sz="2400" dirty="0"/>
              <a:t>John Milton, </a:t>
            </a:r>
            <a:r>
              <a:rPr lang="it-IT" sz="2400" i="1" dirty="0"/>
              <a:t>Paradise Lost</a:t>
            </a:r>
            <a:r>
              <a:rPr lang="it-IT" sz="2400" dirty="0"/>
              <a:t>, 1674 </a:t>
            </a:r>
          </a:p>
        </p:txBody>
      </p:sp>
      <p:sp>
        <p:nvSpPr>
          <p:cNvPr id="6" name="CasellaDiTesto 5"/>
          <p:cNvSpPr txBox="1"/>
          <p:nvPr/>
        </p:nvSpPr>
        <p:spPr>
          <a:xfrm>
            <a:off x="5007065" y="2027025"/>
            <a:ext cx="3930111" cy="1569660"/>
          </a:xfrm>
          <a:prstGeom prst="rect">
            <a:avLst/>
          </a:prstGeom>
          <a:noFill/>
        </p:spPr>
        <p:txBody>
          <a:bodyPr wrap="square" rtlCol="0">
            <a:spAutoFit/>
          </a:bodyPr>
          <a:lstStyle/>
          <a:p>
            <a:r>
              <a:rPr lang="it-IT" sz="2400" dirty="0"/>
              <a:t>“Ti ho chiesto io, creatore, dalla creta di farmi uomo? Ti ho sollecitato io a trarmi dall’oscurità?” (X, 743-45)</a:t>
            </a:r>
          </a:p>
        </p:txBody>
      </p:sp>
      <p:sp>
        <p:nvSpPr>
          <p:cNvPr id="7" name="CasellaDiTesto 6"/>
          <p:cNvSpPr txBox="1"/>
          <p:nvPr/>
        </p:nvSpPr>
        <p:spPr>
          <a:xfrm>
            <a:off x="146548" y="5595112"/>
            <a:ext cx="4980391" cy="830997"/>
          </a:xfrm>
          <a:prstGeom prst="rect">
            <a:avLst/>
          </a:prstGeom>
          <a:noFill/>
        </p:spPr>
        <p:txBody>
          <a:bodyPr wrap="square" rtlCol="0">
            <a:spAutoFit/>
          </a:bodyPr>
          <a:lstStyle/>
          <a:p>
            <a:r>
              <a:rPr lang="it-IT" sz="2400" dirty="0"/>
              <a:t>William Blake, Illustrazione di </a:t>
            </a:r>
            <a:r>
              <a:rPr lang="it-IT" sz="2400" i="1" dirty="0"/>
              <a:t>Paradise Lost</a:t>
            </a:r>
            <a:r>
              <a:rPr lang="it-IT" sz="2400" dirty="0"/>
              <a:t> 1808</a:t>
            </a:r>
          </a:p>
        </p:txBody>
      </p:sp>
    </p:spTree>
    <p:extLst>
      <p:ext uri="{BB962C8B-B14F-4D97-AF65-F5344CB8AC3E}">
        <p14:creationId xmlns:p14="http://schemas.microsoft.com/office/powerpoint/2010/main" val="1735820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nreadsPoster.jpg"/>
          <p:cNvPicPr>
            <a:picLocks noGrp="1" noChangeAspect="1"/>
          </p:cNvPicPr>
          <p:nvPr>
            <p:ph idx="1"/>
          </p:nvPr>
        </p:nvPicPr>
        <p:blipFill>
          <a:blip r:embed="rId2">
            <a:extLst>
              <a:ext uri="{28A0092B-C50C-407E-A947-70E740481C1C}">
                <a14:useLocalDpi xmlns:a14="http://schemas.microsoft.com/office/drawing/2010/main" val="0"/>
              </a:ext>
            </a:extLst>
          </a:blip>
          <a:srcRect l="-71221" r="-71221"/>
          <a:stretch>
            <a:fillRect/>
          </a:stretch>
        </p:blipFill>
        <p:spPr>
          <a:xfrm>
            <a:off x="-766766" y="508000"/>
            <a:ext cx="10215557" cy="5618163"/>
          </a:xfrm>
        </p:spPr>
      </p:pic>
    </p:spTree>
    <p:extLst>
      <p:ext uri="{BB962C8B-B14F-4D97-AF65-F5344CB8AC3E}">
        <p14:creationId xmlns:p14="http://schemas.microsoft.com/office/powerpoint/2010/main" val="4129098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75411" y="529066"/>
            <a:ext cx="8644818" cy="5651931"/>
          </a:xfrm>
        </p:spPr>
        <p:txBody>
          <a:bodyPr>
            <a:noAutofit/>
          </a:bodyPr>
          <a:lstStyle/>
          <a:p>
            <a:pPr algn="ctr">
              <a:buNone/>
            </a:pPr>
            <a:r>
              <a:rPr lang="it-IT" sz="1800" dirty="0"/>
              <a:t>Identificazione con l’araba ‘</a:t>
            </a:r>
            <a:r>
              <a:rPr lang="it-IT" sz="1800" dirty="0" err="1"/>
              <a:t>Safie</a:t>
            </a:r>
            <a:r>
              <a:rPr lang="it-IT" sz="1800" dirty="0"/>
              <a:t>’ (‘</a:t>
            </a:r>
            <a:r>
              <a:rPr lang="it-IT" sz="1800" dirty="0" err="1"/>
              <a:t>sophia</a:t>
            </a:r>
            <a:r>
              <a:rPr lang="it-IT" sz="1800" dirty="0"/>
              <a:t>’: il sapere)</a:t>
            </a:r>
          </a:p>
          <a:p>
            <a:pPr algn="just">
              <a:buNone/>
            </a:pPr>
            <a:endParaRPr lang="it-IT" sz="1800" dirty="0"/>
          </a:p>
          <a:p>
            <a:pPr algn="just">
              <a:buNone/>
            </a:pPr>
            <a:r>
              <a:rPr lang="it-IT" sz="1800" b="1" dirty="0"/>
              <a:t>Cap. 13: Narrazione/ruolo politico-sociale</a:t>
            </a:r>
            <a:r>
              <a:rPr lang="it-IT" sz="1800" dirty="0"/>
              <a:t>: </a:t>
            </a:r>
            <a:r>
              <a:rPr lang="it-IT" sz="1800" dirty="0" err="1"/>
              <a:t>Volney</a:t>
            </a:r>
            <a:r>
              <a:rPr lang="it-IT" sz="1800" dirty="0"/>
              <a:t>, </a:t>
            </a:r>
            <a:r>
              <a:rPr lang="it-IT" sz="1800" i="1" dirty="0"/>
              <a:t>Le rovine degli imperi</a:t>
            </a:r>
            <a:r>
              <a:rPr lang="it-IT" sz="1800" dirty="0"/>
              <a:t>:</a:t>
            </a:r>
          </a:p>
          <a:p>
            <a:pPr algn="just">
              <a:buNone/>
            </a:pPr>
            <a:r>
              <a:rPr lang="it-IT" sz="1800" dirty="0"/>
              <a:t>“Attraverso questo lavoro mi procurai una sommaria conoscenza della storia e ne ricavai un panorama dei diversi imperi esistenti al mondo; mi feci un’idea dei costumi, dei governi e delle religioni delle varie nazioni della terra. Sentii parlare dei pigri asiatici, dello stupendo genio e del rigoglio intellettuale dei greci, delle guerre e splendide virtù dei primi romani (…) Udii della scoperta dell’emisfero americano, e piansi con </a:t>
            </a:r>
            <a:r>
              <a:rPr lang="it-IT" sz="1800" dirty="0" err="1"/>
              <a:t>Safie</a:t>
            </a:r>
            <a:r>
              <a:rPr lang="it-IT" sz="1800" dirty="0"/>
              <a:t> sull’infelice destino dei suoi abitanti originari.”</a:t>
            </a:r>
          </a:p>
          <a:p>
            <a:pPr algn="just">
              <a:buNone/>
            </a:pPr>
            <a:endParaRPr lang="it-IT" sz="1800" dirty="0"/>
          </a:p>
          <a:p>
            <a:pPr algn="just">
              <a:buNone/>
            </a:pPr>
            <a:r>
              <a:rPr lang="it-IT" sz="1800" dirty="0"/>
              <a:t>“Mentre ascoltavo gli insegnamenti che Felix impartiva alla giovane araba, mi resi conto dello strano sistema su cui si basa la società umana. Sentii parlare della divisione di proprietà, della immensa ricchezza e della squallida povertà, del rango, discendenza e sangue nobile.”</a:t>
            </a:r>
          </a:p>
          <a:p>
            <a:pPr algn="just">
              <a:buNone/>
            </a:pPr>
            <a:r>
              <a:rPr lang="it-IT" sz="1800" dirty="0"/>
              <a:t> </a:t>
            </a:r>
            <a:endParaRPr lang="it-IT" sz="1800" i="1" dirty="0"/>
          </a:p>
          <a:p>
            <a:pPr algn="just">
              <a:buNone/>
            </a:pPr>
            <a:r>
              <a:rPr lang="it-IT" sz="1800" dirty="0"/>
              <a:t>“E io che cos’ero? Della mia creazione e del mio creatore non sapevo assolutamente nulla, ma sapevo che non avevo denaro né amici né alcun genere di proprietà.”</a:t>
            </a:r>
          </a:p>
          <a:p>
            <a:pPr>
              <a:buNone/>
            </a:pPr>
            <a:endParaRPr lang="it-IT" sz="2000" b="1" dirty="0"/>
          </a:p>
          <a:p>
            <a:pPr>
              <a:buNone/>
            </a:pPr>
            <a:endParaRPr lang="it-IT" sz="1400" b="1" dirty="0"/>
          </a:p>
          <a:p>
            <a:pPr lvl="8"/>
            <a:endParaRPr lang="it-IT" sz="1400" dirty="0"/>
          </a:p>
          <a:p>
            <a:pPr>
              <a:buNone/>
            </a:pPr>
            <a:r>
              <a:rPr lang="it-IT" sz="1400" dirty="0"/>
              <a:t> </a:t>
            </a:r>
          </a:p>
        </p:txBody>
      </p:sp>
    </p:spTree>
    <p:extLst>
      <p:ext uri="{BB962C8B-B14F-4D97-AF65-F5344CB8AC3E}">
        <p14:creationId xmlns:p14="http://schemas.microsoft.com/office/powerpoint/2010/main" val="1814752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42580"/>
            <a:ext cx="8229600" cy="5483584"/>
          </a:xfrm>
        </p:spPr>
        <p:txBody>
          <a:bodyPr>
            <a:normAutofit fontScale="92500" lnSpcReduction="20000"/>
          </a:bodyPr>
          <a:lstStyle/>
          <a:p>
            <a:pPr>
              <a:buNone/>
            </a:pPr>
            <a:endParaRPr lang="it-IT" b="1" dirty="0"/>
          </a:p>
          <a:p>
            <a:pPr algn="just">
              <a:buNone/>
            </a:pPr>
            <a:r>
              <a:rPr lang="it-IT" b="1" dirty="0"/>
              <a:t>Cap. 14: Storia dei De Lacey </a:t>
            </a:r>
            <a:r>
              <a:rPr lang="it-IT" dirty="0"/>
              <a:t>(Felix, Agata, il padre cieco) e di </a:t>
            </a:r>
            <a:r>
              <a:rPr lang="it-IT" dirty="0" err="1"/>
              <a:t>Safie</a:t>
            </a:r>
            <a:r>
              <a:rPr lang="it-IT" dirty="0"/>
              <a:t>, nata da un mercante turco e da un’araba cristiana catturata come schiava dai turchi. </a:t>
            </a:r>
            <a:r>
              <a:rPr lang="it-IT" dirty="0" err="1"/>
              <a:t>Safie</a:t>
            </a:r>
            <a:r>
              <a:rPr lang="it-IT" dirty="0"/>
              <a:t> è allevata dalla madre a “un’indipendenza di spirito proibita alle donne maomettane</a:t>
            </a:r>
            <a:r>
              <a:rPr lang="it-IT" b="1" dirty="0"/>
              <a:t>”</a:t>
            </a:r>
          </a:p>
          <a:p>
            <a:pPr>
              <a:buNone/>
            </a:pPr>
            <a:endParaRPr lang="it-IT" b="1" dirty="0"/>
          </a:p>
          <a:p>
            <a:pPr>
              <a:buNone/>
            </a:pPr>
            <a:r>
              <a:rPr lang="it-IT" b="1" dirty="0"/>
              <a:t>Cap. 15: Narrazione/ruolo familiare</a:t>
            </a:r>
            <a:r>
              <a:rPr lang="it-IT" dirty="0"/>
              <a:t>: John Milton, </a:t>
            </a:r>
            <a:r>
              <a:rPr lang="it-IT" i="1" dirty="0"/>
              <a:t>Il paradiso perduto:</a:t>
            </a:r>
            <a:r>
              <a:rPr lang="it-IT" dirty="0"/>
              <a:t> creatore-creatura, padre-figlio. </a:t>
            </a:r>
          </a:p>
          <a:p>
            <a:pPr>
              <a:buNone/>
            </a:pPr>
            <a:endParaRPr lang="it-IT" dirty="0"/>
          </a:p>
          <a:p>
            <a:pPr>
              <a:buNone/>
            </a:pPr>
            <a:r>
              <a:rPr lang="it-IT" b="1" dirty="0"/>
              <a:t>Narrazione dell’interiorità</a:t>
            </a:r>
            <a:r>
              <a:rPr lang="it-IT" dirty="0"/>
              <a:t>: Plutarco, </a:t>
            </a:r>
            <a:r>
              <a:rPr lang="it-IT" i="1" dirty="0"/>
              <a:t>Vite;</a:t>
            </a:r>
            <a:r>
              <a:rPr lang="it-IT" dirty="0"/>
              <a:t> Goethe, </a:t>
            </a:r>
            <a:r>
              <a:rPr lang="it-IT" i="1" dirty="0"/>
              <a:t>I dolori del giovane Werther</a:t>
            </a:r>
            <a:endParaRPr lang="it-IT" dirty="0"/>
          </a:p>
          <a:p>
            <a:endParaRPr lang="it-IT" dirty="0"/>
          </a:p>
        </p:txBody>
      </p:sp>
    </p:spTree>
    <p:extLst>
      <p:ext uri="{BB962C8B-B14F-4D97-AF65-F5344CB8AC3E}">
        <p14:creationId xmlns:p14="http://schemas.microsoft.com/office/powerpoint/2010/main" val="302970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Segnaposto contenuto 3" descr="Lavaterbocche.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52924" r="-52924"/>
          <a:stretch>
            <a:fillRect/>
          </a:stretch>
        </p:blipFill>
        <p:spPr>
          <a:xfrm>
            <a:off x="-933450" y="835025"/>
            <a:ext cx="9620250" cy="5291138"/>
          </a:xfrm>
        </p:spPr>
      </p:pic>
      <p:sp>
        <p:nvSpPr>
          <p:cNvPr id="67587" name="CasellaDiTesto 4"/>
          <p:cNvSpPr txBox="1">
            <a:spLocks noChangeArrowheads="1"/>
          </p:cNvSpPr>
          <p:nvPr/>
        </p:nvSpPr>
        <p:spPr bwMode="auto">
          <a:xfrm rot="10800000" flipV="1">
            <a:off x="6716713" y="2806636"/>
            <a:ext cx="242728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dirty="0"/>
              <a:t>Johann  Kaspar </a:t>
            </a:r>
            <a:r>
              <a:rPr lang="it-IT" dirty="0" err="1"/>
              <a:t>Lavater</a:t>
            </a:r>
            <a:r>
              <a:rPr lang="it-IT" dirty="0"/>
              <a:t>, </a:t>
            </a:r>
            <a:r>
              <a:rPr lang="it-IT" i="1" dirty="0"/>
              <a:t>Frammenti di Fisiognomica, 1775-78</a:t>
            </a:r>
            <a:endParaRPr lang="it-IT" dirty="0"/>
          </a:p>
        </p:txBody>
      </p:sp>
    </p:spTree>
    <p:extLst>
      <p:ext uri="{BB962C8B-B14F-4D97-AF65-F5344CB8AC3E}">
        <p14:creationId xmlns:p14="http://schemas.microsoft.com/office/powerpoint/2010/main" val="425190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Segnaposto contenuto 3" descr="LavaterP5w.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0822" r="-10822"/>
          <a:stretch>
            <a:fillRect/>
          </a:stretch>
        </p:blipFill>
        <p:spPr>
          <a:xfrm>
            <a:off x="330200" y="750889"/>
            <a:ext cx="8541632" cy="4697412"/>
          </a:xfrm>
        </p:spPr>
      </p:pic>
      <p:sp>
        <p:nvSpPr>
          <p:cNvPr id="2" name="CasellaDiTesto 1"/>
          <p:cNvSpPr txBox="1"/>
          <p:nvPr/>
        </p:nvSpPr>
        <p:spPr>
          <a:xfrm>
            <a:off x="1050262" y="5816600"/>
            <a:ext cx="7168652" cy="830997"/>
          </a:xfrm>
          <a:prstGeom prst="rect">
            <a:avLst/>
          </a:prstGeom>
          <a:noFill/>
        </p:spPr>
        <p:txBody>
          <a:bodyPr wrap="square" rtlCol="0">
            <a:spAutoFit/>
          </a:bodyPr>
          <a:lstStyle/>
          <a:p>
            <a:r>
              <a:rPr lang="it-IT" sz="2400" dirty="0"/>
              <a:t>Johann  Kaspar </a:t>
            </a:r>
            <a:r>
              <a:rPr lang="it-IT" sz="2400" dirty="0" err="1"/>
              <a:t>Lavater</a:t>
            </a:r>
            <a:r>
              <a:rPr lang="it-IT" sz="2400" dirty="0"/>
              <a:t>, </a:t>
            </a:r>
            <a:r>
              <a:rPr lang="it-IT" sz="2400" i="1" dirty="0"/>
              <a:t>Frammenti di Fisiognomica, 1775-78</a:t>
            </a:r>
            <a:endParaRPr lang="it-IT" sz="2400" dirty="0"/>
          </a:p>
        </p:txBody>
      </p:sp>
    </p:spTree>
    <p:extLst>
      <p:ext uri="{BB962C8B-B14F-4D97-AF65-F5344CB8AC3E}">
        <p14:creationId xmlns:p14="http://schemas.microsoft.com/office/powerpoint/2010/main" val="3363345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nstein_Boyle_Poster.pn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t="550" b="550"/>
          <a:stretch>
            <a:fillRect/>
          </a:stretch>
        </p:blipFill>
        <p:spPr>
          <a:xfrm>
            <a:off x="457200" y="738840"/>
            <a:ext cx="8229600" cy="4525963"/>
          </a:xfrm>
        </p:spPr>
      </p:pic>
      <p:sp>
        <p:nvSpPr>
          <p:cNvPr id="2" name="CasellaDiTesto 1"/>
          <p:cNvSpPr txBox="1"/>
          <p:nvPr/>
        </p:nvSpPr>
        <p:spPr>
          <a:xfrm>
            <a:off x="1966190" y="5583343"/>
            <a:ext cx="5165826" cy="923330"/>
          </a:xfrm>
          <a:prstGeom prst="rect">
            <a:avLst/>
          </a:prstGeom>
          <a:noFill/>
        </p:spPr>
        <p:txBody>
          <a:bodyPr wrap="square" rtlCol="0">
            <a:spAutoFit/>
          </a:bodyPr>
          <a:lstStyle/>
          <a:p>
            <a:pPr algn="just"/>
            <a:r>
              <a:rPr lang="it-IT" dirty="0" err="1"/>
              <a:t>Benedict</a:t>
            </a:r>
            <a:r>
              <a:rPr lang="it-IT" dirty="0"/>
              <a:t> </a:t>
            </a:r>
            <a:r>
              <a:rPr lang="it-IT" dirty="0" err="1"/>
              <a:t>Cumberbatch</a:t>
            </a:r>
            <a:r>
              <a:rPr lang="it-IT" dirty="0"/>
              <a:t> e Jonny Lee Miller si alternano sul palco nei ruoli di Frankenstein e della creatura</a:t>
            </a:r>
          </a:p>
        </p:txBody>
      </p:sp>
    </p:spTree>
    <p:extLst>
      <p:ext uri="{BB962C8B-B14F-4D97-AF65-F5344CB8AC3E}">
        <p14:creationId xmlns:p14="http://schemas.microsoft.com/office/powerpoint/2010/main" val="4193774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nsteinPoster.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75232" r="-75232"/>
          <a:stretch>
            <a:fillRect/>
          </a:stretch>
        </p:blipFill>
        <p:spPr>
          <a:xfrm>
            <a:off x="-829841" y="260999"/>
            <a:ext cx="10664683" cy="5865165"/>
          </a:xfrm>
        </p:spPr>
      </p:pic>
      <p:sp>
        <p:nvSpPr>
          <p:cNvPr id="2" name="CasellaDiTesto 1"/>
          <p:cNvSpPr txBox="1"/>
          <p:nvPr/>
        </p:nvSpPr>
        <p:spPr>
          <a:xfrm>
            <a:off x="6631308" y="2075869"/>
            <a:ext cx="2177494" cy="830997"/>
          </a:xfrm>
          <a:prstGeom prst="rect">
            <a:avLst/>
          </a:prstGeom>
          <a:noFill/>
        </p:spPr>
        <p:txBody>
          <a:bodyPr wrap="square" rtlCol="0">
            <a:spAutoFit/>
          </a:bodyPr>
          <a:lstStyle/>
          <a:p>
            <a:r>
              <a:rPr lang="it-IT" sz="2400" dirty="0"/>
              <a:t>Danny Boyle,</a:t>
            </a:r>
          </a:p>
          <a:p>
            <a:r>
              <a:rPr lang="it-IT" sz="2400" dirty="0"/>
              <a:t>2011</a:t>
            </a:r>
          </a:p>
        </p:txBody>
      </p:sp>
    </p:spTree>
    <p:extLst>
      <p:ext uri="{BB962C8B-B14F-4D97-AF65-F5344CB8AC3E}">
        <p14:creationId xmlns:p14="http://schemas.microsoft.com/office/powerpoint/2010/main" val="6281772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steinslavery.jpg"/>
          <p:cNvPicPr>
            <a:picLocks noGrp="1" noChangeAspect="1"/>
          </p:cNvPicPr>
          <p:nvPr>
            <p:ph idx="1"/>
          </p:nvPr>
        </p:nvPicPr>
        <p:blipFill>
          <a:blip r:embed="rId2">
            <a:extLst>
              <a:ext uri="{28A0092B-C50C-407E-A947-70E740481C1C}">
                <a14:useLocalDpi xmlns:a14="http://schemas.microsoft.com/office/drawing/2010/main" val="0"/>
              </a:ext>
            </a:extLst>
          </a:blip>
          <a:srcRect t="4042" b="4042"/>
          <a:stretch>
            <a:fillRect/>
          </a:stretch>
        </p:blipFill>
        <p:spPr>
          <a:xfrm>
            <a:off x="457200" y="957737"/>
            <a:ext cx="8229600" cy="4525963"/>
          </a:xfrm>
        </p:spPr>
      </p:pic>
      <p:sp>
        <p:nvSpPr>
          <p:cNvPr id="5" name="CasellaDiTesto 4"/>
          <p:cNvSpPr txBox="1"/>
          <p:nvPr/>
        </p:nvSpPr>
        <p:spPr>
          <a:xfrm>
            <a:off x="2247073" y="5726957"/>
            <a:ext cx="5690957" cy="646331"/>
          </a:xfrm>
          <a:prstGeom prst="rect">
            <a:avLst/>
          </a:prstGeom>
          <a:noFill/>
        </p:spPr>
        <p:txBody>
          <a:bodyPr wrap="square" rtlCol="0">
            <a:spAutoFit/>
          </a:bodyPr>
          <a:lstStyle/>
          <a:p>
            <a:r>
              <a:rPr lang="it-IT" i="1" dirty="0"/>
              <a:t>Frankenstein, or the Model Man</a:t>
            </a:r>
            <a:r>
              <a:rPr lang="it-IT" dirty="0"/>
              <a:t>, “The </a:t>
            </a:r>
            <a:r>
              <a:rPr lang="it-IT" dirty="0" err="1"/>
              <a:t>Illustrated</a:t>
            </a:r>
            <a:r>
              <a:rPr lang="it-IT" dirty="0"/>
              <a:t> London News”, </a:t>
            </a:r>
            <a:r>
              <a:rPr lang="it-IT" dirty="0" err="1"/>
              <a:t>Jan</a:t>
            </a:r>
            <a:r>
              <a:rPr lang="it-IT" dirty="0"/>
              <a:t> 12, 1850</a:t>
            </a:r>
          </a:p>
        </p:txBody>
      </p:sp>
    </p:spTree>
    <p:extLst>
      <p:ext uri="{BB962C8B-B14F-4D97-AF65-F5344CB8AC3E}">
        <p14:creationId xmlns:p14="http://schemas.microsoft.com/office/powerpoint/2010/main" val="1656764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lack Frankenstein.jpg"/>
          <p:cNvPicPr>
            <a:picLocks noGrp="1" noChangeAspect="1"/>
          </p:cNvPicPr>
          <p:nvPr>
            <p:ph idx="1"/>
          </p:nvPr>
        </p:nvPicPr>
        <p:blipFill>
          <a:blip r:embed="rId2">
            <a:extLst>
              <a:ext uri="{28A0092B-C50C-407E-A947-70E740481C1C}">
                <a14:useLocalDpi xmlns:a14="http://schemas.microsoft.com/office/drawing/2010/main" val="0"/>
              </a:ext>
            </a:extLst>
          </a:blip>
          <a:srcRect l="-89441" r="-89441"/>
          <a:stretch>
            <a:fillRect/>
          </a:stretch>
        </p:blipFill>
        <p:spPr>
          <a:xfrm>
            <a:off x="-3094263" y="264733"/>
            <a:ext cx="10823962" cy="5952762"/>
          </a:xfrm>
        </p:spPr>
      </p:pic>
      <p:sp>
        <p:nvSpPr>
          <p:cNvPr id="5" name="CasellaDiTesto 4"/>
          <p:cNvSpPr txBox="1"/>
          <p:nvPr/>
        </p:nvSpPr>
        <p:spPr>
          <a:xfrm>
            <a:off x="1416018" y="6293750"/>
            <a:ext cx="2001702" cy="369332"/>
          </a:xfrm>
          <a:prstGeom prst="rect">
            <a:avLst/>
          </a:prstGeom>
          <a:noFill/>
        </p:spPr>
        <p:txBody>
          <a:bodyPr wrap="none" rtlCol="0">
            <a:spAutoFit/>
          </a:bodyPr>
          <a:lstStyle/>
          <a:p>
            <a:r>
              <a:rPr lang="it-IT" dirty="0"/>
              <a:t>Saggio critico, 2008</a:t>
            </a:r>
          </a:p>
        </p:txBody>
      </p:sp>
      <p:sp>
        <p:nvSpPr>
          <p:cNvPr id="6" name="CasellaDiTesto 5">
            <a:extLst>
              <a:ext uri="{FF2B5EF4-FFF2-40B4-BE49-F238E27FC236}">
                <a16:creationId xmlns="" xmlns:a16="http://schemas.microsoft.com/office/drawing/2014/main" id="{F0A817BC-C57A-4D37-A98B-359C7B62107A}"/>
              </a:ext>
            </a:extLst>
          </p:cNvPr>
          <p:cNvSpPr txBox="1"/>
          <p:nvPr/>
        </p:nvSpPr>
        <p:spPr>
          <a:xfrm>
            <a:off x="6019800" y="6293750"/>
            <a:ext cx="1555554" cy="369332"/>
          </a:xfrm>
          <a:prstGeom prst="rect">
            <a:avLst/>
          </a:prstGeom>
          <a:noFill/>
        </p:spPr>
        <p:txBody>
          <a:bodyPr wrap="none" rtlCol="0">
            <a:spAutoFit/>
          </a:bodyPr>
          <a:lstStyle/>
          <a:p>
            <a:r>
              <a:rPr lang="it-IT" dirty="0"/>
              <a:t>Fumetto, 2017</a:t>
            </a:r>
          </a:p>
        </p:txBody>
      </p:sp>
      <p:pic>
        <p:nvPicPr>
          <p:cNvPr id="8" name="Immagine 7">
            <a:extLst>
              <a:ext uri="{FF2B5EF4-FFF2-40B4-BE49-F238E27FC236}">
                <a16:creationId xmlns="" xmlns:a16="http://schemas.microsoft.com/office/drawing/2014/main" id="{371ED71D-1BB7-4E76-1584-FB0C8B7F59F8}"/>
              </a:ext>
            </a:extLst>
          </p:cNvPr>
          <p:cNvPicPr>
            <a:picLocks noChangeAspect="1"/>
          </p:cNvPicPr>
          <p:nvPr/>
        </p:nvPicPr>
        <p:blipFill>
          <a:blip r:embed="rId3"/>
          <a:stretch>
            <a:fillRect/>
          </a:stretch>
        </p:blipFill>
        <p:spPr>
          <a:xfrm>
            <a:off x="4483206" y="380017"/>
            <a:ext cx="4496132" cy="5837478"/>
          </a:xfrm>
          <a:prstGeom prst="rect">
            <a:avLst/>
          </a:prstGeom>
        </p:spPr>
      </p:pic>
    </p:spTree>
    <p:extLst>
      <p:ext uri="{BB962C8B-B14F-4D97-AF65-F5344CB8AC3E}">
        <p14:creationId xmlns:p14="http://schemas.microsoft.com/office/powerpoint/2010/main" val="1655944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63511" y="270665"/>
            <a:ext cx="4706226" cy="5532757"/>
          </a:xfrm>
        </p:spPr>
        <p:txBody>
          <a:bodyPr>
            <a:normAutofit fontScale="70000" lnSpcReduction="20000"/>
          </a:bodyPr>
          <a:lstStyle/>
          <a:p>
            <a:pPr marL="0" indent="0" algn="ctr">
              <a:buNone/>
            </a:pPr>
            <a:endParaRPr lang="it-IT" dirty="0"/>
          </a:p>
          <a:p>
            <a:pPr marL="0" indent="0" algn="ctr">
              <a:buNone/>
            </a:pPr>
            <a:endParaRPr lang="it-IT" dirty="0"/>
          </a:p>
          <a:p>
            <a:pPr marL="0" indent="0" algn="ctr">
              <a:buNone/>
            </a:pPr>
            <a:r>
              <a:rPr lang="it-IT" dirty="0"/>
              <a:t>G. Orwell, </a:t>
            </a:r>
            <a:r>
              <a:rPr lang="it-IT" i="1" dirty="0"/>
              <a:t>1984</a:t>
            </a:r>
            <a:r>
              <a:rPr lang="it-IT" dirty="0"/>
              <a:t>:</a:t>
            </a:r>
          </a:p>
          <a:p>
            <a:pPr marL="0" indent="0">
              <a:buNone/>
            </a:pPr>
            <a:endParaRPr lang="it-IT" dirty="0"/>
          </a:p>
          <a:p>
            <a:pPr marL="0" indent="0" algn="just">
              <a:buNone/>
            </a:pPr>
            <a:r>
              <a:rPr lang="it-IT" dirty="0"/>
              <a:t>“Si mise a osservare la parte interna del fermacarte di vetro ... Era come se la superficie del vetro fosse la volta celeste che conteneva un piccolo mondo, completo della sua atmosfera. Winston sentiva di poterci entrare, in quel mondo, che anzi era già lì dentro, insieme al letto di mogano, al tavolo, all’orologio, all’incisione in acciaio e al fermacarte stesso. Il fermacarte era la stanza in cui si trovava, il corallo era la vita di Julia e la sua, fissate per l’eternità nel cuore del cristallo”. </a:t>
            </a:r>
          </a:p>
        </p:txBody>
      </p:sp>
      <p:pic>
        <p:nvPicPr>
          <p:cNvPr id="4" name="Immagine 3" descr="1984glob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032" y="1561594"/>
            <a:ext cx="3765546" cy="2831690"/>
          </a:xfrm>
          <a:prstGeom prst="rect">
            <a:avLst/>
          </a:prstGeom>
        </p:spPr>
      </p:pic>
    </p:spTree>
    <p:extLst>
      <p:ext uri="{BB962C8B-B14F-4D97-AF65-F5344CB8AC3E}">
        <p14:creationId xmlns:p14="http://schemas.microsoft.com/office/powerpoint/2010/main" val="3706718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nstein-John-Tenniel-Cartoons-Punch-Magazine-1866-09-08-103.jpg"/>
          <p:cNvPicPr>
            <a:picLocks noGrp="1" noChangeAspect="1"/>
          </p:cNvPicPr>
          <p:nvPr>
            <p:ph idx="1"/>
          </p:nvPr>
        </p:nvPicPr>
        <p:blipFill>
          <a:blip r:embed="rId2">
            <a:extLst>
              <a:ext uri="{28A0092B-C50C-407E-A947-70E740481C1C}">
                <a14:useLocalDpi xmlns:a14="http://schemas.microsoft.com/office/drawing/2010/main" val="0"/>
              </a:ext>
            </a:extLst>
          </a:blip>
          <a:srcRect l="-70329" r="-70329"/>
          <a:stretch>
            <a:fillRect/>
          </a:stretch>
        </p:blipFill>
        <p:spPr>
          <a:xfrm>
            <a:off x="-1767403" y="534737"/>
            <a:ext cx="9816028" cy="5398437"/>
          </a:xfrm>
        </p:spPr>
      </p:pic>
      <p:sp>
        <p:nvSpPr>
          <p:cNvPr id="5" name="CasellaDiTesto 4"/>
          <p:cNvSpPr txBox="1"/>
          <p:nvPr/>
        </p:nvSpPr>
        <p:spPr>
          <a:xfrm>
            <a:off x="5445125" y="3016250"/>
            <a:ext cx="3541901" cy="1200328"/>
          </a:xfrm>
          <a:prstGeom prst="rect">
            <a:avLst/>
          </a:prstGeom>
          <a:noFill/>
        </p:spPr>
        <p:txBody>
          <a:bodyPr wrap="square" rtlCol="0">
            <a:spAutoFit/>
          </a:bodyPr>
          <a:lstStyle/>
          <a:p>
            <a:r>
              <a:rPr lang="it-IT" sz="2400" dirty="0"/>
              <a:t>Rivista satirica </a:t>
            </a:r>
            <a:r>
              <a:rPr lang="it-IT" sz="2400" i="1" dirty="0"/>
              <a:t>Punch</a:t>
            </a:r>
            <a:r>
              <a:rPr lang="it-IT" sz="2400" dirty="0"/>
              <a:t>, 1866 (il mostro del suffragio maschile universale)</a:t>
            </a:r>
          </a:p>
        </p:txBody>
      </p:sp>
    </p:spTree>
    <p:extLst>
      <p:ext uri="{BB962C8B-B14F-4D97-AF65-F5344CB8AC3E}">
        <p14:creationId xmlns:p14="http://schemas.microsoft.com/office/powerpoint/2010/main" val="820968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rish Frankenstein .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7845" r="-67845"/>
          <a:stretch>
            <a:fillRect/>
          </a:stretch>
        </p:blipFill>
        <p:spPr>
          <a:xfrm>
            <a:off x="-1631887" y="379954"/>
            <a:ext cx="10448387" cy="5746210"/>
          </a:xfrm>
        </p:spPr>
      </p:pic>
      <p:sp>
        <p:nvSpPr>
          <p:cNvPr id="5" name="CasellaDiTesto 4"/>
          <p:cNvSpPr txBox="1"/>
          <p:nvPr/>
        </p:nvSpPr>
        <p:spPr>
          <a:xfrm>
            <a:off x="6000750" y="2841624"/>
            <a:ext cx="2815751" cy="1938992"/>
          </a:xfrm>
          <a:prstGeom prst="rect">
            <a:avLst/>
          </a:prstGeom>
          <a:noFill/>
        </p:spPr>
        <p:txBody>
          <a:bodyPr wrap="square" rtlCol="0">
            <a:spAutoFit/>
          </a:bodyPr>
          <a:lstStyle/>
          <a:p>
            <a:r>
              <a:rPr lang="it-IT" sz="2400" dirty="0"/>
              <a:t>Rivista satirica </a:t>
            </a:r>
            <a:r>
              <a:rPr lang="it-IT" sz="2400" i="1" dirty="0"/>
              <a:t>Punch</a:t>
            </a:r>
            <a:r>
              <a:rPr lang="it-IT" sz="2400" dirty="0"/>
              <a:t>, 1882 (il mostro del nazionalismo irlandese) </a:t>
            </a:r>
          </a:p>
        </p:txBody>
      </p:sp>
    </p:spTree>
    <p:extLst>
      <p:ext uri="{BB962C8B-B14F-4D97-AF65-F5344CB8AC3E}">
        <p14:creationId xmlns:p14="http://schemas.microsoft.com/office/powerpoint/2010/main" val="3513040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 xmlns:a16="http://schemas.microsoft.com/office/drawing/2014/main" id="{D4DAC166-C4D3-29AC-5B8E-85F33C71E26D}"/>
              </a:ext>
            </a:extLst>
          </p:cNvPr>
          <p:cNvPicPr>
            <a:picLocks noGrp="1" noChangeAspect="1"/>
          </p:cNvPicPr>
          <p:nvPr>
            <p:ph idx="1"/>
          </p:nvPr>
        </p:nvPicPr>
        <p:blipFill>
          <a:blip r:embed="rId2"/>
          <a:stretch>
            <a:fillRect/>
          </a:stretch>
        </p:blipFill>
        <p:spPr>
          <a:xfrm>
            <a:off x="2324100" y="150124"/>
            <a:ext cx="4191000" cy="6472767"/>
          </a:xfrm>
        </p:spPr>
      </p:pic>
      <p:sp>
        <p:nvSpPr>
          <p:cNvPr id="6" name="CasellaDiTesto 5">
            <a:extLst>
              <a:ext uri="{FF2B5EF4-FFF2-40B4-BE49-F238E27FC236}">
                <a16:creationId xmlns="" xmlns:a16="http://schemas.microsoft.com/office/drawing/2014/main" id="{A60AC24E-7BC8-9181-D00D-5100CD4FE29E}"/>
              </a:ext>
            </a:extLst>
          </p:cNvPr>
          <p:cNvSpPr txBox="1"/>
          <p:nvPr/>
        </p:nvSpPr>
        <p:spPr>
          <a:xfrm>
            <a:off x="6921500" y="2286000"/>
            <a:ext cx="1968500" cy="1938992"/>
          </a:xfrm>
          <a:prstGeom prst="rect">
            <a:avLst/>
          </a:prstGeom>
          <a:noFill/>
        </p:spPr>
        <p:txBody>
          <a:bodyPr wrap="square" rtlCol="0">
            <a:spAutoFit/>
          </a:bodyPr>
          <a:lstStyle/>
          <a:p>
            <a:r>
              <a:rPr lang="it-IT" sz="2000" dirty="0"/>
              <a:t>2015:</a:t>
            </a:r>
          </a:p>
          <a:p>
            <a:r>
              <a:rPr lang="it-IT" sz="2000" dirty="0"/>
              <a:t>ambientato a Baghdad durante l’occupazione americana nel 2005-2006</a:t>
            </a:r>
          </a:p>
        </p:txBody>
      </p:sp>
    </p:spTree>
    <p:extLst>
      <p:ext uri="{BB962C8B-B14F-4D97-AF65-F5344CB8AC3E}">
        <p14:creationId xmlns:p14="http://schemas.microsoft.com/office/powerpoint/2010/main" val="34979618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nstein-Victorian-Crimean-War-Cartoons-Punch-Magazine-1854-07-15-15.jpg"/>
          <p:cNvPicPr>
            <a:picLocks noGrp="1" noChangeAspect="1"/>
          </p:cNvPicPr>
          <p:nvPr>
            <p:ph idx="1"/>
          </p:nvPr>
        </p:nvPicPr>
        <p:blipFill>
          <a:blip r:embed="rId2">
            <a:extLst>
              <a:ext uri="{28A0092B-C50C-407E-A947-70E740481C1C}">
                <a14:useLocalDpi xmlns:a14="http://schemas.microsoft.com/office/drawing/2010/main" val="0"/>
              </a:ext>
            </a:extLst>
          </a:blip>
          <a:srcRect l="-72125" r="-72125"/>
          <a:stretch>
            <a:fillRect/>
          </a:stretch>
        </p:blipFill>
        <p:spPr>
          <a:xfrm>
            <a:off x="-811480" y="544314"/>
            <a:ext cx="10149529" cy="5581850"/>
          </a:xfrm>
        </p:spPr>
      </p:pic>
      <p:sp>
        <p:nvSpPr>
          <p:cNvPr id="2" name="CasellaDiTesto 1"/>
          <p:cNvSpPr txBox="1"/>
          <p:nvPr/>
        </p:nvSpPr>
        <p:spPr>
          <a:xfrm>
            <a:off x="6540500" y="2794000"/>
            <a:ext cx="2397126" cy="2308324"/>
          </a:xfrm>
          <a:prstGeom prst="rect">
            <a:avLst/>
          </a:prstGeom>
          <a:noFill/>
        </p:spPr>
        <p:txBody>
          <a:bodyPr wrap="square" rtlCol="0">
            <a:spAutoFit/>
          </a:bodyPr>
          <a:lstStyle/>
          <a:p>
            <a:r>
              <a:rPr lang="it-IT" sz="2400" dirty="0"/>
              <a:t>Rivista satirica </a:t>
            </a:r>
            <a:r>
              <a:rPr lang="it-IT" sz="2400" i="1" dirty="0"/>
              <a:t>Punch</a:t>
            </a:r>
            <a:r>
              <a:rPr lang="it-IT" sz="2400" dirty="0"/>
              <a:t>, 1854</a:t>
            </a:r>
          </a:p>
          <a:p>
            <a:r>
              <a:rPr lang="it-IT" sz="2400" dirty="0"/>
              <a:t>(Il mostro militare russo durante la guerra di Crimea)</a:t>
            </a:r>
          </a:p>
        </p:txBody>
      </p:sp>
    </p:spTree>
    <p:extLst>
      <p:ext uri="{BB962C8B-B14F-4D97-AF65-F5344CB8AC3E}">
        <p14:creationId xmlns:p14="http://schemas.microsoft.com/office/powerpoint/2010/main" val="4043725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nstein War.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65876" r="-65876"/>
          <a:stretch>
            <a:fillRect/>
          </a:stretch>
        </p:blipFill>
        <p:spPr>
          <a:xfrm>
            <a:off x="-1211235" y="431184"/>
            <a:ext cx="10355235" cy="5694980"/>
          </a:xfrm>
        </p:spPr>
      </p:pic>
      <p:sp>
        <p:nvSpPr>
          <p:cNvPr id="5" name="CasellaDiTesto 4"/>
          <p:cNvSpPr txBox="1"/>
          <p:nvPr/>
        </p:nvSpPr>
        <p:spPr>
          <a:xfrm>
            <a:off x="6334126" y="2825749"/>
            <a:ext cx="2428874" cy="1323439"/>
          </a:xfrm>
          <a:prstGeom prst="rect">
            <a:avLst/>
          </a:prstGeom>
          <a:noFill/>
        </p:spPr>
        <p:txBody>
          <a:bodyPr wrap="square" rtlCol="0">
            <a:spAutoFit/>
          </a:bodyPr>
          <a:lstStyle/>
          <a:p>
            <a:r>
              <a:rPr lang="it-IT" sz="2000" dirty="0"/>
              <a:t>1915: vignetta satirica americana: il mostro del conflitto mondiale</a:t>
            </a:r>
          </a:p>
        </p:txBody>
      </p:sp>
    </p:spTree>
    <p:extLst>
      <p:ext uri="{BB962C8B-B14F-4D97-AF65-F5344CB8AC3E}">
        <p14:creationId xmlns:p14="http://schemas.microsoft.com/office/powerpoint/2010/main" val="680980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Doctor-Waldman-laboratory-criminal-brain-Frankenstein.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1051" b="1051"/>
          <a:stretch>
            <a:fillRect/>
          </a:stretch>
        </p:blipFill>
        <p:spPr>
          <a:xfrm>
            <a:off x="457200" y="965124"/>
            <a:ext cx="8229600" cy="4525963"/>
          </a:xfrm>
        </p:spPr>
      </p:pic>
      <p:sp>
        <p:nvSpPr>
          <p:cNvPr id="5" name="CasellaDiTesto 4"/>
          <p:cNvSpPr txBox="1"/>
          <p:nvPr/>
        </p:nvSpPr>
        <p:spPr>
          <a:xfrm>
            <a:off x="2015497" y="5908850"/>
            <a:ext cx="5484231" cy="369332"/>
          </a:xfrm>
          <a:prstGeom prst="rect">
            <a:avLst/>
          </a:prstGeom>
          <a:noFill/>
        </p:spPr>
        <p:txBody>
          <a:bodyPr wrap="none" rtlCol="0">
            <a:spAutoFit/>
          </a:bodyPr>
          <a:lstStyle/>
          <a:p>
            <a:r>
              <a:rPr lang="it-IT" dirty="0"/>
              <a:t>Fotogramma dal film di James </a:t>
            </a:r>
            <a:r>
              <a:rPr lang="it-IT" dirty="0" err="1"/>
              <a:t>Whale</a:t>
            </a:r>
            <a:r>
              <a:rPr lang="it-IT" dirty="0"/>
              <a:t> </a:t>
            </a:r>
            <a:r>
              <a:rPr lang="it-IT" i="1" dirty="0"/>
              <a:t>Frankenstein</a:t>
            </a:r>
            <a:r>
              <a:rPr lang="it-IT" dirty="0"/>
              <a:t>, 1931 </a:t>
            </a:r>
          </a:p>
        </p:txBody>
      </p:sp>
    </p:spTree>
    <p:extLst>
      <p:ext uri="{BB962C8B-B14F-4D97-AF65-F5344CB8AC3E}">
        <p14:creationId xmlns:p14="http://schemas.microsoft.com/office/powerpoint/2010/main" val="4278923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nstein-mad-science.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8776" b="8776"/>
          <a:stretch>
            <a:fillRect/>
          </a:stretch>
        </p:blipFill>
        <p:spPr>
          <a:xfrm>
            <a:off x="457200" y="916272"/>
            <a:ext cx="8229600" cy="4525963"/>
          </a:xfrm>
        </p:spPr>
      </p:pic>
      <p:sp>
        <p:nvSpPr>
          <p:cNvPr id="5" name="CasellaDiTesto 4"/>
          <p:cNvSpPr txBox="1"/>
          <p:nvPr/>
        </p:nvSpPr>
        <p:spPr>
          <a:xfrm>
            <a:off x="2268699" y="5720880"/>
            <a:ext cx="5449221" cy="369332"/>
          </a:xfrm>
          <a:prstGeom prst="rect">
            <a:avLst/>
          </a:prstGeom>
          <a:noFill/>
        </p:spPr>
        <p:txBody>
          <a:bodyPr wrap="square" rtlCol="0">
            <a:spAutoFit/>
          </a:bodyPr>
          <a:lstStyle/>
          <a:p>
            <a:r>
              <a:rPr lang="it-IT" dirty="0"/>
              <a:t>Lo ‘scienziato pazzo’ e la questione bioetica</a:t>
            </a:r>
          </a:p>
        </p:txBody>
      </p:sp>
    </p:spTree>
    <p:extLst>
      <p:ext uri="{BB962C8B-B14F-4D97-AF65-F5344CB8AC3E}">
        <p14:creationId xmlns:p14="http://schemas.microsoft.com/office/powerpoint/2010/main" val="2913154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 xmlns:a16="http://schemas.microsoft.com/office/drawing/2014/main" id="{6AA49F94-9A86-1CD1-D1A5-A48626D878A1}"/>
              </a:ext>
            </a:extLst>
          </p:cNvPr>
          <p:cNvPicPr>
            <a:picLocks noGrp="1" noChangeAspect="1"/>
          </p:cNvPicPr>
          <p:nvPr>
            <p:ph idx="1"/>
          </p:nvPr>
        </p:nvPicPr>
        <p:blipFill>
          <a:blip r:embed="rId2"/>
          <a:stretch>
            <a:fillRect/>
          </a:stretch>
        </p:blipFill>
        <p:spPr>
          <a:xfrm>
            <a:off x="914400" y="520700"/>
            <a:ext cx="7378699" cy="5534024"/>
          </a:xfrm>
        </p:spPr>
      </p:pic>
      <p:sp>
        <p:nvSpPr>
          <p:cNvPr id="6" name="CasellaDiTesto 5">
            <a:extLst>
              <a:ext uri="{FF2B5EF4-FFF2-40B4-BE49-F238E27FC236}">
                <a16:creationId xmlns="" xmlns:a16="http://schemas.microsoft.com/office/drawing/2014/main" id="{2D4ED9E7-1DE7-2771-ADF6-772A5F27194A}"/>
              </a:ext>
            </a:extLst>
          </p:cNvPr>
          <p:cNvSpPr txBox="1"/>
          <p:nvPr/>
        </p:nvSpPr>
        <p:spPr>
          <a:xfrm>
            <a:off x="2844800" y="6273800"/>
            <a:ext cx="4166012" cy="400110"/>
          </a:xfrm>
          <a:prstGeom prst="rect">
            <a:avLst/>
          </a:prstGeom>
          <a:noFill/>
        </p:spPr>
        <p:txBody>
          <a:bodyPr wrap="none" rtlCol="0">
            <a:spAutoFit/>
          </a:bodyPr>
          <a:lstStyle/>
          <a:p>
            <a:r>
              <a:rPr lang="it-IT" sz="2000" dirty="0"/>
              <a:t>Jonathan Nolan e Lisa Joy (2016-2022)</a:t>
            </a:r>
          </a:p>
        </p:txBody>
      </p:sp>
    </p:spTree>
    <p:extLst>
      <p:ext uri="{BB962C8B-B14F-4D97-AF65-F5344CB8AC3E}">
        <p14:creationId xmlns:p14="http://schemas.microsoft.com/office/powerpoint/2010/main" val="2457872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yborg1.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l="-19137" r="-19137"/>
          <a:stretch>
            <a:fillRect/>
          </a:stretch>
        </p:blipFill>
        <p:spPr>
          <a:xfrm>
            <a:off x="457200" y="820050"/>
            <a:ext cx="8229600" cy="4525963"/>
          </a:xfrm>
        </p:spPr>
      </p:pic>
      <p:sp>
        <p:nvSpPr>
          <p:cNvPr id="5" name="CasellaDiTesto 4"/>
          <p:cNvSpPr txBox="1"/>
          <p:nvPr/>
        </p:nvSpPr>
        <p:spPr>
          <a:xfrm>
            <a:off x="1534472" y="5346013"/>
            <a:ext cx="5979151" cy="830997"/>
          </a:xfrm>
          <a:prstGeom prst="rect">
            <a:avLst/>
          </a:prstGeom>
          <a:noFill/>
        </p:spPr>
        <p:txBody>
          <a:bodyPr wrap="square" rtlCol="0">
            <a:spAutoFit/>
          </a:bodyPr>
          <a:lstStyle/>
          <a:p>
            <a:pPr algn="ctr"/>
            <a:r>
              <a:rPr lang="it-IT" sz="2400" dirty="0"/>
              <a:t>Il ‘cyborg’ (</a:t>
            </a:r>
            <a:r>
              <a:rPr lang="it-IT" sz="2400" dirty="0" err="1"/>
              <a:t>cybernetic</a:t>
            </a:r>
            <a:r>
              <a:rPr lang="it-IT" sz="2400" dirty="0"/>
              <a:t> </a:t>
            </a:r>
            <a:r>
              <a:rPr lang="it-IT" sz="2400" dirty="0" err="1"/>
              <a:t>organism</a:t>
            </a:r>
            <a:r>
              <a:rPr lang="it-IT" sz="2400" dirty="0"/>
              <a:t>)</a:t>
            </a:r>
          </a:p>
          <a:p>
            <a:pPr algn="ctr"/>
            <a:r>
              <a:rPr lang="it-IT" sz="2400" dirty="0"/>
              <a:t>James Cameron, </a:t>
            </a:r>
            <a:r>
              <a:rPr lang="it-IT" sz="2400" i="1" dirty="0"/>
              <a:t>Terminator</a:t>
            </a:r>
            <a:r>
              <a:rPr lang="it-IT" sz="2400" dirty="0"/>
              <a:t>, 1984</a:t>
            </a:r>
          </a:p>
        </p:txBody>
      </p:sp>
    </p:spTree>
    <p:extLst>
      <p:ext uri="{BB962C8B-B14F-4D97-AF65-F5344CB8AC3E}">
        <p14:creationId xmlns:p14="http://schemas.microsoft.com/office/powerpoint/2010/main" val="38525730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199" y="568880"/>
            <a:ext cx="4438415" cy="4815463"/>
          </a:xfrm>
        </p:spPr>
        <p:txBody>
          <a:bodyPr>
            <a:normAutofit fontScale="92500"/>
          </a:bodyPr>
          <a:lstStyle/>
          <a:p>
            <a:pPr>
              <a:buNone/>
            </a:pPr>
            <a:endParaRPr lang="it-IT" dirty="0"/>
          </a:p>
          <a:p>
            <a:pPr>
              <a:buNone/>
            </a:pPr>
            <a:endParaRPr lang="it-IT" dirty="0"/>
          </a:p>
          <a:p>
            <a:pPr algn="just">
              <a:buNone/>
            </a:pPr>
            <a:r>
              <a:rPr lang="it-IT" dirty="0"/>
              <a:t>	Donna </a:t>
            </a:r>
            <a:r>
              <a:rPr lang="it-IT" dirty="0" err="1"/>
              <a:t>Haraway</a:t>
            </a:r>
            <a:r>
              <a:rPr lang="it-IT" dirty="0"/>
              <a:t> </a:t>
            </a:r>
          </a:p>
          <a:p>
            <a:pPr algn="just">
              <a:buNone/>
            </a:pPr>
            <a:endParaRPr lang="it-IT" dirty="0"/>
          </a:p>
          <a:p>
            <a:pPr algn="just">
              <a:buNone/>
            </a:pPr>
            <a:r>
              <a:rPr lang="it-IT" dirty="0"/>
              <a:t>“Un manifesto per cyborg” </a:t>
            </a:r>
          </a:p>
          <a:p>
            <a:pPr algn="just">
              <a:buNone/>
            </a:pPr>
            <a:r>
              <a:rPr lang="it-IT" dirty="0"/>
              <a:t>in </a:t>
            </a:r>
            <a:r>
              <a:rPr lang="it-IT" i="1" dirty="0"/>
              <a:t>Manifesto cyborg</a:t>
            </a:r>
            <a:r>
              <a:rPr lang="it-IT" dirty="0"/>
              <a:t>. </a:t>
            </a:r>
            <a:r>
              <a:rPr lang="it-IT" i="1" dirty="0"/>
              <a:t>Donne, tecnologie e </a:t>
            </a:r>
            <a:r>
              <a:rPr lang="it-IT" i="1" dirty="0" err="1"/>
              <a:t>biopolitiche</a:t>
            </a:r>
            <a:r>
              <a:rPr lang="it-IT" i="1" dirty="0"/>
              <a:t> del corpo</a:t>
            </a:r>
            <a:r>
              <a:rPr lang="it-IT" dirty="0"/>
              <a:t>, 1991.</a:t>
            </a:r>
          </a:p>
        </p:txBody>
      </p:sp>
      <p:pic>
        <p:nvPicPr>
          <p:cNvPr id="2" name="Immagine 1" descr="Haraw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4500" y="597056"/>
            <a:ext cx="3333208" cy="5145535"/>
          </a:xfrm>
          <a:prstGeom prst="rect">
            <a:avLst/>
          </a:prstGeom>
        </p:spPr>
      </p:pic>
    </p:spTree>
    <p:extLst>
      <p:ext uri="{BB962C8B-B14F-4D97-AF65-F5344CB8AC3E}">
        <p14:creationId xmlns:p14="http://schemas.microsoft.com/office/powerpoint/2010/main" val="2118509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1984room.jpg"/>
          <p:cNvPicPr>
            <a:picLocks noGrp="1" noChangeAspect="1"/>
          </p:cNvPicPr>
          <p:nvPr>
            <p:ph idx="1"/>
          </p:nvPr>
        </p:nvPicPr>
        <p:blipFill>
          <a:blip r:embed="rId2">
            <a:extLst>
              <a:ext uri="{28A0092B-C50C-407E-A947-70E740481C1C}">
                <a14:useLocalDpi xmlns:a14="http://schemas.microsoft.com/office/drawing/2010/main" val="0"/>
              </a:ext>
            </a:extLst>
          </a:blip>
          <a:srcRect t="8685" b="8685"/>
          <a:stretch>
            <a:fillRect/>
          </a:stretch>
        </p:blipFill>
        <p:spPr>
          <a:xfrm>
            <a:off x="1498213" y="257204"/>
            <a:ext cx="5286965" cy="2907627"/>
          </a:xfrm>
        </p:spPr>
      </p:pic>
      <p:pic>
        <p:nvPicPr>
          <p:cNvPr id="5" name="Immagine 4" descr="1984glob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729" y="3363513"/>
            <a:ext cx="3625934" cy="2726702"/>
          </a:xfrm>
          <a:prstGeom prst="rect">
            <a:avLst/>
          </a:prstGeom>
        </p:spPr>
      </p:pic>
      <p:pic>
        <p:nvPicPr>
          <p:cNvPr id="6" name="Immagine 5" descr="1984dia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37" y="3508382"/>
            <a:ext cx="4748201" cy="2581834"/>
          </a:xfrm>
          <a:prstGeom prst="rect">
            <a:avLst/>
          </a:prstGeom>
        </p:spPr>
      </p:pic>
    </p:spTree>
    <p:extLst>
      <p:ext uri="{BB962C8B-B14F-4D97-AF65-F5344CB8AC3E}">
        <p14:creationId xmlns:p14="http://schemas.microsoft.com/office/powerpoint/2010/main" val="32097033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nfurter.jpg"/>
          <p:cNvPicPr>
            <a:picLocks noGrp="1" noChangeAspect="1"/>
          </p:cNvPicPr>
          <p:nvPr>
            <p:ph idx="1"/>
          </p:nvPr>
        </p:nvPicPr>
        <p:blipFill>
          <a:blip r:embed="rId3"/>
          <a:srcRect l="-40915" r="-40915"/>
          <a:stretch>
            <a:fillRect/>
          </a:stretch>
        </p:blipFill>
        <p:spPr>
          <a:xfrm>
            <a:off x="-410563" y="408811"/>
            <a:ext cx="9554563" cy="5254642"/>
          </a:xfrm>
        </p:spPr>
      </p:pic>
      <p:sp>
        <p:nvSpPr>
          <p:cNvPr id="2" name="CasellaDiTesto 1"/>
          <p:cNvSpPr txBox="1"/>
          <p:nvPr/>
        </p:nvSpPr>
        <p:spPr>
          <a:xfrm>
            <a:off x="1371035" y="6079767"/>
            <a:ext cx="6533610" cy="461665"/>
          </a:xfrm>
          <a:prstGeom prst="rect">
            <a:avLst/>
          </a:prstGeom>
          <a:noFill/>
        </p:spPr>
        <p:txBody>
          <a:bodyPr wrap="none" rtlCol="0">
            <a:spAutoFit/>
          </a:bodyPr>
          <a:lstStyle/>
          <a:p>
            <a:r>
              <a:rPr lang="it-IT" sz="2400" dirty="0" err="1"/>
              <a:t>Jim</a:t>
            </a:r>
            <a:r>
              <a:rPr lang="it-IT" sz="2400" dirty="0"/>
              <a:t> </a:t>
            </a:r>
            <a:r>
              <a:rPr lang="it-IT" sz="2400" dirty="0" err="1"/>
              <a:t>Sharman</a:t>
            </a:r>
            <a:r>
              <a:rPr lang="it-IT" sz="2400" dirty="0"/>
              <a:t>, </a:t>
            </a:r>
            <a:r>
              <a:rPr lang="it-IT" sz="2400" i="1" dirty="0"/>
              <a:t>The Rocky Horror Picture Show</a:t>
            </a:r>
            <a:r>
              <a:rPr lang="it-IT" sz="2400" dirty="0"/>
              <a:t>, 1975</a:t>
            </a:r>
          </a:p>
        </p:txBody>
      </p:sp>
    </p:spTree>
    <p:extLst>
      <p:ext uri="{BB962C8B-B14F-4D97-AF65-F5344CB8AC3E}">
        <p14:creationId xmlns:p14="http://schemas.microsoft.com/office/powerpoint/2010/main" val="292311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nstein2.jpg"/>
          <p:cNvPicPr>
            <a:picLocks noGrp="1" noChangeAspect="1"/>
          </p:cNvPicPr>
          <p:nvPr>
            <p:ph idx="1"/>
          </p:nvPr>
        </p:nvPicPr>
        <p:blipFill>
          <a:blip r:embed="rId2"/>
          <a:srcRect t="-962" b="-962"/>
          <a:stretch>
            <a:fillRect/>
          </a:stretch>
        </p:blipFill>
        <p:spPr>
          <a:xfrm>
            <a:off x="457200" y="830907"/>
            <a:ext cx="8229600" cy="4525963"/>
          </a:xfrm>
        </p:spPr>
      </p:pic>
      <p:sp>
        <p:nvSpPr>
          <p:cNvPr id="2" name="CasellaDiTesto 1"/>
          <p:cNvSpPr txBox="1"/>
          <p:nvPr/>
        </p:nvSpPr>
        <p:spPr>
          <a:xfrm>
            <a:off x="1697527" y="5873489"/>
            <a:ext cx="6122189" cy="646331"/>
          </a:xfrm>
          <a:prstGeom prst="rect">
            <a:avLst/>
          </a:prstGeom>
          <a:noFill/>
        </p:spPr>
        <p:txBody>
          <a:bodyPr wrap="none" rtlCol="0">
            <a:spAutoFit/>
          </a:bodyPr>
          <a:lstStyle/>
          <a:p>
            <a:r>
              <a:rPr lang="it-IT" dirty="0"/>
              <a:t>Dal film di</a:t>
            </a:r>
            <a:r>
              <a:rPr lang="it-IT" i="1" dirty="0"/>
              <a:t> </a:t>
            </a:r>
            <a:r>
              <a:rPr lang="it-IT" dirty="0"/>
              <a:t>Kenneth Branagh </a:t>
            </a:r>
            <a:r>
              <a:rPr lang="it-IT" i="1" dirty="0"/>
              <a:t>Frankenstein di Mary Shelley</a:t>
            </a:r>
            <a:r>
              <a:rPr lang="it-IT" dirty="0"/>
              <a:t>, 1994 </a:t>
            </a:r>
          </a:p>
          <a:p>
            <a:endParaRPr lang="it-IT" dirty="0"/>
          </a:p>
        </p:txBody>
      </p:sp>
    </p:spTree>
    <p:extLst>
      <p:ext uri="{BB962C8B-B14F-4D97-AF65-F5344CB8AC3E}">
        <p14:creationId xmlns:p14="http://schemas.microsoft.com/office/powerpoint/2010/main" val="2574901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634991" y="5662081"/>
            <a:ext cx="8051809" cy="369332"/>
          </a:xfrm>
          <a:prstGeom prst="rect">
            <a:avLst/>
          </a:prstGeom>
          <a:noFill/>
        </p:spPr>
        <p:txBody>
          <a:bodyPr wrap="square" rtlCol="0">
            <a:spAutoFit/>
          </a:bodyPr>
          <a:lstStyle/>
          <a:p>
            <a:pPr algn="ctr"/>
            <a:r>
              <a:rPr lang="it-IT" dirty="0" err="1"/>
              <a:t>Hannah</a:t>
            </a:r>
            <a:r>
              <a:rPr lang="it-IT" dirty="0"/>
              <a:t> </a:t>
            </a:r>
            <a:r>
              <a:rPr lang="it-IT" dirty="0" err="1"/>
              <a:t>Höch</a:t>
            </a:r>
            <a:r>
              <a:rPr lang="it-IT" dirty="0"/>
              <a:t>, </a:t>
            </a:r>
            <a:r>
              <a:rPr lang="it-IT" i="1" dirty="0" err="1"/>
              <a:t>Hannah</a:t>
            </a:r>
            <a:r>
              <a:rPr lang="it-IT" i="1" dirty="0"/>
              <a:t> e le sue forbici</a:t>
            </a:r>
            <a:r>
              <a:rPr lang="it-IT" dirty="0"/>
              <a:t>, 1925-35</a:t>
            </a:r>
          </a:p>
        </p:txBody>
      </p:sp>
      <p:pic>
        <p:nvPicPr>
          <p:cNvPr id="2" name="Immagine 1" descr="hannah-hoch-modenschau-014-1-533x3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15" y="832640"/>
            <a:ext cx="7709111" cy="4628360"/>
          </a:xfrm>
          <a:prstGeom prst="rect">
            <a:avLst/>
          </a:prstGeom>
        </p:spPr>
      </p:pic>
    </p:spTree>
    <p:extLst>
      <p:ext uri="{BB962C8B-B14F-4D97-AF65-F5344CB8AC3E}">
        <p14:creationId xmlns:p14="http://schemas.microsoft.com/office/powerpoint/2010/main" val="3149923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rankenstein2.jpg"/>
          <p:cNvPicPr>
            <a:picLocks noGrp="1" noChangeAspect="1"/>
          </p:cNvPicPr>
          <p:nvPr>
            <p:ph idx="1"/>
          </p:nvPr>
        </p:nvPicPr>
        <p:blipFill>
          <a:blip r:embed="rId2"/>
          <a:srcRect l="944" r="944"/>
          <a:stretch>
            <a:fillRect/>
          </a:stretch>
        </p:blipFill>
        <p:spPr>
          <a:xfrm>
            <a:off x="289253" y="1871656"/>
            <a:ext cx="5814519" cy="3197761"/>
          </a:xfrm>
        </p:spPr>
      </p:pic>
      <p:pic>
        <p:nvPicPr>
          <p:cNvPr id="5" name="Segnaposto contenuto 3" descr="cindy_sherman.jpg"/>
          <p:cNvPicPr>
            <a:picLocks noChangeAspect="1"/>
          </p:cNvPicPr>
          <p:nvPr/>
        </p:nvPicPr>
        <p:blipFill>
          <a:blip r:embed="rId3"/>
          <a:srcRect l="-90123" r="-90123"/>
          <a:stretch>
            <a:fillRect/>
          </a:stretch>
        </p:blipFill>
        <p:spPr>
          <a:xfrm>
            <a:off x="4365656" y="1365210"/>
            <a:ext cx="6521133" cy="3586372"/>
          </a:xfrm>
          <a:prstGeom prst="rect">
            <a:avLst/>
          </a:prstGeom>
        </p:spPr>
      </p:pic>
      <p:sp>
        <p:nvSpPr>
          <p:cNvPr id="6" name="CasellaDiTesto 5"/>
          <p:cNvSpPr txBox="1"/>
          <p:nvPr/>
        </p:nvSpPr>
        <p:spPr>
          <a:xfrm>
            <a:off x="412750" y="910167"/>
            <a:ext cx="5503333" cy="646331"/>
          </a:xfrm>
          <a:prstGeom prst="rect">
            <a:avLst/>
          </a:prstGeom>
          <a:noFill/>
        </p:spPr>
        <p:txBody>
          <a:bodyPr wrap="square" rtlCol="0">
            <a:spAutoFit/>
          </a:bodyPr>
          <a:lstStyle/>
          <a:p>
            <a:r>
              <a:rPr lang="it-IT" dirty="0"/>
              <a:t>Dal film di</a:t>
            </a:r>
            <a:r>
              <a:rPr lang="it-IT" i="1" dirty="0"/>
              <a:t> </a:t>
            </a:r>
            <a:r>
              <a:rPr lang="it-IT" dirty="0"/>
              <a:t>Kenneth Branagh </a:t>
            </a:r>
            <a:r>
              <a:rPr lang="it-IT" i="1" dirty="0"/>
              <a:t>Frankenstein di Mary Shelley</a:t>
            </a:r>
            <a:r>
              <a:rPr lang="it-IT" dirty="0"/>
              <a:t>, 1994 </a:t>
            </a:r>
          </a:p>
        </p:txBody>
      </p:sp>
      <p:sp>
        <p:nvSpPr>
          <p:cNvPr id="7" name="CasellaDiTesto 6"/>
          <p:cNvSpPr txBox="1"/>
          <p:nvPr/>
        </p:nvSpPr>
        <p:spPr>
          <a:xfrm>
            <a:off x="6191250" y="5069417"/>
            <a:ext cx="2836334" cy="646331"/>
          </a:xfrm>
          <a:prstGeom prst="rect">
            <a:avLst/>
          </a:prstGeom>
          <a:noFill/>
        </p:spPr>
        <p:txBody>
          <a:bodyPr wrap="square" rtlCol="0">
            <a:spAutoFit/>
          </a:bodyPr>
          <a:lstStyle/>
          <a:p>
            <a:r>
              <a:rPr lang="it-IT" dirty="0"/>
              <a:t>Cindy </a:t>
            </a:r>
            <a:r>
              <a:rPr lang="it-IT" dirty="0" err="1"/>
              <a:t>Sherman</a:t>
            </a:r>
            <a:r>
              <a:rPr lang="it-IT" dirty="0"/>
              <a:t>, </a:t>
            </a:r>
            <a:r>
              <a:rPr lang="it-IT" i="1" dirty="0" err="1"/>
              <a:t>Untitled</a:t>
            </a:r>
            <a:r>
              <a:rPr lang="it-IT" dirty="0"/>
              <a:t>, 1990</a:t>
            </a:r>
          </a:p>
        </p:txBody>
      </p:sp>
    </p:spTree>
    <p:extLst>
      <p:ext uri="{BB962C8B-B14F-4D97-AF65-F5344CB8AC3E}">
        <p14:creationId xmlns:p14="http://schemas.microsoft.com/office/powerpoint/2010/main" val="4257405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Orlan.jpg"/>
          <p:cNvPicPr>
            <a:picLocks noGrp="1" noChangeAspect="1"/>
          </p:cNvPicPr>
          <p:nvPr>
            <p:ph idx="1"/>
          </p:nvPr>
        </p:nvPicPr>
        <p:blipFill>
          <a:blip r:embed="rId2">
            <a:extLst>
              <a:ext uri="{28A0092B-C50C-407E-A947-70E740481C1C}">
                <a14:useLocalDpi xmlns:a14="http://schemas.microsoft.com/office/drawing/2010/main" val="0"/>
              </a:ext>
            </a:extLst>
          </a:blip>
          <a:srcRect t="8454" b="8454"/>
          <a:stretch>
            <a:fillRect/>
          </a:stretch>
        </p:blipFill>
        <p:spPr>
          <a:xfrm>
            <a:off x="457200" y="965129"/>
            <a:ext cx="8229600" cy="4525963"/>
          </a:xfrm>
        </p:spPr>
      </p:pic>
      <p:sp>
        <p:nvSpPr>
          <p:cNvPr id="5" name="CasellaDiTesto 4"/>
          <p:cNvSpPr txBox="1"/>
          <p:nvPr/>
        </p:nvSpPr>
        <p:spPr>
          <a:xfrm>
            <a:off x="3882975" y="5715434"/>
            <a:ext cx="1105791" cy="584776"/>
          </a:xfrm>
          <a:prstGeom prst="rect">
            <a:avLst/>
          </a:prstGeom>
          <a:noFill/>
        </p:spPr>
        <p:txBody>
          <a:bodyPr wrap="none" rtlCol="0">
            <a:spAutoFit/>
          </a:bodyPr>
          <a:lstStyle/>
          <a:p>
            <a:r>
              <a:rPr lang="it-IT" sz="3200" dirty="0" err="1"/>
              <a:t>Orlan</a:t>
            </a:r>
            <a:endParaRPr lang="it-IT" sz="3200" dirty="0"/>
          </a:p>
        </p:txBody>
      </p:sp>
    </p:spTree>
    <p:extLst>
      <p:ext uri="{BB962C8B-B14F-4D97-AF65-F5344CB8AC3E}">
        <p14:creationId xmlns:p14="http://schemas.microsoft.com/office/powerpoint/2010/main" val="914355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patchwork2.jpg"/>
          <p:cNvPicPr>
            <a:picLocks noGrp="1" noChangeAspect="1"/>
          </p:cNvPicPr>
          <p:nvPr>
            <p:ph idx="1"/>
          </p:nvPr>
        </p:nvPicPr>
        <p:blipFill>
          <a:blip r:embed="rId2"/>
          <a:srcRect t="-25620" b="-25620"/>
          <a:stretch>
            <a:fillRect/>
          </a:stretch>
        </p:blipFill>
        <p:spPr>
          <a:xfrm>
            <a:off x="457200" y="788142"/>
            <a:ext cx="8229600" cy="4525963"/>
          </a:xfrm>
        </p:spPr>
      </p:pic>
      <p:sp>
        <p:nvSpPr>
          <p:cNvPr id="2" name="CasellaDiTesto 1"/>
          <p:cNvSpPr txBox="1"/>
          <p:nvPr/>
        </p:nvSpPr>
        <p:spPr>
          <a:xfrm>
            <a:off x="2032000" y="4889500"/>
            <a:ext cx="5443838" cy="461665"/>
          </a:xfrm>
          <a:prstGeom prst="rect">
            <a:avLst/>
          </a:prstGeom>
          <a:noFill/>
        </p:spPr>
        <p:txBody>
          <a:bodyPr wrap="square" rtlCol="0">
            <a:spAutoFit/>
          </a:bodyPr>
          <a:lstStyle/>
          <a:p>
            <a:r>
              <a:rPr lang="it-IT" sz="2400" dirty="0"/>
              <a:t>Shelley Jackson, </a:t>
            </a:r>
            <a:r>
              <a:rPr lang="it-IT" sz="2400" i="1" dirty="0"/>
              <a:t>Patchwork Girl</a:t>
            </a:r>
            <a:r>
              <a:rPr lang="it-IT" sz="2400" dirty="0"/>
              <a:t>, 1995 </a:t>
            </a:r>
          </a:p>
        </p:txBody>
      </p:sp>
    </p:spTree>
    <p:extLst>
      <p:ext uri="{BB962C8B-B14F-4D97-AF65-F5344CB8AC3E}">
        <p14:creationId xmlns:p14="http://schemas.microsoft.com/office/powerpoint/2010/main" val="979127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patchwork girl.jpg"/>
          <p:cNvPicPr>
            <a:picLocks noGrp="1" noChangeAspect="1"/>
          </p:cNvPicPr>
          <p:nvPr>
            <p:ph idx="1"/>
          </p:nvPr>
        </p:nvPicPr>
        <p:blipFill>
          <a:blip r:embed="rId2"/>
          <a:srcRect t="-47599" b="-47599"/>
          <a:stretch>
            <a:fillRect/>
          </a:stretch>
        </p:blipFill>
        <p:spPr>
          <a:xfrm>
            <a:off x="457200" y="423252"/>
            <a:ext cx="8229600" cy="5702911"/>
          </a:xfrm>
        </p:spPr>
      </p:pic>
    </p:spTree>
    <p:extLst>
      <p:ext uri="{BB962C8B-B14F-4D97-AF65-F5344CB8AC3E}">
        <p14:creationId xmlns:p14="http://schemas.microsoft.com/office/powerpoint/2010/main" val="571182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Jackson patchwork.jpg"/>
          <p:cNvPicPr>
            <a:picLocks noGrp="1" noChangeAspect="1"/>
          </p:cNvPicPr>
          <p:nvPr>
            <p:ph idx="1"/>
          </p:nvPr>
        </p:nvPicPr>
        <p:blipFill>
          <a:blip r:embed="rId2">
            <a:extLst>
              <a:ext uri="{28A0092B-C50C-407E-A947-70E740481C1C}">
                <a14:useLocalDpi xmlns:a14="http://schemas.microsoft.com/office/drawing/2010/main" val="0"/>
              </a:ext>
            </a:extLst>
          </a:blip>
          <a:srcRect l="-44207" r="-44207"/>
          <a:stretch>
            <a:fillRect/>
          </a:stretch>
        </p:blipFill>
        <p:spPr>
          <a:xfrm>
            <a:off x="-1408900" y="573918"/>
            <a:ext cx="10095700" cy="5552246"/>
          </a:xfrm>
        </p:spPr>
      </p:pic>
      <p:sp>
        <p:nvSpPr>
          <p:cNvPr id="5" name="CasellaDiTesto 4"/>
          <p:cNvSpPr txBox="1"/>
          <p:nvPr/>
        </p:nvSpPr>
        <p:spPr>
          <a:xfrm>
            <a:off x="6667946" y="2112501"/>
            <a:ext cx="2198224" cy="646331"/>
          </a:xfrm>
          <a:prstGeom prst="rect">
            <a:avLst/>
          </a:prstGeom>
          <a:noFill/>
        </p:spPr>
        <p:txBody>
          <a:bodyPr wrap="square" rtlCol="0">
            <a:spAutoFit/>
          </a:bodyPr>
          <a:lstStyle/>
          <a:p>
            <a:r>
              <a:rPr lang="it-IT" dirty="0"/>
              <a:t>Shelley Jackson, </a:t>
            </a:r>
            <a:r>
              <a:rPr lang="it-IT" i="1" dirty="0"/>
              <a:t>Patchwork Girl</a:t>
            </a:r>
            <a:r>
              <a:rPr lang="it-IT" dirty="0"/>
              <a:t>, 1995</a:t>
            </a:r>
          </a:p>
        </p:txBody>
      </p:sp>
    </p:spTree>
    <p:extLst>
      <p:ext uri="{BB962C8B-B14F-4D97-AF65-F5344CB8AC3E}">
        <p14:creationId xmlns:p14="http://schemas.microsoft.com/office/powerpoint/2010/main" val="15920281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Non lasciarmi.jpg"/>
          <p:cNvPicPr>
            <a:picLocks noGrp="1" noChangeAspect="1"/>
          </p:cNvPicPr>
          <p:nvPr>
            <p:ph idx="1"/>
          </p:nvPr>
        </p:nvPicPr>
        <p:blipFill>
          <a:blip r:embed="rId3">
            <a:extLst>
              <a:ext uri="{28A0092B-C50C-407E-A947-70E740481C1C}">
                <a14:useLocalDpi xmlns:a14="http://schemas.microsoft.com/office/drawing/2010/main" val="0"/>
              </a:ext>
            </a:extLst>
          </a:blip>
          <a:srcRect l="-89737" r="-89737"/>
          <a:stretch>
            <a:fillRect/>
          </a:stretch>
        </p:blipFill>
        <p:spPr>
          <a:xfrm>
            <a:off x="-2420303" y="1258969"/>
            <a:ext cx="8966125" cy="4931023"/>
          </a:xfrm>
        </p:spPr>
      </p:pic>
      <p:sp>
        <p:nvSpPr>
          <p:cNvPr id="5" name="CasellaDiTesto 4"/>
          <p:cNvSpPr txBox="1"/>
          <p:nvPr/>
        </p:nvSpPr>
        <p:spPr>
          <a:xfrm>
            <a:off x="4572000" y="207587"/>
            <a:ext cx="4025497" cy="6555641"/>
          </a:xfrm>
          <a:prstGeom prst="rect">
            <a:avLst/>
          </a:prstGeom>
          <a:noFill/>
        </p:spPr>
        <p:txBody>
          <a:bodyPr wrap="square" rtlCol="0">
            <a:spAutoFit/>
          </a:bodyPr>
          <a:lstStyle/>
          <a:p>
            <a:pPr algn="ctr"/>
            <a:r>
              <a:rPr lang="it-IT" sz="2400" dirty="0"/>
              <a:t>Clone: </a:t>
            </a:r>
          </a:p>
          <a:p>
            <a:endParaRPr lang="it-IT" dirty="0"/>
          </a:p>
          <a:p>
            <a:pPr algn="just"/>
            <a:r>
              <a:rPr lang="it-IT" dirty="0"/>
              <a:t>etimologicamente dal greco per ‘germoglio’ ‘ramoscello’, trova la sua prima applicazione in botanica, dove indica l’utilizzo di innesti o bulbi per produrre nuove piante a partire da un tralcio originario.</a:t>
            </a:r>
          </a:p>
          <a:p>
            <a:pPr algn="just"/>
            <a:endParaRPr lang="it-IT" dirty="0"/>
          </a:p>
          <a:p>
            <a:pPr algn="just"/>
            <a:r>
              <a:rPr lang="it-IT" dirty="0"/>
              <a:t>Anni 1990 </a:t>
            </a:r>
            <a:r>
              <a:rPr lang="it-IT" dirty="0">
                <a:latin typeface="Wingdings"/>
                <a:ea typeface="Wingdings"/>
                <a:cs typeface="Wingdings"/>
                <a:sym typeface="Wingdings"/>
              </a:rPr>
              <a:t></a:t>
            </a:r>
            <a:r>
              <a:rPr lang="it-IT" dirty="0">
                <a:sym typeface="Wingdings"/>
              </a:rPr>
              <a:t> </a:t>
            </a:r>
            <a:r>
              <a:rPr lang="it-IT" dirty="0"/>
              <a:t>il termine entra nella genetica: 1997 clonazione della pecora Dolly: prima clonazione di un mammifero, poi clonazione di embrioni umani.</a:t>
            </a:r>
          </a:p>
          <a:p>
            <a:pPr algn="just"/>
            <a:endParaRPr lang="it-IT" dirty="0"/>
          </a:p>
          <a:p>
            <a:pPr algn="just"/>
            <a:r>
              <a:rPr lang="it-IT" dirty="0"/>
              <a:t>1990-2003</a:t>
            </a:r>
            <a:r>
              <a:rPr lang="it-IT" dirty="0">
                <a:latin typeface="Wingdings"/>
                <a:ea typeface="Wingdings"/>
                <a:cs typeface="Wingdings"/>
                <a:sym typeface="Wingdings"/>
              </a:rPr>
              <a:t></a:t>
            </a:r>
            <a:r>
              <a:rPr lang="it-IT" dirty="0"/>
              <a:t> Progetto genoma umano (mappatura del DNA). Bioingegneria: produzione di coppie geneticamente identiche di organismi viventi tramite manipolazione genetica.</a:t>
            </a:r>
          </a:p>
          <a:p>
            <a:pPr algn="just"/>
            <a:endParaRPr lang="it-IT" dirty="0"/>
          </a:p>
          <a:p>
            <a:pPr algn="just"/>
            <a:r>
              <a:rPr lang="it-IT" i="1" dirty="0"/>
              <a:t>Non lasciarmi </a:t>
            </a:r>
            <a:r>
              <a:rPr lang="it-IT" dirty="0"/>
              <a:t>è </a:t>
            </a:r>
            <a:r>
              <a:rPr lang="it-IT" i="1" dirty="0"/>
              <a:t>1984</a:t>
            </a:r>
            <a:r>
              <a:rPr lang="it-IT" dirty="0"/>
              <a:t> per l’epoca della bioingegneria</a:t>
            </a:r>
          </a:p>
        </p:txBody>
      </p:sp>
      <p:sp>
        <p:nvSpPr>
          <p:cNvPr id="7" name="CasellaDiTesto 6"/>
          <p:cNvSpPr txBox="1"/>
          <p:nvPr/>
        </p:nvSpPr>
        <p:spPr>
          <a:xfrm>
            <a:off x="219831" y="134321"/>
            <a:ext cx="7657812" cy="646331"/>
          </a:xfrm>
          <a:prstGeom prst="rect">
            <a:avLst/>
          </a:prstGeom>
          <a:noFill/>
        </p:spPr>
        <p:txBody>
          <a:bodyPr wrap="square" rtlCol="0">
            <a:spAutoFit/>
          </a:bodyPr>
          <a:lstStyle/>
          <a:p>
            <a:endParaRPr lang="it-IT" dirty="0"/>
          </a:p>
          <a:p>
            <a:r>
              <a:rPr lang="it-IT" dirty="0"/>
              <a:t>Kazuo Ishiguro, </a:t>
            </a:r>
            <a:r>
              <a:rPr lang="it-IT" i="1" dirty="0" err="1"/>
              <a:t>Never</a:t>
            </a:r>
            <a:r>
              <a:rPr lang="it-IT" i="1" dirty="0"/>
              <a:t> </a:t>
            </a:r>
            <a:r>
              <a:rPr lang="it-IT" i="1" dirty="0" err="1"/>
              <a:t>Let</a:t>
            </a:r>
            <a:r>
              <a:rPr lang="it-IT" i="1" dirty="0"/>
              <a:t> Me Go, </a:t>
            </a:r>
            <a:r>
              <a:rPr lang="it-IT" dirty="0"/>
              <a:t>2005</a:t>
            </a:r>
          </a:p>
        </p:txBody>
      </p:sp>
    </p:spTree>
    <p:extLst>
      <p:ext uri="{BB962C8B-B14F-4D97-AF65-F5344CB8AC3E}">
        <p14:creationId xmlns:p14="http://schemas.microsoft.com/office/powerpoint/2010/main" val="171327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cielo, esterni, edificio, fumo&#10;&#10;Descrizione generata automaticamente">
            <a:extLst>
              <a:ext uri="{FF2B5EF4-FFF2-40B4-BE49-F238E27FC236}">
                <a16:creationId xmlns="" xmlns:a16="http://schemas.microsoft.com/office/drawing/2014/main" id="{4AA6714B-CEEB-67D4-78A6-C9CADF46A835}"/>
              </a:ext>
            </a:extLst>
          </p:cNvPr>
          <p:cNvPicPr>
            <a:picLocks noGrp="1" noChangeAspect="1"/>
          </p:cNvPicPr>
          <p:nvPr>
            <p:ph idx="1"/>
          </p:nvPr>
        </p:nvPicPr>
        <p:blipFill>
          <a:blip r:embed="rId2"/>
          <a:stretch>
            <a:fillRect/>
          </a:stretch>
        </p:blipFill>
        <p:spPr>
          <a:xfrm>
            <a:off x="876300" y="495300"/>
            <a:ext cx="7631895" cy="5520404"/>
          </a:xfrm>
        </p:spPr>
      </p:pic>
      <p:sp>
        <p:nvSpPr>
          <p:cNvPr id="6" name="CasellaDiTesto 5">
            <a:extLst>
              <a:ext uri="{FF2B5EF4-FFF2-40B4-BE49-F238E27FC236}">
                <a16:creationId xmlns="" xmlns:a16="http://schemas.microsoft.com/office/drawing/2014/main" id="{82F7E5D3-C239-0886-4D05-87262B16F9D6}"/>
              </a:ext>
            </a:extLst>
          </p:cNvPr>
          <p:cNvSpPr txBox="1"/>
          <p:nvPr/>
        </p:nvSpPr>
        <p:spPr>
          <a:xfrm>
            <a:off x="1638300" y="6324600"/>
            <a:ext cx="6598473" cy="369332"/>
          </a:xfrm>
          <a:prstGeom prst="rect">
            <a:avLst/>
          </a:prstGeom>
          <a:noFill/>
        </p:spPr>
        <p:txBody>
          <a:bodyPr wrap="none" rtlCol="0">
            <a:spAutoFit/>
          </a:bodyPr>
          <a:lstStyle/>
          <a:p>
            <a:r>
              <a:rPr lang="it-IT" dirty="0"/>
              <a:t>11 settembre 2001: attacco terroristico alle Twin Towers di New York</a:t>
            </a:r>
          </a:p>
        </p:txBody>
      </p:sp>
    </p:spTree>
    <p:extLst>
      <p:ext uri="{BB962C8B-B14F-4D97-AF65-F5344CB8AC3E}">
        <p14:creationId xmlns:p14="http://schemas.microsoft.com/office/powerpoint/2010/main" val="120700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poster, Carattere, Elementi grafici&#10;&#10;Descrizione generata automaticamente">
            <a:extLst>
              <a:ext uri="{FF2B5EF4-FFF2-40B4-BE49-F238E27FC236}">
                <a16:creationId xmlns="" xmlns:a16="http://schemas.microsoft.com/office/drawing/2014/main" id="{A92E84DC-5717-0CE0-9B73-C4FCC5E6313B}"/>
              </a:ext>
            </a:extLst>
          </p:cNvPr>
          <p:cNvPicPr>
            <a:picLocks noGrp="1" noChangeAspect="1"/>
          </p:cNvPicPr>
          <p:nvPr>
            <p:ph idx="1"/>
          </p:nvPr>
        </p:nvPicPr>
        <p:blipFill>
          <a:blip r:embed="rId2"/>
          <a:stretch>
            <a:fillRect/>
          </a:stretch>
        </p:blipFill>
        <p:spPr>
          <a:xfrm>
            <a:off x="2286000" y="430750"/>
            <a:ext cx="3793145" cy="5695414"/>
          </a:xfrm>
        </p:spPr>
      </p:pic>
    </p:spTree>
    <p:extLst>
      <p:ext uri="{BB962C8B-B14F-4D97-AF65-F5344CB8AC3E}">
        <p14:creationId xmlns:p14="http://schemas.microsoft.com/office/powerpoint/2010/main" val="42529369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abu-ghraib.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a:xfrm>
            <a:off x="457200" y="513422"/>
            <a:ext cx="8229600" cy="4525963"/>
          </a:xfrm>
        </p:spPr>
      </p:pic>
      <p:sp>
        <p:nvSpPr>
          <p:cNvPr id="5" name="CasellaDiTesto 4"/>
          <p:cNvSpPr txBox="1"/>
          <p:nvPr/>
        </p:nvSpPr>
        <p:spPr>
          <a:xfrm>
            <a:off x="928139" y="5299572"/>
            <a:ext cx="7461748" cy="1200329"/>
          </a:xfrm>
          <a:prstGeom prst="rect">
            <a:avLst/>
          </a:prstGeom>
          <a:noFill/>
        </p:spPr>
        <p:txBody>
          <a:bodyPr wrap="square" rtlCol="0">
            <a:spAutoFit/>
          </a:bodyPr>
          <a:lstStyle/>
          <a:p>
            <a:pPr algn="just"/>
            <a:r>
              <a:rPr lang="it-IT" dirty="0"/>
              <a:t>2004: scandalo di Abu </a:t>
            </a:r>
            <a:r>
              <a:rPr lang="it-IT" dirty="0" err="1"/>
              <a:t>Ghraib</a:t>
            </a:r>
            <a:r>
              <a:rPr lang="it-IT" dirty="0"/>
              <a:t>, la prigione irachena dove vengono perpetrate violenze sui detenuti da parte degli americani. I soldati americani hanno scattato e fatto circolare ‘</a:t>
            </a:r>
            <a:r>
              <a:rPr lang="it-IT" dirty="0" err="1"/>
              <a:t>selfie</a:t>
            </a:r>
            <a:r>
              <a:rPr lang="it-IT" dirty="0"/>
              <a:t>’ e  fotografie per vantarsi degli abusi. CBS News scopre e pubblica questi materiali nel 2004. </a:t>
            </a:r>
          </a:p>
        </p:txBody>
      </p:sp>
    </p:spTree>
    <p:extLst>
      <p:ext uri="{BB962C8B-B14F-4D97-AF65-F5344CB8AC3E}">
        <p14:creationId xmlns:p14="http://schemas.microsoft.com/office/powerpoint/2010/main" val="11911437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cCarthy.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86704" r="-86704"/>
          <a:stretch>
            <a:fillRect/>
          </a:stretch>
        </p:blipFill>
        <p:spPr>
          <a:xfrm>
            <a:off x="-2950044" y="373841"/>
            <a:ext cx="10483953" cy="5765770"/>
          </a:xfrm>
        </p:spPr>
      </p:pic>
      <p:sp>
        <p:nvSpPr>
          <p:cNvPr id="5" name="CasellaDiTesto 4"/>
          <p:cNvSpPr txBox="1"/>
          <p:nvPr/>
        </p:nvSpPr>
        <p:spPr>
          <a:xfrm>
            <a:off x="508013" y="6299016"/>
            <a:ext cx="4288105" cy="369332"/>
          </a:xfrm>
          <a:prstGeom prst="rect">
            <a:avLst/>
          </a:prstGeom>
          <a:noFill/>
        </p:spPr>
        <p:txBody>
          <a:bodyPr wrap="square" rtlCol="0">
            <a:spAutoFit/>
          </a:bodyPr>
          <a:lstStyle/>
          <a:p>
            <a:r>
              <a:rPr lang="it-IT" dirty="0"/>
              <a:t>Paul McCarthy, </a:t>
            </a:r>
            <a:r>
              <a:rPr lang="it-IT" i="1"/>
              <a:t>Clone</a:t>
            </a:r>
            <a:r>
              <a:rPr lang="it-IT"/>
              <a:t> (2004</a:t>
            </a:r>
            <a:r>
              <a:rPr lang="it-IT" dirty="0"/>
              <a:t>)</a:t>
            </a:r>
          </a:p>
        </p:txBody>
      </p:sp>
      <p:pic>
        <p:nvPicPr>
          <p:cNvPr id="2" name="Immagine 1" descr="Abu-Ghrai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97318"/>
            <a:ext cx="4328722" cy="2867778"/>
          </a:xfrm>
          <a:prstGeom prst="rect">
            <a:avLst/>
          </a:prstGeom>
        </p:spPr>
      </p:pic>
    </p:spTree>
    <p:extLst>
      <p:ext uri="{BB962C8B-B14F-4D97-AF65-F5344CB8AC3E}">
        <p14:creationId xmlns:p14="http://schemas.microsoft.com/office/powerpoint/2010/main" val="3503087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800px-Kazuo_Ishiguro_in_Stockholm_2017_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3692" y="363033"/>
            <a:ext cx="3216964" cy="3956866"/>
          </a:xfrm>
          <a:prstGeom prst="rect">
            <a:avLst/>
          </a:prstGeom>
        </p:spPr>
      </p:pic>
      <p:sp>
        <p:nvSpPr>
          <p:cNvPr id="3" name="CasellaDiTesto 2"/>
          <p:cNvSpPr txBox="1"/>
          <p:nvPr/>
        </p:nvSpPr>
        <p:spPr>
          <a:xfrm>
            <a:off x="4982639" y="4591334"/>
            <a:ext cx="4527577" cy="1754327"/>
          </a:xfrm>
          <a:prstGeom prst="rect">
            <a:avLst/>
          </a:prstGeom>
          <a:noFill/>
        </p:spPr>
        <p:txBody>
          <a:bodyPr wrap="square" rtlCol="0">
            <a:spAutoFit/>
          </a:bodyPr>
          <a:lstStyle/>
          <a:p>
            <a:r>
              <a:rPr lang="it-IT" dirty="0"/>
              <a:t>Nato a Nagasaki nel 1954. All’età di 6 anni </a:t>
            </a:r>
          </a:p>
          <a:p>
            <a:r>
              <a:rPr lang="it-IT" dirty="0"/>
              <a:t>si trasferisce nel Regno Unito, dove vive tuttora da cittadino britannico.</a:t>
            </a:r>
          </a:p>
          <a:p>
            <a:endParaRPr lang="it-IT" dirty="0"/>
          </a:p>
          <a:p>
            <a:r>
              <a:rPr lang="it-IT" dirty="0"/>
              <a:t>Premio Nobel per la letteratura 2017.</a:t>
            </a:r>
          </a:p>
          <a:p>
            <a:endParaRPr lang="it-IT" dirty="0"/>
          </a:p>
        </p:txBody>
      </p:sp>
      <p:pic>
        <p:nvPicPr>
          <p:cNvPr id="7" name="Segnaposto contenuto 6" descr="Ishiguro_Never.jpg"/>
          <p:cNvPicPr>
            <a:picLocks noGrp="1" noChangeAspect="1"/>
          </p:cNvPicPr>
          <p:nvPr>
            <p:ph idx="1"/>
          </p:nvPr>
        </p:nvPicPr>
        <p:blipFill>
          <a:blip r:embed="rId3">
            <a:extLst>
              <a:ext uri="{28A0092B-C50C-407E-A947-70E740481C1C}">
                <a14:useLocalDpi xmlns:a14="http://schemas.microsoft.com/office/drawing/2010/main" val="0"/>
              </a:ext>
            </a:extLst>
          </a:blip>
          <a:srcRect l="-90021" r="-90021"/>
          <a:stretch>
            <a:fillRect/>
          </a:stretch>
        </p:blipFill>
        <p:spPr>
          <a:xfrm>
            <a:off x="-2119607" y="623321"/>
            <a:ext cx="9302191" cy="5115847"/>
          </a:xfrm>
        </p:spPr>
      </p:pic>
    </p:spTree>
    <p:extLst>
      <p:ext uri="{BB962C8B-B14F-4D97-AF65-F5344CB8AC3E}">
        <p14:creationId xmlns:p14="http://schemas.microsoft.com/office/powerpoint/2010/main" val="2393421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Uchronia.png"/>
          <p:cNvPicPr>
            <a:picLocks noGrp="1" noChangeAspect="1"/>
          </p:cNvPicPr>
          <p:nvPr>
            <p:ph idx="1"/>
          </p:nvPr>
        </p:nvPicPr>
        <p:blipFill>
          <a:blip r:embed="rId2">
            <a:extLst>
              <a:ext uri="{28A0092B-C50C-407E-A947-70E740481C1C}">
                <a14:useLocalDpi xmlns:a14="http://schemas.microsoft.com/office/drawing/2010/main" val="0"/>
              </a:ext>
            </a:extLst>
          </a:blip>
          <a:srcRect t="7847" b="7847"/>
          <a:stretch>
            <a:fillRect/>
          </a:stretch>
        </p:blipFill>
        <p:spPr>
          <a:xfrm>
            <a:off x="790832" y="423939"/>
            <a:ext cx="7895968" cy="4342478"/>
          </a:xfrm>
        </p:spPr>
      </p:pic>
      <p:sp>
        <p:nvSpPr>
          <p:cNvPr id="5" name="CasellaDiTesto 4"/>
          <p:cNvSpPr txBox="1"/>
          <p:nvPr/>
        </p:nvSpPr>
        <p:spPr>
          <a:xfrm>
            <a:off x="605118" y="5217356"/>
            <a:ext cx="8283388" cy="1569660"/>
          </a:xfrm>
          <a:prstGeom prst="rect">
            <a:avLst/>
          </a:prstGeom>
          <a:noFill/>
        </p:spPr>
        <p:txBody>
          <a:bodyPr wrap="square" rtlCol="0">
            <a:spAutoFit/>
          </a:bodyPr>
          <a:lstStyle/>
          <a:p>
            <a:r>
              <a:rPr lang="it-IT" sz="2400" dirty="0"/>
              <a:t>Esergo di </a:t>
            </a:r>
            <a:r>
              <a:rPr lang="it-IT" sz="2400" i="1" dirty="0"/>
              <a:t>Non lasciarmi</a:t>
            </a:r>
            <a:r>
              <a:rPr lang="it-IT" sz="2400" dirty="0"/>
              <a:t>: “Inghilterra, tardi anni novanta”</a:t>
            </a:r>
          </a:p>
          <a:p>
            <a:endParaRPr lang="it-IT" sz="2400" dirty="0"/>
          </a:p>
          <a:p>
            <a:r>
              <a:rPr lang="it-IT" sz="2400" dirty="0"/>
              <a:t>Genere dell’ucronia: termine coniato dal filosofo e scrittore francese Charles </a:t>
            </a:r>
            <a:r>
              <a:rPr lang="it-IT" sz="2400" dirty="0" err="1"/>
              <a:t>Renouvier</a:t>
            </a:r>
            <a:r>
              <a:rPr lang="it-IT" sz="2400" dirty="0"/>
              <a:t> con il romanzo </a:t>
            </a:r>
            <a:r>
              <a:rPr lang="it-IT" sz="2400" i="1" dirty="0" err="1"/>
              <a:t>Uchronie</a:t>
            </a:r>
            <a:r>
              <a:rPr lang="it-IT" sz="2400" i="1" dirty="0"/>
              <a:t>, </a:t>
            </a:r>
            <a:r>
              <a:rPr lang="it-IT" sz="2400" dirty="0"/>
              <a:t>1876.</a:t>
            </a:r>
          </a:p>
        </p:txBody>
      </p:sp>
    </p:spTree>
    <p:extLst>
      <p:ext uri="{BB962C8B-B14F-4D97-AF65-F5344CB8AC3E}">
        <p14:creationId xmlns:p14="http://schemas.microsoft.com/office/powerpoint/2010/main" val="239383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the_island_3.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1758580" y="744755"/>
            <a:ext cx="6233684" cy="3428287"/>
          </a:xfrm>
        </p:spPr>
      </p:pic>
      <p:sp>
        <p:nvSpPr>
          <p:cNvPr id="5" name="CasellaDiTesto 4"/>
          <p:cNvSpPr txBox="1"/>
          <p:nvPr/>
        </p:nvSpPr>
        <p:spPr>
          <a:xfrm>
            <a:off x="3248460" y="268642"/>
            <a:ext cx="3718386" cy="369332"/>
          </a:xfrm>
          <a:prstGeom prst="rect">
            <a:avLst/>
          </a:prstGeom>
          <a:noFill/>
        </p:spPr>
        <p:txBody>
          <a:bodyPr wrap="none" rtlCol="0">
            <a:spAutoFit/>
          </a:bodyPr>
          <a:lstStyle/>
          <a:p>
            <a:r>
              <a:rPr lang="it-IT" i="1" dirty="0"/>
              <a:t>The Island</a:t>
            </a:r>
            <a:r>
              <a:rPr lang="it-IT" dirty="0"/>
              <a:t>, 2005, regia di Michael Bey</a:t>
            </a:r>
          </a:p>
        </p:txBody>
      </p:sp>
      <p:pic>
        <p:nvPicPr>
          <p:cNvPr id="6" name="Immagine 5" descr="Hailsh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92" y="4173042"/>
            <a:ext cx="4662066" cy="2439815"/>
          </a:xfrm>
          <a:prstGeom prst="rect">
            <a:avLst/>
          </a:prstGeom>
        </p:spPr>
      </p:pic>
      <p:sp>
        <p:nvSpPr>
          <p:cNvPr id="8" name="CasellaDiTesto 7"/>
          <p:cNvSpPr txBox="1"/>
          <p:nvPr/>
        </p:nvSpPr>
        <p:spPr>
          <a:xfrm>
            <a:off x="5595592" y="5067563"/>
            <a:ext cx="3356064" cy="923330"/>
          </a:xfrm>
          <a:prstGeom prst="rect">
            <a:avLst/>
          </a:prstGeom>
          <a:noFill/>
        </p:spPr>
        <p:txBody>
          <a:bodyPr wrap="square" rtlCol="0">
            <a:spAutoFit/>
          </a:bodyPr>
          <a:lstStyle/>
          <a:p>
            <a:r>
              <a:rPr lang="it-IT" dirty="0" err="1"/>
              <a:t>Ishiguro</a:t>
            </a:r>
            <a:r>
              <a:rPr lang="it-IT" dirty="0"/>
              <a:t>, </a:t>
            </a:r>
            <a:r>
              <a:rPr lang="it-IT" i="1" dirty="0"/>
              <a:t>Non Lasciarmi</a:t>
            </a:r>
            <a:r>
              <a:rPr lang="it-IT" dirty="0"/>
              <a:t>, 2005:</a:t>
            </a:r>
          </a:p>
          <a:p>
            <a:r>
              <a:rPr lang="it-IT" dirty="0"/>
              <a:t>Il College di </a:t>
            </a:r>
            <a:r>
              <a:rPr lang="it-IT" dirty="0" err="1"/>
              <a:t>Hailsham</a:t>
            </a:r>
            <a:r>
              <a:rPr lang="it-IT" dirty="0"/>
              <a:t> (cittadina reale dell’East Sussex)</a:t>
            </a:r>
          </a:p>
        </p:txBody>
      </p:sp>
    </p:spTree>
    <p:extLst>
      <p:ext uri="{BB962C8B-B14F-4D97-AF65-F5344CB8AC3E}">
        <p14:creationId xmlns:p14="http://schemas.microsoft.com/office/powerpoint/2010/main" val="7176519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83892" y="647184"/>
            <a:ext cx="8002908" cy="5478980"/>
          </a:xfrm>
        </p:spPr>
        <p:txBody>
          <a:bodyPr>
            <a:normAutofit fontScale="92500" lnSpcReduction="10000"/>
          </a:bodyPr>
          <a:lstStyle/>
          <a:p>
            <a:pPr marL="0" indent="0" algn="ctr">
              <a:buNone/>
            </a:pPr>
            <a:r>
              <a:rPr lang="it-IT" dirty="0"/>
              <a:t>Ibridazione dei generi letterari:</a:t>
            </a:r>
          </a:p>
          <a:p>
            <a:pPr marL="0" indent="0" algn="ctr">
              <a:buNone/>
            </a:pPr>
            <a:endParaRPr lang="it-IT" dirty="0"/>
          </a:p>
          <a:p>
            <a:pPr algn="just"/>
            <a:r>
              <a:rPr lang="it-IT" dirty="0"/>
              <a:t>Memoria autobiografica:</a:t>
            </a:r>
            <a:r>
              <a:rPr lang="it-IT" i="1" dirty="0"/>
              <a:t> Frankenstein</a:t>
            </a:r>
            <a:r>
              <a:rPr lang="it-IT" dirty="0"/>
              <a:t> di Mary Shelley, ma anche Marcel Proust, </a:t>
            </a:r>
            <a:r>
              <a:rPr lang="it-IT" i="1" dirty="0"/>
              <a:t>Alla ricerca del tempo perduto</a:t>
            </a:r>
            <a:r>
              <a:rPr lang="it-IT" dirty="0"/>
              <a:t>, 1909-22 e l’</a:t>
            </a:r>
            <a:r>
              <a:rPr lang="it-IT" i="1" dirty="0"/>
              <a:t>Odissea</a:t>
            </a:r>
            <a:r>
              <a:rPr lang="it-IT" dirty="0"/>
              <a:t>, il </a:t>
            </a:r>
            <a:r>
              <a:rPr lang="it-IT" i="1" dirty="0" err="1"/>
              <a:t>nostos</a:t>
            </a:r>
            <a:r>
              <a:rPr lang="it-IT" dirty="0"/>
              <a:t> di Ulisse.</a:t>
            </a:r>
          </a:p>
          <a:p>
            <a:pPr algn="just"/>
            <a:r>
              <a:rPr lang="it-IT" i="1" dirty="0" err="1"/>
              <a:t>Bildungsroman</a:t>
            </a:r>
            <a:r>
              <a:rPr lang="it-IT" dirty="0"/>
              <a:t>: Dickens, il punto di vista degli orfani privi di origine familiare: </a:t>
            </a:r>
            <a:r>
              <a:rPr lang="it-IT" i="1" dirty="0"/>
              <a:t>Oliver Twist</a:t>
            </a:r>
            <a:r>
              <a:rPr lang="it-IT" dirty="0"/>
              <a:t>, 1838 # </a:t>
            </a:r>
            <a:r>
              <a:rPr lang="it-IT" i="1" dirty="0" err="1"/>
              <a:t>Bildungsroman</a:t>
            </a:r>
            <a:r>
              <a:rPr lang="it-IT" dirty="0"/>
              <a:t> dissenziente = protesta contro i processi di socializzazione e la privazione dei desideri e delle libertà individuali.</a:t>
            </a:r>
          </a:p>
          <a:p>
            <a:pPr algn="just"/>
            <a:r>
              <a:rPr lang="it-IT" dirty="0"/>
              <a:t>‘School stories’: </a:t>
            </a:r>
            <a:r>
              <a:rPr lang="it-IT" i="1" dirty="0"/>
              <a:t>Harry Potter</a:t>
            </a:r>
            <a:r>
              <a:rPr lang="it-IT" dirty="0"/>
              <a:t>, 1997-2007.</a:t>
            </a:r>
            <a:endParaRPr lang="it-IT" i="1" dirty="0"/>
          </a:p>
        </p:txBody>
      </p:sp>
    </p:spTree>
    <p:extLst>
      <p:ext uri="{BB962C8B-B14F-4D97-AF65-F5344CB8AC3E}">
        <p14:creationId xmlns:p14="http://schemas.microsoft.com/office/powerpoint/2010/main" val="182642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lnSpcReduction="20000"/>
          </a:bodyPr>
          <a:lstStyle/>
          <a:p>
            <a:pPr algn="just"/>
            <a:r>
              <a:rPr lang="it-IT" dirty="0"/>
              <a:t>“Mi chiamo Kathy H. Ho trentun anni, e da più di undici sono un’assistente. Sembra un periodo piuttosto lungo, lo so, ma a dire il vero loro vogliono che continui per altri otto mesi, fino alla fine di dicembre (</a:t>
            </a:r>
            <a:r>
              <a:rPr lang="mr-IN" dirty="0"/>
              <a:t>…</a:t>
            </a:r>
            <a:r>
              <a:rPr lang="it-IT" dirty="0"/>
              <a:t>)” </a:t>
            </a:r>
          </a:p>
          <a:p>
            <a:pPr algn="just"/>
            <a:r>
              <a:rPr lang="it-IT" dirty="0"/>
              <a:t>“Non so quali fossero le abitudini dove siete cresciuti voi, ma a </a:t>
            </a:r>
            <a:r>
              <a:rPr lang="it-IT" dirty="0" err="1"/>
              <a:t>Hailsham</a:t>
            </a:r>
            <a:r>
              <a:rPr lang="it-IT" dirty="0"/>
              <a:t> dovevamo sottoporci a una specie di controllo medico quasi ogni settimana (</a:t>
            </a:r>
            <a:r>
              <a:rPr lang="mr-IN" dirty="0"/>
              <a:t>…</a:t>
            </a:r>
            <a:r>
              <a:rPr lang="it-IT" dirty="0"/>
              <a:t>)”</a:t>
            </a:r>
          </a:p>
          <a:p>
            <a:pPr algn="just"/>
            <a:r>
              <a:rPr lang="it-IT" dirty="0"/>
              <a:t>“non so se abbiate mai avuto delle “collezioni” dove siete cresciuti voi (</a:t>
            </a:r>
            <a:r>
              <a:rPr lang="mr-IN" dirty="0"/>
              <a:t>…</a:t>
            </a:r>
            <a:r>
              <a:rPr lang="it-IT" dirty="0"/>
              <a:t>)”</a:t>
            </a:r>
          </a:p>
        </p:txBody>
      </p:sp>
      <p:sp>
        <p:nvSpPr>
          <p:cNvPr id="4" name="CasellaDiTesto 3"/>
          <p:cNvSpPr txBox="1"/>
          <p:nvPr/>
        </p:nvSpPr>
        <p:spPr>
          <a:xfrm>
            <a:off x="1282297" y="659394"/>
            <a:ext cx="6508713" cy="584776"/>
          </a:xfrm>
          <a:prstGeom prst="rect">
            <a:avLst/>
          </a:prstGeom>
          <a:noFill/>
        </p:spPr>
        <p:txBody>
          <a:bodyPr wrap="none" rtlCol="0">
            <a:spAutoFit/>
          </a:bodyPr>
          <a:lstStyle/>
          <a:p>
            <a:r>
              <a:rPr lang="it-IT" sz="3200" dirty="0"/>
              <a:t>Ishiguro, </a:t>
            </a:r>
            <a:r>
              <a:rPr lang="it-IT" sz="3200" i="1" dirty="0"/>
              <a:t>Non lasciarmi</a:t>
            </a:r>
            <a:r>
              <a:rPr lang="it-IT" sz="3200" dirty="0"/>
              <a:t>, </a:t>
            </a:r>
            <a:r>
              <a:rPr lang="it-IT" sz="3200" dirty="0" err="1"/>
              <a:t>capp</a:t>
            </a:r>
            <a:r>
              <a:rPr lang="it-IT" sz="3200" dirty="0"/>
              <a:t>., 1, 2, 4.</a:t>
            </a:r>
          </a:p>
        </p:txBody>
      </p:sp>
    </p:spTree>
    <p:extLst>
      <p:ext uri="{BB962C8B-B14F-4D97-AF65-F5344CB8AC3E}">
        <p14:creationId xmlns:p14="http://schemas.microsoft.com/office/powerpoint/2010/main" val="37007934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shiguro_NeverLetme.png"/>
          <p:cNvPicPr>
            <a:picLocks noGrp="1" noChangeAspect="1"/>
          </p:cNvPicPr>
          <p:nvPr>
            <p:ph idx="1"/>
          </p:nvPr>
        </p:nvPicPr>
        <p:blipFill>
          <a:blip r:embed="rId2">
            <a:extLst>
              <a:ext uri="{28A0092B-C50C-407E-A947-70E740481C1C}">
                <a14:useLocalDpi xmlns:a14="http://schemas.microsoft.com/office/drawing/2010/main" val="0"/>
              </a:ext>
            </a:extLst>
          </a:blip>
          <a:srcRect l="8988" r="8988"/>
          <a:stretch>
            <a:fillRect/>
          </a:stretch>
        </p:blipFill>
        <p:spPr>
          <a:xfrm>
            <a:off x="347289" y="659394"/>
            <a:ext cx="6447869" cy="3546080"/>
          </a:xfrm>
        </p:spPr>
      </p:pic>
      <p:sp>
        <p:nvSpPr>
          <p:cNvPr id="5" name="CasellaDiTesto 4"/>
          <p:cNvSpPr txBox="1"/>
          <p:nvPr/>
        </p:nvSpPr>
        <p:spPr>
          <a:xfrm flipH="1">
            <a:off x="7180862" y="573917"/>
            <a:ext cx="1550970" cy="2062103"/>
          </a:xfrm>
          <a:prstGeom prst="rect">
            <a:avLst/>
          </a:prstGeom>
          <a:noFill/>
        </p:spPr>
        <p:txBody>
          <a:bodyPr wrap="square" rtlCol="0">
            <a:spAutoFit/>
          </a:bodyPr>
          <a:lstStyle/>
          <a:p>
            <a:endParaRPr lang="it-IT" sz="3200" dirty="0"/>
          </a:p>
          <a:p>
            <a:r>
              <a:rPr lang="it-IT" sz="3200" dirty="0"/>
              <a:t>Kathy Ruth Tommy</a:t>
            </a:r>
          </a:p>
        </p:txBody>
      </p:sp>
      <p:pic>
        <p:nvPicPr>
          <p:cNvPr id="6" name="Immagine 5" descr="Hailsh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238" y="4249425"/>
            <a:ext cx="4662066" cy="2439815"/>
          </a:xfrm>
          <a:prstGeom prst="rect">
            <a:avLst/>
          </a:prstGeom>
        </p:spPr>
      </p:pic>
      <p:pic>
        <p:nvPicPr>
          <p:cNvPr id="7" name="Immagine 6" descr="Hailsham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50" y="4469223"/>
            <a:ext cx="4080914" cy="2220017"/>
          </a:xfrm>
          <a:prstGeom prst="rect">
            <a:avLst/>
          </a:prstGeom>
        </p:spPr>
      </p:pic>
      <p:sp>
        <p:nvSpPr>
          <p:cNvPr id="9" name="CasellaDiTesto 8"/>
          <p:cNvSpPr txBox="1"/>
          <p:nvPr/>
        </p:nvSpPr>
        <p:spPr>
          <a:xfrm>
            <a:off x="2124740" y="183165"/>
            <a:ext cx="3069959" cy="646331"/>
          </a:xfrm>
          <a:prstGeom prst="rect">
            <a:avLst/>
          </a:prstGeom>
          <a:noFill/>
        </p:spPr>
        <p:txBody>
          <a:bodyPr wrap="none" rtlCol="0">
            <a:spAutoFit/>
          </a:bodyPr>
          <a:lstStyle/>
          <a:p>
            <a:pPr algn="ctr"/>
            <a:r>
              <a:rPr lang="it-IT" dirty="0"/>
              <a:t>Tesi 1: Il clone è come l’umano</a:t>
            </a:r>
          </a:p>
          <a:p>
            <a:pPr algn="ctr"/>
            <a:endParaRPr lang="it-IT" dirty="0"/>
          </a:p>
        </p:txBody>
      </p:sp>
    </p:spTree>
    <p:extLst>
      <p:ext uri="{BB962C8B-B14F-4D97-AF65-F5344CB8AC3E}">
        <p14:creationId xmlns:p14="http://schemas.microsoft.com/office/powerpoint/2010/main" val="25905943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hailsham2.png"/>
          <p:cNvPicPr>
            <a:picLocks noGrp="1" noChangeAspect="1"/>
          </p:cNvPicPr>
          <p:nvPr>
            <p:ph idx="1"/>
          </p:nvPr>
        </p:nvPicPr>
        <p:blipFill>
          <a:blip r:embed="rId2">
            <a:extLst>
              <a:ext uri="{28A0092B-C50C-407E-A947-70E740481C1C}">
                <a14:useLocalDpi xmlns:a14="http://schemas.microsoft.com/office/drawing/2010/main" val="0"/>
              </a:ext>
            </a:extLst>
          </a:blip>
          <a:srcRect l="9761" r="9761"/>
          <a:stretch>
            <a:fillRect/>
          </a:stretch>
        </p:blipFill>
        <p:spPr>
          <a:xfrm>
            <a:off x="457200" y="1026283"/>
            <a:ext cx="8229600" cy="4525963"/>
          </a:xfrm>
        </p:spPr>
      </p:pic>
      <p:sp>
        <p:nvSpPr>
          <p:cNvPr id="5" name="CasellaDiTesto 4"/>
          <p:cNvSpPr txBox="1"/>
          <p:nvPr/>
        </p:nvSpPr>
        <p:spPr>
          <a:xfrm>
            <a:off x="2002826" y="5775801"/>
            <a:ext cx="4886674" cy="584776"/>
          </a:xfrm>
          <a:prstGeom prst="rect">
            <a:avLst/>
          </a:prstGeom>
          <a:noFill/>
        </p:spPr>
        <p:txBody>
          <a:bodyPr wrap="none" rtlCol="0">
            <a:spAutoFit/>
          </a:bodyPr>
          <a:lstStyle/>
          <a:p>
            <a:r>
              <a:rPr lang="it-IT" sz="3200" dirty="0"/>
              <a:t>La “casa madre” e “il bosco”</a:t>
            </a:r>
          </a:p>
        </p:txBody>
      </p:sp>
    </p:spTree>
    <p:extLst>
      <p:ext uri="{BB962C8B-B14F-4D97-AF65-F5344CB8AC3E}">
        <p14:creationId xmlns:p14="http://schemas.microsoft.com/office/powerpoint/2010/main" val="23920688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never-let-me-go-classroom-thumb-375x165-30278.jpg"/>
          <p:cNvPicPr>
            <a:picLocks noGrp="1" noChangeAspect="1"/>
          </p:cNvPicPr>
          <p:nvPr>
            <p:ph idx="1"/>
          </p:nvPr>
        </p:nvPicPr>
        <p:blipFill>
          <a:blip r:embed="rId2">
            <a:extLst>
              <a:ext uri="{28A0092B-C50C-407E-A947-70E740481C1C}">
                <a14:useLocalDpi xmlns:a14="http://schemas.microsoft.com/office/drawing/2010/main" val="0"/>
              </a:ext>
            </a:extLst>
          </a:blip>
          <a:srcRect l="9997" r="9997"/>
          <a:stretch>
            <a:fillRect/>
          </a:stretch>
        </p:blipFill>
        <p:spPr>
          <a:xfrm>
            <a:off x="627995" y="391311"/>
            <a:ext cx="8058805" cy="4432032"/>
          </a:xfrm>
        </p:spPr>
      </p:pic>
      <p:sp>
        <p:nvSpPr>
          <p:cNvPr id="5" name="CasellaDiTesto 4"/>
          <p:cNvSpPr txBox="1"/>
          <p:nvPr/>
        </p:nvSpPr>
        <p:spPr>
          <a:xfrm>
            <a:off x="696095" y="5165251"/>
            <a:ext cx="8060152" cy="584776"/>
          </a:xfrm>
          <a:prstGeom prst="rect">
            <a:avLst/>
          </a:prstGeom>
          <a:noFill/>
        </p:spPr>
        <p:txBody>
          <a:bodyPr wrap="square" rtlCol="0">
            <a:spAutoFit/>
          </a:bodyPr>
          <a:lstStyle/>
          <a:p>
            <a:pPr algn="ctr"/>
            <a:r>
              <a:rPr lang="it-IT" sz="3200" dirty="0"/>
              <a:t>L’indottrinamento a </a:t>
            </a:r>
            <a:r>
              <a:rPr lang="it-IT" sz="3200" dirty="0" err="1"/>
              <a:t>Hailsham</a:t>
            </a:r>
            <a:endParaRPr lang="it-IT" sz="3200" dirty="0"/>
          </a:p>
        </p:txBody>
      </p:sp>
    </p:spTree>
    <p:extLst>
      <p:ext uri="{BB962C8B-B14F-4D97-AF65-F5344CB8AC3E}">
        <p14:creationId xmlns:p14="http://schemas.microsoft.com/office/powerpoint/2010/main" val="1003116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 xmlns:a16="http://schemas.microsoft.com/office/drawing/2014/main" id="{23CBEF12-C9B8-466E-A7FE-B00B9ADF4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a:extLst>
              <a:ext uri="{FF2B5EF4-FFF2-40B4-BE49-F238E27FC236}">
                <a16:creationId xmlns="" xmlns:a16="http://schemas.microsoft.com/office/drawing/2014/main" id="{D85FC50B-A6EE-B400-40FD-6FD902FBBCD1}"/>
              </a:ext>
            </a:extLst>
          </p:cNvPr>
          <p:cNvSpPr txBox="1"/>
          <p:nvPr/>
        </p:nvSpPr>
        <p:spPr>
          <a:xfrm>
            <a:off x="1010653" y="4635797"/>
            <a:ext cx="7387389" cy="1957508"/>
          </a:xfrm>
          <a:prstGeom prst="rect">
            <a:avLst/>
          </a:prstGeom>
        </p:spPr>
        <p:txBody>
          <a:bodyPr vert="horz" lIns="91440" tIns="45720" rIns="91440" bIns="45720" rtlCol="0" anchor="ctr">
            <a:normAutofit/>
          </a:bodyPr>
          <a:lstStyle/>
          <a:p>
            <a:pPr defTabSz="914400">
              <a:lnSpc>
                <a:spcPct val="90000"/>
              </a:lnSpc>
              <a:spcAft>
                <a:spcPts val="600"/>
              </a:spcAft>
            </a:pPr>
            <a:r>
              <a:rPr lang="en-US" sz="2400" dirty="0"/>
              <a:t>Jean-Christophe </a:t>
            </a:r>
            <a:r>
              <a:rPr lang="en-US" sz="2400" dirty="0" err="1"/>
              <a:t>Derrien</a:t>
            </a:r>
            <a:r>
              <a:rPr lang="en-US" sz="2400" dirty="0"/>
              <a:t> e Rémy </a:t>
            </a:r>
            <a:r>
              <a:rPr lang="en-US" sz="2400" dirty="0" err="1"/>
              <a:t>Torregrossa</a:t>
            </a:r>
            <a:r>
              <a:rPr lang="en-US" sz="2400" dirty="0"/>
              <a:t>, </a:t>
            </a:r>
            <a:r>
              <a:rPr lang="en-US" sz="2400" i="1" dirty="0"/>
              <a:t>1984 </a:t>
            </a:r>
            <a:r>
              <a:rPr lang="en-US" sz="2400" dirty="0"/>
              <a:t>(2021)</a:t>
            </a:r>
          </a:p>
        </p:txBody>
      </p:sp>
      <p:pic>
        <p:nvPicPr>
          <p:cNvPr id="5" name="Segnaposto contenuto 4" descr="Immagine che contiene testo, libro, Pubblicazione, disegno&#10;&#10;Descrizione generata automaticamente">
            <a:extLst>
              <a:ext uri="{FF2B5EF4-FFF2-40B4-BE49-F238E27FC236}">
                <a16:creationId xmlns="" xmlns:a16="http://schemas.microsoft.com/office/drawing/2014/main" id="{E4C57912-66BD-B947-C250-E75175E12472}"/>
              </a:ext>
            </a:extLst>
          </p:cNvPr>
          <p:cNvPicPr>
            <a:picLocks noGrp="1" noChangeAspect="1"/>
          </p:cNvPicPr>
          <p:nvPr>
            <p:ph idx="1"/>
          </p:nvPr>
        </p:nvPicPr>
        <p:blipFill rotWithShape="1">
          <a:blip r:embed="rId2"/>
          <a:srcRect l="32118" r="8160" b="1"/>
          <a:stretch/>
        </p:blipFill>
        <p:spPr>
          <a:xfrm>
            <a:off x="419782" y="403338"/>
            <a:ext cx="3543093" cy="4649327"/>
          </a:xfrm>
          <a:prstGeom prst="rect">
            <a:avLst/>
          </a:prstGeom>
        </p:spPr>
      </p:pic>
      <p:pic>
        <p:nvPicPr>
          <p:cNvPr id="7" name="Immagine 6" descr="Immagine che contiene testo, libro, grafica, Copertina del libro&#10;&#10;Descrizione generata automaticamente">
            <a:extLst>
              <a:ext uri="{FF2B5EF4-FFF2-40B4-BE49-F238E27FC236}">
                <a16:creationId xmlns="" xmlns:a16="http://schemas.microsoft.com/office/drawing/2014/main" id="{8545B228-0D29-528E-D854-BAC47686EC1C}"/>
              </a:ext>
            </a:extLst>
          </p:cNvPr>
          <p:cNvPicPr>
            <a:picLocks noChangeAspect="1"/>
          </p:cNvPicPr>
          <p:nvPr/>
        </p:nvPicPr>
        <p:blipFill rotWithShape="1">
          <a:blip r:embed="rId3"/>
          <a:srcRect t="2534" r="-1" b="14547"/>
          <a:stretch/>
        </p:blipFill>
        <p:spPr>
          <a:xfrm>
            <a:off x="4015303" y="649705"/>
            <a:ext cx="5165671" cy="4283242"/>
          </a:xfrm>
          <a:prstGeom prst="rect">
            <a:avLst/>
          </a:prstGeom>
        </p:spPr>
      </p:pic>
    </p:spTree>
    <p:extLst>
      <p:ext uri="{BB962C8B-B14F-4D97-AF65-F5344CB8AC3E}">
        <p14:creationId xmlns:p14="http://schemas.microsoft.com/office/powerpoint/2010/main" val="22858078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NeverLetme_Madame.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922" r="9922"/>
          <a:stretch>
            <a:fillRect/>
          </a:stretch>
        </p:blipFill>
        <p:spPr>
          <a:xfrm>
            <a:off x="457200" y="989650"/>
            <a:ext cx="8229600" cy="4525963"/>
          </a:xfrm>
        </p:spPr>
      </p:pic>
      <p:sp>
        <p:nvSpPr>
          <p:cNvPr id="5" name="CasellaDiTesto 4"/>
          <p:cNvSpPr txBox="1"/>
          <p:nvPr/>
        </p:nvSpPr>
        <p:spPr>
          <a:xfrm>
            <a:off x="647246" y="5824645"/>
            <a:ext cx="7962454" cy="646331"/>
          </a:xfrm>
          <a:prstGeom prst="rect">
            <a:avLst/>
          </a:prstGeom>
          <a:noFill/>
        </p:spPr>
        <p:txBody>
          <a:bodyPr wrap="square" rtlCol="0">
            <a:spAutoFit/>
          </a:bodyPr>
          <a:lstStyle/>
          <a:p>
            <a:r>
              <a:rPr lang="it-IT" dirty="0"/>
              <a:t>L’arte come espressione dell’io interiore, dell’anima (serve a vedere “come eravate veramente dentro di voi”): i baratti, i buoni, il grande incanto.</a:t>
            </a:r>
          </a:p>
        </p:txBody>
      </p:sp>
    </p:spTree>
    <p:extLst>
      <p:ext uri="{BB962C8B-B14F-4D97-AF65-F5344CB8AC3E}">
        <p14:creationId xmlns:p14="http://schemas.microsoft.com/office/powerpoint/2010/main" val="6157062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4530279"/>
            <a:ext cx="8229600" cy="1595884"/>
          </a:xfrm>
        </p:spPr>
        <p:txBody>
          <a:bodyPr>
            <a:normAutofit fontScale="70000" lnSpcReduction="20000"/>
          </a:bodyPr>
          <a:lstStyle/>
          <a:p>
            <a:pPr marL="0" indent="0" algn="ctr">
              <a:buNone/>
            </a:pPr>
            <a:r>
              <a:rPr lang="it-IT" dirty="0" err="1"/>
              <a:t>Ishiguro</a:t>
            </a:r>
            <a:r>
              <a:rPr lang="it-IT" dirty="0"/>
              <a:t>, </a:t>
            </a:r>
            <a:r>
              <a:rPr lang="it-IT" i="1" dirty="0"/>
              <a:t>Non lasciarmi</a:t>
            </a:r>
            <a:r>
              <a:rPr lang="it-IT" dirty="0"/>
              <a:t>, cap. 14:</a:t>
            </a:r>
          </a:p>
          <a:p>
            <a:endParaRPr lang="it-IT" dirty="0"/>
          </a:p>
          <a:p>
            <a:pPr marL="0" indent="0" algn="just">
              <a:buNone/>
            </a:pPr>
            <a:r>
              <a:rPr lang="it-IT" dirty="0"/>
              <a:t>“I nostri modelli sono i rifiuti del genere umano. Reietti, prostitute, alcolizzati, vagabondi. Carcerati, forse, basta che non siano psicopatici. E’ da lì che veniamo. Lo sanno tutti.”</a:t>
            </a:r>
          </a:p>
          <a:p>
            <a:pPr marL="0" indent="0">
              <a:buNone/>
            </a:pPr>
            <a:endParaRPr lang="it-IT" dirty="0"/>
          </a:p>
        </p:txBody>
      </p:sp>
      <p:pic>
        <p:nvPicPr>
          <p:cNvPr id="4" name="Immagine 3" descr="neverletmego-boat.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7200" y="396058"/>
            <a:ext cx="8549576" cy="3633570"/>
          </a:xfrm>
          <a:prstGeom prst="rect">
            <a:avLst/>
          </a:prstGeom>
        </p:spPr>
      </p:pic>
    </p:spTree>
    <p:extLst>
      <p:ext uri="{BB962C8B-B14F-4D97-AF65-F5344CB8AC3E}">
        <p14:creationId xmlns:p14="http://schemas.microsoft.com/office/powerpoint/2010/main" val="10995522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Tommy_Donation.jpg"/>
          <p:cNvPicPr>
            <a:picLocks noGrp="1" noChangeAspect="1"/>
          </p:cNvPicPr>
          <p:nvPr>
            <p:ph idx="1"/>
          </p:nvPr>
        </p:nvPicPr>
        <p:blipFill>
          <a:blip r:embed="rId2">
            <a:extLst>
              <a:ext uri="{28A0092B-C50C-407E-A947-70E740481C1C}">
                <a14:useLocalDpi xmlns:a14="http://schemas.microsoft.com/office/drawing/2010/main" val="0"/>
              </a:ext>
            </a:extLst>
          </a:blip>
          <a:srcRect l="11355" r="11355"/>
          <a:stretch>
            <a:fillRect/>
          </a:stretch>
        </p:blipFill>
        <p:spPr>
          <a:xfrm>
            <a:off x="139679" y="330257"/>
            <a:ext cx="4977297" cy="2737322"/>
          </a:xfrm>
        </p:spPr>
      </p:pic>
      <p:pic>
        <p:nvPicPr>
          <p:cNvPr id="5" name="Immagine 4" descr="neverletmego-rubbish.jp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39679" y="3480132"/>
            <a:ext cx="5035816" cy="2137151"/>
          </a:xfrm>
          <a:prstGeom prst="rect">
            <a:avLst/>
          </a:prstGeom>
        </p:spPr>
      </p:pic>
      <p:sp>
        <p:nvSpPr>
          <p:cNvPr id="6" name="CasellaDiTesto 5"/>
          <p:cNvSpPr txBox="1"/>
          <p:nvPr/>
        </p:nvSpPr>
        <p:spPr>
          <a:xfrm>
            <a:off x="5175496" y="305276"/>
            <a:ext cx="3825010" cy="6063199"/>
          </a:xfrm>
          <a:prstGeom prst="rect">
            <a:avLst/>
          </a:prstGeom>
          <a:noFill/>
        </p:spPr>
        <p:txBody>
          <a:bodyPr wrap="square" rtlCol="0">
            <a:spAutoFit/>
          </a:bodyPr>
          <a:lstStyle/>
          <a:p>
            <a:r>
              <a:rPr lang="it-IT" dirty="0"/>
              <a:t>K. </a:t>
            </a:r>
            <a:r>
              <a:rPr lang="it-IT" dirty="0" err="1"/>
              <a:t>Ishiguro</a:t>
            </a:r>
            <a:r>
              <a:rPr lang="it-IT" dirty="0"/>
              <a:t>, </a:t>
            </a:r>
            <a:r>
              <a:rPr lang="it-IT" i="1" dirty="0"/>
              <a:t>Non lasciarmi</a:t>
            </a:r>
            <a:r>
              <a:rPr lang="it-IT" dirty="0"/>
              <a:t>, cap. 23:</a:t>
            </a:r>
          </a:p>
          <a:p>
            <a:endParaRPr lang="it-IT" dirty="0"/>
          </a:p>
          <a:p>
            <a:pPr algn="just"/>
            <a:r>
              <a:rPr lang="it-IT" sz="1600" dirty="0"/>
              <a:t>“Lungo tutto il reticolato, e in particolare in basso vicino al terreno, erano rimasti impigliati e intrappolati ogni genere di rifiuti. Erano simili ai detriti che si trovavano sulla spiaggia (</a:t>
            </a:r>
            <a:r>
              <a:rPr lang="mr-IN" sz="1600" dirty="0"/>
              <a:t>…</a:t>
            </a:r>
            <a:r>
              <a:rPr lang="it-IT" sz="1600" dirty="0"/>
              <a:t>) anche sulle fronde si scorgevano svolazzare laceri fogli di plastica e resti di vecchi sacchetti. (</a:t>
            </a:r>
            <a:r>
              <a:rPr lang="mr-IN" sz="1600" dirty="0"/>
              <a:t>…</a:t>
            </a:r>
            <a:r>
              <a:rPr lang="it-IT" sz="1600" dirty="0"/>
              <a:t>) Pensavo ai rifiuti, alla plastica che sventolava tra i rami, alla linea di strane cose intrappolate lungo il reticolo, e allora chiusi quasi gli occhi e immaginai che quello fosse il punto dove tutto ciò che avevo perduto negli anni dell’infanzia era stato gettato a riva; adesso mi trovavo lì, e se avessi aspettato abbastanza, una minuscola figura sarebbe apparsa all’orizzonte in fondo al campo, a poco a poco sarebbe diventata più grande, finché non mi fossi resa conto che era Tommy, e lui mi avrebbe fatto un cenno di saluto con la mano, forse mi avrebbe chiamata.”</a:t>
            </a:r>
          </a:p>
          <a:p>
            <a:pPr algn="just"/>
            <a:endParaRPr lang="it-IT" sz="1600" dirty="0"/>
          </a:p>
        </p:txBody>
      </p:sp>
    </p:spTree>
    <p:extLst>
      <p:ext uri="{BB962C8B-B14F-4D97-AF65-F5344CB8AC3E}">
        <p14:creationId xmlns:p14="http://schemas.microsoft.com/office/powerpoint/2010/main" val="20990806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481934" y="439596"/>
            <a:ext cx="4204865" cy="1184466"/>
          </a:xfrm>
        </p:spPr>
        <p:txBody>
          <a:bodyPr>
            <a:normAutofit fontScale="55000" lnSpcReduction="20000"/>
          </a:bodyPr>
          <a:lstStyle/>
          <a:p>
            <a:pPr marL="0" indent="0" algn="ctr">
              <a:buNone/>
            </a:pPr>
            <a:r>
              <a:rPr lang="it-IT" sz="8000" dirty="0"/>
              <a:t>Tesi 2: l’umano è come il clone</a:t>
            </a:r>
          </a:p>
          <a:p>
            <a:pPr marL="0" indent="0" algn="ctr">
              <a:buNone/>
            </a:pPr>
            <a:endParaRPr lang="it-IT" dirty="0"/>
          </a:p>
          <a:p>
            <a:endParaRPr lang="it-IT" dirty="0"/>
          </a:p>
        </p:txBody>
      </p:sp>
      <p:pic>
        <p:nvPicPr>
          <p:cNvPr id="4" name="Immagine 3" descr="Neverletme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523" y="1137607"/>
            <a:ext cx="3520440" cy="5486400"/>
          </a:xfrm>
          <a:prstGeom prst="rect">
            <a:avLst/>
          </a:prstGeom>
        </p:spPr>
      </p:pic>
      <p:pic>
        <p:nvPicPr>
          <p:cNvPr id="5" name="Immagine 4" descr="Bridgewater-Casset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195" y="2741231"/>
            <a:ext cx="4993107" cy="3315423"/>
          </a:xfrm>
          <a:prstGeom prst="rect">
            <a:avLst/>
          </a:prstGeom>
        </p:spPr>
      </p:pic>
    </p:spTree>
    <p:extLst>
      <p:ext uri="{BB962C8B-B14F-4D97-AF65-F5344CB8AC3E}">
        <p14:creationId xmlns:p14="http://schemas.microsoft.com/office/powerpoint/2010/main" val="29762917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6459" y="769294"/>
            <a:ext cx="8430341" cy="5356870"/>
          </a:xfrm>
        </p:spPr>
        <p:txBody>
          <a:bodyPr>
            <a:normAutofit fontScale="92500"/>
          </a:bodyPr>
          <a:lstStyle/>
          <a:p>
            <a:pPr marL="0" indent="0" algn="ctr">
              <a:buNone/>
            </a:pPr>
            <a:r>
              <a:rPr lang="it-IT" sz="2600" dirty="0" err="1"/>
              <a:t>Ishiguro</a:t>
            </a:r>
            <a:r>
              <a:rPr lang="it-IT" sz="2600" dirty="0"/>
              <a:t>, </a:t>
            </a:r>
            <a:r>
              <a:rPr lang="it-IT" sz="2600" i="1" dirty="0"/>
              <a:t>Non Lasciarmi</a:t>
            </a:r>
            <a:r>
              <a:rPr lang="it-IT" sz="2600" dirty="0"/>
              <a:t>, cap. II:</a:t>
            </a:r>
          </a:p>
          <a:p>
            <a:endParaRPr lang="it-IT" sz="1800" dirty="0"/>
          </a:p>
          <a:p>
            <a:pPr marL="0" indent="0" algn="just">
              <a:buNone/>
            </a:pPr>
            <a:r>
              <a:rPr lang="it-IT" sz="2400" dirty="0"/>
              <a:t>“Quattro volte all’anno – in primavera, estate, autunno, inverno – organizzavamo una grande mostra-e-compravendita di tutti gli oggetti che avevamo creato negli ultimi tre mesi prima della grande fiera. Dipinti, disegni, ceramiche (</a:t>
            </a:r>
            <a:r>
              <a:rPr lang="mr-IN" sz="2400" dirty="0"/>
              <a:t>…</a:t>
            </a:r>
            <a:r>
              <a:rPr lang="it-IT" sz="2400" dirty="0"/>
              <a:t>) Per ognuna di queste cose si veniva pagati con dei Buoni. Erano i tutori a decidere quanti assegnarne per ogni singolo capolavoro. Poi il giorno del Baratto ognuno si recava con i propri buoni e “Acquistava” quello che desiderava (</a:t>
            </a:r>
            <a:r>
              <a:rPr lang="mr-IN" sz="2400" dirty="0"/>
              <a:t>…</a:t>
            </a:r>
            <a:r>
              <a:rPr lang="it-IT" sz="2400" dirty="0"/>
              <a:t>). A ripensarci adesso, capisco perché i Baratti fossero così importanti per noi. Prima di tutto erano l’unico modo, oltre al Grande Incanto, (</a:t>
            </a:r>
            <a:r>
              <a:rPr lang="mr-IN" sz="2400" dirty="0"/>
              <a:t>…</a:t>
            </a:r>
            <a:r>
              <a:rPr lang="it-IT" sz="2400" dirty="0"/>
              <a:t>) per costruirsi una propria personale collezione (</a:t>
            </a:r>
            <a:r>
              <a:rPr lang="mr-IN" sz="2400" dirty="0"/>
              <a:t>…</a:t>
            </a:r>
            <a:r>
              <a:rPr lang="it-IT" sz="2400" dirty="0"/>
              <a:t>) Adesso capisco anche quanto i Baratti ci influenzassero in profondità. Se ci riflettete bene, dipendere l’uno dall’altra per produrre ciò che poi sarebbe andato a far parte del proprio personale tesoro, era destinato a influire sui rapporti personali.”</a:t>
            </a:r>
          </a:p>
        </p:txBody>
      </p:sp>
    </p:spTree>
    <p:extLst>
      <p:ext uri="{BB962C8B-B14F-4D97-AF65-F5344CB8AC3E}">
        <p14:creationId xmlns:p14="http://schemas.microsoft.com/office/powerpoint/2010/main" val="17782882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3280" y="711794"/>
            <a:ext cx="8463520" cy="5414369"/>
          </a:xfrm>
        </p:spPr>
        <p:txBody>
          <a:bodyPr>
            <a:normAutofit fontScale="92500" lnSpcReduction="20000"/>
          </a:bodyPr>
          <a:lstStyle/>
          <a:p>
            <a:pPr marL="0" indent="0">
              <a:buNone/>
            </a:pPr>
            <a:endParaRPr lang="it-IT" dirty="0"/>
          </a:p>
          <a:p>
            <a:pPr marL="0" indent="0">
              <a:buNone/>
            </a:pPr>
            <a:r>
              <a:rPr lang="it-IT" dirty="0"/>
              <a:t>Jean </a:t>
            </a:r>
            <a:r>
              <a:rPr lang="it-IT" dirty="0" err="1"/>
              <a:t>Baudrillard</a:t>
            </a:r>
            <a:r>
              <a:rPr lang="it-IT" dirty="0"/>
              <a:t>, </a:t>
            </a:r>
            <a:r>
              <a:rPr lang="it-IT" i="1" dirty="0"/>
              <a:t>L’illusione dell’immortalità</a:t>
            </a:r>
            <a:r>
              <a:rPr lang="it-IT" dirty="0"/>
              <a:t>, 2000</a:t>
            </a:r>
          </a:p>
          <a:p>
            <a:pPr marL="0" indent="0">
              <a:buNone/>
            </a:pPr>
            <a:endParaRPr lang="it-IT" dirty="0"/>
          </a:p>
          <a:p>
            <a:pPr marL="0" indent="0" algn="just">
              <a:buNone/>
            </a:pPr>
            <a:r>
              <a:rPr lang="it-IT" dirty="0"/>
              <a:t>“è la cultura a clonarci; e la clonazione mentale anticipa quella biologica. Attraverso i sistemi scolastici, i media, la cultura e l’informazione di massa i singoli individui diventano copie gli uni degli altri. E’ questo tipo di clonazione – la clonazione sociale, la riproduzione industriale di cose e persone – ad aver reso possibile la scoperta biologica del genoma e la clonazione genetica, la quale non fa altro che confermare ulteriormente la clonazione culturale di comportamenti e conoscenze”</a:t>
            </a:r>
          </a:p>
        </p:txBody>
      </p:sp>
    </p:spTree>
    <p:extLst>
      <p:ext uri="{BB962C8B-B14F-4D97-AF65-F5344CB8AC3E}">
        <p14:creationId xmlns:p14="http://schemas.microsoft.com/office/powerpoint/2010/main" val="22170966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Never-Let-Me-Go-LB-1.jpg"/>
          <p:cNvPicPr>
            <a:picLocks noGrp="1" noChangeAspect="1"/>
          </p:cNvPicPr>
          <p:nvPr>
            <p:ph idx="1"/>
          </p:nvPr>
        </p:nvPicPr>
        <p:blipFill>
          <a:blip r:embed="rId2">
            <a:extLst>
              <a:ext uri="{28A0092B-C50C-407E-A947-70E740481C1C}">
                <a14:useLocalDpi xmlns:a14="http://schemas.microsoft.com/office/drawing/2010/main" val="0"/>
              </a:ext>
            </a:extLst>
          </a:blip>
          <a:srcRect l="19694" r="19694"/>
          <a:stretch>
            <a:fillRect/>
          </a:stretch>
        </p:blipFill>
        <p:spPr>
          <a:xfrm>
            <a:off x="277813" y="365869"/>
            <a:ext cx="8659812" cy="4762500"/>
          </a:xfrm>
        </p:spPr>
      </p:pic>
      <p:sp>
        <p:nvSpPr>
          <p:cNvPr id="5" name="CasellaDiTesto 4"/>
          <p:cNvSpPr txBox="1"/>
          <p:nvPr/>
        </p:nvSpPr>
        <p:spPr>
          <a:xfrm>
            <a:off x="1062475" y="5494948"/>
            <a:ext cx="6729007" cy="1200329"/>
          </a:xfrm>
          <a:prstGeom prst="rect">
            <a:avLst/>
          </a:prstGeom>
          <a:noFill/>
        </p:spPr>
        <p:txBody>
          <a:bodyPr wrap="square" rtlCol="0">
            <a:spAutoFit/>
          </a:bodyPr>
          <a:lstStyle/>
          <a:p>
            <a:pPr algn="just"/>
            <a:r>
              <a:rPr lang="it-IT" dirty="0"/>
              <a:t>Cap. 10: “Durante quei primi mesi, avevamo in qualche modo elaborato la teoria che il nostro inserimento all’interno della comunità dei </a:t>
            </a:r>
            <a:r>
              <a:rPr lang="it-IT" dirty="0" err="1"/>
              <a:t>Cottages</a:t>
            </a:r>
            <a:r>
              <a:rPr lang="it-IT" dirty="0"/>
              <a:t> – quanto bravi eravamo a </a:t>
            </a:r>
            <a:r>
              <a:rPr lang="it-IT" i="1" dirty="0"/>
              <a:t>copiare</a:t>
            </a:r>
            <a:r>
              <a:rPr lang="it-IT" dirty="0"/>
              <a:t> – dipendeva da quanti libri si erano letti”</a:t>
            </a:r>
          </a:p>
        </p:txBody>
      </p:sp>
    </p:spTree>
    <p:extLst>
      <p:ext uri="{BB962C8B-B14F-4D97-AF65-F5344CB8AC3E}">
        <p14:creationId xmlns:p14="http://schemas.microsoft.com/office/powerpoint/2010/main" val="25077207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956803" y="512862"/>
            <a:ext cx="5031489" cy="5909311"/>
          </a:xfrm>
          <a:prstGeom prst="rect">
            <a:avLst/>
          </a:prstGeom>
          <a:noFill/>
        </p:spPr>
        <p:txBody>
          <a:bodyPr wrap="square" rtlCol="0">
            <a:spAutoFit/>
          </a:bodyPr>
          <a:lstStyle/>
          <a:p>
            <a:r>
              <a:rPr lang="it-IT" dirty="0" err="1"/>
              <a:t>Ishiguro</a:t>
            </a:r>
            <a:r>
              <a:rPr lang="it-IT" dirty="0"/>
              <a:t>, </a:t>
            </a:r>
            <a:r>
              <a:rPr lang="it-IT" i="1" dirty="0"/>
              <a:t>Non lasciarmi</a:t>
            </a:r>
            <a:r>
              <a:rPr lang="it-IT" dirty="0"/>
              <a:t>, cap. 16:</a:t>
            </a:r>
          </a:p>
          <a:p>
            <a:endParaRPr lang="it-IT" dirty="0"/>
          </a:p>
          <a:p>
            <a:pPr algn="just"/>
            <a:r>
              <a:rPr lang="it-IT" dirty="0"/>
              <a:t>“Fu quella la prima volta che osservai gli animali di Tommy. (</a:t>
            </a:r>
            <a:r>
              <a:rPr lang="mr-IN" dirty="0"/>
              <a:t>…</a:t>
            </a:r>
            <a:r>
              <a:rPr lang="it-IT" dirty="0"/>
              <a:t>) Mi ci volle un attimo per capire che si trattava veramente di animali. La prima impressione fu quella di guardare dentro una radio: minuscoli tubicini, cavetti intrecciati, viti in miniatura e rotelle erano tutti riportati con precisione ossessiva, e solo quando si teneva la pagina a una certa distanza si capiva che era una specie di armadillo, per esempio, oppure un uccello. (</a:t>
            </a:r>
            <a:r>
              <a:rPr lang="mr-IN" dirty="0"/>
              <a:t>…</a:t>
            </a:r>
            <a:r>
              <a:rPr lang="it-IT" dirty="0"/>
              <a:t>) Gli animali che stavo guardando erano talmente diversi da qualunque altra cosa che i tutori ci avevano insegnato a </a:t>
            </a:r>
            <a:r>
              <a:rPr lang="it-IT" dirty="0" err="1"/>
              <a:t>Hailsham</a:t>
            </a:r>
            <a:r>
              <a:rPr lang="it-IT" dirty="0"/>
              <a:t>, che non sapevo come giudicarli (</a:t>
            </a:r>
            <a:r>
              <a:rPr lang="mr-IN" dirty="0"/>
              <a:t>…</a:t>
            </a:r>
            <a:r>
              <a:rPr lang="it-IT" dirty="0"/>
              <a:t>) Malgrado tutti quei dettagli complicati, metallici, c’era qualcosa di soave, di vulnerabile persino, in ognuna di esse. Ricordai che mi aveva confessato, mentre ci trovavamo nel Norfolk, che si preoccupava, anche se le aveva create lui, di sapere come facevano a proteggersi o riuscivano a raggiungere e afferrare le cose</a:t>
            </a:r>
            <a:r>
              <a:rPr lang="mr-IN" dirty="0"/>
              <a:t>…</a:t>
            </a:r>
            <a:r>
              <a:rPr lang="it-IT" dirty="0"/>
              <a:t>”</a:t>
            </a:r>
          </a:p>
        </p:txBody>
      </p:sp>
      <p:pic>
        <p:nvPicPr>
          <p:cNvPr id="7" name="Segnaposto contenuto 6" descr="Tommy's drawings.jpg"/>
          <p:cNvPicPr>
            <a:picLocks noGrp="1" noChangeAspect="1"/>
          </p:cNvPicPr>
          <p:nvPr>
            <p:ph idx="1"/>
          </p:nvPr>
        </p:nvPicPr>
        <p:blipFill>
          <a:blip r:embed="rId2">
            <a:extLst>
              <a:ext uri="{28A0092B-C50C-407E-A947-70E740481C1C}">
                <a14:useLocalDpi xmlns:a14="http://schemas.microsoft.com/office/drawing/2010/main" val="0"/>
              </a:ext>
            </a:extLst>
          </a:blip>
          <a:srcRect l="-70439" r="-70439"/>
          <a:stretch>
            <a:fillRect/>
          </a:stretch>
        </p:blipFill>
        <p:spPr>
          <a:xfrm>
            <a:off x="-696104" y="1001714"/>
            <a:ext cx="5898567" cy="4761878"/>
          </a:xfrm>
        </p:spPr>
      </p:pic>
    </p:spTree>
    <p:extLst>
      <p:ext uri="{BB962C8B-B14F-4D97-AF65-F5344CB8AC3E}">
        <p14:creationId xmlns:p14="http://schemas.microsoft.com/office/powerpoint/2010/main" val="36543859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ridgewater-Cassette.jpg"/>
          <p:cNvPicPr>
            <a:picLocks noGrp="1" noChangeAspect="1"/>
          </p:cNvPicPr>
          <p:nvPr>
            <p:ph idx="1"/>
          </p:nvPr>
        </p:nvPicPr>
        <p:blipFill>
          <a:blip r:embed="rId2">
            <a:extLst>
              <a:ext uri="{28A0092B-C50C-407E-A947-70E740481C1C}">
                <a14:useLocalDpi xmlns:a14="http://schemas.microsoft.com/office/drawing/2010/main" val="0"/>
              </a:ext>
            </a:extLst>
          </a:blip>
          <a:srcRect t="8587" b="8587"/>
          <a:stretch>
            <a:fillRect/>
          </a:stretch>
        </p:blipFill>
        <p:spPr>
          <a:xfrm>
            <a:off x="457200" y="830907"/>
            <a:ext cx="8229600" cy="4525963"/>
          </a:xfrm>
          <a:prstGeom prst="rect">
            <a:avLst/>
          </a:prstGeom>
        </p:spPr>
      </p:pic>
      <p:sp>
        <p:nvSpPr>
          <p:cNvPr id="5" name="CasellaDiTesto 4"/>
          <p:cNvSpPr txBox="1"/>
          <p:nvPr/>
        </p:nvSpPr>
        <p:spPr>
          <a:xfrm>
            <a:off x="2698930" y="5726957"/>
            <a:ext cx="4188838" cy="584776"/>
          </a:xfrm>
          <a:prstGeom prst="rect">
            <a:avLst/>
          </a:prstGeom>
          <a:noFill/>
        </p:spPr>
        <p:txBody>
          <a:bodyPr wrap="square" rtlCol="0">
            <a:spAutoFit/>
          </a:bodyPr>
          <a:lstStyle/>
          <a:p>
            <a:r>
              <a:rPr lang="it-IT" sz="3200" dirty="0"/>
              <a:t>“</a:t>
            </a:r>
            <a:r>
              <a:rPr lang="it-IT" sz="3200" dirty="0" err="1"/>
              <a:t>Never</a:t>
            </a:r>
            <a:r>
              <a:rPr lang="it-IT" sz="3200" dirty="0"/>
              <a:t> </a:t>
            </a:r>
            <a:r>
              <a:rPr lang="it-IT" sz="3200" dirty="0" err="1"/>
              <a:t>let</a:t>
            </a:r>
            <a:r>
              <a:rPr lang="it-IT" sz="3200" dirty="0"/>
              <a:t> me go”</a:t>
            </a:r>
          </a:p>
        </p:txBody>
      </p:sp>
    </p:spTree>
    <p:extLst>
      <p:ext uri="{BB962C8B-B14F-4D97-AF65-F5344CB8AC3E}">
        <p14:creationId xmlns:p14="http://schemas.microsoft.com/office/powerpoint/2010/main" val="1479917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1984-O'Brientorture.jpg"/>
          <p:cNvPicPr>
            <a:picLocks noGrp="1" noChangeAspect="1"/>
          </p:cNvPicPr>
          <p:nvPr>
            <p:ph idx="1"/>
          </p:nvPr>
        </p:nvPicPr>
        <p:blipFill>
          <a:blip r:embed="rId2">
            <a:extLst>
              <a:ext uri="{28A0092B-C50C-407E-A947-70E740481C1C}">
                <a14:useLocalDpi xmlns:a14="http://schemas.microsoft.com/office/drawing/2010/main" val="0"/>
              </a:ext>
            </a:extLst>
          </a:blip>
          <a:srcRect t="10503" b="10503"/>
          <a:stretch>
            <a:fillRect/>
          </a:stretch>
        </p:blipFill>
        <p:spPr>
          <a:xfrm>
            <a:off x="457200" y="933896"/>
            <a:ext cx="8229600" cy="4525963"/>
          </a:xfrm>
        </p:spPr>
      </p:pic>
    </p:spTree>
    <p:extLst>
      <p:ext uri="{BB962C8B-B14F-4D97-AF65-F5344CB8AC3E}">
        <p14:creationId xmlns:p14="http://schemas.microsoft.com/office/powerpoint/2010/main" val="135525187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74829</TotalTime>
  <Words>2813</Words>
  <Application>Microsoft Macintosh PowerPoint</Application>
  <PresentationFormat>Presentazione su schermo (4:3)</PresentationFormat>
  <Paragraphs>214</Paragraphs>
  <Slides>88</Slides>
  <Notes>3</Notes>
  <HiddenSlides>0</HiddenSlides>
  <MMClips>0</MMClips>
  <ScaleCrop>false</ScaleCrop>
  <HeadingPairs>
    <vt:vector size="4" baseType="variant">
      <vt:variant>
        <vt:lpstr>Tema</vt:lpstr>
      </vt:variant>
      <vt:variant>
        <vt:i4>1</vt:i4>
      </vt:variant>
      <vt:variant>
        <vt:lpstr>Titoli diapositive</vt:lpstr>
      </vt:variant>
      <vt:variant>
        <vt:i4>88</vt:i4>
      </vt:variant>
    </vt:vector>
  </HeadingPairs>
  <TitlesOfParts>
    <vt:vector size="89" baseType="lpstr">
      <vt:lpstr>Tema di Office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Centro di Calcolo</dc:creator>
  <cp:lastModifiedBy>Centro di Calcolo</cp:lastModifiedBy>
  <cp:revision>291</cp:revision>
  <cp:lastPrinted>2023-11-01T13:11:19Z</cp:lastPrinted>
  <dcterms:created xsi:type="dcterms:W3CDTF">2020-10-06T16:52:33Z</dcterms:created>
  <dcterms:modified xsi:type="dcterms:W3CDTF">2023-12-16T16:02:52Z</dcterms:modified>
</cp:coreProperties>
</file>