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7" r:id="rId5"/>
    <p:sldId id="279" r:id="rId6"/>
    <p:sldId id="267" r:id="rId7"/>
    <p:sldId id="268" r:id="rId8"/>
    <p:sldId id="269" r:id="rId9"/>
    <p:sldId id="270" r:id="rId10"/>
    <p:sldId id="271" r:id="rId11"/>
    <p:sldId id="272" r:id="rId12"/>
    <p:sldId id="291" r:id="rId13"/>
    <p:sldId id="292" r:id="rId14"/>
    <p:sldId id="273" r:id="rId15"/>
    <p:sldId id="274" r:id="rId16"/>
    <p:sldId id="275" r:id="rId17"/>
    <p:sldId id="257" r:id="rId18"/>
    <p:sldId id="262" r:id="rId19"/>
    <p:sldId id="303" r:id="rId20"/>
    <p:sldId id="263" r:id="rId21"/>
    <p:sldId id="258" r:id="rId22"/>
    <p:sldId id="276" r:id="rId23"/>
    <p:sldId id="277" r:id="rId24"/>
    <p:sldId id="278" r:id="rId25"/>
    <p:sldId id="283" r:id="rId26"/>
    <p:sldId id="286" r:id="rId27"/>
    <p:sldId id="287" r:id="rId28"/>
    <p:sldId id="288" r:id="rId29"/>
    <p:sldId id="289" r:id="rId30"/>
    <p:sldId id="290" r:id="rId31"/>
    <p:sldId id="298" r:id="rId32"/>
    <p:sldId id="299" r:id="rId33"/>
    <p:sldId id="300" r:id="rId34"/>
    <p:sldId id="301" r:id="rId35"/>
    <p:sldId id="302"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48FBD27-4589-4EEF-8873-4F87567F1385}" type="datetimeFigureOut">
              <a:rPr lang="it-IT" smtClean="0"/>
              <a:t>11/11/2022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255717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48FBD27-4589-4EEF-8873-4F87567F1385}" type="datetimeFigureOut">
              <a:rPr lang="it-IT" smtClean="0"/>
              <a:t>11/11/2022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248240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48FBD27-4589-4EEF-8873-4F87567F1385}" type="datetimeFigureOut">
              <a:rPr lang="it-IT" smtClean="0"/>
              <a:t>11/11/2022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87168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48FBD27-4589-4EEF-8873-4F87567F1385}" type="datetimeFigureOut">
              <a:rPr lang="it-IT" smtClean="0"/>
              <a:t>11/11/2022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401956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048FBD27-4589-4EEF-8873-4F87567F1385}" type="datetimeFigureOut">
              <a:rPr lang="it-IT" smtClean="0"/>
              <a:t>11/11/2022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336966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48FBD27-4589-4EEF-8873-4F87567F1385}" type="datetimeFigureOut">
              <a:rPr lang="it-IT" smtClean="0"/>
              <a:t>11/11/2022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347977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48FBD27-4589-4EEF-8873-4F87567F1385}" type="datetimeFigureOut">
              <a:rPr lang="it-IT" smtClean="0"/>
              <a:t>11/11/2022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340425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48FBD27-4589-4EEF-8873-4F87567F1385}" type="datetimeFigureOut">
              <a:rPr lang="it-IT" smtClean="0"/>
              <a:t>11/11/2022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204749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48FBD27-4589-4EEF-8873-4F87567F1385}" type="datetimeFigureOut">
              <a:rPr lang="it-IT" smtClean="0"/>
              <a:t>11/11/2022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384101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48FBD27-4589-4EEF-8873-4F87567F1385}" type="datetimeFigureOut">
              <a:rPr lang="it-IT" smtClean="0"/>
              <a:t>11/11/2022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46687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048FBD27-4589-4EEF-8873-4F87567F1385}" type="datetimeFigureOut">
              <a:rPr lang="it-IT" smtClean="0"/>
              <a:t>11/11/2022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D17DB3-2A76-404C-9B87-E27E60E85D29}" type="slidenum">
              <a:rPr lang="it-IT" smtClean="0"/>
              <a:t>‹N›</a:t>
            </a:fld>
            <a:endParaRPr lang="it-IT"/>
          </a:p>
        </p:txBody>
      </p:sp>
    </p:spTree>
    <p:extLst>
      <p:ext uri="{BB962C8B-B14F-4D97-AF65-F5344CB8AC3E}">
        <p14:creationId xmlns:p14="http://schemas.microsoft.com/office/powerpoint/2010/main" val="115151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FBD27-4589-4EEF-8873-4F87567F1385}" type="datetimeFigureOut">
              <a:rPr lang="it-IT" smtClean="0"/>
              <a:t>11/11/2022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17DB3-2A76-404C-9B87-E27E60E85D29}" type="slidenum">
              <a:rPr lang="it-IT" smtClean="0"/>
              <a:t>‹N›</a:t>
            </a:fld>
            <a:endParaRPr lang="it-IT"/>
          </a:p>
        </p:txBody>
      </p:sp>
    </p:spTree>
    <p:extLst>
      <p:ext uri="{BB962C8B-B14F-4D97-AF65-F5344CB8AC3E}">
        <p14:creationId xmlns:p14="http://schemas.microsoft.com/office/powerpoint/2010/main" val="153479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52946" y="1422401"/>
            <a:ext cx="9144000" cy="4451928"/>
          </a:xfrm>
        </p:spPr>
        <p:txBody>
          <a:bodyPr>
            <a:normAutofit/>
          </a:bodyPr>
          <a:lstStyle/>
          <a:p>
            <a:pPr algn="l"/>
            <a:r>
              <a:rPr lang="it-IT" dirty="0">
                <a:solidFill>
                  <a:srgbClr val="002060"/>
                </a:solidFill>
                <a:latin typeface="+mn-lt"/>
              </a:rPr>
              <a:t>Il «discorso dello sviluppo»</a:t>
            </a:r>
            <a:br>
              <a:rPr lang="it-IT" dirty="0">
                <a:solidFill>
                  <a:srgbClr val="002060"/>
                </a:solidFill>
                <a:latin typeface="+mn-lt"/>
              </a:rPr>
            </a:br>
            <a:br>
              <a:rPr lang="it-IT" dirty="0">
                <a:solidFill>
                  <a:srgbClr val="002060"/>
                </a:solidFill>
                <a:latin typeface="+mn-lt"/>
              </a:rPr>
            </a:br>
            <a:br>
              <a:rPr lang="it-IT" sz="6600" dirty="0">
                <a:solidFill>
                  <a:srgbClr val="002060"/>
                </a:solidFill>
                <a:latin typeface="+mn-lt"/>
              </a:rPr>
            </a:br>
            <a:br>
              <a:rPr lang="it-IT" sz="6600" dirty="0">
                <a:solidFill>
                  <a:srgbClr val="002060"/>
                </a:solidFill>
                <a:latin typeface="+mn-lt"/>
              </a:rPr>
            </a:br>
            <a:r>
              <a:rPr lang="it-IT" sz="2800" dirty="0">
                <a:latin typeface="+mn-lt"/>
              </a:rPr>
              <a:t>Corso di Sociologia Economica, 13 dicembre 2019</a:t>
            </a:r>
            <a:br>
              <a:rPr lang="it-IT" sz="2800" dirty="0">
                <a:latin typeface="+mn-lt"/>
              </a:rPr>
            </a:br>
            <a:r>
              <a:rPr lang="it-IT" sz="2800" dirty="0">
                <a:solidFill>
                  <a:schemeClr val="tx2">
                    <a:lumMod val="50000"/>
                  </a:schemeClr>
                </a:solidFill>
                <a:latin typeface="+mn-lt"/>
              </a:rPr>
              <a:t>MARCO FAMA, Università di Bergamo</a:t>
            </a:r>
          </a:p>
        </p:txBody>
      </p:sp>
    </p:spTree>
    <p:extLst>
      <p:ext uri="{BB962C8B-B14F-4D97-AF65-F5344CB8AC3E}">
        <p14:creationId xmlns:p14="http://schemas.microsoft.com/office/powerpoint/2010/main" val="333861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67608" y="1196752"/>
            <a:ext cx="6912768" cy="5386090"/>
          </a:xfrm>
          <a:prstGeom prst="rect">
            <a:avLst/>
          </a:prstGeom>
        </p:spPr>
        <p:txBody>
          <a:bodyPr wrap="square">
            <a:spAutoFit/>
          </a:bodyPr>
          <a:lstStyle/>
          <a:p>
            <a:pPr algn="just"/>
            <a:r>
              <a:rPr lang="it-IT" sz="2200" b="1" dirty="0"/>
              <a:t>«Il nostro obiettivo dovrebbe essere quello di aiutare i popoli liberi del mondo a produrre, attraverso i loro stessi sforzi, più cibo, più vestiti, più materiali per l’edilizia abitativa e più energia […]. Questo programma, con la collaborazione delle imprese, del capitale privato, dell’agricoltura del lavoro in questo Paese, è in grado di incrementare notevolmente l’attività industriale in altre nazioni e può accrescere il loro tenore di vita.</a:t>
            </a:r>
            <a:r>
              <a:rPr lang="it-IT" sz="2200" dirty="0"/>
              <a:t> Questi nuovi strumenti economici devono essere elaborati e controllati a beneficio dei popoli per i quali sono istituiti. Le garanzie per l’investitore devono essere bilanciate dalle garanzie dei cittadini</a:t>
            </a:r>
            <a:r>
              <a:rPr lang="it-IT" sz="2200" b="1" dirty="0"/>
              <a:t>. Il vecchio imperialismo – lo sfruttamento – non trova posto nei nostri progetti»</a:t>
            </a:r>
          </a:p>
          <a:p>
            <a:pPr algn="r"/>
            <a:endParaRPr lang="it-IT" b="1" dirty="0"/>
          </a:p>
          <a:p>
            <a:pPr algn="r"/>
            <a:r>
              <a:rPr lang="it-IT" b="1" dirty="0">
                <a:solidFill>
                  <a:schemeClr val="accent1">
                    <a:lumMod val="60000"/>
                    <a:lumOff val="40000"/>
                  </a:schemeClr>
                </a:solidFill>
              </a:rPr>
              <a:t>H. Truman, 20 gennaio 1949</a:t>
            </a:r>
          </a:p>
          <a:p>
            <a:pPr algn="just"/>
            <a:endParaRPr lang="it-IT" sz="2200" dirty="0"/>
          </a:p>
        </p:txBody>
      </p:sp>
    </p:spTree>
    <p:extLst>
      <p:ext uri="{BB962C8B-B14F-4D97-AF65-F5344CB8AC3E}">
        <p14:creationId xmlns:p14="http://schemas.microsoft.com/office/powerpoint/2010/main" val="80859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07568" y="555060"/>
            <a:ext cx="7704856" cy="6186309"/>
          </a:xfrm>
          <a:prstGeom prst="rect">
            <a:avLst/>
          </a:prstGeom>
        </p:spPr>
        <p:txBody>
          <a:bodyPr wrap="square">
            <a:spAutoFit/>
          </a:bodyPr>
          <a:lstStyle/>
          <a:p>
            <a:pPr algn="just"/>
            <a:r>
              <a:rPr lang="it-IT" dirty="0"/>
              <a:t>«L’esperienza dimostra che il nostro commercio con gli altri Paesi si espande quando essi progrediscono industrialmente ed economicamente. Una maggiore produzione è la chiave per la prosperità e la pace. E la chiave per una maggiore produzione è la più ampia e vigorosa applicazione delle moderne conoscenze scientifiche e tecniche</a:t>
            </a:r>
            <a:r>
              <a:rPr lang="it-IT" b="1" dirty="0"/>
              <a:t>. È solo aiutando i Paesi meno fortunati ad aiutare se stessi che la famiglia umana può raggiungere una vita dignitosa e soddisfacente, che è il diritto di tutti gli uomini.</a:t>
            </a:r>
            <a:r>
              <a:rPr lang="it-IT" dirty="0"/>
              <a:t> La sola democrazia è in grado di fornire un’energia vitale, in grado di muovere i popoli del mondo in un’azione trionfante, non solo contro i loro oppressori umani, ma anche contro i loro antichi nemici: la fame, la miseria e la disperazione. Sulla base di queste quattro grandi linee d’azione ci auguriamo di contribuire a creare le condizioni che porteranno alla libertà personale e alla felicità dell’umanità […]. </a:t>
            </a:r>
            <a:r>
              <a:rPr lang="it-IT" b="1" dirty="0"/>
              <a:t>I nostri alleati sono i milioni di persone che hanno fame e sete di giustizia […] </a:t>
            </a:r>
            <a:r>
              <a:rPr lang="it-IT" dirty="0"/>
              <a:t>che </a:t>
            </a:r>
            <a:r>
              <a:rPr lang="it-IT" b="1" dirty="0"/>
              <a:t>i Paesi che si oppongono a noi abbandoneranno le loro illusioni e si uniranno alle nazioni libere del mondo </a:t>
            </a:r>
            <a:r>
              <a:rPr lang="it-IT" dirty="0"/>
              <a:t>in un imparziale regolamento delle differenze internazionali. </a:t>
            </a:r>
            <a:r>
              <a:rPr lang="it-IT" b="1" dirty="0"/>
              <a:t>Gli eventi hanno condotto la democrazia americana a un nuovo potere e a nuove responsabilità. </a:t>
            </a:r>
            <a:r>
              <a:rPr lang="it-IT" dirty="0"/>
              <a:t>Il nostro coraggio, la nostra dedizione al dovere e il nostro concetto di libertà saranno messi alla prova. Ma io dico a tutti gli uomini che ciò che abbiamo realizzato in libertà, lo supereremo in una libertà più grande</a:t>
            </a:r>
            <a:r>
              <a:rPr lang="it-IT" b="1" dirty="0"/>
              <a:t>» </a:t>
            </a:r>
          </a:p>
          <a:p>
            <a:pPr algn="just"/>
            <a:endParaRPr lang="it-IT" b="1" dirty="0"/>
          </a:p>
          <a:p>
            <a:pPr algn="r"/>
            <a:r>
              <a:rPr lang="it-IT" b="1" dirty="0">
                <a:solidFill>
                  <a:schemeClr val="accent1">
                    <a:lumMod val="60000"/>
                    <a:lumOff val="40000"/>
                  </a:schemeClr>
                </a:solidFill>
              </a:rPr>
              <a:t>H. Truman, 20 gennaio 1949</a:t>
            </a:r>
          </a:p>
          <a:p>
            <a:pPr algn="just"/>
            <a:endParaRPr lang="it-IT" dirty="0"/>
          </a:p>
        </p:txBody>
      </p:sp>
    </p:spTree>
    <p:extLst>
      <p:ext uri="{BB962C8B-B14F-4D97-AF65-F5344CB8AC3E}">
        <p14:creationId xmlns:p14="http://schemas.microsoft.com/office/powerpoint/2010/main" val="169562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3879273" y="-363397"/>
            <a:ext cx="7490690" cy="6182302"/>
          </a:xfrm>
        </p:spPr>
        <p:txBody>
          <a:bodyPr>
            <a:noAutofit/>
          </a:bodyPr>
          <a:lstStyle/>
          <a:p>
            <a:pPr>
              <a:lnSpc>
                <a:spcPct val="100000"/>
              </a:lnSpc>
              <a:defRPr/>
            </a:pPr>
            <a:r>
              <a:rPr lang="it-IT" altLang="it-IT" sz="1800" dirty="0"/>
              <a:t>*Istituito il 27 dicembre 1945;</a:t>
            </a:r>
            <a:br>
              <a:rPr lang="it-IT" altLang="it-IT" sz="1800" dirty="0"/>
            </a:br>
            <a:r>
              <a:rPr lang="it-IT" altLang="it-IT" sz="1800" dirty="0"/>
              <a:t>*189 stati membri;</a:t>
            </a:r>
            <a:br>
              <a:rPr lang="it-IT" altLang="it-IT" sz="1800" dirty="0"/>
            </a:br>
            <a:r>
              <a:rPr lang="it-IT" altLang="it-IT" sz="1800" dirty="0"/>
              <a:t>*</a:t>
            </a:r>
            <a:r>
              <a:rPr lang="it-IT" altLang="it-IT" sz="1800" dirty="0" err="1"/>
              <a:t>Weighted</a:t>
            </a:r>
            <a:r>
              <a:rPr lang="it-IT" altLang="it-IT" sz="1800" dirty="0"/>
              <a:t> vote </a:t>
            </a:r>
            <a:r>
              <a:rPr lang="it-IT" altLang="it-IT" sz="1800" dirty="0" err="1"/>
              <a:t>system</a:t>
            </a:r>
            <a:r>
              <a:rPr lang="it-IT" altLang="it-IT" sz="1800" dirty="0"/>
              <a:t> (voto ponderato a seconda della quota detenuta da ciascun paese);</a:t>
            </a:r>
            <a:br>
              <a:rPr lang="it-IT" altLang="it-IT" sz="1800" dirty="0"/>
            </a:br>
            <a:r>
              <a:rPr lang="it-IT" altLang="it-IT" sz="1800" dirty="0"/>
              <a:t>*Maggiori quote detenute: Stati Uniti (17,68 %); Giappone (6,56 %); Cina (6,49 %); Germania (5,67 %); Francia (4,29 %); Gran Bretagna (4,29 %); Italia (3,21 %).</a:t>
            </a:r>
            <a:br>
              <a:rPr lang="it-IT" altLang="it-IT" sz="1800" dirty="0"/>
            </a:br>
            <a:br>
              <a:rPr lang="it-IT" altLang="it-IT" sz="1800" dirty="0"/>
            </a:br>
            <a:br>
              <a:rPr lang="it-IT" sz="1800" b="1" dirty="0">
                <a:solidFill>
                  <a:schemeClr val="accent1"/>
                </a:solidFill>
                <a:cs typeface="Arial" charset="0"/>
              </a:rPr>
            </a:br>
            <a:endParaRPr lang="it-IT" altLang="it-IT" sz="1800" dirty="0"/>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8077" y="1288994"/>
            <a:ext cx="2143125" cy="2143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55782" y="3929097"/>
            <a:ext cx="10631054" cy="2585323"/>
          </a:xfrm>
          <a:prstGeom prst="rect">
            <a:avLst/>
          </a:prstGeom>
          <a:noFill/>
        </p:spPr>
        <p:txBody>
          <a:bodyPr wrap="square" rtlCol="0">
            <a:spAutoFit/>
          </a:bodyPr>
          <a:lstStyle/>
          <a:p>
            <a:pPr>
              <a:defRPr/>
            </a:pPr>
            <a:r>
              <a:rPr lang="it-IT" b="1" dirty="0">
                <a:solidFill>
                  <a:schemeClr val="accent1"/>
                </a:solidFill>
                <a:cs typeface="Arial" charset="0"/>
              </a:rPr>
              <a:t>SCOPI</a:t>
            </a:r>
            <a:endParaRPr lang="it-IT" dirty="0">
              <a:cs typeface="Arial" charset="0"/>
            </a:endParaRPr>
          </a:p>
          <a:p>
            <a:pPr marL="285750" indent="-285750">
              <a:buFont typeface="Arial" panose="020B0604020202020204" pitchFamily="34" charset="0"/>
              <a:buChar char="•"/>
              <a:defRPr/>
            </a:pPr>
            <a:r>
              <a:rPr lang="it-IT" dirty="0">
                <a:cs typeface="Arial" charset="0"/>
              </a:rPr>
              <a:t>promuovere la cooperazione monetaria internazionale;</a:t>
            </a:r>
          </a:p>
          <a:p>
            <a:pPr marL="285750" indent="-285750">
              <a:buFont typeface="Arial" panose="020B0604020202020204" pitchFamily="34" charset="0"/>
              <a:buChar char="•"/>
              <a:defRPr/>
            </a:pPr>
            <a:r>
              <a:rPr lang="it-IT" dirty="0">
                <a:cs typeface="Arial" charset="0"/>
              </a:rPr>
              <a:t>facilitare l'espansione del commercio internazionale;</a:t>
            </a:r>
          </a:p>
          <a:p>
            <a:pPr marL="285750" indent="-285750">
              <a:buFont typeface="Arial" panose="020B0604020202020204" pitchFamily="34" charset="0"/>
              <a:buChar char="•"/>
              <a:defRPr/>
            </a:pPr>
            <a:r>
              <a:rPr lang="it-IT" dirty="0">
                <a:cs typeface="Arial" charset="0"/>
              </a:rPr>
              <a:t>promuovere la stabilità e l'ordine dei rapporti di cambio evitando svalutazioni competitive;</a:t>
            </a:r>
          </a:p>
          <a:p>
            <a:pPr marL="285750" indent="-285750">
              <a:buFont typeface="Arial" panose="020B0604020202020204" pitchFamily="34" charset="0"/>
              <a:buChar char="•"/>
              <a:defRPr/>
            </a:pPr>
            <a:r>
              <a:rPr lang="it-IT" dirty="0">
                <a:cs typeface="Arial" charset="0"/>
              </a:rPr>
              <a:t>dare fiducia agli Stati membri rendendo disponibili, con adeguate garanzie, le risorse generali del Fondo per affrontare difficoltà della bilancia dei pagamenti;</a:t>
            </a:r>
          </a:p>
          <a:p>
            <a:pPr marL="285750" indent="-285750">
              <a:buFont typeface="Arial" panose="020B0604020202020204" pitchFamily="34" charset="0"/>
              <a:buChar char="•"/>
              <a:defRPr/>
            </a:pPr>
            <a:r>
              <a:rPr lang="it-IT" dirty="0">
                <a:cs typeface="Arial" charset="0"/>
              </a:rPr>
              <a:t>in relazione ai fini di cui sopra abbreviare la durata e ridurre il grado di squilibrio delle bilance dei pagamenti degli Stati membri evitando che questi ultimi ricorrano a misure di svalutazione della propria economia.</a:t>
            </a:r>
          </a:p>
          <a:p>
            <a:endParaRPr lang="it-IT" dirty="0"/>
          </a:p>
        </p:txBody>
      </p:sp>
      <p:sp>
        <p:nvSpPr>
          <p:cNvPr id="5" name="CasellaDiTesto 4"/>
          <p:cNvSpPr txBox="1"/>
          <p:nvPr/>
        </p:nvSpPr>
        <p:spPr>
          <a:xfrm>
            <a:off x="526473" y="207241"/>
            <a:ext cx="8340435" cy="584775"/>
          </a:xfrm>
          <a:prstGeom prst="rect">
            <a:avLst/>
          </a:prstGeom>
          <a:noFill/>
        </p:spPr>
        <p:txBody>
          <a:bodyPr wrap="square" rtlCol="0">
            <a:spAutoFit/>
          </a:bodyPr>
          <a:lstStyle/>
          <a:p>
            <a:r>
              <a:rPr lang="it-IT" sz="3200" b="1" dirty="0">
                <a:solidFill>
                  <a:schemeClr val="accent1"/>
                </a:solidFill>
              </a:rPr>
              <a:t>La burocrazia internazionale dello sviluppo - IMF</a:t>
            </a:r>
          </a:p>
        </p:txBody>
      </p:sp>
    </p:spTree>
    <p:extLst>
      <p:ext uri="{BB962C8B-B14F-4D97-AF65-F5344CB8AC3E}">
        <p14:creationId xmlns:p14="http://schemas.microsoft.com/office/powerpoint/2010/main" val="397930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616" y="1224453"/>
            <a:ext cx="22479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CasellaDiTesto 1"/>
          <p:cNvSpPr txBox="1">
            <a:spLocks noChangeArrowheads="1"/>
          </p:cNvSpPr>
          <p:nvPr/>
        </p:nvSpPr>
        <p:spPr bwMode="auto">
          <a:xfrm>
            <a:off x="942686" y="3620224"/>
            <a:ext cx="1063047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it-IT" altLang="it-IT" sz="1800" dirty="0"/>
              <a:t>Istituita il 25 dicembre 1945 per favorire la ricostruzione dell’Europa e del Giappone;</a:t>
            </a:r>
          </a:p>
          <a:p>
            <a:pPr eaLnBrk="1" hangingPunct="1">
              <a:spcBef>
                <a:spcPct val="0"/>
              </a:spcBef>
            </a:pPr>
            <a:endParaRPr lang="it-IT" altLang="it-IT" sz="1800" dirty="0"/>
          </a:p>
          <a:p>
            <a:pPr eaLnBrk="1" hangingPunct="1">
              <a:spcBef>
                <a:spcPct val="0"/>
              </a:spcBef>
            </a:pPr>
            <a:r>
              <a:rPr lang="it-IT" altLang="it-IT" sz="1800" dirty="0"/>
              <a:t>Per diventare membro della Banca Mondiale un paese deve prima iscriversi al Fondo Monetario Internazionale di cui la World </a:t>
            </a:r>
            <a:r>
              <a:rPr lang="it-IT" altLang="it-IT" sz="1800" dirty="0" err="1"/>
              <a:t>Bank</a:t>
            </a:r>
            <a:r>
              <a:rPr lang="it-IT" altLang="it-IT" sz="1800" dirty="0"/>
              <a:t> riflette anche la struttura di base;</a:t>
            </a:r>
          </a:p>
          <a:p>
            <a:pPr eaLnBrk="1" hangingPunct="1">
              <a:spcBef>
                <a:spcPct val="0"/>
              </a:spcBef>
            </a:pPr>
            <a:endParaRPr lang="it-IT" altLang="it-IT" sz="1800" dirty="0"/>
          </a:p>
          <a:p>
            <a:pPr eaLnBrk="1" hangingPunct="1">
              <a:spcBef>
                <a:spcPct val="0"/>
              </a:spcBef>
            </a:pPr>
            <a:r>
              <a:rPr lang="it-IT" altLang="it-IT" sz="1800" dirty="0"/>
              <a:t>Dagli anni Sessanta inizia ad operare nei paesi che fuoriescono dall’esperienza coloniale finanziando la creazione di grandi infrastrutture;</a:t>
            </a:r>
          </a:p>
          <a:p>
            <a:pPr eaLnBrk="1" hangingPunct="1">
              <a:spcBef>
                <a:spcPct val="0"/>
              </a:spcBef>
            </a:pPr>
            <a:endParaRPr lang="it-IT" altLang="it-IT" sz="1800" dirty="0"/>
          </a:p>
          <a:p>
            <a:pPr eaLnBrk="1" hangingPunct="1">
              <a:spcBef>
                <a:spcPct val="0"/>
              </a:spcBef>
            </a:pPr>
            <a:r>
              <a:rPr lang="it-IT" altLang="it-IT" sz="1800" dirty="0"/>
              <a:t>A partire dalla presidenza di Robert </a:t>
            </a:r>
            <a:r>
              <a:rPr lang="it-IT" altLang="it-IT" sz="1800" dirty="0" err="1"/>
              <a:t>McNamara</a:t>
            </a:r>
            <a:r>
              <a:rPr lang="it-IT" altLang="it-IT" sz="1800" dirty="0"/>
              <a:t> i suoi sforzi si concentrano sul problema della «povertà assoluta»</a:t>
            </a:r>
          </a:p>
          <a:p>
            <a:pPr eaLnBrk="1" hangingPunct="1">
              <a:spcBef>
                <a:spcPct val="0"/>
              </a:spcBef>
            </a:pPr>
            <a:endParaRPr lang="it-IT" altLang="it-IT" sz="1800" dirty="0"/>
          </a:p>
        </p:txBody>
      </p:sp>
      <p:sp>
        <p:nvSpPr>
          <p:cNvPr id="2" name="Rettangolo 1"/>
          <p:cNvSpPr/>
          <p:nvPr/>
        </p:nvSpPr>
        <p:spPr>
          <a:xfrm>
            <a:off x="320380" y="460967"/>
            <a:ext cx="10574883" cy="584775"/>
          </a:xfrm>
          <a:prstGeom prst="rect">
            <a:avLst/>
          </a:prstGeom>
        </p:spPr>
        <p:txBody>
          <a:bodyPr wrap="none">
            <a:spAutoFit/>
          </a:bodyPr>
          <a:lstStyle/>
          <a:p>
            <a:r>
              <a:rPr lang="it-IT" sz="3200" b="1" dirty="0">
                <a:solidFill>
                  <a:schemeClr val="accent1"/>
                </a:solidFill>
              </a:rPr>
              <a:t>La burocrazia internazionale dello sviluppo – Banca Mondiale</a:t>
            </a:r>
          </a:p>
        </p:txBody>
      </p:sp>
    </p:spTree>
    <p:extLst>
      <p:ext uri="{BB962C8B-B14F-4D97-AF65-F5344CB8AC3E}">
        <p14:creationId xmlns:p14="http://schemas.microsoft.com/office/powerpoint/2010/main" val="61555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8968" y="4869161"/>
            <a:ext cx="9289032" cy="1323439"/>
          </a:xfrm>
          <a:prstGeom prst="rect">
            <a:avLst/>
          </a:prstGeom>
        </p:spPr>
        <p:txBody>
          <a:bodyPr wrap="square">
            <a:spAutoFit/>
          </a:bodyPr>
          <a:lstStyle/>
          <a:p>
            <a:pPr algn="ctr"/>
            <a:r>
              <a:rPr lang="en-US" sz="4000" dirty="0"/>
              <a:t>John Fitzgerald Kennedy </a:t>
            </a:r>
          </a:p>
          <a:p>
            <a:pPr algn="ctr"/>
            <a:r>
              <a:rPr lang="en-US" sz="4000" dirty="0"/>
              <a:t>“Address at U.N. General Assembly” </a:t>
            </a:r>
          </a:p>
        </p:txBody>
      </p:sp>
      <p:sp>
        <p:nvSpPr>
          <p:cNvPr id="3" name="Rettangolo 2"/>
          <p:cNvSpPr/>
          <p:nvPr/>
        </p:nvSpPr>
        <p:spPr>
          <a:xfrm>
            <a:off x="8637148" y="188640"/>
            <a:ext cx="1588897" cy="923330"/>
          </a:xfrm>
          <a:prstGeom prst="rect">
            <a:avLst/>
          </a:prstGeom>
        </p:spPr>
        <p:txBody>
          <a:bodyPr wrap="none">
            <a:spAutoFit/>
          </a:bodyPr>
          <a:lstStyle/>
          <a:p>
            <a:r>
              <a:rPr lang="en-US" sz="5400" b="1" dirty="0">
                <a:solidFill>
                  <a:schemeClr val="accent1">
                    <a:lumMod val="60000"/>
                    <a:lumOff val="40000"/>
                  </a:schemeClr>
                </a:solidFill>
              </a:rPr>
              <a:t>1961</a:t>
            </a:r>
          </a:p>
        </p:txBody>
      </p:sp>
      <p:sp>
        <p:nvSpPr>
          <p:cNvPr id="4" name="Rettangolo 3"/>
          <p:cNvSpPr/>
          <p:nvPr/>
        </p:nvSpPr>
        <p:spPr>
          <a:xfrm>
            <a:off x="1847528" y="388695"/>
            <a:ext cx="5112568" cy="523220"/>
          </a:xfrm>
          <a:prstGeom prst="rect">
            <a:avLst/>
          </a:prstGeom>
        </p:spPr>
        <p:txBody>
          <a:bodyPr wrap="square">
            <a:spAutoFit/>
          </a:bodyPr>
          <a:lstStyle/>
          <a:p>
            <a:r>
              <a:rPr lang="it-IT" sz="2800" b="1" dirty="0">
                <a:solidFill>
                  <a:schemeClr val="accent1">
                    <a:lumMod val="40000"/>
                    <a:lumOff val="60000"/>
                  </a:schemeClr>
                </a:solidFill>
              </a:rPr>
              <a:t>IL «DISCORSO DELLO SVILUPPO»</a:t>
            </a:r>
            <a:endParaRPr lang="it-IT"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278" y="1340768"/>
            <a:ext cx="4614412" cy="303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62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87179" y="1196753"/>
            <a:ext cx="8424936" cy="4401205"/>
          </a:xfrm>
          <a:prstGeom prst="rect">
            <a:avLst/>
          </a:prstGeom>
        </p:spPr>
        <p:txBody>
          <a:bodyPr wrap="square">
            <a:spAutoFit/>
          </a:bodyPr>
          <a:lstStyle/>
          <a:p>
            <a:r>
              <a:rPr lang="en-US" sz="2000" dirty="0"/>
              <a:t>“Political sovereignty is but a mockery without the means of meeting poverty and illiteracy and disease. Self-determination is but a slogan if the future holds no hope. </a:t>
            </a:r>
            <a:br>
              <a:rPr lang="en-US" sz="2000" dirty="0"/>
            </a:br>
            <a:r>
              <a:rPr lang="en-US" sz="2000" b="1" dirty="0"/>
              <a:t>That is why my nation, which has freely shared its capital and its technology to help others help themselves, now proposes officially designating this decade of the 1960s as the United Nations Decade of Development. </a:t>
            </a:r>
            <a:r>
              <a:rPr lang="en-US" sz="2000" dirty="0"/>
              <a:t>Under the framework of that Resolution, the United Nations' existing efforts in promoting economic growth can be expanded and coordinated. Regional surveys and training institutes can now pool the talents of many. New research, technical assistance and pilot projects can unlock the wealth of less developed lands and untapped waters. And development can become a cooperative and not a competitive enterprise-- to enable all nations, however diverse in their systems and beliefs, to become in fact as well as in law free and equal nations”. </a:t>
            </a:r>
            <a:br>
              <a:rPr lang="en-US" sz="2000" dirty="0"/>
            </a:br>
            <a:endParaRPr lang="it-IT" sz="2000" dirty="0"/>
          </a:p>
        </p:txBody>
      </p:sp>
      <p:sp>
        <p:nvSpPr>
          <p:cNvPr id="3" name="CasellaDiTesto 2"/>
          <p:cNvSpPr txBox="1"/>
          <p:nvPr/>
        </p:nvSpPr>
        <p:spPr>
          <a:xfrm>
            <a:off x="5951984" y="5597958"/>
            <a:ext cx="5112568" cy="646331"/>
          </a:xfrm>
          <a:prstGeom prst="rect">
            <a:avLst/>
          </a:prstGeom>
          <a:noFill/>
        </p:spPr>
        <p:txBody>
          <a:bodyPr wrap="square" rtlCol="0">
            <a:spAutoFit/>
          </a:bodyPr>
          <a:lstStyle/>
          <a:p>
            <a:pPr algn="ctr"/>
            <a:r>
              <a:rPr lang="en-US" b="1" dirty="0">
                <a:solidFill>
                  <a:schemeClr val="accent1">
                    <a:lumMod val="60000"/>
                    <a:lumOff val="40000"/>
                  </a:schemeClr>
                </a:solidFill>
              </a:rPr>
              <a:t>J. F. Kennedy, 25 </a:t>
            </a:r>
            <a:r>
              <a:rPr lang="en-US" b="1" dirty="0" err="1">
                <a:solidFill>
                  <a:schemeClr val="accent1">
                    <a:lumMod val="60000"/>
                    <a:lumOff val="40000"/>
                  </a:schemeClr>
                </a:solidFill>
              </a:rPr>
              <a:t>settembre</a:t>
            </a:r>
            <a:r>
              <a:rPr lang="en-US" b="1" dirty="0">
                <a:solidFill>
                  <a:schemeClr val="accent1">
                    <a:lumMod val="60000"/>
                    <a:lumOff val="40000"/>
                  </a:schemeClr>
                </a:solidFill>
              </a:rPr>
              <a:t> 1961</a:t>
            </a:r>
          </a:p>
          <a:p>
            <a:endParaRPr lang="it-IT" dirty="0"/>
          </a:p>
        </p:txBody>
      </p:sp>
    </p:spTree>
    <p:extLst>
      <p:ext uri="{BB962C8B-B14F-4D97-AF65-F5344CB8AC3E}">
        <p14:creationId xmlns:p14="http://schemas.microsoft.com/office/powerpoint/2010/main" val="118258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1733" y="5274205"/>
            <a:ext cx="4407530" cy="400110"/>
          </a:xfrm>
          <a:prstGeom prst="rect">
            <a:avLst/>
          </a:prstGeom>
          <a:noFill/>
        </p:spPr>
        <p:txBody>
          <a:bodyPr wrap="square" rtlCol="0">
            <a:spAutoFit/>
          </a:bodyPr>
          <a:lstStyle/>
          <a:p>
            <a:r>
              <a:rPr lang="it-IT" sz="2000" b="1" cap="all" dirty="0">
                <a:solidFill>
                  <a:schemeClr val="accent1"/>
                </a:solidFill>
              </a:rPr>
              <a:t>teorici del POST-SVILUPPO</a:t>
            </a:r>
          </a:p>
        </p:txBody>
      </p:sp>
      <p:sp>
        <p:nvSpPr>
          <p:cNvPr id="3" name="CasellaDiTesto 2"/>
          <p:cNvSpPr txBox="1"/>
          <p:nvPr/>
        </p:nvSpPr>
        <p:spPr>
          <a:xfrm>
            <a:off x="741733" y="2902404"/>
            <a:ext cx="3593207" cy="400110"/>
          </a:xfrm>
          <a:prstGeom prst="rect">
            <a:avLst/>
          </a:prstGeom>
          <a:noFill/>
        </p:spPr>
        <p:txBody>
          <a:bodyPr wrap="square" rtlCol="0">
            <a:spAutoFit/>
          </a:bodyPr>
          <a:lstStyle/>
          <a:p>
            <a:r>
              <a:rPr lang="it-IT" sz="2000" b="1" cap="all" dirty="0">
                <a:solidFill>
                  <a:schemeClr val="accent1"/>
                </a:solidFill>
              </a:rPr>
              <a:t>teorici della dipendenza</a:t>
            </a:r>
          </a:p>
        </p:txBody>
      </p:sp>
      <p:sp>
        <p:nvSpPr>
          <p:cNvPr id="4" name="CasellaDiTesto 3"/>
          <p:cNvSpPr txBox="1"/>
          <p:nvPr/>
        </p:nvSpPr>
        <p:spPr>
          <a:xfrm>
            <a:off x="852121" y="580268"/>
            <a:ext cx="3335629" cy="707886"/>
          </a:xfrm>
          <a:prstGeom prst="rect">
            <a:avLst/>
          </a:prstGeom>
          <a:noFill/>
        </p:spPr>
        <p:txBody>
          <a:bodyPr wrap="square" rtlCol="0">
            <a:spAutoFit/>
          </a:bodyPr>
          <a:lstStyle/>
          <a:p>
            <a:r>
              <a:rPr lang="it-IT" sz="2000" b="1" cap="all" dirty="0">
                <a:solidFill>
                  <a:schemeClr val="accent1"/>
                </a:solidFill>
              </a:rPr>
              <a:t>Teorie della Modernizzazione</a:t>
            </a:r>
          </a:p>
        </p:txBody>
      </p:sp>
      <p:sp>
        <p:nvSpPr>
          <p:cNvPr id="5" name="Rettangolo 4"/>
          <p:cNvSpPr/>
          <p:nvPr/>
        </p:nvSpPr>
        <p:spPr>
          <a:xfrm>
            <a:off x="5774026" y="332656"/>
            <a:ext cx="4572000" cy="1754326"/>
          </a:xfrm>
          <a:prstGeom prst="rect">
            <a:avLst/>
          </a:prstGeom>
        </p:spPr>
        <p:txBody>
          <a:bodyPr>
            <a:spAutoFit/>
          </a:bodyPr>
          <a:lstStyle/>
          <a:p>
            <a:pPr algn="just"/>
            <a:r>
              <a:rPr lang="en-GB" dirty="0" err="1"/>
              <a:t>Società</a:t>
            </a:r>
            <a:r>
              <a:rPr lang="en-GB" dirty="0"/>
              <a:t> </a:t>
            </a:r>
            <a:r>
              <a:rPr lang="en-GB" dirty="0" err="1"/>
              <a:t>industriale</a:t>
            </a:r>
            <a:r>
              <a:rPr lang="en-GB" dirty="0"/>
              <a:t> </a:t>
            </a:r>
            <a:r>
              <a:rPr lang="en-GB" dirty="0" err="1"/>
              <a:t>americana</a:t>
            </a:r>
            <a:r>
              <a:rPr lang="en-GB" dirty="0"/>
              <a:t> </a:t>
            </a:r>
            <a:r>
              <a:rPr lang="en-GB" dirty="0" err="1"/>
              <a:t>intesa</a:t>
            </a:r>
            <a:r>
              <a:rPr lang="en-GB" dirty="0"/>
              <a:t> come </a:t>
            </a:r>
            <a:r>
              <a:rPr lang="en-GB" dirty="0" err="1"/>
              <a:t>stadio</a:t>
            </a:r>
            <a:r>
              <a:rPr lang="en-GB" dirty="0"/>
              <a:t> ultimo </a:t>
            </a:r>
            <a:r>
              <a:rPr lang="en-GB" dirty="0" err="1"/>
              <a:t>dello</a:t>
            </a:r>
            <a:r>
              <a:rPr lang="en-GB" dirty="0"/>
              <a:t> </a:t>
            </a:r>
            <a:r>
              <a:rPr lang="en-GB" dirty="0" err="1"/>
              <a:t>sviluppo</a:t>
            </a:r>
            <a:r>
              <a:rPr lang="en-GB" dirty="0"/>
              <a:t> e come </a:t>
            </a:r>
            <a:r>
              <a:rPr lang="en-GB" dirty="0" err="1"/>
              <a:t>esempio</a:t>
            </a:r>
            <a:r>
              <a:rPr lang="en-GB" dirty="0"/>
              <a:t> </a:t>
            </a:r>
            <a:r>
              <a:rPr lang="en-GB" dirty="0" err="1"/>
              <a:t>insuperabile</a:t>
            </a:r>
            <a:r>
              <a:rPr lang="en-GB" dirty="0"/>
              <a:t> di </a:t>
            </a:r>
            <a:r>
              <a:rPr lang="en-GB" dirty="0" err="1"/>
              <a:t>civiltà</a:t>
            </a:r>
            <a:r>
              <a:rPr lang="en-GB" dirty="0"/>
              <a:t> e </a:t>
            </a:r>
            <a:r>
              <a:rPr lang="en-GB" dirty="0" err="1"/>
              <a:t>progresso</a:t>
            </a:r>
            <a:r>
              <a:rPr lang="en-GB" dirty="0"/>
              <a:t> cui </a:t>
            </a:r>
            <a:r>
              <a:rPr lang="en-GB" dirty="0" err="1"/>
              <a:t>tutto</a:t>
            </a:r>
            <a:r>
              <a:rPr lang="en-GB" dirty="0"/>
              <a:t> </a:t>
            </a:r>
            <a:r>
              <a:rPr lang="en-GB" dirty="0" err="1"/>
              <a:t>il</a:t>
            </a:r>
            <a:r>
              <a:rPr lang="en-GB" dirty="0"/>
              <a:t> resto del </a:t>
            </a:r>
            <a:r>
              <a:rPr lang="en-GB" dirty="0" err="1"/>
              <a:t>mondo</a:t>
            </a:r>
            <a:r>
              <a:rPr lang="en-GB" dirty="0"/>
              <a:t> è </a:t>
            </a:r>
            <a:r>
              <a:rPr lang="en-GB" dirty="0" err="1"/>
              <a:t>destinato</a:t>
            </a:r>
            <a:r>
              <a:rPr lang="en-GB" dirty="0"/>
              <a:t> a </a:t>
            </a:r>
            <a:r>
              <a:rPr lang="en-GB" dirty="0" err="1"/>
              <a:t>conformarsi</a:t>
            </a:r>
            <a:r>
              <a:rPr lang="en-GB" dirty="0"/>
              <a:t> (</a:t>
            </a:r>
            <a:r>
              <a:rPr lang="en-GB" dirty="0" err="1"/>
              <a:t>Rostow</a:t>
            </a:r>
            <a:r>
              <a:rPr lang="en-GB" dirty="0"/>
              <a:t>, 1960) </a:t>
            </a:r>
            <a:r>
              <a:rPr lang="en-GB" b="1" dirty="0"/>
              <a:t>(</a:t>
            </a:r>
            <a:r>
              <a:rPr lang="en-GB" b="1" dirty="0" err="1"/>
              <a:t>vedi</a:t>
            </a:r>
            <a:r>
              <a:rPr lang="en-GB" b="1" dirty="0"/>
              <a:t> </a:t>
            </a:r>
            <a:r>
              <a:rPr lang="en-GB" b="1" dirty="0" err="1"/>
              <a:t>Trigilia</a:t>
            </a:r>
            <a:r>
              <a:rPr lang="en-GB" b="1" dirty="0"/>
              <a:t> 1998, </a:t>
            </a:r>
            <a:r>
              <a:rPr lang="en-GB" b="1" dirty="0" err="1"/>
              <a:t>libro</a:t>
            </a:r>
            <a:r>
              <a:rPr lang="en-GB" b="1" dirty="0"/>
              <a:t> II, pp. 69-91</a:t>
            </a:r>
            <a:r>
              <a:rPr lang="en-GB" dirty="0"/>
              <a:t>)</a:t>
            </a:r>
            <a:endParaRPr lang="it-IT" dirty="0"/>
          </a:p>
        </p:txBody>
      </p:sp>
      <p:sp>
        <p:nvSpPr>
          <p:cNvPr id="6" name="Rettangolo 5"/>
          <p:cNvSpPr/>
          <p:nvPr/>
        </p:nvSpPr>
        <p:spPr>
          <a:xfrm>
            <a:off x="5790528" y="4797152"/>
            <a:ext cx="4572000" cy="1754326"/>
          </a:xfrm>
          <a:prstGeom prst="rect">
            <a:avLst/>
          </a:prstGeom>
        </p:spPr>
        <p:txBody>
          <a:bodyPr>
            <a:spAutoFit/>
          </a:bodyPr>
          <a:lstStyle/>
          <a:p>
            <a:pPr algn="just"/>
            <a:r>
              <a:rPr lang="en-GB" dirty="0" err="1"/>
              <a:t>Sviluppo</a:t>
            </a:r>
            <a:r>
              <a:rPr lang="en-GB" dirty="0"/>
              <a:t> </a:t>
            </a:r>
            <a:r>
              <a:rPr lang="en-GB" dirty="0" err="1"/>
              <a:t>inteso</a:t>
            </a:r>
            <a:r>
              <a:rPr lang="en-GB" dirty="0"/>
              <a:t> come </a:t>
            </a:r>
            <a:r>
              <a:rPr lang="en-GB" dirty="0" err="1"/>
              <a:t>ideologia</a:t>
            </a:r>
            <a:r>
              <a:rPr lang="en-GB" dirty="0"/>
              <a:t> </a:t>
            </a:r>
            <a:r>
              <a:rPr lang="en-GB" dirty="0" err="1"/>
              <a:t>occidentale</a:t>
            </a:r>
            <a:r>
              <a:rPr lang="en-GB" dirty="0"/>
              <a:t> </a:t>
            </a:r>
            <a:r>
              <a:rPr lang="en-GB" dirty="0" err="1"/>
              <a:t>funzionale</a:t>
            </a:r>
            <a:r>
              <a:rPr lang="en-GB" dirty="0"/>
              <a:t> </a:t>
            </a:r>
            <a:r>
              <a:rPr lang="en-GB" dirty="0" err="1"/>
              <a:t>alla</a:t>
            </a:r>
            <a:r>
              <a:rPr lang="en-GB" dirty="0"/>
              <a:t> </a:t>
            </a:r>
            <a:r>
              <a:rPr lang="en-GB" dirty="0" err="1"/>
              <a:t>legittimazione</a:t>
            </a:r>
            <a:r>
              <a:rPr lang="en-GB" dirty="0"/>
              <a:t> di </a:t>
            </a:r>
            <a:r>
              <a:rPr lang="en-GB" dirty="0" err="1"/>
              <a:t>una</a:t>
            </a:r>
            <a:r>
              <a:rPr lang="en-GB" dirty="0"/>
              <a:t> </a:t>
            </a:r>
            <a:r>
              <a:rPr lang="en-GB" dirty="0" err="1"/>
              <a:t>nuova</a:t>
            </a:r>
            <a:r>
              <a:rPr lang="en-GB" dirty="0"/>
              <a:t> forma di </a:t>
            </a:r>
            <a:r>
              <a:rPr lang="en-GB" dirty="0" err="1"/>
              <a:t>colonialismo</a:t>
            </a:r>
            <a:r>
              <a:rPr lang="en-GB" dirty="0"/>
              <a:t> </a:t>
            </a:r>
            <a:r>
              <a:rPr lang="en-GB" dirty="0" err="1"/>
              <a:t>basata</a:t>
            </a:r>
            <a:r>
              <a:rPr lang="en-GB" dirty="0"/>
              <a:t> </a:t>
            </a:r>
            <a:r>
              <a:rPr lang="en-GB" dirty="0" err="1"/>
              <a:t>sulla</a:t>
            </a:r>
            <a:r>
              <a:rPr lang="en-GB" dirty="0"/>
              <a:t> </a:t>
            </a:r>
            <a:r>
              <a:rPr lang="en-GB" dirty="0" err="1"/>
              <a:t>dipendenza</a:t>
            </a:r>
            <a:r>
              <a:rPr lang="en-GB" dirty="0"/>
              <a:t> </a:t>
            </a:r>
            <a:r>
              <a:rPr lang="en-GB" dirty="0" err="1"/>
              <a:t>delle</a:t>
            </a:r>
            <a:r>
              <a:rPr lang="en-GB" dirty="0"/>
              <a:t> ex-</a:t>
            </a:r>
            <a:r>
              <a:rPr lang="en-GB" dirty="0" err="1"/>
              <a:t>colonie</a:t>
            </a:r>
            <a:r>
              <a:rPr lang="en-GB" dirty="0"/>
              <a:t> </a:t>
            </a:r>
            <a:r>
              <a:rPr lang="en-GB" dirty="0" err="1"/>
              <a:t>dai</a:t>
            </a:r>
            <a:r>
              <a:rPr lang="en-GB" dirty="0"/>
              <a:t> </a:t>
            </a:r>
            <a:r>
              <a:rPr lang="en-GB" dirty="0" err="1"/>
              <a:t>trasferimenti</a:t>
            </a:r>
            <a:r>
              <a:rPr lang="en-GB" dirty="0"/>
              <a:t> </a:t>
            </a:r>
            <a:r>
              <a:rPr lang="en-GB" dirty="0" err="1"/>
              <a:t>tecnologici</a:t>
            </a:r>
            <a:r>
              <a:rPr lang="en-GB" dirty="0"/>
              <a:t> e </a:t>
            </a:r>
            <a:r>
              <a:rPr lang="en-GB" dirty="0" err="1"/>
              <a:t>finanziari</a:t>
            </a:r>
            <a:r>
              <a:rPr lang="en-GB" dirty="0"/>
              <a:t> </a:t>
            </a:r>
            <a:r>
              <a:rPr lang="en-GB" dirty="0" err="1"/>
              <a:t>dei</a:t>
            </a:r>
            <a:r>
              <a:rPr lang="en-GB" dirty="0"/>
              <a:t> </a:t>
            </a:r>
            <a:r>
              <a:rPr lang="en-GB" dirty="0" err="1"/>
              <a:t>paesi</a:t>
            </a:r>
            <a:r>
              <a:rPr lang="en-GB" dirty="0"/>
              <a:t> del “</a:t>
            </a:r>
            <a:r>
              <a:rPr lang="en-GB" dirty="0" err="1"/>
              <a:t>centro</a:t>
            </a:r>
            <a:r>
              <a:rPr lang="en-GB" dirty="0"/>
              <a:t>” (Escobar, 1995; </a:t>
            </a:r>
            <a:r>
              <a:rPr lang="en-GB" dirty="0" err="1"/>
              <a:t>Rist</a:t>
            </a:r>
            <a:r>
              <a:rPr lang="en-GB" dirty="0"/>
              <a:t>, 2003; </a:t>
            </a:r>
            <a:r>
              <a:rPr lang="en-GB" dirty="0" err="1"/>
              <a:t>Rahnema</a:t>
            </a:r>
            <a:r>
              <a:rPr lang="en-GB" dirty="0"/>
              <a:t>, 1991)</a:t>
            </a:r>
            <a:endParaRPr lang="it-IT" dirty="0"/>
          </a:p>
        </p:txBody>
      </p:sp>
      <p:sp>
        <p:nvSpPr>
          <p:cNvPr id="7" name="Rettangolo 6"/>
          <p:cNvSpPr/>
          <p:nvPr/>
        </p:nvSpPr>
        <p:spPr>
          <a:xfrm>
            <a:off x="5813867" y="2365187"/>
            <a:ext cx="4572000" cy="2031325"/>
          </a:xfrm>
          <a:prstGeom prst="rect">
            <a:avLst/>
          </a:prstGeom>
        </p:spPr>
        <p:txBody>
          <a:bodyPr>
            <a:spAutoFit/>
          </a:bodyPr>
          <a:lstStyle/>
          <a:p>
            <a:pPr algn="just"/>
            <a:r>
              <a:rPr lang="en-GB" dirty="0" err="1"/>
              <a:t>Sottosviluppo</a:t>
            </a:r>
            <a:r>
              <a:rPr lang="en-GB" dirty="0"/>
              <a:t> quale </a:t>
            </a:r>
            <a:r>
              <a:rPr lang="en-GB" dirty="0" err="1"/>
              <a:t>prodotto</a:t>
            </a:r>
            <a:r>
              <a:rPr lang="en-GB" dirty="0"/>
              <a:t> </a:t>
            </a:r>
            <a:r>
              <a:rPr lang="en-GB" dirty="0" err="1"/>
              <a:t>intrinseco</a:t>
            </a:r>
            <a:r>
              <a:rPr lang="en-GB" dirty="0"/>
              <a:t> </a:t>
            </a:r>
            <a:r>
              <a:rPr lang="en-GB" dirty="0" err="1"/>
              <a:t>dello</a:t>
            </a:r>
            <a:r>
              <a:rPr lang="en-GB" dirty="0"/>
              <a:t> </a:t>
            </a:r>
            <a:r>
              <a:rPr lang="en-GB" dirty="0" err="1"/>
              <a:t>sviluppo</a:t>
            </a:r>
            <a:r>
              <a:rPr lang="en-GB" dirty="0"/>
              <a:t> </a:t>
            </a:r>
            <a:r>
              <a:rPr lang="en-GB" dirty="0" err="1"/>
              <a:t>capitalistico</a:t>
            </a:r>
            <a:r>
              <a:rPr lang="en-GB" dirty="0"/>
              <a:t>, </a:t>
            </a:r>
            <a:r>
              <a:rPr lang="en-GB" dirty="0" err="1"/>
              <a:t>basato</a:t>
            </a:r>
            <a:r>
              <a:rPr lang="en-GB" dirty="0"/>
              <a:t> </a:t>
            </a:r>
            <a:r>
              <a:rPr lang="en-GB" dirty="0" err="1"/>
              <a:t>su</a:t>
            </a:r>
            <a:r>
              <a:rPr lang="en-GB" dirty="0"/>
              <a:t> di </a:t>
            </a:r>
            <a:r>
              <a:rPr lang="en-GB" dirty="0" err="1"/>
              <a:t>una</a:t>
            </a:r>
            <a:r>
              <a:rPr lang="en-GB" dirty="0"/>
              <a:t> </a:t>
            </a:r>
            <a:r>
              <a:rPr lang="en-GB" dirty="0" err="1"/>
              <a:t>specifica</a:t>
            </a:r>
            <a:r>
              <a:rPr lang="en-GB" dirty="0"/>
              <a:t> </a:t>
            </a:r>
            <a:r>
              <a:rPr lang="en-GB" dirty="0" err="1"/>
              <a:t>divisione</a:t>
            </a:r>
            <a:r>
              <a:rPr lang="en-GB" dirty="0"/>
              <a:t> </a:t>
            </a:r>
            <a:r>
              <a:rPr lang="en-GB" dirty="0" err="1"/>
              <a:t>internazionale</a:t>
            </a:r>
            <a:r>
              <a:rPr lang="en-GB" dirty="0"/>
              <a:t> del </a:t>
            </a:r>
            <a:r>
              <a:rPr lang="en-GB" dirty="0" err="1"/>
              <a:t>lavoro</a:t>
            </a:r>
            <a:r>
              <a:rPr lang="en-GB" dirty="0"/>
              <a:t> </a:t>
            </a:r>
            <a:r>
              <a:rPr lang="en-GB" dirty="0" err="1"/>
              <a:t>che</a:t>
            </a:r>
            <a:r>
              <a:rPr lang="en-GB" dirty="0"/>
              <a:t> </a:t>
            </a:r>
            <a:r>
              <a:rPr lang="en-GB" dirty="0" err="1"/>
              <a:t>comporta</a:t>
            </a:r>
            <a:r>
              <a:rPr lang="en-GB" dirty="0"/>
              <a:t> un </a:t>
            </a:r>
            <a:r>
              <a:rPr lang="en-GB" dirty="0" err="1"/>
              <a:t>trasferimento</a:t>
            </a:r>
            <a:r>
              <a:rPr lang="en-GB" dirty="0"/>
              <a:t> continuo di surplus </a:t>
            </a:r>
            <a:r>
              <a:rPr lang="en-GB" dirty="0" err="1"/>
              <a:t>dai</a:t>
            </a:r>
            <a:r>
              <a:rPr lang="en-GB" dirty="0"/>
              <a:t> </a:t>
            </a:r>
            <a:r>
              <a:rPr lang="en-GB" dirty="0" err="1"/>
              <a:t>paesi</a:t>
            </a:r>
            <a:r>
              <a:rPr lang="en-GB" dirty="0"/>
              <a:t> </a:t>
            </a:r>
            <a:r>
              <a:rPr lang="en-GB" dirty="0" err="1"/>
              <a:t>della</a:t>
            </a:r>
            <a:r>
              <a:rPr lang="en-GB" dirty="0"/>
              <a:t> </a:t>
            </a:r>
            <a:r>
              <a:rPr lang="en-GB" dirty="0" err="1"/>
              <a:t>periferia</a:t>
            </a:r>
            <a:r>
              <a:rPr lang="en-GB" dirty="0"/>
              <a:t> verso </a:t>
            </a:r>
            <a:r>
              <a:rPr lang="en-GB" dirty="0" err="1"/>
              <a:t>quelli</a:t>
            </a:r>
            <a:r>
              <a:rPr lang="en-GB" dirty="0"/>
              <a:t> del </a:t>
            </a:r>
            <a:r>
              <a:rPr lang="en-GB" dirty="0" err="1"/>
              <a:t>centro</a:t>
            </a:r>
            <a:r>
              <a:rPr lang="en-GB" dirty="0"/>
              <a:t> (Cardoso and </a:t>
            </a:r>
            <a:r>
              <a:rPr lang="en-GB" dirty="0" err="1"/>
              <a:t>Faletto</a:t>
            </a:r>
            <a:r>
              <a:rPr lang="en-GB" dirty="0"/>
              <a:t>, 1979; Frank, 1972; Marini, 1973)</a:t>
            </a:r>
            <a:endParaRPr lang="it-IT" dirty="0"/>
          </a:p>
        </p:txBody>
      </p:sp>
    </p:spTree>
    <p:extLst>
      <p:ext uri="{BB962C8B-B14F-4D97-AF65-F5344CB8AC3E}">
        <p14:creationId xmlns:p14="http://schemas.microsoft.com/office/powerpoint/2010/main" val="137704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6545" y="1151616"/>
            <a:ext cx="11111346" cy="1754326"/>
          </a:xfrm>
          <a:prstGeom prst="rect">
            <a:avLst/>
          </a:prstGeom>
        </p:spPr>
        <p:txBody>
          <a:bodyPr wrap="square">
            <a:spAutoFit/>
          </a:bodyPr>
          <a:lstStyle/>
          <a:p>
            <a:pPr marL="285750" indent="-285750" algn="just">
              <a:spcAft>
                <a:spcPts val="6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Secondo Immanuel </a:t>
            </a:r>
            <a:r>
              <a:rPr lang="it-IT" dirty="0" err="1">
                <a:latin typeface="Calibri" panose="020F0502020204030204" pitchFamily="34" charset="0"/>
                <a:ea typeface="Calibri" panose="020F0502020204030204" pitchFamily="34" charset="0"/>
                <a:cs typeface="Times New Roman" panose="02020603050405020304" pitchFamily="18" charset="0"/>
              </a:rPr>
              <a:t>Wallerstein</a:t>
            </a:r>
            <a:r>
              <a:rPr lang="it-IT" dirty="0">
                <a:latin typeface="Calibri" panose="020F0502020204030204" pitchFamily="34" charset="0"/>
                <a:ea typeface="Calibri" panose="020F0502020204030204" pitchFamily="34" charset="0"/>
                <a:cs typeface="Times New Roman" panose="02020603050405020304" pitchFamily="18" charset="0"/>
              </a:rPr>
              <a:t> il capitalismo si presenta nei termini di ciò egli definisce – mutuando il concetto da Fernand </a:t>
            </a:r>
            <a:r>
              <a:rPr lang="it-IT" dirty="0" err="1">
                <a:latin typeface="Calibri" panose="020F0502020204030204" pitchFamily="34" charset="0"/>
                <a:ea typeface="Calibri" panose="020F0502020204030204" pitchFamily="34" charset="0"/>
                <a:cs typeface="Times New Roman" panose="02020603050405020304" pitchFamily="18" charset="0"/>
              </a:rPr>
              <a:t>Braudel</a:t>
            </a:r>
            <a:r>
              <a:rPr lang="it-IT" dirty="0">
                <a:latin typeface="Calibri" panose="020F0502020204030204" pitchFamily="34" charset="0"/>
                <a:ea typeface="Calibri" panose="020F0502020204030204" pitchFamily="34" charset="0"/>
                <a:cs typeface="Times New Roman" panose="02020603050405020304" pitchFamily="18" charset="0"/>
              </a:rPr>
              <a:t> – una </a:t>
            </a:r>
            <a:r>
              <a:rPr lang="it-IT" i="1" dirty="0">
                <a:latin typeface="Calibri" panose="020F0502020204030204" pitchFamily="34" charset="0"/>
                <a:ea typeface="Calibri" panose="020F0502020204030204" pitchFamily="34" charset="0"/>
                <a:cs typeface="Times New Roman" panose="02020603050405020304" pitchFamily="18" charset="0"/>
              </a:rPr>
              <a:t>economia-mondo</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cioè come uno spazio caratterizzato da una molteplicità di sistemi politici e di culture, ma da un’unica divisione del lavoro. </a:t>
            </a:r>
            <a:r>
              <a:rPr lang="it-IT" dirty="0">
                <a:latin typeface="Calibri" panose="020F0502020204030204" pitchFamily="34" charset="0"/>
                <a:ea typeface="Calibri" panose="020F0502020204030204" pitchFamily="34" charset="0"/>
                <a:cs typeface="Times New Roman" panose="02020603050405020304" pitchFamily="18" charset="0"/>
              </a:rPr>
              <a:t>Dal momento che le singole entità che compongono questo spazio sono organicamente connesse tra loro, i mutamenti che si producono all’interno di ciascuna di esse devono essere necessariamente studiati analizzando la totalità di cui formano parte, attraverso un approccio che tenga il più possibile conto di come il sistema si è storicamente evoluto nel suo complesso.</a:t>
            </a:r>
            <a:r>
              <a:rPr lang="it-IT"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sellaDiTesto 2"/>
          <p:cNvSpPr txBox="1"/>
          <p:nvPr/>
        </p:nvSpPr>
        <p:spPr>
          <a:xfrm>
            <a:off x="2927928" y="206491"/>
            <a:ext cx="7823200" cy="584775"/>
          </a:xfrm>
          <a:prstGeom prst="rect">
            <a:avLst/>
          </a:prstGeom>
          <a:noFill/>
        </p:spPr>
        <p:txBody>
          <a:bodyPr wrap="square" rtlCol="0">
            <a:spAutoFit/>
          </a:bodyPr>
          <a:lstStyle/>
          <a:p>
            <a:r>
              <a:rPr lang="it-IT" sz="3200" b="1" dirty="0">
                <a:solidFill>
                  <a:srgbClr val="002060"/>
                </a:solidFill>
              </a:rPr>
              <a:t>L’analisi del sistema mondo</a:t>
            </a:r>
          </a:p>
        </p:txBody>
      </p:sp>
      <p:sp>
        <p:nvSpPr>
          <p:cNvPr id="4" name="Rettangolo 3"/>
          <p:cNvSpPr/>
          <p:nvPr/>
        </p:nvSpPr>
        <p:spPr>
          <a:xfrm>
            <a:off x="646545" y="3032634"/>
            <a:ext cx="10972800" cy="1477328"/>
          </a:xfrm>
          <a:prstGeom prst="rect">
            <a:avLst/>
          </a:prstGeom>
        </p:spPr>
        <p:txBody>
          <a:bodyPr wrap="square">
            <a:spAutoFit/>
          </a:bodyPr>
          <a:lstStyle/>
          <a:p>
            <a:pPr algn="just">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6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I </a:t>
            </a:r>
            <a:r>
              <a:rPr lang="it-IT" b="1" dirty="0">
                <a:latin typeface="Calibri" panose="020F0502020204030204" pitchFamily="34" charset="0"/>
                <a:ea typeface="Calibri" panose="020F0502020204030204" pitchFamily="34" charset="0"/>
                <a:cs typeface="Times New Roman" panose="02020603050405020304" pitchFamily="18" charset="0"/>
              </a:rPr>
              <a:t>sistemi-mondo</a:t>
            </a:r>
            <a:r>
              <a:rPr lang="it-IT" dirty="0">
                <a:latin typeface="Calibri" panose="020F0502020204030204" pitchFamily="34" charset="0"/>
                <a:ea typeface="Calibri" panose="020F0502020204030204" pitchFamily="34" charset="0"/>
                <a:cs typeface="Times New Roman" panose="02020603050405020304" pitchFamily="18" charset="0"/>
              </a:rPr>
              <a:t> sono caratterizzati da una divisione del lavoro gerarchicamente organizzata su tre livelli: il </a:t>
            </a:r>
            <a:r>
              <a:rPr lang="it-IT" i="1" dirty="0">
                <a:latin typeface="Calibri" panose="020F0502020204030204" pitchFamily="34" charset="0"/>
                <a:ea typeface="Calibri" panose="020F0502020204030204" pitchFamily="34" charset="0"/>
                <a:cs typeface="Times New Roman" panose="02020603050405020304" pitchFamily="18" charset="0"/>
              </a:rPr>
              <a:t>centro</a:t>
            </a:r>
            <a:r>
              <a:rPr lang="it-IT" dirty="0">
                <a:latin typeface="Calibri" panose="020F0502020204030204" pitchFamily="34" charset="0"/>
                <a:ea typeface="Calibri" panose="020F0502020204030204" pitchFamily="34" charset="0"/>
                <a:cs typeface="Times New Roman" panose="02020603050405020304" pitchFamily="18" charset="0"/>
              </a:rPr>
              <a:t>, la </a:t>
            </a:r>
            <a:r>
              <a:rPr lang="it-IT" i="1" dirty="0">
                <a:latin typeface="Calibri" panose="020F0502020204030204" pitchFamily="34" charset="0"/>
                <a:ea typeface="Calibri" panose="020F0502020204030204" pitchFamily="34" charset="0"/>
                <a:cs typeface="Times New Roman" panose="02020603050405020304" pitchFamily="18" charset="0"/>
              </a:rPr>
              <a:t>periferia</a:t>
            </a:r>
            <a:r>
              <a:rPr lang="it-IT" dirty="0">
                <a:latin typeface="Calibri" panose="020F0502020204030204" pitchFamily="34" charset="0"/>
                <a:ea typeface="Calibri" panose="020F0502020204030204" pitchFamily="34" charset="0"/>
                <a:cs typeface="Times New Roman" panose="02020603050405020304" pitchFamily="18" charset="0"/>
              </a:rPr>
              <a:t> e la </a:t>
            </a:r>
            <a:r>
              <a:rPr lang="it-IT" i="1" dirty="0">
                <a:latin typeface="Calibri" panose="020F0502020204030204" pitchFamily="34" charset="0"/>
                <a:ea typeface="Calibri" panose="020F0502020204030204" pitchFamily="34" charset="0"/>
                <a:cs typeface="Times New Roman" panose="02020603050405020304" pitchFamily="18" charset="0"/>
              </a:rPr>
              <a:t>semi-periferia</a:t>
            </a:r>
            <a:r>
              <a:rPr lang="it-IT" dirty="0">
                <a:latin typeface="Calibri" panose="020F0502020204030204" pitchFamily="34" charset="0"/>
                <a:ea typeface="Calibri" panose="020F0502020204030204" pitchFamily="34" charset="0"/>
                <a:cs typeface="Times New Roman" panose="02020603050405020304" pitchFamily="18" charset="0"/>
              </a:rPr>
              <a:t>. Verso il centro si determina un costante afflusso di ricchezza sottratta alle aree periferiche, per mezzo del pagamento di tributi nel caso degli imperi-mondo, a causa delle asimmetrie su cui si reggono gli scambi commerciali nel caso delle economie-mondo (</a:t>
            </a:r>
            <a:r>
              <a:rPr lang="it-IT" b="1" dirty="0">
                <a:latin typeface="Calibri" panose="020F0502020204030204" pitchFamily="34" charset="0"/>
                <a:ea typeface="Calibri" panose="020F0502020204030204" pitchFamily="34" charset="0"/>
                <a:cs typeface="Times New Roman" panose="02020603050405020304" pitchFamily="18" charset="0"/>
              </a:rPr>
              <a:t>scambio ineguale </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dirty="0" err="1">
                <a:latin typeface="Calibri" panose="020F0502020204030204" pitchFamily="34" charset="0"/>
                <a:ea typeface="Calibri" panose="020F0502020204030204" pitchFamily="34" charset="0"/>
                <a:cs typeface="Times New Roman" panose="02020603050405020304" pitchFamily="18" charset="0"/>
              </a:rPr>
              <a:t>Arghiri</a:t>
            </a:r>
            <a:r>
              <a:rPr lang="it-IT" dirty="0">
                <a:latin typeface="Calibri" panose="020F0502020204030204" pitchFamily="34" charset="0"/>
                <a:ea typeface="Calibri" panose="020F0502020204030204" pitchFamily="34" charset="0"/>
                <a:cs typeface="Times New Roman" panose="02020603050405020304" pitchFamily="18" charset="0"/>
              </a:rPr>
              <a:t> Emmanuel)</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646545" y="4784437"/>
            <a:ext cx="10723418" cy="1754326"/>
          </a:xfrm>
          <a:prstGeom prst="rect">
            <a:avLst/>
          </a:prstGeom>
          <a:noFill/>
        </p:spPr>
        <p:txBody>
          <a:bodyPr wrap="square" rtlCol="0">
            <a:spAutoFit/>
          </a:bodyPr>
          <a:lstStyle/>
          <a:p>
            <a:pPr marL="285750" indent="-285750">
              <a:buFont typeface="Arial" panose="020B0604020202020204" pitchFamily="34" charset="0"/>
              <a:buChar char="•"/>
            </a:pPr>
            <a:r>
              <a:rPr lang="it-IT" b="1" dirty="0"/>
              <a:t>Il capitalismo si fonda su degli specifici rapporti di forza strutturali in ragione dei quali i vari paesi partecipano alla produzione con dei ruoli funzionalmente distinti.</a:t>
            </a:r>
            <a:r>
              <a:rPr lang="it-IT" dirty="0"/>
              <a:t> Le nazioni più industrializzate rappresentano il centro del sistema, verso cui confluiscono materie prime ed altri prodotti a basso costo dalle aree periferiche. Dal momento che le merci prodotte dal centro – dove la tecnologia è più avanzata – incorporano una quantità di lavoro minore rispetto a quelle della periferia – dove i salari sono più bassi –, nello scambio tra le une e le altre avviene un </a:t>
            </a:r>
            <a:r>
              <a:rPr lang="it-IT" b="1" dirty="0"/>
              <a:t>trasferimento netto di </a:t>
            </a:r>
            <a:r>
              <a:rPr lang="it-IT" b="1" i="1" dirty="0"/>
              <a:t>surplus</a:t>
            </a:r>
            <a:r>
              <a:rPr lang="it-IT" b="1" dirty="0"/>
              <a:t> </a:t>
            </a:r>
            <a:r>
              <a:rPr lang="it-IT" dirty="0"/>
              <a:t>a favore del centro. </a:t>
            </a:r>
          </a:p>
        </p:txBody>
      </p:sp>
    </p:spTree>
    <p:extLst>
      <p:ext uri="{BB962C8B-B14F-4D97-AF65-F5344CB8AC3E}">
        <p14:creationId xmlns:p14="http://schemas.microsoft.com/office/powerpoint/2010/main" val="291402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5559" y="767773"/>
            <a:ext cx="11291166" cy="6740307"/>
          </a:xfrm>
          <a:prstGeom prst="rect">
            <a:avLst/>
          </a:prstGeom>
          <a:noFill/>
        </p:spPr>
        <p:txBody>
          <a:bodyPr wrap="square" rtlCol="0">
            <a:spAutoFit/>
          </a:bodyPr>
          <a:lstStyle/>
          <a:p>
            <a:r>
              <a:rPr lang="it-IT" sz="3200" dirty="0">
                <a:solidFill>
                  <a:schemeClr val="accent1">
                    <a:lumMod val="50000"/>
                  </a:schemeClr>
                </a:solidFill>
              </a:rPr>
              <a:t>Le interferenze selettive degli stati</a:t>
            </a:r>
          </a:p>
          <a:p>
            <a:endParaRPr lang="it-IT" sz="2400" dirty="0"/>
          </a:p>
          <a:p>
            <a:endParaRPr lang="it-IT" sz="2800" dirty="0"/>
          </a:p>
          <a:p>
            <a:r>
              <a:rPr lang="it-IT" sz="2800" dirty="0"/>
              <a:t>Secondo i teorici del sistema-mondo le narrazioni incentrate sul principio del </a:t>
            </a:r>
            <a:r>
              <a:rPr lang="it-IT" sz="2800" i="1" dirty="0" err="1"/>
              <a:t>laissez</a:t>
            </a:r>
            <a:r>
              <a:rPr lang="it-IT" sz="2800" i="1" dirty="0"/>
              <a:t> </a:t>
            </a:r>
            <a:r>
              <a:rPr lang="it-IT" sz="2800" i="1" dirty="0" err="1"/>
              <a:t>faire</a:t>
            </a:r>
            <a:r>
              <a:rPr lang="it-IT" sz="2800" i="1" dirty="0"/>
              <a:t> </a:t>
            </a:r>
            <a:r>
              <a:rPr lang="it-IT" sz="2800" dirty="0"/>
              <a:t>sono pretestuose, poiché fingono di ignorare il ruolo strategico che gli stati hanno sempre avuto e continuano ad avere nei processi di accumulazione capitalistica.</a:t>
            </a:r>
          </a:p>
          <a:p>
            <a:endParaRPr lang="it-IT" sz="2800" dirty="0"/>
          </a:p>
          <a:p>
            <a:r>
              <a:rPr lang="it-IT" sz="2800" dirty="0"/>
              <a:t>Gli stati non sono neutrali – se lo fossero non vi sarebbero le condizioni per lo sviluppo di una economia capitalistica. Essi esercitano una serie di pressioni sul sistema, cercando di trarre vantaggi per le proprie imprese e di mantenere delle posizioni di monopolio. </a:t>
            </a:r>
            <a:endParaRPr lang="it-IT" sz="2400" dirty="0"/>
          </a:p>
          <a:p>
            <a:pPr marL="285750" indent="-285750">
              <a:buFont typeface="Arial" panose="020B0604020202020204" pitchFamily="34" charset="0"/>
              <a:buChar char="•"/>
            </a:pPr>
            <a:endParaRPr lang="it-IT" sz="2400"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04636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70352B-9263-17BA-5331-45AB5B6F1A38}"/>
              </a:ext>
            </a:extLst>
          </p:cNvPr>
          <p:cNvSpPr txBox="1"/>
          <p:nvPr/>
        </p:nvSpPr>
        <p:spPr>
          <a:xfrm>
            <a:off x="781050" y="338168"/>
            <a:ext cx="10229850" cy="6001643"/>
          </a:xfrm>
          <a:prstGeom prst="rect">
            <a:avLst/>
          </a:prstGeom>
          <a:noFill/>
        </p:spPr>
        <p:txBody>
          <a:bodyPr wrap="square">
            <a:spAutoFit/>
          </a:bodyPr>
          <a:lstStyle/>
          <a:p>
            <a:r>
              <a:rPr lang="it-IT" sz="2400" dirty="0"/>
              <a:t>In concreto, gli stati:</a:t>
            </a:r>
          </a:p>
          <a:p>
            <a:endParaRPr lang="it-IT" sz="2400" dirty="0"/>
          </a:p>
          <a:p>
            <a:pPr marL="285750" indent="-285750">
              <a:buFont typeface="Arial" panose="020B0604020202020204" pitchFamily="34" charset="0"/>
              <a:buChar char="•"/>
            </a:pPr>
            <a:r>
              <a:rPr lang="it-IT" sz="2400" dirty="0"/>
              <a:t>Stabiliscono se e a quali condizioni le merci possono attraversare i propri confini</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Creano le regole relative ai diritti di proprietà a loro interno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Definiscono le normative riguardanti l’occupazione e la retribuzione dei dipendenti</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Decidono quali costi le imprese devono internalizzare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Impongono tasse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Possono usare il loro potere all’esterno per condizionare le decisioni degli altri stati</a:t>
            </a:r>
          </a:p>
        </p:txBody>
      </p:sp>
    </p:spTree>
    <p:extLst>
      <p:ext uri="{BB962C8B-B14F-4D97-AF65-F5344CB8AC3E}">
        <p14:creationId xmlns:p14="http://schemas.microsoft.com/office/powerpoint/2010/main" val="60073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908720"/>
            <a:ext cx="768798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71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rot="10800000" flipV="1">
            <a:off x="700699" y="852949"/>
            <a:ext cx="11149555" cy="5201424"/>
          </a:xfrm>
          <a:prstGeom prst="rect">
            <a:avLst/>
          </a:prstGeom>
        </p:spPr>
        <p:txBody>
          <a:bodyPr wrap="square">
            <a:spAutoFit/>
          </a:bodyPr>
          <a:lstStyle/>
          <a:p>
            <a:r>
              <a:rPr lang="it-IT" sz="3200" dirty="0">
                <a:solidFill>
                  <a:schemeClr val="accent1">
                    <a:lumMod val="50000"/>
                  </a:schemeClr>
                </a:solidFill>
              </a:rPr>
              <a:t>La formazione e il crollo delle egemonie</a:t>
            </a:r>
          </a:p>
          <a:p>
            <a:endParaRPr lang="it-IT" dirty="0"/>
          </a:p>
          <a:p>
            <a:endParaRPr lang="it-IT" dirty="0"/>
          </a:p>
          <a:p>
            <a:r>
              <a:rPr lang="it-IT" sz="2400" dirty="0"/>
              <a:t>Il capitalismo è caratterizzato dalla successione di fasi cicliche, ciascuna delle quali è guidata da una potenza che, in virtù dei vantaggi competitivi di cui gode sul piano economico, è in grado di organizzare la divisione internazionale del lavoro sotto il proprio comando e di esercitare una egemonia culturale (</a:t>
            </a:r>
            <a:r>
              <a:rPr lang="it-IT" sz="2400" dirty="0" err="1"/>
              <a:t>geocultura</a:t>
            </a:r>
            <a:r>
              <a:rPr lang="it-IT" sz="2400" dirty="0"/>
              <a:t>).</a:t>
            </a:r>
          </a:p>
          <a:p>
            <a:endParaRPr lang="it-IT" sz="2400" dirty="0"/>
          </a:p>
          <a:p>
            <a:endParaRPr lang="it-IT" sz="2400" dirty="0"/>
          </a:p>
          <a:p>
            <a:r>
              <a:rPr lang="it-IT" sz="2400" dirty="0"/>
              <a:t>Col passare del tempo, tuttavia, la posizione delle potenze egemoniche tende a indebolirsi per via della crescita della concorrenza, dettata dall’emulazione degli altri stati, e dall’esplodere di conflitti sociali che mettono in discussione la legittimità dell’ordine esistente e la capacità del sistema, per come organizzato, di garantire una serie di benefici.  </a:t>
            </a:r>
          </a:p>
        </p:txBody>
      </p:sp>
    </p:spTree>
    <p:extLst>
      <p:ext uri="{BB962C8B-B14F-4D97-AF65-F5344CB8AC3E}">
        <p14:creationId xmlns:p14="http://schemas.microsoft.com/office/powerpoint/2010/main" val="74915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43" y="1771040"/>
            <a:ext cx="10487933" cy="4572001"/>
          </a:xfrm>
          <a:prstGeom prst="rect">
            <a:avLst/>
          </a:prstGeom>
        </p:spPr>
      </p:pic>
      <p:sp>
        <p:nvSpPr>
          <p:cNvPr id="3" name="CasellaDiTesto 2"/>
          <p:cNvSpPr txBox="1"/>
          <p:nvPr/>
        </p:nvSpPr>
        <p:spPr>
          <a:xfrm>
            <a:off x="1025236" y="360218"/>
            <a:ext cx="9347200" cy="523220"/>
          </a:xfrm>
          <a:prstGeom prst="rect">
            <a:avLst/>
          </a:prstGeom>
          <a:noFill/>
        </p:spPr>
        <p:txBody>
          <a:bodyPr wrap="square" rtlCol="0">
            <a:spAutoFit/>
          </a:bodyPr>
          <a:lstStyle/>
          <a:p>
            <a:r>
              <a:rPr lang="it-IT" sz="2800" b="1" dirty="0">
                <a:solidFill>
                  <a:srgbClr val="002060"/>
                </a:solidFill>
              </a:rPr>
              <a:t>I CICLI SISTEMICI DI ACCUMULAZIONE  (GIOVANNI ARRIGHI)</a:t>
            </a:r>
          </a:p>
        </p:txBody>
      </p:sp>
    </p:spTree>
    <p:extLst>
      <p:ext uri="{BB962C8B-B14F-4D97-AF65-F5344CB8AC3E}">
        <p14:creationId xmlns:p14="http://schemas.microsoft.com/office/powerpoint/2010/main" val="203116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87688" y="5252219"/>
            <a:ext cx="6328014" cy="584775"/>
          </a:xfrm>
          <a:prstGeom prst="rect">
            <a:avLst/>
          </a:prstGeom>
        </p:spPr>
        <p:txBody>
          <a:bodyPr wrap="none">
            <a:spAutoFit/>
          </a:bodyPr>
          <a:lstStyle/>
          <a:p>
            <a:r>
              <a:rPr lang="it-IT" sz="3200" dirty="0"/>
              <a:t>Robert </a:t>
            </a:r>
            <a:r>
              <a:rPr lang="it-IT" sz="3200" dirty="0" err="1"/>
              <a:t>McNamara</a:t>
            </a:r>
            <a:r>
              <a:rPr lang="it-IT" sz="3200" dirty="0"/>
              <a:t> «Nairobi Speech» </a:t>
            </a:r>
          </a:p>
        </p:txBody>
      </p:sp>
      <p:pic>
        <p:nvPicPr>
          <p:cNvPr id="4" name="Picture 2" descr="Risultati immagini per robert mcna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96" y="1556792"/>
            <a:ext cx="2448272" cy="3236698"/>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58291" y="496430"/>
            <a:ext cx="8085634" cy="830997"/>
          </a:xfrm>
          <a:prstGeom prst="rect">
            <a:avLst/>
          </a:prstGeom>
        </p:spPr>
        <p:txBody>
          <a:bodyPr wrap="square">
            <a:spAutoFit/>
          </a:bodyPr>
          <a:lstStyle/>
          <a:p>
            <a:r>
              <a:rPr lang="it-IT" sz="2400" b="1" dirty="0">
                <a:solidFill>
                  <a:schemeClr val="accent1">
                    <a:lumMod val="50000"/>
                  </a:schemeClr>
                </a:solidFill>
              </a:rPr>
              <a:t>LA CRISI DI LEGITTIMITA’ DELLO «SVILUPPO» COME CRISI DELL’EGEMONIA AMERICANA?</a:t>
            </a:r>
            <a:endParaRPr lang="it-IT" sz="2400" dirty="0">
              <a:solidFill>
                <a:schemeClr val="accent1">
                  <a:lumMod val="50000"/>
                </a:schemeClr>
              </a:solidFill>
            </a:endParaRPr>
          </a:p>
        </p:txBody>
      </p:sp>
      <p:sp>
        <p:nvSpPr>
          <p:cNvPr id="6" name="CasellaDiTesto 5"/>
          <p:cNvSpPr txBox="1"/>
          <p:nvPr/>
        </p:nvSpPr>
        <p:spPr>
          <a:xfrm>
            <a:off x="9088338" y="496430"/>
            <a:ext cx="1296144" cy="707886"/>
          </a:xfrm>
          <a:prstGeom prst="rect">
            <a:avLst/>
          </a:prstGeom>
          <a:noFill/>
        </p:spPr>
        <p:txBody>
          <a:bodyPr wrap="square" rtlCol="0">
            <a:spAutoFit/>
          </a:bodyPr>
          <a:lstStyle/>
          <a:p>
            <a:r>
              <a:rPr lang="it-IT" sz="4000" b="1" dirty="0">
                <a:solidFill>
                  <a:schemeClr val="accent1">
                    <a:lumMod val="60000"/>
                    <a:lumOff val="40000"/>
                  </a:schemeClr>
                </a:solidFill>
              </a:rPr>
              <a:t>1973</a:t>
            </a:r>
          </a:p>
        </p:txBody>
      </p:sp>
    </p:spTree>
    <p:extLst>
      <p:ext uri="{BB962C8B-B14F-4D97-AF65-F5344CB8AC3E}">
        <p14:creationId xmlns:p14="http://schemas.microsoft.com/office/powerpoint/2010/main" val="273004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23592" y="548681"/>
            <a:ext cx="7416824" cy="5816977"/>
          </a:xfrm>
          <a:prstGeom prst="rect">
            <a:avLst/>
          </a:prstGeom>
        </p:spPr>
        <p:txBody>
          <a:bodyPr wrap="square">
            <a:spAutoFit/>
          </a:bodyPr>
          <a:lstStyle/>
          <a:p>
            <a:pPr algn="just"/>
            <a:r>
              <a:rPr lang="it-IT" sz="2400" dirty="0"/>
              <a:t>«Il problema fondamentale della povertà e della crescita nel mondo in via di sviluppo può essere riassunto in maniera molto semplice: </a:t>
            </a:r>
            <a:r>
              <a:rPr lang="it-IT" sz="2400" b="1" dirty="0"/>
              <a:t>la crescita non sta raggiungendo i poveri in maniera equa. </a:t>
            </a:r>
            <a:r>
              <a:rPr lang="en-GB" sz="2400" b="1" dirty="0"/>
              <a:t>Ed </a:t>
            </a:r>
            <a:r>
              <a:rPr lang="en-GB" sz="2400" b="1" dirty="0" err="1"/>
              <a:t>i</a:t>
            </a:r>
            <a:r>
              <a:rPr lang="en-GB" sz="2400" b="1" dirty="0"/>
              <a:t> </a:t>
            </a:r>
            <a:r>
              <a:rPr lang="en-GB" sz="2400" b="1" dirty="0" err="1"/>
              <a:t>poveri</a:t>
            </a:r>
            <a:r>
              <a:rPr lang="en-GB" sz="2400" b="1" dirty="0"/>
              <a:t> non </a:t>
            </a:r>
            <a:r>
              <a:rPr lang="en-GB" sz="2400" b="1" dirty="0" err="1"/>
              <a:t>stanno</a:t>
            </a:r>
            <a:r>
              <a:rPr lang="en-GB" sz="2400" b="1" dirty="0"/>
              <a:t> </a:t>
            </a:r>
            <a:r>
              <a:rPr lang="en-GB" sz="2400" b="1" dirty="0" err="1"/>
              <a:t>contribuendo</a:t>
            </a:r>
            <a:r>
              <a:rPr lang="en-GB" sz="2400" b="1" dirty="0"/>
              <a:t> </a:t>
            </a:r>
            <a:r>
              <a:rPr lang="en-GB" sz="2400" b="1" dirty="0" err="1"/>
              <a:t>abbastanza</a:t>
            </a:r>
            <a:r>
              <a:rPr lang="en-GB" sz="2400" b="1" dirty="0"/>
              <a:t> </a:t>
            </a:r>
            <a:r>
              <a:rPr lang="en-GB" sz="2400" b="1" dirty="0" err="1"/>
              <a:t>alla</a:t>
            </a:r>
            <a:r>
              <a:rPr lang="en-GB" sz="2400" b="1" dirty="0"/>
              <a:t> </a:t>
            </a:r>
            <a:r>
              <a:rPr lang="en-GB" sz="2400" b="1" dirty="0" err="1"/>
              <a:t>crescita</a:t>
            </a:r>
            <a:r>
              <a:rPr lang="it-IT" sz="2400" b="1" dirty="0"/>
              <a:t> […]</a:t>
            </a:r>
            <a:r>
              <a:rPr lang="it-IT" sz="2400" dirty="0"/>
              <a:t> «il nostro piano è quello di </a:t>
            </a:r>
            <a:r>
              <a:rPr lang="it-IT" sz="2400" b="1" dirty="0"/>
              <a:t>mettere molta più enfasi sulle politiche e sui progetti che si concentreranno sul problema della povertà assoluta </a:t>
            </a:r>
            <a:r>
              <a:rPr lang="it-IT" sz="2400" dirty="0"/>
              <a:t>[…] un rilievo ancora maggiore avrà l’assistenza indirizzata </a:t>
            </a:r>
            <a:r>
              <a:rPr lang="it-IT" sz="2400" b="1" dirty="0"/>
              <a:t>ad accrescere la produttività di quel 40 per cento circa della popolazione </a:t>
            </a:r>
            <a:r>
              <a:rPr lang="it-IT" sz="2400" dirty="0"/>
              <a:t>dei paesi in via di sviluppo che non è stato in grado di contribuire in maniera significativa alla crescita economica nazionale, né ha potuto beneficiare equamente del progresso economico»</a:t>
            </a:r>
          </a:p>
          <a:p>
            <a:pPr algn="just"/>
            <a:endParaRPr lang="it-IT" b="1" dirty="0"/>
          </a:p>
          <a:p>
            <a:pPr algn="r"/>
            <a:r>
              <a:rPr lang="it-IT" b="1" dirty="0">
                <a:solidFill>
                  <a:schemeClr val="accent1">
                    <a:lumMod val="60000"/>
                    <a:lumOff val="40000"/>
                  </a:schemeClr>
                </a:solidFill>
              </a:rPr>
              <a:t>R. </a:t>
            </a:r>
            <a:r>
              <a:rPr lang="it-IT" b="1" dirty="0" err="1">
                <a:solidFill>
                  <a:schemeClr val="accent1">
                    <a:lumMod val="60000"/>
                    <a:lumOff val="40000"/>
                  </a:schemeClr>
                </a:solidFill>
              </a:rPr>
              <a:t>McNamara</a:t>
            </a:r>
            <a:r>
              <a:rPr lang="it-IT" b="1" dirty="0">
                <a:solidFill>
                  <a:schemeClr val="accent1">
                    <a:lumMod val="60000"/>
                    <a:lumOff val="40000"/>
                  </a:schemeClr>
                </a:solidFill>
              </a:rPr>
              <a:t>, 24 settembre  1973</a:t>
            </a:r>
          </a:p>
        </p:txBody>
      </p:sp>
    </p:spTree>
    <p:extLst>
      <p:ext uri="{BB962C8B-B14F-4D97-AF65-F5344CB8AC3E}">
        <p14:creationId xmlns:p14="http://schemas.microsoft.com/office/powerpoint/2010/main" val="46283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84040" y="476673"/>
            <a:ext cx="8604448" cy="6555641"/>
          </a:xfrm>
          <a:prstGeom prst="rect">
            <a:avLst/>
          </a:prstGeom>
        </p:spPr>
        <p:txBody>
          <a:bodyPr wrap="square">
            <a:spAutoFit/>
          </a:bodyPr>
          <a:lstStyle/>
          <a:p>
            <a:pPr algn="just"/>
            <a:r>
              <a:rPr lang="it-IT" sz="2200" dirty="0"/>
              <a:t>«</a:t>
            </a:r>
            <a:r>
              <a:rPr lang="it-IT" sz="2200" b="1" dirty="0"/>
              <a:t>una cosa è possedere della terra; un’altra è renderla produttiva. Per i piccoli proprietari terrieri, che operano praticamente senza capitali, l’accesso al credito è cruciale</a:t>
            </a:r>
            <a:r>
              <a:rPr lang="it-IT" sz="2200" dirty="0"/>
              <a:t>. Non importa quanto esperto o motivato uno sia, senza tale credito non potrà migliorare i semi, utilizzare i fertilizzanti e i pesticidi necessari, affittare macchinari o sviluppare le proprie risorse idriche. I piccoli contadini, generalmente, spendono meno del 20 per cento di quello che bisognerebbe spendere in questi </a:t>
            </a:r>
            <a:r>
              <a:rPr lang="it-IT" sz="2200" i="1" dirty="0"/>
              <a:t>input</a:t>
            </a:r>
            <a:r>
              <a:rPr lang="it-IT" sz="2200" dirty="0"/>
              <a:t>, semplicemente perché non dispongono delle risorse necessarie. […] </a:t>
            </a:r>
            <a:r>
              <a:rPr lang="it-IT" sz="2200" b="1" dirty="0"/>
              <a:t>Le istituzioni presenti nelle aree rurali non sono attrezzate per soddisfare i bisogni dei piccoli agricoltori. </a:t>
            </a:r>
            <a:r>
              <a:rPr lang="it-IT" sz="2200" dirty="0"/>
              <a:t>In paesi come il Bangladesh e l’Iran, meno del 10 per cento del credito istituzionale è disponibile nelle aree rurali; in Tailandia, nelle Filippine e in Messico meno del 15 per cento; in India meno del 25 per cento</a:t>
            </a:r>
            <a:r>
              <a:rPr lang="it-IT" sz="2200" b="1" dirty="0"/>
              <a:t>. E solo una frazione di questo credito è accessibile ai piccoli contadini.</a:t>
            </a:r>
            <a:r>
              <a:rPr lang="it-IT" sz="2200" dirty="0"/>
              <a:t> Anche in questo caso si accompagna a stringenti test di valutazione del merito creditizio, formulari, procedure complicate e lunghi periodi di attesa». </a:t>
            </a:r>
          </a:p>
          <a:p>
            <a:pPr algn="just"/>
            <a:endParaRPr lang="it-IT" sz="2200" dirty="0"/>
          </a:p>
          <a:p>
            <a:pPr algn="r"/>
            <a:r>
              <a:rPr lang="it-IT" b="1" dirty="0">
                <a:solidFill>
                  <a:schemeClr val="accent1">
                    <a:lumMod val="60000"/>
                    <a:lumOff val="40000"/>
                  </a:schemeClr>
                </a:solidFill>
              </a:rPr>
              <a:t>R. </a:t>
            </a:r>
            <a:r>
              <a:rPr lang="it-IT" b="1" dirty="0" err="1">
                <a:solidFill>
                  <a:schemeClr val="accent1">
                    <a:lumMod val="60000"/>
                    <a:lumOff val="40000"/>
                  </a:schemeClr>
                </a:solidFill>
              </a:rPr>
              <a:t>McNamara</a:t>
            </a:r>
            <a:r>
              <a:rPr lang="it-IT" b="1" dirty="0">
                <a:solidFill>
                  <a:schemeClr val="accent1">
                    <a:lumMod val="60000"/>
                    <a:lumOff val="40000"/>
                  </a:schemeClr>
                </a:solidFill>
              </a:rPr>
              <a:t>, 24 settembre  1973</a:t>
            </a:r>
          </a:p>
          <a:p>
            <a:pPr algn="just"/>
            <a:endParaRPr lang="it-IT" sz="2200" dirty="0"/>
          </a:p>
        </p:txBody>
      </p:sp>
    </p:spTree>
    <p:extLst>
      <p:ext uri="{BB962C8B-B14F-4D97-AF65-F5344CB8AC3E}">
        <p14:creationId xmlns:p14="http://schemas.microsoft.com/office/powerpoint/2010/main" val="221436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sultati immagini per develo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828" y="3290771"/>
            <a:ext cx="4208172" cy="356723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336176" y="365127"/>
            <a:ext cx="7886700" cy="1325563"/>
          </a:xfrm>
        </p:spPr>
        <p:txBody>
          <a:bodyPr>
            <a:noAutofit/>
          </a:bodyPr>
          <a:lstStyle/>
          <a:p>
            <a:r>
              <a:rPr lang="it-IT" sz="3600" b="1" dirty="0">
                <a:solidFill>
                  <a:schemeClr val="accent1"/>
                </a:solidFill>
                <a:latin typeface="+mn-lt"/>
              </a:rPr>
              <a:t>DEVELOPMENT TOOLS</a:t>
            </a:r>
            <a:br>
              <a:rPr lang="it-IT" sz="3600" b="1" dirty="0">
                <a:solidFill>
                  <a:schemeClr val="accent1"/>
                </a:solidFill>
                <a:latin typeface="+mn-lt"/>
              </a:rPr>
            </a:br>
            <a:r>
              <a:rPr lang="it-IT" sz="3200" dirty="0">
                <a:solidFill>
                  <a:schemeClr val="accent1"/>
                </a:solidFill>
                <a:latin typeface="+mn-lt"/>
              </a:rPr>
              <a:t>1970 </a:t>
            </a:r>
            <a:r>
              <a:rPr lang="it-IT" sz="3200" dirty="0">
                <a:solidFill>
                  <a:schemeClr val="accent1"/>
                </a:solidFill>
                <a:latin typeface="+mn-lt"/>
                <a:sym typeface="Wingdings" panose="05000000000000000000" pitchFamily="2" charset="2"/>
              </a:rPr>
              <a:t></a:t>
            </a:r>
            <a:br>
              <a:rPr lang="it-IT" sz="3600" b="1" dirty="0">
                <a:solidFill>
                  <a:schemeClr val="accent1"/>
                </a:solidFill>
                <a:latin typeface="+mn-lt"/>
              </a:rPr>
            </a:br>
            <a:endParaRPr lang="it-IT" sz="3600" b="1" dirty="0">
              <a:solidFill>
                <a:schemeClr val="accent1"/>
              </a:solidFill>
              <a:latin typeface="+mn-lt"/>
            </a:endParaRPr>
          </a:p>
        </p:txBody>
      </p:sp>
      <p:sp>
        <p:nvSpPr>
          <p:cNvPr id="3" name="Segnaposto contenuto 2"/>
          <p:cNvSpPr>
            <a:spLocks noGrp="1"/>
          </p:cNvSpPr>
          <p:nvPr>
            <p:ph idx="1"/>
          </p:nvPr>
        </p:nvSpPr>
        <p:spPr/>
        <p:txBody>
          <a:bodyPr>
            <a:normAutofit lnSpcReduction="10000"/>
          </a:bodyPr>
          <a:lstStyle/>
          <a:p>
            <a:r>
              <a:rPr lang="it-IT" dirty="0"/>
              <a:t>Basic </a:t>
            </a:r>
            <a:r>
              <a:rPr lang="it-IT" dirty="0" err="1"/>
              <a:t>Needs</a:t>
            </a:r>
            <a:r>
              <a:rPr lang="it-IT" dirty="0"/>
              <a:t> </a:t>
            </a:r>
            <a:r>
              <a:rPr lang="it-IT" dirty="0" err="1"/>
              <a:t>Approach</a:t>
            </a:r>
            <a:endParaRPr lang="it-IT" dirty="0"/>
          </a:p>
          <a:p>
            <a:pPr marL="0" indent="0">
              <a:buNone/>
            </a:pPr>
            <a:endParaRPr lang="it-IT" dirty="0"/>
          </a:p>
          <a:p>
            <a:r>
              <a:rPr lang="it-IT" dirty="0" err="1"/>
              <a:t>Participatory</a:t>
            </a:r>
            <a:r>
              <a:rPr lang="it-IT" dirty="0"/>
              <a:t> </a:t>
            </a:r>
            <a:r>
              <a:rPr lang="it-IT" dirty="0" err="1"/>
              <a:t>Rural</a:t>
            </a:r>
            <a:r>
              <a:rPr lang="it-IT" dirty="0"/>
              <a:t> </a:t>
            </a:r>
            <a:r>
              <a:rPr lang="it-IT" dirty="0" err="1"/>
              <a:t>Appraisal</a:t>
            </a:r>
            <a:endParaRPr lang="it-IT" dirty="0"/>
          </a:p>
          <a:p>
            <a:pPr marL="0" indent="0">
              <a:buNone/>
            </a:pPr>
            <a:endParaRPr lang="it-IT" dirty="0"/>
          </a:p>
          <a:p>
            <a:r>
              <a:rPr lang="it-IT" dirty="0" err="1"/>
              <a:t>Capability</a:t>
            </a:r>
            <a:r>
              <a:rPr lang="it-IT" dirty="0"/>
              <a:t> </a:t>
            </a:r>
            <a:r>
              <a:rPr lang="it-IT" dirty="0" err="1"/>
              <a:t>Approaches</a:t>
            </a:r>
            <a:endParaRPr lang="it-IT" dirty="0"/>
          </a:p>
          <a:p>
            <a:pPr marL="0" indent="0">
              <a:buNone/>
            </a:pPr>
            <a:endParaRPr lang="it-IT" dirty="0"/>
          </a:p>
          <a:p>
            <a:r>
              <a:rPr lang="it-IT" dirty="0" err="1"/>
              <a:t>Epowerment-based</a:t>
            </a:r>
            <a:r>
              <a:rPr lang="it-IT" dirty="0"/>
              <a:t> </a:t>
            </a:r>
            <a:r>
              <a:rPr lang="it-IT" dirty="0" err="1"/>
              <a:t>Interventions</a:t>
            </a:r>
            <a:r>
              <a:rPr lang="it-IT" dirty="0"/>
              <a:t> </a:t>
            </a:r>
          </a:p>
          <a:p>
            <a:pPr marL="0" indent="0">
              <a:buNone/>
            </a:pPr>
            <a:endParaRPr lang="it-IT" dirty="0"/>
          </a:p>
          <a:p>
            <a:r>
              <a:rPr lang="it-IT" b="1" dirty="0" err="1"/>
              <a:t>Microfinance</a:t>
            </a:r>
            <a:endParaRPr lang="it-IT" b="1" dirty="0"/>
          </a:p>
        </p:txBody>
      </p:sp>
    </p:spTree>
    <p:extLst>
      <p:ext uri="{BB962C8B-B14F-4D97-AF65-F5344CB8AC3E}">
        <p14:creationId xmlns:p14="http://schemas.microsoft.com/office/powerpoint/2010/main" val="1710459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98274" y="701987"/>
            <a:ext cx="7227339" cy="1015663"/>
          </a:xfrm>
          <a:prstGeom prst="rect">
            <a:avLst/>
          </a:prstGeom>
          <a:noFill/>
        </p:spPr>
        <p:txBody>
          <a:bodyPr wrap="square" rtlCol="0">
            <a:spAutoFit/>
          </a:bodyPr>
          <a:lstStyle/>
          <a:p>
            <a:r>
              <a:rPr lang="it-IT" sz="6000" dirty="0">
                <a:solidFill>
                  <a:schemeClr val="accent1">
                    <a:lumMod val="50000"/>
                  </a:schemeClr>
                </a:solidFill>
              </a:rPr>
              <a:t>Il «decennio perduto»</a:t>
            </a:r>
          </a:p>
        </p:txBody>
      </p:sp>
      <p:sp>
        <p:nvSpPr>
          <p:cNvPr id="3" name="CasellaDiTesto 2"/>
          <p:cNvSpPr txBox="1"/>
          <p:nvPr/>
        </p:nvSpPr>
        <p:spPr>
          <a:xfrm>
            <a:off x="8184232" y="332656"/>
            <a:ext cx="2160240" cy="1754326"/>
          </a:xfrm>
          <a:prstGeom prst="rect">
            <a:avLst/>
          </a:prstGeom>
          <a:noFill/>
        </p:spPr>
        <p:txBody>
          <a:bodyPr wrap="square" rtlCol="0">
            <a:spAutoFit/>
          </a:bodyPr>
          <a:lstStyle/>
          <a:p>
            <a:r>
              <a:rPr lang="it-IT" sz="5400" b="1" dirty="0">
                <a:solidFill>
                  <a:schemeClr val="accent1">
                    <a:lumMod val="50000"/>
                  </a:schemeClr>
                </a:solidFill>
              </a:rPr>
              <a:t>1980/1990</a:t>
            </a:r>
          </a:p>
        </p:txBody>
      </p:sp>
      <p:sp>
        <p:nvSpPr>
          <p:cNvPr id="5" name="CasellaDiTesto 4"/>
          <p:cNvSpPr txBox="1"/>
          <p:nvPr/>
        </p:nvSpPr>
        <p:spPr>
          <a:xfrm>
            <a:off x="951345" y="2872509"/>
            <a:ext cx="9615055" cy="2862322"/>
          </a:xfrm>
          <a:prstGeom prst="rect">
            <a:avLst/>
          </a:prstGeom>
          <a:noFill/>
        </p:spPr>
        <p:txBody>
          <a:bodyPr wrap="square" rtlCol="0">
            <a:spAutoFit/>
          </a:bodyPr>
          <a:lstStyle/>
          <a:p>
            <a:pPr marL="285750" indent="-285750">
              <a:buFont typeface="Arial" panose="020B0604020202020204" pitchFamily="34" charset="0"/>
              <a:buChar char="•"/>
            </a:pPr>
            <a:r>
              <a:rPr lang="it-IT" dirty="0"/>
              <a:t>La crisi dei debiti dei Paesi in Via di Sviluppo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 piani di aggiustamento strutturale (PAS)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La globalizzazione neoliberista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p:txBody>
      </p:sp>
    </p:spTree>
    <p:extLst>
      <p:ext uri="{BB962C8B-B14F-4D97-AF65-F5344CB8AC3E}">
        <p14:creationId xmlns:p14="http://schemas.microsoft.com/office/powerpoint/2010/main" val="156471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02551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isultati immagini per ford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1475004"/>
            <a:ext cx="3144147" cy="260206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559496" y="4653137"/>
            <a:ext cx="4716016" cy="1751249"/>
          </a:xfrm>
          <a:prstGeom prst="rect">
            <a:avLst/>
          </a:prstGeom>
        </p:spPr>
        <p:txBody>
          <a:bodyPr wrap="square">
            <a:spAutoFit/>
          </a:bodyPr>
          <a:lstStyle/>
          <a:p>
            <a:pPr marL="457200" indent="-457200">
              <a:lnSpc>
                <a:spcPct val="90000"/>
              </a:lnSpc>
              <a:spcBef>
                <a:spcPts val="1000"/>
              </a:spcBef>
              <a:buFont typeface="Arial" panose="020B0604020202020204" pitchFamily="34" charset="0"/>
              <a:buChar char="•"/>
            </a:pPr>
            <a:r>
              <a:rPr lang="en-US" sz="1600" dirty="0" err="1">
                <a:solidFill>
                  <a:prstClr val="black"/>
                </a:solidFill>
              </a:rPr>
              <a:t>Progetti</a:t>
            </a:r>
            <a:r>
              <a:rPr lang="en-US" sz="1600" dirty="0">
                <a:solidFill>
                  <a:prstClr val="black"/>
                </a:solidFill>
              </a:rPr>
              <a:t> di </a:t>
            </a:r>
            <a:r>
              <a:rPr lang="en-US" sz="1600" dirty="0" err="1">
                <a:solidFill>
                  <a:prstClr val="black"/>
                </a:solidFill>
              </a:rPr>
              <a:t>espansione</a:t>
            </a:r>
            <a:r>
              <a:rPr lang="en-US" sz="1600" dirty="0">
                <a:solidFill>
                  <a:prstClr val="black"/>
                </a:solidFill>
              </a:rPr>
              <a:t> </a:t>
            </a:r>
            <a:r>
              <a:rPr lang="en-US" sz="1600" dirty="0" err="1">
                <a:solidFill>
                  <a:prstClr val="black"/>
                </a:solidFill>
              </a:rPr>
              <a:t>industriale</a:t>
            </a:r>
            <a:r>
              <a:rPr lang="en-US" sz="1600" dirty="0">
                <a:solidFill>
                  <a:prstClr val="black"/>
                </a:solidFill>
              </a:rPr>
              <a:t> </a:t>
            </a:r>
            <a:r>
              <a:rPr lang="en-US" sz="1600" dirty="0" err="1">
                <a:solidFill>
                  <a:prstClr val="black"/>
                </a:solidFill>
              </a:rPr>
              <a:t>dell’epoca</a:t>
            </a:r>
            <a:r>
              <a:rPr lang="en-US" sz="1600" dirty="0">
                <a:solidFill>
                  <a:prstClr val="black"/>
                </a:solidFill>
              </a:rPr>
              <a:t> post-</a:t>
            </a:r>
            <a:r>
              <a:rPr lang="en-US" sz="1600" dirty="0" err="1">
                <a:solidFill>
                  <a:prstClr val="black"/>
                </a:solidFill>
              </a:rPr>
              <a:t>coloniale</a:t>
            </a:r>
            <a:endParaRPr lang="en-US" sz="1600" dirty="0">
              <a:solidFill>
                <a:prstClr val="black"/>
              </a:solidFill>
            </a:endParaRPr>
          </a:p>
          <a:p>
            <a:pPr marL="457200" indent="-457200">
              <a:lnSpc>
                <a:spcPct val="90000"/>
              </a:lnSpc>
              <a:spcBef>
                <a:spcPts val="1000"/>
              </a:spcBef>
              <a:buFont typeface="Arial" panose="020B0604020202020204" pitchFamily="34" charset="0"/>
              <a:buChar char="•"/>
            </a:pPr>
            <a:r>
              <a:rPr lang="en-US" sz="1600" dirty="0" err="1">
                <a:solidFill>
                  <a:prstClr val="black"/>
                </a:solidFill>
              </a:rPr>
              <a:t>Poveri</a:t>
            </a:r>
            <a:r>
              <a:rPr lang="en-US" sz="1600" dirty="0">
                <a:solidFill>
                  <a:prstClr val="black"/>
                </a:solidFill>
              </a:rPr>
              <a:t> come “</a:t>
            </a:r>
            <a:r>
              <a:rPr lang="en-US" sz="1600" dirty="0" err="1">
                <a:solidFill>
                  <a:prstClr val="black"/>
                </a:solidFill>
              </a:rPr>
              <a:t>esercito</a:t>
            </a:r>
            <a:r>
              <a:rPr lang="en-US" sz="1600" dirty="0">
                <a:solidFill>
                  <a:prstClr val="black"/>
                </a:solidFill>
              </a:rPr>
              <a:t> </a:t>
            </a:r>
            <a:r>
              <a:rPr lang="en-US" sz="1600" dirty="0" err="1">
                <a:solidFill>
                  <a:prstClr val="black"/>
                </a:solidFill>
              </a:rPr>
              <a:t>industriale</a:t>
            </a:r>
            <a:r>
              <a:rPr lang="en-US" sz="1600" dirty="0">
                <a:solidFill>
                  <a:prstClr val="black"/>
                </a:solidFill>
              </a:rPr>
              <a:t> di </a:t>
            </a:r>
            <a:r>
              <a:rPr lang="en-US" sz="1600" dirty="0" err="1">
                <a:solidFill>
                  <a:prstClr val="black"/>
                </a:solidFill>
              </a:rPr>
              <a:t>riserva</a:t>
            </a:r>
            <a:r>
              <a:rPr lang="en-US" sz="1600" dirty="0">
                <a:solidFill>
                  <a:prstClr val="black"/>
                </a:solidFill>
              </a:rPr>
              <a:t>”</a:t>
            </a:r>
          </a:p>
          <a:p>
            <a:pPr marL="457200" indent="-457200">
              <a:lnSpc>
                <a:spcPct val="90000"/>
              </a:lnSpc>
              <a:spcBef>
                <a:spcPts val="1000"/>
              </a:spcBef>
              <a:buFont typeface="Arial" panose="020B0604020202020204" pitchFamily="34" charset="0"/>
              <a:buChar char="•"/>
            </a:pPr>
            <a:r>
              <a:rPr lang="en-US" sz="1600" dirty="0" err="1">
                <a:solidFill>
                  <a:prstClr val="black"/>
                </a:solidFill>
              </a:rPr>
              <a:t>Donazioni</a:t>
            </a:r>
            <a:r>
              <a:rPr lang="en-US" sz="1600" dirty="0">
                <a:solidFill>
                  <a:prstClr val="black"/>
                </a:solidFill>
              </a:rPr>
              <a:t> (</a:t>
            </a:r>
            <a:r>
              <a:rPr lang="en-US" sz="1600" dirty="0" err="1">
                <a:solidFill>
                  <a:prstClr val="black"/>
                </a:solidFill>
              </a:rPr>
              <a:t>dipendenza</a:t>
            </a:r>
            <a:r>
              <a:rPr lang="en-US" sz="1600" dirty="0">
                <a:solidFill>
                  <a:prstClr val="black"/>
                </a:solidFill>
              </a:rPr>
              <a:t>?)</a:t>
            </a:r>
          </a:p>
          <a:p>
            <a:pPr algn="r">
              <a:lnSpc>
                <a:spcPct val="90000"/>
              </a:lnSpc>
              <a:spcBef>
                <a:spcPts val="1000"/>
              </a:spcBef>
            </a:pPr>
            <a:endParaRPr lang="en-US" sz="2800" dirty="0">
              <a:solidFill>
                <a:prstClr val="black"/>
              </a:solidFill>
            </a:endParaRPr>
          </a:p>
        </p:txBody>
      </p:sp>
      <p:sp>
        <p:nvSpPr>
          <p:cNvPr id="5" name="CasellaDiTesto 4"/>
          <p:cNvSpPr txBox="1"/>
          <p:nvPr/>
        </p:nvSpPr>
        <p:spPr>
          <a:xfrm>
            <a:off x="2260050" y="467962"/>
            <a:ext cx="2035750" cy="584775"/>
          </a:xfrm>
          <a:prstGeom prst="rect">
            <a:avLst/>
          </a:prstGeom>
          <a:noFill/>
        </p:spPr>
        <p:txBody>
          <a:bodyPr wrap="none" rtlCol="0">
            <a:spAutoFit/>
          </a:bodyPr>
          <a:lstStyle/>
          <a:p>
            <a:r>
              <a:rPr lang="it-IT" sz="3200" dirty="0">
                <a:solidFill>
                  <a:schemeClr val="accent1"/>
                </a:solidFill>
              </a:rPr>
              <a:t>FORDISMO</a:t>
            </a:r>
          </a:p>
        </p:txBody>
      </p:sp>
      <p:sp>
        <p:nvSpPr>
          <p:cNvPr id="8" name="Rettangolo 7"/>
          <p:cNvSpPr/>
          <p:nvPr/>
        </p:nvSpPr>
        <p:spPr>
          <a:xfrm>
            <a:off x="6932402" y="253463"/>
            <a:ext cx="4132151" cy="830997"/>
          </a:xfrm>
          <a:prstGeom prst="rect">
            <a:avLst/>
          </a:prstGeom>
        </p:spPr>
        <p:txBody>
          <a:bodyPr wrap="square">
            <a:spAutoFit/>
          </a:bodyPr>
          <a:lstStyle/>
          <a:p>
            <a:r>
              <a:rPr lang="it-IT" sz="2400" dirty="0">
                <a:solidFill>
                  <a:schemeClr val="accent1"/>
                </a:solidFill>
              </a:rPr>
              <a:t>NEOLIBERALISMO/</a:t>
            </a:r>
          </a:p>
          <a:p>
            <a:r>
              <a:rPr lang="it-IT" sz="2400" dirty="0">
                <a:solidFill>
                  <a:schemeClr val="accent1"/>
                </a:solidFill>
              </a:rPr>
              <a:t>CAPITALISMO FINANZIARIO</a:t>
            </a:r>
          </a:p>
        </p:txBody>
      </p:sp>
      <p:sp>
        <p:nvSpPr>
          <p:cNvPr id="9" name="Rettangolo 8"/>
          <p:cNvSpPr/>
          <p:nvPr/>
        </p:nvSpPr>
        <p:spPr>
          <a:xfrm>
            <a:off x="6600056" y="4647638"/>
            <a:ext cx="4572000" cy="1013611"/>
          </a:xfrm>
          <a:prstGeom prst="rect">
            <a:avLst/>
          </a:prstGeom>
        </p:spPr>
        <p:txBody>
          <a:bodyPr>
            <a:spAutoFit/>
          </a:bodyPr>
          <a:lstStyle/>
          <a:p>
            <a:pPr marL="285750" indent="-285750">
              <a:lnSpc>
                <a:spcPct val="90000"/>
              </a:lnSpc>
              <a:spcBef>
                <a:spcPts val="1000"/>
              </a:spcBef>
              <a:buFont typeface="Arial" panose="020B0604020202020204" pitchFamily="34" charset="0"/>
              <a:buChar char="•"/>
            </a:pPr>
            <a:r>
              <a:rPr lang="en-US" sz="1600" dirty="0" err="1">
                <a:solidFill>
                  <a:prstClr val="black"/>
                </a:solidFill>
              </a:rPr>
              <a:t>Strategie</a:t>
            </a:r>
            <a:r>
              <a:rPr lang="en-US" sz="1600" dirty="0">
                <a:solidFill>
                  <a:prstClr val="black"/>
                </a:solidFill>
              </a:rPr>
              <a:t> di “</a:t>
            </a:r>
            <a:r>
              <a:rPr lang="en-US" sz="1600" dirty="0" err="1">
                <a:solidFill>
                  <a:prstClr val="black"/>
                </a:solidFill>
              </a:rPr>
              <a:t>sviluppo</a:t>
            </a:r>
            <a:r>
              <a:rPr lang="en-US" sz="1600" dirty="0">
                <a:solidFill>
                  <a:prstClr val="black"/>
                </a:solidFill>
              </a:rPr>
              <a:t> </a:t>
            </a:r>
            <a:r>
              <a:rPr lang="en-US" sz="1600" dirty="0" err="1">
                <a:solidFill>
                  <a:prstClr val="black"/>
                </a:solidFill>
              </a:rPr>
              <a:t>partecipativo</a:t>
            </a:r>
            <a:r>
              <a:rPr lang="en-US" sz="1600" dirty="0">
                <a:solidFill>
                  <a:prstClr val="black"/>
                </a:solidFill>
              </a:rPr>
              <a:t>” </a:t>
            </a:r>
          </a:p>
          <a:p>
            <a:pPr marL="285750" indent="-285750">
              <a:lnSpc>
                <a:spcPct val="90000"/>
              </a:lnSpc>
              <a:spcBef>
                <a:spcPts val="1000"/>
              </a:spcBef>
              <a:buFont typeface="Arial" panose="020B0604020202020204" pitchFamily="34" charset="0"/>
              <a:buChar char="•"/>
            </a:pPr>
            <a:r>
              <a:rPr lang="en-US" sz="1600" dirty="0" err="1">
                <a:solidFill>
                  <a:prstClr val="black"/>
                </a:solidFill>
              </a:rPr>
              <a:t>Poveri</a:t>
            </a:r>
            <a:r>
              <a:rPr lang="en-US" sz="1600" dirty="0">
                <a:solidFill>
                  <a:prstClr val="black"/>
                </a:solidFill>
              </a:rPr>
              <a:t> come “</a:t>
            </a:r>
            <a:r>
              <a:rPr lang="en-US" sz="1600" dirty="0" err="1">
                <a:solidFill>
                  <a:prstClr val="black"/>
                </a:solidFill>
              </a:rPr>
              <a:t>veicolo</a:t>
            </a:r>
            <a:r>
              <a:rPr lang="en-US" sz="1600" dirty="0">
                <a:solidFill>
                  <a:prstClr val="black"/>
                </a:solidFill>
              </a:rPr>
              <a:t> </a:t>
            </a:r>
            <a:r>
              <a:rPr lang="en-US" sz="1600" dirty="0" err="1">
                <a:solidFill>
                  <a:prstClr val="black"/>
                </a:solidFill>
              </a:rPr>
              <a:t>attivo</a:t>
            </a:r>
            <a:r>
              <a:rPr lang="en-US" sz="1600" dirty="0">
                <a:solidFill>
                  <a:prstClr val="black"/>
                </a:solidFill>
              </a:rPr>
              <a:t>” </a:t>
            </a:r>
            <a:r>
              <a:rPr lang="en-US" sz="1600" dirty="0" err="1">
                <a:solidFill>
                  <a:prstClr val="black"/>
                </a:solidFill>
              </a:rPr>
              <a:t>dello</a:t>
            </a:r>
            <a:r>
              <a:rPr lang="en-US" sz="1600" dirty="0">
                <a:solidFill>
                  <a:prstClr val="black"/>
                </a:solidFill>
              </a:rPr>
              <a:t> </a:t>
            </a:r>
            <a:r>
              <a:rPr lang="en-US" sz="1600" dirty="0" err="1">
                <a:solidFill>
                  <a:prstClr val="black"/>
                </a:solidFill>
              </a:rPr>
              <a:t>sviluppo</a:t>
            </a:r>
            <a:endParaRPr lang="en-US" sz="1600" dirty="0"/>
          </a:p>
          <a:p>
            <a:pPr marL="285750" indent="-285750">
              <a:lnSpc>
                <a:spcPct val="90000"/>
              </a:lnSpc>
              <a:spcBef>
                <a:spcPts val="1000"/>
              </a:spcBef>
              <a:buFont typeface="Arial" panose="020B0604020202020204" pitchFamily="34" charset="0"/>
              <a:buChar char="•"/>
            </a:pPr>
            <a:r>
              <a:rPr lang="en-US" sz="1600" dirty="0" err="1">
                <a:solidFill>
                  <a:prstClr val="black"/>
                </a:solidFill>
              </a:rPr>
              <a:t>Credito</a:t>
            </a:r>
            <a:r>
              <a:rPr lang="en-US" sz="1600" dirty="0">
                <a:solidFill>
                  <a:prstClr val="black"/>
                </a:solidFill>
              </a:rPr>
              <a:t> (</a:t>
            </a:r>
            <a:r>
              <a:rPr lang="en-US" sz="1600" dirty="0" err="1">
                <a:solidFill>
                  <a:prstClr val="black"/>
                </a:solidFill>
              </a:rPr>
              <a:t>autonomia</a:t>
            </a:r>
            <a:r>
              <a:rPr lang="en-US" sz="1600" dirty="0">
                <a:solidFill>
                  <a:prstClr val="black"/>
                </a:solidFill>
              </a:rPr>
              <a:t>?)</a:t>
            </a:r>
          </a:p>
        </p:txBody>
      </p:sp>
      <p:pic>
        <p:nvPicPr>
          <p:cNvPr id="4098" name="Picture 2" descr="Risultati immagini per financial capit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164" y="1475003"/>
            <a:ext cx="3214285" cy="253006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735961" y="2391272"/>
            <a:ext cx="2182969" cy="461665"/>
          </a:xfrm>
          <a:prstGeom prst="rect">
            <a:avLst/>
          </a:prstGeom>
          <a:noFill/>
        </p:spPr>
        <p:txBody>
          <a:bodyPr wrap="square" rtlCol="0">
            <a:spAutoFit/>
          </a:bodyPr>
          <a:lstStyle/>
          <a:p>
            <a:r>
              <a:rPr lang="it-IT" sz="2400" b="1" dirty="0">
                <a:solidFill>
                  <a:srgbClr val="FF0000"/>
                </a:solidFill>
              </a:rPr>
              <a:t>VS</a:t>
            </a:r>
          </a:p>
        </p:txBody>
      </p:sp>
    </p:spTree>
    <p:extLst>
      <p:ext uri="{BB962C8B-B14F-4D97-AF65-F5344CB8AC3E}">
        <p14:creationId xmlns:p14="http://schemas.microsoft.com/office/powerpoint/2010/main" val="145980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378" y="116632"/>
            <a:ext cx="2313118" cy="1656184"/>
          </a:xfrm>
          <a:prstGeom prst="rect">
            <a:avLst/>
          </a:prstGeom>
        </p:spPr>
      </p:pic>
      <p:sp>
        <p:nvSpPr>
          <p:cNvPr id="2" name="Titolo 1"/>
          <p:cNvSpPr>
            <a:spLocks noGrp="1"/>
          </p:cNvSpPr>
          <p:nvPr>
            <p:ph type="title"/>
          </p:nvPr>
        </p:nvSpPr>
        <p:spPr>
          <a:xfrm>
            <a:off x="983432" y="10799"/>
            <a:ext cx="7886700" cy="1325563"/>
          </a:xfrm>
        </p:spPr>
        <p:txBody>
          <a:bodyPr>
            <a:normAutofit/>
          </a:bodyPr>
          <a:lstStyle/>
          <a:p>
            <a:r>
              <a:rPr lang="it-IT" sz="4000" b="1" dirty="0">
                <a:solidFill>
                  <a:schemeClr val="accent1"/>
                </a:solidFill>
                <a:latin typeface="+mn-lt"/>
              </a:rPr>
              <a:t>IL DISCORSO NEOLIBERALE</a:t>
            </a:r>
            <a:endParaRPr lang="it-IT" sz="2800" b="1" dirty="0">
              <a:solidFill>
                <a:schemeClr val="accent1"/>
              </a:solidFill>
              <a:latin typeface="+mn-lt"/>
            </a:endParaRPr>
          </a:p>
        </p:txBody>
      </p:sp>
      <p:sp>
        <p:nvSpPr>
          <p:cNvPr id="3" name="Segnaposto contenuto 2"/>
          <p:cNvSpPr>
            <a:spLocks noGrp="1"/>
          </p:cNvSpPr>
          <p:nvPr>
            <p:ph idx="1"/>
          </p:nvPr>
        </p:nvSpPr>
        <p:spPr>
          <a:xfrm>
            <a:off x="1575284" y="1772816"/>
            <a:ext cx="9129228" cy="2145898"/>
          </a:xfrm>
        </p:spPr>
        <p:txBody>
          <a:bodyPr>
            <a:noAutofit/>
          </a:bodyPr>
          <a:lstStyle/>
          <a:p>
            <a:pPr algn="just"/>
            <a:r>
              <a:rPr lang="en-US" dirty="0"/>
              <a:t>individuals are “responsible” for their own condition, and, therefore, are the only ones who can really do something to improve it;</a:t>
            </a:r>
          </a:p>
          <a:p>
            <a:pPr algn="just"/>
            <a:endParaRPr lang="en-US" dirty="0"/>
          </a:p>
          <a:p>
            <a:pPr algn="just"/>
            <a:r>
              <a:rPr lang="en-US" dirty="0"/>
              <a:t>development as an “anti-politics machine” (Ferguson, 1990);</a:t>
            </a:r>
            <a:endParaRPr lang="it-IT" dirty="0"/>
          </a:p>
          <a:p>
            <a:pPr marL="0" indent="0" algn="just">
              <a:buNone/>
            </a:pPr>
            <a:endParaRPr lang="en-US" dirty="0"/>
          </a:p>
          <a:p>
            <a:pPr algn="just"/>
            <a:r>
              <a:rPr lang="en-US" i="1" dirty="0"/>
              <a:t>empowerment</a:t>
            </a:r>
            <a:r>
              <a:rPr lang="en-US" dirty="0"/>
              <a:t> rhetoric as a way to depoliticize poverty (Sharma, 2010).</a:t>
            </a:r>
            <a:endParaRPr lang="it-IT" dirty="0"/>
          </a:p>
        </p:txBody>
      </p:sp>
    </p:spTree>
    <p:extLst>
      <p:ext uri="{BB962C8B-B14F-4D97-AF65-F5344CB8AC3E}">
        <p14:creationId xmlns:p14="http://schemas.microsoft.com/office/powerpoint/2010/main" val="34044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0510" y="1560946"/>
            <a:ext cx="10658763" cy="4770537"/>
          </a:xfrm>
          <a:prstGeom prst="rect">
            <a:avLst/>
          </a:prstGeom>
        </p:spPr>
        <p:txBody>
          <a:bodyPr wrap="square">
            <a:spAutoFit/>
          </a:bodyPr>
          <a:lstStyle/>
          <a:p>
            <a:pPr marL="285750" indent="-285750">
              <a:buFont typeface="Arial" panose="020B0604020202020204" pitchFamily="34" charset="0"/>
              <a:buChar char="•"/>
            </a:pPr>
            <a:r>
              <a:rPr lang="it-IT" sz="2800" b="1" dirty="0"/>
              <a:t>Un discorso è un insieme di enunciati cui, a seconda dello status di chi li pronuncia e dal luogo da cui provengono, corrispondono dei concreti effetti di verità.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Affinché un discorso possa considerarsi tale deve provenire da soggetti a cui è in qualche modo riconosciuto il diritto di parlare. Non tutti, infatti, sono autorizzati a proferir parola, né può parlarsi di tutto.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Un discorso, inoltre, può dirsi tale poiché è sorretto da tutto un complesso di Istituzioni, proviene da dei luoghi precisi quali possono essere le aule dei tribunali, le università, gli ospedali.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Un discorso, infine, produce dei concreti effetti di verità. Come lo stesso Foucault scrive, ogni disciplina è fatta «tanto di errori che di verità, errori che non sono residui o corpi estranei, ma che hanno funzioni positive, un’efficacia storica, un ruolo spesso indissociabile da quello della verità». </a:t>
            </a:r>
          </a:p>
        </p:txBody>
      </p:sp>
      <p:sp>
        <p:nvSpPr>
          <p:cNvPr id="3" name="Rettangolo 2"/>
          <p:cNvSpPr/>
          <p:nvPr/>
        </p:nvSpPr>
        <p:spPr>
          <a:xfrm>
            <a:off x="951889" y="399534"/>
            <a:ext cx="5144111" cy="646331"/>
          </a:xfrm>
          <a:prstGeom prst="rect">
            <a:avLst/>
          </a:prstGeom>
        </p:spPr>
        <p:txBody>
          <a:bodyPr wrap="square">
            <a:spAutoFit/>
          </a:bodyPr>
          <a:lstStyle/>
          <a:p>
            <a:r>
              <a:rPr lang="it-IT" sz="3600" dirty="0">
                <a:solidFill>
                  <a:schemeClr val="accent1">
                    <a:lumMod val="50000"/>
                  </a:schemeClr>
                </a:solidFill>
              </a:rPr>
              <a:t>Michel</a:t>
            </a:r>
            <a:r>
              <a:rPr lang="it-IT" sz="2800" dirty="0">
                <a:solidFill>
                  <a:schemeClr val="accent1">
                    <a:lumMod val="50000"/>
                  </a:schemeClr>
                </a:solidFill>
              </a:rPr>
              <a:t> </a:t>
            </a:r>
            <a:r>
              <a:rPr lang="it-IT" sz="3600" dirty="0">
                <a:solidFill>
                  <a:schemeClr val="accent1">
                    <a:lumMod val="50000"/>
                  </a:schemeClr>
                </a:solidFill>
              </a:rPr>
              <a:t>Foucault</a:t>
            </a:r>
            <a:r>
              <a:rPr lang="it-IT" sz="2800" dirty="0">
                <a:solidFill>
                  <a:schemeClr val="accent1">
                    <a:lumMod val="50000"/>
                  </a:schemeClr>
                </a:solidFill>
              </a:rPr>
              <a:t> (1926-1984</a:t>
            </a:r>
            <a:r>
              <a:rPr lang="it-IT" sz="2400" dirty="0">
                <a:solidFill>
                  <a:schemeClr val="accent1">
                    <a:lumMod val="50000"/>
                  </a:schemeClr>
                </a:solidFill>
              </a:rPr>
              <a:t>)</a:t>
            </a:r>
          </a:p>
        </p:txBody>
      </p:sp>
    </p:spTree>
    <p:extLst>
      <p:ext uri="{BB962C8B-B14F-4D97-AF65-F5344CB8AC3E}">
        <p14:creationId xmlns:p14="http://schemas.microsoft.com/office/powerpoint/2010/main" val="196804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764704"/>
            <a:ext cx="7416824" cy="5355312"/>
          </a:xfrm>
          <a:prstGeom prst="rect">
            <a:avLst/>
          </a:prstGeom>
        </p:spPr>
        <p:txBody>
          <a:bodyPr wrap="square">
            <a:spAutoFit/>
          </a:bodyPr>
          <a:lstStyle/>
          <a:p>
            <a:pPr algn="just"/>
            <a:r>
              <a:rPr lang="es-ES" sz="2400" dirty="0"/>
              <a:t>«So poverty is the problem ... No one seems to remember that for such ‘problems’ to arise two sets of actors must be involved: rich and poor, white and black, men and women. In other words the rich do not exist without the poor – to take one example. The advantage of an approach that focuses on only one party in the relationship is that it puts the blame for the ‘problem’ on the weaker party and removes whoever has arrogated the right to pose the question from the ‘problem’ altogether. By eliding social relations, this rhetorical sleight of hand brings forth a new, apparently ‘objective’ reality; poverty, in this particular case» </a:t>
            </a:r>
          </a:p>
          <a:p>
            <a:endParaRPr lang="es-ES" dirty="0"/>
          </a:p>
          <a:p>
            <a:pPr algn="r"/>
            <a:r>
              <a:rPr lang="es-ES" b="1" dirty="0"/>
              <a:t>Gilbert Rist</a:t>
            </a:r>
          </a:p>
          <a:p>
            <a:endParaRPr lang="it-IT" dirty="0"/>
          </a:p>
        </p:txBody>
      </p:sp>
    </p:spTree>
    <p:extLst>
      <p:ext uri="{BB962C8B-B14F-4D97-AF65-F5344CB8AC3E}">
        <p14:creationId xmlns:p14="http://schemas.microsoft.com/office/powerpoint/2010/main" val="262212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94326" y="2844798"/>
            <a:ext cx="10178472" cy="2862322"/>
          </a:xfrm>
          <a:prstGeom prst="rect">
            <a:avLst/>
          </a:prstGeom>
          <a:noFill/>
        </p:spPr>
        <p:txBody>
          <a:bodyPr wrap="square" rtlCol="0">
            <a:spAutoFit/>
          </a:bodyPr>
          <a:lstStyle/>
          <a:p>
            <a:pPr marL="571500" indent="-571500">
              <a:buFont typeface="Arial" panose="020B0604020202020204" pitchFamily="34" charset="0"/>
              <a:buChar char="•"/>
            </a:pPr>
            <a:r>
              <a:rPr lang="it-IT" sz="3600" dirty="0"/>
              <a:t>Lo «sviluppo umano»</a:t>
            </a:r>
          </a:p>
          <a:p>
            <a:pPr marL="571500" indent="-571500">
              <a:buFont typeface="Arial" panose="020B0604020202020204" pitchFamily="34" charset="0"/>
              <a:buChar char="•"/>
            </a:pPr>
            <a:endParaRPr lang="it-IT" sz="3600" dirty="0"/>
          </a:p>
          <a:p>
            <a:pPr marL="571500" indent="-571500">
              <a:buFont typeface="Arial" panose="020B0604020202020204" pitchFamily="34" charset="0"/>
              <a:buChar char="•"/>
            </a:pPr>
            <a:r>
              <a:rPr lang="it-IT" sz="3600" dirty="0"/>
              <a:t>Lo «sviluppo sostenibile»</a:t>
            </a:r>
          </a:p>
          <a:p>
            <a:pPr marL="571500" indent="-571500">
              <a:buFont typeface="Arial" panose="020B0604020202020204" pitchFamily="34" charset="0"/>
              <a:buChar char="•"/>
            </a:pPr>
            <a:endParaRPr lang="it-IT" sz="3600" dirty="0"/>
          </a:p>
          <a:p>
            <a:pPr marL="571500" indent="-571500">
              <a:buFont typeface="Arial" panose="020B0604020202020204" pitchFamily="34" charset="0"/>
              <a:buChar char="•"/>
            </a:pPr>
            <a:r>
              <a:rPr lang="it-IT" sz="3600" dirty="0"/>
              <a:t>Le nuove strategie di cooperazione «dal basso» </a:t>
            </a:r>
          </a:p>
        </p:txBody>
      </p:sp>
      <p:sp>
        <p:nvSpPr>
          <p:cNvPr id="3" name="CasellaDiTesto 2"/>
          <p:cNvSpPr txBox="1"/>
          <p:nvPr/>
        </p:nvSpPr>
        <p:spPr>
          <a:xfrm>
            <a:off x="794326" y="637310"/>
            <a:ext cx="9836727" cy="584775"/>
          </a:xfrm>
          <a:prstGeom prst="rect">
            <a:avLst/>
          </a:prstGeom>
          <a:noFill/>
        </p:spPr>
        <p:txBody>
          <a:bodyPr wrap="square" rtlCol="0">
            <a:spAutoFit/>
          </a:bodyPr>
          <a:lstStyle/>
          <a:p>
            <a:r>
              <a:rPr lang="it-IT" sz="3200" dirty="0">
                <a:solidFill>
                  <a:schemeClr val="tx2">
                    <a:lumMod val="50000"/>
                  </a:schemeClr>
                </a:solidFill>
              </a:rPr>
              <a:t>I tentativi di «rilegittimazione» del discorso dello sviluppo</a:t>
            </a:r>
          </a:p>
        </p:txBody>
      </p:sp>
    </p:spTree>
    <p:extLst>
      <p:ext uri="{BB962C8B-B14F-4D97-AF65-F5344CB8AC3E}">
        <p14:creationId xmlns:p14="http://schemas.microsoft.com/office/powerpoint/2010/main" val="160920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03388" y="188913"/>
            <a:ext cx="4572000" cy="984250"/>
          </a:xfrm>
          <a:prstGeom prst="rect">
            <a:avLst/>
          </a:prstGeom>
        </p:spPr>
        <p:txBody>
          <a:bodyPr>
            <a:spAutoFit/>
          </a:bodyPr>
          <a:lstStyle/>
          <a:p>
            <a:pPr eaLnBrk="1" hangingPunct="1">
              <a:defRPr/>
            </a:pPr>
            <a:r>
              <a:rPr lang="it-IT" altLang="it-IT" sz="2000" b="1" dirty="0">
                <a:solidFill>
                  <a:schemeClr val="tx2">
                    <a:lumMod val="60000"/>
                    <a:lumOff val="40000"/>
                  </a:schemeClr>
                </a:solidFill>
              </a:rPr>
              <a:t>Indice di sviluppo umano </a:t>
            </a:r>
          </a:p>
          <a:p>
            <a:pPr eaLnBrk="1" hangingPunct="1">
              <a:defRPr/>
            </a:pPr>
            <a:r>
              <a:rPr lang="it-IT" altLang="it-IT" sz="2000" b="1" dirty="0">
                <a:solidFill>
                  <a:schemeClr val="tx2">
                    <a:lumMod val="60000"/>
                    <a:lumOff val="40000"/>
                  </a:schemeClr>
                </a:solidFill>
              </a:rPr>
              <a:t>(Human Development Report 2018</a:t>
            </a:r>
            <a:r>
              <a:rPr lang="it-IT" altLang="it-IT" b="1" dirty="0">
                <a:solidFill>
                  <a:schemeClr val="tx2">
                    <a:lumMod val="60000"/>
                    <a:lumOff val="40000"/>
                  </a:schemeClr>
                </a:solidFill>
              </a:rPr>
              <a:t>)</a:t>
            </a:r>
            <a:br>
              <a:rPr lang="it-IT" altLang="it-IT" b="1" dirty="0">
                <a:solidFill>
                  <a:schemeClr val="tx2">
                    <a:lumMod val="60000"/>
                    <a:lumOff val="40000"/>
                  </a:schemeClr>
                </a:solidFill>
              </a:rPr>
            </a:br>
            <a:endParaRPr lang="it-IT" dirty="0"/>
          </a:p>
        </p:txBody>
      </p:sp>
      <p:pic>
        <p:nvPicPr>
          <p:cNvPr id="7171" name="Picture 6" descr="https://upload.wikimedia.org/wikipedia/commons/thumb/c/c2/2018_UN_Human_Development_Report.svg/1920px-2018_UN_Human_Development_Repor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412876"/>
            <a:ext cx="9956801"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8472488" y="333376"/>
            <a:ext cx="215900" cy="219075"/>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173" name="Rettangolo 7"/>
          <p:cNvSpPr>
            <a:spLocks noChangeArrowheads="1"/>
          </p:cNvSpPr>
          <p:nvPr/>
        </p:nvSpPr>
        <p:spPr bwMode="auto">
          <a:xfrm>
            <a:off x="8832850" y="333376"/>
            <a:ext cx="2376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200">
                <a:solidFill>
                  <a:srgbClr val="222222"/>
                </a:solidFill>
                <a:latin typeface="Arial" panose="020B0604020202020204" pitchFamily="34" charset="0"/>
              </a:rPr>
              <a:t>0.800–1.000 (very high)</a:t>
            </a:r>
            <a:endParaRPr lang="it-IT" altLang="it-IT" sz="1200"/>
          </a:p>
        </p:txBody>
      </p:sp>
      <p:sp>
        <p:nvSpPr>
          <p:cNvPr id="9" name="Rettangolo 8"/>
          <p:cNvSpPr/>
          <p:nvPr/>
        </p:nvSpPr>
        <p:spPr>
          <a:xfrm>
            <a:off x="8472488" y="671513"/>
            <a:ext cx="215900" cy="2159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175" name="Rettangolo 9"/>
          <p:cNvSpPr>
            <a:spLocks noChangeArrowheads="1"/>
          </p:cNvSpPr>
          <p:nvPr/>
        </p:nvSpPr>
        <p:spPr bwMode="auto">
          <a:xfrm>
            <a:off x="8850314" y="695326"/>
            <a:ext cx="141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200">
                <a:solidFill>
                  <a:srgbClr val="222222"/>
                </a:solidFill>
                <a:latin typeface="Arial" panose="020B0604020202020204" pitchFamily="34" charset="0"/>
              </a:rPr>
              <a:t>0.350–0.554 (low)</a:t>
            </a:r>
            <a:endParaRPr lang="it-IT" altLang="it-IT" sz="1200"/>
          </a:p>
        </p:txBody>
      </p:sp>
      <p:sp>
        <p:nvSpPr>
          <p:cNvPr id="7176" name="CasellaDiTesto 10"/>
          <p:cNvSpPr txBox="1">
            <a:spLocks noChangeArrowheads="1"/>
          </p:cNvSpPr>
          <p:nvPr/>
        </p:nvSpPr>
        <p:spPr bwMode="auto">
          <a:xfrm>
            <a:off x="1919289" y="5951538"/>
            <a:ext cx="1944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a:t>1° Posizione </a:t>
            </a:r>
          </a:p>
          <a:p>
            <a:pPr eaLnBrk="1" hangingPunct="1"/>
            <a:r>
              <a:rPr lang="it-IT" altLang="it-IT"/>
              <a:t>Norvegia (0,953)</a:t>
            </a:r>
          </a:p>
        </p:txBody>
      </p:sp>
      <p:sp>
        <p:nvSpPr>
          <p:cNvPr id="7177" name="CasellaDiTesto 16"/>
          <p:cNvSpPr txBox="1">
            <a:spLocks noChangeArrowheads="1"/>
          </p:cNvSpPr>
          <p:nvPr/>
        </p:nvSpPr>
        <p:spPr bwMode="auto">
          <a:xfrm>
            <a:off x="8472489" y="5951538"/>
            <a:ext cx="1944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a:t>189° Posizione </a:t>
            </a:r>
          </a:p>
          <a:p>
            <a:pPr eaLnBrk="1" hangingPunct="1"/>
            <a:r>
              <a:rPr lang="it-IT" altLang="it-IT"/>
              <a:t>Niger (0,354)</a:t>
            </a:r>
          </a:p>
        </p:txBody>
      </p:sp>
      <p:sp>
        <p:nvSpPr>
          <p:cNvPr id="7178" name="CasellaDiTesto 17"/>
          <p:cNvSpPr txBox="1">
            <a:spLocks noChangeArrowheads="1"/>
          </p:cNvSpPr>
          <p:nvPr/>
        </p:nvSpPr>
        <p:spPr bwMode="auto">
          <a:xfrm>
            <a:off x="5149850" y="5951538"/>
            <a:ext cx="1944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a:t>28° Posizione </a:t>
            </a:r>
          </a:p>
          <a:p>
            <a:pPr eaLnBrk="1" hangingPunct="1"/>
            <a:r>
              <a:rPr lang="it-IT" altLang="it-IT"/>
              <a:t>Italia (0,880)</a:t>
            </a:r>
          </a:p>
        </p:txBody>
      </p:sp>
    </p:spTree>
    <p:extLst>
      <p:ext uri="{BB962C8B-B14F-4D97-AF65-F5344CB8AC3E}">
        <p14:creationId xmlns:p14="http://schemas.microsoft.com/office/powerpoint/2010/main" val="268918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0"/>
            <a:ext cx="9078912" cy="6813550"/>
          </a:xfrm>
        </p:spPr>
      </p:pic>
      <p:sp>
        <p:nvSpPr>
          <p:cNvPr id="6" name="Rettangolo 5"/>
          <p:cNvSpPr/>
          <p:nvPr/>
        </p:nvSpPr>
        <p:spPr>
          <a:xfrm>
            <a:off x="9696450" y="115889"/>
            <a:ext cx="863600"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Tree>
    <p:extLst>
      <p:ext uri="{BB962C8B-B14F-4D97-AF65-F5344CB8AC3E}">
        <p14:creationId xmlns:p14="http://schemas.microsoft.com/office/powerpoint/2010/main" val="2864117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7487" y="0"/>
            <a:ext cx="9145588" cy="6884988"/>
          </a:xfrm>
        </p:spPr>
      </p:pic>
      <p:sp>
        <p:nvSpPr>
          <p:cNvPr id="5" name="Rettangolo 4"/>
          <p:cNvSpPr/>
          <p:nvPr/>
        </p:nvSpPr>
        <p:spPr>
          <a:xfrm>
            <a:off x="9696451" y="71439"/>
            <a:ext cx="936625" cy="693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Tree>
    <p:extLst>
      <p:ext uri="{BB962C8B-B14F-4D97-AF65-F5344CB8AC3E}">
        <p14:creationId xmlns:p14="http://schemas.microsoft.com/office/powerpoint/2010/main" val="419164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91503" y="-26988"/>
            <a:ext cx="10693400" cy="6884988"/>
          </a:xfrm>
        </p:spPr>
      </p:pic>
      <p:sp>
        <p:nvSpPr>
          <p:cNvPr id="2" name="Rettangolo 1"/>
          <p:cNvSpPr/>
          <p:nvPr/>
        </p:nvSpPr>
        <p:spPr>
          <a:xfrm>
            <a:off x="10656467" y="0"/>
            <a:ext cx="1228436" cy="729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914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1345" y="1811799"/>
            <a:ext cx="9810468" cy="4401205"/>
          </a:xfrm>
          <a:prstGeom prst="rect">
            <a:avLst/>
          </a:prstGeom>
        </p:spPr>
        <p:txBody>
          <a:bodyPr wrap="square">
            <a:spAutoFit/>
          </a:bodyPr>
          <a:lstStyle/>
          <a:p>
            <a:pPr marL="285750" indent="-285750">
              <a:buFont typeface="Arial" panose="020B0604020202020204" pitchFamily="34" charset="0"/>
              <a:buChar char="•"/>
            </a:pPr>
            <a:r>
              <a:rPr lang="it-IT" sz="2800" dirty="0"/>
              <a:t>Il rapporto fra i discorsi che dominano i diversi campi del sapere (in una cultura e in un momento preciso) </a:t>
            </a:r>
            <a:r>
              <a:rPr lang="es-ES" sz="2800" dirty="0"/>
              <a:t>costituisce un </a:t>
            </a:r>
            <a:r>
              <a:rPr lang="es-ES" sz="2800" b="1" dirty="0"/>
              <a:t>ordine discorsivo, </a:t>
            </a:r>
            <a:r>
              <a:rPr lang="es-ES" sz="2800" dirty="0"/>
              <a:t>cioè un insieme di regole e procedure in base alle quali ciò che può essere detto viene separato dall’indicibile e ciò che è vero viene distinto da ciò che è falso.</a:t>
            </a:r>
          </a:p>
          <a:p>
            <a:pPr marL="285750" indent="-285750">
              <a:buFont typeface="Arial" panose="020B0604020202020204" pitchFamily="34" charset="0"/>
              <a:buChar char="•"/>
            </a:pPr>
            <a:endParaRPr lang="it-IT" sz="2800" dirty="0"/>
          </a:p>
          <a:p>
            <a:pPr marL="285750" indent="-285750">
              <a:buFont typeface="Arial" panose="020B0604020202020204" pitchFamily="34" charset="0"/>
              <a:buChar char="•"/>
            </a:pPr>
            <a:r>
              <a:rPr lang="it-IT" sz="2800" dirty="0"/>
              <a:t>Una proposizione, infatti, prima ancora di potersi dire vera deve “essere nel vero”, deve cioè conformarsi a dei criteri in base ai quali, attraverso la circolazione di determinati discorsi, viene instaurato un determinato </a:t>
            </a:r>
            <a:r>
              <a:rPr lang="it-IT" sz="2800" b="1" dirty="0"/>
              <a:t>regime di verità. </a:t>
            </a:r>
          </a:p>
        </p:txBody>
      </p:sp>
      <p:sp>
        <p:nvSpPr>
          <p:cNvPr id="3" name="Rettangolo 2"/>
          <p:cNvSpPr/>
          <p:nvPr/>
        </p:nvSpPr>
        <p:spPr>
          <a:xfrm>
            <a:off x="951345" y="399534"/>
            <a:ext cx="4946162" cy="584775"/>
          </a:xfrm>
          <a:prstGeom prst="rect">
            <a:avLst/>
          </a:prstGeom>
        </p:spPr>
        <p:txBody>
          <a:bodyPr wrap="none">
            <a:spAutoFit/>
          </a:bodyPr>
          <a:lstStyle/>
          <a:p>
            <a:r>
              <a:rPr lang="it-IT" sz="3200" dirty="0">
                <a:solidFill>
                  <a:schemeClr val="accent1">
                    <a:lumMod val="50000"/>
                  </a:schemeClr>
                </a:solidFill>
              </a:rPr>
              <a:t>Michel Foucault (1926-1984</a:t>
            </a:r>
            <a:r>
              <a:rPr lang="it-IT" sz="2800" dirty="0">
                <a:solidFill>
                  <a:schemeClr val="accent1">
                    <a:lumMod val="50000"/>
                  </a:schemeClr>
                </a:solidFill>
              </a:rPr>
              <a:t>)</a:t>
            </a:r>
          </a:p>
        </p:txBody>
      </p:sp>
    </p:spTree>
    <p:extLst>
      <p:ext uri="{BB962C8B-B14F-4D97-AF65-F5344CB8AC3E}">
        <p14:creationId xmlns:p14="http://schemas.microsoft.com/office/powerpoint/2010/main" val="106902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32873" y="1924483"/>
            <a:ext cx="10825018" cy="4933517"/>
          </a:xfrm>
        </p:spPr>
        <p:txBody>
          <a:bodyPr rtlCol="0">
            <a:normAutofit/>
          </a:bodyPr>
          <a:lstStyle/>
          <a:p>
            <a:pPr>
              <a:defRPr/>
            </a:pPr>
            <a:r>
              <a:rPr lang="it-IT" dirty="0"/>
              <a:t>Nello spazio globale contemporaneo, i discorsi da cui la povertà è investita rientrano all’interno di un preciso «ordine discorsivo», vale a dire il «discorso dello sviluppo»</a:t>
            </a:r>
          </a:p>
          <a:p>
            <a:pPr>
              <a:defRPr/>
            </a:pPr>
            <a:endParaRPr lang="it-IT" dirty="0"/>
          </a:p>
          <a:p>
            <a:pPr>
              <a:defRPr/>
            </a:pPr>
            <a:r>
              <a:rPr lang="it-IT" dirty="0"/>
              <a:t>Alla base di tale «ordine» vi è l’idea secondo cui la povertà sia grossomodo imputabile alla carenza di sviluppo economico e che sia possibile scongiurarla attraverso una più efficace (e/o più equa) applicazione dei progressi ottenuti nei campi della scienza e della tecnologia </a:t>
            </a:r>
          </a:p>
        </p:txBody>
      </p:sp>
      <p:sp>
        <p:nvSpPr>
          <p:cNvPr id="2" name="CasellaDiTesto 1"/>
          <p:cNvSpPr txBox="1"/>
          <p:nvPr/>
        </p:nvSpPr>
        <p:spPr>
          <a:xfrm>
            <a:off x="1043708" y="258618"/>
            <a:ext cx="6179127" cy="646331"/>
          </a:xfrm>
          <a:prstGeom prst="rect">
            <a:avLst/>
          </a:prstGeom>
          <a:noFill/>
        </p:spPr>
        <p:txBody>
          <a:bodyPr wrap="square" rtlCol="0">
            <a:spAutoFit/>
          </a:bodyPr>
          <a:lstStyle/>
          <a:p>
            <a:r>
              <a:rPr lang="it-IT" sz="3600" b="1" dirty="0">
                <a:solidFill>
                  <a:schemeClr val="tx2">
                    <a:lumMod val="50000"/>
                  </a:schemeClr>
                </a:solidFill>
              </a:rPr>
              <a:t>Il discorso dello sviluppo</a:t>
            </a:r>
          </a:p>
        </p:txBody>
      </p:sp>
    </p:spTree>
    <p:extLst>
      <p:ext uri="{BB962C8B-B14F-4D97-AF65-F5344CB8AC3E}">
        <p14:creationId xmlns:p14="http://schemas.microsoft.com/office/powerpoint/2010/main" val="120650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5516" y="2084792"/>
            <a:ext cx="8064896" cy="2232248"/>
          </a:xfrm>
        </p:spPr>
        <p:txBody>
          <a:bodyPr>
            <a:normAutofit/>
          </a:bodyPr>
          <a:lstStyle/>
          <a:p>
            <a:r>
              <a:rPr lang="it-IT" dirty="0"/>
              <a:t>Dal «discorso coloniale» al «discorso dello sviluppo»</a:t>
            </a:r>
          </a:p>
        </p:txBody>
      </p:sp>
    </p:spTree>
    <p:extLst>
      <p:ext uri="{BB962C8B-B14F-4D97-AF65-F5344CB8AC3E}">
        <p14:creationId xmlns:p14="http://schemas.microsoft.com/office/powerpoint/2010/main" val="54223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696" y="-27384"/>
            <a:ext cx="5616624" cy="6885384"/>
          </a:xfrm>
        </p:spPr>
      </p:pic>
    </p:spTree>
    <p:extLst>
      <p:ext uri="{BB962C8B-B14F-4D97-AF65-F5344CB8AC3E}">
        <p14:creationId xmlns:p14="http://schemas.microsoft.com/office/powerpoint/2010/main" val="236943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9282" y="1"/>
            <a:ext cx="6094572" cy="1052419"/>
          </a:xfrm>
        </p:spPr>
        <p:txBody>
          <a:bodyPr>
            <a:normAutofit/>
          </a:bodyPr>
          <a:lstStyle/>
          <a:p>
            <a:r>
              <a:rPr lang="it-IT" sz="2800" b="1" dirty="0">
                <a:solidFill>
                  <a:schemeClr val="accent1">
                    <a:lumMod val="40000"/>
                    <a:lumOff val="60000"/>
                  </a:schemeClr>
                </a:solidFill>
              </a:rPr>
              <a:t>IL «DISCORSO DELLO SVILUPPO»</a:t>
            </a:r>
          </a:p>
        </p:txBody>
      </p:sp>
      <p:sp>
        <p:nvSpPr>
          <p:cNvPr id="3" name="Segnaposto contenuto 2"/>
          <p:cNvSpPr>
            <a:spLocks noGrp="1"/>
          </p:cNvSpPr>
          <p:nvPr>
            <p:ph idx="1"/>
          </p:nvPr>
        </p:nvSpPr>
        <p:spPr>
          <a:xfrm>
            <a:off x="2855640" y="5085185"/>
            <a:ext cx="8229600" cy="4525963"/>
          </a:xfrm>
        </p:spPr>
        <p:txBody>
          <a:bodyPr/>
          <a:lstStyle/>
          <a:p>
            <a:pPr marL="0" indent="0">
              <a:buNone/>
            </a:pPr>
            <a:r>
              <a:rPr lang="it-IT" dirty="0"/>
              <a:t>Harry S. Truman «</a:t>
            </a:r>
            <a:r>
              <a:rPr lang="it-IT" dirty="0" err="1"/>
              <a:t>Four</a:t>
            </a:r>
            <a:r>
              <a:rPr lang="it-IT" dirty="0"/>
              <a:t> Point Speech» </a:t>
            </a:r>
          </a:p>
          <a:p>
            <a:endParaRPr lang="it-IT" dirty="0"/>
          </a:p>
        </p:txBody>
      </p:sp>
      <p:pic>
        <p:nvPicPr>
          <p:cNvPr id="4" name="Picture 2" descr="Risultati immagini per tr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7" y="2060849"/>
            <a:ext cx="4091189" cy="251137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688288" y="186446"/>
            <a:ext cx="1512168" cy="707886"/>
          </a:xfrm>
          <a:prstGeom prst="rect">
            <a:avLst/>
          </a:prstGeom>
          <a:noFill/>
        </p:spPr>
        <p:txBody>
          <a:bodyPr wrap="square" rtlCol="0">
            <a:spAutoFit/>
          </a:bodyPr>
          <a:lstStyle/>
          <a:p>
            <a:r>
              <a:rPr lang="it-IT" sz="4000" b="1" dirty="0">
                <a:solidFill>
                  <a:schemeClr val="accent1">
                    <a:lumMod val="60000"/>
                    <a:lumOff val="40000"/>
                  </a:schemeClr>
                </a:solidFill>
              </a:rPr>
              <a:t>1949</a:t>
            </a:r>
          </a:p>
        </p:txBody>
      </p:sp>
    </p:spTree>
    <p:extLst>
      <p:ext uri="{BB962C8B-B14F-4D97-AF65-F5344CB8AC3E}">
        <p14:creationId xmlns:p14="http://schemas.microsoft.com/office/powerpoint/2010/main" val="153123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79576" y="836713"/>
            <a:ext cx="7776864" cy="5324535"/>
          </a:xfrm>
          <a:prstGeom prst="rect">
            <a:avLst/>
          </a:prstGeom>
        </p:spPr>
        <p:txBody>
          <a:bodyPr wrap="square">
            <a:spAutoFit/>
          </a:bodyPr>
          <a:lstStyle/>
          <a:p>
            <a:pPr algn="just"/>
            <a:r>
              <a:rPr lang="it-IT" sz="2000" b="1" dirty="0"/>
              <a:t>«dobbiamo avviare un nuovo programma, che faccia in modo che i vantaggi del nostro progresso scientifico e industriale siano disponibili per il miglioramento e la crescita delle aree sottosviluppate.</a:t>
            </a:r>
            <a:r>
              <a:rPr lang="it-IT" sz="2000" dirty="0"/>
              <a:t> Oltre metà della popolazione mondiale vive in condizioni di miseria. Non ha cibo a sufficienza. È vittima di malattie. La sua vita economica è stagnante e primitiva. La sua povertà è uno svantaggio e una minaccia sia per sé sia per le aree più prospere. Per la prima volta nella storia, l’umanità ha le conoscenze e la capacità per alleviare le sofferenze di questi popoli. Gli Stati Uniti eccellono tra le nazioni nello sviluppo di tecniche scientifiche e industriali. Le risorse materiali che possiamo permetterci di utilizzare per l’assistenza di altri popoli sono limitate. Ma le nostre risorse di conoscenze tecniche sono in costante aumento e sono inesauribili.</a:t>
            </a:r>
            <a:r>
              <a:rPr lang="it-IT" sz="2000" b="1" dirty="0"/>
              <a:t> Io credo che dovremmo mettere a disposizione dei popoli che amano la pace i vantaggi del nostro bagaglio di conoscenze tecniche per aiutarli a realizzare le loro aspirazioni a una vita migliore».</a:t>
            </a:r>
          </a:p>
          <a:p>
            <a:pPr algn="just"/>
            <a:endParaRPr lang="it-IT" sz="2000" b="1" dirty="0"/>
          </a:p>
          <a:p>
            <a:pPr algn="r"/>
            <a:r>
              <a:rPr lang="it-IT" b="1" dirty="0">
                <a:solidFill>
                  <a:schemeClr val="accent1">
                    <a:lumMod val="60000"/>
                    <a:lumOff val="40000"/>
                  </a:schemeClr>
                </a:solidFill>
              </a:rPr>
              <a:t>H. Truman, 20 gennaio 1949</a:t>
            </a:r>
          </a:p>
        </p:txBody>
      </p:sp>
    </p:spTree>
    <p:extLst>
      <p:ext uri="{BB962C8B-B14F-4D97-AF65-F5344CB8AC3E}">
        <p14:creationId xmlns:p14="http://schemas.microsoft.com/office/powerpoint/2010/main" val="39352967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2852</Words>
  <Application>Microsoft Office PowerPoint</Application>
  <PresentationFormat>Widescreen</PresentationFormat>
  <Paragraphs>157</Paragraphs>
  <Slides>35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Calibri</vt:lpstr>
      <vt:lpstr>Calibri Light</vt:lpstr>
      <vt:lpstr>Tema di Office</vt:lpstr>
      <vt:lpstr>Il «discorso dello sviluppo»    Corso di Sociologia Economica, 13 dicembre 2019 MARCO FAMA, Università di Bergamo</vt:lpstr>
      <vt:lpstr>Presentazione standard di PowerPoint</vt:lpstr>
      <vt:lpstr>Presentazione standard di PowerPoint</vt:lpstr>
      <vt:lpstr>Presentazione standard di PowerPoint</vt:lpstr>
      <vt:lpstr>Presentazione standard di PowerPoint</vt:lpstr>
      <vt:lpstr>Dal «discorso coloniale» al «discorso dello sviluppo»</vt:lpstr>
      <vt:lpstr>Presentazione standard di PowerPoint</vt:lpstr>
      <vt:lpstr>IL «DISCORSO DELLO SVILUPPO»</vt:lpstr>
      <vt:lpstr>Presentazione standard di PowerPoint</vt:lpstr>
      <vt:lpstr>Presentazione standard di PowerPoint</vt:lpstr>
      <vt:lpstr>Presentazione standard di PowerPoint</vt:lpstr>
      <vt:lpstr>*Istituito il 27 dicembre 1945; *189 stati membri; *Weighted vote system (voto ponderato a seconda della quota detenuta da ciascun paese); *Maggiori quote detenute: Stati Uniti (17,68 %); Giappone (6,56 %); Cina (6,49 %); Germania (5,67 %); Francia (4,29 %); Gran Bretagna (4,29 %); Italia (3,21 %).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DEVELOPMENT TOOLS 1970  </vt:lpstr>
      <vt:lpstr>Presentazione standard di PowerPoint</vt:lpstr>
      <vt:lpstr>Presentazione standard di PowerPoint</vt:lpstr>
      <vt:lpstr>Presentazione standard di PowerPoint</vt:lpstr>
      <vt:lpstr>IL DISCORSO NEOLIBERALE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«discorso dello sviluppo»</dc:title>
  <dc:creator>marco fama</dc:creator>
  <cp:lastModifiedBy>marco fama</cp:lastModifiedBy>
  <cp:revision>32</cp:revision>
  <dcterms:created xsi:type="dcterms:W3CDTF">2018-10-08T19:41:16Z</dcterms:created>
  <dcterms:modified xsi:type="dcterms:W3CDTF">2022-11-11T15:48:27Z</dcterms:modified>
</cp:coreProperties>
</file>