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4" r:id="rId3"/>
    <p:sldId id="409" r:id="rId4"/>
    <p:sldId id="428" r:id="rId5"/>
    <p:sldId id="501" r:id="rId6"/>
    <p:sldId id="491" r:id="rId7"/>
    <p:sldId id="507" r:id="rId8"/>
    <p:sldId id="500" r:id="rId9"/>
    <p:sldId id="581" r:id="rId10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733"/>
  </p:normalViewPr>
  <p:slideViewPr>
    <p:cSldViewPr snapToGrid="0">
      <p:cViewPr varScale="1">
        <p:scale>
          <a:sx n="104" d="100"/>
          <a:sy n="104" d="100"/>
        </p:scale>
        <p:origin x="92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DE8E2BC-4775-B05C-0E4A-BECF773EDA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ED5480D-7022-345C-A86D-0375CBB0019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8BC8A24E-FE97-3BA5-38E3-087273402C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50F6F-F75F-A947-B7E8-D534B2C01B98}" type="datetimeFigureOut">
              <a:rPr lang="it-IT" smtClean="0"/>
              <a:t>23/04/25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6F00879-DA13-F27D-AF71-F4D723C14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D138A90-DF2A-3166-468E-ADBDC0338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351AF-9C7A-8445-8612-6E4B9B1F8F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80627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6343C62-CB12-092C-D0F5-160DC786D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FD0855C-A149-0798-6253-CFA32D0AC1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D95EDCC-E2B2-E3EE-56D6-1E048A1A4F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50F6F-F75F-A947-B7E8-D534B2C01B98}" type="datetimeFigureOut">
              <a:rPr lang="it-IT" smtClean="0"/>
              <a:t>23/04/25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90056AD-33EB-E715-21E7-C1EC4890AA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0B09AF8-A6AC-E47E-B8E5-8ECABCDBFB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351AF-9C7A-8445-8612-6E4B9B1F8F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05881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1B4ECFC6-0937-8429-5868-9C9A6FB9154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7A08662-1134-6F82-029B-1D00914275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2CFEF44-EA5A-56F8-D8C7-6373802E6C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50F6F-F75F-A947-B7E8-D534B2C01B98}" type="datetimeFigureOut">
              <a:rPr lang="it-IT" smtClean="0"/>
              <a:t>23/04/25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A936A4E-DB86-E8A7-3379-1767014DB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665AB07-258E-A76E-B27B-866E58A2F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351AF-9C7A-8445-8612-6E4B9B1F8F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79692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E3BD5B2-076B-DADF-C756-01B5831A5B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EF5D5D4-37FC-3744-A6EB-0F2C783D42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B7C77E9-EC55-A63A-1601-92B9E6E09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50F6F-F75F-A947-B7E8-D534B2C01B98}" type="datetimeFigureOut">
              <a:rPr lang="it-IT" smtClean="0"/>
              <a:t>23/04/25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C02AD2F-B574-73B1-208A-BE48DACE5E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705E1A3-B5C2-FEC0-5633-570D81F38F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351AF-9C7A-8445-8612-6E4B9B1F8F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9900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2F60F95-41CE-7DD2-0ABF-15FD389F4F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A5DFAAE8-EC0A-68D1-B990-0A3715912A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37449E2-5D3A-5D6E-8EFC-03553192AA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50F6F-F75F-A947-B7E8-D534B2C01B98}" type="datetimeFigureOut">
              <a:rPr lang="it-IT" smtClean="0"/>
              <a:t>23/04/25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A63B996-2B56-5B7C-BBDA-02264636E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964CFB9-DC2E-1D22-6E8E-D14B211538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351AF-9C7A-8445-8612-6E4B9B1F8F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9326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FCDB79-6316-17B9-9DCA-AE89FE3C54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9F92369-0627-F1B6-CC68-5BDD5E8C3B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A237124A-A8D9-9204-FA9F-C85CDB1088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A0B5AD2-DE60-F809-2933-2EED602B5E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50F6F-F75F-A947-B7E8-D534B2C01B98}" type="datetimeFigureOut">
              <a:rPr lang="it-IT" smtClean="0"/>
              <a:t>23/04/25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F95968A4-B9AF-BD61-6C66-3399F475E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F429C7D-AD63-EDF8-0C1B-788313EB05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351AF-9C7A-8445-8612-6E4B9B1F8F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46312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93AE1D2-9056-B2B2-E184-0EADE3ED9D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4258905D-F833-F345-37B5-7DC71CD5EB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5C5FEBC-6938-0872-41E8-197372EF23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05EB809B-4C40-7627-7130-F78D158D61E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96AA0BC7-DAC3-91F9-AA59-AF9472EB136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CE6D9404-878A-59B1-77B4-01CBB624AA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50F6F-F75F-A947-B7E8-D534B2C01B98}" type="datetimeFigureOut">
              <a:rPr lang="it-IT" smtClean="0"/>
              <a:t>23/04/25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3028F526-CCCC-7B3D-14DA-19241C283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0A2DBD79-1676-B8F8-41AF-428A6867C9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351AF-9C7A-8445-8612-6E4B9B1F8F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5462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B2F44B2-1EF7-5FA2-9F2A-2A0FE25376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6E6AD142-94A1-65FE-BF51-E42E9ED949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50F6F-F75F-A947-B7E8-D534B2C01B98}" type="datetimeFigureOut">
              <a:rPr lang="it-IT" smtClean="0"/>
              <a:t>23/04/25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3013EF3F-198F-0545-EDA9-03FDA9143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93008D5E-CB00-6B59-A4E5-A40C63876E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351AF-9C7A-8445-8612-6E4B9B1F8F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0035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1A1D0579-FD68-7A8D-E2FA-691CC42934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50F6F-F75F-A947-B7E8-D534B2C01B98}" type="datetimeFigureOut">
              <a:rPr lang="it-IT" smtClean="0"/>
              <a:t>23/04/25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E2B7B6D9-FEA6-C99F-D11A-08B6A7283D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47C642EC-053A-9FCB-92C1-1E5A3975B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351AF-9C7A-8445-8612-6E4B9B1F8F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26158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1ACB55E-FEBF-219E-D146-0B9581F8C7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8028DFB-5AB7-7077-FDFB-99127C630C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0E93F035-C23B-6925-FAF8-77EB086431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27251FFB-7D4F-B0EC-C9C6-CF14950B36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50F6F-F75F-A947-B7E8-D534B2C01B98}" type="datetimeFigureOut">
              <a:rPr lang="it-IT" smtClean="0"/>
              <a:t>23/04/25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D3C85D5-5168-14EC-7660-5BD75F2D5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6297065B-B2DB-0F94-9019-354E9CA0D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351AF-9C7A-8445-8612-6E4B9B1F8F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963657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7BFC01-121A-F8C9-5441-2C6588D3F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0F189FC1-7AD8-0CB0-B1B4-C1E627E728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15A15D8-0D89-79A1-4249-F5FA04EC76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076F060-1CE6-B08A-3103-75D4BE5DD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750F6F-F75F-A947-B7E8-D534B2C01B98}" type="datetimeFigureOut">
              <a:rPr lang="it-IT" smtClean="0"/>
              <a:t>23/04/25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AE2688D-A995-1F4F-5994-02F72D5271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CA671506-C177-15C5-93A0-2A08B4693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7351AF-9C7A-8445-8612-6E4B9B1F8F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05237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8C93002D-D266-A9BD-D64C-81BA35C5E2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4FCD31B-DB1E-CB53-58E2-FDFCA9C0DB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8CD2B07-80FE-291E-CF87-801EB471DBB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4750F6F-F75F-A947-B7E8-D534B2C01B98}" type="datetimeFigureOut">
              <a:rPr lang="it-IT" smtClean="0"/>
              <a:t>23/04/25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00367CC-A798-E4A0-CB2B-395B967F3B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525DE56-3D44-315A-DCE2-CF133BFD702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B7351AF-9C7A-8445-8612-6E4B9B1F8F0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100242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YDLwivcpFe8" TargetMode="External"/><Relationship Id="rId2" Type="http://schemas.openxmlformats.org/officeDocument/2006/relationships/hyperlink" Target="https://www.youtube.com/watch?v=gVwLqEHDCQE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bG7LI5QH_iA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https://it.wikisource.org/wiki/I_colloqui/II._Alle_soglie/Alle_soglie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483901-EAF2-71BD-53E0-F9F7D466E2D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Altri testi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FEAA96EB-215C-E719-EBF1-86F2918C947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703784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9D2B53-13DA-050B-C2F0-5865BAAC6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Un approccio acustico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F5B0004-587B-024E-EB23-7B41144385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https://www.youtube.com/watch?v=gVwLqEHDCQE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Mohn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und Gedächtnis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1952) Paul Celan (1920-1970)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https://www.youtube.com/watch?v=YDLwivcpFe8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Love Poems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1965) Frank O’Hara (1926-1966)</a:t>
            </a:r>
          </a:p>
          <a:p>
            <a:endParaRPr lang="it-IT" dirty="0"/>
          </a:p>
          <a:p>
            <a:r>
              <a:rPr lang="it-IT" dirty="0">
                <a:hlinkClick r:id="rId4"/>
              </a:rPr>
              <a:t>https://www.youtube.com/watch?v=bG7LI5QH_iA</a:t>
            </a:r>
            <a:r>
              <a:rPr lang="it-IT" dirty="0"/>
              <a:t> (11:30)</a:t>
            </a:r>
          </a:p>
          <a:p>
            <a:r>
              <a:rPr lang="it-IT" dirty="0"/>
              <a:t>(Giorgio Caproni, 1912-1990)</a:t>
            </a:r>
          </a:p>
        </p:txBody>
      </p:sp>
    </p:spTree>
    <p:extLst>
      <p:ext uri="{BB962C8B-B14F-4D97-AF65-F5344CB8AC3E}">
        <p14:creationId xmlns:p14="http://schemas.microsoft.com/office/powerpoint/2010/main" val="228584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3CC30292-9327-0F46-99BC-B9A31E35AAF4}"/>
              </a:ext>
            </a:extLst>
          </p:cNvPr>
          <p:cNvSpPr txBox="1"/>
          <p:nvPr/>
        </p:nvSpPr>
        <p:spPr>
          <a:xfrm>
            <a:off x="0" y="1480066"/>
            <a:ext cx="4528869" cy="53553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RVF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1, Francesco Petrarca (1304-1374) 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Voi ch’ascoltate in rime sparse il suono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 quei sospiri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ond’io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nudriva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’l core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sul mio primo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giovenile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errore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quand’era in parte altr’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uom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 quel ch’i’ sono,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 vario stile in ch’io piango et ragiono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fra le vane speranze e ’l van dolore,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ove sia chi per prova intenda amore,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spero trovar pietà, nonché perdono.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 ben veggio or sì come al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popol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tutto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favola fui gran tempo, onde sovente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 me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medesmo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meco mi vergogno;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del mio vaneggiar vergogna è ’l frutto,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’l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pentersi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 ’l conoscer chiaramente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 quanto piace al mondo è breve sogno.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149C74D-FB1D-D742-A09D-692A0789364C}"/>
              </a:ext>
            </a:extLst>
          </p:cNvPr>
          <p:cNvSpPr txBox="1"/>
          <p:nvPr/>
        </p:nvSpPr>
        <p:spPr>
          <a:xfrm>
            <a:off x="3846826" y="22622"/>
            <a:ext cx="497283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c. 85, Catullo (84-54 a.C.),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Liber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Catulli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Veronensis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[1-60, 61-68, 69-116]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Odi et amo. Quare id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faciam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fortasse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requiris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Nescio,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sed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fieri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sentio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et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excrucior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4B459E5A-6F90-5047-9229-DEE5FF67AD19}"/>
              </a:ext>
            </a:extLst>
          </p:cNvPr>
          <p:cNvSpPr txBox="1"/>
          <p:nvPr/>
        </p:nvSpPr>
        <p:spPr>
          <a:xfrm>
            <a:off x="7531100" y="1309450"/>
            <a:ext cx="4530407" cy="53553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L’infinito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Giacomo Leopardi (1798-1837),</a:t>
            </a:r>
          </a:p>
          <a:p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Canti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(1831, posizione 11; 1835, 12 – aggiunta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Passero solitario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Sempre caro mi fu quest'ermo colle,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questa siepe, che da tanta parte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dell'ultimo orizzonte il guardo esclude.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 sedendo e mirando, interminati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spazi di là da quella, e sovrumani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silenzi, e profondissima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quïete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io nel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pensier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 fingo, ove per poco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non si spaura. E come il vento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odo stormir tra queste piante, io quello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infinito silenzio a questa voce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vo comparando: e mi sovvien l'eterno,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le morte stagioni, e la presente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viva, e il suon di lei. Così tra questa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immensità s’annega il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pensier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mio: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il naufragar m'è dolce in questo mare</a:t>
            </a:r>
          </a:p>
        </p:txBody>
      </p:sp>
    </p:spTree>
    <p:extLst>
      <p:ext uri="{BB962C8B-B14F-4D97-AF65-F5344CB8AC3E}">
        <p14:creationId xmlns:p14="http://schemas.microsoft.com/office/powerpoint/2010/main" val="1075708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9043985F-D42F-4842-931F-E427B73F9444}"/>
              </a:ext>
            </a:extLst>
          </p:cNvPr>
          <p:cNvSpPr txBox="1"/>
          <p:nvPr/>
        </p:nvSpPr>
        <p:spPr>
          <a:xfrm>
            <a:off x="40027" y="1492279"/>
            <a:ext cx="3871573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Tanto gentile e tanto onesta pare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donna mia, quand’ella altrui saluta,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ch’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ogne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lingua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devèn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tremando, muta,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li occhi no l’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ardiscon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 guardare.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Ella si va, sentendosi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laudare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benignamente e d’umiltà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vestuta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par che sia una cosa venuta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 cielo in terra a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miracol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mostrare.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Mostrasi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sì piacente a chi la mira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 dà per li occhi una dolcezza al core,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 ’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ntender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no la può chi no la prova;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par che de la sua labbia si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mova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 spirito soave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pien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d’amore,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 va dicendo a l’anima: Sospira.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1B962D12-C09A-5F43-BC39-7A3072F67AB7}"/>
              </a:ext>
            </a:extLst>
          </p:cNvPr>
          <p:cNvSpPr txBox="1"/>
          <p:nvPr/>
        </p:nvSpPr>
        <p:spPr>
          <a:xfrm>
            <a:off x="6429513" y="671691"/>
            <a:ext cx="3128933" cy="61863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Anima mia, leggera 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va’ a Livorno, ti prego. 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con la tua candela 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Timida, di nottetempo 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fa’ un giro; e, se n’hai il tempo, 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perlustra e scruta, e scrivi 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per caso Anna Picchi 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è ancora viva tra i vivi. 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Proprio quest’oggi torno, 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deluso, da Livorno. 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 tu, tanto più netta 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 me, la camicetta 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ricorderai, e il rubino 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 sangue, sul serpentino 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d’oro che lei portava 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sul petto, dove s’appannava. 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Anima mia, sii brava 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va’ in cerca di lei. 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 sai cosa darei 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 la incontrassi per strada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877E40B1-91C3-614B-8C12-F01A26C9DDDC}"/>
              </a:ext>
            </a:extLst>
          </p:cNvPr>
          <p:cNvSpPr txBox="1"/>
          <p:nvPr/>
        </p:nvSpPr>
        <p:spPr>
          <a:xfrm>
            <a:off x="4548965" y="47655"/>
            <a:ext cx="68900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Giorgio Caproni (1912-1990),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Preghiera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da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seme del piangere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(1959)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A0BB6407-A3DF-A34E-8767-D628244CACA3}"/>
              </a:ext>
            </a:extLst>
          </p:cNvPr>
          <p:cNvSpPr txBox="1"/>
          <p:nvPr/>
        </p:nvSpPr>
        <p:spPr>
          <a:xfrm>
            <a:off x="152400" y="622300"/>
            <a:ext cx="319369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Dante (1265-1321, (1591-1604),</a:t>
            </a:r>
          </a:p>
          <a:p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Vita Nova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(?)</a:t>
            </a:r>
          </a:p>
        </p:txBody>
      </p:sp>
    </p:spTree>
    <p:extLst>
      <p:ext uri="{BB962C8B-B14F-4D97-AF65-F5344CB8AC3E}">
        <p14:creationId xmlns:p14="http://schemas.microsoft.com/office/powerpoint/2010/main" val="38702663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656C22-453E-EE53-4A16-9E00362C19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92B1D850-A97E-43EA-DDC0-C105A2D3C43B}"/>
              </a:ext>
            </a:extLst>
          </p:cNvPr>
          <p:cNvSpPr txBox="1"/>
          <p:nvPr/>
        </p:nvSpPr>
        <p:spPr>
          <a:xfrm>
            <a:off x="284205" y="185351"/>
            <a:ext cx="4525598" cy="618630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Die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gestundete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Zeit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kommen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härtere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Tage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auf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Widerruf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gestundete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Zeit</a:t>
            </a:r>
          </a:p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wird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sichtbar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Horizont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Bald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mußt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Schuh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schnüren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 die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Hunde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zurückjagen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die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Marschhöfe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Denn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Eingeweide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Fische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sind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kalt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geworden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Wind.</a:t>
            </a:r>
          </a:p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Ärmlich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brennt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das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Licht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Lupinen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Dein Blick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spurt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Nebel: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auf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Widerruf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gestundete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Zeit</a:t>
            </a:r>
          </a:p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wird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sichtbar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Horizont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Drüben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versinkt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dir die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Geliebte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im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Sand,</a:t>
            </a:r>
          </a:p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steigt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wehendes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Haar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fällt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Wort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befiehlt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ihr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zu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schweigen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findet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sterblich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und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willig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dem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Abschied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nach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jeder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Umarmung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6E586B28-4FD8-15C7-D7B9-9A9695767FC4}"/>
              </a:ext>
            </a:extLst>
          </p:cNvPr>
          <p:cNvSpPr txBox="1"/>
          <p:nvPr/>
        </p:nvSpPr>
        <p:spPr>
          <a:xfrm>
            <a:off x="4827576" y="185351"/>
            <a:ext cx="2536848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Sieh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dich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nicht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um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Schnür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deinen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Schuh.</a:t>
            </a:r>
          </a:p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Jag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Hunde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zurück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Wirf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die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Fische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ins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Meer.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Lösch die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Lupinen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Es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kommen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härtere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Tage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it-IT" dirty="0"/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066DC679-E89E-EAC8-9A3C-96528ABE0925}"/>
              </a:ext>
            </a:extLst>
          </p:cNvPr>
          <p:cNvSpPr txBox="1"/>
          <p:nvPr/>
        </p:nvSpPr>
        <p:spPr>
          <a:xfrm>
            <a:off x="4624451" y="2517666"/>
            <a:ext cx="3365024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tempo dilazionato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S’avanzano giorni più duri.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tempo dilazionato e revocabile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già appare all’orizzonte.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Presto dovrai riallacciare le scarpe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ricacciare i cani ai cascinali: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viscere dei pesci nel vento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 sono fatte fredde.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Brucia a stento la luce dei lupini.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 sguardo tuo la nebbia esplora: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tempo dilazionato e revocabile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già appare all’orizzonte.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18CE501D-DF79-9A55-B15C-1154C7873A62}"/>
              </a:ext>
            </a:extLst>
          </p:cNvPr>
          <p:cNvSpPr txBox="1"/>
          <p:nvPr/>
        </p:nvSpPr>
        <p:spPr>
          <a:xfrm>
            <a:off x="8192530" y="-111210"/>
            <a:ext cx="3967753" cy="48013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Laggiù l’amata ti sprofonda nella sabbia,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 le sale ai capelli tesi al vento,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tronca la parola,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comanda di tacere,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trova mortale,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proclive all’addio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dopo ogni amplesso.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 ti guardare intorno.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Allacciati le scarpe.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Rimanda indietro i cani.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Getta in mare i pesci.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Spegni i lupini!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S’avanzano giorni più duri.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FDAFA167-AD0C-E8B7-E9C1-1CBE53597CB5}"/>
              </a:ext>
            </a:extLst>
          </p:cNvPr>
          <p:cNvSpPr txBox="1"/>
          <p:nvPr/>
        </p:nvSpPr>
        <p:spPr>
          <a:xfrm>
            <a:off x="8043406" y="4690104"/>
            <a:ext cx="3328155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Ingeborg Bachmann (1926-1973),</a:t>
            </a:r>
          </a:p>
          <a:p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Die </a:t>
            </a:r>
            <a:r>
              <a:rPr lang="it-IT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gestundete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Zeit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(1953)</a:t>
            </a:r>
            <a:endParaRPr lang="it-IT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43231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9A3833F9-3AEB-471C-778B-03AB38474A88}"/>
              </a:ext>
            </a:extLst>
          </p:cNvPr>
          <p:cNvSpPr txBox="1"/>
          <p:nvPr/>
        </p:nvSpPr>
        <p:spPr>
          <a:xfrm>
            <a:off x="515007" y="343402"/>
            <a:ext cx="3897221" cy="59093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Nuove  stanze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occasioni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1939)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Poi che gli ultimi fili di tabacco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 tuo gesto si spengono nel piatto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 cristallo, al soffitto lenta sale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spirale del fumo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 gli alfieri e i cavalli degli scacchi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guardano stupefatti; e nuovi anelli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seguono, più mobili di quelli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delle tue dita.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morgana che in cielo liberava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torri e ponti è sparita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 primo soffio; s’apre la finestra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 vista e il fumo s’agita. Là in fondo,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altro storno si muove: una tregenda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d’uomini che non sa questo tuo incenso,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nella scacchiera di cui puoi tu sola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comporre il senso.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1FF60E51-97D5-71D5-CB60-C3A223B04DFB}"/>
              </a:ext>
            </a:extLst>
          </p:cNvPr>
          <p:cNvSpPr txBox="1"/>
          <p:nvPr/>
        </p:nvSpPr>
        <p:spPr>
          <a:xfrm>
            <a:off x="4897821" y="1051034"/>
            <a:ext cx="4134465" cy="507831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mio dubbio d’un tempo era se forse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 stessa ignori il giuoco che si svolge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sul quadrato e ora è nembo alle tue porte: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follia di morte non si placa a poco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prezzo, se poco è il lampo del tuo sguardo,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 domanda altri fuochi, oltre le fitte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cortine che per te fomenta il dio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 caso, quando assiste.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Oggi so ciò che vuoi; batte il suo fioco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tocco la Martinella ed impaura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sagome d’avorio in una luce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spettrale di nevaio. Ma resiste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vince il premio della solitaria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veglia chi può con te allo specchio ustorio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 accieca le pedine opporre i tuoi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occhi d’acciaio.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D459E9F4-48DB-7E35-C164-EE0C5E345B62}"/>
              </a:ext>
            </a:extLst>
          </p:cNvPr>
          <p:cNvSpPr txBox="1"/>
          <p:nvPr/>
        </p:nvSpPr>
        <p:spPr>
          <a:xfrm>
            <a:off x="4740166" y="543987"/>
            <a:ext cx="313579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Eugenio Montale (1896-1981 )</a:t>
            </a:r>
          </a:p>
        </p:txBody>
      </p:sp>
    </p:spTree>
    <p:extLst>
      <p:ext uri="{BB962C8B-B14F-4D97-AF65-F5344CB8AC3E}">
        <p14:creationId xmlns:p14="http://schemas.microsoft.com/office/powerpoint/2010/main" val="40936207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C9A60A-D479-F580-0264-6AD6A2626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it-IT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Montale, </a:t>
            </a:r>
            <a:r>
              <a:rPr lang="it-IT" sz="3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Gli orecchini</a:t>
            </a:r>
            <a:r>
              <a:rPr lang="it-IT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it-IT" sz="35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bufera e altro</a:t>
            </a:r>
            <a:r>
              <a:rPr lang="it-IT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1956)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ABC11A6B-4CA1-30E4-98C7-7A4684080905}"/>
              </a:ext>
            </a:extLst>
          </p:cNvPr>
          <p:cNvSpPr txBox="1"/>
          <p:nvPr/>
        </p:nvSpPr>
        <p:spPr>
          <a:xfrm>
            <a:off x="746235" y="1860331"/>
            <a:ext cx="4288353" cy="3970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Non serba ombra di voli il nerofumo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della spera. (E del tuo non è più traccia.)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È passata la spugna che i barlumi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indifesi dal cerchio d’oro scaccia. 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tue pietre, i coralli, il forte imperio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 ti rapisce vi cercavo; fuggo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l’iddia che non s’incarna, i desiderî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porto fin che al tuo lampo non si struggono. 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Ronzano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élitre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fuori, ronza il folle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mortorio e sa che due vite non contano.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Nella cornice tornano le molli 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meduse della sera. La tua impronta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verrà di giù: dove ai tuoi lobi squallide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mani, travolte, fermano i coralli. </a:t>
            </a:r>
          </a:p>
        </p:txBody>
      </p:sp>
    </p:spTree>
    <p:extLst>
      <p:ext uri="{BB962C8B-B14F-4D97-AF65-F5344CB8AC3E}">
        <p14:creationId xmlns:p14="http://schemas.microsoft.com/office/powerpoint/2010/main" val="33451272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6DC45CF-B1B4-56DF-5644-588AD1BD3B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https://it.wikisource.org/wiki/I_colloqui/II._Alle_soglie/Alle_soglie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368BE438-B5FD-17FF-9529-A6FA70CCDC62}"/>
              </a:ext>
            </a:extLst>
          </p:cNvPr>
          <p:cNvSpPr txBox="1"/>
          <p:nvPr/>
        </p:nvSpPr>
        <p:spPr>
          <a:xfrm>
            <a:off x="2113006" y="914401"/>
            <a:ext cx="56770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Guido Gozzano (1883-1916),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Alle soglie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Colloqui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1911)</a:t>
            </a:r>
          </a:p>
        </p:txBody>
      </p:sp>
    </p:spTree>
    <p:extLst>
      <p:ext uri="{BB962C8B-B14F-4D97-AF65-F5344CB8AC3E}">
        <p14:creationId xmlns:p14="http://schemas.microsoft.com/office/powerpoint/2010/main" val="6182917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9822D6FE-567D-D046-271B-858D847B7CAC}"/>
              </a:ext>
            </a:extLst>
          </p:cNvPr>
          <p:cNvSpPr txBox="1"/>
          <p:nvPr/>
        </p:nvSpPr>
        <p:spPr>
          <a:xfrm>
            <a:off x="149708" y="582067"/>
            <a:ext cx="3057247" cy="56938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bufera che sgronda sulle foglie</a:t>
            </a:r>
          </a:p>
          <a:p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dure della magnolia i lunghi tuoni</a:t>
            </a:r>
          </a:p>
          <a:p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marzolini e la grandine,</a:t>
            </a:r>
          </a:p>
          <a:p>
            <a:endParaRPr lang="it-IT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 suoni di cristallo nel tuo nido</a:t>
            </a:r>
          </a:p>
          <a:p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notturno ti sorprendono, dell'oro</a:t>
            </a:r>
          </a:p>
          <a:p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 s'è spento sui mogani, sul taglio</a:t>
            </a:r>
          </a:p>
          <a:p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dei libri rilegati, brucia ancora</a:t>
            </a:r>
          </a:p>
          <a:p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una grana di zucchero nel guscio</a:t>
            </a:r>
          </a:p>
          <a:p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delle tue palpebre)</a:t>
            </a:r>
          </a:p>
          <a:p>
            <a:endParaRPr lang="it-IT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il lampo che candisce</a:t>
            </a:r>
          </a:p>
          <a:p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alberi e muro e li sorprende in quella</a:t>
            </a:r>
          </a:p>
          <a:p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eternità d'istante – marmo manna</a:t>
            </a:r>
          </a:p>
          <a:p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distruzione – ch'entro te scolpita</a:t>
            </a:r>
          </a:p>
          <a:p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porti per tua condanna e che ti lega</a:t>
            </a:r>
          </a:p>
          <a:p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più che l'amore a me, strana sorella, –</a:t>
            </a:r>
          </a:p>
          <a:p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 poi lo schianto rude, i sistri, il fremere</a:t>
            </a:r>
          </a:p>
          <a:p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dei tamburelli sulla fossa fuia,</a:t>
            </a:r>
          </a:p>
          <a:p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lo scalpicciare del fandango, e sopra</a:t>
            </a:r>
          </a:p>
          <a:p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qualche gesto che annaspa…</a:t>
            </a:r>
          </a:p>
          <a:p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Come quando</a:t>
            </a:r>
          </a:p>
          <a:p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 rivolgesti e con la mano, sgombra</a:t>
            </a:r>
          </a:p>
          <a:p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fronte dalla nube dei capelli,</a:t>
            </a:r>
          </a:p>
          <a:p>
            <a:endParaRPr lang="it-IT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 salutasti – per entrar nel buio.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E0940667-9FDA-8ED2-E949-14E70E7C2329}"/>
              </a:ext>
            </a:extLst>
          </p:cNvPr>
          <p:cNvSpPr txBox="1"/>
          <p:nvPr/>
        </p:nvSpPr>
        <p:spPr>
          <a:xfrm>
            <a:off x="149708" y="212559"/>
            <a:ext cx="54825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Eugenio Montale,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bufera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(in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bufera e altro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1956)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:a16="http://schemas.microsoft.com/office/drawing/2014/main" id="{EA9D79AD-AB35-63D4-ED17-55629A4813E1}"/>
              </a:ext>
            </a:extLst>
          </p:cNvPr>
          <p:cNvSpPr txBox="1"/>
          <p:nvPr/>
        </p:nvSpPr>
        <p:spPr>
          <a:xfrm>
            <a:off x="7314747" y="375080"/>
            <a:ext cx="4532010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Ti libero la fronte dai ghiaccioli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che raccogliesti traversando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l’alte</a:t>
            </a:r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nebulose; hai le penne lacerate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dai cicloni, ti desti a soprassalti.</a:t>
            </a:r>
          </a:p>
          <a:p>
            <a:endParaRPr lang="it-IT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Mezzodì: allunga nel riquadro il nespolo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l’ombra nera, s’ostina in cielo un sole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freddoloso; e </a:t>
            </a:r>
            <a:r>
              <a:rPr lang="it-IT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l’altre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ombre che scantonano</a:t>
            </a:r>
          </a:p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nel vicolo non sanno che sei qui.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E14A7719-BABF-404D-40A5-19905727CAED}"/>
              </a:ext>
            </a:extLst>
          </p:cNvPr>
          <p:cNvSpPr txBox="1"/>
          <p:nvPr/>
        </p:nvSpPr>
        <p:spPr>
          <a:xfrm>
            <a:off x="7928264" y="35914"/>
            <a:ext cx="35970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Mottetto XII, in </a:t>
            </a:r>
            <a:r>
              <a:rPr lang="it-IT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 occasioni </a:t>
            </a:r>
            <a:r>
              <a:rPr lang="it-IT" dirty="0">
                <a:latin typeface="Times New Roman" panose="02020603050405020304" pitchFamily="18" charset="0"/>
                <a:cs typeface="Times New Roman" panose="02020603050405020304" pitchFamily="18" charset="0"/>
              </a:rPr>
              <a:t>(1939)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D117F020-D530-687A-E0DE-7BAAACF17FF7}"/>
              </a:ext>
            </a:extLst>
          </p:cNvPr>
          <p:cNvSpPr txBox="1"/>
          <p:nvPr/>
        </p:nvSpPr>
        <p:spPr>
          <a:xfrm>
            <a:off x="3949851" y="3318570"/>
            <a:ext cx="3364896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frangia dei capelli che ti vela</a:t>
            </a:r>
          </a:p>
          <a:p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fronte puerile, tu distrarla</a:t>
            </a:r>
          </a:p>
          <a:p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 la mano non devi. Anch’essa parla</a:t>
            </a:r>
          </a:p>
          <a:p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 te, sulla mia strada è tutto il cielo,</a:t>
            </a:r>
          </a:p>
          <a:p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sola luce con le giade ch’</a:t>
            </a:r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ài</a:t>
            </a:r>
            <a:endParaRPr lang="it-IT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accerchiate sul polso, nel tumulto</a:t>
            </a:r>
          </a:p>
          <a:p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del sonno la cortina che gl’indulti</a:t>
            </a:r>
          </a:p>
          <a:p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tuoi distendono, l’ala onte tu vai,</a:t>
            </a:r>
          </a:p>
          <a:p>
            <a:r>
              <a:rPr lang="it-IT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trasmigratrice</a:t>
            </a:r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Artemide ed illesa,</a:t>
            </a:r>
          </a:p>
          <a:p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tra le guerre dei nati-morti; e s’ora</a:t>
            </a:r>
          </a:p>
          <a:p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d’aeree lanugini s’infiora</a:t>
            </a:r>
          </a:p>
          <a:p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quel fondo, a marezzarlo sei tu, scesa</a:t>
            </a:r>
          </a:p>
          <a:p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d’un balzo, e irrequieta la tua fronte</a:t>
            </a:r>
          </a:p>
          <a:p>
            <a:r>
              <a:rPr lang="it-IT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 confonde con l’alba, la nasconde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A42460BB-331C-7D60-05FF-075543E37A8C}"/>
              </a:ext>
            </a:extLst>
          </p:cNvPr>
          <p:cNvSpPr txBox="1"/>
          <p:nvPr/>
        </p:nvSpPr>
        <p:spPr>
          <a:xfrm>
            <a:off x="3522518" y="2949238"/>
            <a:ext cx="41066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frangia dei capelli</a:t>
            </a:r>
            <a:r>
              <a:rPr lang="it-IT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 </a:t>
            </a:r>
            <a:r>
              <a:rPr lang="it-IT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bufera e altro</a:t>
            </a:r>
            <a:endParaRPr lang="it-IT" i="1" dirty="0"/>
          </a:p>
        </p:txBody>
      </p:sp>
    </p:spTree>
    <p:extLst>
      <p:ext uri="{BB962C8B-B14F-4D97-AF65-F5344CB8AC3E}">
        <p14:creationId xmlns:p14="http://schemas.microsoft.com/office/powerpoint/2010/main" val="2424781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1635</Words>
  <Application>Microsoft Macintosh PowerPoint</Application>
  <PresentationFormat>Widescreen</PresentationFormat>
  <Paragraphs>262</Paragraphs>
  <Slides>9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9</vt:i4>
      </vt:variant>
    </vt:vector>
  </HeadingPairs>
  <TitlesOfParts>
    <vt:vector size="14" baseType="lpstr">
      <vt:lpstr>Aptos</vt:lpstr>
      <vt:lpstr>Aptos Display</vt:lpstr>
      <vt:lpstr>Arial</vt:lpstr>
      <vt:lpstr>Times New Roman</vt:lpstr>
      <vt:lpstr>Tema di Office</vt:lpstr>
      <vt:lpstr>Altri testi</vt:lpstr>
      <vt:lpstr>Un approccio acustico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Montale, Gli orecchini (La bufera e altro, 1956)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Microsoft Office User</dc:creator>
  <cp:lastModifiedBy>Alberto Comparini</cp:lastModifiedBy>
  <cp:revision>12</cp:revision>
  <dcterms:created xsi:type="dcterms:W3CDTF">2025-04-12T11:52:51Z</dcterms:created>
  <dcterms:modified xsi:type="dcterms:W3CDTF">2025-04-23T17:29:37Z</dcterms:modified>
</cp:coreProperties>
</file>